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68" r:id="rId2"/>
    <p:sldId id="266" r:id="rId3"/>
    <p:sldId id="283" r:id="rId4"/>
    <p:sldId id="279" r:id="rId5"/>
    <p:sldId id="284" r:id="rId6"/>
    <p:sldId id="280" r:id="rId7"/>
    <p:sldId id="285" r:id="rId8"/>
    <p:sldId id="281" r:id="rId9"/>
    <p:sldId id="286" r:id="rId10"/>
  </p:sldIdLst>
  <p:sldSz cx="12192000" cy="6858000"/>
  <p:notesSz cx="6858000" cy="9144000"/>
  <p:embeddedFontLs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3C0"/>
    <a:srgbClr val="DA2623"/>
    <a:srgbClr val="E7E8E8"/>
    <a:srgbClr val="FA6748"/>
    <a:srgbClr val="CB453E"/>
    <a:srgbClr val="FC9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30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164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06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261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31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07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04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972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95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1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45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C01C1-0101-4ED9-8F8D-C37070F1C2B8}" type="datetimeFigureOut">
              <a:rPr lang="ko-KR" altLang="en-US" smtClean="0"/>
              <a:t>2021-11-15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E43EF-F273-4136-B402-CD0415A8C5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93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3734288" y="-3734288"/>
            <a:ext cx="4723426" cy="12192002"/>
            <a:chOff x="0" y="-1"/>
            <a:chExt cx="4723426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0" y="0"/>
              <a:ext cx="4624755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2" y="-1"/>
              <a:ext cx="4723424" cy="6858003"/>
              <a:chOff x="3" y="0"/>
              <a:chExt cx="6546598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3" y="1"/>
                <a:ext cx="4730703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4730707" y="0"/>
                <a:ext cx="1815894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 rot="21228923">
            <a:off x="1885370" y="3635405"/>
            <a:ext cx="1494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grpSp>
        <p:nvGrpSpPr>
          <p:cNvPr id="3" name="그룹 2"/>
          <p:cNvGrpSpPr/>
          <p:nvPr/>
        </p:nvGrpSpPr>
        <p:grpSpPr>
          <a:xfrm rot="5400000">
            <a:off x="5297864" y="-36136"/>
            <a:ext cx="159627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직사각형 12"/>
          <p:cNvSpPr/>
          <p:nvPr/>
        </p:nvSpPr>
        <p:spPr>
          <a:xfrm rot="21257015">
            <a:off x="658073" y="3388497"/>
            <a:ext cx="131638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80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41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79736"/>
              </p:ext>
            </p:extLst>
          </p:nvPr>
        </p:nvGraphicFramePr>
        <p:xfrm>
          <a:off x="484210" y="2129143"/>
          <a:ext cx="3250240" cy="3881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KEDCD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기업형태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설립일자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CHAR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117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우편번호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18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구군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9106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법정동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28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위도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NUMBER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경도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079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자본금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746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연령대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VARCHAR2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1140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신설법인 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(18.01 ~ 20.12)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4551394" y="2103296"/>
            <a:ext cx="603490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신설 법인 기업 설립 시 갱신 데이터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속성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위도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경도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자본금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사용 속성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1.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연령대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청년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(2~30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대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데이터 선정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2.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위도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경도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en-US" altLang="ko-KR" dirty="0" err="1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Qgis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python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지도 시각화</a:t>
            </a:r>
            <a:b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자본금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업종코드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시도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분석 데이터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4.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설립일자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연도별 분석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08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01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신설법인 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(18.01 ~ 20.12)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1017415" y="4010599"/>
            <a:ext cx="78408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20~30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추출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업종코드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등 이용 속성 중 결측 데이터 제거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KEDCD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기업명은 같은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기업끼리의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매칭이 어려워 사용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업종코드의 중분류인 알파벳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개의 산업분류코드 기반 데이터 사용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업종별 데이터 분석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CF857B-B5F0-4818-8665-C88627BD5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103592"/>
              </p:ext>
            </p:extLst>
          </p:nvPr>
        </p:nvGraphicFramePr>
        <p:xfrm>
          <a:off x="1047750" y="1920875"/>
          <a:ext cx="10096500" cy="203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3100">
                  <a:extLst>
                    <a:ext uri="{9D8B030D-6E8A-4147-A177-3AD203B41FA5}">
                      <a16:colId xmlns:a16="http://schemas.microsoft.com/office/drawing/2014/main" val="24219374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70931646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3659497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16252168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01716441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239459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6903418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06483468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81721815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5150152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7459693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25411530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1318056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92920429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87325367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effectLst/>
                        </a:rPr>
                        <a:t>KEDCD</a:t>
                      </a:r>
                      <a:endParaRPr 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기업명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기업형태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업종코드</a:t>
                      </a:r>
                      <a:r>
                        <a:rPr lang="en-US" altLang="ko-KR" sz="900" b="1" u="none" strike="noStrike">
                          <a:effectLst/>
                        </a:rPr>
                        <a:t>_10</a:t>
                      </a:r>
                      <a:r>
                        <a:rPr lang="ko-KR" altLang="en-US" sz="900" b="1" u="none" strike="noStrike">
                          <a:effectLst/>
                        </a:rPr>
                        <a:t>차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업종코드</a:t>
                      </a:r>
                      <a:r>
                        <a:rPr lang="en-US" altLang="ko-KR" sz="900" b="1" u="none" strike="noStrike">
                          <a:effectLst/>
                        </a:rPr>
                        <a:t>_10</a:t>
                      </a:r>
                      <a:r>
                        <a:rPr lang="ko-KR" altLang="en-US" sz="900" b="1" u="none" strike="noStrike">
                          <a:effectLst/>
                        </a:rPr>
                        <a:t>차명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설립일자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성별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우편번호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시도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구군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법정동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위도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경도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>
                          <a:effectLst/>
                        </a:rPr>
                        <a:t>자본금</a:t>
                      </a:r>
                      <a:endParaRPr lang="ko-KR" altLang="en-US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u="none" strike="noStrike" dirty="0">
                          <a:effectLst/>
                        </a:rPr>
                        <a:t>연령대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2627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0002184375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*우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20180528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38211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경북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경주시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외동읍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35.7411278445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129.3234422060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</a:rPr>
                        <a:t>20000000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20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3277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0002391722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***면화학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C20499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그 외 기타 분류 안된 화학제품 제조업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20180123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남성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15619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>
                          <a:effectLst/>
                        </a:rPr>
                        <a:t>1.05E+09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40</a:t>
                      </a:r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3450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0002407385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**나눔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조합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P85709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기타 교육지원 서비스업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20180131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남성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31101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충남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천안시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서북구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두정동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36.8369628136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127.1387524896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</a:t>
                      </a:r>
                      <a:r>
                        <a:rPr lang="ko-KR" altLang="en-US" sz="800" u="none" strike="noStrike">
                          <a:effectLst/>
                        </a:rPr>
                        <a:t>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50499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0002416041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***설산업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C25112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구조용 금속 판제품 및 공작물 제조업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20180226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남성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17170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용인시 처인구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</a:rPr>
                        <a:t>원삼면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37.1352271801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127.3079290197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1E+08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8536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0002416939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**** 스마트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기타법인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M71102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변리사업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20180320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남성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35240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대전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서구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둔산동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36.3532451281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127.3870789570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8335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0002451298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*경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주식회사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u="none" strike="noStrike">
                          <a:effectLst/>
                        </a:rPr>
                        <a:t>C14300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편조의복 제조업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20180523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남성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10403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경기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고양시 일산동구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장항동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37.6546825345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126.7726001141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800" u="none" strike="noStrike" dirty="0">
                          <a:effectLst/>
                        </a:rPr>
                        <a:t>1E+08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40</a:t>
                      </a:r>
                      <a:r>
                        <a:rPr lang="ko-KR" altLang="en-US" sz="800" u="none" strike="noStrike" dirty="0">
                          <a:effectLst/>
                        </a:rPr>
                        <a:t>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311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5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877817"/>
              </p:ext>
            </p:extLst>
          </p:nvPr>
        </p:nvGraphicFramePr>
        <p:xfrm>
          <a:off x="484210" y="1956737"/>
          <a:ext cx="3250240" cy="42537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기준연월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법정동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업종대분류코드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117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업종중분류코드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업종대분류명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182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업종중분류명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910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28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업력구간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467794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대표자연령구간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8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0791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기업수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544964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총매출액</a:t>
                      </a:r>
                      <a:r>
                        <a:rPr lang="en-US" altLang="ko-KR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_</a:t>
                      </a:r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746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평균매출액</a:t>
                      </a:r>
                      <a:r>
                        <a:rPr lang="en-US" altLang="ko-KR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_</a:t>
                      </a:r>
                      <a:r>
                        <a:rPr lang="ko-KR" altLang="en-US" sz="8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91049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총종업원수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114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평균종업원수</a:t>
                      </a:r>
                      <a:endParaRPr lang="ko-KR" altLang="en-US" sz="8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86471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기업 일반 현황 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(18.01 ~ 20.12)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A8306E-687E-45B4-A07C-2D45F289E292}"/>
              </a:ext>
            </a:extLst>
          </p:cNvPr>
          <p:cNvSpPr txBox="1"/>
          <p:nvPr/>
        </p:nvSpPr>
        <p:spPr>
          <a:xfrm>
            <a:off x="4551394" y="2103296"/>
            <a:ext cx="6298858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년단위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31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 기준 데이터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속성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기업규모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매출액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종업원 수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사용 속성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1.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연령대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청년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(2~30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대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데이터 선정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2.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매출액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시도별 청년 기업의 매출액</a:t>
            </a:r>
            <a:b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기업규모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 err="1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업종중분류명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시도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분석 데이터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4. </a:t>
            </a:r>
            <a:r>
              <a:rPr lang="ko-KR" altLang="en-US" dirty="0" err="1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기준연월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연도별 분석 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6645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9912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기업 일반 현황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(18.01 ~ 20.12)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1017415" y="4010599"/>
            <a:ext cx="7840835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20~30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추출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종업원 수 관련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결측치가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많아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결측치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제거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업종중분류명으로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산업분류코드 기반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기업규모 속성에서 판단제외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미분류 데이터 제거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업종별 데이터 분석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E8DAF01-A2A8-45A9-97B4-D92BA77DC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45023"/>
              </p:ext>
            </p:extLst>
          </p:nvPr>
        </p:nvGraphicFramePr>
        <p:xfrm>
          <a:off x="838200" y="1950320"/>
          <a:ext cx="10515600" cy="1977461"/>
        </p:xfrm>
        <a:graphic>
          <a:graphicData uri="http://schemas.openxmlformats.org/drawingml/2006/table">
            <a:tbl>
              <a:tblPr/>
              <a:tblGrid>
                <a:gridCol w="584200">
                  <a:extLst>
                    <a:ext uri="{9D8B030D-6E8A-4147-A177-3AD203B41FA5}">
                      <a16:colId xmlns:a16="http://schemas.microsoft.com/office/drawing/2014/main" val="266064247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215523320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407855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45412437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361856217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6970156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3024378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819962548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424394536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23650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6184783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76734598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96782142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13884855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623730446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354655501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1020074789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27800182"/>
                    </a:ext>
                  </a:extLst>
                </a:gridCol>
              </a:tblGrid>
              <a:tr h="297611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기준연월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시군구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법정동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기업공개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업종대분류코드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업종중분류코드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기업규모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업력구간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대표자성별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대표자연령구간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기업수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총매출액</a:t>
                      </a:r>
                      <a:r>
                        <a:rPr lang="en-US" altLang="ko-KR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평균매출액</a:t>
                      </a:r>
                      <a:r>
                        <a:rPr lang="en-US" altLang="ko-KR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천원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총종업원수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평균종업원수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713016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I55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 및 음식점업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 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657422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657422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323426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319471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녀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1109091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1109091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4065780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21313582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21313582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9235478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I55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 및 음식점업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964599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964599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571812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20181231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L68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614" marR="6614" marT="6614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79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60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382792"/>
              </p:ext>
            </p:extLst>
          </p:nvPr>
        </p:nvGraphicFramePr>
        <p:xfrm>
          <a:off x="484210" y="2091435"/>
          <a:ext cx="3250240" cy="41256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기준일자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법정동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기업공개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609019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업종대분류코드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30117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업종중분류코드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759283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업종대분류명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81829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업종중분류명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491066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28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대표자성별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34845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업력구간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40791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대표자연령구간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467463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EW</a:t>
                      </a:r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VARCHAR2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311401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기업수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dirty="0">
                          <a:effectLst/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3376431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262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조기경보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(EW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 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(18.01 ~ 20.12)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6A295-4116-4C91-8104-3EEB05AEB382}"/>
              </a:ext>
            </a:extLst>
          </p:cNvPr>
          <p:cNvSpPr txBox="1"/>
          <p:nvPr/>
        </p:nvSpPr>
        <p:spPr>
          <a:xfrm>
            <a:off x="4551393" y="2103296"/>
            <a:ext cx="7367891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월단위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약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3665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만개의 데이터 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주요 속성 </a:t>
            </a:r>
            <a:r>
              <a:rPr lang="en-US" altLang="ko-KR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: EW</a:t>
            </a:r>
            <a:r>
              <a:rPr lang="ko-KR" altLang="en-US" dirty="0"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endParaRPr lang="en-US" altLang="ko-KR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사용 속성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1.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연령대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청년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(2~30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대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데이터 선정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2.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EW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등급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기업의 리스크 데이터로 부도율과 관련</a:t>
            </a:r>
            <a:b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dirty="0" err="1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업종중분류명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시도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분석 데이터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4.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기준일자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월별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연도별 분석 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EW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정상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관찰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1,2,3,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휴업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폐업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개로 분류</a:t>
            </a:r>
            <a:b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</a:b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단기연체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채무불이행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공공정보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신용정보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등 여러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리스크 팩터들을 이용하여 이상 징후 포착 및 부도율 예측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3333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03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99124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지역별 조기경보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(EW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등급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)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(18.01 ~ 20.12) </a:t>
            </a:r>
            <a:r>
              <a:rPr lang="ko-KR" alt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전처리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E46C61-EBD2-4504-B790-C5725A974A76}"/>
              </a:ext>
            </a:extLst>
          </p:cNvPr>
          <p:cNvSpPr txBox="1"/>
          <p:nvPr/>
        </p:nvSpPr>
        <p:spPr>
          <a:xfrm>
            <a:off x="1017415" y="4017907"/>
            <a:ext cx="9559459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연령대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20~30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 추출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기준일자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EW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등급별 그룹화 후 결측 데이터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변환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업종은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업종중분류명으로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사용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산업분류코드 기반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정상률과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부도율 계산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연도별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업종별 데이터 분석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C85A33-9ECD-4FC8-B45A-4CAB4EDCC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672970"/>
              </p:ext>
            </p:extLst>
          </p:nvPr>
        </p:nvGraphicFramePr>
        <p:xfrm>
          <a:off x="1170298" y="1928927"/>
          <a:ext cx="10096500" cy="2034540"/>
        </p:xfrm>
        <a:graphic>
          <a:graphicData uri="http://schemas.openxmlformats.org/drawingml/2006/table">
            <a:tbl>
              <a:tblPr/>
              <a:tblGrid>
                <a:gridCol w="673100">
                  <a:extLst>
                    <a:ext uri="{9D8B030D-6E8A-4147-A177-3AD203B41FA5}">
                      <a16:colId xmlns:a16="http://schemas.microsoft.com/office/drawing/2014/main" val="274608779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0264436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5882520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8685138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58272193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188688709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9248800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32047286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456537097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566544425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567814014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527282096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2992726392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1737677073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418877509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기준일자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시군구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법정동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기업공개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업종대분류코드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업종중분류코드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업종대분류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업종중분류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기업규모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대표자성별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업력구간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대표자연령구간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EW</a:t>
                      </a:r>
                      <a:r>
                        <a:rPr lang="ko-KR" altLang="en-US" sz="9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1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기업수</a:t>
                      </a:r>
                      <a:endParaRPr lang="ko-KR" altLang="en-US" sz="900" b="1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15278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D35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가스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증기 및 공기조절 공급업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가스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증기 및 공기조절 공급업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중견기업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 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95330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213696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F41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종합 건설업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70672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I55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 및 음식점업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숙박업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14380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L68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부동산업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800" b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  <a:endParaRPr lang="ko-KR" altLang="en-US" sz="800" b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정상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28703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20180101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강릉시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교동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외감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S96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협회 및 단체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수리 및 기타 개인 서비스업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기타 개인 서비스업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중기업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남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년이상 </a:t>
                      </a:r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년미만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ko-KR" altLang="en-US" sz="800" b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폐업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177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21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439423"/>
              </p:ext>
            </p:extLst>
          </p:nvPr>
        </p:nvGraphicFramePr>
        <p:xfrm>
          <a:off x="484210" y="2614046"/>
          <a:ext cx="3250240" cy="1908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산업분류 구분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산업분류코드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산업분류 </a:t>
                      </a:r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구분명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ea typeface="경기천년제목 Light" panose="02020403020101020101" pitchFamily="18" charset="-127"/>
                        </a:rPr>
                        <a:t>산업분류명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02769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04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9" y="1258731"/>
            <a:ext cx="8856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디지털 산업혁신 빅데이터 플랫폼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산업 분류 코드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DF9D3-75D5-4874-AF5E-783A26618819}"/>
              </a:ext>
            </a:extLst>
          </p:cNvPr>
          <p:cNvSpPr txBox="1"/>
          <p:nvPr/>
        </p:nvSpPr>
        <p:spPr>
          <a:xfrm>
            <a:off x="4615562" y="2406278"/>
            <a:ext cx="736789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신설법인 데이터의 업종코드는 소분류여서 연계 시 매칭 어려움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산업 분류 코드를 이용해 중분류 단위로 구분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사용 속성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1.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산업분류 구분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KSIC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사용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2.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산업분류코드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알파벳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1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자리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+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숫자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2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자리 중분류</a:t>
            </a:r>
            <a:b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</a:b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                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3.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산업분류명 </a:t>
            </a:r>
            <a:r>
              <a:rPr lang="en-US" altLang="ko-KR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: </a:t>
            </a:r>
            <a:r>
              <a:rPr lang="ko-KR" altLang="en-US" dirty="0">
                <a:latin typeface="맑은 고딕" panose="020B0503020000020004" pitchFamily="50" charset="-127"/>
                <a:ea typeface="경기천년제목 Light" panose="02020403020101020101" pitchFamily="18" charset="-127"/>
              </a:rPr>
              <a:t>중분류명 매칭 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020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 rot="5400000">
            <a:off x="5582310" y="-5582310"/>
            <a:ext cx="1027385" cy="12192002"/>
            <a:chOff x="1" y="-2"/>
            <a:chExt cx="1027385" cy="6858003"/>
          </a:xfrm>
        </p:grpSpPr>
        <p:sp>
          <p:nvSpPr>
            <p:cNvPr id="9" name="직각 삼각형 8"/>
            <p:cNvSpPr/>
            <p:nvPr/>
          </p:nvSpPr>
          <p:spPr>
            <a:xfrm rot="10800000" flipH="1">
              <a:off x="1" y="0"/>
              <a:ext cx="820134" cy="6858000"/>
            </a:xfrm>
            <a:prstGeom prst="rtTriangl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/>
            <p:cNvGrpSpPr/>
            <p:nvPr/>
          </p:nvGrpSpPr>
          <p:grpSpPr>
            <a:xfrm>
              <a:off x="4" y="-2"/>
              <a:ext cx="1027382" cy="6858003"/>
              <a:chOff x="5" y="-1"/>
              <a:chExt cx="1423937" cy="6858001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" name="직사각형 6"/>
              <p:cNvSpPr/>
              <p:nvPr/>
            </p:nvSpPr>
            <p:spPr>
              <a:xfrm>
                <a:off x="5" y="0"/>
                <a:ext cx="339704" cy="6858000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각 삼각형 7"/>
              <p:cNvSpPr/>
              <p:nvPr/>
            </p:nvSpPr>
            <p:spPr>
              <a:xfrm>
                <a:off x="339709" y="-1"/>
                <a:ext cx="1084233" cy="6858000"/>
              </a:xfrm>
              <a:prstGeom prst="rt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" name="그룹 2"/>
          <p:cNvGrpSpPr/>
          <p:nvPr/>
        </p:nvGrpSpPr>
        <p:grpSpPr>
          <a:xfrm rot="5400000">
            <a:off x="5824979" y="490979"/>
            <a:ext cx="542042" cy="12192002"/>
            <a:chOff x="10595728" y="-1"/>
            <a:chExt cx="1596272" cy="6858001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1771907" y="-1"/>
              <a:ext cx="420093" cy="68580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각 삼각형 15"/>
            <p:cNvSpPr/>
            <p:nvPr/>
          </p:nvSpPr>
          <p:spPr>
            <a:xfrm flipH="1">
              <a:off x="10595728" y="-1"/>
              <a:ext cx="1176178" cy="6858001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CD2A3678-6048-4241-97D0-CA46A0B4E9AC}"/>
              </a:ext>
            </a:extLst>
          </p:cNvPr>
          <p:cNvSpPr txBox="1"/>
          <p:nvPr/>
        </p:nvSpPr>
        <p:spPr>
          <a:xfrm>
            <a:off x="1017415" y="256653"/>
            <a:ext cx="1233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데이터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630FB5D7-5337-42FF-A634-0B8942F8D6E6}"/>
              </a:ext>
            </a:extLst>
          </p:cNvPr>
          <p:cNvSpPr/>
          <p:nvPr/>
        </p:nvSpPr>
        <p:spPr>
          <a:xfrm>
            <a:off x="205430" y="103824"/>
            <a:ext cx="86433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effectLst>
                  <a:outerShdw dist="50800" dir="2700000" algn="tl" rotWithShape="0">
                    <a:schemeClr val="tx1">
                      <a:lumMod val="50000"/>
                      <a:lumOff val="50000"/>
                      <a:alpha val="40000"/>
                    </a:scheme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02</a:t>
            </a:r>
            <a:endParaRPr lang="ko-KR" altLang="en-US" sz="4800" dirty="0"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graphicFrame>
        <p:nvGraphicFramePr>
          <p:cNvPr id="13" name="표 56">
            <a:extLst>
              <a:ext uri="{FF2B5EF4-FFF2-40B4-BE49-F238E27FC236}">
                <a16:creationId xmlns:a16="http://schemas.microsoft.com/office/drawing/2014/main" id="{0F6F38AA-530F-44F6-BDD8-F39EF3E61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623135"/>
              </p:ext>
            </p:extLst>
          </p:nvPr>
        </p:nvGraphicFramePr>
        <p:xfrm>
          <a:off x="484210" y="2614046"/>
          <a:ext cx="3250240" cy="1620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625120">
                  <a:extLst>
                    <a:ext uri="{9D8B030D-6E8A-4147-A177-3AD203B41FA5}">
                      <a16:colId xmlns:a16="http://schemas.microsoft.com/office/drawing/2014/main" val="4176209468"/>
                    </a:ext>
                  </a:extLst>
                </a:gridCol>
                <a:gridCol w="1625120">
                  <a:extLst>
                    <a:ext uri="{9D8B030D-6E8A-4147-A177-3AD203B41FA5}">
                      <a16:colId xmlns:a16="http://schemas.microsoft.com/office/drawing/2014/main" val="1545611138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Column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1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Type</a:t>
                      </a:r>
                      <a:endParaRPr lang="ko-KR" altLang="en-US" sz="1800" b="1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3346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행정구역</a:t>
                      </a:r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(</a:t>
                      </a:r>
                      <a:r>
                        <a:rPr lang="ko-KR" altLang="en-US" sz="1000" b="0" dirty="0" err="1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시군구별</a:t>
                      </a:r>
                      <a:r>
                        <a:rPr lang="en-US" altLang="ko-KR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)</a:t>
                      </a:r>
                      <a:endParaRPr lang="ko-KR" altLang="en-US" sz="1000" b="0" dirty="0"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755517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</a:rPr>
                        <a:t>연령별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경기천년제목 Light" panose="02020403020101020101" pitchFamily="18" charset="-127"/>
                          <a:ea typeface="경기천년제목 Light" panose="02020403020101020101" pitchFamily="18" charset="-127"/>
                          <a:cs typeface="+mn-cs"/>
                        </a:rPr>
                        <a:t>VARCHAR2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latin typeface="경기천년제목 Light" panose="02020403020101020101" pitchFamily="18" charset="-127"/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27215"/>
                  </a:ext>
                </a:extLst>
              </a:tr>
              <a:tr h="38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ea typeface="경기천년제목 Light" panose="02020403020101020101" pitchFamily="18" charset="-127"/>
                        </a:rPr>
                        <a:t>총인구수</a:t>
                      </a:r>
                      <a:endParaRPr lang="ko-KR" altLang="en-US" sz="1000" b="0" dirty="0">
                        <a:ea typeface="경기천년제목 Light" panose="020204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ea typeface="경기천년제목 Light" panose="02020403020101020101" pitchFamily="18" charset="-127"/>
                          <a:cs typeface="+mn-cs"/>
                        </a:rPr>
                        <a:t>NUMBER</a:t>
                      </a:r>
                      <a:endParaRPr lang="ko-KR" altLang="en-US" sz="1000" b="0" kern="1200" dirty="0">
                        <a:solidFill>
                          <a:schemeClr val="tx1"/>
                        </a:solidFill>
                        <a:ea typeface="경기천년제목 Light" panose="02020403020101020101" pitchFamily="18" charset="-127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187086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0B3098-518D-4982-8D98-937D62F2F2CA}"/>
              </a:ext>
            </a:extLst>
          </p:cNvPr>
          <p:cNvSpPr/>
          <p:nvPr/>
        </p:nvSpPr>
        <p:spPr>
          <a:xfrm>
            <a:off x="484210" y="1239877"/>
            <a:ext cx="6014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05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3C0AF9-E564-4043-AD35-86106760CFC8}"/>
              </a:ext>
            </a:extLst>
          </p:cNvPr>
          <p:cNvSpPr/>
          <p:nvPr/>
        </p:nvSpPr>
        <p:spPr>
          <a:xfrm>
            <a:off x="1069768" y="1258731"/>
            <a:ext cx="10638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외부데이터 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– KOSIS 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행정구역별</a:t>
            </a:r>
            <a:r>
              <a:rPr lang="en-US" altLang="ko-K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/1</a:t>
            </a:r>
            <a:r>
              <a:rPr lang="ko-KR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세별 주민등록 인구 데이터</a:t>
            </a:r>
            <a:endParaRPr lang="ko-KR" alt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9DF9D3-75D5-4874-AF5E-783A26618819}"/>
              </a:ext>
            </a:extLst>
          </p:cNvPr>
          <p:cNvSpPr txBox="1"/>
          <p:nvPr/>
        </p:nvSpPr>
        <p:spPr>
          <a:xfrm>
            <a:off x="4615562" y="2406278"/>
            <a:ext cx="7367891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•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지역별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20~39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세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청년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인구 데이터 활용  </a:t>
            </a:r>
            <a:endParaRPr lang="en-US" altLang="ko-KR" dirty="0">
              <a:latin typeface="맑은 고딕" panose="020B0503020000020004" pitchFamily="50" charset="-127"/>
              <a:ea typeface="경기천년제목 Light" panose="020204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93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1081</Words>
  <Application>Microsoft Office PowerPoint</Application>
  <PresentationFormat>와이드스크린</PresentationFormat>
  <Paragraphs>507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경기천년제목 Light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User</dc:creator>
  <cp:lastModifiedBy>12930</cp:lastModifiedBy>
  <cp:revision>5</cp:revision>
  <dcterms:created xsi:type="dcterms:W3CDTF">2017-10-22T03:07:55Z</dcterms:created>
  <dcterms:modified xsi:type="dcterms:W3CDTF">2021-11-14T18:34:19Z</dcterms:modified>
</cp:coreProperties>
</file>