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8" r:id="rId7"/>
    <p:sldId id="266" r:id="rId8"/>
    <p:sldId id="267" r:id="rId9"/>
    <p:sldId id="265" r:id="rId10"/>
    <p:sldId id="269" r:id="rId11"/>
    <p:sldId id="260" r:id="rId12"/>
    <p:sldId id="27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61" r:id="rId22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스웨거 TTF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23"/>
    <a:srgbClr val="E7E8E8"/>
    <a:srgbClr val="FA6748"/>
    <a:srgbClr val="CB453E"/>
    <a:srgbClr val="FC9E7F"/>
    <a:srgbClr val="FDD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6545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기업의 활성도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44" y="309616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미래를 이끌 주역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8861" y="5269000"/>
            <a:ext cx="305243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DINGDINGSHOP UNIVERSITY INDUSTRIAL DESIGN 20170402 CHOI EUNZY</a:t>
            </a:r>
            <a:endParaRPr lang="ko-KR" altLang="en-US" sz="7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21467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12652" y="3571206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D5EF6498-45B9-4E00-81A7-CD64E6D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83792"/>
              </p:ext>
            </p:extLst>
          </p:nvPr>
        </p:nvGraphicFramePr>
        <p:xfrm>
          <a:off x="6492077" y="4533748"/>
          <a:ext cx="2165409" cy="111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973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688215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29" name="표 56">
            <a:extLst>
              <a:ext uri="{FF2B5EF4-FFF2-40B4-BE49-F238E27FC236}">
                <a16:creationId xmlns:a16="http://schemas.microsoft.com/office/drawing/2014/main" id="{0FA9345E-FFA2-4A1F-BE69-5941933D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1722"/>
              </p:ext>
            </p:extLst>
          </p:nvPr>
        </p:nvGraphicFramePr>
        <p:xfrm>
          <a:off x="4302988" y="4540434"/>
          <a:ext cx="1995373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73962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D3B76E3A-AEAC-44B4-B012-E28DD87C89DC}"/>
              </a:ext>
            </a:extLst>
          </p:cNvPr>
          <p:cNvGrpSpPr/>
          <p:nvPr/>
        </p:nvGrpSpPr>
        <p:grpSpPr>
          <a:xfrm>
            <a:off x="4414261" y="1455035"/>
            <a:ext cx="4343104" cy="975749"/>
            <a:chOff x="4414261" y="1441610"/>
            <a:chExt cx="4343104" cy="9757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800067-69A9-466D-BD58-4D706FFB4B5B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ABCD0-1833-4245-A638-62ABBD6B2452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F03BE8-31AD-43AE-BB46-AC3D982C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0452909-3FCC-46BA-8044-BAAD5C872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1EE05F-2BA6-4981-96B0-8A5DBFAF57E9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04382E-D34E-4E13-8374-F5BC26E6E51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D0D5ED8-74F8-4F9F-83F3-E6BFC2F403F8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E60BC06A-38D0-46F5-A4B3-30A46CF1386E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2AB0E0-A9E5-40DA-8086-B660E5098341}"/>
              </a:ext>
            </a:extLst>
          </p:cNvPr>
          <p:cNvGrpSpPr/>
          <p:nvPr/>
        </p:nvGrpSpPr>
        <p:grpSpPr>
          <a:xfrm>
            <a:off x="4110827" y="2656246"/>
            <a:ext cx="4646538" cy="1809652"/>
            <a:chOff x="4107865" y="2532094"/>
            <a:chExt cx="4646538" cy="1809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1AE795-D016-4BA9-9B95-0AD3B8A0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5" y="2532094"/>
              <a:ext cx="4646538" cy="155161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0DC89C-7BB1-47D3-AD64-507BBC362320}"/>
                </a:ext>
              </a:extLst>
            </p:cNvPr>
            <p:cNvSpPr txBox="1"/>
            <p:nvPr/>
          </p:nvSpPr>
          <p:spPr>
            <a:xfrm>
              <a:off x="5165188" y="4064747"/>
              <a:ext cx="2207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시도별 청년 기업당 연 매출액 평균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185D162-5D9C-4433-8D9E-8D17FC4D0378}"/>
              </a:ext>
            </a:extLst>
          </p:cNvPr>
          <p:cNvSpPr txBox="1"/>
          <p:nvPr/>
        </p:nvSpPr>
        <p:spPr>
          <a:xfrm>
            <a:off x="4487108" y="572663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85F21-2784-4B2A-9897-984523E0A6FC}"/>
              </a:ext>
            </a:extLst>
          </p:cNvPr>
          <p:cNvSpPr txBox="1"/>
          <p:nvPr/>
        </p:nvSpPr>
        <p:spPr>
          <a:xfrm>
            <a:off x="7173848" y="57455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뜨는 업종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6D7A78A-4F32-4B05-9379-D23493B73DE4}"/>
              </a:ext>
            </a:extLst>
          </p:cNvPr>
          <p:cNvGrpSpPr/>
          <p:nvPr/>
        </p:nvGrpSpPr>
        <p:grpSpPr>
          <a:xfrm>
            <a:off x="1641580" y="1571973"/>
            <a:ext cx="2276989" cy="4401123"/>
            <a:chOff x="1597718" y="1591469"/>
            <a:chExt cx="2276989" cy="4401123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28710B5-E10B-458B-BF61-A00D6CD29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5383A9C-7FF4-41C2-9B03-521CB47E6632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6BF3DF-7E59-4ECD-92E1-57C8B110C364}"/>
                </a:ext>
              </a:extLst>
            </p:cNvPr>
            <p:cNvSpPr txBox="1"/>
            <p:nvPr/>
          </p:nvSpPr>
          <p:spPr>
            <a:xfrm>
              <a:off x="1864763" y="5715593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창업 활성도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445E22-6346-4BFF-AF70-5B57C460342D}"/>
                </a:ext>
              </a:extLst>
            </p:cNvPr>
            <p:cNvSpPr txBox="1"/>
            <p:nvPr/>
          </p:nvSpPr>
          <p:spPr>
            <a:xfrm>
              <a:off x="1803381" y="1591469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 현황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773C07-5C37-4E6D-8AE5-047BBD63DEB5}"/>
              </a:ext>
            </a:extLst>
          </p:cNvPr>
          <p:cNvSpPr/>
          <p:nvPr/>
        </p:nvSpPr>
        <p:spPr>
          <a:xfrm>
            <a:off x="341567" y="1263090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F69ACF1-7EB3-45C2-9C55-921CDA64B851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3E6C0F3-58B6-443F-A044-158244D99C9E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5FEE3D-A60C-4723-8C12-E48BC2D4D82A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126F62B4-1F2E-4F33-9CBF-F9BF55085B87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887E169-863F-449D-B5F1-3274449B1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5D88874-A65E-4138-81CB-97B348FFE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38FD72-B056-4469-AAF5-C48D9D9C7AD5}"/>
              </a:ext>
            </a:extLst>
          </p:cNvPr>
          <p:cNvSpPr/>
          <p:nvPr/>
        </p:nvSpPr>
        <p:spPr>
          <a:xfrm>
            <a:off x="2926027" y="1673155"/>
            <a:ext cx="827551" cy="2016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02060"/>
                </a:solidFill>
              </a:rPr>
              <a:t>2020</a:t>
            </a:r>
            <a:r>
              <a:rPr lang="ko-KR" altLang="en-US" sz="1100" dirty="0">
                <a:solidFill>
                  <a:srgbClr val="002060"/>
                </a:solidFill>
              </a:rPr>
              <a:t>　　</a:t>
            </a:r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9587C9CC-DA6C-4F08-9926-EB09153B04A4}"/>
              </a:ext>
            </a:extLst>
          </p:cNvPr>
          <p:cNvSpPr/>
          <p:nvPr/>
        </p:nvSpPr>
        <p:spPr>
          <a:xfrm flipV="1">
            <a:off x="3579239" y="1733334"/>
            <a:ext cx="132936" cy="1186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320189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517940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551395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643536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E4C2933-A87C-4FC8-ACB4-954638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1303424" y="2628448"/>
            <a:ext cx="2881825" cy="2339364"/>
          </a:xfrm>
          <a:prstGeom prst="rect">
            <a:avLst/>
          </a:prstGeom>
        </p:spPr>
      </p:pic>
      <p:graphicFrame>
        <p:nvGraphicFramePr>
          <p:cNvPr id="63" name="표 56">
            <a:extLst>
              <a:ext uri="{FF2B5EF4-FFF2-40B4-BE49-F238E27FC236}">
                <a16:creationId xmlns:a16="http://schemas.microsoft.com/office/drawing/2014/main" id="{269906C5-EA2E-45EF-89BB-80D90C0ED5A8}"/>
              </a:ext>
            </a:extLst>
          </p:cNvPr>
          <p:cNvGraphicFramePr>
            <a:graphicFrameLocks noGrp="1"/>
          </p:cNvGraphicFramePr>
          <p:nvPr/>
        </p:nvGraphicFramePr>
        <p:xfrm>
          <a:off x="4217228" y="2655029"/>
          <a:ext cx="1969966" cy="21596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172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67622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414261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643253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D8BA4-92BE-4AB4-9597-E55B2112B7C3}"/>
              </a:ext>
            </a:extLst>
          </p:cNvPr>
          <p:cNvSpPr txBox="1"/>
          <p:nvPr/>
        </p:nvSpPr>
        <p:spPr>
          <a:xfrm>
            <a:off x="2956682" y="518200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청년기업부도율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748D6D-8DCE-42B2-A0DC-79688F3E85EC}"/>
              </a:ext>
            </a:extLst>
          </p:cNvPr>
          <p:cNvSpPr txBox="1"/>
          <p:nvPr/>
        </p:nvSpPr>
        <p:spPr>
          <a:xfrm>
            <a:off x="1319075" y="5177893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 </a:t>
            </a:r>
            <a:r>
              <a:rPr lang="ko-KR" altLang="en-US" sz="1100" dirty="0" err="1"/>
              <a:t>정상률</a:t>
            </a:r>
            <a:endParaRPr lang="ko-KR" altLang="en-US" sz="11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9965" t="25630" r="17083" b="70453"/>
          <a:stretch/>
        </p:blipFill>
        <p:spPr>
          <a:xfrm>
            <a:off x="3242791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BB07E2-8707-44E6-9FC5-D916DB628A1C}"/>
              </a:ext>
            </a:extLst>
          </p:cNvPr>
          <p:cNvSpPr/>
          <p:nvPr/>
        </p:nvSpPr>
        <p:spPr>
          <a:xfrm>
            <a:off x="4185249" y="3883842"/>
            <a:ext cx="1991344" cy="280176"/>
          </a:xfrm>
          <a:prstGeom prst="rect">
            <a:avLst/>
          </a:prstGeom>
          <a:noFill/>
          <a:ln w="19050">
            <a:solidFill>
              <a:srgbClr val="FA6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85D098-4069-444C-A553-D9B0BA93A9DB}"/>
              </a:ext>
            </a:extLst>
          </p:cNvPr>
          <p:cNvSpPr txBox="1"/>
          <p:nvPr/>
        </p:nvSpPr>
        <p:spPr>
          <a:xfrm>
            <a:off x="1739961" y="5442205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72.066090</a:t>
            </a:r>
            <a:endParaRPr lang="ko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BA057F-CBE5-45ED-A3BA-E77894A166B3}"/>
              </a:ext>
            </a:extLst>
          </p:cNvPr>
          <p:cNvSpPr txBox="1"/>
          <p:nvPr/>
        </p:nvSpPr>
        <p:spPr>
          <a:xfrm>
            <a:off x="3242791" y="544206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4.621170</a:t>
            </a:r>
            <a:endParaRPr lang="ko-KR" altLang="en-US" sz="1100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981AC0A-8055-4CDB-B0EA-D10BEB3207AB}"/>
              </a:ext>
            </a:extLst>
          </p:cNvPr>
          <p:cNvSpPr/>
          <p:nvPr/>
        </p:nvSpPr>
        <p:spPr>
          <a:xfrm>
            <a:off x="3964588" y="5492885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B7CB0741-6052-4B2F-8C75-E105222E4D40}"/>
              </a:ext>
            </a:extLst>
          </p:cNvPr>
          <p:cNvSpPr/>
          <p:nvPr/>
        </p:nvSpPr>
        <p:spPr>
          <a:xfrm>
            <a:off x="2523675" y="5474601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223993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5E5F64F-12B7-4368-AD2F-B2A09ABDB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199" y="2733507"/>
            <a:ext cx="2490374" cy="20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8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320189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517940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551395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643536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E4C2933-A87C-4FC8-ACB4-954638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1303424" y="2628448"/>
            <a:ext cx="2881825" cy="2339364"/>
          </a:xfrm>
          <a:prstGeom prst="rect">
            <a:avLst/>
          </a:prstGeom>
        </p:spPr>
      </p:pic>
      <p:graphicFrame>
        <p:nvGraphicFramePr>
          <p:cNvPr id="63" name="표 56">
            <a:extLst>
              <a:ext uri="{FF2B5EF4-FFF2-40B4-BE49-F238E27FC236}">
                <a16:creationId xmlns:a16="http://schemas.microsoft.com/office/drawing/2014/main" id="{269906C5-EA2E-45EF-89BB-80D90C0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0769"/>
              </p:ext>
            </p:extLst>
          </p:nvPr>
        </p:nvGraphicFramePr>
        <p:xfrm>
          <a:off x="4217228" y="2655029"/>
          <a:ext cx="1969966" cy="21596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172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67622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414261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643253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D8BA4-92BE-4AB4-9597-E55B2112B7C3}"/>
              </a:ext>
            </a:extLst>
          </p:cNvPr>
          <p:cNvSpPr txBox="1"/>
          <p:nvPr/>
        </p:nvSpPr>
        <p:spPr>
          <a:xfrm>
            <a:off x="2956682" y="518200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청년기업부도율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748D6D-8DCE-42B2-A0DC-79688F3E85EC}"/>
              </a:ext>
            </a:extLst>
          </p:cNvPr>
          <p:cNvSpPr txBox="1"/>
          <p:nvPr/>
        </p:nvSpPr>
        <p:spPr>
          <a:xfrm>
            <a:off x="1319075" y="5177893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 </a:t>
            </a:r>
            <a:r>
              <a:rPr lang="ko-KR" altLang="en-US" sz="1100" dirty="0" err="1"/>
              <a:t>정상률</a:t>
            </a:r>
            <a:endParaRPr lang="ko-KR" altLang="en-US" sz="11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9965" t="25630" r="17083" b="70453"/>
          <a:stretch/>
        </p:blipFill>
        <p:spPr>
          <a:xfrm>
            <a:off x="3242791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B847B48-77DD-41CE-87A4-516AEED7B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81" y="2753729"/>
            <a:ext cx="2529585" cy="23106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BB07E2-8707-44E6-9FC5-D916DB628A1C}"/>
              </a:ext>
            </a:extLst>
          </p:cNvPr>
          <p:cNvSpPr/>
          <p:nvPr/>
        </p:nvSpPr>
        <p:spPr>
          <a:xfrm>
            <a:off x="4185249" y="3883842"/>
            <a:ext cx="1991344" cy="280176"/>
          </a:xfrm>
          <a:prstGeom prst="rect">
            <a:avLst/>
          </a:prstGeom>
          <a:noFill/>
          <a:ln w="19050">
            <a:solidFill>
              <a:srgbClr val="FA6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904697C-A4A4-4E9F-8D4C-F9A4280D89F7}"/>
              </a:ext>
            </a:extLst>
          </p:cNvPr>
          <p:cNvCxnSpPr>
            <a:cxnSpLocks/>
          </p:cNvCxnSpPr>
          <p:nvPr/>
        </p:nvCxnSpPr>
        <p:spPr>
          <a:xfrm flipV="1">
            <a:off x="6188544" y="2854965"/>
            <a:ext cx="243900" cy="1191002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E248695-BEA2-40A2-AA4C-7BEAC97BAF9E}"/>
              </a:ext>
            </a:extLst>
          </p:cNvPr>
          <p:cNvCxnSpPr>
            <a:cxnSpLocks/>
          </p:cNvCxnSpPr>
          <p:nvPr/>
        </p:nvCxnSpPr>
        <p:spPr>
          <a:xfrm>
            <a:off x="6190528" y="4055416"/>
            <a:ext cx="243723" cy="633268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485D098-4069-444C-A553-D9B0BA93A9DB}"/>
              </a:ext>
            </a:extLst>
          </p:cNvPr>
          <p:cNvSpPr txBox="1"/>
          <p:nvPr/>
        </p:nvSpPr>
        <p:spPr>
          <a:xfrm>
            <a:off x="1739961" y="5442205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72.066090</a:t>
            </a:r>
            <a:endParaRPr lang="ko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BA057F-CBE5-45ED-A3BA-E77894A166B3}"/>
              </a:ext>
            </a:extLst>
          </p:cNvPr>
          <p:cNvSpPr txBox="1"/>
          <p:nvPr/>
        </p:nvSpPr>
        <p:spPr>
          <a:xfrm>
            <a:off x="3242791" y="544206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4.621170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27A330-71BE-4687-B978-B14FCED42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124" t="47285" r="26835" b="30542"/>
          <a:stretch/>
        </p:blipFill>
        <p:spPr>
          <a:xfrm>
            <a:off x="8849066" y="2733058"/>
            <a:ext cx="492719" cy="219214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4FD1930-BFB8-4F77-B1D2-9A7FB36E1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4507" y="2758709"/>
            <a:ext cx="2933633" cy="2192143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981AC0A-8055-4CDB-B0EA-D10BEB3207AB}"/>
              </a:ext>
            </a:extLst>
          </p:cNvPr>
          <p:cNvSpPr/>
          <p:nvPr/>
        </p:nvSpPr>
        <p:spPr>
          <a:xfrm>
            <a:off x="3964588" y="5492885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B7CB0741-6052-4B2F-8C75-E105222E4D40}"/>
              </a:ext>
            </a:extLst>
          </p:cNvPr>
          <p:cNvSpPr/>
          <p:nvPr/>
        </p:nvSpPr>
        <p:spPr>
          <a:xfrm>
            <a:off x="2523675" y="5474601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223993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35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C804C1-7DFC-4D39-9667-ED53FF33ECB7}"/>
              </a:ext>
            </a:extLst>
          </p:cNvPr>
          <p:cNvGrpSpPr/>
          <p:nvPr/>
        </p:nvGrpSpPr>
        <p:grpSpPr>
          <a:xfrm>
            <a:off x="544678" y="2221841"/>
            <a:ext cx="2276989" cy="3519085"/>
            <a:chOff x="1597718" y="2196508"/>
            <a:chExt cx="2276989" cy="351908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61E658D-C938-4D8C-BAC7-F2D9961EE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7C20DD2-1917-4A93-8F85-99F84FB477A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창업 활성도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1930DE-D0A7-48ED-891A-82C15F2AF99F}"/>
              </a:ext>
            </a:extLst>
          </p:cNvPr>
          <p:cNvGrpSpPr/>
          <p:nvPr/>
        </p:nvGrpSpPr>
        <p:grpSpPr>
          <a:xfrm>
            <a:off x="3736016" y="1347124"/>
            <a:ext cx="4343104" cy="958734"/>
            <a:chOff x="4414261" y="1441610"/>
            <a:chExt cx="4343104" cy="95873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2C9554-8BBD-48CF-9348-833AFBD6CE24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50738A3-2107-4F30-8CEC-6CC0C353F332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55B303B-9D84-476C-A6F2-26A33193B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FFED261-7B70-4491-82E3-0CC25CC53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BBC43D-B0AB-4718-8BC5-EF0AD088F6F0}"/>
                </a:ext>
              </a:extLst>
            </p:cNvPr>
            <p:cNvSpPr txBox="1"/>
            <p:nvPr/>
          </p:nvSpPr>
          <p:spPr>
            <a:xfrm>
              <a:off x="4559540" y="2102753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889586-7AD2-4C66-8A81-94D48900022D}"/>
                </a:ext>
              </a:extLst>
            </p:cNvPr>
            <p:cNvSpPr txBox="1"/>
            <p:nvPr/>
          </p:nvSpPr>
          <p:spPr>
            <a:xfrm>
              <a:off x="6717082" y="2123345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606AEA9-9A2C-4BE9-8D37-C81E532AF37D}"/>
              </a:ext>
            </a:extLst>
          </p:cNvPr>
          <p:cNvSpPr txBox="1"/>
          <p:nvPr/>
        </p:nvSpPr>
        <p:spPr>
          <a:xfrm>
            <a:off x="533418" y="152945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인구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 신설기업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7B70AC1-0168-4052-977A-781F27710967}"/>
              </a:ext>
            </a:extLst>
          </p:cNvPr>
          <p:cNvSpPr/>
          <p:nvPr/>
        </p:nvSpPr>
        <p:spPr>
          <a:xfrm>
            <a:off x="4915552" y="2080406"/>
            <a:ext cx="125257" cy="134346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62261160-1339-496B-97E6-96C1359CB3E2}"/>
              </a:ext>
            </a:extLst>
          </p:cNvPr>
          <p:cNvSpPr/>
          <p:nvPr/>
        </p:nvSpPr>
        <p:spPr>
          <a:xfrm>
            <a:off x="7317096" y="2120863"/>
            <a:ext cx="125257" cy="134346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4E0716F-608E-4BBD-BD2D-7A16C49C2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4" t="34963" r="42242" b="7354"/>
          <a:stretch/>
        </p:blipFill>
        <p:spPr>
          <a:xfrm>
            <a:off x="4723182" y="2646785"/>
            <a:ext cx="3529519" cy="35265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3F35A1-45BA-4535-AABC-04BB698C9E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84" t="31398" r="41566" b="9984"/>
          <a:stretch/>
        </p:blipFill>
        <p:spPr>
          <a:xfrm>
            <a:off x="533418" y="2593355"/>
            <a:ext cx="3463285" cy="34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청년 기업당 연 매출액 평균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C465513-434A-44A0-B340-83A2F571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0" y="2298323"/>
            <a:ext cx="7871803" cy="3146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FFC41-D02D-49BC-8C5C-E823FCD94F88}"/>
              </a:ext>
            </a:extLst>
          </p:cNvPr>
          <p:cNvSpPr txBox="1"/>
          <p:nvPr/>
        </p:nvSpPr>
        <p:spPr>
          <a:xfrm>
            <a:off x="8898903" y="2762054"/>
            <a:ext cx="163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5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 업종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79D646B1-46D5-4DD2-9FE8-36A27C31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9914"/>
              </p:ext>
            </p:extLst>
          </p:nvPr>
        </p:nvGraphicFramePr>
        <p:xfrm>
          <a:off x="4950511" y="2869614"/>
          <a:ext cx="3728365" cy="2871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216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184956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19" name="표 56">
            <a:extLst>
              <a:ext uri="{FF2B5EF4-FFF2-40B4-BE49-F238E27FC236}">
                <a16:creationId xmlns:a16="http://schemas.microsoft.com/office/drawing/2014/main" id="{84B93CE1-E555-4DB5-8FB1-45AF8BC7B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2108"/>
              </p:ext>
            </p:extLst>
          </p:nvPr>
        </p:nvGraphicFramePr>
        <p:xfrm>
          <a:off x="696630" y="2871982"/>
          <a:ext cx="3485618" cy="28689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7365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52668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2C84DCE-1DF8-4FFB-A3D5-441E78E2FA55}"/>
              </a:ext>
            </a:extLst>
          </p:cNvPr>
          <p:cNvSpPr txBox="1"/>
          <p:nvPr/>
        </p:nvSpPr>
        <p:spPr>
          <a:xfrm>
            <a:off x="634175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298A-6E04-448C-8DA7-74A56F7B7A5B}"/>
              </a:ext>
            </a:extLst>
          </p:cNvPr>
          <p:cNvSpPr txBox="1"/>
          <p:nvPr/>
        </p:nvSpPr>
        <p:spPr>
          <a:xfrm>
            <a:off x="4950511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작년 대비 창업수가 많은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57C27-D31D-42EE-A9D6-1406DEFCC11D}"/>
              </a:ext>
            </a:extLst>
          </p:cNvPr>
          <p:cNvSpPr txBox="1"/>
          <p:nvPr/>
        </p:nvSpPr>
        <p:spPr>
          <a:xfrm>
            <a:off x="9008378" y="3390530"/>
            <a:ext cx="300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증가율 </a:t>
            </a:r>
            <a:r>
              <a:rPr lang="en-US" altLang="ko-KR" dirty="0"/>
              <a:t>= </a:t>
            </a:r>
            <a:r>
              <a:rPr lang="ko-KR" altLang="en-US" dirty="0"/>
              <a:t>작년 </a:t>
            </a:r>
            <a:r>
              <a:rPr lang="ko-KR" altLang="en-US" dirty="0" err="1"/>
              <a:t>신설기업수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당해 </a:t>
            </a:r>
            <a:r>
              <a:rPr lang="ko-KR" altLang="en-US" dirty="0" err="1"/>
              <a:t>신설기업수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작년 </a:t>
            </a:r>
            <a:r>
              <a:rPr lang="ko-KR" altLang="en-US" dirty="0" err="1"/>
              <a:t>신설기업수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트렌드 또는 이슈 반영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46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신설법인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F5C7A6D-3926-4ACA-AA97-7EFE1B1A2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539908" y="1952126"/>
            <a:ext cx="5314138" cy="4313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EED43D-9889-40B3-BC19-C29D2773CFC5}"/>
              </a:ext>
            </a:extLst>
          </p:cNvPr>
          <p:cNvSpPr txBox="1"/>
          <p:nvPr/>
        </p:nvSpPr>
        <p:spPr>
          <a:xfrm>
            <a:off x="6442658" y="2203455"/>
            <a:ext cx="383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QGIS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시각화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00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신설법인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DE5F1F8B-FC1B-493D-9567-BA1C9CC6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99255"/>
              </p:ext>
            </p:extLst>
          </p:nvPr>
        </p:nvGraphicFramePr>
        <p:xfrm>
          <a:off x="4217228" y="2092751"/>
          <a:ext cx="3352496" cy="272192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6823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150794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36487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425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83624" y="-3783625"/>
            <a:ext cx="4624755" cy="12192000"/>
            <a:chOff x="0" y="-1"/>
            <a:chExt cx="4624755" cy="6858002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2818620" cy="6858002"/>
              <a:chOff x="2" y="0"/>
              <a:chExt cx="3906566" cy="68580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2" y="0"/>
                <a:ext cx="2822331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2822335" y="0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437436">
            <a:off x="603752" y="1829030"/>
            <a:ext cx="206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2896" y="3736165"/>
            <a:ext cx="1179810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01.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438676" y="4307192"/>
            <a:ext cx="115897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 선정배경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5932" y="3736165"/>
            <a:ext cx="1481175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02.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91712" y="4307192"/>
            <a:ext cx="1009892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사용 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 설명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28968" y="3736165"/>
            <a:ext cx="1796967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03.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44748" y="4307192"/>
            <a:ext cx="120545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상세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097784" y="3736165"/>
            <a:ext cx="1477969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04.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마무리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9113564" y="4307192"/>
            <a:ext cx="801501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진행예정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 </a:t>
            </a:r>
          </a:p>
          <a:p>
            <a:pPr marL="193675" indent="-193675" eaLnBrk="1" hangingPunct="1">
              <a:buFontTx/>
              <a:buChar char="-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47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 업종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79D646B1-46D5-4DD2-9FE8-36A27C31C206}"/>
              </a:ext>
            </a:extLst>
          </p:cNvPr>
          <p:cNvGraphicFramePr>
            <a:graphicFrameLocks noGrp="1"/>
          </p:cNvGraphicFramePr>
          <p:nvPr/>
        </p:nvGraphicFramePr>
        <p:xfrm>
          <a:off x="4950511" y="2869614"/>
          <a:ext cx="3728365" cy="2871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216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184956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19" name="표 56">
            <a:extLst>
              <a:ext uri="{FF2B5EF4-FFF2-40B4-BE49-F238E27FC236}">
                <a16:creationId xmlns:a16="http://schemas.microsoft.com/office/drawing/2014/main" id="{84B93CE1-E555-4DB5-8FB1-45AF8BC7BDAB}"/>
              </a:ext>
            </a:extLst>
          </p:cNvPr>
          <p:cNvGraphicFramePr>
            <a:graphicFrameLocks noGrp="1"/>
          </p:cNvGraphicFramePr>
          <p:nvPr/>
        </p:nvGraphicFramePr>
        <p:xfrm>
          <a:off x="696630" y="2871982"/>
          <a:ext cx="3485618" cy="28689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7365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52668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2C84DCE-1DF8-4FFB-A3D5-441E78E2FA55}"/>
              </a:ext>
            </a:extLst>
          </p:cNvPr>
          <p:cNvSpPr txBox="1"/>
          <p:nvPr/>
        </p:nvSpPr>
        <p:spPr>
          <a:xfrm>
            <a:off x="634175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298A-6E04-448C-8DA7-74A56F7B7A5B}"/>
              </a:ext>
            </a:extLst>
          </p:cNvPr>
          <p:cNvSpPr txBox="1"/>
          <p:nvPr/>
        </p:nvSpPr>
        <p:spPr>
          <a:xfrm>
            <a:off x="4950511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작년 대비 창업수가 많은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57C27-D31D-42EE-A9D6-1406DEFCC11D}"/>
              </a:ext>
            </a:extLst>
          </p:cNvPr>
          <p:cNvSpPr txBox="1"/>
          <p:nvPr/>
        </p:nvSpPr>
        <p:spPr>
          <a:xfrm>
            <a:off x="9008378" y="3390530"/>
            <a:ext cx="300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증가율 </a:t>
            </a:r>
            <a:r>
              <a:rPr lang="en-US" altLang="ko-KR" dirty="0"/>
              <a:t>= </a:t>
            </a:r>
            <a:r>
              <a:rPr lang="ko-KR" altLang="en-US" dirty="0"/>
              <a:t>작년 </a:t>
            </a:r>
            <a:r>
              <a:rPr lang="ko-KR" altLang="en-US" dirty="0" err="1"/>
              <a:t>신설기업수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당해 </a:t>
            </a:r>
            <a:r>
              <a:rPr lang="ko-KR" altLang="en-US" dirty="0" err="1"/>
              <a:t>신설기업수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작년 </a:t>
            </a:r>
            <a:r>
              <a:rPr lang="ko-KR" altLang="en-US" dirty="0" err="1"/>
              <a:t>신설기업수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트렌드 또는 이슈 반영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528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274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THANK YOU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1988" y="2848648"/>
            <a:ext cx="263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effectLst>
                  <a:outerShdw dist="50800" dir="2700000" algn="tl" rotWithShape="0">
                    <a:schemeClr val="accent5">
                      <a:lumMod val="60000"/>
                      <a:lumOff val="40000"/>
                      <a:alpha val="40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PRESENTATION SUBTITLE</a:t>
            </a:r>
            <a:endParaRPr lang="ko-KR" altLang="en-US" sz="2400" b="1" dirty="0">
              <a:solidFill>
                <a:srgbClr val="C00000"/>
              </a:solidFill>
              <a:effectLst>
                <a:outerShdw dist="50800" dir="2700000" algn="tl" rotWithShape="0">
                  <a:schemeClr val="accent5">
                    <a:lumMod val="60000"/>
                    <a:lumOff val="40000"/>
                    <a:alpha val="40000"/>
                  </a:scheme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3213" y="5080934"/>
            <a:ext cx="1584088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DINGDINGSHOP UNIVERSITY</a:t>
            </a:r>
          </a:p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INDUSTRIAL DESIGN 20170402</a:t>
            </a:r>
          </a:p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CHOI EUNZY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941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9" y="-3734292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29218" y="3670057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9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88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885370" y="3635405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4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0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1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605</Words>
  <Application>Microsoft Office PowerPoint</Application>
  <PresentationFormat>와이드스크린</PresentationFormat>
  <Paragraphs>307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스웨거 TTF</vt:lpstr>
      <vt:lpstr>Arial</vt:lpstr>
      <vt:lpstr>맑은 고딕</vt:lpstr>
      <vt:lpstr>경기천년제목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17063</cp:lastModifiedBy>
  <cp:revision>3</cp:revision>
  <dcterms:created xsi:type="dcterms:W3CDTF">2017-10-22T03:07:55Z</dcterms:created>
  <dcterms:modified xsi:type="dcterms:W3CDTF">2021-11-14T13:21:28Z</dcterms:modified>
</cp:coreProperties>
</file>