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93" r:id="rId5"/>
    <p:sldId id="294" r:id="rId6"/>
    <p:sldId id="295" r:id="rId7"/>
    <p:sldId id="268" r:id="rId8"/>
    <p:sldId id="29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69" r:id="rId18"/>
    <p:sldId id="260" r:id="rId19"/>
    <p:sldId id="270" r:id="rId20"/>
    <p:sldId id="278" r:id="rId21"/>
    <p:sldId id="271" r:id="rId22"/>
    <p:sldId id="272" r:id="rId23"/>
    <p:sldId id="273" r:id="rId24"/>
    <p:sldId id="274" r:id="rId25"/>
    <p:sldId id="275" r:id="rId26"/>
    <p:sldId id="277" r:id="rId27"/>
    <p:sldId id="279" r:id="rId28"/>
    <p:sldId id="280" r:id="rId29"/>
    <p:sldId id="281" r:id="rId30"/>
    <p:sldId id="282" r:id="rId31"/>
    <p:sldId id="261" r:id="rId32"/>
    <p:sldId id="283" r:id="rId33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스웨거 TTF" panose="020B0600000101010101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53E"/>
    <a:srgbClr val="DA2623"/>
    <a:srgbClr val="FC9E7F"/>
    <a:srgbClr val="E7E8E8"/>
    <a:srgbClr val="FA6748"/>
    <a:srgbClr val="FDD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20~30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 창업기업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286516589465621"/>
          <c:y val="0.19690131019390106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410222</c:v>
                </c:pt>
                <c:pt idx="1">
                  <c:v>425970</c:v>
                </c:pt>
                <c:pt idx="2">
                  <c:v>442604</c:v>
                </c:pt>
                <c:pt idx="3">
                  <c:v>440288</c:v>
                </c:pt>
                <c:pt idx="4">
                  <c:v>490512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54-4E4F-9053-8398EED24E7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53755743"/>
        <c:axId val="1153757407"/>
      </c:lineChart>
      <c:catAx>
        <c:axId val="115375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3757407"/>
        <c:crosses val="autoZero"/>
        <c:auto val="1"/>
        <c:lblAlgn val="ctr"/>
        <c:lblOffset val="100"/>
        <c:noMultiLvlLbl val="0"/>
      </c:catAx>
      <c:valAx>
        <c:axId val="115375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375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56132" y="2295946"/>
            <a:ext cx="733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청년 산업 대시보드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7598" y="3136611"/>
            <a:ext cx="375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디엠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정지은</a:t>
            </a:r>
            <a:r>
              <a:rPr lang="en-US" altLang="ko-KR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유진영</a:t>
            </a:r>
            <a:r>
              <a:rPr lang="en-US" altLang="ko-KR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이현지</a:t>
            </a:r>
            <a:r>
              <a:rPr lang="ko-KR" altLang="en-US" sz="32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1847" y="6657945"/>
            <a:ext cx="305243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DINGDINGSHOP UNIVERSITY INDUSTRIAL DESIGN 20170402 CHOI EUNZY</a:t>
            </a:r>
            <a:endParaRPr lang="ko-KR" altLang="en-US" sz="7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21467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지역별 신설법인 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(18.01 ~ 20.12)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전처리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1017415" y="4010599"/>
            <a:ext cx="97479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연령대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20~30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 추출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업종코드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위치정보 등 이용 속성 중 결측 데이터 제거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KEDCD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기업명은 같은 기업간 매칭이 어려워 사용하지 않음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업종코드의 중분류인 알파벳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숫자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(A01)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산업분류코드 기반 데이터 사용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업종별 데이터 분석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CF857B-B5F0-4818-8665-C88627BD5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90406"/>
              </p:ext>
            </p:extLst>
          </p:nvPr>
        </p:nvGraphicFramePr>
        <p:xfrm>
          <a:off x="1047750" y="1920875"/>
          <a:ext cx="10096500" cy="203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421937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70931646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365949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6252168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1716441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239459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690341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483468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2181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5150152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745969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41153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1318056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2920429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7325367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KEDCD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기업명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기업형태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업종코드</a:t>
                      </a:r>
                      <a:r>
                        <a:rPr lang="en-US" altLang="ko-KR" sz="900" b="1" u="none" strike="noStrike">
                          <a:effectLst/>
                        </a:rPr>
                        <a:t>_10</a:t>
                      </a:r>
                      <a:r>
                        <a:rPr lang="ko-KR" altLang="en-US" sz="900" b="1" u="none" strike="noStrike">
                          <a:effectLst/>
                        </a:rPr>
                        <a:t>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업종코드</a:t>
                      </a:r>
                      <a:r>
                        <a:rPr lang="en-US" altLang="ko-KR" sz="900" b="1" u="none" strike="noStrike">
                          <a:effectLst/>
                        </a:rPr>
                        <a:t>_10</a:t>
                      </a:r>
                      <a:r>
                        <a:rPr lang="ko-KR" altLang="en-US" sz="900" b="1" u="none" strike="noStrike">
                          <a:effectLst/>
                        </a:rPr>
                        <a:t>차명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설립일자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성별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우편번호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시도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법정동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위도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경도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자본금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연령대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262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0002184375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*우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20180528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38211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외동읍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35.7411278445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129.3234422060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20000000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327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0002391722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***면화학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C20499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그 외 기타 분류 안된 화학제품 제조업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20180123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남성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15619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1.05E+09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450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0002407385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**나눔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조합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P85709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기타 교육지원 서비스업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20180131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남성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31101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충남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천안시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서북구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두정동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36.8369628136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127.1387524896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049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0002416041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***설산업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C25112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구조용 금속 판제품 및 공작물 제조업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20180226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남성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17170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용인시 처인구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원삼면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37.1352271801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127.3079290197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1E+08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53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0002416939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**** 스마트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기타법인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M71102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변리사업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20180320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남성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35240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대전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둔산동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36.3532451281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127.3870789570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833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0002451298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C14300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편조의복 제조업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20180523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남성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10403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고양시 일산동구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장항동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37.6546825345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126.7726001141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1E+08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1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6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/>
        </p:nvGraphicFramePr>
        <p:xfrm>
          <a:off x="484210" y="1956737"/>
          <a:ext cx="3250240" cy="4253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기준연월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법정동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업종대분류코드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11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업종중분류코드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업종대분류명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18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업종중분류명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91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28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업력구간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6779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대표자연령구간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079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기업수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4496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총매출액</a:t>
                      </a:r>
                      <a:r>
                        <a:rPr lang="en-US" altLang="ko-KR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_</a:t>
                      </a:r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74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평균매출액</a:t>
                      </a:r>
                      <a:r>
                        <a:rPr lang="en-US" altLang="ko-KR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_</a:t>
                      </a:r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9104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총종업원수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114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평균종업원수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6471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지역별 기업 일반 현황 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(18.01 ~ 20.12)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8306E-687E-45B4-A07C-2D45F289E292}"/>
              </a:ext>
            </a:extLst>
          </p:cNvPr>
          <p:cNvSpPr txBox="1"/>
          <p:nvPr/>
        </p:nvSpPr>
        <p:spPr>
          <a:xfrm>
            <a:off x="4551394" y="2103296"/>
            <a:ext cx="6298858" cy="33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단위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 기준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기업규모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매출액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종업원 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연령대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(2~30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 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2.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매출액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청년 기업의 매출액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기업규모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업종중분류명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4.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기준연월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연도별 분석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64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9912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지역별 기업 일반 현황 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(18.01 ~ 20.12)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전처리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1017415" y="4010599"/>
            <a:ext cx="7840835" cy="211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연령대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20~30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 추출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매출</a:t>
            </a:r>
            <a:r>
              <a:rPr lang="ko-KR" altLang="en-US" dirty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액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종업원 수 관련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결측치</a:t>
            </a:r>
            <a:r>
              <a:rPr lang="ko-KR" altLang="en-US" dirty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많아 제거</a:t>
            </a:r>
            <a:endParaRPr lang="en-US" altLang="ko-KR" dirty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업종은 업종 중분류명으로 사용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산업분류코드 기반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기업규모 속성에서 판단제외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미분류 데이터 제거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업종별 데이터 분석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8DAF01-A2A8-45A9-97B4-D92BA77DC52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50320"/>
          <a:ext cx="10515600" cy="197746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6606424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155233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407855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5412437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618562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697015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3024378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81996254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2439453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2365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184783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6734598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6782142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388485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2373044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465550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02007478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800182"/>
                    </a:ext>
                  </a:extLst>
                </a:gridCol>
              </a:tblGrid>
              <a:tr h="2976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기준연월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시군구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법정동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기업공개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업종대분류코드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업종중분류코드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기업규모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업력구간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대표자성별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대표자연령구간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기업수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총매출액</a:t>
                      </a:r>
                      <a:r>
                        <a:rPr lang="en-US" altLang="ko-KR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평균매출액</a:t>
                      </a:r>
                      <a:r>
                        <a:rPr lang="en-US" altLang="ko-KR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총종업원수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평균종업원수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13016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I55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 및 음식점업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 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657422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657422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23426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19471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녀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1109091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1109091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65780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21313582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21313582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35478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I55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 및 음식점업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964599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964599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71812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0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/>
        </p:nvGraphicFramePr>
        <p:xfrm>
          <a:off x="484210" y="2091435"/>
          <a:ext cx="3250240" cy="4125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기준일자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법정동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업종대분류코드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117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업종중분류코드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업종대분류명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18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업종중분류명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9106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28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업력구간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079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대표자연령구간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74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EW</a:t>
                      </a:r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VARCHAR2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114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기업수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37643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지역별 조기경보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(EW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등급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 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(18.01 ~ 20.12)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6A295-4116-4C91-8104-3EEB05AEB382}"/>
              </a:ext>
            </a:extLst>
          </p:cNvPr>
          <p:cNvSpPr txBox="1"/>
          <p:nvPr/>
        </p:nvSpPr>
        <p:spPr>
          <a:xfrm>
            <a:off x="4438271" y="2162224"/>
            <a:ext cx="7367891" cy="378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 단위 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3,665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만개의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대용량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연령대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(2~30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 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2.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기업의 리스크 데이터로 부도율과 관련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 중분류명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기준일자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연도별 분석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1,2,3,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휴업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폐업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개로 분류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단기연체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채무불이행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공공정보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신용정보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 여러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리스크 팩터들을 이용하여 이상 징후 포착 및 부도율 예측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33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9912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지역별 조기경보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(EW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등급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(18.01 ~ 20.12)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전처리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1017415" y="4017907"/>
            <a:ext cx="955945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연령대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20~30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 추출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기준일자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등급별 그룹화 후 결측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변환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업종중분류명으로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산업분류코드 기반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정상률과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부도율 계산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업종별 데이터 분석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C85A33-9ECD-4FC8-B45A-4CAB4EDCC217}"/>
              </a:ext>
            </a:extLst>
          </p:cNvPr>
          <p:cNvGraphicFramePr>
            <a:graphicFrameLocks noGrp="1"/>
          </p:cNvGraphicFramePr>
          <p:nvPr/>
        </p:nvGraphicFramePr>
        <p:xfrm>
          <a:off x="1170298" y="1928927"/>
          <a:ext cx="10096500" cy="203454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74608779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264436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588252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8685138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8272193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886887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92488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047286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5653709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665444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678140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2728209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272639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3767707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887750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기준일자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시군구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법정동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기업공개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업종대분류코드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업종중분류코드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기업규모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대표자성별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업력구간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대표자연령구간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</a:t>
                      </a:r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기업수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5278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D35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가스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증기 및 공기조절 공급업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가스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증기 및 공기조절 공급업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중견기업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 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533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136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7067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 및 음식점업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438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870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S96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협회 및 단체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수리 및 기타 개인 서비스업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개인 서비스업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 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폐업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7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1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/>
        </p:nvGraphicFramePr>
        <p:xfrm>
          <a:off x="484210" y="2614046"/>
          <a:ext cx="3250240" cy="1908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산업분류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산업분류코드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산업분류 </a:t>
                      </a:r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구분명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ea typeface="경기천년제목 Light" panose="02020403020101020101" pitchFamily="18" charset="-127"/>
                        </a:rPr>
                        <a:t>산업분류명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856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디지털 산업혁신 빅데이터 플랫폼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–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산업 분류 코드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DF9D3-75D5-4874-AF5E-783A26618819}"/>
              </a:ext>
            </a:extLst>
          </p:cNvPr>
          <p:cNvSpPr txBox="1"/>
          <p:nvPr/>
        </p:nvSpPr>
        <p:spPr>
          <a:xfrm>
            <a:off x="4615562" y="2406278"/>
            <a:ext cx="7367891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신설법인 데이터의 업종코드는 소분류로 구분되어</a:t>
            </a:r>
            <a:r>
              <a:rPr lang="en-US" altLang="ko-KR" dirty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연계 시 매칭 어려움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 분류 코드를 이용해 중분류 단위로 구분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산업분류 구분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KSIC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2.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산업분류코드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알파벳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숫자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자리 중분류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산업분류명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중분류명 매칭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2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/>
        </p:nvGraphicFramePr>
        <p:xfrm>
          <a:off x="484210" y="2614046"/>
          <a:ext cx="3250240" cy="1620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행정구역</a:t>
                      </a:r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시군구별</a:t>
                      </a:r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연령별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ea typeface="경기천년제목 Light" panose="02020403020101020101" pitchFamily="18" charset="-127"/>
                        </a:rPr>
                        <a:t>총인구수</a:t>
                      </a:r>
                      <a:endParaRPr lang="ko-KR" altLang="en-US" sz="1000" b="0" dirty="0"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a typeface="경기천년제목 Light" panose="02020403020101020101" pitchFamily="18" charset="-127"/>
                          <a:cs typeface="+mn-cs"/>
                        </a:rPr>
                        <a:t>NUMBER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05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8" y="1258731"/>
            <a:ext cx="1063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외부데이터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– KOSIS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행정구역별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/1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세별 주민등록 인구 데이터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DF9D3-75D5-4874-AF5E-783A26618819}"/>
              </a:ext>
            </a:extLst>
          </p:cNvPr>
          <p:cNvSpPr txBox="1"/>
          <p:nvPr/>
        </p:nvSpPr>
        <p:spPr>
          <a:xfrm>
            <a:off x="4615562" y="2406278"/>
            <a:ext cx="7367891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주민등록 신고에 따른 주민등록 연령별 인구통계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 단위의 데이터를 연령대로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(20~29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</a:t>
            </a:r>
            <a:r>
              <a:rPr lang="en-US" altLang="ko-KR" dirty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20</a:t>
            </a:r>
            <a:r>
              <a:rPr lang="ko-KR" altLang="en-US" dirty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</a:t>
            </a:r>
            <a:r>
              <a:rPr lang="en-US" altLang="ko-KR" dirty="0"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20~39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인구 데이터 활용</a:t>
            </a:r>
            <a:endParaRPr lang="en-US" altLang="ko-KR" dirty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93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12652" y="3571206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5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D5EF6498-45B9-4E00-81A7-CD64E6D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38451"/>
              </p:ext>
            </p:extLst>
          </p:nvPr>
        </p:nvGraphicFramePr>
        <p:xfrm>
          <a:off x="6510931" y="4543316"/>
          <a:ext cx="2165409" cy="111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973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688215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29" name="표 56">
            <a:extLst>
              <a:ext uri="{FF2B5EF4-FFF2-40B4-BE49-F238E27FC236}">
                <a16:creationId xmlns:a16="http://schemas.microsoft.com/office/drawing/2014/main" id="{0FA9345E-FFA2-4A1F-BE69-5941933D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2570"/>
              </p:ext>
            </p:extLst>
          </p:nvPr>
        </p:nvGraphicFramePr>
        <p:xfrm>
          <a:off x="4321842" y="4550002"/>
          <a:ext cx="1995373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73962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D3B76E3A-AEAC-44B4-B012-E28DD87C89DC}"/>
              </a:ext>
            </a:extLst>
          </p:cNvPr>
          <p:cNvGrpSpPr/>
          <p:nvPr/>
        </p:nvGrpSpPr>
        <p:grpSpPr>
          <a:xfrm>
            <a:off x="4433115" y="1464603"/>
            <a:ext cx="4343104" cy="975749"/>
            <a:chOff x="4414261" y="1441610"/>
            <a:chExt cx="4343104" cy="9757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800067-69A9-466D-BD58-4D706FFB4B5B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ABCD0-1833-4245-A638-62ABBD6B2452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F03BE8-31AD-43AE-BB46-AC3D982C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0452909-3FCC-46BA-8044-BAAD5C872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1EE05F-2BA6-4981-96B0-8A5DBFAF57E9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04382E-D34E-4E13-8374-F5BC26E6E51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D0D5ED8-74F8-4F9F-83F3-E6BFC2F403F8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E60BC06A-38D0-46F5-A4B3-30A46CF1386E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2AB0E0-A9E5-40DA-8086-B660E5098341}"/>
              </a:ext>
            </a:extLst>
          </p:cNvPr>
          <p:cNvGrpSpPr/>
          <p:nvPr/>
        </p:nvGrpSpPr>
        <p:grpSpPr>
          <a:xfrm>
            <a:off x="4129681" y="2665814"/>
            <a:ext cx="4646538" cy="1809652"/>
            <a:chOff x="4107865" y="2532094"/>
            <a:chExt cx="4646538" cy="1809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1AE795-D016-4BA9-9B95-0AD3B8A0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5" y="2532094"/>
              <a:ext cx="4646538" cy="155161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0DC89C-7BB1-47D3-AD64-507BBC362320}"/>
                </a:ext>
              </a:extLst>
            </p:cNvPr>
            <p:cNvSpPr txBox="1"/>
            <p:nvPr/>
          </p:nvSpPr>
          <p:spPr>
            <a:xfrm>
              <a:off x="5165188" y="4064747"/>
              <a:ext cx="2207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시도별 청년 기업당 연 매출액 평균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185D162-5D9C-4433-8D9E-8D17FC4D0378}"/>
              </a:ext>
            </a:extLst>
          </p:cNvPr>
          <p:cNvSpPr txBox="1"/>
          <p:nvPr/>
        </p:nvSpPr>
        <p:spPr>
          <a:xfrm>
            <a:off x="4505962" y="5736201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85F21-2784-4B2A-9897-984523E0A6FC}"/>
              </a:ext>
            </a:extLst>
          </p:cNvPr>
          <p:cNvSpPr txBox="1"/>
          <p:nvPr/>
        </p:nvSpPr>
        <p:spPr>
          <a:xfrm>
            <a:off x="7192702" y="5755091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뜨는 업종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6D7A78A-4F32-4B05-9379-D23493B73DE4}"/>
              </a:ext>
            </a:extLst>
          </p:cNvPr>
          <p:cNvGrpSpPr/>
          <p:nvPr/>
        </p:nvGrpSpPr>
        <p:grpSpPr>
          <a:xfrm>
            <a:off x="1660434" y="1581541"/>
            <a:ext cx="2276989" cy="4401123"/>
            <a:chOff x="1597718" y="1591469"/>
            <a:chExt cx="2276989" cy="4401123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28710B5-E10B-458B-BF61-A00D6CD29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5383A9C-7FF4-41C2-9B03-521CB47E6632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6BF3DF-7E59-4ECD-92E1-57C8B110C364}"/>
                </a:ext>
              </a:extLst>
            </p:cNvPr>
            <p:cNvSpPr txBox="1"/>
            <p:nvPr/>
          </p:nvSpPr>
          <p:spPr>
            <a:xfrm>
              <a:off x="1864763" y="5715593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창업 활성도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445E22-6346-4BFF-AF70-5B57C460342D}"/>
                </a:ext>
              </a:extLst>
            </p:cNvPr>
            <p:cNvSpPr txBox="1"/>
            <p:nvPr/>
          </p:nvSpPr>
          <p:spPr>
            <a:xfrm>
              <a:off x="1803381" y="1591469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 현황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773C07-5C37-4E6D-8AE5-047BBD63DEB5}"/>
              </a:ext>
            </a:extLst>
          </p:cNvPr>
          <p:cNvSpPr/>
          <p:nvPr/>
        </p:nvSpPr>
        <p:spPr>
          <a:xfrm>
            <a:off x="360421" y="1272658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F69ACF1-7EB3-45C2-9C55-921CDA64B851}"/>
              </a:ext>
            </a:extLst>
          </p:cNvPr>
          <p:cNvGrpSpPr/>
          <p:nvPr/>
        </p:nvGrpSpPr>
        <p:grpSpPr>
          <a:xfrm>
            <a:off x="339043" y="1451869"/>
            <a:ext cx="1097267" cy="4440025"/>
            <a:chOff x="320189" y="1442301"/>
            <a:chExt cx="1097267" cy="4440025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3E6C0F3-58B6-443F-A044-158244D99C9E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5FEE3D-A60C-4723-8C12-E48BC2D4D82A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126F62B4-1F2E-4F33-9CBF-F9BF55085B87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887E169-863F-449D-B5F1-3274449B1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3" t="25979" r="41392" b="16289"/>
          <a:stretch/>
        </p:blipFill>
        <p:spPr>
          <a:xfrm>
            <a:off x="6014653" y="1501051"/>
            <a:ext cx="558140" cy="54899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5D88874-A65E-4138-81CB-97B348FFE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7" t="29483" r="41933" b="13055"/>
          <a:stretch/>
        </p:blipFill>
        <p:spPr>
          <a:xfrm>
            <a:off x="8214984" y="1499993"/>
            <a:ext cx="561235" cy="541837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38FD72-B056-4469-AAF5-C48D9D9C7AD5}"/>
              </a:ext>
            </a:extLst>
          </p:cNvPr>
          <p:cNvSpPr/>
          <p:nvPr/>
        </p:nvSpPr>
        <p:spPr>
          <a:xfrm>
            <a:off x="2944881" y="1682723"/>
            <a:ext cx="827551" cy="2016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02060"/>
                </a:solidFill>
              </a:rPr>
              <a:t>2020</a:t>
            </a:r>
            <a:r>
              <a:rPr lang="ko-KR" altLang="en-US" sz="1100" dirty="0">
                <a:solidFill>
                  <a:srgbClr val="002060"/>
                </a:solidFill>
              </a:rPr>
              <a:t>　　</a:t>
            </a:r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9587C9CC-DA6C-4F08-9926-EB09153B04A4}"/>
              </a:ext>
            </a:extLst>
          </p:cNvPr>
          <p:cNvSpPr/>
          <p:nvPr/>
        </p:nvSpPr>
        <p:spPr>
          <a:xfrm flipV="1">
            <a:off x="3598093" y="1742902"/>
            <a:ext cx="132936" cy="1186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E51367-B912-49B0-BD25-570DC168D791}"/>
              </a:ext>
            </a:extLst>
          </p:cNvPr>
          <p:cNvSpPr/>
          <p:nvPr/>
        </p:nvSpPr>
        <p:spPr>
          <a:xfrm>
            <a:off x="9706749" y="1421113"/>
            <a:ext cx="8856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MAIN</a:t>
            </a:r>
            <a:r>
              <a:rPr lang="ko-KR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화면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EE60C-1FF8-4DFA-A90B-F576ABE305C6}"/>
              </a:ext>
            </a:extLst>
          </p:cNvPr>
          <p:cNvSpPr txBox="1"/>
          <p:nvPr/>
        </p:nvSpPr>
        <p:spPr>
          <a:xfrm>
            <a:off x="9192529" y="2326327"/>
            <a:ext cx="7367891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 청년 산업 지표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드랍박스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 선택</a:t>
            </a:r>
            <a:endParaRPr lang="en-US" altLang="ko-KR" dirty="0">
              <a:solidFill>
                <a:prstClr val="black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0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320189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517940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551395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643536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E4C2933-A87C-4FC8-ACB4-954638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1303424" y="2628448"/>
            <a:ext cx="2881825" cy="2339364"/>
          </a:xfrm>
          <a:prstGeom prst="rect">
            <a:avLst/>
          </a:prstGeom>
        </p:spPr>
      </p:pic>
      <p:graphicFrame>
        <p:nvGraphicFramePr>
          <p:cNvPr id="63" name="표 56">
            <a:extLst>
              <a:ext uri="{FF2B5EF4-FFF2-40B4-BE49-F238E27FC236}">
                <a16:creationId xmlns:a16="http://schemas.microsoft.com/office/drawing/2014/main" id="{269906C5-EA2E-45EF-89BB-80D90C0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0769"/>
              </p:ext>
            </p:extLst>
          </p:nvPr>
        </p:nvGraphicFramePr>
        <p:xfrm>
          <a:off x="4217228" y="2655029"/>
          <a:ext cx="1969966" cy="21596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172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67622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414261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643253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9965" t="25630" r="17083" b="70453"/>
          <a:stretch/>
        </p:blipFill>
        <p:spPr>
          <a:xfrm>
            <a:off x="3242791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B847B48-77DD-41CE-87A4-516AEED7B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81" y="2753729"/>
            <a:ext cx="2529585" cy="23106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BB07E2-8707-44E6-9FC5-D916DB628A1C}"/>
              </a:ext>
            </a:extLst>
          </p:cNvPr>
          <p:cNvSpPr/>
          <p:nvPr/>
        </p:nvSpPr>
        <p:spPr>
          <a:xfrm>
            <a:off x="4185249" y="3883842"/>
            <a:ext cx="1991344" cy="280176"/>
          </a:xfrm>
          <a:prstGeom prst="rect">
            <a:avLst/>
          </a:prstGeom>
          <a:noFill/>
          <a:ln w="19050">
            <a:solidFill>
              <a:srgbClr val="FA6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904697C-A4A4-4E9F-8D4C-F9A4280D89F7}"/>
              </a:ext>
            </a:extLst>
          </p:cNvPr>
          <p:cNvCxnSpPr>
            <a:cxnSpLocks/>
          </p:cNvCxnSpPr>
          <p:nvPr/>
        </p:nvCxnSpPr>
        <p:spPr>
          <a:xfrm flipV="1">
            <a:off x="6188544" y="2854965"/>
            <a:ext cx="243900" cy="1191002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E248695-BEA2-40A2-AA4C-7BEAC97BAF9E}"/>
              </a:ext>
            </a:extLst>
          </p:cNvPr>
          <p:cNvCxnSpPr>
            <a:cxnSpLocks/>
          </p:cNvCxnSpPr>
          <p:nvPr/>
        </p:nvCxnSpPr>
        <p:spPr>
          <a:xfrm>
            <a:off x="6190528" y="4055416"/>
            <a:ext cx="243723" cy="633268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E27A330-71BE-4687-B978-B14FCED42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124" t="47285" r="26835" b="30542"/>
          <a:stretch/>
        </p:blipFill>
        <p:spPr>
          <a:xfrm>
            <a:off x="8849066" y="2733058"/>
            <a:ext cx="492719" cy="219214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4FD1930-BFB8-4F77-B1D2-9A7FB36E1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4507" y="2758709"/>
            <a:ext cx="2933633" cy="219214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3A1A215-B396-4D91-BDAC-411175741129}"/>
              </a:ext>
            </a:extLst>
          </p:cNvPr>
          <p:cNvGrpSpPr/>
          <p:nvPr/>
        </p:nvGrpSpPr>
        <p:grpSpPr>
          <a:xfrm>
            <a:off x="1444489" y="5138481"/>
            <a:ext cx="1432780" cy="640696"/>
            <a:chOff x="1517940" y="5159841"/>
            <a:chExt cx="1432780" cy="6406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C06282-94EC-40B4-AA4E-B59057F23D74}"/>
                </a:ext>
              </a:extLst>
            </p:cNvPr>
            <p:cNvSpPr/>
            <p:nvPr/>
          </p:nvSpPr>
          <p:spPr>
            <a:xfrm>
              <a:off x="1517940" y="5436200"/>
              <a:ext cx="1432780" cy="364337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0748D6D-8DCE-42B2-A0DC-79688F3E85EC}"/>
                </a:ext>
              </a:extLst>
            </p:cNvPr>
            <p:cNvSpPr txBox="1"/>
            <p:nvPr/>
          </p:nvSpPr>
          <p:spPr>
            <a:xfrm>
              <a:off x="1574534" y="5159841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</a:t>
              </a:r>
              <a:r>
                <a:rPr lang="ko-KR" altLang="en-US" sz="11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정상률</a:t>
              </a:r>
              <a:endParaRPr lang="ko-KR" altLang="en-US" sz="11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485D098-4069-444C-A553-D9B0BA93A9DB}"/>
                </a:ext>
              </a:extLst>
            </p:cNvPr>
            <p:cNvSpPr txBox="1"/>
            <p:nvPr/>
          </p:nvSpPr>
          <p:spPr>
            <a:xfrm>
              <a:off x="1751590" y="5489215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72.066090</a:t>
              </a:r>
              <a:endParaRPr lang="ko-KR" altLang="en-US" sz="11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7CB0741-6052-4B2F-8C75-E105222E4D40}"/>
                </a:ext>
              </a:extLst>
            </p:cNvPr>
            <p:cNvSpPr/>
            <p:nvPr/>
          </p:nvSpPr>
          <p:spPr>
            <a:xfrm>
              <a:off x="2600063" y="5521725"/>
              <a:ext cx="220661" cy="159325"/>
            </a:xfrm>
            <a:prstGeom prst="triangle">
              <a:avLst/>
            </a:prstGeom>
            <a:solidFill>
              <a:srgbClr val="DA2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223993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B84F76-C0CD-41B3-9639-8FFE4823FDD7}"/>
              </a:ext>
            </a:extLst>
          </p:cNvPr>
          <p:cNvGrpSpPr/>
          <p:nvPr/>
        </p:nvGrpSpPr>
        <p:grpSpPr>
          <a:xfrm>
            <a:off x="2992220" y="5147776"/>
            <a:ext cx="1432780" cy="639300"/>
            <a:chOff x="3071570" y="5153510"/>
            <a:chExt cx="1432780" cy="63930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4D8BA4-92BE-4AB4-9597-E55B2112B7C3}"/>
                </a:ext>
              </a:extLst>
            </p:cNvPr>
            <p:cNvSpPr txBox="1"/>
            <p:nvPr/>
          </p:nvSpPr>
          <p:spPr>
            <a:xfrm>
              <a:off x="3133557" y="5153510"/>
              <a:ext cx="13083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부도율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586DC7-18B0-405C-B5AF-D5C8331E207A}"/>
                </a:ext>
              </a:extLst>
            </p:cNvPr>
            <p:cNvGrpSpPr/>
            <p:nvPr/>
          </p:nvGrpSpPr>
          <p:grpSpPr>
            <a:xfrm>
              <a:off x="3071570" y="5428473"/>
              <a:ext cx="1432780" cy="364337"/>
              <a:chOff x="1670340" y="5588600"/>
              <a:chExt cx="1432780" cy="36433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2773CD-B600-4923-BC04-12BA19858777}"/>
                  </a:ext>
                </a:extLst>
              </p:cNvPr>
              <p:cNvSpPr/>
              <p:nvPr/>
            </p:nvSpPr>
            <p:spPr>
              <a:xfrm>
                <a:off x="1670340" y="5588600"/>
                <a:ext cx="1432780" cy="364337"/>
              </a:xfrm>
              <a:prstGeom prst="rect">
                <a:avLst/>
              </a:prstGeom>
              <a:solidFill>
                <a:srgbClr val="FC9E7F"/>
              </a:solidFill>
              <a:ln>
                <a:solidFill>
                  <a:srgbClr val="FD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F1DF21-9F65-4F78-8907-34225C11DC7A}"/>
                  </a:ext>
                </a:extLst>
              </p:cNvPr>
              <p:cNvSpPr txBox="1"/>
              <p:nvPr/>
            </p:nvSpPr>
            <p:spPr>
              <a:xfrm>
                <a:off x="1903990" y="564161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4.621170</a:t>
                </a:r>
                <a:endParaRPr lang="ko-KR" altLang="en-US" sz="1100" dirty="0"/>
              </a:p>
            </p:txBody>
          </p:sp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920A59F7-DC57-4701-B477-B0E74848CE8C}"/>
                  </a:ext>
                </a:extLst>
              </p:cNvPr>
              <p:cNvSpPr/>
              <p:nvPr/>
            </p:nvSpPr>
            <p:spPr>
              <a:xfrm>
                <a:off x="2752463" y="5674125"/>
                <a:ext cx="220661" cy="159325"/>
              </a:xfrm>
              <a:prstGeom prst="triangle">
                <a:avLst/>
              </a:prstGeom>
              <a:solidFill>
                <a:srgbClr val="DA2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F81ECB-9A28-429D-9764-53277518D7A3}"/>
              </a:ext>
            </a:extLst>
          </p:cNvPr>
          <p:cNvSpPr/>
          <p:nvPr/>
        </p:nvSpPr>
        <p:spPr>
          <a:xfrm>
            <a:off x="9706749" y="1421113"/>
            <a:ext cx="8856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LOCAL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화면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3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83624" y="-3783625"/>
            <a:ext cx="4624755" cy="12192000"/>
            <a:chOff x="0" y="-1"/>
            <a:chExt cx="4624755" cy="6858002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2818620" cy="6858002"/>
              <a:chOff x="2" y="0"/>
              <a:chExt cx="3906566" cy="68580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2" y="0"/>
                <a:ext cx="2822331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2822335" y="0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437436">
            <a:off x="603752" y="1829030"/>
            <a:ext cx="206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2896" y="3736165"/>
            <a:ext cx="1179810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01.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438676" y="4307192"/>
            <a:ext cx="115897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 선정배경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5932" y="3736165"/>
            <a:ext cx="1481175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02.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91712" y="4307192"/>
            <a:ext cx="1009892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사용 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 설명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28968" y="3736165"/>
            <a:ext cx="1796967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03.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44748" y="4307192"/>
            <a:ext cx="120545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상세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097784" y="3736165"/>
            <a:ext cx="1477969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04.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마무리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9113564" y="4307192"/>
            <a:ext cx="801501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진행예정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 </a:t>
            </a:r>
          </a:p>
          <a:p>
            <a:pPr marL="193675" indent="-193675" eaLnBrk="1" hangingPunct="1">
              <a:buFontTx/>
              <a:buChar char="-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47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441018" y="1246091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638769" y="157877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672224" y="209277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764365" y="2090480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441018" y="1431780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3" t="25979" r="41392" b="16289"/>
          <a:stretch/>
        </p:blipFill>
        <p:spPr>
          <a:xfrm>
            <a:off x="6116628" y="1480962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7" t="29483" r="41933" b="13055"/>
          <a:stretch/>
        </p:blipFill>
        <p:spPr>
          <a:xfrm>
            <a:off x="8316959" y="1479904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535090" y="1431089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764082" y="1431089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39965" t="25630" r="17083" b="70453"/>
          <a:stretch/>
        </p:blipFill>
        <p:spPr>
          <a:xfrm>
            <a:off x="3363620" y="2459745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344822" y="1662633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5E5F64F-12B7-4368-AD2F-B2A09ABDB6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70"/>
          <a:stretch/>
        </p:blipFill>
        <p:spPr>
          <a:xfrm>
            <a:off x="6324667" y="2701407"/>
            <a:ext cx="2614368" cy="2140613"/>
          </a:xfrm>
          <a:prstGeom prst="rect">
            <a:avLst/>
          </a:prstGeom>
        </p:spPr>
      </p:pic>
      <p:pic>
        <p:nvPicPr>
          <p:cNvPr id="38" name="그림 37" descr="지도이(가) 표시된 사진&#10;&#10;자동 생성된 설명">
            <a:extLst>
              <a:ext uri="{FF2B5EF4-FFF2-40B4-BE49-F238E27FC236}">
                <a16:creationId xmlns:a16="http://schemas.microsoft.com/office/drawing/2014/main" id="{217EB3AF-9BCE-45FF-B940-98196758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854" y="2737041"/>
            <a:ext cx="2895565" cy="223566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FC4B10-6DDC-429C-B4C2-7E8E5F7226F3}"/>
              </a:ext>
            </a:extLst>
          </p:cNvPr>
          <p:cNvGrpSpPr/>
          <p:nvPr/>
        </p:nvGrpSpPr>
        <p:grpSpPr>
          <a:xfrm>
            <a:off x="1538285" y="5118850"/>
            <a:ext cx="1432780" cy="640696"/>
            <a:chOff x="1517940" y="5159841"/>
            <a:chExt cx="1432780" cy="6406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E8098F-7B31-40A9-9CBC-53B47EB37398}"/>
                </a:ext>
              </a:extLst>
            </p:cNvPr>
            <p:cNvSpPr/>
            <p:nvPr/>
          </p:nvSpPr>
          <p:spPr>
            <a:xfrm>
              <a:off x="1517940" y="5436200"/>
              <a:ext cx="1432780" cy="364337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4721C-6BF5-4B25-AE56-C343B88429AF}"/>
                </a:ext>
              </a:extLst>
            </p:cNvPr>
            <p:cNvSpPr txBox="1"/>
            <p:nvPr/>
          </p:nvSpPr>
          <p:spPr>
            <a:xfrm>
              <a:off x="1574534" y="5159841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</a:t>
              </a:r>
              <a:r>
                <a:rPr lang="ko-KR" altLang="en-US" sz="1100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정상률</a:t>
              </a:r>
              <a:endParaRPr lang="ko-KR" altLang="en-US" sz="11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400B2D-A44A-4FBB-8A58-036F488E7480}"/>
                </a:ext>
              </a:extLst>
            </p:cNvPr>
            <p:cNvSpPr txBox="1"/>
            <p:nvPr/>
          </p:nvSpPr>
          <p:spPr>
            <a:xfrm>
              <a:off x="1751590" y="5489215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72.066090</a:t>
              </a:r>
              <a:endParaRPr lang="ko-KR" altLang="en-US" sz="1100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8D51204B-8BEB-4E9C-B696-9FC38901A87E}"/>
                </a:ext>
              </a:extLst>
            </p:cNvPr>
            <p:cNvSpPr/>
            <p:nvPr/>
          </p:nvSpPr>
          <p:spPr>
            <a:xfrm>
              <a:off x="2600063" y="5521725"/>
              <a:ext cx="220661" cy="159325"/>
            </a:xfrm>
            <a:prstGeom prst="triangle">
              <a:avLst/>
            </a:prstGeom>
            <a:solidFill>
              <a:srgbClr val="DA2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B1BC3E-9024-4D91-B615-71D8246615DE}"/>
              </a:ext>
            </a:extLst>
          </p:cNvPr>
          <p:cNvGrpSpPr/>
          <p:nvPr/>
        </p:nvGrpSpPr>
        <p:grpSpPr>
          <a:xfrm>
            <a:off x="3086016" y="5128145"/>
            <a:ext cx="1432780" cy="639300"/>
            <a:chOff x="3071570" y="5153510"/>
            <a:chExt cx="1432780" cy="6393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EA8A9D-8FD0-4495-B77A-CCC03F3D5200}"/>
                </a:ext>
              </a:extLst>
            </p:cNvPr>
            <p:cNvSpPr txBox="1"/>
            <p:nvPr/>
          </p:nvSpPr>
          <p:spPr>
            <a:xfrm>
              <a:off x="3133557" y="5153510"/>
              <a:ext cx="13083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서울 청년기업 부도율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38CE267-3D5D-43CD-BA64-84A70BD30D40}"/>
                </a:ext>
              </a:extLst>
            </p:cNvPr>
            <p:cNvGrpSpPr/>
            <p:nvPr/>
          </p:nvGrpSpPr>
          <p:grpSpPr>
            <a:xfrm>
              <a:off x="3071570" y="5428473"/>
              <a:ext cx="1432780" cy="364337"/>
              <a:chOff x="1670340" y="5588600"/>
              <a:chExt cx="1432780" cy="3643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1E65FED-1012-4D30-AA23-36067F1EC945}"/>
                  </a:ext>
                </a:extLst>
              </p:cNvPr>
              <p:cNvSpPr/>
              <p:nvPr/>
            </p:nvSpPr>
            <p:spPr>
              <a:xfrm>
                <a:off x="1670340" y="5588600"/>
                <a:ext cx="1432780" cy="364337"/>
              </a:xfrm>
              <a:prstGeom prst="rect">
                <a:avLst/>
              </a:prstGeom>
              <a:solidFill>
                <a:srgbClr val="FC9E7F"/>
              </a:solidFill>
              <a:ln>
                <a:solidFill>
                  <a:srgbClr val="FD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596427-6DD0-4B32-8098-F5B4F0A6C4E2}"/>
                  </a:ext>
                </a:extLst>
              </p:cNvPr>
              <p:cNvSpPr txBox="1"/>
              <p:nvPr/>
            </p:nvSpPr>
            <p:spPr>
              <a:xfrm>
                <a:off x="1903990" y="564161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4.621170</a:t>
                </a:r>
                <a:endParaRPr lang="ko-KR" altLang="en-US" sz="1100" dirty="0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3CCB4437-AE1B-45B7-8EFB-FD2FE006D680}"/>
                  </a:ext>
                </a:extLst>
              </p:cNvPr>
              <p:cNvSpPr/>
              <p:nvPr/>
            </p:nvSpPr>
            <p:spPr>
              <a:xfrm>
                <a:off x="2752463" y="5674125"/>
                <a:ext cx="220661" cy="159325"/>
              </a:xfrm>
              <a:prstGeom prst="triangle">
                <a:avLst/>
              </a:prstGeom>
              <a:solidFill>
                <a:srgbClr val="DA2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60" name="표 56">
            <a:extLst>
              <a:ext uri="{FF2B5EF4-FFF2-40B4-BE49-F238E27FC236}">
                <a16:creationId xmlns:a16="http://schemas.microsoft.com/office/drawing/2014/main" id="{D0756D9E-D37D-4477-A55D-C99BDD21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86948"/>
              </p:ext>
            </p:extLst>
          </p:nvPr>
        </p:nvGraphicFramePr>
        <p:xfrm>
          <a:off x="4510121" y="2733044"/>
          <a:ext cx="1753707" cy="20445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323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91310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557367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:a16="http://schemas.microsoft.com/office/drawing/2014/main" id="{C4C48A3C-5058-432F-BA80-76AC088B9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159" y="5077930"/>
            <a:ext cx="1325660" cy="75638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4361317-7CBF-4A88-B791-23911810D1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51"/>
          <a:stretch/>
        </p:blipFill>
        <p:spPr>
          <a:xfrm>
            <a:off x="4901046" y="5070031"/>
            <a:ext cx="1207535" cy="7563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AB6AC42-D489-4721-9707-2DD858E1D4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15" t="36838" r="34356" b="16288"/>
          <a:stretch/>
        </p:blipFill>
        <p:spPr>
          <a:xfrm>
            <a:off x="7726979" y="5060765"/>
            <a:ext cx="1151215" cy="756386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6A8352-B793-4D09-ACBB-43CD1FA1BB0B}"/>
              </a:ext>
            </a:extLst>
          </p:cNvPr>
          <p:cNvSpPr/>
          <p:nvPr/>
        </p:nvSpPr>
        <p:spPr>
          <a:xfrm>
            <a:off x="9706749" y="1421113"/>
            <a:ext cx="8856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LOCAL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화면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08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C804C1-7DFC-4D39-9667-ED53FF33ECB7}"/>
              </a:ext>
            </a:extLst>
          </p:cNvPr>
          <p:cNvGrpSpPr/>
          <p:nvPr/>
        </p:nvGrpSpPr>
        <p:grpSpPr>
          <a:xfrm>
            <a:off x="634175" y="2231267"/>
            <a:ext cx="2820691" cy="3886868"/>
            <a:chOff x="1597718" y="2196508"/>
            <a:chExt cx="2276989" cy="351908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61E658D-C938-4D8C-BAC7-F2D9961EE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7C20DD2-1917-4A93-8F85-99F84FB477A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창업 활성도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8F6125-6FAD-420B-9F8C-54DD54B14136}"/>
              </a:ext>
            </a:extLst>
          </p:cNvPr>
          <p:cNvGrpSpPr/>
          <p:nvPr/>
        </p:nvGrpSpPr>
        <p:grpSpPr>
          <a:xfrm>
            <a:off x="8780974" y="2378234"/>
            <a:ext cx="3834130" cy="1477328"/>
            <a:chOff x="8967138" y="2292906"/>
            <a:chExt cx="3834130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7CFBEB-67CB-4DFE-8B64-AA8AEB5990B6}"/>
                </a:ext>
              </a:extLst>
            </p:cNvPr>
            <p:cNvSpPr txBox="1"/>
            <p:nvPr/>
          </p:nvSpPr>
          <p:spPr>
            <a:xfrm>
              <a:off x="8967138" y="2292906"/>
              <a:ext cx="38341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신설 법인 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청년인구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CE29770-759B-493D-8BC6-0CB70A058A61}"/>
                </a:ext>
              </a:extLst>
            </p:cNvPr>
            <p:cNvCxnSpPr>
              <a:cxnSpLocks/>
            </p:cNvCxnSpPr>
            <p:nvPr/>
          </p:nvCxnSpPr>
          <p:spPr>
            <a:xfrm>
              <a:off x="8967138" y="2762054"/>
              <a:ext cx="1616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44CF2-EDB8-44CD-9D59-CC56F62B48C1}"/>
              </a:ext>
            </a:extLst>
          </p:cNvPr>
          <p:cNvSpPr txBox="1"/>
          <p:nvPr/>
        </p:nvSpPr>
        <p:spPr>
          <a:xfrm>
            <a:off x="6987361" y="266078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창업 활성도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14F6D-3E42-4140-8A5F-10D7B7E2CD9D}"/>
              </a:ext>
            </a:extLst>
          </p:cNvPr>
          <p:cNvSpPr txBox="1"/>
          <p:nvPr/>
        </p:nvSpPr>
        <p:spPr>
          <a:xfrm>
            <a:off x="7126664" y="3964855"/>
            <a:ext cx="3946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 수도권을 다음으로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광주와 전라도에서 활성도가 높음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확대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전라도 및 광주의 차별점을 조사하여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관련 변수가 청년 창업에 영향을 끼치는지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87EE3B2-7268-4C93-9682-6CDE286F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351" y="1930138"/>
            <a:ext cx="2278577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6AEA9-9A2C-4BE9-8D37-C81E532AF37D}"/>
              </a:ext>
            </a:extLst>
          </p:cNvPr>
          <p:cNvSpPr txBox="1"/>
          <p:nvPr/>
        </p:nvSpPr>
        <p:spPr>
          <a:xfrm>
            <a:off x="533418" y="152945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인구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 신설기업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4E0716F-608E-4BBD-BD2D-7A16C49C2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4" t="34963" r="42242" b="7354"/>
          <a:stretch/>
        </p:blipFill>
        <p:spPr>
          <a:xfrm>
            <a:off x="4520556" y="2342526"/>
            <a:ext cx="4034481" cy="4031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3F35A1-45BA-4535-AABC-04BB698C9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31398" r="41566" b="9984"/>
          <a:stretch/>
        </p:blipFill>
        <p:spPr>
          <a:xfrm>
            <a:off x="338316" y="2407905"/>
            <a:ext cx="3877839" cy="3857089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09B799-5B21-4B98-AF7A-0162C1C6C87D}"/>
              </a:ext>
            </a:extLst>
          </p:cNvPr>
          <p:cNvGrpSpPr/>
          <p:nvPr/>
        </p:nvGrpSpPr>
        <p:grpSpPr>
          <a:xfrm>
            <a:off x="3622149" y="1388702"/>
            <a:ext cx="3915625" cy="868396"/>
            <a:chOff x="4414261" y="1441610"/>
            <a:chExt cx="4343104" cy="9757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8CF8E4-A01D-47EB-90BB-0DB3B3DDC5B9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5CEFF1-2E85-4BAD-9257-6140A393CCCE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3A5824-A6DD-421F-B567-1CDF311FD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E9AF05D-CAC5-43F8-98A7-6332D7155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7A2435-6A1A-4DF3-A0AD-7753057E06C0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10E26B-6983-4DB2-9A28-C976E1C325C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C262B70-A7B6-4ADB-AE91-771348119596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AFE06C4-1EC6-44AA-9233-87DBDC0EFFAC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39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청년 기업 연 매출액 평균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C465513-434A-44A0-B340-83A2F571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0" y="2298323"/>
            <a:ext cx="7871803" cy="314608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989191-86DC-4D71-BAFC-30B7DC8F6C73}"/>
              </a:ext>
            </a:extLst>
          </p:cNvPr>
          <p:cNvGrpSpPr/>
          <p:nvPr/>
        </p:nvGrpSpPr>
        <p:grpSpPr>
          <a:xfrm>
            <a:off x="9091934" y="2541865"/>
            <a:ext cx="3834130" cy="1477328"/>
            <a:chOff x="8967138" y="2292906"/>
            <a:chExt cx="3834130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4B39B-D86A-4D6D-93D8-F8C84936BC29}"/>
                </a:ext>
              </a:extLst>
            </p:cNvPr>
            <p:cNvSpPr txBox="1"/>
            <p:nvPr/>
          </p:nvSpPr>
          <p:spPr>
            <a:xfrm>
              <a:off x="8967138" y="2292906"/>
              <a:ext cx="38341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지역 전체 청년기업 총 매출액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    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전체 청년기업 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EE16AA3-C464-4B47-B084-80D5D331437E}"/>
                </a:ext>
              </a:extLst>
            </p:cNvPr>
            <p:cNvCxnSpPr/>
            <p:nvPr/>
          </p:nvCxnSpPr>
          <p:spPr>
            <a:xfrm>
              <a:off x="8967138" y="2762054"/>
              <a:ext cx="2899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3C64A2-E0C9-47CA-88B0-066894670807}"/>
              </a:ext>
            </a:extLst>
          </p:cNvPr>
          <p:cNvSpPr txBox="1"/>
          <p:nvPr/>
        </p:nvSpPr>
        <p:spPr>
          <a:xfrm>
            <a:off x="8272423" y="280854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AD5B1-0800-49B4-BC2E-5BF51F37D5E9}"/>
              </a:ext>
            </a:extLst>
          </p:cNvPr>
          <p:cNvSpPr txBox="1"/>
          <p:nvPr/>
        </p:nvSpPr>
        <p:spPr>
          <a:xfrm>
            <a:off x="8392591" y="4151913"/>
            <a:ext cx="383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내 청년 기업의 매출 평균을 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현황 파악 및 비교분석이 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52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 업종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79D646B1-46D5-4DD2-9FE8-36A27C31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6293"/>
              </p:ext>
            </p:extLst>
          </p:nvPr>
        </p:nvGraphicFramePr>
        <p:xfrm>
          <a:off x="4513497" y="2869614"/>
          <a:ext cx="3728365" cy="2871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216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184956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19" name="표 56">
            <a:extLst>
              <a:ext uri="{FF2B5EF4-FFF2-40B4-BE49-F238E27FC236}">
                <a16:creationId xmlns:a16="http://schemas.microsoft.com/office/drawing/2014/main" id="{84B93CE1-E555-4DB5-8FB1-45AF8BC7B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2108"/>
              </p:ext>
            </p:extLst>
          </p:nvPr>
        </p:nvGraphicFramePr>
        <p:xfrm>
          <a:off x="696630" y="2871982"/>
          <a:ext cx="3485618" cy="28689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7365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52668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2C84DCE-1DF8-4FFB-A3D5-441E78E2FA55}"/>
              </a:ext>
            </a:extLst>
          </p:cNvPr>
          <p:cNvSpPr txBox="1"/>
          <p:nvPr/>
        </p:nvSpPr>
        <p:spPr>
          <a:xfrm>
            <a:off x="634175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298A-6E04-448C-8DA7-74A56F7B7A5B}"/>
              </a:ext>
            </a:extLst>
          </p:cNvPr>
          <p:cNvSpPr txBox="1"/>
          <p:nvPr/>
        </p:nvSpPr>
        <p:spPr>
          <a:xfrm>
            <a:off x="4513497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작년 대비 창업수가 많은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57C27-D31D-42EE-A9D6-1406DEFCC11D}"/>
              </a:ext>
            </a:extLst>
          </p:cNvPr>
          <p:cNvSpPr txBox="1"/>
          <p:nvPr/>
        </p:nvSpPr>
        <p:spPr>
          <a:xfrm>
            <a:off x="8452633" y="3409894"/>
            <a:ext cx="408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작년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신설기업수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* 100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트랜드 또는 이슈 반영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46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신설법인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EED43D-9889-40B3-BC19-C29D2773CFC5}"/>
              </a:ext>
            </a:extLst>
          </p:cNvPr>
          <p:cNvSpPr txBox="1"/>
          <p:nvPr/>
        </p:nvSpPr>
        <p:spPr>
          <a:xfrm>
            <a:off x="8048814" y="2551837"/>
            <a:ext cx="3834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QGIS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활용한 시각화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지역내 더 구체적인 창업 활성도 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분석 확대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지역의 대기업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산업단지 위치 등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 데이터를 활용한 연계 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55ACCC31-4C86-4AE0-8881-912A2D9B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" y="2085363"/>
            <a:ext cx="5076507" cy="39195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3B084B-BF75-4331-99A0-F668150C4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3" t="26392" r="50000" b="9983"/>
          <a:stretch/>
        </p:blipFill>
        <p:spPr>
          <a:xfrm>
            <a:off x="4889372" y="1780535"/>
            <a:ext cx="2834325" cy="43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(2-1)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지역내 청년 기업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현황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DE5F1F8B-FC1B-493D-9567-BA1C9CC6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18313"/>
              </p:ext>
            </p:extLst>
          </p:nvPr>
        </p:nvGraphicFramePr>
        <p:xfrm>
          <a:off x="634175" y="2214954"/>
          <a:ext cx="4119285" cy="38037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28223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414005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677057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5949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0.018059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-0.002535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0.032773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-0.002235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0.065286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-0.006148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0.018922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-0.003709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-0.000049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0.72416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-0.003381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0.13698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+0.017131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401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0.003656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+0.000925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D12CC5-32A8-4144-8AA4-3E237ED0F391}"/>
              </a:ext>
            </a:extLst>
          </p:cNvPr>
          <p:cNvSpPr txBox="1"/>
          <p:nvPr/>
        </p:nvSpPr>
        <p:spPr>
          <a:xfrm>
            <a:off x="5309238" y="2082320"/>
            <a:ext cx="4200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비율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전년 대비 증가율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올해 비율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전년도 비율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D3395-B2DB-48F6-8F29-568CE4A330F2}"/>
              </a:ext>
            </a:extLst>
          </p:cNvPr>
          <p:cNvSpPr txBox="1"/>
          <p:nvPr/>
        </p:nvSpPr>
        <p:spPr>
          <a:xfrm>
            <a:off x="6245379" y="431063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3F884-B9AB-4EB6-A30B-AE31AD52A566}"/>
              </a:ext>
            </a:extLst>
          </p:cNvPr>
          <p:cNvSpPr txBox="1"/>
          <p:nvPr/>
        </p:nvSpPr>
        <p:spPr>
          <a:xfrm>
            <a:off x="5835192" y="414614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CD4451-9C3A-4739-9008-40D3E5686BBF}"/>
              </a:ext>
            </a:extLst>
          </p:cNvPr>
          <p:cNvGrpSpPr/>
          <p:nvPr/>
        </p:nvGrpSpPr>
        <p:grpSpPr>
          <a:xfrm>
            <a:off x="5058377" y="3965377"/>
            <a:ext cx="1553630" cy="631401"/>
            <a:chOff x="1470318" y="5169136"/>
            <a:chExt cx="1553630" cy="63140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B3CBA4-4B71-4921-81D9-298D59ED3339}"/>
                </a:ext>
              </a:extLst>
            </p:cNvPr>
            <p:cNvSpPr/>
            <p:nvPr/>
          </p:nvSpPr>
          <p:spPr>
            <a:xfrm>
              <a:off x="1517940" y="5436200"/>
              <a:ext cx="1432780" cy="364337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A99846-E466-4ED9-9682-DE931A5AE0FF}"/>
                </a:ext>
              </a:extLst>
            </p:cNvPr>
            <p:cNvSpPr txBox="1"/>
            <p:nvPr/>
          </p:nvSpPr>
          <p:spPr>
            <a:xfrm>
              <a:off x="1470318" y="5169136"/>
              <a:ext cx="1553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서울 청년기업 </a:t>
              </a:r>
              <a:r>
                <a:rPr lang="ko-KR" altLang="en-US" sz="1100" dirty="0" err="1"/>
                <a:t>정상률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314725-A972-4DC1-AE95-CE1533EF2A12}"/>
                </a:ext>
              </a:extLst>
            </p:cNvPr>
            <p:cNvSpPr txBox="1"/>
            <p:nvPr/>
          </p:nvSpPr>
          <p:spPr>
            <a:xfrm>
              <a:off x="1751590" y="5489215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72.066090</a:t>
              </a:r>
              <a:endParaRPr lang="ko-KR" altLang="en-US" sz="1100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A5ABA5A-2640-4C92-A19C-CCA24DF7A126}"/>
                </a:ext>
              </a:extLst>
            </p:cNvPr>
            <p:cNvSpPr/>
            <p:nvPr/>
          </p:nvSpPr>
          <p:spPr>
            <a:xfrm>
              <a:off x="2600063" y="5521725"/>
              <a:ext cx="220661" cy="159325"/>
            </a:xfrm>
            <a:prstGeom prst="triangle">
              <a:avLst/>
            </a:prstGeom>
            <a:solidFill>
              <a:srgbClr val="DA2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BFF2C3-5F23-45EC-A2C1-5B35182C2C26}"/>
              </a:ext>
            </a:extLst>
          </p:cNvPr>
          <p:cNvGrpSpPr/>
          <p:nvPr/>
        </p:nvGrpSpPr>
        <p:grpSpPr>
          <a:xfrm>
            <a:off x="5015976" y="5152751"/>
            <a:ext cx="1553630" cy="638442"/>
            <a:chOff x="3029847" y="5154368"/>
            <a:chExt cx="1553630" cy="6384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E7A57C-0918-4AE6-B201-627DD4CCE400}"/>
                </a:ext>
              </a:extLst>
            </p:cNvPr>
            <p:cNvSpPr txBox="1"/>
            <p:nvPr/>
          </p:nvSpPr>
          <p:spPr>
            <a:xfrm>
              <a:off x="3029847" y="5154368"/>
              <a:ext cx="1553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서울 청년기업 부도율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15AFB97-EA07-4A62-9F13-252331EC24A4}"/>
                </a:ext>
              </a:extLst>
            </p:cNvPr>
            <p:cNvGrpSpPr/>
            <p:nvPr/>
          </p:nvGrpSpPr>
          <p:grpSpPr>
            <a:xfrm>
              <a:off x="3071570" y="5428473"/>
              <a:ext cx="1432780" cy="364337"/>
              <a:chOff x="1670340" y="5588600"/>
              <a:chExt cx="1432780" cy="36433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11A0222-1FBD-4CBD-B629-9EF7393D48FE}"/>
                  </a:ext>
                </a:extLst>
              </p:cNvPr>
              <p:cNvSpPr/>
              <p:nvPr/>
            </p:nvSpPr>
            <p:spPr>
              <a:xfrm>
                <a:off x="1670340" y="5588600"/>
                <a:ext cx="1432780" cy="364337"/>
              </a:xfrm>
              <a:prstGeom prst="rect">
                <a:avLst/>
              </a:prstGeom>
              <a:solidFill>
                <a:srgbClr val="FC9E7F"/>
              </a:solidFill>
              <a:ln>
                <a:solidFill>
                  <a:srgbClr val="FDD3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AD555F-681B-4720-9055-0A792E76C640}"/>
                  </a:ext>
                </a:extLst>
              </p:cNvPr>
              <p:cNvSpPr txBox="1"/>
              <p:nvPr/>
            </p:nvSpPr>
            <p:spPr>
              <a:xfrm>
                <a:off x="1903990" y="5641615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4.621170</a:t>
                </a:r>
                <a:endParaRPr lang="ko-KR" altLang="en-US" sz="1100" dirty="0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B96810B2-6B43-4DC1-84C3-11BFFF53BD1B}"/>
                  </a:ext>
                </a:extLst>
              </p:cNvPr>
              <p:cNvSpPr/>
              <p:nvPr/>
            </p:nvSpPr>
            <p:spPr>
              <a:xfrm>
                <a:off x="2752463" y="5674125"/>
                <a:ext cx="220661" cy="159325"/>
              </a:xfrm>
              <a:prstGeom prst="triangle">
                <a:avLst/>
              </a:prstGeom>
              <a:solidFill>
                <a:srgbClr val="DA26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AEE472-1BA8-48DE-B459-F69830BFDB9D}"/>
              </a:ext>
            </a:extLst>
          </p:cNvPr>
          <p:cNvGrpSpPr/>
          <p:nvPr/>
        </p:nvGrpSpPr>
        <p:grpSpPr>
          <a:xfrm>
            <a:off x="6170326" y="1836057"/>
            <a:ext cx="2297284" cy="1200329"/>
            <a:chOff x="8058578" y="1732898"/>
            <a:chExt cx="2297284" cy="120032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8BA824-2995-4138-A1C3-275155F0D5F1}"/>
                </a:ext>
              </a:extLst>
            </p:cNvPr>
            <p:cNvCxnSpPr/>
            <p:nvPr/>
          </p:nvCxnSpPr>
          <p:spPr>
            <a:xfrm>
              <a:off x="8058578" y="2179271"/>
              <a:ext cx="2297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5D9F5-FAEA-4BAC-AE5D-421D2196BFCC}"/>
                </a:ext>
              </a:extLst>
            </p:cNvPr>
            <p:cNvSpPr txBox="1"/>
            <p:nvPr/>
          </p:nvSpPr>
          <p:spPr>
            <a:xfrm>
              <a:off x="8102590" y="1732898"/>
              <a:ext cx="18678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해당 등급의 </a:t>
              </a:r>
              <a:r>
                <a:rPr lang="ko-KR" altLang="en-US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기업수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전체 </a:t>
              </a:r>
              <a:r>
                <a:rPr lang="ko-KR" altLang="en-US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기업수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46B2DC0-F0F1-4435-8F46-D0429250FFD2}"/>
              </a:ext>
            </a:extLst>
          </p:cNvPr>
          <p:cNvGrpSpPr/>
          <p:nvPr/>
        </p:nvGrpSpPr>
        <p:grpSpPr>
          <a:xfrm>
            <a:off x="6948398" y="3889091"/>
            <a:ext cx="1980029" cy="923330"/>
            <a:chOff x="7945945" y="3779221"/>
            <a:chExt cx="1980029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7AF2F1-B5B7-4BC9-9FA9-AEF8C55AA11C}"/>
                </a:ext>
              </a:extLst>
            </p:cNvPr>
            <p:cNvSpPr txBox="1"/>
            <p:nvPr/>
          </p:nvSpPr>
          <p:spPr>
            <a:xfrm>
              <a:off x="7945945" y="3779221"/>
              <a:ext cx="19800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정상 등급의 기업 수 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전체 기업 수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2E5994E-71DE-43C5-BF97-044ABC934A17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8005376" y="4231378"/>
              <a:ext cx="1920598" cy="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608C198-EC96-4F25-9589-C6974EFC1DE8}"/>
              </a:ext>
            </a:extLst>
          </p:cNvPr>
          <p:cNvGrpSpPr/>
          <p:nvPr/>
        </p:nvGrpSpPr>
        <p:grpSpPr>
          <a:xfrm>
            <a:off x="6612008" y="5179407"/>
            <a:ext cx="5435448" cy="934392"/>
            <a:chOff x="6588242" y="5028511"/>
            <a:chExt cx="5596404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13BF8D-EE9C-4929-84B5-122F048369BA}"/>
                </a:ext>
              </a:extLst>
            </p:cNvPr>
            <p:cNvSpPr txBox="1"/>
            <p:nvPr/>
          </p:nvSpPr>
          <p:spPr>
            <a:xfrm>
              <a:off x="6588242" y="5028511"/>
              <a:ext cx="55964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관심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*0.15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+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관찰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1*0.2 +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관찰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2*0.3 +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관찰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3*0.9 +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부도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*1</a:t>
              </a: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               지역 전체 기업 수 </a:t>
              </a:r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–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휴업 </a:t>
              </a:r>
              <a:r>
                <a:rPr lang="ko-KR" altLang="en-US" dirty="0" err="1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기업수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293DCB3-53E5-4DAE-B5E9-C98285BDE1B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6700694" y="5490176"/>
              <a:ext cx="5483952" cy="195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972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(2-2)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년간 변화율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4B00FD-7B6C-4321-BEA7-1E4BC479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2240070"/>
            <a:ext cx="3605631" cy="32936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62A2E0-8674-4894-9761-B25A9D63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91" y="2240070"/>
            <a:ext cx="5645271" cy="3131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EF7D6-F6E7-4E37-927B-2B9547CA12C4}"/>
              </a:ext>
            </a:extLst>
          </p:cNvPr>
          <p:cNvSpPr txBox="1"/>
          <p:nvPr/>
        </p:nvSpPr>
        <p:spPr>
          <a:xfrm>
            <a:off x="1617049" y="5665392"/>
            <a:ext cx="19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연도 별 추이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58315-F903-4651-8E3C-0B0BA8E5C950}"/>
              </a:ext>
            </a:extLst>
          </p:cNvPr>
          <p:cNvSpPr txBox="1"/>
          <p:nvPr/>
        </p:nvSpPr>
        <p:spPr>
          <a:xfrm>
            <a:off x="6415061" y="5645294"/>
            <a:ext cx="19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 별 추이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AE26D-E9E4-4977-9296-01A26FB41F99}"/>
              </a:ext>
            </a:extLst>
          </p:cNvPr>
          <p:cNvSpPr txBox="1"/>
          <p:nvPr/>
        </p:nvSpPr>
        <p:spPr>
          <a:xfrm>
            <a:off x="9827519" y="3181608"/>
            <a:ext cx="213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내 청년 기업들의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 모니터링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22919F5-BF6B-4BC8-B8F9-B4C96EE3473E}"/>
              </a:ext>
            </a:extLst>
          </p:cNvPr>
          <p:cNvSpPr/>
          <p:nvPr/>
        </p:nvSpPr>
        <p:spPr>
          <a:xfrm>
            <a:off x="3657601" y="5613769"/>
            <a:ext cx="1366886" cy="494940"/>
          </a:xfrm>
          <a:prstGeom prst="rightArrow">
            <a:avLst/>
          </a:prstGeom>
          <a:solidFill>
            <a:srgbClr val="FC9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852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46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전년 대비 뜨는 업종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TOP5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기업의 정보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588143-A463-4D0D-95F6-74BAB4552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0"/>
          <a:stretch/>
        </p:blipFill>
        <p:spPr>
          <a:xfrm>
            <a:off x="394300" y="2186774"/>
            <a:ext cx="4997832" cy="39865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CAB4AD-99A1-4250-8DDC-D9FE08B1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2" y="1808243"/>
            <a:ext cx="3739715" cy="21337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BCBF53-E8CD-4DDB-AF53-63DF3B17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1"/>
          <a:stretch/>
        </p:blipFill>
        <p:spPr>
          <a:xfrm>
            <a:off x="5461336" y="4117578"/>
            <a:ext cx="3406483" cy="21337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0FA1735-7102-4F7B-BCB3-7D534ECFB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15" t="36838" r="34356" b="16288"/>
          <a:stretch/>
        </p:blipFill>
        <p:spPr>
          <a:xfrm>
            <a:off x="8867819" y="1808241"/>
            <a:ext cx="3247602" cy="21337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7FDAC5-777A-4A6B-A275-B5D2731F813F}"/>
              </a:ext>
            </a:extLst>
          </p:cNvPr>
          <p:cNvSpPr txBox="1"/>
          <p:nvPr/>
        </p:nvSpPr>
        <p:spPr>
          <a:xfrm>
            <a:off x="7812094" y="19021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매출액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686DC-11C0-43E7-A9E3-A69143D41781}"/>
              </a:ext>
            </a:extLst>
          </p:cNvPr>
          <p:cNvSpPr txBox="1"/>
          <p:nvPr/>
        </p:nvSpPr>
        <p:spPr>
          <a:xfrm>
            <a:off x="7812095" y="418004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부도율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B99DE9-0E7F-42C6-AEF8-23D9C55DA823}"/>
              </a:ext>
            </a:extLst>
          </p:cNvPr>
          <p:cNvSpPr txBox="1"/>
          <p:nvPr/>
        </p:nvSpPr>
        <p:spPr>
          <a:xfrm>
            <a:off x="9131847" y="190865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자본금</a:t>
            </a:r>
          </a:p>
        </p:txBody>
      </p:sp>
    </p:spTree>
    <p:extLst>
      <p:ext uri="{BB962C8B-B14F-4D97-AF65-F5344CB8AC3E}">
        <p14:creationId xmlns:p14="http://schemas.microsoft.com/office/powerpoint/2010/main" val="3085808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2123446" y="3571206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마무리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72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9" y="-3734292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29218" y="3670057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92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마무리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진행예정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4" name="표 17">
            <a:extLst>
              <a:ext uri="{FF2B5EF4-FFF2-40B4-BE49-F238E27FC236}">
                <a16:creationId xmlns:a16="http://schemas.microsoft.com/office/drawing/2014/main" id="{44A6409D-9E2E-41D8-8E77-7DFF47D7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60666"/>
              </p:ext>
            </p:extLst>
          </p:nvPr>
        </p:nvGraphicFramePr>
        <p:xfrm>
          <a:off x="551992" y="2671877"/>
          <a:ext cx="11231512" cy="2743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03939">
                  <a:extLst>
                    <a:ext uri="{9D8B030D-6E8A-4147-A177-3AD203B41FA5}">
                      <a16:colId xmlns:a16="http://schemas.microsoft.com/office/drawing/2014/main" val="1367098069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712817998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1108941903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3784202882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2376411468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1378578955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588535849"/>
                    </a:ext>
                  </a:extLst>
                </a:gridCol>
                <a:gridCol w="1403939">
                  <a:extLst>
                    <a:ext uri="{9D8B030D-6E8A-4147-A177-3AD203B41FA5}">
                      <a16:colId xmlns:a16="http://schemas.microsoft.com/office/drawing/2014/main" val="428744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15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16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17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18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00B0F0"/>
                          </a:solidFill>
                        </a:rPr>
                        <a:t>20</a:t>
                      </a:r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22</a:t>
                      </a:r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0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00B0F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solidFill>
                      <a:srgbClr val="DA262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44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5076B13-35D4-4B75-992C-F8E2100D07E4}"/>
              </a:ext>
            </a:extLst>
          </p:cNvPr>
          <p:cNvSpPr txBox="1"/>
          <p:nvPr/>
        </p:nvSpPr>
        <p:spPr>
          <a:xfrm>
            <a:off x="120179" y="3184312"/>
            <a:ext cx="367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탐색 내용 기반 인사이트 도출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06987-68A7-4F8B-880F-7961DECA7FB0}"/>
              </a:ext>
            </a:extLst>
          </p:cNvPr>
          <p:cNvSpPr txBox="1"/>
          <p:nvPr/>
        </p:nvSpPr>
        <p:spPr>
          <a:xfrm>
            <a:off x="1589906" y="3639722"/>
            <a:ext cx="367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외부데이터 검색 및 병합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4C6FB-9A1E-4279-88F5-940A00F3C845}"/>
              </a:ext>
            </a:extLst>
          </p:cNvPr>
          <p:cNvSpPr txBox="1"/>
          <p:nvPr/>
        </p:nvSpPr>
        <p:spPr>
          <a:xfrm>
            <a:off x="3331549" y="4118642"/>
            <a:ext cx="436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분석 및 시각화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2BEA27-E40C-45FF-9BB9-27815E1EF557}"/>
              </a:ext>
            </a:extLst>
          </p:cNvPr>
          <p:cNvSpPr txBox="1"/>
          <p:nvPr/>
        </p:nvSpPr>
        <p:spPr>
          <a:xfrm>
            <a:off x="7461676" y="4521664"/>
            <a:ext cx="355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37737-C748-40AE-B68F-D0E31B55B513}"/>
              </a:ext>
            </a:extLst>
          </p:cNvPr>
          <p:cNvSpPr txBox="1"/>
          <p:nvPr/>
        </p:nvSpPr>
        <p:spPr>
          <a:xfrm>
            <a:off x="551992" y="1550818"/>
            <a:ext cx="666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~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KED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데이터에 대한 탐색 및 시각화 완료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지역의 청년산업 활성화와 관련된 외부 데이터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SEARCH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 관계분석 필요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36AAE-F59A-4091-9FC1-DBF07E10C9C9}"/>
              </a:ext>
            </a:extLst>
          </p:cNvPr>
          <p:cNvSpPr txBox="1"/>
          <p:nvPr/>
        </p:nvSpPr>
        <p:spPr>
          <a:xfrm>
            <a:off x="9239456" y="5002868"/>
            <a:ext cx="355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결과제출</a:t>
            </a:r>
          </a:p>
        </p:txBody>
      </p:sp>
    </p:spTree>
    <p:extLst>
      <p:ext uri="{BB962C8B-B14F-4D97-AF65-F5344CB8AC3E}">
        <p14:creationId xmlns:p14="http://schemas.microsoft.com/office/powerpoint/2010/main" val="4004061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18758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Q&amp;A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3437" y="6618827"/>
            <a:ext cx="5678177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DINGDINGSHOP UNIVERSITY INDUSTRIAL DESIGN 20170402 CHOI EUNZY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94158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4564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THANK YOU</a:t>
            </a:r>
            <a:endParaRPr lang="ko-KR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3437" y="6618827"/>
            <a:ext cx="5678177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DINGDINGSHOP UNIVERSITY INDUSTRIAL DESIGN 20170402 CHOI EUNZY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29146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01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1A4395-F9A7-495E-A707-78F4441E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96" y="1587992"/>
            <a:ext cx="1823569" cy="18235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4EDA2F-5B0A-4452-9445-30791ECF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39" y="3980001"/>
            <a:ext cx="1760925" cy="176092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A503EA-3044-4A8F-8EA7-DC9DDFA0CE4B}"/>
              </a:ext>
            </a:extLst>
          </p:cNvPr>
          <p:cNvSpPr/>
          <p:nvPr/>
        </p:nvSpPr>
        <p:spPr>
          <a:xfrm>
            <a:off x="4434557" y="2448612"/>
            <a:ext cx="2017336" cy="1960775"/>
          </a:xfrm>
          <a:prstGeom prst="rightArrow">
            <a:avLst>
              <a:gd name="adj1" fmla="val 50000"/>
              <a:gd name="adj2" fmla="val 516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공공성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F45340C-C419-4F89-B8EE-AD42656A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150" y="1612460"/>
            <a:ext cx="1451087" cy="14510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5011B4E-B2A6-4141-A172-F10497AC8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995" y="4074017"/>
            <a:ext cx="1449615" cy="14496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3FC13F-228B-4EA3-A67B-C53CEC82A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150" y="3855874"/>
            <a:ext cx="1823568" cy="182356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FB6D093-17CD-4FB9-BD4E-E1F20492E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423" y="1587992"/>
            <a:ext cx="1834757" cy="18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01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4050518-1187-4552-922C-8E6CCD64B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014525"/>
              </p:ext>
            </p:extLst>
          </p:nvPr>
        </p:nvGraphicFramePr>
        <p:xfrm>
          <a:off x="814148" y="2004763"/>
          <a:ext cx="4293480" cy="373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3D044C-B158-4D9C-B382-BFE646F770BE}"/>
              </a:ext>
            </a:extLst>
          </p:cNvPr>
          <p:cNvSpPr txBox="1"/>
          <p:nvPr/>
        </p:nvSpPr>
        <p:spPr>
          <a:xfrm>
            <a:off x="2564089" y="5875871"/>
            <a:ext cx="2762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중소기업벤처기업부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창업기업동향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AD6292-BF72-4672-8C25-715071B0F65A}"/>
              </a:ext>
            </a:extLst>
          </p:cNvPr>
          <p:cNvSpPr/>
          <p:nvPr/>
        </p:nvSpPr>
        <p:spPr>
          <a:xfrm>
            <a:off x="814148" y="1267122"/>
            <a:ext cx="2308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 선정 </a:t>
            </a:r>
            <a:r>
              <a:rPr lang="en-US" altLang="ko-K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배경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BA6D2E-440A-4F5E-BD5A-E253B84589C9}"/>
              </a:ext>
            </a:extLst>
          </p:cNvPr>
          <p:cNvGrpSpPr/>
          <p:nvPr/>
        </p:nvGrpSpPr>
        <p:grpSpPr>
          <a:xfrm>
            <a:off x="6226298" y="1847351"/>
            <a:ext cx="5024698" cy="4261358"/>
            <a:chOff x="276820" y="1791719"/>
            <a:chExt cx="5024698" cy="426135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ED4A941-D797-454B-AB4C-F6360A585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74" t="30928" r="42633" b="13617"/>
            <a:stretch/>
          </p:blipFill>
          <p:spPr>
            <a:xfrm>
              <a:off x="814148" y="1976386"/>
              <a:ext cx="4041658" cy="389202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26DB7B-2EAD-48AE-948B-78D419303D96}"/>
                </a:ext>
              </a:extLst>
            </p:cNvPr>
            <p:cNvSpPr txBox="1"/>
            <p:nvPr/>
          </p:nvSpPr>
          <p:spPr>
            <a:xfrm>
              <a:off x="1904196" y="1791719"/>
              <a:ext cx="10746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20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3A1033-C3B3-413D-86AB-7FE935D8FB67}"/>
                </a:ext>
              </a:extLst>
            </p:cNvPr>
            <p:cNvSpPr txBox="1"/>
            <p:nvPr/>
          </p:nvSpPr>
          <p:spPr>
            <a:xfrm>
              <a:off x="276820" y="3010804"/>
              <a:ext cx="740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30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BC5727-6B34-430E-9199-49B7E6F49549}"/>
                </a:ext>
              </a:extLst>
            </p:cNvPr>
            <p:cNvSpPr txBox="1"/>
            <p:nvPr/>
          </p:nvSpPr>
          <p:spPr>
            <a:xfrm>
              <a:off x="1904196" y="5683745"/>
              <a:ext cx="740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40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597C09-2C61-4C54-BBB4-A821258F2CCE}"/>
                </a:ext>
              </a:extLst>
            </p:cNvPr>
            <p:cNvSpPr txBox="1"/>
            <p:nvPr/>
          </p:nvSpPr>
          <p:spPr>
            <a:xfrm>
              <a:off x="4560923" y="3593874"/>
              <a:ext cx="740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50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91BD8C-64BE-4828-AB48-ACA656D0F025}"/>
                </a:ext>
              </a:extLst>
            </p:cNvPr>
            <p:cNvSpPr txBox="1"/>
            <p:nvPr/>
          </p:nvSpPr>
          <p:spPr>
            <a:xfrm>
              <a:off x="3328304" y="1989900"/>
              <a:ext cx="7405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60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3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8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01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2DD8F9-11F8-4CE5-9928-7FE6828A9A0E}"/>
              </a:ext>
            </a:extLst>
          </p:cNvPr>
          <p:cNvSpPr/>
          <p:nvPr/>
        </p:nvSpPr>
        <p:spPr>
          <a:xfrm>
            <a:off x="5650254" y="1304834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목표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724B22-5C1E-447E-BEE8-4A8C6FBAD567}"/>
              </a:ext>
            </a:extLst>
          </p:cNvPr>
          <p:cNvSpPr/>
          <p:nvPr/>
        </p:nvSpPr>
        <p:spPr>
          <a:xfrm>
            <a:off x="637599" y="2426411"/>
            <a:ext cx="10618005" cy="631624"/>
          </a:xfrm>
          <a:prstGeom prst="rect">
            <a:avLst/>
          </a:prstGeom>
          <a:noFill/>
          <a:ln>
            <a:solidFill>
              <a:srgbClr val="DA26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</a:t>
            </a:r>
            <a:r>
              <a:rPr lang="en-US" altLang="ko-KR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30</a:t>
            </a:r>
            <a:r>
              <a:rPr lang="ko-KR" altLang="en-US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 산업 현황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CACEE1-1841-42EC-A01E-41958AB0BF9A}"/>
              </a:ext>
            </a:extLst>
          </p:cNvPr>
          <p:cNvSpPr/>
          <p:nvPr/>
        </p:nvSpPr>
        <p:spPr>
          <a:xfrm>
            <a:off x="637599" y="3804346"/>
            <a:ext cx="10618005" cy="1880904"/>
          </a:xfrm>
          <a:prstGeom prst="rect">
            <a:avLst/>
          </a:prstGeom>
          <a:noFill/>
          <a:ln>
            <a:solidFill>
              <a:srgbClr val="DA26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시각화 분석자료 제공 함으로</a:t>
            </a:r>
            <a:endParaRPr lang="en-US" altLang="ko-KR" sz="2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산업 지원 정책관련 의사결정 도움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1BFB4AA-991A-41B4-A5D7-CAA5ED1DF6A0}"/>
              </a:ext>
            </a:extLst>
          </p:cNvPr>
          <p:cNvSpPr/>
          <p:nvPr/>
        </p:nvSpPr>
        <p:spPr>
          <a:xfrm>
            <a:off x="5186173" y="3261342"/>
            <a:ext cx="1800519" cy="339697"/>
          </a:xfrm>
          <a:prstGeom prst="downArrow">
            <a:avLst/>
          </a:prstGeom>
          <a:solidFill>
            <a:srgbClr val="CB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4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885370" y="3635405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41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 데이터 목록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400E74-2118-4477-9F1D-4FAEEF197FE3}"/>
              </a:ext>
            </a:extLst>
          </p:cNvPr>
          <p:cNvSpPr/>
          <p:nvPr/>
        </p:nvSpPr>
        <p:spPr>
          <a:xfrm>
            <a:off x="637599" y="2875175"/>
            <a:ext cx="3035431" cy="3233534"/>
          </a:xfrm>
          <a:prstGeom prst="rect">
            <a:avLst/>
          </a:prstGeom>
          <a:noFill/>
          <a:ln w="19050">
            <a:solidFill>
              <a:srgbClr val="CB4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FE0BA-349D-46C9-9FD9-761EA53226BF}"/>
              </a:ext>
            </a:extLst>
          </p:cNvPr>
          <p:cNvSpPr/>
          <p:nvPr/>
        </p:nvSpPr>
        <p:spPr>
          <a:xfrm>
            <a:off x="4457026" y="2875175"/>
            <a:ext cx="3035431" cy="3233534"/>
          </a:xfrm>
          <a:prstGeom prst="rect">
            <a:avLst/>
          </a:prstGeom>
          <a:noFill/>
          <a:ln w="19050">
            <a:solidFill>
              <a:srgbClr val="CB4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8ECF9C-5FE3-498D-B182-B8179A5F1EED}"/>
              </a:ext>
            </a:extLst>
          </p:cNvPr>
          <p:cNvSpPr/>
          <p:nvPr/>
        </p:nvSpPr>
        <p:spPr>
          <a:xfrm>
            <a:off x="8276453" y="2875175"/>
            <a:ext cx="3035431" cy="32335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05844-9226-445D-8D51-9951089DC469}"/>
              </a:ext>
            </a:extLst>
          </p:cNvPr>
          <p:cNvSpPr txBox="1"/>
          <p:nvPr/>
        </p:nvSpPr>
        <p:spPr>
          <a:xfrm>
            <a:off x="1069769" y="2170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한국기업데이터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(KED)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FA5FA-09C3-40B8-A8BA-602E03C838ED}"/>
              </a:ext>
            </a:extLst>
          </p:cNvPr>
          <p:cNvSpPr txBox="1"/>
          <p:nvPr/>
        </p:nvSpPr>
        <p:spPr>
          <a:xfrm>
            <a:off x="5031614" y="2079052"/>
            <a:ext cx="198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디지털 산업혁신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빅데이터 플랫폼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43587-9AF7-46F3-B733-C5D9AB04D855}"/>
              </a:ext>
            </a:extLst>
          </p:cNvPr>
          <p:cNvSpPr txBox="1"/>
          <p:nvPr/>
        </p:nvSpPr>
        <p:spPr>
          <a:xfrm>
            <a:off x="8853044" y="221755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공공데이터 포털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81469-DD85-4EDB-A3FF-7268DD8DF0F5}"/>
              </a:ext>
            </a:extLst>
          </p:cNvPr>
          <p:cNvSpPr txBox="1"/>
          <p:nvPr/>
        </p:nvSpPr>
        <p:spPr>
          <a:xfrm>
            <a:off x="777926" y="3084076"/>
            <a:ext cx="24176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필수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신설법인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기업 일반 현황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조기경보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E681A-D844-4620-9015-113F256C16D9}"/>
              </a:ext>
            </a:extLst>
          </p:cNvPr>
          <p:cNvSpPr txBox="1"/>
          <p:nvPr/>
        </p:nvSpPr>
        <p:spPr>
          <a:xfrm>
            <a:off x="4708737" y="3084076"/>
            <a:ext cx="16898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필수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 분류코드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EEE30-0D2E-4763-81B1-A0DB723BAF37}"/>
              </a:ext>
            </a:extLst>
          </p:cNvPr>
          <p:cNvSpPr txBox="1"/>
          <p:nvPr/>
        </p:nvSpPr>
        <p:spPr>
          <a:xfrm>
            <a:off x="8667995" y="3084076"/>
            <a:ext cx="2351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KOSIS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행정구역별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세별 주민등록 인구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6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lumMod val="50000"/>
                      <a:lumOff val="50000"/>
                      <a:alpha val="40000"/>
                    </a:prst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02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/>
        </p:nvGraphicFramePr>
        <p:xfrm>
          <a:off x="484210" y="2129143"/>
          <a:ext cx="3250240" cy="3881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KEDCD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설립일자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CHAR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117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18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구군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9106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법정동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28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NUMBER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079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자본금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746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연령대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VARCHAR2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1140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지역별 신설법인 데이터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(18.01 ~ 20.12)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4551394" y="2103296"/>
            <a:ext cx="6034907" cy="336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신설 법인 기업 설립 시 갱신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•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주요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위도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경도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자본금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사용 속성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:  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연령대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청년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(2~30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데이터 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경기천년제목 Light" panose="020204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                2.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위도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경도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Qgis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python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지도 시각화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자본금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업종코드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시도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분석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경기천년제목 Light" panose="020204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                 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설립일자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경기천년제목 Light" panose="02020403020101020101" pitchFamily="18" charset="-127"/>
                <a:cs typeface="+mn-cs"/>
              </a:rPr>
              <a:t>연도별 분석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경기천년제목 Light" panose="020204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9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1977</Words>
  <Application>Microsoft Office PowerPoint</Application>
  <PresentationFormat>와이드스크린</PresentationFormat>
  <Paragraphs>895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경기천년제목 Light</vt:lpstr>
      <vt:lpstr>Arial</vt:lpstr>
      <vt:lpstr>스웨거 TTF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17063</cp:lastModifiedBy>
  <cp:revision>8</cp:revision>
  <dcterms:created xsi:type="dcterms:W3CDTF">2017-10-22T03:07:55Z</dcterms:created>
  <dcterms:modified xsi:type="dcterms:W3CDTF">2021-11-15T09:05:54Z</dcterms:modified>
</cp:coreProperties>
</file>