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3" r:id="rId5"/>
    <p:sldId id="264" r:id="rId6"/>
    <p:sldId id="268" r:id="rId7"/>
    <p:sldId id="266" r:id="rId8"/>
    <p:sldId id="267" r:id="rId9"/>
    <p:sldId id="265" r:id="rId10"/>
    <p:sldId id="269" r:id="rId11"/>
    <p:sldId id="260" r:id="rId12"/>
    <p:sldId id="278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9" r:id="rId21"/>
    <p:sldId id="276" r:id="rId22"/>
    <p:sldId id="261" r:id="rId23"/>
  </p:sldIdLst>
  <p:sldSz cx="12192000" cy="6858000"/>
  <p:notesSz cx="6858000" cy="9144000"/>
  <p:embeddedFontLst>
    <p:embeddedFont>
      <p:font typeface="경기천년제목 Light" panose="02020403020101020101" pitchFamily="18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스웨거 TTF" panose="020B0600000101010101" pitchFamily="50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623"/>
    <a:srgbClr val="E7E8E8"/>
    <a:srgbClr val="FA6748"/>
    <a:srgbClr val="CB453E"/>
    <a:srgbClr val="FC9E7F"/>
    <a:srgbClr val="FDD3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5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63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16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60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26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31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07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04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97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95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5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45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C01C1-0101-4ED9-8F8D-C37070F1C2B8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93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rot="10800000" flipH="1">
            <a:off x="0" y="0"/>
            <a:ext cx="4624755" cy="685800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0" y="-1"/>
            <a:ext cx="3704734" cy="6858002"/>
            <a:chOff x="0" y="0"/>
            <a:chExt cx="5134708" cy="6858000"/>
          </a:xfrm>
          <a:solidFill>
            <a:srgbClr val="C00000"/>
          </a:solidFill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2822331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2822331" y="0"/>
              <a:ext cx="2312377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297145" y="2172835"/>
            <a:ext cx="65453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청년 기업의 활성도 분석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97144" y="3096165"/>
            <a:ext cx="2916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C00000"/>
                </a:solidFill>
                <a:effectLst>
                  <a:outerShdw dist="50800" dir="1800000" algn="tl" rotWithShape="0">
                    <a:srgbClr val="C00000">
                      <a:alpha val="24000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미래를 이끌 주역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8861" y="5269000"/>
            <a:ext cx="3052439" cy="2000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DINGDINGSHOP UNIVERSITY INDUSTRIAL DESIGN 20170402 CHOI EUNZY</a:t>
            </a:r>
            <a:endParaRPr lang="ko-KR" altLang="en-US" sz="700" dirty="0">
              <a:ln>
                <a:solidFill>
                  <a:schemeClr val="tx1">
                    <a:lumMod val="75000"/>
                    <a:lumOff val="25000"/>
                    <a:alpha val="4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771907" y="-1"/>
            <a:ext cx="420093" cy="68580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/>
          <p:cNvSpPr/>
          <p:nvPr/>
        </p:nvSpPr>
        <p:spPr>
          <a:xfrm flipH="1">
            <a:off x="10595728" y="1"/>
            <a:ext cx="1176178" cy="6858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 rot="16809693">
            <a:off x="9368297" y="5392819"/>
            <a:ext cx="2733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cs typeface="조선일보명조" panose="02030304000000000000" pitchFamily="18" charset="-127"/>
              </a:rPr>
              <a:t>Copyright ⓒ 2017. DingDingShop 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4214676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3734288" y="-3734288"/>
            <a:ext cx="4723426" cy="12192002"/>
            <a:chOff x="0" y="-1"/>
            <a:chExt cx="4723426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0" y="0"/>
              <a:ext cx="4624755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" y="-1"/>
              <a:ext cx="4723424" cy="6858003"/>
              <a:chOff x="3" y="0"/>
              <a:chExt cx="6546598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3" y="1"/>
                <a:ext cx="4730703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4730707" y="0"/>
                <a:ext cx="1815894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 rot="21228923">
            <a:off x="1912652" y="3571206"/>
            <a:ext cx="1911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</a:t>
            </a:r>
          </a:p>
        </p:txBody>
      </p:sp>
      <p:grpSp>
        <p:nvGrpSpPr>
          <p:cNvPr id="3" name="그룹 2"/>
          <p:cNvGrpSpPr/>
          <p:nvPr/>
        </p:nvGrpSpPr>
        <p:grpSpPr>
          <a:xfrm rot="5400000">
            <a:off x="5297864" y="-36136"/>
            <a:ext cx="159627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 rot="21257015">
            <a:off x="658073" y="3388497"/>
            <a:ext cx="131638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8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855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017415" y="256653"/>
            <a:ext cx="1564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aphicFrame>
        <p:nvGraphicFramePr>
          <p:cNvPr id="28" name="표 56">
            <a:extLst>
              <a:ext uri="{FF2B5EF4-FFF2-40B4-BE49-F238E27FC236}">
                <a16:creationId xmlns:a16="http://schemas.microsoft.com/office/drawing/2014/main" id="{D5EF6498-45B9-4E00-81A7-CD64E6D1F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183792"/>
              </p:ext>
            </p:extLst>
          </p:nvPr>
        </p:nvGraphicFramePr>
        <p:xfrm>
          <a:off x="6492077" y="4533748"/>
          <a:ext cx="2165409" cy="111586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49730">
                  <a:extLst>
                    <a:ext uri="{9D8B030D-6E8A-4147-A177-3AD203B41FA5}">
                      <a16:colId xmlns:a16="http://schemas.microsoft.com/office/drawing/2014/main" val="4176209468"/>
                    </a:ext>
                  </a:extLst>
                </a:gridCol>
                <a:gridCol w="1127464">
                  <a:extLst>
                    <a:ext uri="{9D8B030D-6E8A-4147-A177-3AD203B41FA5}">
                      <a16:colId xmlns:a16="http://schemas.microsoft.com/office/drawing/2014/main" val="842513083"/>
                    </a:ext>
                  </a:extLst>
                </a:gridCol>
                <a:gridCol w="688215">
                  <a:extLst>
                    <a:ext uri="{9D8B030D-6E8A-4147-A177-3AD203B41FA5}">
                      <a16:colId xmlns:a16="http://schemas.microsoft.com/office/drawing/2014/main" val="3962948681"/>
                    </a:ext>
                  </a:extLst>
                </a:gridCol>
              </a:tblGrid>
              <a:tr h="185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전년대비 증가율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3467"/>
                  </a:ext>
                </a:extLst>
              </a:tr>
              <a:tr h="185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의료용 물질 및 의약품 제조업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5.46% 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5517"/>
                  </a:ext>
                </a:extLst>
              </a:tr>
              <a:tr h="185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기타 운송장비 제조업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0.76%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7086"/>
                  </a:ext>
                </a:extLst>
              </a:tr>
              <a:tr h="185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3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고무 및 플라스틱제품 제조업</a:t>
                      </a:r>
                      <a:endParaRPr lang="en-US" altLang="ko-KR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0.73%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90190"/>
                  </a:ext>
                </a:extLst>
              </a:tr>
              <a:tr h="185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4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농업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0.61%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59283"/>
                  </a:ext>
                </a:extLst>
              </a:tr>
              <a:tr h="185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5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펄프</a:t>
                      </a:r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종이 및 종이제품 제조업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0.53%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734845"/>
                  </a:ext>
                </a:extLst>
              </a:tr>
            </a:tbl>
          </a:graphicData>
        </a:graphic>
      </p:graphicFrame>
      <p:graphicFrame>
        <p:nvGraphicFramePr>
          <p:cNvPr id="29" name="표 56">
            <a:extLst>
              <a:ext uri="{FF2B5EF4-FFF2-40B4-BE49-F238E27FC236}">
                <a16:creationId xmlns:a16="http://schemas.microsoft.com/office/drawing/2014/main" id="{0FA9345E-FFA2-4A1F-BE69-5941933DE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131722"/>
              </p:ext>
            </p:extLst>
          </p:nvPr>
        </p:nvGraphicFramePr>
        <p:xfrm>
          <a:off x="4302988" y="4540434"/>
          <a:ext cx="1995373" cy="10972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0518">
                  <a:extLst>
                    <a:ext uri="{9D8B030D-6E8A-4147-A177-3AD203B41FA5}">
                      <a16:colId xmlns:a16="http://schemas.microsoft.com/office/drawing/2014/main" val="4176209468"/>
                    </a:ext>
                  </a:extLst>
                </a:gridCol>
                <a:gridCol w="790893">
                  <a:extLst>
                    <a:ext uri="{9D8B030D-6E8A-4147-A177-3AD203B41FA5}">
                      <a16:colId xmlns:a16="http://schemas.microsoft.com/office/drawing/2014/main" val="842513083"/>
                    </a:ext>
                  </a:extLst>
                </a:gridCol>
                <a:gridCol w="873962">
                  <a:extLst>
                    <a:ext uri="{9D8B030D-6E8A-4147-A177-3AD203B41FA5}">
                      <a16:colId xmlns:a16="http://schemas.microsoft.com/office/drawing/2014/main" val="154561113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신설기업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34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도매 및 상품중개업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kern="1200" dirty="0">
                          <a:solidFill>
                            <a:schemeClr val="tx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7169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55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부동산업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kern="1200" dirty="0">
                          <a:solidFill>
                            <a:schemeClr val="tx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3740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70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3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소매업</a:t>
                      </a:r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; </a:t>
                      </a:r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자동차 제외</a:t>
                      </a:r>
                      <a:endParaRPr lang="en-US" altLang="ko-KR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kern="1200" dirty="0">
                          <a:solidFill>
                            <a:schemeClr val="tx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3038</a:t>
                      </a:r>
                      <a:endParaRPr lang="en-US" altLang="ko-KR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901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4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전문 서비스업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kern="1200" dirty="0">
                          <a:solidFill>
                            <a:schemeClr val="tx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2571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592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5</a:t>
                      </a:r>
                      <a:endParaRPr lang="ko-KR" altLang="en-US" sz="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출판업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dirty="0"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2449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734845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D3B76E3A-AEAC-44B4-B012-E28DD87C89DC}"/>
              </a:ext>
            </a:extLst>
          </p:cNvPr>
          <p:cNvGrpSpPr/>
          <p:nvPr/>
        </p:nvGrpSpPr>
        <p:grpSpPr>
          <a:xfrm>
            <a:off x="4414261" y="1455035"/>
            <a:ext cx="4343104" cy="975749"/>
            <a:chOff x="4414261" y="1441610"/>
            <a:chExt cx="4343104" cy="97574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E800067-69A9-466D-BD58-4D706FFB4B5B}"/>
                </a:ext>
              </a:extLst>
            </p:cNvPr>
            <p:cNvSpPr/>
            <p:nvPr/>
          </p:nvSpPr>
          <p:spPr>
            <a:xfrm>
              <a:off x="4414261" y="1441610"/>
              <a:ext cx="1440000" cy="628300"/>
            </a:xfrm>
            <a:prstGeom prst="rect">
              <a:avLst/>
            </a:prstGeom>
            <a:solidFill>
              <a:srgbClr val="FC9E7F"/>
            </a:solidFill>
            <a:ln>
              <a:solidFill>
                <a:srgbClr val="FDD3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13,679,270</a:t>
              </a:r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E8ABCD0-1833-4245-A638-62ABBD6B2452}"/>
                </a:ext>
              </a:extLst>
            </p:cNvPr>
            <p:cNvSpPr/>
            <p:nvPr/>
          </p:nvSpPr>
          <p:spPr>
            <a:xfrm>
              <a:off x="6643253" y="1441610"/>
              <a:ext cx="1440000" cy="628300"/>
            </a:xfrm>
            <a:prstGeom prst="rect">
              <a:avLst/>
            </a:prstGeom>
            <a:solidFill>
              <a:srgbClr val="FC9E7F"/>
            </a:solidFill>
            <a:ln>
              <a:solidFill>
                <a:srgbClr val="FDD3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36,774</a:t>
              </a:r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3F03BE8-31AD-43AE-BB46-AC3D982CB5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593" t="25979" r="41392" b="16289"/>
            <a:stretch/>
          </p:blipFill>
          <p:spPr>
            <a:xfrm>
              <a:off x="5995799" y="1491483"/>
              <a:ext cx="558140" cy="548990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50452909-3FCC-46BA-8044-BAAD5C8729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587" t="29483" r="41933" b="13055"/>
            <a:stretch/>
          </p:blipFill>
          <p:spPr>
            <a:xfrm>
              <a:off x="8196130" y="1490425"/>
              <a:ext cx="561235" cy="54183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11EE05F-2BA6-4981-96B0-8A5DBFAF57E9}"/>
                </a:ext>
              </a:extLst>
            </p:cNvPr>
            <p:cNvSpPr txBox="1"/>
            <p:nvPr/>
          </p:nvSpPr>
          <p:spPr>
            <a:xfrm>
              <a:off x="4477686" y="211734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전국</a:t>
              </a:r>
              <a:r>
                <a:rPr lang="en-US" altLang="ko-KR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</a:t>
              </a:r>
              <a:r>
                <a:rPr lang="ko-KR" altLang="en-US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청년 인구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04382E-D34E-4E13-8374-F5BC26E6E514}"/>
                </a:ext>
              </a:extLst>
            </p:cNvPr>
            <p:cNvSpPr txBox="1"/>
            <p:nvPr/>
          </p:nvSpPr>
          <p:spPr>
            <a:xfrm>
              <a:off x="6558477" y="2140360"/>
              <a:ext cx="12923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전국</a:t>
              </a:r>
              <a:r>
                <a:rPr lang="en-US" altLang="ko-KR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</a:t>
              </a:r>
              <a:r>
                <a:rPr lang="ko-KR" altLang="en-US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청년 신설기업</a:t>
              </a:r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5D0D5ED8-74F8-4F9F-83F3-E6BFC2F403F8}"/>
                </a:ext>
              </a:extLst>
            </p:cNvPr>
            <p:cNvSpPr/>
            <p:nvPr/>
          </p:nvSpPr>
          <p:spPr>
            <a:xfrm>
              <a:off x="5533321" y="2196556"/>
              <a:ext cx="120346" cy="103747"/>
            </a:xfrm>
            <a:prstGeom prst="triangle">
              <a:avLst/>
            </a:prstGeom>
            <a:solidFill>
              <a:srgbClr val="CB453E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E60BC06A-38D0-46F5-A4B3-30A46CF1386E}"/>
                </a:ext>
              </a:extLst>
            </p:cNvPr>
            <p:cNvSpPr/>
            <p:nvPr/>
          </p:nvSpPr>
          <p:spPr>
            <a:xfrm>
              <a:off x="8075784" y="2201870"/>
              <a:ext cx="120346" cy="103747"/>
            </a:xfrm>
            <a:prstGeom prst="triangle">
              <a:avLst/>
            </a:prstGeom>
            <a:solidFill>
              <a:srgbClr val="CB453E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72AB0E0-A9E5-40DA-8086-B660E5098341}"/>
              </a:ext>
            </a:extLst>
          </p:cNvPr>
          <p:cNvGrpSpPr/>
          <p:nvPr/>
        </p:nvGrpSpPr>
        <p:grpSpPr>
          <a:xfrm>
            <a:off x="4110827" y="2656246"/>
            <a:ext cx="4646538" cy="1809652"/>
            <a:chOff x="4107865" y="2532094"/>
            <a:chExt cx="4646538" cy="180965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0A1AE795-D016-4BA9-9B95-0AD3B8A0B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7865" y="2532094"/>
              <a:ext cx="4646538" cy="155161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0DC89C-7BB1-47D3-AD64-507BBC362320}"/>
                </a:ext>
              </a:extLst>
            </p:cNvPr>
            <p:cNvSpPr txBox="1"/>
            <p:nvPr/>
          </p:nvSpPr>
          <p:spPr>
            <a:xfrm>
              <a:off x="5165188" y="4064747"/>
              <a:ext cx="2207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시도별 청년 기업당 연 매출액 평균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185D162-5D9C-4433-8D9E-8D17FC4D0378}"/>
              </a:ext>
            </a:extLst>
          </p:cNvPr>
          <p:cNvSpPr txBox="1"/>
          <p:nvPr/>
        </p:nvSpPr>
        <p:spPr>
          <a:xfrm>
            <a:off x="4487108" y="5726633"/>
            <a:ext cx="1502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가장 많이 창업한 업종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685F21-2784-4B2A-9897-984523E0A6FC}"/>
              </a:ext>
            </a:extLst>
          </p:cNvPr>
          <p:cNvSpPr txBox="1"/>
          <p:nvPr/>
        </p:nvSpPr>
        <p:spPr>
          <a:xfrm>
            <a:off x="7173848" y="5745523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뜨는 업종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6D7A78A-4F32-4B05-9379-D23493B73DE4}"/>
              </a:ext>
            </a:extLst>
          </p:cNvPr>
          <p:cNvGrpSpPr/>
          <p:nvPr/>
        </p:nvGrpSpPr>
        <p:grpSpPr>
          <a:xfrm>
            <a:off x="1641580" y="1571973"/>
            <a:ext cx="2276989" cy="4401123"/>
            <a:chOff x="1597718" y="1591469"/>
            <a:chExt cx="2276989" cy="4401123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B28710B5-E10B-458B-BF61-A00D6CD293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346" t="20095" r="42397" b="7904"/>
            <a:stretch/>
          </p:blipFill>
          <p:spPr>
            <a:xfrm>
              <a:off x="1597718" y="2196508"/>
              <a:ext cx="2194475" cy="3519085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85383A9C-7FF4-41C2-9B03-521CB47E6632}"/>
                </a:ext>
              </a:extLst>
            </p:cNvPr>
            <p:cNvPicPr>
              <a:picLocks/>
            </p:cNvPicPr>
            <p:nvPr/>
          </p:nvPicPr>
          <p:blipFill rotWithShape="1">
            <a:blip r:embed="rId6"/>
            <a:srcRect l="39965" t="25630" r="17083" b="70453"/>
            <a:stretch/>
          </p:blipFill>
          <p:spPr>
            <a:xfrm>
              <a:off x="3154707" y="2264375"/>
              <a:ext cx="720000" cy="5400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46BF3DF-7E59-4ECD-92E1-57C8B110C364}"/>
                </a:ext>
              </a:extLst>
            </p:cNvPr>
            <p:cNvSpPr txBox="1"/>
            <p:nvPr/>
          </p:nvSpPr>
          <p:spPr>
            <a:xfrm>
              <a:off x="1864763" y="5715593"/>
              <a:ext cx="12218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청년 창업 활성도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445E22-6346-4BFF-AF70-5B57C460342D}"/>
                </a:ext>
              </a:extLst>
            </p:cNvPr>
            <p:cNvSpPr txBox="1"/>
            <p:nvPr/>
          </p:nvSpPr>
          <p:spPr>
            <a:xfrm>
              <a:off x="1803381" y="1591469"/>
              <a:ext cx="10262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전국 현황</a:t>
              </a: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5773C07-5C37-4E6D-8AE5-047BBD63DEB5}"/>
              </a:ext>
            </a:extLst>
          </p:cNvPr>
          <p:cNvSpPr/>
          <p:nvPr/>
        </p:nvSpPr>
        <p:spPr>
          <a:xfrm>
            <a:off x="341567" y="1263090"/>
            <a:ext cx="8557336" cy="48360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F69ACF1-7EB3-45C2-9C55-921CDA64B851}"/>
              </a:ext>
            </a:extLst>
          </p:cNvPr>
          <p:cNvGrpSpPr/>
          <p:nvPr/>
        </p:nvGrpSpPr>
        <p:grpSpPr>
          <a:xfrm>
            <a:off x="320189" y="1442301"/>
            <a:ext cx="1097267" cy="4440025"/>
            <a:chOff x="320189" y="1442301"/>
            <a:chExt cx="1097267" cy="4440025"/>
          </a:xfrm>
        </p:grpSpPr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93E6C0F3-58B6-443F-A044-158244D99C9E}"/>
                </a:ext>
              </a:extLst>
            </p:cNvPr>
            <p:cNvCxnSpPr/>
            <p:nvPr/>
          </p:nvCxnSpPr>
          <p:spPr>
            <a:xfrm>
              <a:off x="1282045" y="1442301"/>
              <a:ext cx="0" cy="4440025"/>
            </a:xfrm>
            <a:prstGeom prst="line">
              <a:avLst/>
            </a:prstGeom>
            <a:ln w="19050">
              <a:solidFill>
                <a:srgbClr val="FA67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45FEE3D-A60C-4723-8C12-E48BC2D4D82A}"/>
                </a:ext>
              </a:extLst>
            </p:cNvPr>
            <p:cNvSpPr txBox="1"/>
            <p:nvPr/>
          </p:nvSpPr>
          <p:spPr>
            <a:xfrm>
              <a:off x="320189" y="1870169"/>
              <a:ext cx="940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menu</a:t>
              </a:r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80" name="순서도: 연결자 79">
              <a:extLst>
                <a:ext uri="{FF2B5EF4-FFF2-40B4-BE49-F238E27FC236}">
                  <a16:creationId xmlns:a16="http://schemas.microsoft.com/office/drawing/2014/main" id="{126F62B4-1F2E-4F33-9CBF-F9BF55085B87}"/>
                </a:ext>
              </a:extLst>
            </p:cNvPr>
            <p:cNvSpPr/>
            <p:nvPr/>
          </p:nvSpPr>
          <p:spPr>
            <a:xfrm>
              <a:off x="1171557" y="1942910"/>
              <a:ext cx="245899" cy="25400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4" name="그림 83">
            <a:extLst>
              <a:ext uri="{FF2B5EF4-FFF2-40B4-BE49-F238E27FC236}">
                <a16:creationId xmlns:a16="http://schemas.microsoft.com/office/drawing/2014/main" id="{F887E169-863F-449D-B5F1-3274449B1D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93" t="25979" r="41392" b="16289"/>
          <a:stretch/>
        </p:blipFill>
        <p:spPr>
          <a:xfrm>
            <a:off x="5995799" y="1491483"/>
            <a:ext cx="558140" cy="54899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5D88874-A65E-4138-81CB-97B348FFEF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87" t="29483" r="41933" b="13055"/>
          <a:stretch/>
        </p:blipFill>
        <p:spPr>
          <a:xfrm>
            <a:off x="8196130" y="1490425"/>
            <a:ext cx="561235" cy="541837"/>
          </a:xfrm>
          <a:prstGeom prst="rect">
            <a:avLst/>
          </a:prstGeom>
        </p:spPr>
      </p:pic>
      <p:sp>
        <p:nvSpPr>
          <p:cNvPr id="96" name="직사각형 95">
            <a:extLst>
              <a:ext uri="{FF2B5EF4-FFF2-40B4-BE49-F238E27FC236}">
                <a16:creationId xmlns:a16="http://schemas.microsoft.com/office/drawing/2014/main" id="{3138FD72-B056-4469-AAF5-C48D9D9C7AD5}"/>
              </a:ext>
            </a:extLst>
          </p:cNvPr>
          <p:cNvSpPr/>
          <p:nvPr/>
        </p:nvSpPr>
        <p:spPr>
          <a:xfrm>
            <a:off x="2926027" y="1673155"/>
            <a:ext cx="827551" cy="20162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002060"/>
                </a:solidFill>
              </a:rPr>
              <a:t>2020</a:t>
            </a:r>
            <a:r>
              <a:rPr lang="ko-KR" altLang="en-US" sz="1100" dirty="0">
                <a:solidFill>
                  <a:srgbClr val="002060"/>
                </a:solidFill>
              </a:rPr>
              <a:t>　　</a:t>
            </a:r>
          </a:p>
        </p:txBody>
      </p:sp>
      <p:sp>
        <p:nvSpPr>
          <p:cNvPr id="97" name="이등변 삼각형 96">
            <a:extLst>
              <a:ext uri="{FF2B5EF4-FFF2-40B4-BE49-F238E27FC236}">
                <a16:creationId xmlns:a16="http://schemas.microsoft.com/office/drawing/2014/main" id="{9587C9CC-DA6C-4F08-9926-EB09153B04A4}"/>
              </a:ext>
            </a:extLst>
          </p:cNvPr>
          <p:cNvSpPr/>
          <p:nvPr/>
        </p:nvSpPr>
        <p:spPr>
          <a:xfrm flipV="1">
            <a:off x="3579239" y="1733334"/>
            <a:ext cx="132936" cy="118632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406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ACED9E4-9A2B-49F3-866E-30DC8ABBE8DF}"/>
              </a:ext>
            </a:extLst>
          </p:cNvPr>
          <p:cNvSpPr/>
          <p:nvPr/>
        </p:nvSpPr>
        <p:spPr>
          <a:xfrm>
            <a:off x="320189" y="1256612"/>
            <a:ext cx="8557336" cy="48360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830687-54C1-446D-9319-D71D12B20C4E}"/>
              </a:ext>
            </a:extLst>
          </p:cNvPr>
          <p:cNvSpPr txBox="1"/>
          <p:nvPr/>
        </p:nvSpPr>
        <p:spPr>
          <a:xfrm>
            <a:off x="1517940" y="1589300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지역 현황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서울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B325ED-5734-4481-94AD-61941CDAF2B9}"/>
              </a:ext>
            </a:extLst>
          </p:cNvPr>
          <p:cNvSpPr txBox="1"/>
          <p:nvPr/>
        </p:nvSpPr>
        <p:spPr>
          <a:xfrm>
            <a:off x="4551395" y="2103296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서울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청년 인구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C494E0-0F53-4EFC-8A55-E0E0E7CDC5B4}"/>
              </a:ext>
            </a:extLst>
          </p:cNvPr>
          <p:cNvSpPr txBox="1"/>
          <p:nvPr/>
        </p:nvSpPr>
        <p:spPr>
          <a:xfrm>
            <a:off x="6643536" y="2101001"/>
            <a:ext cx="133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서울 청년 신설기업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4E4C2933-A87C-4FC8-ACB4-954638AF1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6" t="22207" r="31667" b="12020"/>
          <a:stretch/>
        </p:blipFill>
        <p:spPr>
          <a:xfrm>
            <a:off x="1303424" y="2628448"/>
            <a:ext cx="2881825" cy="2339364"/>
          </a:xfrm>
          <a:prstGeom prst="rect">
            <a:avLst/>
          </a:prstGeom>
        </p:spPr>
      </p:pic>
      <p:graphicFrame>
        <p:nvGraphicFramePr>
          <p:cNvPr id="63" name="표 56">
            <a:extLst>
              <a:ext uri="{FF2B5EF4-FFF2-40B4-BE49-F238E27FC236}">
                <a16:creationId xmlns:a16="http://schemas.microsoft.com/office/drawing/2014/main" id="{269906C5-EA2E-45EF-89BB-80D90C0ED5A8}"/>
              </a:ext>
            </a:extLst>
          </p:cNvPr>
          <p:cNvGraphicFramePr>
            <a:graphicFrameLocks noGrp="1"/>
          </p:cNvGraphicFramePr>
          <p:nvPr/>
        </p:nvGraphicFramePr>
        <p:xfrm>
          <a:off x="4217228" y="2655029"/>
          <a:ext cx="1969966" cy="215964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91727">
                  <a:extLst>
                    <a:ext uri="{9D8B030D-6E8A-4147-A177-3AD203B41FA5}">
                      <a16:colId xmlns:a16="http://schemas.microsoft.com/office/drawing/2014/main" val="4176209468"/>
                    </a:ext>
                  </a:extLst>
                </a:gridCol>
                <a:gridCol w="676220">
                  <a:extLst>
                    <a:ext uri="{9D8B030D-6E8A-4147-A177-3AD203B41FA5}">
                      <a16:colId xmlns:a16="http://schemas.microsoft.com/office/drawing/2014/main" val="842513083"/>
                    </a:ext>
                  </a:extLst>
                </a:gridCol>
                <a:gridCol w="802019">
                  <a:extLst>
                    <a:ext uri="{9D8B030D-6E8A-4147-A177-3AD203B41FA5}">
                      <a16:colId xmlns:a16="http://schemas.microsoft.com/office/drawing/2014/main" val="2576982826"/>
                    </a:ext>
                  </a:extLst>
                </a:gridCol>
              </a:tblGrid>
              <a:tr h="3378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전년 대비 증가율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3467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0.017972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-0.002519</a:t>
                      </a:r>
                      <a:endParaRPr lang="ko-KR" altLang="en-US" sz="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5517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관찰</a:t>
                      </a:r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0.032615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-0.002218</a:t>
                      </a:r>
                      <a:endParaRPr lang="ko-KR" altLang="en-US" sz="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7086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관찰</a:t>
                      </a:r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0.064971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-0.006150</a:t>
                      </a:r>
                      <a:endParaRPr lang="ko-KR" altLang="en-US" sz="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90190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관찰</a:t>
                      </a:r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3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0.018831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-0.003686</a:t>
                      </a:r>
                      <a:endParaRPr lang="ko-KR" altLang="en-US" sz="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59283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부도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0.000163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-0.000048</a:t>
                      </a:r>
                      <a:endParaRPr lang="ko-KR" altLang="en-US" sz="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734845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정상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0.720661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-0.003232</a:t>
                      </a:r>
                      <a:endParaRPr lang="ko-KR" altLang="en-US" sz="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91618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폐업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0.136319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+0.017071</a:t>
                      </a:r>
                      <a:endParaRPr lang="ko-KR" altLang="en-US" sz="700" dirty="0">
                        <a:solidFill>
                          <a:srgbClr val="C0000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424033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휴업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0.003638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+0.000921</a:t>
                      </a:r>
                      <a:endParaRPr lang="ko-KR" altLang="en-US" sz="700" dirty="0">
                        <a:solidFill>
                          <a:srgbClr val="C0000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44482"/>
                  </a:ext>
                </a:extLst>
              </a:tr>
            </a:tbl>
          </a:graphicData>
        </a:graphic>
      </p:graphicFrame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79C3A236-4B25-42E4-A14D-9C00FCC01C12}"/>
              </a:ext>
            </a:extLst>
          </p:cNvPr>
          <p:cNvGrpSpPr/>
          <p:nvPr/>
        </p:nvGrpSpPr>
        <p:grpSpPr>
          <a:xfrm>
            <a:off x="320189" y="1442301"/>
            <a:ext cx="1097267" cy="4440025"/>
            <a:chOff x="320189" y="1442301"/>
            <a:chExt cx="1097267" cy="4440025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5C71F8E-0361-4C03-8B62-E3317139D5AD}"/>
                </a:ext>
              </a:extLst>
            </p:cNvPr>
            <p:cNvCxnSpPr/>
            <p:nvPr/>
          </p:nvCxnSpPr>
          <p:spPr>
            <a:xfrm>
              <a:off x="1282045" y="1442301"/>
              <a:ext cx="0" cy="4440025"/>
            </a:xfrm>
            <a:prstGeom prst="line">
              <a:avLst/>
            </a:prstGeom>
            <a:ln w="19050">
              <a:solidFill>
                <a:srgbClr val="FA67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07BB0A5-3573-4B8B-82FC-C744719034D6}"/>
                </a:ext>
              </a:extLst>
            </p:cNvPr>
            <p:cNvSpPr txBox="1"/>
            <p:nvPr/>
          </p:nvSpPr>
          <p:spPr>
            <a:xfrm>
              <a:off x="320189" y="1870169"/>
              <a:ext cx="940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menu</a:t>
              </a:r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58" name="순서도: 연결자 57">
              <a:extLst>
                <a:ext uri="{FF2B5EF4-FFF2-40B4-BE49-F238E27FC236}">
                  <a16:creationId xmlns:a16="http://schemas.microsoft.com/office/drawing/2014/main" id="{4DF35C48-79F0-4A93-B936-836ECF437A74}"/>
                </a:ext>
              </a:extLst>
            </p:cNvPr>
            <p:cNvSpPr/>
            <p:nvPr/>
          </p:nvSpPr>
          <p:spPr>
            <a:xfrm>
              <a:off x="1171557" y="1942910"/>
              <a:ext cx="245899" cy="25400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6" name="그림 75">
            <a:extLst>
              <a:ext uri="{FF2B5EF4-FFF2-40B4-BE49-F238E27FC236}">
                <a16:creationId xmlns:a16="http://schemas.microsoft.com/office/drawing/2014/main" id="{AC54841A-340F-4D0A-9074-D6ECE71162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93" t="25979" r="41392" b="16289"/>
          <a:stretch/>
        </p:blipFill>
        <p:spPr>
          <a:xfrm>
            <a:off x="5995799" y="1491483"/>
            <a:ext cx="558140" cy="54899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D4C5A23B-960E-4F8F-A809-107A936CAA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587" t="29483" r="41933" b="13055"/>
          <a:stretch/>
        </p:blipFill>
        <p:spPr>
          <a:xfrm>
            <a:off x="8196130" y="1490425"/>
            <a:ext cx="561235" cy="541837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C5906D86-A312-471B-A287-9D662C59ADC9}"/>
              </a:ext>
            </a:extLst>
          </p:cNvPr>
          <p:cNvSpPr/>
          <p:nvPr/>
        </p:nvSpPr>
        <p:spPr>
          <a:xfrm>
            <a:off x="4414261" y="1441610"/>
            <a:ext cx="1440000" cy="628300"/>
          </a:xfrm>
          <a:prstGeom prst="rect">
            <a:avLst/>
          </a:prstGeom>
          <a:solidFill>
            <a:srgbClr val="FC9E7F"/>
          </a:solidFill>
          <a:ln>
            <a:solidFill>
              <a:srgbClr val="FDD3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2,998,560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AB0EBCE-2AC6-4EE8-B4BD-931C5B3ECEBD}"/>
              </a:ext>
            </a:extLst>
          </p:cNvPr>
          <p:cNvSpPr/>
          <p:nvPr/>
        </p:nvSpPr>
        <p:spPr>
          <a:xfrm>
            <a:off x="6643253" y="1441610"/>
            <a:ext cx="1440000" cy="628300"/>
          </a:xfrm>
          <a:prstGeom prst="rect">
            <a:avLst/>
          </a:prstGeom>
          <a:solidFill>
            <a:srgbClr val="FC9E7F"/>
          </a:solidFill>
          <a:ln>
            <a:solidFill>
              <a:srgbClr val="FDD3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12,277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34D8BA4-92BE-4AB4-9597-E55B2112B7C3}"/>
              </a:ext>
            </a:extLst>
          </p:cNvPr>
          <p:cNvSpPr txBox="1"/>
          <p:nvPr/>
        </p:nvSpPr>
        <p:spPr>
          <a:xfrm>
            <a:off x="2956682" y="5182008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서울 청년기업부도율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0748D6D-8DCE-42B2-A0DC-79688F3E85EC}"/>
              </a:ext>
            </a:extLst>
          </p:cNvPr>
          <p:cNvSpPr txBox="1"/>
          <p:nvPr/>
        </p:nvSpPr>
        <p:spPr>
          <a:xfrm>
            <a:off x="1319075" y="5177893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서울 청년기업 </a:t>
            </a:r>
            <a:r>
              <a:rPr lang="ko-KR" altLang="en-US" sz="1100" dirty="0" err="1"/>
              <a:t>정상률</a:t>
            </a:r>
            <a:endParaRPr lang="ko-KR" altLang="en-US" sz="1100" dirty="0"/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17B25165-98F5-4CBB-AE7E-A86D19A5961E}"/>
              </a:ext>
            </a:extLst>
          </p:cNvPr>
          <p:cNvPicPr>
            <a:picLocks/>
          </p:cNvPicPr>
          <p:nvPr/>
        </p:nvPicPr>
        <p:blipFill rotWithShape="1">
          <a:blip r:embed="rId5"/>
          <a:srcRect l="39965" t="25630" r="17083" b="70453"/>
          <a:stretch/>
        </p:blipFill>
        <p:spPr>
          <a:xfrm>
            <a:off x="3242791" y="2470266"/>
            <a:ext cx="720000" cy="5400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7543A4EC-9130-4F06-BB0C-E12431760161}"/>
              </a:ext>
            </a:extLst>
          </p:cNvPr>
          <p:cNvSpPr txBox="1"/>
          <p:nvPr/>
        </p:nvSpPr>
        <p:spPr>
          <a:xfrm>
            <a:off x="1017415" y="256653"/>
            <a:ext cx="1564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279E8A-8A6A-4D23-B726-BA5E3987978E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0BB07E2-8707-44E6-9FC5-D916DB628A1C}"/>
              </a:ext>
            </a:extLst>
          </p:cNvPr>
          <p:cNvSpPr/>
          <p:nvPr/>
        </p:nvSpPr>
        <p:spPr>
          <a:xfrm>
            <a:off x="4185249" y="3883842"/>
            <a:ext cx="1991344" cy="280176"/>
          </a:xfrm>
          <a:prstGeom prst="rect">
            <a:avLst/>
          </a:prstGeom>
          <a:noFill/>
          <a:ln w="19050">
            <a:solidFill>
              <a:srgbClr val="FA6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485D098-4069-444C-A553-D9B0BA93A9DB}"/>
              </a:ext>
            </a:extLst>
          </p:cNvPr>
          <p:cNvSpPr txBox="1"/>
          <p:nvPr/>
        </p:nvSpPr>
        <p:spPr>
          <a:xfrm>
            <a:off x="1739961" y="5442205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72.066090</a:t>
            </a:r>
            <a:endParaRPr lang="ko-KR" altLang="en-US" sz="11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BA057F-CBE5-45ED-A3BA-E77894A166B3}"/>
              </a:ext>
            </a:extLst>
          </p:cNvPr>
          <p:cNvSpPr txBox="1"/>
          <p:nvPr/>
        </p:nvSpPr>
        <p:spPr>
          <a:xfrm>
            <a:off x="3242791" y="5442063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4.621170</a:t>
            </a:r>
            <a:endParaRPr lang="ko-KR" altLang="en-US" sz="1100" dirty="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D981AC0A-8055-4CDB-B0EA-D10BEB3207AB}"/>
              </a:ext>
            </a:extLst>
          </p:cNvPr>
          <p:cNvSpPr/>
          <p:nvPr/>
        </p:nvSpPr>
        <p:spPr>
          <a:xfrm>
            <a:off x="3964588" y="5492885"/>
            <a:ext cx="220661" cy="159325"/>
          </a:xfrm>
          <a:prstGeom prst="triangle">
            <a:avLst/>
          </a:prstGeom>
          <a:solidFill>
            <a:srgbClr val="DA2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B7CB0741-6052-4B2F-8C75-E105222E4D40}"/>
              </a:ext>
            </a:extLst>
          </p:cNvPr>
          <p:cNvSpPr/>
          <p:nvPr/>
        </p:nvSpPr>
        <p:spPr>
          <a:xfrm>
            <a:off x="2523675" y="5474601"/>
            <a:ext cx="220661" cy="159325"/>
          </a:xfrm>
          <a:prstGeom prst="triangle">
            <a:avLst/>
          </a:prstGeom>
          <a:solidFill>
            <a:srgbClr val="DA2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632B046-CE8D-4475-9ACF-AA6B7C6C0154}"/>
              </a:ext>
            </a:extLst>
          </p:cNvPr>
          <p:cNvGrpSpPr/>
          <p:nvPr/>
        </p:nvGrpSpPr>
        <p:grpSpPr>
          <a:xfrm>
            <a:off x="3223993" y="1673154"/>
            <a:ext cx="827551" cy="201625"/>
            <a:chOff x="2926027" y="1673155"/>
            <a:chExt cx="827551" cy="20162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AA05553-B2F9-4703-92BD-AB4C204AFB0E}"/>
                </a:ext>
              </a:extLst>
            </p:cNvPr>
            <p:cNvSpPr/>
            <p:nvPr/>
          </p:nvSpPr>
          <p:spPr>
            <a:xfrm>
              <a:off x="2926027" y="1673155"/>
              <a:ext cx="827551" cy="201625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02060"/>
                  </a:solidFill>
                </a:rPr>
                <a:t>2020</a:t>
              </a:r>
              <a:r>
                <a:rPr lang="ko-KR" altLang="en-US" sz="1100" dirty="0">
                  <a:solidFill>
                    <a:srgbClr val="002060"/>
                  </a:solidFill>
                </a:rPr>
                <a:t>　　</a:t>
              </a: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114307E8-87B1-4D72-966B-808F9A9DC89A}"/>
                </a:ext>
              </a:extLst>
            </p:cNvPr>
            <p:cNvSpPr/>
            <p:nvPr/>
          </p:nvSpPr>
          <p:spPr>
            <a:xfrm flipV="1">
              <a:off x="3579239" y="1733334"/>
              <a:ext cx="132936" cy="118632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5E5F64F-12B7-4368-AD2F-B2A09ABDB6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7199" y="2733507"/>
            <a:ext cx="2490374" cy="206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87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ACED9E4-9A2B-49F3-866E-30DC8ABBE8DF}"/>
              </a:ext>
            </a:extLst>
          </p:cNvPr>
          <p:cNvSpPr/>
          <p:nvPr/>
        </p:nvSpPr>
        <p:spPr>
          <a:xfrm>
            <a:off x="320189" y="1256612"/>
            <a:ext cx="8557336" cy="48360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830687-54C1-446D-9319-D71D12B20C4E}"/>
              </a:ext>
            </a:extLst>
          </p:cNvPr>
          <p:cNvSpPr txBox="1"/>
          <p:nvPr/>
        </p:nvSpPr>
        <p:spPr>
          <a:xfrm>
            <a:off x="1517940" y="1589300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지역 현황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서울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B325ED-5734-4481-94AD-61941CDAF2B9}"/>
              </a:ext>
            </a:extLst>
          </p:cNvPr>
          <p:cNvSpPr txBox="1"/>
          <p:nvPr/>
        </p:nvSpPr>
        <p:spPr>
          <a:xfrm>
            <a:off x="4551395" y="2103296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서울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청년 인구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C494E0-0F53-4EFC-8A55-E0E0E7CDC5B4}"/>
              </a:ext>
            </a:extLst>
          </p:cNvPr>
          <p:cNvSpPr txBox="1"/>
          <p:nvPr/>
        </p:nvSpPr>
        <p:spPr>
          <a:xfrm>
            <a:off x="6643536" y="2101001"/>
            <a:ext cx="133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서울 청년 신설기업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4E4C2933-A87C-4FC8-ACB4-954638AF1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6" t="22207" r="31667" b="12020"/>
          <a:stretch/>
        </p:blipFill>
        <p:spPr>
          <a:xfrm>
            <a:off x="1303424" y="2628448"/>
            <a:ext cx="2881825" cy="2339364"/>
          </a:xfrm>
          <a:prstGeom prst="rect">
            <a:avLst/>
          </a:prstGeom>
        </p:spPr>
      </p:pic>
      <p:graphicFrame>
        <p:nvGraphicFramePr>
          <p:cNvPr id="63" name="표 56">
            <a:extLst>
              <a:ext uri="{FF2B5EF4-FFF2-40B4-BE49-F238E27FC236}">
                <a16:creationId xmlns:a16="http://schemas.microsoft.com/office/drawing/2014/main" id="{269906C5-EA2E-45EF-89BB-80D90C0ED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950769"/>
              </p:ext>
            </p:extLst>
          </p:nvPr>
        </p:nvGraphicFramePr>
        <p:xfrm>
          <a:off x="4217228" y="2655029"/>
          <a:ext cx="1969966" cy="215964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91727">
                  <a:extLst>
                    <a:ext uri="{9D8B030D-6E8A-4147-A177-3AD203B41FA5}">
                      <a16:colId xmlns:a16="http://schemas.microsoft.com/office/drawing/2014/main" val="4176209468"/>
                    </a:ext>
                  </a:extLst>
                </a:gridCol>
                <a:gridCol w="676220">
                  <a:extLst>
                    <a:ext uri="{9D8B030D-6E8A-4147-A177-3AD203B41FA5}">
                      <a16:colId xmlns:a16="http://schemas.microsoft.com/office/drawing/2014/main" val="842513083"/>
                    </a:ext>
                  </a:extLst>
                </a:gridCol>
                <a:gridCol w="802019">
                  <a:extLst>
                    <a:ext uri="{9D8B030D-6E8A-4147-A177-3AD203B41FA5}">
                      <a16:colId xmlns:a16="http://schemas.microsoft.com/office/drawing/2014/main" val="2576982826"/>
                    </a:ext>
                  </a:extLst>
                </a:gridCol>
              </a:tblGrid>
              <a:tr h="3378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전년 대비 증가율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3467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0.017972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-0.002519</a:t>
                      </a:r>
                      <a:endParaRPr lang="ko-KR" altLang="en-US" sz="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5517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관찰</a:t>
                      </a:r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0.032615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-0.002218</a:t>
                      </a:r>
                      <a:endParaRPr lang="ko-KR" altLang="en-US" sz="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7086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관찰</a:t>
                      </a:r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0.064971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-0.006150</a:t>
                      </a:r>
                      <a:endParaRPr lang="ko-KR" altLang="en-US" sz="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90190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관찰</a:t>
                      </a:r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3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0.018831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-0.003686</a:t>
                      </a:r>
                      <a:endParaRPr lang="ko-KR" altLang="en-US" sz="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59283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부도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0.000163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-0.000048</a:t>
                      </a:r>
                      <a:endParaRPr lang="ko-KR" altLang="en-US" sz="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734845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정상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0.720661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-0.003232</a:t>
                      </a:r>
                      <a:endParaRPr lang="ko-KR" altLang="en-US" sz="7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91618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폐업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0.136319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+0.017071</a:t>
                      </a:r>
                      <a:endParaRPr lang="ko-KR" altLang="en-US" sz="700" dirty="0">
                        <a:solidFill>
                          <a:srgbClr val="C0000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424033"/>
                  </a:ext>
                </a:extLst>
              </a:tr>
              <a:tr h="227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휴업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0.003638</a:t>
                      </a:r>
                      <a:endParaRPr lang="ko-KR" altLang="en-US" sz="7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+0.000921</a:t>
                      </a:r>
                      <a:endParaRPr lang="ko-KR" altLang="en-US" sz="700" dirty="0">
                        <a:solidFill>
                          <a:srgbClr val="C0000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44482"/>
                  </a:ext>
                </a:extLst>
              </a:tr>
            </a:tbl>
          </a:graphicData>
        </a:graphic>
      </p:graphicFrame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79C3A236-4B25-42E4-A14D-9C00FCC01C12}"/>
              </a:ext>
            </a:extLst>
          </p:cNvPr>
          <p:cNvGrpSpPr/>
          <p:nvPr/>
        </p:nvGrpSpPr>
        <p:grpSpPr>
          <a:xfrm>
            <a:off x="320189" y="1442301"/>
            <a:ext cx="1097267" cy="4440025"/>
            <a:chOff x="320189" y="1442301"/>
            <a:chExt cx="1097267" cy="4440025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5C71F8E-0361-4C03-8B62-E3317139D5AD}"/>
                </a:ext>
              </a:extLst>
            </p:cNvPr>
            <p:cNvCxnSpPr/>
            <p:nvPr/>
          </p:nvCxnSpPr>
          <p:spPr>
            <a:xfrm>
              <a:off x="1282045" y="1442301"/>
              <a:ext cx="0" cy="4440025"/>
            </a:xfrm>
            <a:prstGeom prst="line">
              <a:avLst/>
            </a:prstGeom>
            <a:ln w="19050">
              <a:solidFill>
                <a:srgbClr val="FA67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07BB0A5-3573-4B8B-82FC-C744719034D6}"/>
                </a:ext>
              </a:extLst>
            </p:cNvPr>
            <p:cNvSpPr txBox="1"/>
            <p:nvPr/>
          </p:nvSpPr>
          <p:spPr>
            <a:xfrm>
              <a:off x="320189" y="1870169"/>
              <a:ext cx="940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menu</a:t>
              </a:r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58" name="순서도: 연결자 57">
              <a:extLst>
                <a:ext uri="{FF2B5EF4-FFF2-40B4-BE49-F238E27FC236}">
                  <a16:creationId xmlns:a16="http://schemas.microsoft.com/office/drawing/2014/main" id="{4DF35C48-79F0-4A93-B936-836ECF437A74}"/>
                </a:ext>
              </a:extLst>
            </p:cNvPr>
            <p:cNvSpPr/>
            <p:nvPr/>
          </p:nvSpPr>
          <p:spPr>
            <a:xfrm>
              <a:off x="1171557" y="1942910"/>
              <a:ext cx="245899" cy="25400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6" name="그림 75">
            <a:extLst>
              <a:ext uri="{FF2B5EF4-FFF2-40B4-BE49-F238E27FC236}">
                <a16:creationId xmlns:a16="http://schemas.microsoft.com/office/drawing/2014/main" id="{AC54841A-340F-4D0A-9074-D6ECE71162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93" t="25979" r="41392" b="16289"/>
          <a:stretch/>
        </p:blipFill>
        <p:spPr>
          <a:xfrm>
            <a:off x="5995799" y="1491483"/>
            <a:ext cx="558140" cy="54899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D4C5A23B-960E-4F8F-A809-107A936CAA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587" t="29483" r="41933" b="13055"/>
          <a:stretch/>
        </p:blipFill>
        <p:spPr>
          <a:xfrm>
            <a:off x="8196130" y="1490425"/>
            <a:ext cx="561235" cy="541837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C5906D86-A312-471B-A287-9D662C59ADC9}"/>
              </a:ext>
            </a:extLst>
          </p:cNvPr>
          <p:cNvSpPr/>
          <p:nvPr/>
        </p:nvSpPr>
        <p:spPr>
          <a:xfrm>
            <a:off x="4414261" y="1441610"/>
            <a:ext cx="1440000" cy="628300"/>
          </a:xfrm>
          <a:prstGeom prst="rect">
            <a:avLst/>
          </a:prstGeom>
          <a:solidFill>
            <a:srgbClr val="FC9E7F"/>
          </a:solidFill>
          <a:ln>
            <a:solidFill>
              <a:srgbClr val="FDD3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2,998,560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AB0EBCE-2AC6-4EE8-B4BD-931C5B3ECEBD}"/>
              </a:ext>
            </a:extLst>
          </p:cNvPr>
          <p:cNvSpPr/>
          <p:nvPr/>
        </p:nvSpPr>
        <p:spPr>
          <a:xfrm>
            <a:off x="6643253" y="1441610"/>
            <a:ext cx="1440000" cy="628300"/>
          </a:xfrm>
          <a:prstGeom prst="rect">
            <a:avLst/>
          </a:prstGeom>
          <a:solidFill>
            <a:srgbClr val="FC9E7F"/>
          </a:solidFill>
          <a:ln>
            <a:solidFill>
              <a:srgbClr val="FDD3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12,277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34D8BA4-92BE-4AB4-9597-E55B2112B7C3}"/>
              </a:ext>
            </a:extLst>
          </p:cNvPr>
          <p:cNvSpPr txBox="1"/>
          <p:nvPr/>
        </p:nvSpPr>
        <p:spPr>
          <a:xfrm>
            <a:off x="2956682" y="5182008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서울 청년기업부도율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0748D6D-8DCE-42B2-A0DC-79688F3E85EC}"/>
              </a:ext>
            </a:extLst>
          </p:cNvPr>
          <p:cNvSpPr txBox="1"/>
          <p:nvPr/>
        </p:nvSpPr>
        <p:spPr>
          <a:xfrm>
            <a:off x="1319075" y="5177893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서울 청년기업 </a:t>
            </a:r>
            <a:r>
              <a:rPr lang="ko-KR" altLang="en-US" sz="1100" dirty="0" err="1"/>
              <a:t>정상률</a:t>
            </a:r>
            <a:endParaRPr lang="ko-KR" altLang="en-US" sz="1100" dirty="0"/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17B25165-98F5-4CBB-AE7E-A86D19A5961E}"/>
              </a:ext>
            </a:extLst>
          </p:cNvPr>
          <p:cNvPicPr>
            <a:picLocks/>
          </p:cNvPicPr>
          <p:nvPr/>
        </p:nvPicPr>
        <p:blipFill rotWithShape="1">
          <a:blip r:embed="rId5"/>
          <a:srcRect l="39965" t="25630" r="17083" b="70453"/>
          <a:stretch/>
        </p:blipFill>
        <p:spPr>
          <a:xfrm>
            <a:off x="3242791" y="2470266"/>
            <a:ext cx="720000" cy="5400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7543A4EC-9130-4F06-BB0C-E12431760161}"/>
              </a:ext>
            </a:extLst>
          </p:cNvPr>
          <p:cNvSpPr txBox="1"/>
          <p:nvPr/>
        </p:nvSpPr>
        <p:spPr>
          <a:xfrm>
            <a:off x="1017415" y="256653"/>
            <a:ext cx="1564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279E8A-8A6A-4D23-B726-BA5E3987978E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6B847B48-77DD-41CE-87A4-516AEED7B6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9481" y="2753729"/>
            <a:ext cx="2529585" cy="2310679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60BB07E2-8707-44E6-9FC5-D916DB628A1C}"/>
              </a:ext>
            </a:extLst>
          </p:cNvPr>
          <p:cNvSpPr/>
          <p:nvPr/>
        </p:nvSpPr>
        <p:spPr>
          <a:xfrm>
            <a:off x="4185249" y="3883842"/>
            <a:ext cx="1991344" cy="280176"/>
          </a:xfrm>
          <a:prstGeom prst="rect">
            <a:avLst/>
          </a:prstGeom>
          <a:noFill/>
          <a:ln w="19050">
            <a:solidFill>
              <a:srgbClr val="FA6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904697C-A4A4-4E9F-8D4C-F9A4280D89F7}"/>
              </a:ext>
            </a:extLst>
          </p:cNvPr>
          <p:cNvCxnSpPr>
            <a:cxnSpLocks/>
          </p:cNvCxnSpPr>
          <p:nvPr/>
        </p:nvCxnSpPr>
        <p:spPr>
          <a:xfrm flipV="1">
            <a:off x="6188544" y="2854965"/>
            <a:ext cx="243900" cy="1191002"/>
          </a:xfrm>
          <a:prstGeom prst="line">
            <a:avLst/>
          </a:prstGeom>
          <a:ln w="12700">
            <a:solidFill>
              <a:srgbClr val="FA67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FE248695-BEA2-40A2-AA4C-7BEAC97BAF9E}"/>
              </a:ext>
            </a:extLst>
          </p:cNvPr>
          <p:cNvCxnSpPr>
            <a:cxnSpLocks/>
          </p:cNvCxnSpPr>
          <p:nvPr/>
        </p:nvCxnSpPr>
        <p:spPr>
          <a:xfrm>
            <a:off x="6190528" y="4055416"/>
            <a:ext cx="243723" cy="633268"/>
          </a:xfrm>
          <a:prstGeom prst="line">
            <a:avLst/>
          </a:prstGeom>
          <a:ln w="12700">
            <a:solidFill>
              <a:srgbClr val="FA67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1485D098-4069-444C-A553-D9B0BA93A9DB}"/>
              </a:ext>
            </a:extLst>
          </p:cNvPr>
          <p:cNvSpPr txBox="1"/>
          <p:nvPr/>
        </p:nvSpPr>
        <p:spPr>
          <a:xfrm>
            <a:off x="1739961" y="5442205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72.066090</a:t>
            </a:r>
            <a:endParaRPr lang="ko-KR" altLang="en-US" sz="11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BA057F-CBE5-45ED-A3BA-E77894A166B3}"/>
              </a:ext>
            </a:extLst>
          </p:cNvPr>
          <p:cNvSpPr txBox="1"/>
          <p:nvPr/>
        </p:nvSpPr>
        <p:spPr>
          <a:xfrm>
            <a:off x="3242791" y="5442063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4.621170</a:t>
            </a:r>
            <a:endParaRPr lang="ko-KR" altLang="en-US" sz="11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E27A330-71BE-4687-B978-B14FCED4290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9124" t="47285" r="26835" b="30542"/>
          <a:stretch/>
        </p:blipFill>
        <p:spPr>
          <a:xfrm>
            <a:off x="8849066" y="2733058"/>
            <a:ext cx="492719" cy="2192143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24FD1930-BFB8-4F77-B1D2-9A7FB36E12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4507" y="2758709"/>
            <a:ext cx="2933633" cy="2192143"/>
          </a:xfrm>
          <a:prstGeom prst="rect">
            <a:avLst/>
          </a:prstGeom>
        </p:spPr>
      </p:pic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D981AC0A-8055-4CDB-B0EA-D10BEB3207AB}"/>
              </a:ext>
            </a:extLst>
          </p:cNvPr>
          <p:cNvSpPr/>
          <p:nvPr/>
        </p:nvSpPr>
        <p:spPr>
          <a:xfrm>
            <a:off x="3964588" y="5492885"/>
            <a:ext cx="220661" cy="159325"/>
          </a:xfrm>
          <a:prstGeom prst="triangle">
            <a:avLst/>
          </a:prstGeom>
          <a:solidFill>
            <a:srgbClr val="DA2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B7CB0741-6052-4B2F-8C75-E105222E4D40}"/>
              </a:ext>
            </a:extLst>
          </p:cNvPr>
          <p:cNvSpPr/>
          <p:nvPr/>
        </p:nvSpPr>
        <p:spPr>
          <a:xfrm>
            <a:off x="2523675" y="5474601"/>
            <a:ext cx="220661" cy="159325"/>
          </a:xfrm>
          <a:prstGeom prst="triangle">
            <a:avLst/>
          </a:prstGeom>
          <a:solidFill>
            <a:srgbClr val="DA2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632B046-CE8D-4475-9ACF-AA6B7C6C0154}"/>
              </a:ext>
            </a:extLst>
          </p:cNvPr>
          <p:cNvGrpSpPr/>
          <p:nvPr/>
        </p:nvGrpSpPr>
        <p:grpSpPr>
          <a:xfrm>
            <a:off x="3223993" y="1673154"/>
            <a:ext cx="827551" cy="201625"/>
            <a:chOff x="2926027" y="1673155"/>
            <a:chExt cx="827551" cy="20162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AA05553-B2F9-4703-92BD-AB4C204AFB0E}"/>
                </a:ext>
              </a:extLst>
            </p:cNvPr>
            <p:cNvSpPr/>
            <p:nvPr/>
          </p:nvSpPr>
          <p:spPr>
            <a:xfrm>
              <a:off x="2926027" y="1673155"/>
              <a:ext cx="827551" cy="201625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02060"/>
                  </a:solidFill>
                </a:rPr>
                <a:t>2020</a:t>
              </a:r>
              <a:r>
                <a:rPr lang="ko-KR" altLang="en-US" sz="1100" dirty="0">
                  <a:solidFill>
                    <a:srgbClr val="002060"/>
                  </a:solidFill>
                </a:rPr>
                <a:t>　　</a:t>
              </a: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114307E8-87B1-4D72-966B-808F9A9DC89A}"/>
                </a:ext>
              </a:extLst>
            </p:cNvPr>
            <p:cNvSpPr/>
            <p:nvPr/>
          </p:nvSpPr>
          <p:spPr>
            <a:xfrm flipV="1">
              <a:off x="3579239" y="1733334"/>
              <a:ext cx="132936" cy="118632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1354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543A4EC-9130-4F06-BB0C-E12431760161}"/>
              </a:ext>
            </a:extLst>
          </p:cNvPr>
          <p:cNvSpPr txBox="1"/>
          <p:nvPr/>
        </p:nvSpPr>
        <p:spPr>
          <a:xfrm>
            <a:off x="1017415" y="256653"/>
            <a:ext cx="2844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MAIN</a:t>
            </a:r>
            <a:endParaRPr lang="ko-KR" altLang="en-US" sz="3200" b="1" dirty="0">
              <a:solidFill>
                <a:schemeClr val="bg1"/>
              </a:solidFill>
              <a:effectLst>
                <a:outerShdw dist="508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279E8A-8A6A-4D23-B726-BA5E3987978E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6C804C1-7DFC-4D39-9667-ED53FF33ECB7}"/>
              </a:ext>
            </a:extLst>
          </p:cNvPr>
          <p:cNvGrpSpPr/>
          <p:nvPr/>
        </p:nvGrpSpPr>
        <p:grpSpPr>
          <a:xfrm>
            <a:off x="544678" y="2221841"/>
            <a:ext cx="2276989" cy="3519085"/>
            <a:chOff x="1597718" y="2196508"/>
            <a:chExt cx="2276989" cy="3519085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C61E658D-C938-4D8C-BAC7-F2D9961EEF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346" t="20095" r="42397" b="7904"/>
            <a:stretch/>
          </p:blipFill>
          <p:spPr>
            <a:xfrm>
              <a:off x="1597718" y="2196508"/>
              <a:ext cx="2194475" cy="3519085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A7C20DD2-1917-4A93-8F85-99F84FB477A5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39965" t="25630" r="17083" b="70453"/>
            <a:stretch/>
          </p:blipFill>
          <p:spPr>
            <a:xfrm>
              <a:off x="3154707" y="2264375"/>
              <a:ext cx="720000" cy="5400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27970B-B92D-4CE9-9C31-4806F896E04A}"/>
              </a:ext>
            </a:extLst>
          </p:cNvPr>
          <p:cNvSpPr txBox="1"/>
          <p:nvPr/>
        </p:nvSpPr>
        <p:spPr>
          <a:xfrm>
            <a:off x="634175" y="1532791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(1)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청년 창업 활성도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280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543A4EC-9130-4F06-BB0C-E12431760161}"/>
              </a:ext>
            </a:extLst>
          </p:cNvPr>
          <p:cNvSpPr txBox="1"/>
          <p:nvPr/>
        </p:nvSpPr>
        <p:spPr>
          <a:xfrm>
            <a:off x="1017415" y="256653"/>
            <a:ext cx="2844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MAIN</a:t>
            </a:r>
            <a:endParaRPr lang="ko-KR" altLang="en-US" sz="3200" b="1" dirty="0">
              <a:solidFill>
                <a:schemeClr val="bg1"/>
              </a:solidFill>
              <a:effectLst>
                <a:outerShdw dist="508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279E8A-8A6A-4D23-B726-BA5E3987978E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06AEA9-9A2C-4BE9-8D37-C81E532AF37D}"/>
              </a:ext>
            </a:extLst>
          </p:cNvPr>
          <p:cNvSpPr txBox="1"/>
          <p:nvPr/>
        </p:nvSpPr>
        <p:spPr>
          <a:xfrm>
            <a:off x="533418" y="1529452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(2)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청년 인구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및 신설기업 수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4E0716F-608E-4BBD-BD2D-7A16C49C2C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84" t="34963" r="42242" b="7354"/>
          <a:stretch/>
        </p:blipFill>
        <p:spPr>
          <a:xfrm>
            <a:off x="4658680" y="2522094"/>
            <a:ext cx="3834768" cy="383151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B3F35A1-45BA-4535-AABC-04BB698C9E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4" t="31398" r="41566" b="9984"/>
          <a:stretch/>
        </p:blipFill>
        <p:spPr>
          <a:xfrm>
            <a:off x="533418" y="2524432"/>
            <a:ext cx="3915625" cy="3894673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F409B799-5B21-4B98-AF7A-0162C1C6C87D}"/>
              </a:ext>
            </a:extLst>
          </p:cNvPr>
          <p:cNvGrpSpPr/>
          <p:nvPr/>
        </p:nvGrpSpPr>
        <p:grpSpPr>
          <a:xfrm>
            <a:off x="3537569" y="1330953"/>
            <a:ext cx="4343104" cy="975749"/>
            <a:chOff x="4414261" y="1441610"/>
            <a:chExt cx="4343104" cy="975749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08CF8E4-A01D-47EB-90BB-0DB3B3DDC5B9}"/>
                </a:ext>
              </a:extLst>
            </p:cNvPr>
            <p:cNvSpPr/>
            <p:nvPr/>
          </p:nvSpPr>
          <p:spPr>
            <a:xfrm>
              <a:off x="4414261" y="1441610"/>
              <a:ext cx="1440000" cy="628300"/>
            </a:xfrm>
            <a:prstGeom prst="rect">
              <a:avLst/>
            </a:prstGeom>
            <a:solidFill>
              <a:srgbClr val="FC9E7F"/>
            </a:solidFill>
            <a:ln>
              <a:solidFill>
                <a:srgbClr val="FDD3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13,679,270</a:t>
              </a:r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A5CEFF1-2E85-4BAD-9257-6140A393CCCE}"/>
                </a:ext>
              </a:extLst>
            </p:cNvPr>
            <p:cNvSpPr/>
            <p:nvPr/>
          </p:nvSpPr>
          <p:spPr>
            <a:xfrm>
              <a:off x="6643253" y="1441610"/>
              <a:ext cx="1440000" cy="628300"/>
            </a:xfrm>
            <a:prstGeom prst="rect">
              <a:avLst/>
            </a:prstGeom>
            <a:solidFill>
              <a:srgbClr val="FC9E7F"/>
            </a:solidFill>
            <a:ln>
              <a:solidFill>
                <a:srgbClr val="FDD3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36,774</a:t>
              </a:r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A83A5824-A6DD-421F-B567-1CDF311FDF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93" t="25979" r="41392" b="16289"/>
            <a:stretch/>
          </p:blipFill>
          <p:spPr>
            <a:xfrm>
              <a:off x="5995799" y="1491483"/>
              <a:ext cx="558140" cy="54899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6E9AF05D-CAC5-43F8-98A7-6332D71558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587" t="29483" r="41933" b="13055"/>
            <a:stretch/>
          </p:blipFill>
          <p:spPr>
            <a:xfrm>
              <a:off x="8196130" y="1490425"/>
              <a:ext cx="561235" cy="541837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7A2435-6A1A-4DF3-A0AD-7753057E06C0}"/>
                </a:ext>
              </a:extLst>
            </p:cNvPr>
            <p:cNvSpPr txBox="1"/>
            <p:nvPr/>
          </p:nvSpPr>
          <p:spPr>
            <a:xfrm>
              <a:off x="4477686" y="211734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전국</a:t>
              </a:r>
              <a:r>
                <a:rPr lang="en-US" altLang="ko-KR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</a:t>
              </a:r>
              <a:r>
                <a:rPr lang="ko-KR" altLang="en-US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청년 인구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B10E26B-6983-4DB2-9A28-C976E1C325C4}"/>
                </a:ext>
              </a:extLst>
            </p:cNvPr>
            <p:cNvSpPr txBox="1"/>
            <p:nvPr/>
          </p:nvSpPr>
          <p:spPr>
            <a:xfrm>
              <a:off x="6558477" y="2140360"/>
              <a:ext cx="12923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전국</a:t>
              </a:r>
              <a:r>
                <a:rPr lang="en-US" altLang="ko-KR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</a:t>
              </a:r>
              <a:r>
                <a:rPr lang="ko-KR" altLang="en-US" sz="12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청년 신설기업</a:t>
              </a: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C262B70-A7B6-4ADB-AE91-771348119596}"/>
                </a:ext>
              </a:extLst>
            </p:cNvPr>
            <p:cNvSpPr/>
            <p:nvPr/>
          </p:nvSpPr>
          <p:spPr>
            <a:xfrm>
              <a:off x="5533321" y="2196556"/>
              <a:ext cx="120346" cy="103747"/>
            </a:xfrm>
            <a:prstGeom prst="triangle">
              <a:avLst/>
            </a:prstGeom>
            <a:solidFill>
              <a:srgbClr val="CB453E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7AFE06C4-1EC6-44AA-9233-87DBDC0EFFAC}"/>
                </a:ext>
              </a:extLst>
            </p:cNvPr>
            <p:cNvSpPr/>
            <p:nvPr/>
          </p:nvSpPr>
          <p:spPr>
            <a:xfrm>
              <a:off x="8075784" y="2201870"/>
              <a:ext cx="120346" cy="103747"/>
            </a:xfrm>
            <a:prstGeom prst="triangle">
              <a:avLst/>
            </a:prstGeom>
            <a:solidFill>
              <a:srgbClr val="CB453E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8399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543A4EC-9130-4F06-BB0C-E12431760161}"/>
              </a:ext>
            </a:extLst>
          </p:cNvPr>
          <p:cNvSpPr txBox="1"/>
          <p:nvPr/>
        </p:nvSpPr>
        <p:spPr>
          <a:xfrm>
            <a:off x="1017415" y="256653"/>
            <a:ext cx="2844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MAIN</a:t>
            </a:r>
            <a:endParaRPr lang="ko-KR" altLang="en-US" sz="3200" b="1" dirty="0">
              <a:solidFill>
                <a:schemeClr val="bg1"/>
              </a:solidFill>
              <a:effectLst>
                <a:outerShdw dist="508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279E8A-8A6A-4D23-B726-BA5E3987978E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7970B-B92D-4CE9-9C31-4806F896E04A}"/>
              </a:ext>
            </a:extLst>
          </p:cNvPr>
          <p:cNvSpPr txBox="1"/>
          <p:nvPr/>
        </p:nvSpPr>
        <p:spPr>
          <a:xfrm>
            <a:off x="634175" y="1532791"/>
            <a:ext cx="383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(3)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시도별 청년 기업 연 매출액 평균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C465513-434A-44A0-B340-83A2F5717C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0" y="2298323"/>
            <a:ext cx="7871803" cy="314608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1E989191-86DC-4D71-BAFC-30B7DC8F6C73}"/>
              </a:ext>
            </a:extLst>
          </p:cNvPr>
          <p:cNvGrpSpPr/>
          <p:nvPr/>
        </p:nvGrpSpPr>
        <p:grpSpPr>
          <a:xfrm>
            <a:off x="9091934" y="2541865"/>
            <a:ext cx="3834130" cy="1477328"/>
            <a:chOff x="8967138" y="2292906"/>
            <a:chExt cx="3834130" cy="147732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14B39B-D86A-4D6D-93D8-F8C84936BC29}"/>
                </a:ext>
              </a:extLst>
            </p:cNvPr>
            <p:cNvSpPr txBox="1"/>
            <p:nvPr/>
          </p:nvSpPr>
          <p:spPr>
            <a:xfrm>
              <a:off x="8967138" y="2292906"/>
              <a:ext cx="383413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 지역 전체 청년기업 총 매출액</a:t>
              </a:r>
              <a:endPara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endPara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r>
                <a:rPr lang="en-US" altLang="ko-KR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      </a:t>
              </a:r>
              <a:r>
                <a:rPr lang="ko-KR" altLang="en-US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지역 전체 청년기업 수</a:t>
              </a:r>
              <a:endPara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endPara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endPara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EE16AA3-C464-4B47-B084-80D5D331437E}"/>
                </a:ext>
              </a:extLst>
            </p:cNvPr>
            <p:cNvCxnSpPr/>
            <p:nvPr/>
          </p:nvCxnSpPr>
          <p:spPr>
            <a:xfrm>
              <a:off x="8967138" y="2762054"/>
              <a:ext cx="28993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C3C64A2-E0C9-47CA-88B0-066894670807}"/>
              </a:ext>
            </a:extLst>
          </p:cNvPr>
          <p:cNvSpPr txBox="1"/>
          <p:nvPr/>
        </p:nvSpPr>
        <p:spPr>
          <a:xfrm>
            <a:off x="8272423" y="280854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평균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= 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522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543A4EC-9130-4F06-BB0C-E12431760161}"/>
              </a:ext>
            </a:extLst>
          </p:cNvPr>
          <p:cNvSpPr txBox="1"/>
          <p:nvPr/>
        </p:nvSpPr>
        <p:spPr>
          <a:xfrm>
            <a:off x="1017415" y="256653"/>
            <a:ext cx="2844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MAIN</a:t>
            </a:r>
            <a:endParaRPr lang="ko-KR" altLang="en-US" sz="3200" b="1" dirty="0">
              <a:solidFill>
                <a:schemeClr val="bg1"/>
              </a:solidFill>
              <a:effectLst>
                <a:outerShdw dist="508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279E8A-8A6A-4D23-B726-BA5E3987978E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7970B-B92D-4CE9-9C31-4806F896E04A}"/>
              </a:ext>
            </a:extLst>
          </p:cNvPr>
          <p:cNvSpPr txBox="1"/>
          <p:nvPr/>
        </p:nvSpPr>
        <p:spPr>
          <a:xfrm>
            <a:off x="634175" y="1532791"/>
            <a:ext cx="383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(3)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청년 기업 업종 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aphicFrame>
        <p:nvGraphicFramePr>
          <p:cNvPr id="17" name="표 56">
            <a:extLst>
              <a:ext uri="{FF2B5EF4-FFF2-40B4-BE49-F238E27FC236}">
                <a16:creationId xmlns:a16="http://schemas.microsoft.com/office/drawing/2014/main" id="{79D646B1-46D5-4DD2-9FE8-36A27C31C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269914"/>
              </p:ext>
            </p:extLst>
          </p:nvPr>
        </p:nvGraphicFramePr>
        <p:xfrm>
          <a:off x="4950511" y="2869614"/>
          <a:ext cx="3728365" cy="287131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02160">
                  <a:extLst>
                    <a:ext uri="{9D8B030D-6E8A-4147-A177-3AD203B41FA5}">
                      <a16:colId xmlns:a16="http://schemas.microsoft.com/office/drawing/2014/main" val="4176209468"/>
                    </a:ext>
                  </a:extLst>
                </a:gridCol>
                <a:gridCol w="1941249">
                  <a:extLst>
                    <a:ext uri="{9D8B030D-6E8A-4147-A177-3AD203B41FA5}">
                      <a16:colId xmlns:a16="http://schemas.microsoft.com/office/drawing/2014/main" val="842513083"/>
                    </a:ext>
                  </a:extLst>
                </a:gridCol>
                <a:gridCol w="1184956">
                  <a:extLst>
                    <a:ext uri="{9D8B030D-6E8A-4147-A177-3AD203B41FA5}">
                      <a16:colId xmlns:a16="http://schemas.microsoft.com/office/drawing/2014/main" val="3962948681"/>
                    </a:ext>
                  </a:extLst>
                </a:gridCol>
              </a:tblGrid>
              <a:tr h="478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전년대비 증가율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3467"/>
                  </a:ext>
                </a:extLst>
              </a:tr>
              <a:tr h="478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의료용 물질 및 의약품 제조업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5.46% 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5517"/>
                  </a:ext>
                </a:extLst>
              </a:tr>
              <a:tr h="478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기타 운송장비 제조업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0.76%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7086"/>
                  </a:ext>
                </a:extLst>
              </a:tr>
              <a:tr h="478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3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고무 및 플라스틱제품 제조업</a:t>
                      </a:r>
                      <a:endParaRPr lang="en-US" altLang="ko-KR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0.73%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90190"/>
                  </a:ext>
                </a:extLst>
              </a:tr>
              <a:tr h="478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4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농업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0.61%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59283"/>
                  </a:ext>
                </a:extLst>
              </a:tr>
              <a:tr h="478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5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펄프</a:t>
                      </a:r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종이 및 종이제품 제조업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0.53%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734845"/>
                  </a:ext>
                </a:extLst>
              </a:tr>
            </a:tbl>
          </a:graphicData>
        </a:graphic>
      </p:graphicFrame>
      <p:graphicFrame>
        <p:nvGraphicFramePr>
          <p:cNvPr id="19" name="표 56">
            <a:extLst>
              <a:ext uri="{FF2B5EF4-FFF2-40B4-BE49-F238E27FC236}">
                <a16:creationId xmlns:a16="http://schemas.microsoft.com/office/drawing/2014/main" id="{84B93CE1-E555-4DB5-8FB1-45AF8BC7B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832108"/>
              </p:ext>
            </p:extLst>
          </p:nvPr>
        </p:nvGraphicFramePr>
        <p:xfrm>
          <a:off x="696630" y="2871982"/>
          <a:ext cx="3485618" cy="286894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7365">
                  <a:extLst>
                    <a:ext uri="{9D8B030D-6E8A-4147-A177-3AD203B41FA5}">
                      <a16:colId xmlns:a16="http://schemas.microsoft.com/office/drawing/2014/main" val="4176209468"/>
                    </a:ext>
                  </a:extLst>
                </a:gridCol>
                <a:gridCol w="1381573">
                  <a:extLst>
                    <a:ext uri="{9D8B030D-6E8A-4147-A177-3AD203B41FA5}">
                      <a16:colId xmlns:a16="http://schemas.microsoft.com/office/drawing/2014/main" val="842513083"/>
                    </a:ext>
                  </a:extLst>
                </a:gridCol>
                <a:gridCol w="1526680">
                  <a:extLst>
                    <a:ext uri="{9D8B030D-6E8A-4147-A177-3AD203B41FA5}">
                      <a16:colId xmlns:a16="http://schemas.microsoft.com/office/drawing/2014/main" val="1545611138"/>
                    </a:ext>
                  </a:extLst>
                </a:gridCol>
              </a:tblGrid>
              <a:tr h="468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신설기업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3467"/>
                  </a:ext>
                </a:extLst>
              </a:tr>
              <a:tr h="497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도매 및 상품중개업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7169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5517"/>
                  </a:ext>
                </a:extLst>
              </a:tr>
              <a:tr h="46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부동산업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3740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7086"/>
                  </a:ext>
                </a:extLst>
              </a:tr>
              <a:tr h="497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3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소매업</a:t>
                      </a:r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; </a:t>
                      </a:r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자동차 제외</a:t>
                      </a:r>
                      <a:endParaRPr lang="en-US" altLang="ko-KR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3038</a:t>
                      </a:r>
                      <a:endParaRPr lang="en-US" altLang="ko-KR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90190"/>
                  </a:ext>
                </a:extLst>
              </a:tr>
              <a:tr h="46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4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전문 서비스업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2571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59283"/>
                  </a:ext>
                </a:extLst>
              </a:tr>
              <a:tr h="46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5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출판업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dirty="0"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2449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7348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2C84DCE-1DF8-4FFB-A3D5-441E78E2FA55}"/>
              </a:ext>
            </a:extLst>
          </p:cNvPr>
          <p:cNvSpPr txBox="1"/>
          <p:nvPr/>
        </p:nvSpPr>
        <p:spPr>
          <a:xfrm>
            <a:off x="634175" y="2290818"/>
            <a:ext cx="383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가장 많이 창업한 업종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A298A-6E04-448C-8DA7-74A56F7B7A5B}"/>
              </a:ext>
            </a:extLst>
          </p:cNvPr>
          <p:cNvSpPr txBox="1"/>
          <p:nvPr/>
        </p:nvSpPr>
        <p:spPr>
          <a:xfrm>
            <a:off x="4950511" y="2290818"/>
            <a:ext cx="383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작년 대비 창업수가 많은 업종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057C27-D31D-42EE-A9D6-1406DEFCC11D}"/>
              </a:ext>
            </a:extLst>
          </p:cNvPr>
          <p:cNvSpPr txBox="1"/>
          <p:nvPr/>
        </p:nvSpPr>
        <p:spPr>
          <a:xfrm>
            <a:off x="8895256" y="3409894"/>
            <a:ext cx="40854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증가율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= 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증가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기업수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작년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신설기업수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 * 100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트렌드 또는 이슈 반영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DA0261-D07F-4D83-9CB6-EE1FFF2E37BF}"/>
              </a:ext>
            </a:extLst>
          </p:cNvPr>
          <p:cNvSpPr txBox="1"/>
          <p:nvPr/>
        </p:nvSpPr>
        <p:spPr>
          <a:xfrm>
            <a:off x="4182248" y="3526607"/>
            <a:ext cx="206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4465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543A4EC-9130-4F06-BB0C-E12431760161}"/>
              </a:ext>
            </a:extLst>
          </p:cNvPr>
          <p:cNvSpPr txBox="1"/>
          <p:nvPr/>
        </p:nvSpPr>
        <p:spPr>
          <a:xfrm>
            <a:off x="1017415" y="256653"/>
            <a:ext cx="3065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LOCAL</a:t>
            </a:r>
            <a:endParaRPr lang="ko-KR" altLang="en-US" sz="3200" b="1" dirty="0">
              <a:solidFill>
                <a:schemeClr val="bg1"/>
              </a:solidFill>
              <a:effectLst>
                <a:outerShdw dist="508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279E8A-8A6A-4D23-B726-BA5E3987978E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7970B-B92D-4CE9-9C31-4806F896E04A}"/>
              </a:ext>
            </a:extLst>
          </p:cNvPr>
          <p:cNvSpPr txBox="1"/>
          <p:nvPr/>
        </p:nvSpPr>
        <p:spPr>
          <a:xfrm>
            <a:off x="634175" y="1532791"/>
            <a:ext cx="383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(1)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지역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신설법인 수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DA0261-D07F-4D83-9CB6-EE1FFF2E37BF}"/>
              </a:ext>
            </a:extLst>
          </p:cNvPr>
          <p:cNvSpPr txBox="1"/>
          <p:nvPr/>
        </p:nvSpPr>
        <p:spPr>
          <a:xfrm>
            <a:off x="4182248" y="3526607"/>
            <a:ext cx="206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F5C7A6D-3926-4ACA-AA97-7EFE1B1A2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6" t="22207" r="31667" b="12020"/>
          <a:stretch/>
        </p:blipFill>
        <p:spPr>
          <a:xfrm>
            <a:off x="539908" y="1952126"/>
            <a:ext cx="5314138" cy="43138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CEED43D-9889-40B3-BC19-C29D2773CFC5}"/>
              </a:ext>
            </a:extLst>
          </p:cNvPr>
          <p:cNvSpPr txBox="1"/>
          <p:nvPr/>
        </p:nvSpPr>
        <p:spPr>
          <a:xfrm>
            <a:off x="6442658" y="2203455"/>
            <a:ext cx="3834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QGIS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시각화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2000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543A4EC-9130-4F06-BB0C-E12431760161}"/>
              </a:ext>
            </a:extLst>
          </p:cNvPr>
          <p:cNvSpPr txBox="1"/>
          <p:nvPr/>
        </p:nvSpPr>
        <p:spPr>
          <a:xfrm>
            <a:off x="1017415" y="256653"/>
            <a:ext cx="3065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LOCAL</a:t>
            </a:r>
            <a:endParaRPr lang="ko-KR" altLang="en-US" sz="3200" b="1" dirty="0">
              <a:solidFill>
                <a:schemeClr val="bg1"/>
              </a:solidFill>
              <a:effectLst>
                <a:outerShdw dist="508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279E8A-8A6A-4D23-B726-BA5E3987978E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7970B-B92D-4CE9-9C31-4806F896E04A}"/>
              </a:ext>
            </a:extLst>
          </p:cNvPr>
          <p:cNvSpPr txBox="1"/>
          <p:nvPr/>
        </p:nvSpPr>
        <p:spPr>
          <a:xfrm>
            <a:off x="634175" y="1532791"/>
            <a:ext cx="383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(2-1)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지역내 청년 기업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EW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등급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현황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DA0261-D07F-4D83-9CB6-EE1FFF2E37BF}"/>
              </a:ext>
            </a:extLst>
          </p:cNvPr>
          <p:cNvSpPr txBox="1"/>
          <p:nvPr/>
        </p:nvSpPr>
        <p:spPr>
          <a:xfrm>
            <a:off x="4182248" y="3526607"/>
            <a:ext cx="206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17" name="표 56">
            <a:extLst>
              <a:ext uri="{FF2B5EF4-FFF2-40B4-BE49-F238E27FC236}">
                <a16:creationId xmlns:a16="http://schemas.microsoft.com/office/drawing/2014/main" id="{DE5F1F8B-FC1B-493D-9567-BA1C9CC6F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473479"/>
              </p:ext>
            </p:extLst>
          </p:nvPr>
        </p:nvGraphicFramePr>
        <p:xfrm>
          <a:off x="634175" y="2199392"/>
          <a:ext cx="4746278" cy="381929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84728">
                  <a:extLst>
                    <a:ext uri="{9D8B030D-6E8A-4147-A177-3AD203B41FA5}">
                      <a16:colId xmlns:a16="http://schemas.microsoft.com/office/drawing/2014/main" val="4176209468"/>
                    </a:ext>
                  </a:extLst>
                </a:gridCol>
                <a:gridCol w="1629230">
                  <a:extLst>
                    <a:ext uri="{9D8B030D-6E8A-4147-A177-3AD203B41FA5}">
                      <a16:colId xmlns:a16="http://schemas.microsoft.com/office/drawing/2014/main" val="842513083"/>
                    </a:ext>
                  </a:extLst>
                </a:gridCol>
                <a:gridCol w="1932320">
                  <a:extLst>
                    <a:ext uri="{9D8B030D-6E8A-4147-A177-3AD203B41FA5}">
                      <a16:colId xmlns:a16="http://schemas.microsoft.com/office/drawing/2014/main" val="2576982826"/>
                    </a:ext>
                  </a:extLst>
                </a:gridCol>
              </a:tblGrid>
              <a:tr h="5974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전년 대비 증가율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3467"/>
                  </a:ext>
                </a:extLst>
              </a:tr>
              <a:tr h="40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0.018059</a:t>
                      </a:r>
                      <a:endParaRPr lang="ko-KR" altLang="en-US" sz="1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-0.002535</a:t>
                      </a:r>
                      <a:endParaRPr lang="ko-KR" altLang="en-US" sz="16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5517"/>
                  </a:ext>
                </a:extLst>
              </a:tr>
              <a:tr h="40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관찰</a:t>
                      </a:r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</a:t>
                      </a:r>
                      <a:endParaRPr lang="ko-KR" altLang="en-US" sz="1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0.032773</a:t>
                      </a:r>
                      <a:endParaRPr lang="ko-KR" altLang="en-US" sz="1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-0.002235</a:t>
                      </a:r>
                      <a:endParaRPr lang="ko-KR" altLang="en-US" sz="16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7086"/>
                  </a:ext>
                </a:extLst>
              </a:tr>
              <a:tr h="40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관찰</a:t>
                      </a:r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</a:t>
                      </a:r>
                      <a:endParaRPr lang="ko-KR" altLang="en-US" sz="1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0.065286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-0.006148</a:t>
                      </a:r>
                      <a:endParaRPr lang="ko-KR" altLang="en-US" sz="16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90190"/>
                  </a:ext>
                </a:extLst>
              </a:tr>
              <a:tr h="40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관찰</a:t>
                      </a:r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3</a:t>
                      </a:r>
                      <a:endParaRPr lang="ko-KR" altLang="en-US" sz="1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0.018922</a:t>
                      </a:r>
                      <a:endParaRPr lang="ko-KR" altLang="en-US" sz="1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-0.003709</a:t>
                      </a:r>
                      <a:endParaRPr lang="ko-KR" altLang="en-US" sz="16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59283"/>
                  </a:ext>
                </a:extLst>
              </a:tr>
              <a:tr h="40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부도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0.000163</a:t>
                      </a:r>
                      <a:endParaRPr lang="ko-KR" altLang="en-US" sz="1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-0.000049</a:t>
                      </a:r>
                      <a:endParaRPr lang="ko-KR" altLang="en-US" sz="16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734845"/>
                  </a:ext>
                </a:extLst>
              </a:tr>
              <a:tr h="40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정상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0.72416</a:t>
                      </a:r>
                      <a:endParaRPr lang="ko-KR" altLang="en-US" sz="1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-0.003381</a:t>
                      </a:r>
                      <a:endParaRPr lang="ko-KR" altLang="en-US" sz="16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91618"/>
                  </a:ext>
                </a:extLst>
              </a:tr>
              <a:tr h="40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폐업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0.13698</a:t>
                      </a:r>
                      <a:endParaRPr lang="ko-KR" altLang="en-US" sz="1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rgbClr val="C00000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+0.017131</a:t>
                      </a:r>
                      <a:endParaRPr lang="ko-KR" altLang="en-US" sz="1600" b="0" dirty="0">
                        <a:solidFill>
                          <a:srgbClr val="C0000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424033"/>
                  </a:ext>
                </a:extLst>
              </a:tr>
              <a:tr h="40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휴업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0.003656</a:t>
                      </a:r>
                      <a:endParaRPr lang="ko-KR" altLang="en-US" sz="16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rgbClr val="C00000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+0.000925</a:t>
                      </a:r>
                      <a:endParaRPr lang="ko-KR" altLang="en-US" sz="1600" b="0" dirty="0">
                        <a:solidFill>
                          <a:srgbClr val="C00000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444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D12CC5-32A8-4144-8AA4-3E237ED0F391}"/>
              </a:ext>
            </a:extLst>
          </p:cNvPr>
          <p:cNvSpPr txBox="1"/>
          <p:nvPr/>
        </p:nvSpPr>
        <p:spPr>
          <a:xfrm>
            <a:off x="5844619" y="3433476"/>
            <a:ext cx="4905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비율 </a:t>
            </a:r>
            <a:r>
              <a:rPr lang="en-US" altLang="ko-KR" dirty="0"/>
              <a:t>: </a:t>
            </a:r>
            <a:r>
              <a:rPr lang="ko-KR" altLang="en-US" dirty="0"/>
              <a:t>해당 등급의 </a:t>
            </a:r>
            <a:r>
              <a:rPr lang="ko-KR" altLang="en-US" dirty="0" err="1"/>
              <a:t>기업수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지역 전체 </a:t>
            </a:r>
            <a:r>
              <a:rPr lang="ko-KR" altLang="en-US" dirty="0" err="1"/>
              <a:t>기업수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전년 대비 증가율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0D3395-B2DB-48F6-8F29-568CE4A330F2}"/>
              </a:ext>
            </a:extLst>
          </p:cNvPr>
          <p:cNvSpPr txBox="1"/>
          <p:nvPr/>
        </p:nvSpPr>
        <p:spPr>
          <a:xfrm>
            <a:off x="6245379" y="431063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597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3783624" y="-3783625"/>
            <a:ext cx="4624755" cy="12192000"/>
            <a:chOff x="0" y="-1"/>
            <a:chExt cx="4624755" cy="6858002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0" y="0"/>
              <a:ext cx="4624755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" y="-1"/>
              <a:ext cx="2818620" cy="6858002"/>
              <a:chOff x="2" y="0"/>
              <a:chExt cx="3906566" cy="6858000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2" y="0"/>
                <a:ext cx="2822331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2822335" y="0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 rot="21437436">
            <a:off x="603752" y="1829030"/>
            <a:ext cx="2064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INDEX</a:t>
            </a:r>
            <a:endParaRPr lang="ko-KR" altLang="en-US" sz="5400" b="1" dirty="0">
              <a:solidFill>
                <a:schemeClr val="bg1"/>
              </a:solidFill>
              <a:effectLst>
                <a:outerShdw dist="508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 rot="5400000">
            <a:off x="5297864" y="-36136"/>
            <a:ext cx="159627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422896" y="3736165"/>
            <a:ext cx="1179810" cy="38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800" dirty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01. </a:t>
            </a:r>
            <a:r>
              <a:rPr lang="ko-KR" altLang="en-US" sz="2800" dirty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주제</a:t>
            </a:r>
            <a:endParaRPr lang="en-US" altLang="ko-KR" dirty="0">
              <a:solidFill>
                <a:srgbClr val="C0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438676" y="4307192"/>
            <a:ext cx="115897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93675" indent="-193675" eaLnBrk="1" hangingPunct="1">
              <a:buFontTx/>
              <a:buChar char="-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주제 선정배경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  <a:p>
            <a:pPr marL="193675" indent="-193675" eaLnBrk="1" hangingPunct="1">
              <a:buFontTx/>
              <a:buChar char="-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목적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  <a:p>
            <a:pPr marL="193675" indent="-193675" eaLnBrk="1" hangingPunct="1">
              <a:buFontTx/>
              <a:buChar char="-"/>
              <a:defRPr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975932" y="3736165"/>
            <a:ext cx="1481175" cy="38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800" dirty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02. </a:t>
            </a:r>
            <a:r>
              <a:rPr lang="ko-KR" altLang="en-US" sz="2800" dirty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데이터</a:t>
            </a:r>
            <a:endParaRPr lang="en-US" altLang="ko-KR" dirty="0">
              <a:solidFill>
                <a:srgbClr val="C0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3991712" y="4307192"/>
            <a:ext cx="1009892" cy="43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93675" indent="-193675" eaLnBrk="1" hangingPunct="1">
              <a:buFontTx/>
              <a:buChar char="-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사용 데이터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  <a:p>
            <a:pPr marL="193675" indent="-193675" eaLnBrk="1" hangingPunct="1">
              <a:buFontTx/>
              <a:buChar char="-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데이터 설명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6528968" y="3736165"/>
            <a:ext cx="1796967" cy="38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800" dirty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03. </a:t>
            </a:r>
            <a:r>
              <a:rPr lang="ko-KR" altLang="en-US" sz="2800" dirty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대시보드</a:t>
            </a:r>
            <a:endParaRPr lang="en-US" altLang="ko-KR" dirty="0">
              <a:solidFill>
                <a:srgbClr val="C0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6544748" y="4307192"/>
            <a:ext cx="1205458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93675" indent="-193675" eaLnBrk="1" hangingPunct="1">
              <a:buFontTx/>
              <a:buChar char="-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대시보드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  <a:p>
            <a:pPr marL="193675" indent="-193675" eaLnBrk="1" hangingPunct="1">
              <a:buFontTx/>
              <a:buChar char="-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대시보드 상세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  <a:p>
            <a:pPr marL="193675" indent="-193675" eaLnBrk="1" hangingPunct="1">
              <a:buFontTx/>
              <a:buChar char="-"/>
              <a:defRPr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9097784" y="3736165"/>
            <a:ext cx="1477969" cy="38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800" dirty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04. </a:t>
            </a:r>
            <a:r>
              <a:rPr lang="ko-KR" altLang="en-US" sz="2800" dirty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마무리</a:t>
            </a:r>
            <a:endParaRPr lang="en-US" altLang="ko-KR" dirty="0">
              <a:solidFill>
                <a:srgbClr val="C0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9113564" y="4307192"/>
            <a:ext cx="801501" cy="43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진행예정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 </a:t>
            </a:r>
          </a:p>
          <a:p>
            <a:pPr marL="193675" indent="-193675" eaLnBrk="1" hangingPunct="1">
              <a:buFontTx/>
              <a:buChar char="-"/>
              <a:defRPr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ahoma" panose="020B060403050404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194729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543A4EC-9130-4F06-BB0C-E12431760161}"/>
              </a:ext>
            </a:extLst>
          </p:cNvPr>
          <p:cNvSpPr txBox="1"/>
          <p:nvPr/>
        </p:nvSpPr>
        <p:spPr>
          <a:xfrm>
            <a:off x="1017415" y="256653"/>
            <a:ext cx="3065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LOCAL</a:t>
            </a:r>
            <a:endParaRPr lang="ko-KR" altLang="en-US" sz="3200" b="1" dirty="0">
              <a:solidFill>
                <a:schemeClr val="bg1"/>
              </a:solidFill>
              <a:effectLst>
                <a:outerShdw dist="508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279E8A-8A6A-4D23-B726-BA5E3987978E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7970B-B92D-4CE9-9C31-4806F896E04A}"/>
              </a:ext>
            </a:extLst>
          </p:cNvPr>
          <p:cNvSpPr txBox="1"/>
          <p:nvPr/>
        </p:nvSpPr>
        <p:spPr>
          <a:xfrm>
            <a:off x="634175" y="1532791"/>
            <a:ext cx="383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(2-2)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DA0261-D07F-4D83-9CB6-EE1FFF2E37BF}"/>
              </a:ext>
            </a:extLst>
          </p:cNvPr>
          <p:cNvSpPr txBox="1"/>
          <p:nvPr/>
        </p:nvSpPr>
        <p:spPr>
          <a:xfrm>
            <a:off x="4182248" y="3526607"/>
            <a:ext cx="206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84B00FD-7B6C-4321-BEA7-1E4BC479D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75" y="2482821"/>
            <a:ext cx="3605631" cy="329360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B62A2E0-8674-4894-9761-B25A9D632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066" y="2482821"/>
            <a:ext cx="7273547" cy="313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52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543A4EC-9130-4F06-BB0C-E12431760161}"/>
              </a:ext>
            </a:extLst>
          </p:cNvPr>
          <p:cNvSpPr txBox="1"/>
          <p:nvPr/>
        </p:nvSpPr>
        <p:spPr>
          <a:xfrm>
            <a:off x="1017415" y="256653"/>
            <a:ext cx="2844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대시보드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MAIN</a:t>
            </a:r>
            <a:endParaRPr lang="ko-KR" altLang="en-US" sz="3200" b="1" dirty="0">
              <a:solidFill>
                <a:schemeClr val="bg1"/>
              </a:solidFill>
              <a:effectLst>
                <a:outerShdw dist="508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279E8A-8A6A-4D23-B726-BA5E3987978E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7970B-B92D-4CE9-9C31-4806F896E04A}"/>
              </a:ext>
            </a:extLst>
          </p:cNvPr>
          <p:cNvSpPr txBox="1"/>
          <p:nvPr/>
        </p:nvSpPr>
        <p:spPr>
          <a:xfrm>
            <a:off x="634175" y="1532791"/>
            <a:ext cx="383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(3)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청년 기업 업종 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aphicFrame>
        <p:nvGraphicFramePr>
          <p:cNvPr id="17" name="표 56">
            <a:extLst>
              <a:ext uri="{FF2B5EF4-FFF2-40B4-BE49-F238E27FC236}">
                <a16:creationId xmlns:a16="http://schemas.microsoft.com/office/drawing/2014/main" id="{79D646B1-46D5-4DD2-9FE8-36A27C31C206}"/>
              </a:ext>
            </a:extLst>
          </p:cNvPr>
          <p:cNvGraphicFramePr>
            <a:graphicFrameLocks noGrp="1"/>
          </p:cNvGraphicFramePr>
          <p:nvPr/>
        </p:nvGraphicFramePr>
        <p:xfrm>
          <a:off x="4950511" y="2869614"/>
          <a:ext cx="3728365" cy="287131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02160">
                  <a:extLst>
                    <a:ext uri="{9D8B030D-6E8A-4147-A177-3AD203B41FA5}">
                      <a16:colId xmlns:a16="http://schemas.microsoft.com/office/drawing/2014/main" val="4176209468"/>
                    </a:ext>
                  </a:extLst>
                </a:gridCol>
                <a:gridCol w="1941249">
                  <a:extLst>
                    <a:ext uri="{9D8B030D-6E8A-4147-A177-3AD203B41FA5}">
                      <a16:colId xmlns:a16="http://schemas.microsoft.com/office/drawing/2014/main" val="842513083"/>
                    </a:ext>
                  </a:extLst>
                </a:gridCol>
                <a:gridCol w="1184956">
                  <a:extLst>
                    <a:ext uri="{9D8B030D-6E8A-4147-A177-3AD203B41FA5}">
                      <a16:colId xmlns:a16="http://schemas.microsoft.com/office/drawing/2014/main" val="3962948681"/>
                    </a:ext>
                  </a:extLst>
                </a:gridCol>
              </a:tblGrid>
              <a:tr h="478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전년대비 증가율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3467"/>
                  </a:ext>
                </a:extLst>
              </a:tr>
              <a:tr h="478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의료용 물질 및 의약품 제조업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5.46% 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5517"/>
                  </a:ext>
                </a:extLst>
              </a:tr>
              <a:tr h="478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기타 운송장비 제조업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0.76%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7086"/>
                  </a:ext>
                </a:extLst>
              </a:tr>
              <a:tr h="478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3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고무 및 플라스틱제품 제조업</a:t>
                      </a:r>
                      <a:endParaRPr lang="en-US" altLang="ko-KR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0.73%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90190"/>
                  </a:ext>
                </a:extLst>
              </a:tr>
              <a:tr h="478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4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농업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0.61%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59283"/>
                  </a:ext>
                </a:extLst>
              </a:tr>
              <a:tr h="478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5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펄프</a:t>
                      </a:r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종이 및 종이제품 제조업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0.53%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734845"/>
                  </a:ext>
                </a:extLst>
              </a:tr>
            </a:tbl>
          </a:graphicData>
        </a:graphic>
      </p:graphicFrame>
      <p:graphicFrame>
        <p:nvGraphicFramePr>
          <p:cNvPr id="19" name="표 56">
            <a:extLst>
              <a:ext uri="{FF2B5EF4-FFF2-40B4-BE49-F238E27FC236}">
                <a16:creationId xmlns:a16="http://schemas.microsoft.com/office/drawing/2014/main" id="{84B93CE1-E555-4DB5-8FB1-45AF8BC7BDAB}"/>
              </a:ext>
            </a:extLst>
          </p:cNvPr>
          <p:cNvGraphicFramePr>
            <a:graphicFrameLocks noGrp="1"/>
          </p:cNvGraphicFramePr>
          <p:nvPr/>
        </p:nvGraphicFramePr>
        <p:xfrm>
          <a:off x="696630" y="2871982"/>
          <a:ext cx="3485618" cy="286894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7365">
                  <a:extLst>
                    <a:ext uri="{9D8B030D-6E8A-4147-A177-3AD203B41FA5}">
                      <a16:colId xmlns:a16="http://schemas.microsoft.com/office/drawing/2014/main" val="4176209468"/>
                    </a:ext>
                  </a:extLst>
                </a:gridCol>
                <a:gridCol w="1381573">
                  <a:extLst>
                    <a:ext uri="{9D8B030D-6E8A-4147-A177-3AD203B41FA5}">
                      <a16:colId xmlns:a16="http://schemas.microsoft.com/office/drawing/2014/main" val="842513083"/>
                    </a:ext>
                  </a:extLst>
                </a:gridCol>
                <a:gridCol w="1526680">
                  <a:extLst>
                    <a:ext uri="{9D8B030D-6E8A-4147-A177-3AD203B41FA5}">
                      <a16:colId xmlns:a16="http://schemas.microsoft.com/office/drawing/2014/main" val="1545611138"/>
                    </a:ext>
                  </a:extLst>
                </a:gridCol>
              </a:tblGrid>
              <a:tr h="468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신설기업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3467"/>
                  </a:ext>
                </a:extLst>
              </a:tr>
              <a:tr h="497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도매 및 상품중개업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7169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5517"/>
                  </a:ext>
                </a:extLst>
              </a:tr>
              <a:tr h="46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부동산업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3740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7086"/>
                  </a:ext>
                </a:extLst>
              </a:tr>
              <a:tr h="497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3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소매업</a:t>
                      </a:r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; </a:t>
                      </a:r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자동차 제외</a:t>
                      </a:r>
                      <a:endParaRPr lang="en-US" altLang="ko-KR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3038</a:t>
                      </a:r>
                      <a:endParaRPr lang="en-US" altLang="ko-KR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90190"/>
                  </a:ext>
                </a:extLst>
              </a:tr>
              <a:tr h="46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4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전문 서비스업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2571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59283"/>
                  </a:ext>
                </a:extLst>
              </a:tr>
              <a:tr h="46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5</a:t>
                      </a:r>
                      <a:endParaRPr lang="ko-KR" altLang="en-US" sz="12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출판업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dirty="0"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2449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7348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2C84DCE-1DF8-4FFB-A3D5-441E78E2FA55}"/>
              </a:ext>
            </a:extLst>
          </p:cNvPr>
          <p:cNvSpPr txBox="1"/>
          <p:nvPr/>
        </p:nvSpPr>
        <p:spPr>
          <a:xfrm>
            <a:off x="634175" y="2290818"/>
            <a:ext cx="383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가장 많이 창업한 업종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A298A-6E04-448C-8DA7-74A56F7B7A5B}"/>
              </a:ext>
            </a:extLst>
          </p:cNvPr>
          <p:cNvSpPr txBox="1"/>
          <p:nvPr/>
        </p:nvSpPr>
        <p:spPr>
          <a:xfrm>
            <a:off x="4950511" y="2290818"/>
            <a:ext cx="383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작년 대비 창업수가 많은 업종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057C27-D31D-42EE-A9D6-1406DEFCC11D}"/>
              </a:ext>
            </a:extLst>
          </p:cNvPr>
          <p:cNvSpPr txBox="1"/>
          <p:nvPr/>
        </p:nvSpPr>
        <p:spPr>
          <a:xfrm>
            <a:off x="9008378" y="3390530"/>
            <a:ext cx="3005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증가율 </a:t>
            </a:r>
            <a:r>
              <a:rPr lang="en-US" altLang="ko-KR" dirty="0"/>
              <a:t>= </a:t>
            </a:r>
            <a:r>
              <a:rPr lang="ko-KR" altLang="en-US" dirty="0"/>
              <a:t>작년 </a:t>
            </a:r>
            <a:r>
              <a:rPr lang="ko-KR" altLang="en-US" dirty="0" err="1"/>
              <a:t>신설기업수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당해 </a:t>
            </a:r>
            <a:r>
              <a:rPr lang="ko-KR" altLang="en-US" dirty="0" err="1"/>
              <a:t>신설기업수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작년 </a:t>
            </a:r>
            <a:r>
              <a:rPr lang="ko-KR" altLang="en-US" dirty="0" err="1"/>
              <a:t>신설기업수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트렌드 또는 이슈 반영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DA0261-D07F-4D83-9CB6-EE1FFF2E37BF}"/>
              </a:ext>
            </a:extLst>
          </p:cNvPr>
          <p:cNvSpPr txBox="1"/>
          <p:nvPr/>
        </p:nvSpPr>
        <p:spPr>
          <a:xfrm>
            <a:off x="4182248" y="3526607"/>
            <a:ext cx="206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5280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rot="10800000" flipH="1">
            <a:off x="0" y="0"/>
            <a:ext cx="4624755" cy="6858000"/>
          </a:xfrm>
          <a:prstGeom prst="rt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0" y="-1"/>
            <a:ext cx="3704734" cy="6858002"/>
            <a:chOff x="0" y="0"/>
            <a:chExt cx="5134708" cy="6858000"/>
          </a:xfrm>
          <a:solidFill>
            <a:srgbClr val="C00000"/>
          </a:solidFill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2822331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2822331" y="0"/>
              <a:ext cx="2312377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297145" y="2172835"/>
            <a:ext cx="2744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스웨거 TTF" panose="020B0600000101010101" pitchFamily="50" charset="-127"/>
                <a:ea typeface="스웨거 TTF" panose="020B0600000101010101" pitchFamily="50" charset="-127"/>
              </a:rPr>
              <a:t>THANK YOU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dist="508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81988" y="2848648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rgbClr val="C00000"/>
                </a:solidFill>
                <a:effectLst>
                  <a:outerShdw dist="50800" dir="2700000" algn="tl" rotWithShape="0">
                    <a:schemeClr val="accent5">
                      <a:lumMod val="60000"/>
                      <a:lumOff val="40000"/>
                      <a:alpha val="40000"/>
                    </a:schemeClr>
                  </a:outerShdw>
                </a:effectLst>
                <a:latin typeface="스웨거 TTF" panose="020B0600000101010101" pitchFamily="50" charset="-127"/>
                <a:ea typeface="스웨거 TTF" panose="020B0600000101010101" pitchFamily="50" charset="-127"/>
              </a:rPr>
              <a:t>청년들이여</a:t>
            </a:r>
            <a:r>
              <a:rPr lang="ko-KR" altLang="en-US" sz="2400" b="1" dirty="0">
                <a:solidFill>
                  <a:srgbClr val="C00000"/>
                </a:solidFill>
                <a:effectLst>
                  <a:outerShdw dist="50800" dir="2700000" algn="tl" rotWithShape="0">
                    <a:schemeClr val="accent5">
                      <a:lumMod val="60000"/>
                      <a:lumOff val="40000"/>
                      <a:alpha val="40000"/>
                    </a:schemeClr>
                  </a:outerShdw>
                </a:effectLst>
                <a:latin typeface="스웨거 TTF" panose="020B0600000101010101" pitchFamily="50" charset="-127"/>
                <a:ea typeface="스웨거 TTF" panose="020B0600000101010101" pitchFamily="50" charset="-127"/>
              </a:rPr>
              <a:t> 일어나라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83437" y="6618827"/>
            <a:ext cx="5678177" cy="2308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tx1">
                      <a:lumMod val="75000"/>
                      <a:lumOff val="25000"/>
                      <a:alpha val="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DINGDINGSHOP UNIVERSITY INDUSTRIAL DESIGN 20170402 CHOI EUNZY</a:t>
            </a:r>
            <a:endParaRPr lang="ko-KR" altLang="en-US" sz="900" dirty="0">
              <a:ln>
                <a:solidFill>
                  <a:schemeClr val="tx1">
                    <a:lumMod val="75000"/>
                    <a:lumOff val="25000"/>
                    <a:alpha val="4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771907" y="-1"/>
            <a:ext cx="420093" cy="68580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/>
          <p:cNvSpPr/>
          <p:nvPr/>
        </p:nvSpPr>
        <p:spPr>
          <a:xfrm flipH="1">
            <a:off x="10595728" y="1"/>
            <a:ext cx="1176178" cy="6858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 rot="16809693">
            <a:off x="9368297" y="5392819"/>
            <a:ext cx="2733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cs typeface="조선일보명조" panose="02030304000000000000" pitchFamily="18" charset="-127"/>
              </a:rPr>
              <a:t>Copyright ⓒ 2017. DingDingShop 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89415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3734289" y="-3734292"/>
            <a:ext cx="4723426" cy="12192002"/>
            <a:chOff x="0" y="-1"/>
            <a:chExt cx="4723426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0" y="0"/>
              <a:ext cx="4624755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" y="-1"/>
              <a:ext cx="4723424" cy="6858003"/>
              <a:chOff x="3" y="0"/>
              <a:chExt cx="6546598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3" y="1"/>
                <a:ext cx="4730703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4730707" y="0"/>
                <a:ext cx="1815894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 rot="21228923">
            <a:off x="1929218" y="3670057"/>
            <a:ext cx="1063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주제</a:t>
            </a:r>
          </a:p>
        </p:txBody>
      </p:sp>
      <p:grpSp>
        <p:nvGrpSpPr>
          <p:cNvPr id="3" name="그룹 2"/>
          <p:cNvGrpSpPr/>
          <p:nvPr/>
        </p:nvGrpSpPr>
        <p:grpSpPr>
          <a:xfrm rot="5400000">
            <a:off x="5297864" y="-36136"/>
            <a:ext cx="159627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 rot="21257015">
            <a:off x="658073" y="3388497"/>
            <a:ext cx="131638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01</a:t>
            </a:r>
            <a:endParaRPr lang="ko-KR" altLang="en-US" sz="8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92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D2A3678-6048-4241-97D0-CA46A0B4E9AC}"/>
              </a:ext>
            </a:extLst>
          </p:cNvPr>
          <p:cNvSpPr txBox="1"/>
          <p:nvPr/>
        </p:nvSpPr>
        <p:spPr>
          <a:xfrm>
            <a:off x="1017415" y="256653"/>
            <a:ext cx="886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0FB5D7-5337-42FF-A634-0B8942F8D6E6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01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88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D2A3678-6048-4241-97D0-CA46A0B4E9AC}"/>
              </a:ext>
            </a:extLst>
          </p:cNvPr>
          <p:cNvSpPr txBox="1"/>
          <p:nvPr/>
        </p:nvSpPr>
        <p:spPr>
          <a:xfrm>
            <a:off x="1017415" y="256653"/>
            <a:ext cx="886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0FB5D7-5337-42FF-A634-0B8942F8D6E6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01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72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3734288" y="-3734288"/>
            <a:ext cx="4723426" cy="12192002"/>
            <a:chOff x="0" y="-1"/>
            <a:chExt cx="4723426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0" y="0"/>
              <a:ext cx="4624755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" y="-1"/>
              <a:ext cx="4723424" cy="6858003"/>
              <a:chOff x="3" y="0"/>
              <a:chExt cx="6546598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3" y="1"/>
                <a:ext cx="4730703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4730707" y="0"/>
                <a:ext cx="1815894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 rot="21228923">
            <a:off x="1885370" y="3635405"/>
            <a:ext cx="1494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</a:t>
            </a:r>
          </a:p>
        </p:txBody>
      </p:sp>
      <p:grpSp>
        <p:nvGrpSpPr>
          <p:cNvPr id="3" name="그룹 2"/>
          <p:cNvGrpSpPr/>
          <p:nvPr/>
        </p:nvGrpSpPr>
        <p:grpSpPr>
          <a:xfrm rot="5400000">
            <a:off x="5297864" y="-36136"/>
            <a:ext cx="159627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 rot="21257015">
            <a:off x="658073" y="3388497"/>
            <a:ext cx="131638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02</a:t>
            </a:r>
            <a:endParaRPr lang="ko-KR" altLang="en-US" sz="8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541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D2A3678-6048-4241-97D0-CA46A0B4E9AC}"/>
              </a:ext>
            </a:extLst>
          </p:cNvPr>
          <p:cNvSpPr txBox="1"/>
          <p:nvPr/>
        </p:nvSpPr>
        <p:spPr>
          <a:xfrm>
            <a:off x="1017415" y="256653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0FB5D7-5337-42FF-A634-0B8942F8D6E6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02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08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D2A3678-6048-4241-97D0-CA46A0B4E9AC}"/>
              </a:ext>
            </a:extLst>
          </p:cNvPr>
          <p:cNvSpPr txBox="1"/>
          <p:nvPr/>
        </p:nvSpPr>
        <p:spPr>
          <a:xfrm>
            <a:off x="1017415" y="256653"/>
            <a:ext cx="886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0FB5D7-5337-42FF-A634-0B8942F8D6E6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01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996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D2A3678-6048-4241-97D0-CA46A0B4E9AC}"/>
              </a:ext>
            </a:extLst>
          </p:cNvPr>
          <p:cNvSpPr txBox="1"/>
          <p:nvPr/>
        </p:nvSpPr>
        <p:spPr>
          <a:xfrm>
            <a:off x="1017415" y="256653"/>
            <a:ext cx="886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0FB5D7-5337-42FF-A634-0B8942F8D6E6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01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15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639</Words>
  <Application>Microsoft Office PowerPoint</Application>
  <PresentationFormat>와이드스크린</PresentationFormat>
  <Paragraphs>316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스웨거 TTF</vt:lpstr>
      <vt:lpstr>Arial</vt:lpstr>
      <vt:lpstr>맑은 고딕</vt:lpstr>
      <vt:lpstr>경기천년제목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17063</cp:lastModifiedBy>
  <cp:revision>4</cp:revision>
  <dcterms:created xsi:type="dcterms:W3CDTF">2017-10-22T03:07:55Z</dcterms:created>
  <dcterms:modified xsi:type="dcterms:W3CDTF">2021-11-14T13:48:21Z</dcterms:modified>
</cp:coreProperties>
</file>