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6" r:id="rId3"/>
    <p:sldId id="267" r:id="rId4"/>
    <p:sldId id="292" r:id="rId5"/>
    <p:sldId id="293" r:id="rId6"/>
    <p:sldId id="316" r:id="rId7"/>
    <p:sldId id="295" r:id="rId8"/>
    <p:sldId id="294" r:id="rId9"/>
    <p:sldId id="298" r:id="rId10"/>
    <p:sldId id="297" r:id="rId11"/>
    <p:sldId id="296" r:id="rId12"/>
    <p:sldId id="300" r:id="rId13"/>
    <p:sldId id="308" r:id="rId14"/>
    <p:sldId id="299" r:id="rId15"/>
    <p:sldId id="302" r:id="rId16"/>
    <p:sldId id="303" r:id="rId17"/>
    <p:sldId id="304" r:id="rId18"/>
    <p:sldId id="305" r:id="rId19"/>
    <p:sldId id="309" r:id="rId20"/>
    <p:sldId id="310" r:id="rId21"/>
    <p:sldId id="306" r:id="rId22"/>
    <p:sldId id="311" r:id="rId23"/>
    <p:sldId id="312" r:id="rId24"/>
    <p:sldId id="313" r:id="rId25"/>
    <p:sldId id="314" r:id="rId26"/>
    <p:sldId id="315" r:id="rId27"/>
    <p:sldId id="27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CDCC4"/>
    <a:srgbClr val="FFDBB7"/>
    <a:srgbClr val="FFCD9B"/>
    <a:srgbClr val="EAABA4"/>
    <a:srgbClr val="F1C6C1"/>
    <a:srgbClr val="F69C58"/>
    <a:srgbClr val="FAC7A0"/>
    <a:srgbClr val="A3BCBD"/>
    <a:srgbClr val="8B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554" autoAdjust="0"/>
  </p:normalViewPr>
  <p:slideViewPr>
    <p:cSldViewPr snapToGrid="0">
      <p:cViewPr varScale="1">
        <p:scale>
          <a:sx n="48" d="100"/>
          <a:sy n="48" d="100"/>
        </p:scale>
        <p:origin x="44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CC6BC-AC27-41FA-B8E4-72FF1036362A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1D3D-A3C6-42F0-8CAF-A7A37C0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소개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다음 계획 순서로 진행하겠습니다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7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정확도와 속도에 대한 합의점을 찾아서 모델을 조사한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</a:t>
            </a:r>
            <a:r>
              <a:rPr lang="ko-KR" altLang="en-US" dirty="0"/>
              <a:t>는 </a:t>
            </a:r>
            <a:r>
              <a:rPr lang="en-US" altLang="ko-KR" dirty="0"/>
              <a:t>you only look once</a:t>
            </a:r>
            <a:r>
              <a:rPr lang="ko-KR" altLang="en-US" dirty="0"/>
              <a:t>의 </a:t>
            </a:r>
            <a:r>
              <a:rPr lang="ko-KR" altLang="en-US" dirty="0" err="1"/>
              <a:t>줄임말입니다</a:t>
            </a:r>
            <a:r>
              <a:rPr lang="en-US" altLang="ko-KR" dirty="0"/>
              <a:t>.</a:t>
            </a:r>
            <a:r>
              <a:rPr lang="ko-KR" altLang="en-US" dirty="0"/>
              <a:t> 한글로 번역 했을 때 한번만 </a:t>
            </a:r>
            <a:r>
              <a:rPr lang="ko-KR" altLang="en-US" dirty="0" err="1"/>
              <a:t>본다라는</a:t>
            </a:r>
            <a:r>
              <a:rPr lang="ko-KR" altLang="en-US" dirty="0"/>
              <a:t> 의미처럼</a:t>
            </a:r>
            <a:r>
              <a:rPr lang="en-US" altLang="ko-KR" dirty="0"/>
              <a:t>, one-stage detector</a:t>
            </a:r>
            <a:r>
              <a:rPr lang="ko-KR" altLang="en-US" dirty="0"/>
              <a:t>에 속하는 모델입니다</a:t>
            </a:r>
            <a:r>
              <a:rPr lang="en-US" altLang="ko-KR" dirty="0"/>
              <a:t>. </a:t>
            </a:r>
            <a:r>
              <a:rPr lang="ko-KR" altLang="en-US" dirty="0"/>
              <a:t>그래서 실시간의 속도로 빠르게 이미지에서 객체를 탐지할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yolo</a:t>
            </a:r>
            <a:r>
              <a:rPr lang="ko-KR" altLang="en-US" dirty="0"/>
              <a:t>를 크게 세가지 특징으로 정리하자면 첫번쨰 </a:t>
            </a:r>
            <a:r>
              <a:rPr lang="en-US" altLang="ko-KR" dirty="0"/>
              <a:t>~~, </a:t>
            </a:r>
            <a:r>
              <a:rPr lang="ko-KR" altLang="en-US" dirty="0"/>
              <a:t>두번째 </a:t>
            </a:r>
            <a:r>
              <a:rPr lang="en-US" altLang="ko-KR" dirty="0"/>
              <a:t>~~, </a:t>
            </a:r>
            <a:r>
              <a:rPr lang="ko-KR" altLang="en-US" dirty="0"/>
              <a:t>세번째</a:t>
            </a:r>
            <a:r>
              <a:rPr lang="en-US" altLang="ko-KR" dirty="0"/>
              <a:t>~~~</a:t>
            </a:r>
            <a:r>
              <a:rPr lang="ko-KR" altLang="en-US" dirty="0"/>
              <a:t>라고 할 수 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arenR"/>
            </a:pPr>
            <a:r>
              <a:rPr lang="en-US" altLang="ko-KR" dirty="0"/>
              <a:t>Two-stage detector</a:t>
            </a:r>
            <a:r>
              <a:rPr lang="ko-KR" altLang="en-US" dirty="0"/>
              <a:t> 모델인 </a:t>
            </a:r>
            <a:r>
              <a:rPr lang="en-US" altLang="ko-KR" dirty="0"/>
              <a:t>R-CNN</a:t>
            </a:r>
            <a:r>
              <a:rPr lang="ko-KR" altLang="en-US" dirty="0"/>
              <a:t>과 비교하자면 </a:t>
            </a:r>
            <a:r>
              <a:rPr lang="en-US" altLang="ko-KR" dirty="0"/>
              <a:t>R-CNN</a:t>
            </a:r>
            <a:r>
              <a:rPr lang="ko-KR" altLang="en-US" dirty="0"/>
              <a:t>은 이미지에서 일정한 규칙으로 이미지를 </a:t>
            </a:r>
            <a:r>
              <a:rPr lang="ko-KR" altLang="en-US" dirty="0" err="1"/>
              <a:t>여러장으로</a:t>
            </a:r>
            <a:r>
              <a:rPr lang="ko-KR" altLang="en-US" dirty="0"/>
              <a:t> 쪼개어 </a:t>
            </a:r>
            <a:r>
              <a:rPr lang="en-US" altLang="ko-KR" dirty="0"/>
              <a:t>CNN</a:t>
            </a:r>
            <a:r>
              <a:rPr lang="ko-KR" altLang="en-US" dirty="0"/>
              <a:t>모델을 통과시키는데</a:t>
            </a:r>
            <a:r>
              <a:rPr lang="en-US" altLang="ko-KR" dirty="0"/>
              <a:t>, </a:t>
            </a:r>
            <a:r>
              <a:rPr lang="ko-KR" altLang="en-US" dirty="0"/>
              <a:t>반면에 </a:t>
            </a:r>
            <a:r>
              <a:rPr lang="en-US" altLang="ko-KR" dirty="0"/>
              <a:t>YOLO</a:t>
            </a:r>
            <a:r>
              <a:rPr lang="ko-KR" altLang="en-US" dirty="0"/>
              <a:t>는 </a:t>
            </a:r>
            <a:r>
              <a:rPr lang="ko-KR" altLang="en-US" dirty="0" err="1"/>
              <a:t>여러장으로</a:t>
            </a:r>
            <a:r>
              <a:rPr lang="ko-KR" altLang="en-US" dirty="0"/>
              <a:t> 쪼개지 않고 단 하나의 이미지로 탐지를 수행합니다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다른 객체 탐지 모델들은 </a:t>
            </a:r>
            <a:r>
              <a:rPr lang="ko-KR" altLang="en-US" dirty="0" err="1"/>
              <a:t>전처리</a:t>
            </a:r>
            <a:r>
              <a:rPr lang="ko-KR" altLang="en-US" dirty="0"/>
              <a:t> 모델과 인공 신경망을 결합하여 사용하지만 </a:t>
            </a:r>
            <a:r>
              <a:rPr lang="en-US" altLang="ko-KR" dirty="0"/>
              <a:t>Yolo</a:t>
            </a:r>
            <a:r>
              <a:rPr lang="ko-KR" altLang="en-US" dirty="0"/>
              <a:t>는 단 하나의 인공 신경망에서 이를 전부 처리할 수 있습니다</a:t>
            </a:r>
            <a:r>
              <a:rPr lang="en-US" altLang="ko-KR" dirty="0"/>
              <a:t>. </a:t>
            </a:r>
            <a:r>
              <a:rPr lang="ko-KR" altLang="en-US" dirty="0"/>
              <a:t>그래서 비교적 간단합니다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45</a:t>
            </a:r>
            <a:r>
              <a:rPr lang="ko-KR" altLang="en-US" dirty="0"/>
              <a:t>프레임을 처리할 수 있는 성능을 가지기 때문에 실시간 수준으로 탐지를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9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YOLOv1</a:t>
            </a:r>
            <a:r>
              <a:rPr lang="ko-KR" altLang="en-US" dirty="0"/>
              <a:t>에는  </a:t>
            </a:r>
            <a:r>
              <a:rPr lang="en-US" altLang="ko-KR" dirty="0"/>
              <a:t>Localization </a:t>
            </a:r>
            <a:r>
              <a:rPr lang="ko-KR" altLang="en-US" dirty="0"/>
              <a:t>오류가 있고 </a:t>
            </a:r>
            <a:r>
              <a:rPr lang="en-US" altLang="ko-KR" dirty="0"/>
              <a:t>recall </a:t>
            </a:r>
            <a:r>
              <a:rPr lang="ko-KR" altLang="en-US" dirty="0"/>
              <a:t>점수가 낮다는 문제가 있었습니다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그래서 이 문제를 개선하고 속도를 더욱 높인 </a:t>
            </a:r>
            <a:r>
              <a:rPr lang="en-US" altLang="ko-KR" dirty="0"/>
              <a:t>YOLOv2</a:t>
            </a:r>
            <a:r>
              <a:rPr lang="ko-KR" altLang="en-US" dirty="0"/>
              <a:t>가 제작되었습니다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YOLOv1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가지의 새로운 요인을 추가하여 </a:t>
            </a:r>
            <a:r>
              <a:rPr lang="en-US" altLang="ko-KR" dirty="0"/>
              <a:t>YOLOv2</a:t>
            </a:r>
            <a:r>
              <a:rPr lang="ko-KR" altLang="en-US" dirty="0"/>
              <a:t>가 만들어졌고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사진에서 볼 수 있듯이 성능을 </a:t>
            </a:r>
            <a:r>
              <a:rPr lang="ko-KR" altLang="en-US" dirty="0" err="1"/>
              <a:t>비교했을때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보다 </a:t>
            </a:r>
            <a:r>
              <a:rPr lang="en-US" altLang="ko-KR" dirty="0"/>
              <a:t>v2</a:t>
            </a:r>
            <a:r>
              <a:rPr lang="ko-KR" altLang="en-US" dirty="0"/>
              <a:t>가 약 </a:t>
            </a:r>
            <a:r>
              <a:rPr lang="en-US" altLang="ko-KR" dirty="0"/>
              <a:t>15</a:t>
            </a:r>
            <a:r>
              <a:rPr lang="ko-KR" altLang="en-US" dirty="0"/>
              <a:t>퍼센트 정도 성능이 증가한 것을 볼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8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연구에서는 기존의 훈련된 모델을 참조 모델이라 하고</a:t>
            </a:r>
            <a:r>
              <a:rPr lang="en-US" altLang="ko-KR" dirty="0"/>
              <a:t>, </a:t>
            </a:r>
            <a:r>
              <a:rPr lang="ko-KR" altLang="en-US" dirty="0"/>
              <a:t>참조 모델의 네트워크 구조를 변경한 모델을 제안 모델이라고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17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는 지도학습이기 때문에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Bounding box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Ground truth label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필요로 합니다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6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비디오 내 여러 개체가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0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이미지에 개체 레이블이 표시되어 있을 때 다음과같이 분포됨</a:t>
            </a:r>
            <a:endParaRPr lang="en-US" altLang="ko-KR" dirty="0"/>
          </a:p>
          <a:p>
            <a:r>
              <a:rPr lang="en-US" altLang="ko-KR" dirty="0"/>
              <a:t>Oblique =&gt; </a:t>
            </a:r>
            <a:r>
              <a:rPr lang="ko-KR" altLang="en-US" dirty="0"/>
              <a:t>비스듬한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3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5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layer =&gt; </a:t>
            </a:r>
            <a:r>
              <a:rPr lang="ko-KR" altLang="en-US" dirty="0"/>
              <a:t>더 나은 특징 추출을 위해</a:t>
            </a:r>
            <a:endParaRPr lang="en-US" altLang="ko-KR" dirty="0"/>
          </a:p>
          <a:p>
            <a:r>
              <a:rPr lang="en-US" altLang="ko-KR" dirty="0"/>
              <a:t>Passthrough layer =&gt; </a:t>
            </a:r>
            <a:r>
              <a:rPr lang="ko-KR" altLang="en-US" dirty="0"/>
              <a:t>소규모 개체를 탐지하는 성능을 향상</a:t>
            </a:r>
            <a:endParaRPr lang="en-US" altLang="ko-KR" dirty="0"/>
          </a:p>
          <a:p>
            <a:r>
              <a:rPr lang="en-US" altLang="ko-KR" dirty="0"/>
              <a:t>The leaky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활성함수 </a:t>
            </a:r>
            <a:r>
              <a:rPr lang="en-US" altLang="ko-KR" dirty="0"/>
              <a:t>=&gt; </a:t>
            </a:r>
            <a:r>
              <a:rPr lang="ko-KR" altLang="en-US" dirty="0"/>
              <a:t>모든 </a:t>
            </a:r>
            <a:r>
              <a:rPr lang="ko-KR" altLang="en-US" dirty="0" err="1"/>
              <a:t>뉴럴</a:t>
            </a:r>
            <a:r>
              <a:rPr lang="ko-KR" altLang="en-US" dirty="0"/>
              <a:t> 네트워크 모델에 사용</a:t>
            </a:r>
            <a:endParaRPr lang="en-US" altLang="ko-KR" dirty="0"/>
          </a:p>
          <a:p>
            <a:r>
              <a:rPr lang="en-US" altLang="ko-KR" dirty="0"/>
              <a:t>Transfer learning =&gt;</a:t>
            </a:r>
            <a:r>
              <a:rPr lang="ko-KR" altLang="en-US" dirty="0"/>
              <a:t> 이미지 수가 작기 때문에 </a:t>
            </a:r>
            <a:r>
              <a:rPr lang="ko-KR" altLang="en-US" dirty="0" err="1"/>
              <a:t>과적합</a:t>
            </a:r>
            <a:r>
              <a:rPr lang="ko-KR" altLang="en-US" dirty="0"/>
              <a:t> 문제가 발생할 수도 있기 때문에 사용</a:t>
            </a:r>
            <a:endParaRPr lang="en-US" altLang="ko-KR" dirty="0"/>
          </a:p>
          <a:p>
            <a:r>
              <a:rPr lang="en-US" altLang="ko-KR" dirty="0"/>
              <a:t>ImageNet</a:t>
            </a:r>
            <a:r>
              <a:rPr lang="ko-KR" altLang="en-US" dirty="0"/>
              <a:t>이라는 </a:t>
            </a:r>
            <a:r>
              <a:rPr lang="en-US" altLang="ko-KR" dirty="0"/>
              <a:t>100</a:t>
            </a:r>
            <a:r>
              <a:rPr lang="ko-KR" altLang="en-US" dirty="0"/>
              <a:t>만개이상의 공개 이미지를 가진 데이터셋을 사용하여 사전훈련을 실시한 후 메인 데이터셋을 훈련함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14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YOLOv2</a:t>
            </a:r>
            <a:r>
              <a:rPr lang="ko-KR" altLang="en-US" dirty="0"/>
              <a:t>는 각 개체에 대한 </a:t>
            </a:r>
            <a:r>
              <a:rPr lang="en-US" altLang="ko-KR" dirty="0"/>
              <a:t>class</a:t>
            </a:r>
            <a:r>
              <a:rPr lang="ko-KR" altLang="en-US" dirty="0"/>
              <a:t>의 확률을 </a:t>
            </a:r>
            <a:r>
              <a:rPr lang="en-US" altLang="ko-KR" dirty="0"/>
              <a:t>CNN(Convolutional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network)</a:t>
            </a:r>
            <a:r>
              <a:rPr lang="ko-KR" altLang="en-US" dirty="0"/>
              <a:t>에서 뽑아낸다</a:t>
            </a:r>
            <a:endParaRPr lang="en-US" altLang="ko-KR" dirty="0"/>
          </a:p>
          <a:p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r>
              <a:rPr lang="en-US" altLang="ko-KR" dirty="0"/>
              <a:t>max pooling layer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수를 포함한 기본구조는 </a:t>
            </a:r>
            <a:r>
              <a:rPr lang="en-US" altLang="ko-KR" dirty="0" err="1"/>
              <a:t>redmon</a:t>
            </a:r>
            <a:r>
              <a:rPr lang="ko-KR" altLang="en-US" dirty="0"/>
              <a:t>과 </a:t>
            </a:r>
            <a:r>
              <a:rPr lang="en-US" altLang="ko-KR" dirty="0" err="1"/>
              <a:t>forhadi</a:t>
            </a:r>
            <a:r>
              <a:rPr lang="ko-KR" altLang="en-US" dirty="0"/>
              <a:t>라는 사람이 제안한 </a:t>
            </a:r>
            <a:r>
              <a:rPr lang="en-US" altLang="ko-KR" dirty="0"/>
              <a:t>CNN</a:t>
            </a:r>
            <a:r>
              <a:rPr lang="ko-KR" altLang="en-US" dirty="0"/>
              <a:t>모델을 기초로 합니다</a:t>
            </a:r>
            <a:endParaRPr lang="en-US" altLang="ko-KR" dirty="0"/>
          </a:p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layer =&gt; </a:t>
            </a:r>
            <a:r>
              <a:rPr lang="ko-KR" altLang="en-US" dirty="0"/>
              <a:t>더 나은 특징 추출을 위한 </a:t>
            </a:r>
            <a:r>
              <a:rPr lang="en-US" altLang="ko-KR" dirty="0"/>
              <a:t>layer</a:t>
            </a:r>
          </a:p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 layer =&gt; stride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  <a:r>
              <a:rPr lang="en-US" altLang="ko-KR" dirty="0"/>
              <a:t>2x2</a:t>
            </a:r>
            <a:r>
              <a:rPr lang="ko-KR" altLang="en-US" dirty="0"/>
              <a:t> 필터안에 가장 큰 수를 뽑아내는 </a:t>
            </a:r>
            <a:r>
              <a:rPr lang="en-US" altLang="ko-KR" dirty="0"/>
              <a:t>layer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overfitting</a:t>
            </a:r>
            <a:r>
              <a:rPr lang="ko-KR" altLang="en-US" dirty="0"/>
              <a:t>을 방지하기 위해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leaky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활성함수 </a:t>
            </a:r>
            <a:r>
              <a:rPr lang="en-US" altLang="ko-KR" dirty="0"/>
              <a:t>=&gt; </a:t>
            </a:r>
            <a:r>
              <a:rPr lang="ko-KR" altLang="en-US" dirty="0"/>
              <a:t>모든 </a:t>
            </a:r>
            <a:r>
              <a:rPr lang="ko-KR" altLang="en-US" dirty="0" err="1"/>
              <a:t>뉴럴</a:t>
            </a:r>
            <a:r>
              <a:rPr lang="ko-KR" altLang="en-US" dirty="0"/>
              <a:t> 네트워크 모델에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38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YOLOv2</a:t>
            </a:r>
            <a:r>
              <a:rPr lang="ko-KR" altLang="en-US" dirty="0"/>
              <a:t>는 각 개체에 대한 </a:t>
            </a:r>
            <a:r>
              <a:rPr lang="en-US" altLang="ko-KR" dirty="0"/>
              <a:t>class</a:t>
            </a:r>
            <a:r>
              <a:rPr lang="ko-KR" altLang="en-US" dirty="0"/>
              <a:t>의 확률을 </a:t>
            </a:r>
            <a:r>
              <a:rPr lang="en-US" altLang="ko-KR" dirty="0"/>
              <a:t>CNN(Convolutional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network)</a:t>
            </a:r>
            <a:r>
              <a:rPr lang="ko-KR" altLang="en-US" dirty="0"/>
              <a:t>에서 뽑아낸다</a:t>
            </a:r>
            <a:endParaRPr lang="en-US" altLang="ko-KR" dirty="0"/>
          </a:p>
          <a:p>
            <a:r>
              <a:rPr lang="ko-KR" altLang="en-US" dirty="0"/>
              <a:t>차이점</a:t>
            </a:r>
            <a:r>
              <a:rPr lang="en-US" altLang="ko-KR" dirty="0"/>
              <a:t>: 23 convolution layer, 13</a:t>
            </a:r>
            <a:r>
              <a:rPr lang="ko-KR" altLang="en-US" dirty="0"/>
              <a:t>번째의 </a:t>
            </a:r>
            <a:r>
              <a:rPr lang="en-US" altLang="ko-KR" dirty="0"/>
              <a:t>convolution layer</a:t>
            </a:r>
            <a:r>
              <a:rPr lang="ko-KR" altLang="en-US" dirty="0"/>
              <a:t>에는 </a:t>
            </a:r>
            <a:r>
              <a:rPr lang="en-US" altLang="ko-KR" dirty="0"/>
              <a:t>passthrough layer</a:t>
            </a:r>
            <a:r>
              <a:rPr lang="ko-KR" altLang="en-US" dirty="0"/>
              <a:t>가 추가됨 </a:t>
            </a:r>
            <a:r>
              <a:rPr lang="en-US" altLang="ko-KR" dirty="0"/>
              <a:t>=&gt; </a:t>
            </a:r>
            <a:r>
              <a:rPr lang="ko-KR" altLang="en-US" dirty="0"/>
              <a:t>크기가 작은 개체를 탐지하는 성능을 향상시킴</a:t>
            </a:r>
            <a:endParaRPr lang="en-US" altLang="ko-KR" dirty="0"/>
          </a:p>
          <a:p>
            <a:r>
              <a:rPr lang="ko-KR" altLang="en-US" dirty="0"/>
              <a:t>그 외의 구조는 앞선 모델과 동일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0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해양 환경에서의 사용이 적합 </a:t>
            </a:r>
            <a:r>
              <a:rPr lang="en-US" altLang="ko-KR" dirty="0"/>
              <a:t>=&gt; </a:t>
            </a:r>
            <a:r>
              <a:rPr lang="ko-KR" altLang="en-US" dirty="0"/>
              <a:t>땅에서 볼 수 있는 개체와 바다에서 볼 수 있는 개체는 매우 다름</a:t>
            </a:r>
            <a:endParaRPr lang="en-US" altLang="ko-KR" dirty="0"/>
          </a:p>
          <a:p>
            <a:r>
              <a:rPr lang="ko-KR" altLang="en-US" dirty="0"/>
              <a:t>실시간 수행 </a:t>
            </a:r>
            <a:r>
              <a:rPr lang="en-US" altLang="ko-KR" dirty="0"/>
              <a:t>=&gt; </a:t>
            </a:r>
            <a:r>
              <a:rPr lang="ko-KR" altLang="en-US" dirty="0"/>
              <a:t>위험을 감지하고 무인으로 주행을 하기위해서는 실시간 수행 해야함</a:t>
            </a:r>
            <a:endParaRPr lang="en-US" altLang="ko-KR" dirty="0"/>
          </a:p>
          <a:p>
            <a:r>
              <a:rPr lang="ko-KR" altLang="en-US" dirty="0"/>
              <a:t>정확한 탐지 </a:t>
            </a:r>
            <a:r>
              <a:rPr lang="en-US" altLang="ko-KR" dirty="0"/>
              <a:t>=&gt; </a:t>
            </a:r>
            <a:r>
              <a:rPr lang="ko-KR" altLang="en-US" dirty="0"/>
              <a:t>정확하게 탐지를 </a:t>
            </a:r>
            <a:r>
              <a:rPr lang="ko-KR" altLang="en-US" dirty="0" err="1"/>
              <a:t>해야지</a:t>
            </a:r>
            <a:r>
              <a:rPr lang="ko-KR" altLang="en-US" dirty="0"/>
              <a:t> 이걸 피해야 하는지</a:t>
            </a:r>
            <a:r>
              <a:rPr lang="en-US" altLang="ko-KR" dirty="0"/>
              <a:t>, </a:t>
            </a:r>
            <a:r>
              <a:rPr lang="ko-KR" altLang="en-US" dirty="0"/>
              <a:t>대처를 하고 미리 예방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7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Transfer learning</a:t>
            </a:r>
            <a:r>
              <a:rPr lang="ko-KR" altLang="en-US" dirty="0"/>
              <a:t>을 실시하지 않으면 왼쪽</a:t>
            </a:r>
            <a:r>
              <a:rPr lang="en-US" altLang="ko-KR" dirty="0"/>
              <a:t>, </a:t>
            </a:r>
            <a:r>
              <a:rPr lang="ko-KR" altLang="en-US" dirty="0"/>
              <a:t>실시하면 오른쪽과 같은 결과가 나타납니다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비교를 했을 때 처음부터 메인 데이터셋으로 훈련을 한 경우</a:t>
            </a:r>
            <a:r>
              <a:rPr lang="en-US" altLang="ko-KR" dirty="0"/>
              <a:t>, </a:t>
            </a:r>
            <a:r>
              <a:rPr lang="ko-KR" altLang="en-US" dirty="0"/>
              <a:t>데이터가 많이 필요하고 훈련시간이 긴 대신에 정확도가 높습니다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반면에 사전학습을 한 경우</a:t>
            </a:r>
            <a:r>
              <a:rPr lang="en-US" altLang="ko-KR" dirty="0"/>
              <a:t>, </a:t>
            </a:r>
            <a:r>
              <a:rPr lang="ko-KR" altLang="en-US" dirty="0"/>
              <a:t>데이터가 적게 사용되고</a:t>
            </a:r>
            <a:r>
              <a:rPr lang="en-US" altLang="ko-KR" dirty="0"/>
              <a:t>, </a:t>
            </a:r>
            <a:r>
              <a:rPr lang="ko-KR" altLang="en-US" dirty="0"/>
              <a:t>훈련시간이 많이 줄어드는 대신에 정확도가 조금 떨어진다는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91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가지 모델 중에 뭐가 가장 적합한지 알아내기 위해서 </a:t>
            </a:r>
            <a:r>
              <a:rPr lang="en-US" altLang="ko-KR" dirty="0"/>
              <a:t>recall</a:t>
            </a:r>
            <a:r>
              <a:rPr lang="ko-KR" altLang="en-US" dirty="0"/>
              <a:t>점수와 </a:t>
            </a:r>
            <a:r>
              <a:rPr lang="en-US" altLang="ko-KR" dirty="0"/>
              <a:t>IOU </a:t>
            </a:r>
            <a:r>
              <a:rPr lang="ko-KR" altLang="en-US" dirty="0"/>
              <a:t>점수를 평가지표로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 :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TP: True Positive (</a:t>
            </a:r>
            <a:r>
              <a:rPr lang="ko-KR" altLang="en-US" dirty="0"/>
              <a:t>옳은 예측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FN: False Negative (</a:t>
            </a:r>
            <a:r>
              <a:rPr lang="ko-KR" altLang="en-US" dirty="0"/>
              <a:t>틀린 예측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GT: ground truth (</a:t>
            </a:r>
            <a:r>
              <a:rPr lang="ko-KR" altLang="en-US" dirty="0"/>
              <a:t>실측</a:t>
            </a:r>
            <a:r>
              <a:rPr lang="en-US" altLang="ko-KR" dirty="0"/>
              <a:t>, </a:t>
            </a:r>
            <a:r>
              <a:rPr lang="ko-KR" altLang="en-US" dirty="0"/>
              <a:t>실제 정답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Overall: </a:t>
            </a:r>
            <a:r>
              <a:rPr lang="ko-KR" altLang="en-US" dirty="0"/>
              <a:t>클래스 전체에 대한 </a:t>
            </a:r>
            <a:r>
              <a:rPr lang="en-US" altLang="ko-KR" dirty="0"/>
              <a:t>recall</a:t>
            </a:r>
            <a:r>
              <a:rPr lang="ko-KR" altLang="en-US" dirty="0"/>
              <a:t>점수</a:t>
            </a:r>
            <a:endParaRPr lang="en-US" altLang="ko-KR" dirty="0"/>
          </a:p>
          <a:p>
            <a:r>
              <a:rPr lang="en-US" altLang="ko-KR" dirty="0"/>
              <a:t>Recall =&gt; </a:t>
            </a:r>
            <a:r>
              <a:rPr lang="ko-KR" altLang="en-US" dirty="0"/>
              <a:t>모델이 개체 탐지를 얼마나 잘하는지 알 수 있는 지표로 사용합니다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03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Intersection over union</a:t>
            </a:r>
          </a:p>
          <a:p>
            <a:r>
              <a:rPr lang="en-US" altLang="ko-KR" dirty="0"/>
              <a:t>IOU =&gt; </a:t>
            </a:r>
            <a:r>
              <a:rPr lang="ko-KR" altLang="en-US" dirty="0"/>
              <a:t>모델이 </a:t>
            </a:r>
            <a:r>
              <a:rPr lang="en-US" altLang="ko-KR" dirty="0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바운딩</a:t>
            </a:r>
            <a:r>
              <a:rPr lang="ko-KR" altLang="en-US" dirty="0"/>
              <a:t> 박스를 얼마나 잘 만들어서 예측하는지에 대한 지표로 사용합니다</a:t>
            </a:r>
            <a:endParaRPr lang="en-US" altLang="ko-KR" dirty="0"/>
          </a:p>
          <a:p>
            <a:r>
              <a:rPr lang="ko-KR" altLang="en-US" dirty="0"/>
              <a:t>합집합의 면적 분의 교집합의 면적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~~</a:t>
            </a:r>
            <a:r>
              <a:rPr lang="ko-KR" altLang="en-US" dirty="0"/>
              <a:t>라고 판단합니다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52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개의 모델에 샘플 테스트 이미지를 입력하여 각각의 성능을 평가한 결과</a:t>
            </a:r>
            <a:r>
              <a:rPr lang="en-US" altLang="ko-KR" dirty="0"/>
              <a:t>,</a:t>
            </a:r>
            <a:r>
              <a:rPr lang="ko-KR" altLang="en-US" dirty="0"/>
              <a:t> 다음과 같습니다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아까 보았던 모델 구성표와 함께 보면 평가 결과를 잘 이해할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성능이 가장 좋지않은 참조 모델과 가장 좋다고 판단이 되는 모델</a:t>
            </a:r>
            <a:r>
              <a:rPr lang="en-US" altLang="ko-KR" dirty="0"/>
              <a:t>3</a:t>
            </a:r>
            <a:r>
              <a:rPr lang="ko-KR" altLang="en-US" dirty="0"/>
              <a:t>에 대한 결과를 보면 다음과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68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참조모델은 </a:t>
            </a:r>
            <a:r>
              <a:rPr lang="en-US" altLang="ko-KR" dirty="0"/>
              <a:t>PASCAL VOC </a:t>
            </a:r>
            <a:r>
              <a:rPr lang="ko-KR" altLang="en-US" dirty="0"/>
              <a:t>데이터셋으로 훈련이 되었기 때문에 모든 종류의 선박</a:t>
            </a:r>
            <a:r>
              <a:rPr lang="en-US" altLang="ko-KR" dirty="0"/>
              <a:t>, </a:t>
            </a:r>
            <a:r>
              <a:rPr lang="ko-KR" altLang="en-US" dirty="0"/>
              <a:t>요트</a:t>
            </a:r>
            <a:r>
              <a:rPr lang="en-US" altLang="ko-KR" dirty="0"/>
              <a:t>, </a:t>
            </a:r>
            <a:r>
              <a:rPr lang="ko-KR" altLang="en-US" dirty="0"/>
              <a:t>보트</a:t>
            </a:r>
            <a:r>
              <a:rPr lang="en-US" altLang="ko-KR" dirty="0"/>
              <a:t>, </a:t>
            </a:r>
            <a:r>
              <a:rPr lang="ko-KR" altLang="en-US" dirty="0" err="1"/>
              <a:t>카약</a:t>
            </a:r>
            <a:r>
              <a:rPr lang="ko-KR" altLang="en-US" dirty="0"/>
              <a:t> 등은 단순히 </a:t>
            </a:r>
            <a:r>
              <a:rPr lang="en-US" altLang="ko-KR" dirty="0"/>
              <a:t>‘</a:t>
            </a:r>
            <a:r>
              <a:rPr lang="ko-KR" altLang="en-US" dirty="0"/>
              <a:t>보트</a:t>
            </a:r>
            <a:r>
              <a:rPr lang="en-US" altLang="ko-KR" dirty="0"/>
              <a:t>‘</a:t>
            </a:r>
            <a:r>
              <a:rPr lang="ko-KR" altLang="en-US" dirty="0"/>
              <a:t>로 분류하고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부표와 같이 바다에 떠 있는 물체는 지정된 클래스가 없기 때문에 검출이 불가능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반면에 </a:t>
            </a:r>
            <a:r>
              <a:rPr lang="en-US" altLang="ko-KR" dirty="0"/>
              <a:t>SMD</a:t>
            </a:r>
            <a:r>
              <a:rPr lang="ko-KR" altLang="en-US" dirty="0"/>
              <a:t>는 해양 환경에서 볼 수 있는 물체를 </a:t>
            </a:r>
            <a:r>
              <a:rPr lang="en-US" altLang="ko-KR" dirty="0"/>
              <a:t>10</a:t>
            </a:r>
            <a:r>
              <a:rPr lang="ko-KR" altLang="en-US" dirty="0"/>
              <a:t>가지로 분류하고 있기 때문에 모델</a:t>
            </a:r>
            <a:r>
              <a:rPr lang="en-US" altLang="ko-KR" dirty="0"/>
              <a:t>3</a:t>
            </a:r>
            <a:r>
              <a:rPr lang="ko-KR" altLang="en-US" dirty="0"/>
              <a:t>가 참조모델보다 더 자세하게 탐지할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참조모델보다 먼 거리에 있는 선박과 소형 선박을 더 잘 탐지할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그렇기 때문에 본 연구에서 모델</a:t>
            </a:r>
            <a:r>
              <a:rPr lang="en-US" altLang="ko-KR" dirty="0"/>
              <a:t>3</a:t>
            </a:r>
            <a:r>
              <a:rPr lang="ko-KR" altLang="en-US" dirty="0"/>
              <a:t>가 최종제안모델로</a:t>
            </a:r>
            <a:r>
              <a:rPr lang="en-US" altLang="ko-KR" dirty="0"/>
              <a:t> </a:t>
            </a:r>
            <a:r>
              <a:rPr lang="ko-KR" altLang="en-US" dirty="0"/>
              <a:t>선정이 되었습니다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37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1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해양에서 발견할 수 있는 </a:t>
            </a:r>
            <a:r>
              <a:rPr lang="en-US" altLang="ko-KR" dirty="0"/>
              <a:t>10</a:t>
            </a:r>
            <a:r>
              <a:rPr lang="ko-KR" altLang="en-US" dirty="0"/>
              <a:t>가지 클래스로 분류하고 있는 </a:t>
            </a:r>
            <a:r>
              <a:rPr lang="en-US" altLang="ko-KR" dirty="0"/>
              <a:t>SMD </a:t>
            </a:r>
            <a:r>
              <a:rPr lang="ko-KR" altLang="en-US" dirty="0"/>
              <a:t>데이터 셋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실시간 수준의 탐지 속도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평균 정밀도에 해당하는 </a:t>
            </a: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en-US" altLang="ko-KR" dirty="0"/>
              <a:t>0.6979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소형개체 </a:t>
            </a:r>
            <a:r>
              <a:rPr lang="en-US" altLang="ko-KR" dirty="0"/>
              <a:t>=&gt;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 다름</a:t>
            </a:r>
            <a:r>
              <a:rPr lang="en-US" altLang="ko-KR" dirty="0"/>
              <a:t>, </a:t>
            </a:r>
            <a:r>
              <a:rPr lang="ko-KR" altLang="en-US" dirty="0"/>
              <a:t>실행환경도 다름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Yolov4</a:t>
            </a:r>
            <a:r>
              <a:rPr lang="ko-KR" altLang="en-US" dirty="0"/>
              <a:t>는 </a:t>
            </a:r>
            <a:r>
              <a:rPr lang="en-US" altLang="ko-KR" dirty="0"/>
              <a:t>v3</a:t>
            </a:r>
            <a:r>
              <a:rPr lang="ko-KR" altLang="en-US" dirty="0"/>
              <a:t>에 비해서 </a:t>
            </a: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en-US" altLang="ko-KR" dirty="0"/>
              <a:t>10%, FPS</a:t>
            </a:r>
            <a:r>
              <a:rPr lang="ko-KR" altLang="en-US" dirty="0"/>
              <a:t>는 </a:t>
            </a:r>
            <a:r>
              <a:rPr lang="en-US" altLang="ko-KR" dirty="0"/>
              <a:t>12% </a:t>
            </a:r>
            <a:r>
              <a:rPr lang="ko-KR" altLang="en-US" dirty="0"/>
              <a:t>향상 되었다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많은 수의 </a:t>
            </a:r>
            <a:r>
              <a:rPr lang="en-US" altLang="ko-KR" dirty="0"/>
              <a:t>GPU</a:t>
            </a:r>
            <a:r>
              <a:rPr lang="ko-KR" altLang="en-US" dirty="0"/>
              <a:t>가 필요한 다른 </a:t>
            </a:r>
            <a:r>
              <a:rPr lang="ko-KR" altLang="en-US" dirty="0" err="1"/>
              <a:t>뉴럴</a:t>
            </a:r>
            <a:r>
              <a:rPr lang="ko-KR" altLang="en-US" dirty="0"/>
              <a:t> 네트워크들과 달리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를 사용하는 일반적인 학습 환경에서도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BOF(Bag of Freebies) -&gt; inference cost</a:t>
            </a:r>
            <a:r>
              <a:rPr lang="ko-KR" altLang="en-US" dirty="0"/>
              <a:t>의 변화 없이 성능 향상을 꾀할 수 있는 딥러닝 기법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BOS(Bag of Specials) -&gt; inference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가 조금 상승하지만</a:t>
            </a:r>
            <a:r>
              <a:rPr lang="en-US" altLang="ko-KR" dirty="0"/>
              <a:t>, </a:t>
            </a:r>
            <a:r>
              <a:rPr lang="ko-KR" altLang="en-US" dirty="0"/>
              <a:t>성능이 향상되는 딥러닝 기법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CBN, PAN, SAM</a:t>
            </a:r>
            <a:r>
              <a:rPr lang="ko-KR" altLang="en-US" dirty="0"/>
              <a:t>은 기존에 있던 기법인데 이를 약간 수정하여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5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본 연구에서는 해양환경에서 적합하고</a:t>
            </a:r>
            <a:r>
              <a:rPr lang="en-US" altLang="ko-KR" dirty="0"/>
              <a:t>, </a:t>
            </a:r>
            <a:r>
              <a:rPr lang="ko-KR" altLang="en-US" dirty="0"/>
              <a:t>실시간으로 시각 인식 및 물체 탐지가 가능한 딥러닝 기술을 채택 하기 위해서 여러 기술들을 조사를 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ko-KR" altLang="en-US" dirty="0"/>
              <a:t>여기서 핵심 키워드는 물체 탐지 </a:t>
            </a:r>
            <a:endParaRPr lang="en-US" altLang="ko-KR" dirty="0"/>
          </a:p>
          <a:p>
            <a:pPr algn="l"/>
            <a:r>
              <a:rPr lang="en-US" altLang="ko-KR" dirty="0"/>
              <a:t>Localization =&gt; </a:t>
            </a:r>
            <a:r>
              <a:rPr lang="ko-KR" altLang="en-US" dirty="0"/>
              <a:t>이미지에서 </a:t>
            </a:r>
            <a:r>
              <a:rPr lang="en-US" altLang="ko-KR" dirty="0"/>
              <a:t>object</a:t>
            </a:r>
            <a:r>
              <a:rPr lang="ko-KR" altLang="en-US" dirty="0"/>
              <a:t>의 위치를 찾는 과정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Classification =&gt; </a:t>
            </a:r>
            <a:r>
              <a:rPr lang="ko-KR" altLang="en-US" dirty="0"/>
              <a:t>그 </a:t>
            </a:r>
            <a:r>
              <a:rPr lang="en-US" altLang="ko-KR" dirty="0"/>
              <a:t>object</a:t>
            </a:r>
            <a:r>
              <a:rPr lang="ko-KR" altLang="en-US" dirty="0"/>
              <a:t>가 무엇인지 구별하는 과정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Object Detection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이란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여러 물체에 대해 어떤 물체인지 분류하는 </a:t>
            </a:r>
            <a:r>
              <a:rPr lang="en-US" altLang="ko-KR" b="1" i="0" dirty="0">
                <a:solidFill>
                  <a:srgbClr val="B00800"/>
                </a:solidFill>
                <a:effectLst/>
                <a:latin typeface="applesdgothicneo-ultralight"/>
              </a:rPr>
              <a:t>Classification </a:t>
            </a:r>
            <a:r>
              <a:rPr lang="ko-KR" altLang="en-US" b="1" i="0" dirty="0">
                <a:solidFill>
                  <a:srgbClr val="B00800"/>
                </a:solidFill>
                <a:effectLst/>
                <a:latin typeface="applesdgothicneo-ultralight"/>
              </a:rPr>
              <a:t>문제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와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그 물체가 어디 있는지 박스를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(Bounding box)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위치 정보를 나타내는</a:t>
            </a:r>
            <a:r>
              <a:rPr lang="ko-KR" altLang="en-US" b="1" i="0" dirty="0">
                <a:solidFill>
                  <a:srgbClr val="B00800"/>
                </a:solidFill>
                <a:effectLst/>
                <a:latin typeface="applesdgothicneo-ultralight"/>
              </a:rPr>
              <a:t> </a:t>
            </a:r>
            <a:r>
              <a:rPr lang="en-US" altLang="ko-KR" b="1" i="0" dirty="0">
                <a:solidFill>
                  <a:srgbClr val="B00800"/>
                </a:solidFill>
                <a:effectLst/>
                <a:latin typeface="applesdgothicneo-ultralight"/>
              </a:rPr>
              <a:t>Localization </a:t>
            </a:r>
            <a:r>
              <a:rPr lang="ko-KR" altLang="en-US" b="1" i="0" dirty="0">
                <a:solidFill>
                  <a:srgbClr val="B00800"/>
                </a:solidFill>
                <a:effectLst/>
                <a:latin typeface="applesdgothicneo-ultralight"/>
              </a:rPr>
              <a:t>문제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를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둘 다 해내야 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 분야를 뜻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4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6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계열 </a:t>
            </a:r>
            <a:r>
              <a:rPr lang="en-US" altLang="ko-KR" dirty="0"/>
              <a:t>: v1, v2, v3</a:t>
            </a:r>
          </a:p>
          <a:p>
            <a:r>
              <a:rPr lang="en-US" altLang="ko-KR" dirty="0"/>
              <a:t>SSD </a:t>
            </a:r>
            <a:r>
              <a:rPr lang="ko-KR" altLang="en-US" dirty="0"/>
              <a:t>계열</a:t>
            </a:r>
            <a:r>
              <a:rPr lang="en-US" altLang="ko-KR" dirty="0"/>
              <a:t>: SSD,</a:t>
            </a:r>
            <a:r>
              <a:rPr lang="ko-KR" altLang="en-US" dirty="0"/>
              <a:t> </a:t>
            </a:r>
            <a:r>
              <a:rPr lang="en-US" altLang="ko-KR" dirty="0"/>
              <a:t>DSSD,</a:t>
            </a:r>
            <a:r>
              <a:rPr lang="ko-KR" altLang="en-US" dirty="0"/>
              <a:t> </a:t>
            </a:r>
            <a:r>
              <a:rPr lang="en-US" altLang="ko-KR" dirty="0"/>
              <a:t>DSOD,</a:t>
            </a:r>
            <a:r>
              <a:rPr lang="ko-KR" altLang="en-US" dirty="0"/>
              <a:t> </a:t>
            </a:r>
            <a:r>
              <a:rPr lang="en-US" altLang="ko-KR" dirty="0" err="1"/>
              <a:t>RetinaNet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RefineDet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9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YOLO(You Only Look Once) </a:t>
            </a:r>
            <a:r>
              <a:rPr lang="ko-KR" altLang="en-US" dirty="0"/>
              <a:t>계열 </a:t>
            </a:r>
            <a:r>
              <a:rPr lang="en-US" altLang="ko-KR" dirty="0"/>
              <a:t>: v1, v2, v3</a:t>
            </a:r>
          </a:p>
          <a:p>
            <a:r>
              <a:rPr lang="en-US" altLang="ko-KR" dirty="0"/>
              <a:t>SSD(Single Shot </a:t>
            </a:r>
            <a:r>
              <a:rPr lang="en-US" altLang="ko-KR" dirty="0" err="1"/>
              <a:t>MultiBox</a:t>
            </a:r>
            <a:r>
              <a:rPr lang="en-US" altLang="ko-KR" dirty="0"/>
              <a:t> Detector) </a:t>
            </a:r>
            <a:r>
              <a:rPr lang="ko-KR" altLang="en-US" dirty="0"/>
              <a:t>계열</a:t>
            </a:r>
            <a:r>
              <a:rPr lang="en-US" altLang="ko-KR" dirty="0"/>
              <a:t>: SSD,</a:t>
            </a:r>
            <a:r>
              <a:rPr lang="ko-KR" altLang="en-US" dirty="0"/>
              <a:t> </a:t>
            </a:r>
            <a:r>
              <a:rPr lang="en-US" altLang="ko-KR" dirty="0"/>
              <a:t>DSSD,</a:t>
            </a:r>
            <a:r>
              <a:rPr lang="ko-KR" altLang="en-US" dirty="0"/>
              <a:t> </a:t>
            </a:r>
            <a:r>
              <a:rPr lang="en-US" altLang="ko-KR" dirty="0"/>
              <a:t>DSOD,</a:t>
            </a:r>
            <a:r>
              <a:rPr lang="ko-KR" altLang="en-US" dirty="0"/>
              <a:t> </a:t>
            </a:r>
            <a:r>
              <a:rPr lang="en-US" altLang="ko-KR" dirty="0" err="1"/>
              <a:t>RetinaNet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RefineDet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41D3D-A3C6-42F0-8CAF-A7A37C0FFD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8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4718-9C74-4703-91BF-9D0DCA76A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77B05-161F-4879-AF9A-5494DF740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7A0B-6804-413E-BA92-E97A4BB4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47DD-7C99-4181-BBD5-51AFE2845EB0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69F09-2397-4631-9701-709CE104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600" y="633729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7EB2F-32F8-4E76-B91C-BF13E92F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98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91B27CC0-69B9-4142-A9E6-868B02BEFE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9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CD687-3BBC-454F-A56A-943EA194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09D8B-50AE-4E0A-BC97-EFA73602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246E6-EA77-4CE9-933C-3E9EEFA5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2E80-6EE2-45DB-B918-6C91F02E1B06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14864-E3FF-431F-B023-D76EA91F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405A6-4F55-445B-8E5F-D74EBEB8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9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EDF6DC-2ED9-40E1-95E2-6D97F948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2F762-0A25-4BB1-B289-E317B877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85B3B-BAD6-4E37-9B60-AA275F3D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86C4-075B-48AC-A078-EE9F94BB6E81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18EE0-D8CE-410E-9817-6A02C15F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4A49-E224-4468-B400-49F38E44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A872-6F98-4975-A3D2-E55F570F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5C7C0-82CE-4020-9F7A-F352A1F5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3105D-444D-4B3A-A610-B1C589A8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A819-7675-466A-A34C-EFB8A37F9EA7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635EA-9BE5-475A-8FB0-26A05A9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039A-C6A6-4A71-89B6-2061A1F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91C2-C512-41DF-8711-61DD790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3FAC-0CAF-4C09-8D21-A0DD04F3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CDD0A-DAB9-4C58-8DBE-3B56D6EF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4E6E-3973-43FE-AA39-4F3770D72AD1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49AE0-3DA6-45FE-A4A7-15B05724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7825F-F4F2-49C1-A582-1FD64D2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D8A1-304D-411F-940D-CC13A7E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E0BA7-B0D7-4936-A18E-62D66AEE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0FD5-1B78-443D-8331-FC4F42D3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13D6F-061B-411C-9611-B9C756C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0401-325E-45E3-919E-37D202A8FFC5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FDFA5-9754-410A-A8F6-178DDAD8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434DA-AF13-4DCA-BD23-1A4E11C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4F9B-0117-4405-9A2F-55C0618F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F6F29-C6B9-4967-837A-3DF3BE05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6F3EC-25C1-49C1-A353-AF97000A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F5C05-6B9D-4645-B858-59AF7523F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CB022A-E783-4057-9545-E1404D0A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ADFC2-B5C6-4422-A720-2C98E553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5BC-CE0A-4C8E-AD8D-AE6A594C86B9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2F222C-5456-4D75-BBA6-E680B39D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622D7-8833-4C66-B06C-242BF02E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D54F-8A1E-4532-83DE-BECB2612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899942-7646-4443-AE1E-3A84F7E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721-69F4-4C0C-838F-0EFAC0A99F9F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C5EB1B-0BF4-4BAF-BC89-43B96F40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8BCAF-58E7-4F77-B42F-0A8E0048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36681-DF29-48F1-ACFB-1E395132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50C-D8EE-4A88-9A61-4117F8ED75F3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3A2B34-699C-416A-B83F-55E1B0DF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C1DF1-2B24-4A74-80B9-D06B903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0E41-7F6B-4772-B133-2626067C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B475D-E976-4E7F-8D46-57DC8F85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1B615-371C-41D9-83C0-DDC571AA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9F2ED-7C0B-4D0F-AE81-72416D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FDB0-34C4-48FC-9BD4-51024100DC70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F4CE0-51CD-430E-AD08-864A1A76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23879-0F89-49A2-9D52-1CFD0B8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99E48-7447-4031-B7E7-A8110C1C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0B2598-6750-4050-B01C-83E92009B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EF8E4-0468-40F6-9803-E5CDEB4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035E7-AC4D-4EAE-87BF-06D7301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D6CB-960F-4F60-BEDB-2AB2974700A1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AB20F-795F-48E8-A396-22BD027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371A8-B228-4D67-AAD8-D602AFC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A2C81-6950-491D-837D-C1121110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BFA6A-1CDA-48C1-BF9C-ED51BCDF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E9697-51C0-4536-8B0B-E342BB697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C1704-D243-450A-8635-ECE139DE5377}" type="datetime1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D74C9-CACC-4CB0-B9C2-6F8F1430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1E09B-4BAB-4BD2-B4C2-56EEC192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44C33-0DDE-4BEB-A84E-45EA0C988372}"/>
              </a:ext>
            </a:extLst>
          </p:cNvPr>
          <p:cNvSpPr txBox="1"/>
          <p:nvPr/>
        </p:nvSpPr>
        <p:spPr>
          <a:xfrm>
            <a:off x="331909" y="195059"/>
            <a:ext cx="3156789" cy="369332"/>
          </a:xfrm>
          <a:prstGeom prst="rect">
            <a:avLst/>
          </a:prstGeom>
          <a:solidFill>
            <a:srgbClr val="FCDCC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Computer Engineering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890796-8474-4F30-8303-67D502294A52}"/>
              </a:ext>
            </a:extLst>
          </p:cNvPr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FAC7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988011" y="1870730"/>
            <a:ext cx="7396577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Image-based ship detection 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deep learning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2C3C8-D39B-42DF-8353-40B2E9E79A6B}"/>
              </a:ext>
            </a:extLst>
          </p:cNvPr>
          <p:cNvSpPr txBox="1"/>
          <p:nvPr/>
        </p:nvSpPr>
        <p:spPr>
          <a:xfrm>
            <a:off x="8729906" y="578373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 박 현 진</a:t>
            </a:r>
            <a:endParaRPr lang="ko-KR" altLang="en-US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9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352553"/>
            <a:ext cx="1078113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One-stage Detector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속도가 빨라서 실시간 시스템에 적합하지만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상대적으로 정확도 낮음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대표적인 모델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YOLO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계열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SSD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계열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78E342-E6CA-4396-A7B9-22BE83AF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17" y="3735977"/>
            <a:ext cx="8735965" cy="19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DD3E6-90D6-4DE4-9B62-128EFE3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38FD0-5976-432C-9185-7A81F8706B83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Object Detection algorithm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24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352553"/>
            <a:ext cx="10781137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 연구에서 적합한 모델을 조사해본 결과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YOLOv2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선박 탐지에 적용하기로 결정</a:t>
            </a:r>
            <a:endParaRPr lang="en-US" altLang="ko-KR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YOLO(You Only Look Once)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빠르게 이미지에서 객체를 탐지하는 모델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세가지 특징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전체를 단 한번만 본다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통합된 모델을 사용한다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객체를 탐지한다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CD273-F0C5-4054-940A-FDD0E35A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9BCFF-EFBE-443C-A748-C0436BECF771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Object Detection algorithm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78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A7C2F-A0DC-4B70-8E5C-B88280F8BDF8}"/>
              </a:ext>
            </a:extLst>
          </p:cNvPr>
          <p:cNvSpPr txBox="1"/>
          <p:nvPr/>
        </p:nvSpPr>
        <p:spPr>
          <a:xfrm>
            <a:off x="846180" y="1352553"/>
            <a:ext cx="107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YOLOv1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모델의 문제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Localization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문제를 개선하고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속도를 더욱 높이기 위해 </a:t>
            </a:r>
            <a:r>
              <a:rPr lang="en-US" altLang="ko-KR" sz="2400" b="1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YOLOv2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제작됨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CF7BCD2-7ED8-4B21-B4BD-56BE5658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0E731-1066-4480-AEA2-6B813A3DC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r="13571" b="22459"/>
          <a:stretch/>
        </p:blipFill>
        <p:spPr bwMode="auto">
          <a:xfrm>
            <a:off x="2454363" y="3054716"/>
            <a:ext cx="6873604" cy="26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18C50-1CE6-44E2-9164-9E7A6C3A3D18}"/>
              </a:ext>
            </a:extLst>
          </p:cNvPr>
          <p:cNvSpPr txBox="1"/>
          <p:nvPr/>
        </p:nvSpPr>
        <p:spPr>
          <a:xfrm>
            <a:off x="2613296" y="5675357"/>
            <a:ext cx="69654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 향상 요인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가지를 추가 적용함에 따른 성능 분석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2ABAB-8648-4F98-9C2A-9301A9447A12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Object Detection algorithm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69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580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Dataset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352553"/>
            <a:ext cx="1062300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참조 모델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(reference model):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기존의 훈련된 모델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제안 모델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(proposed model):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참조 모델의 네트워크 구조를 변경한 모델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참조 모델과 제안 모델의 주요 차이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r>
              <a:rPr lang="ko-KR" altLang="en-US" sz="32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 데이터셋</a:t>
            </a:r>
            <a:endParaRPr lang="en-US" altLang="ko-KR" sz="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참조 모델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PASCAL VOC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사용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제안 모델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싱가포르 해양 데이터셋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(SMD)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알려진 공개 데이터 셋 사용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2704A-22D7-49E4-B6F3-593EBB55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2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580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Dataset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193058"/>
            <a:ext cx="10623009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싱가포르 해양 데이터셋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(SMD)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낮과 밤에 바다에서 찍은 약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비디오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비디오의 개체 클래스와 모든 프레임에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Bounding box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Ground truth label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포함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해양 환경에서 관찰 가능한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클래스로 분류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여객선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선박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스피드 보트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카약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범선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수영인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비행기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B9454-9F57-4C63-BBBB-4303053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49FF9C-5798-4D56-864F-72A88A26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320320"/>
            <a:ext cx="7734844" cy="20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7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718A3-2423-4800-A394-BFA08B0A8DBA}"/>
              </a:ext>
            </a:extLst>
          </p:cNvPr>
          <p:cNvSpPr txBox="1"/>
          <p:nvPr/>
        </p:nvSpPr>
        <p:spPr>
          <a:xfrm>
            <a:off x="846180" y="1352553"/>
            <a:ext cx="106230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훈련을 위해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데이터셋의 비디오에서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189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이미지 추출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훈련의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과적합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(overfitting)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문제를 피하기 위해 적은 수의 이미지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이미지에 평균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개체 존재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(189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x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개체수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(7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=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레이블수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(1252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35BD2-8034-418B-B731-1C1049E90D39}"/>
              </a:ext>
            </a:extLst>
          </p:cNvPr>
          <p:cNvSpPr txBox="1"/>
          <p:nvPr/>
        </p:nvSpPr>
        <p:spPr>
          <a:xfrm>
            <a:off x="2329845" y="2568846"/>
            <a:ext cx="127856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189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B2583-EF7E-4EFF-9FA5-B2BFA0A8747D}"/>
              </a:ext>
            </a:extLst>
          </p:cNvPr>
          <p:cNvCxnSpPr>
            <a:cxnSpLocks/>
          </p:cNvCxnSpPr>
          <p:nvPr/>
        </p:nvCxnSpPr>
        <p:spPr>
          <a:xfrm flipV="1">
            <a:off x="3264187" y="2631218"/>
            <a:ext cx="723016" cy="31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54E6B5-5D81-4E9F-9E7C-FD2E1A8C6FF9}"/>
              </a:ext>
            </a:extLst>
          </p:cNvPr>
          <p:cNvCxnSpPr>
            <a:cxnSpLocks/>
          </p:cNvCxnSpPr>
          <p:nvPr/>
        </p:nvCxnSpPr>
        <p:spPr>
          <a:xfrm>
            <a:off x="3274820" y="3016745"/>
            <a:ext cx="709870" cy="24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4424C-92D0-4D81-B544-C5B2642C3190}"/>
              </a:ext>
            </a:extLst>
          </p:cNvPr>
          <p:cNvSpPr txBox="1"/>
          <p:nvPr/>
        </p:nvSpPr>
        <p:spPr>
          <a:xfrm>
            <a:off x="4029733" y="2250436"/>
            <a:ext cx="56662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159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 데이터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(training data)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 데이터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(validation data)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07C8F-7C17-4C64-856F-AA86BBC3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EC298-6B95-46BD-A426-7473970AB1C1}"/>
              </a:ext>
            </a:extLst>
          </p:cNvPr>
          <p:cNvSpPr txBox="1"/>
          <p:nvPr/>
        </p:nvSpPr>
        <p:spPr>
          <a:xfrm>
            <a:off x="469900" y="272639"/>
            <a:ext cx="580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Data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80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BC912-87F0-4F85-9A56-A8C6F494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26" y="1423707"/>
            <a:ext cx="8049748" cy="4010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462780-756A-4256-98B3-E7B099E9EC79}"/>
              </a:ext>
            </a:extLst>
          </p:cNvPr>
          <p:cNvSpPr txBox="1"/>
          <p:nvPr/>
        </p:nvSpPr>
        <p:spPr>
          <a:xfrm>
            <a:off x="3979333" y="1272389"/>
            <a:ext cx="105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0D127-790A-40E5-A667-C65BECF60038}"/>
              </a:ext>
            </a:extLst>
          </p:cNvPr>
          <p:cNvSpPr txBox="1"/>
          <p:nvPr/>
        </p:nvSpPr>
        <p:spPr>
          <a:xfrm>
            <a:off x="7958666" y="1281644"/>
            <a:ext cx="105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38790-4134-4C5C-A5FE-324474296C9F}"/>
              </a:ext>
            </a:extLst>
          </p:cNvPr>
          <p:cNvSpPr txBox="1"/>
          <p:nvPr/>
        </p:nvSpPr>
        <p:spPr>
          <a:xfrm>
            <a:off x="4114799" y="3353340"/>
            <a:ext cx="105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방향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840A1-3BF8-4A89-815D-474DE1E61F1C}"/>
              </a:ext>
            </a:extLst>
          </p:cNvPr>
          <p:cNvSpPr txBox="1"/>
          <p:nvPr/>
        </p:nvSpPr>
        <p:spPr>
          <a:xfrm>
            <a:off x="7958666" y="3353340"/>
            <a:ext cx="105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36D1F-DF58-437A-8997-5801FF0D024E}"/>
              </a:ext>
            </a:extLst>
          </p:cNvPr>
          <p:cNvSpPr txBox="1"/>
          <p:nvPr/>
        </p:nvSpPr>
        <p:spPr>
          <a:xfrm>
            <a:off x="2613296" y="5437615"/>
            <a:ext cx="69654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훈련이미지와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검증이미지에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대한 개체의 데이터 분포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7451A023-F3A5-4256-BD3F-A618E383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45212-4507-419A-800B-E790E08BFD78}"/>
              </a:ext>
            </a:extLst>
          </p:cNvPr>
          <p:cNvSpPr txBox="1"/>
          <p:nvPr/>
        </p:nvSpPr>
        <p:spPr>
          <a:xfrm>
            <a:off x="469900" y="272639"/>
            <a:ext cx="580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Data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13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36D1F-DF58-437A-8997-5801FF0D024E}"/>
              </a:ext>
            </a:extLst>
          </p:cNvPr>
          <p:cNvSpPr txBox="1"/>
          <p:nvPr/>
        </p:nvSpPr>
        <p:spPr>
          <a:xfrm>
            <a:off x="2787467" y="5598210"/>
            <a:ext cx="69654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훈련이미지와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검증이미지에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대한 개체의 데이터 분포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552A0-A80F-4828-9EB5-2836BE04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29" y="1506591"/>
            <a:ext cx="7442146" cy="415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DE7EE7-348B-417C-945E-5B6066A47028}"/>
              </a:ext>
            </a:extLst>
          </p:cNvPr>
          <p:cNvSpPr txBox="1"/>
          <p:nvPr/>
        </p:nvSpPr>
        <p:spPr>
          <a:xfrm>
            <a:off x="804332" y="2168366"/>
            <a:ext cx="1617858" cy="276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여객선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부표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선박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스피드 보트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보트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카약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범선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수영인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</a:t>
            </a:r>
            <a:endParaRPr lang="en-US" altLang="ko-KR" sz="13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80AAE3-ECE5-4336-B17C-F37C1241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D7F6F-CA07-4668-B8F1-230E6093A5F4}"/>
              </a:ext>
            </a:extLst>
          </p:cNvPr>
          <p:cNvSpPr txBox="1"/>
          <p:nvPr/>
        </p:nvSpPr>
        <p:spPr>
          <a:xfrm>
            <a:off x="469900" y="272639"/>
            <a:ext cx="580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Data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8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885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Models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36D1F-DF58-437A-8997-5801FF0D024E}"/>
              </a:ext>
            </a:extLst>
          </p:cNvPr>
          <p:cNvSpPr txBox="1"/>
          <p:nvPr/>
        </p:nvSpPr>
        <p:spPr>
          <a:xfrm>
            <a:off x="4038752" y="4930865"/>
            <a:ext cx="69654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훈련에 사용되는 모델 구성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E4964-CCA0-486C-AF59-D3A251E0B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9"/>
          <a:stretch/>
        </p:blipFill>
        <p:spPr>
          <a:xfrm>
            <a:off x="683681" y="2242685"/>
            <a:ext cx="10824638" cy="2672377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8FB03-37B1-4DD2-ABA7-97CDA98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0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915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 Structure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DD27626-6DB5-4934-9DF8-CD2AAA1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1DA1CB-0066-4C78-AAC5-3E0A461F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25" y="1433682"/>
            <a:ext cx="8086150" cy="4196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E5C86-F117-4199-960C-826DE77EBC1F}"/>
              </a:ext>
            </a:extLst>
          </p:cNvPr>
          <p:cNvSpPr txBox="1"/>
          <p:nvPr/>
        </p:nvSpPr>
        <p:spPr>
          <a:xfrm>
            <a:off x="3797376" y="5580169"/>
            <a:ext cx="45972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#1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해당하는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CNN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구조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4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849444" y="1508341"/>
            <a:ext cx="586586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YOLOv4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36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계획</a:t>
            </a:r>
            <a:endParaRPr lang="ko-KR" altLang="en-US" sz="44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78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DD27626-6DB5-4934-9DF8-CD2AAA1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E5C86-F117-4199-960C-826DE77EBC1F}"/>
              </a:ext>
            </a:extLst>
          </p:cNvPr>
          <p:cNvSpPr txBox="1"/>
          <p:nvPr/>
        </p:nvSpPr>
        <p:spPr>
          <a:xfrm>
            <a:off x="3060700" y="5558983"/>
            <a:ext cx="80758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참조모델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#2,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해당하는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CNN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구조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C33C6-0799-4F33-BEEA-FAA21890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1400616"/>
            <a:ext cx="7607300" cy="41583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1372A1-217E-4480-B517-7AAE4F71D274}"/>
              </a:ext>
            </a:extLst>
          </p:cNvPr>
          <p:cNvSpPr txBox="1"/>
          <p:nvPr/>
        </p:nvSpPr>
        <p:spPr>
          <a:xfrm>
            <a:off x="469900" y="272639"/>
            <a:ext cx="915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 Structure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76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930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Transfer learning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36D1F-DF58-437A-8997-5801FF0D024E}"/>
              </a:ext>
            </a:extLst>
          </p:cNvPr>
          <p:cNvSpPr txBox="1"/>
          <p:nvPr/>
        </p:nvSpPr>
        <p:spPr>
          <a:xfrm>
            <a:off x="876452" y="5277030"/>
            <a:ext cx="11061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처음부터 메인 데이터셋으로 훈련했을 경우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사전 학습 후 메인 데이터셋으로 훈련했을 경우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1D234-C51D-41DB-BE7F-E5ED899AA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91"/>
          <a:stretch/>
        </p:blipFill>
        <p:spPr>
          <a:xfrm>
            <a:off x="1328706" y="2028212"/>
            <a:ext cx="4344006" cy="324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A82CCE-AB1B-4BBC-9F93-9DB2375F2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" t="48177" r="-578" b="-560"/>
          <a:stretch/>
        </p:blipFill>
        <p:spPr>
          <a:xfrm>
            <a:off x="6556918" y="1732416"/>
            <a:ext cx="4344006" cy="3542982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DD27626-6DB5-4934-9DF8-CD2AAA1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9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820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 performance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352553"/>
            <a:ext cx="1062300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성능의 평가 지표로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IOU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점수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이진 분류에서 실제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true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 것 중에 모델이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true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예측한 비율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300000"/>
              </a:lnSpc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ex.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세가지 클래스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선박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카약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훈련된 모델에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한 검증 이미지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선박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카약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입력했을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모델이 선박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카약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개를 예측했다고 가정하면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선박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 = 2/3,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 = 1/2,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카약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 = 3/4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 = (2+1+3)/(3+2+4) = 6/9 = 2/3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2704A-22D7-49E4-B6F3-593EBB55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4C5BE-B5E7-430F-BC90-F33F3046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12" y="2791209"/>
            <a:ext cx="3319039" cy="9843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CF4F3F-9E1B-458C-A5D5-CE56975E9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723" y="2596484"/>
            <a:ext cx="2628509" cy="12697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127218-44FD-4095-8368-CE788A253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038" y="2739223"/>
            <a:ext cx="1188565" cy="10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9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EA7BDC-E837-484C-A2EC-FFC2753B1BBB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820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 performance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352553"/>
            <a:ext cx="10623009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성능의 평가 지표로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IOU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점수 사용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IOU: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target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prediction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사이의 공통 픽셀 수를 총 픽셀수로 나눈 값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IOU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0.5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이상이면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True Prediction(TP)</a:t>
            </a:r>
          </a:p>
          <a:p>
            <a:pPr lvl="2">
              <a:lnSpc>
                <a:spcPct val="200000"/>
              </a:lnSpc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IOU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0.5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미만이면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False Prediction(FP)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2704A-22D7-49E4-B6F3-593EBB55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9B7866-024A-4BA2-BCF7-E3DD8A8B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34" y="2938300"/>
            <a:ext cx="3018685" cy="9843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72F16-2AC1-4870-88F1-9C6AC4FF0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360" y="2688811"/>
            <a:ext cx="965243" cy="1553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C937A0-8AD1-4693-9A71-693A690D7058}"/>
              </a:ext>
            </a:extLst>
          </p:cNvPr>
          <p:cNvSpPr txBox="1"/>
          <p:nvPr/>
        </p:nvSpPr>
        <p:spPr>
          <a:xfrm>
            <a:off x="7169219" y="3014978"/>
            <a:ext cx="370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Ground truth bb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∩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predicted bb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Ground truth bb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∪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predicted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bb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56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EA7BDC-E837-484C-A2EC-FFC2753B1BBB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820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 performance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2704A-22D7-49E4-B6F3-593EBB55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D2B25-AD96-4C15-8352-EF773D004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9"/>
          <a:stretch/>
        </p:blipFill>
        <p:spPr>
          <a:xfrm>
            <a:off x="1264152" y="4381181"/>
            <a:ext cx="9638296" cy="14217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E1A854-136F-48AC-8735-9BD37496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071" y="1337360"/>
            <a:ext cx="4330329" cy="24104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A06538-837D-43B8-B051-F427FCA40DE9}"/>
              </a:ext>
            </a:extLst>
          </p:cNvPr>
          <p:cNvSpPr txBox="1"/>
          <p:nvPr/>
        </p:nvSpPr>
        <p:spPr>
          <a:xfrm>
            <a:off x="4931833" y="3853232"/>
            <a:ext cx="232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샘플 테스트 이미지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1388F-D2B7-4280-981F-C917CB6BD66A}"/>
              </a:ext>
            </a:extLst>
          </p:cNvPr>
          <p:cNvSpPr txBox="1"/>
          <p:nvPr/>
        </p:nvSpPr>
        <p:spPr>
          <a:xfrm>
            <a:off x="4775201" y="5919329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별 성능 평가 결과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ECB50E-2E9B-4ECA-ABAB-EE299EF9C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9"/>
          <a:stretch/>
        </p:blipFill>
        <p:spPr>
          <a:xfrm>
            <a:off x="1264152" y="1747035"/>
            <a:ext cx="9638296" cy="23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EA7BDC-E837-484C-A2EC-FFC2753B1BBB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820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Model performance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2704A-22D7-49E4-B6F3-593EBB55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D0DF4D-6B39-40E4-9629-39D36003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7" y="1945235"/>
            <a:ext cx="5152817" cy="2845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326FEF-B88F-4D21-8C40-5A207555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0" y="1952790"/>
            <a:ext cx="5351463" cy="2837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2A533C-E54C-474C-B578-6B91E41924E6}"/>
              </a:ext>
            </a:extLst>
          </p:cNvPr>
          <p:cNvSpPr txBox="1"/>
          <p:nvPr/>
        </p:nvSpPr>
        <p:spPr>
          <a:xfrm>
            <a:off x="927100" y="4941604"/>
            <a:ext cx="47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PASCAL VOC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데이터셋으로 훈련된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참조 모델의 탐지 테스트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AEEEA-240E-45D2-B036-287AB15A1E5E}"/>
              </a:ext>
            </a:extLst>
          </p:cNvPr>
          <p:cNvSpPr txBox="1"/>
          <p:nvPr/>
        </p:nvSpPr>
        <p:spPr>
          <a:xfrm>
            <a:off x="6384131" y="4941604"/>
            <a:ext cx="47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데이터셋으로 훈련된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탐지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35072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5800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A0E2B-5765-4478-B34A-445C206E1213}"/>
              </a:ext>
            </a:extLst>
          </p:cNvPr>
          <p:cNvSpPr txBox="1"/>
          <p:nvPr/>
        </p:nvSpPr>
        <p:spPr>
          <a:xfrm>
            <a:off x="846180" y="1352553"/>
            <a:ext cx="1062300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남은 논문 발표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#3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대한 자세한 성능 평가와 문제점 내용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상세 알고리즘 더 공부하기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시도 해보기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데이터셋을 포함한 해양 데이터 모으기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F2844DE-15D6-4E24-948A-A7872B18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1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8230" y="2822330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끝 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^0^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79ECE-16F6-49DC-9B89-FD0AAD9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YOLO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950321" y="1660308"/>
            <a:ext cx="1047423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solidFill>
                  <a:srgbClr val="0033C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기반의 선박 탐지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위해 필요한 조건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해양 환경에서의 사용이 적합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수행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정확한 탐지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B4D46D3-DE7D-4BB7-924D-D86FFD4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YOLO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B1776-0CA8-4456-9053-6C9F08CB2CF4}"/>
              </a:ext>
            </a:extLst>
          </p:cNvPr>
          <p:cNvSpPr txBox="1"/>
          <p:nvPr/>
        </p:nvSpPr>
        <p:spPr>
          <a:xfrm>
            <a:off x="846181" y="1528522"/>
            <a:ext cx="104742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논문에서 채택한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YOLOv2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SMD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 사용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이미지당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0.03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 정도 소요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30fps)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mAP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점수는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0.6979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 단점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소형 개체에 대한 탐지 성능이 상대적으로 낮음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C0C95-B6B5-4555-9256-BC5856B4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1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YOLO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394FB-C936-44BF-B34A-4E9A295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22CB0-ECA5-4EE2-9503-7AAB5135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21" y="1731969"/>
            <a:ext cx="5067116" cy="403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0C2BB3-CFFC-4B2D-BF76-430CEC69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2" y="1766041"/>
            <a:ext cx="4936189" cy="400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solidFill>
            <a:schemeClr val="bg1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4273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YOLO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B1776-0CA8-4456-9053-6C9F08CB2CF4}"/>
              </a:ext>
            </a:extLst>
          </p:cNvPr>
          <p:cNvSpPr txBox="1"/>
          <p:nvPr/>
        </p:nvSpPr>
        <p:spPr>
          <a:xfrm>
            <a:off x="846181" y="1740556"/>
            <a:ext cx="1032540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YOLOv4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핵심 내용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일반적인 학습 환경에서도 높은 정확도와 빠른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 detector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학습시킬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detector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학습할 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최신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BOF, BOS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기법을 사용하여 성능을 높인다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CBN, PAN, SAM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포함한 기법을 활용하여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single GPU 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효과적이다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C0C95-B6B5-4555-9256-BC5856B4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2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Object Detection algorithm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085E5-E757-42F6-A385-E52EB2B78700}"/>
              </a:ext>
            </a:extLst>
          </p:cNvPr>
          <p:cNvSpPr txBox="1"/>
          <p:nvPr/>
        </p:nvSpPr>
        <p:spPr>
          <a:xfrm>
            <a:off x="846180" y="1344084"/>
            <a:ext cx="1078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해양 환경에서 적합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물체 탐지 가능한 딥러닝 기술 조사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물체 탐지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(Object Detection): Input Image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존재하는 여러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들을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Bounding box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Localization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하고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Classification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기술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64D1C745-01C1-44A3-8FDE-761782B12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/>
          <a:stretch/>
        </p:blipFill>
        <p:spPr bwMode="auto">
          <a:xfrm>
            <a:off x="4016241" y="3319118"/>
            <a:ext cx="3917025" cy="290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3EE1F-9380-444E-A807-961C3862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085E5-E757-42F6-A385-E52EB2B78700}"/>
              </a:ext>
            </a:extLst>
          </p:cNvPr>
          <p:cNvSpPr txBox="1"/>
          <p:nvPr/>
        </p:nvSpPr>
        <p:spPr>
          <a:xfrm>
            <a:off x="846180" y="1352553"/>
            <a:ext cx="107811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Deep Learning Object Detection </a:t>
            </a:r>
            <a:endParaRPr lang="en-US" altLang="ko-KR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Two-stage Detector: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Localization, Classification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ko-KR" altLang="en-US" sz="16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순차적으로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수행하여 결과를 얻는 방법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One-stage Detector: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Localization, Classification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ko-KR" altLang="en-US" sz="16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동시에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수행하여 결과를 얻는 방법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B6828F-85A8-4480-ABF5-F1B68FC7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93" y="3858264"/>
            <a:ext cx="72961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9EAC9-F014-484A-B295-45BBEE9D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3FD2D-E986-4CD5-A51D-84CBA190B7C3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Object Detection algorithm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5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31843"/>
            <a:ext cx="11226800" cy="5339509"/>
          </a:xfrm>
          <a:prstGeom prst="rect">
            <a:avLst/>
          </a:prstGeom>
          <a:solidFill>
            <a:srgbClr val="FFE6CC"/>
          </a:solidFill>
          <a:ln w="28575">
            <a:solidFill>
              <a:srgbClr val="FA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550FA-D6AD-405F-9D81-84E78DE9B082}"/>
              </a:ext>
            </a:extLst>
          </p:cNvPr>
          <p:cNvSpPr txBox="1"/>
          <p:nvPr/>
        </p:nvSpPr>
        <p:spPr>
          <a:xfrm>
            <a:off x="846180" y="1352553"/>
            <a:ext cx="1078113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Two-stage Detector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정확도가 높지만 추론 속도가 느림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대표적인 모델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R-CNN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0BECFFB-6DA8-47C8-88A0-12E26F18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92" y="3665094"/>
            <a:ext cx="8012522" cy="21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90042-1C61-4A60-81B2-822A3FC7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1B27CC0-69B9-4142-A9E6-868B02BEFE50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B8D94-29A8-408A-96C0-9E57D2B964DF}"/>
              </a:ext>
            </a:extLst>
          </p:cNvPr>
          <p:cNvSpPr txBox="1"/>
          <p:nvPr/>
        </p:nvSpPr>
        <p:spPr>
          <a:xfrm>
            <a:off x="469900" y="272639"/>
            <a:ext cx="1103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본문 </a:t>
            </a:r>
            <a:r>
              <a:rPr lang="en-US" altLang="ko-KR" sz="4000" dirty="0">
                <a:solidFill>
                  <a:srgbClr val="FAC7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Object Detection algorithm</a:t>
            </a:r>
            <a:endParaRPr lang="ko-KR" altLang="en-US" sz="4000" dirty="0">
              <a:solidFill>
                <a:srgbClr val="FAC7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44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6144</TotalTime>
  <Words>1901</Words>
  <Application>Microsoft Office PowerPoint</Application>
  <PresentationFormat>와이드스크린</PresentationFormat>
  <Paragraphs>277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applesdgothicneo-ultralight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 </cp:lastModifiedBy>
  <cp:revision>192</cp:revision>
  <dcterms:created xsi:type="dcterms:W3CDTF">2020-03-03T05:40:27Z</dcterms:created>
  <dcterms:modified xsi:type="dcterms:W3CDTF">2021-01-26T16:42:22Z</dcterms:modified>
</cp:coreProperties>
</file>