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7" r:id="rId2"/>
    <p:sldId id="266" r:id="rId3"/>
    <p:sldId id="267" r:id="rId4"/>
    <p:sldId id="292" r:id="rId5"/>
    <p:sldId id="323" r:id="rId6"/>
    <p:sldId id="293" r:id="rId7"/>
    <p:sldId id="321" r:id="rId8"/>
    <p:sldId id="327" r:id="rId9"/>
    <p:sldId id="325" r:id="rId10"/>
    <p:sldId id="324" r:id="rId11"/>
    <p:sldId id="326" r:id="rId12"/>
    <p:sldId id="328" r:id="rId13"/>
    <p:sldId id="331" r:id="rId14"/>
    <p:sldId id="319" r:id="rId15"/>
    <p:sldId id="332" r:id="rId16"/>
    <p:sldId id="330" r:id="rId17"/>
    <p:sldId id="272" r:id="rId18"/>
  </p:sldIdLst>
  <p:sldSz cx="12192000" cy="6858000"/>
  <p:notesSz cx="6858000" cy="9144000"/>
  <p:embeddedFontLst>
    <p:embeddedFont>
      <p:font typeface="G마켓 산스 TTF Medium" panose="02000000000000000000" pitchFamily="2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CC4"/>
    <a:srgbClr val="0033CC"/>
    <a:srgbClr val="FFDBB7"/>
    <a:srgbClr val="FFCD9B"/>
    <a:srgbClr val="EAABA4"/>
    <a:srgbClr val="F1C6C1"/>
    <a:srgbClr val="F69C58"/>
    <a:srgbClr val="FAC7A0"/>
    <a:srgbClr val="A3BCBD"/>
    <a:srgbClr val="8BA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824" autoAdjust="0"/>
  </p:normalViewPr>
  <p:slideViewPr>
    <p:cSldViewPr snapToGrid="0">
      <p:cViewPr varScale="1">
        <p:scale>
          <a:sx n="94" d="100"/>
          <a:sy n="94" d="100"/>
        </p:scale>
        <p:origin x="50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CC6BC-AC27-41FA-B8E4-72FF1036362A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41D3D-A3C6-42F0-8CAF-A7A37C0FF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129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41D3D-A3C6-42F0-8CAF-A7A37C0FFD4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162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41D3D-A3C6-42F0-8CAF-A7A37C0FFD4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231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dirty="0"/>
              <a:t>objects_nir.txt</a:t>
            </a:r>
            <a:r>
              <a:rPr lang="ko-KR" altLang="en-US" dirty="0"/>
              <a:t>는 아까 </a:t>
            </a:r>
            <a:r>
              <a:rPr lang="en-US" altLang="ko-KR" dirty="0"/>
              <a:t>GT</a:t>
            </a:r>
            <a:r>
              <a:rPr lang="ko-KR" altLang="en-US" dirty="0"/>
              <a:t>파일에서 필요한 부분 뽑아내서 정리한 파일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한 행 당 </a:t>
            </a:r>
            <a:r>
              <a:rPr lang="ko-KR" altLang="en-US" dirty="0" err="1"/>
              <a:t>바운딩박스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41D3D-A3C6-42F0-8CAF-A7A37C0FFD4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016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훈련할때</a:t>
            </a:r>
            <a:r>
              <a:rPr lang="ko-KR" altLang="en-US" dirty="0"/>
              <a:t> 필요한 이미지 데이터 </a:t>
            </a:r>
            <a:r>
              <a:rPr lang="ko-KR" altLang="en-US" dirty="0" err="1"/>
              <a:t>전처리</a:t>
            </a:r>
            <a:r>
              <a:rPr lang="ko-KR" altLang="en-US" dirty="0"/>
              <a:t> 완료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41D3D-A3C6-42F0-8CAF-A7A37C0FFD4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354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이것까지 하면 제가 만든 데이터셋으로 모델을 훈련 시킬 준비가 완료됩니다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41D3D-A3C6-42F0-8CAF-A7A37C0FFD4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714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41D3D-A3C6-42F0-8CAF-A7A37C0FFD4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966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이것까지 하면 제가 만든 데이터셋으로 모델을 훈련 시킬 준비가 완료됩니다</a:t>
            </a:r>
            <a:r>
              <a:rPr lang="en-US" altLang="ko-KR" dirty="0"/>
              <a:t>.</a:t>
            </a:r>
          </a:p>
          <a:p>
            <a:pPr algn="l"/>
            <a:r>
              <a:rPr lang="ko-KR" altLang="en-US" dirty="0"/>
              <a:t>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41D3D-A3C6-42F0-8CAF-A7A37C0FFD4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889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41D3D-A3C6-42F0-8CAF-A7A37C0FFD4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50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소개</a:t>
            </a:r>
            <a:r>
              <a:rPr lang="en-US" altLang="ko-KR" dirty="0"/>
              <a:t>, </a:t>
            </a:r>
            <a:r>
              <a:rPr lang="ko-KR" altLang="en-US" dirty="0"/>
              <a:t>본문</a:t>
            </a:r>
            <a:r>
              <a:rPr lang="en-US" altLang="ko-KR" dirty="0"/>
              <a:t>, </a:t>
            </a:r>
            <a:r>
              <a:rPr lang="ko-KR" altLang="en-US" dirty="0"/>
              <a:t>다음 계획 순서로 진행하겠습니다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41D3D-A3C6-42F0-8CAF-A7A37C0FFD4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747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41D3D-A3C6-42F0-8CAF-A7A37C0FFD4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174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파일 형식 </a:t>
            </a:r>
            <a:r>
              <a:rPr lang="en-US" altLang="ko-KR" dirty="0" err="1"/>
              <a:t>avi</a:t>
            </a:r>
            <a:r>
              <a:rPr lang="en-US" altLang="ko-KR" dirty="0"/>
              <a:t>, mat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41D3D-A3C6-42F0-8CAF-A7A37C0FFD4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981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41D3D-A3C6-42F0-8CAF-A7A37C0FFD4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91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프레임 저장 단위는 </a:t>
            </a:r>
            <a:r>
              <a:rPr lang="en-US" altLang="ko-KR" dirty="0"/>
              <a:t>5</a:t>
            </a:r>
            <a:r>
              <a:rPr lang="ko-KR" altLang="en-US" dirty="0"/>
              <a:t>장에 하나</a:t>
            </a:r>
            <a:endParaRPr lang="en-US" altLang="ko-KR" dirty="0"/>
          </a:p>
          <a:p>
            <a:r>
              <a:rPr lang="en-US" altLang="ko-KR" dirty="0"/>
              <a:t>4470+1880 = 6350</a:t>
            </a:r>
          </a:p>
          <a:p>
            <a:r>
              <a:rPr lang="ko-KR" altLang="en-US" dirty="0"/>
              <a:t>객체 없는 프레임 제외 후 </a:t>
            </a:r>
            <a:r>
              <a:rPr lang="en-US" altLang="ko-KR" dirty="0"/>
              <a:t>6267</a:t>
            </a:r>
          </a:p>
          <a:p>
            <a:r>
              <a:rPr lang="en-US" altLang="ko-KR" dirty="0"/>
              <a:t>4414 1853</a:t>
            </a:r>
          </a:p>
          <a:p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ko-KR" altLang="en-US" dirty="0"/>
              <a:t>파일 수</a:t>
            </a:r>
            <a:r>
              <a:rPr lang="en-US" altLang="ko-KR" dirty="0"/>
              <a:t> 6268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41D3D-A3C6-42F0-8CAF-A7A37C0FFD4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59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dirty="0"/>
              <a:t>Darknet</a:t>
            </a:r>
            <a:r>
              <a:rPr lang="ko-KR" altLang="en-US" dirty="0"/>
              <a:t>은 </a:t>
            </a:r>
            <a:r>
              <a:rPr lang="en-US" altLang="ko-KR" dirty="0"/>
              <a:t>YOLO </a:t>
            </a:r>
            <a:r>
              <a:rPr lang="ko-KR" altLang="en-US" dirty="0"/>
              <a:t>학습을 위해 개발된 프레임워크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objects_nir.txt</a:t>
            </a:r>
            <a:r>
              <a:rPr lang="ko-KR" altLang="en-US" dirty="0"/>
              <a:t>는 아까 </a:t>
            </a:r>
            <a:r>
              <a:rPr lang="en-US" altLang="ko-KR" dirty="0"/>
              <a:t>GT</a:t>
            </a:r>
            <a:r>
              <a:rPr lang="ko-KR" altLang="en-US" dirty="0"/>
              <a:t>파일에서 필요한 부분 뽑아내서 정리한 파일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한 행 당 </a:t>
            </a:r>
            <a:r>
              <a:rPr lang="ko-KR" altLang="en-US" dirty="0" err="1"/>
              <a:t>바운딩박스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41D3D-A3C6-42F0-8CAF-A7A37C0FFD4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2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dirty="0" err="1"/>
              <a:t>smd</a:t>
            </a:r>
            <a:r>
              <a:rPr lang="en-US" altLang="ko-KR" dirty="0"/>
              <a:t> dataset</a:t>
            </a:r>
            <a:r>
              <a:rPr lang="ko-KR" altLang="en-US" dirty="0"/>
              <a:t>은 다행이도 </a:t>
            </a:r>
            <a:r>
              <a:rPr lang="en-US" altLang="ko-KR" dirty="0"/>
              <a:t>GT</a:t>
            </a:r>
            <a:r>
              <a:rPr lang="ko-KR" altLang="en-US" dirty="0"/>
              <a:t>파일을 제공하기 때문에 파일을 읽어와서 </a:t>
            </a:r>
            <a:r>
              <a:rPr lang="en-US" altLang="ko-KR" dirty="0"/>
              <a:t>darknet </a:t>
            </a:r>
            <a:r>
              <a:rPr lang="ko-KR" altLang="en-US" dirty="0"/>
              <a:t>형식에 맞게 파일생성만 해주면 됨</a:t>
            </a:r>
            <a:r>
              <a:rPr lang="en-US" altLang="ko-KR" dirty="0"/>
              <a:t>! (</a:t>
            </a:r>
            <a:r>
              <a:rPr lang="ko-KR" altLang="en-US" dirty="0" err="1"/>
              <a:t>바운딩박스를</a:t>
            </a:r>
            <a:r>
              <a:rPr lang="ko-KR" altLang="en-US" dirty="0"/>
              <a:t> </a:t>
            </a:r>
            <a:r>
              <a:rPr lang="ko-KR" altLang="en-US" dirty="0" err="1"/>
              <a:t>일일히</a:t>
            </a:r>
            <a:r>
              <a:rPr lang="ko-KR" altLang="en-US" dirty="0"/>
              <a:t> </a:t>
            </a:r>
            <a:r>
              <a:rPr lang="ko-KR" altLang="en-US" dirty="0" err="1"/>
              <a:t>수작업하지</a:t>
            </a:r>
            <a:r>
              <a:rPr lang="ko-KR" altLang="en-US" dirty="0"/>
              <a:t> 않아도 됨</a:t>
            </a:r>
            <a:r>
              <a:rPr lang="en-US" altLang="ko-KR" dirty="0"/>
              <a:t>)</a:t>
            </a: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한 행 당 </a:t>
            </a:r>
            <a:r>
              <a:rPr lang="ko-KR" altLang="en-US" dirty="0" err="1"/>
              <a:t>바운딩박스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41D3D-A3C6-42F0-8CAF-A7A37C0FFD4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742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dirty="0"/>
              <a:t>objects_nir.txt</a:t>
            </a:r>
            <a:r>
              <a:rPr lang="ko-KR" altLang="en-US" dirty="0"/>
              <a:t>는 아까 </a:t>
            </a:r>
            <a:r>
              <a:rPr lang="en-US" altLang="ko-KR" dirty="0"/>
              <a:t>GT</a:t>
            </a:r>
            <a:r>
              <a:rPr lang="ko-KR" altLang="en-US" dirty="0"/>
              <a:t>파일에서 필요한 부분 뽑아내서 정리한 파일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한 행 당 </a:t>
            </a:r>
            <a:r>
              <a:rPr lang="ko-KR" altLang="en-US" dirty="0" err="1"/>
              <a:t>바운딩박스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41D3D-A3C6-42F0-8CAF-A7A37C0FFD4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85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D4718-9C74-4703-91BF-9D0DCA76A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A77B05-161F-4879-AF9A-5494DF740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67A0B-6804-413E-BA92-E97A4BB44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47DD-7C99-4181-BBD5-51AFE2845EB0}" type="datetime1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69F09-2397-4631-9701-709CE104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21600" y="6337298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7EB2F-32F8-4E76-B91C-BF13E92F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4198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fld id="{91B27CC0-69B9-4142-A9E6-868B02BEFE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99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CD687-3BBC-454F-A56A-943EA194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209D8B-50AE-4E0A-BC97-EFA736022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246E6-EA77-4CE9-933C-3E9EEFA5D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2E80-6EE2-45DB-B918-6C91F02E1B06}" type="datetime1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914864-E3FF-431F-B023-D76EA91F1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405A6-4F55-445B-8E5F-D74EBEB8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99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EDF6DC-2ED9-40E1-95E2-6D97F9485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F2F762-0A25-4BB1-B289-E317B8770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285B3B-BAD6-4E37-9B60-AA275F3D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86C4-075B-48AC-A078-EE9F94BB6E81}" type="datetime1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318EE0-D8CE-410E-9817-6A02C15F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7D4A49-E224-4468-B400-49F38E44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0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3A872-6F98-4975-A3D2-E55F570F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5C7C0-82CE-4020-9F7A-F352A1F50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3105D-444D-4B3A-A610-B1C589A8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A819-7675-466A-A34C-EFB8A37F9EA7}" type="datetime1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635EA-9BE5-475A-8FB0-26A05A9E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A039A-C6A6-4A71-89B6-2061A1FA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19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91C2-C512-41DF-8711-61DD790A5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0E3FAC-0CAF-4C09-8D21-A0DD04F34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CDD0A-DAB9-4C58-8DBE-3B56D6EF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4E6E-3973-43FE-AA39-4F3770D72AD1}" type="datetime1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49AE0-3DA6-45FE-A4A7-15B05724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F7825F-F4F2-49C1-A582-1FD64D26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48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FD8A1-304D-411F-940D-CC13A7EB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FE0BA7-B0D7-4936-A18E-62D66AEED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070FD5-1B78-443D-8331-FC4F42D31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A13D6F-061B-411C-9611-B9C756C6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0401-325E-45E3-919E-37D202A8FFC5}" type="datetime1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0FDFA5-9754-410A-A8F6-178DDAD85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E434DA-AF13-4DCA-BD23-1A4E11CA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2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04F9B-0117-4405-9A2F-55C0618F6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AF6F29-C6B9-4967-837A-3DF3BE051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C6F3EC-25C1-49C1-A353-AF97000A2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AF5C05-6B9D-4645-B858-59AF7523F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CB022A-E783-4057-9545-E1404D0A4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AADFC2-B5C6-4422-A720-2C98E553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B5BC-CE0A-4C8E-AD8D-AE6A594C86B9}" type="datetime1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2F222C-5456-4D75-BBA6-E680B39D1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D622D7-8833-4C66-B06C-242BF02E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4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0D54F-8A1E-4532-83DE-BECB2612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899942-7646-4443-AE1E-3A84F7EA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F721-69F4-4C0C-838F-0EFAC0A99F9F}" type="datetime1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C5EB1B-0BF4-4BAF-BC89-43B96F40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88BCAF-58E7-4F77-B42F-0A8E0048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2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236681-DF29-48F1-ACFB-1E395132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F50C-D8EE-4A88-9A61-4117F8ED75F3}" type="datetime1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3A2B34-699C-416A-B83F-55E1B0DF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9C1DF1-2B24-4A74-80B9-D06B903E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61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0E41-7F6B-4772-B133-2626067C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B475D-E976-4E7F-8D46-57DC8F852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C1B615-371C-41D9-83C0-DDC571AA1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89F2ED-7C0B-4D0F-AE81-72416D842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FDB0-34C4-48FC-9BD4-51024100DC70}" type="datetime1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8F4CE0-51CD-430E-AD08-864A1A76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A23879-0F89-49A2-9D52-1CFD0B81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36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99E48-7447-4031-B7E7-A8110C1C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0B2598-6750-4050-B01C-83E92009B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BEF8E4-0468-40F6-9803-E5CDEB41E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5035E7-AC4D-4EAE-87BF-06D73010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D6CB-960F-4F60-BEDB-2AB2974700A1}" type="datetime1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CAB20F-795F-48E8-A396-22BD0278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2371A8-B228-4D67-AAD8-D602AFC7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24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3A2C81-6950-491D-837D-C1121110F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BBFA6A-1CDA-48C1-BF9C-ED51BCDFC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E9697-51C0-4536-8B0B-E342BB697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C1704-D243-450A-8635-ECE139DE5377}" type="datetime1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D74C9-CACC-4CB0-B9C2-6F8F1430E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1E09B-4BAB-4BD2-B4C2-56EEC1922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m.blog.naver.com/epfam126/221444115072" TargetMode="External"/><Relationship Id="rId3" Type="http://schemas.openxmlformats.org/officeDocument/2006/relationships/hyperlink" Target="https://sites.google.com/site/dilipprasad/home/Singapore-maritime-dataset" TargetMode="External"/><Relationship Id="rId7" Type="http://schemas.openxmlformats.org/officeDocument/2006/relationships/hyperlink" Target="https://keyog.tistory.com/22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eyrei.tistory.com/20" TargetMode="External"/><Relationship Id="rId11" Type="http://schemas.openxmlformats.org/officeDocument/2006/relationships/hyperlink" Target="https://github.com/AlexeyAB/darknet" TargetMode="External"/><Relationship Id="rId5" Type="http://schemas.openxmlformats.org/officeDocument/2006/relationships/hyperlink" Target="https://eehoeskrap.tistory.com/370" TargetMode="External"/><Relationship Id="rId10" Type="http://schemas.openxmlformats.org/officeDocument/2006/relationships/hyperlink" Target="https://blog.promedius.ai/intro-yolo/" TargetMode="External"/><Relationship Id="rId4" Type="http://schemas.openxmlformats.org/officeDocument/2006/relationships/hyperlink" Target="https://github.com/tilemmpon/Singapore-Maritime-Dataset-Trained-Deep-Learning-Models" TargetMode="External"/><Relationship Id="rId9" Type="http://schemas.openxmlformats.org/officeDocument/2006/relationships/hyperlink" Target="https://github.com/kys159/Mask-detection-with-YOLOv4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C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395114"/>
            <a:ext cx="11226800" cy="606777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44C33-0DDE-4BEB-A84E-45EA0C988372}"/>
              </a:ext>
            </a:extLst>
          </p:cNvPr>
          <p:cNvSpPr txBox="1"/>
          <p:nvPr/>
        </p:nvSpPr>
        <p:spPr>
          <a:xfrm>
            <a:off x="331909" y="195059"/>
            <a:ext cx="3156789" cy="369332"/>
          </a:xfrm>
          <a:prstGeom prst="rect">
            <a:avLst/>
          </a:prstGeom>
          <a:solidFill>
            <a:srgbClr val="FCDCC4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Computer Engineering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890796-8474-4F30-8303-67D502294A52}"/>
              </a:ext>
            </a:extLst>
          </p:cNvPr>
          <p:cNvSpPr/>
          <p:nvPr/>
        </p:nvSpPr>
        <p:spPr>
          <a:xfrm>
            <a:off x="0" y="1625600"/>
            <a:ext cx="9372600" cy="2175339"/>
          </a:xfrm>
          <a:prstGeom prst="rect">
            <a:avLst/>
          </a:prstGeom>
          <a:solidFill>
            <a:srgbClr val="FAC7A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988011" y="1870730"/>
            <a:ext cx="7396577" cy="168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Image-based ship detection 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using deep learning</a:t>
            </a:r>
            <a:endParaRPr lang="ko-KR" altLang="en-US" sz="3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22C3C8-D39B-42DF-8353-40B2E9E79A6B}"/>
              </a:ext>
            </a:extLst>
          </p:cNvPr>
          <p:cNvSpPr txBox="1"/>
          <p:nvPr/>
        </p:nvSpPr>
        <p:spPr>
          <a:xfrm>
            <a:off x="8729906" y="5783731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발표자 박 현 진</a:t>
            </a:r>
            <a:endParaRPr lang="ko-KR" altLang="en-US" sz="16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199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1131842"/>
            <a:ext cx="11226800" cy="5339509"/>
          </a:xfrm>
          <a:prstGeom prst="rect">
            <a:avLst/>
          </a:prstGeom>
          <a:solidFill>
            <a:srgbClr val="FFE6CC"/>
          </a:solidFill>
          <a:ln w="28575">
            <a:solidFill>
              <a:srgbClr val="FAC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72639"/>
            <a:ext cx="11036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sz="4000" dirty="0" err="1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sz="4000" dirty="0">
              <a:solidFill>
                <a:srgbClr val="FAC7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13EE1F-9380-444E-A807-961C3862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1B27CC0-69B9-4142-A9E6-868B02BEFE50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C09789-447A-4CCB-8935-98A2BE08B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08" y="1812670"/>
            <a:ext cx="8764223" cy="590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D0F600-B568-455C-BDC2-3BD1CAB9A42C}"/>
              </a:ext>
            </a:extLst>
          </p:cNvPr>
          <p:cNvSpPr txBox="1"/>
          <p:nvPr/>
        </p:nvSpPr>
        <p:spPr>
          <a:xfrm>
            <a:off x="1569720" y="2482083"/>
            <a:ext cx="6758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frame name                         </a:t>
            </a:r>
            <a:r>
              <a:rPr lang="en-US" altLang="ko-KR" sz="11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x_min</a:t>
            </a:r>
            <a:r>
              <a:rPr lang="en-US" altLang="ko-KR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                </a:t>
            </a:r>
            <a:r>
              <a:rPr lang="en-US" altLang="ko-KR" sz="11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y_min</a:t>
            </a:r>
            <a:r>
              <a:rPr lang="en-US" altLang="ko-KR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                   width                       height</a:t>
            </a:r>
            <a:endParaRPr lang="ko-KR" altLang="en-US" sz="11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D8DBCC-7CC4-409C-BAAA-EDA2D88517D5}"/>
              </a:ext>
            </a:extLst>
          </p:cNvPr>
          <p:cNvCxnSpPr/>
          <p:nvPr/>
        </p:nvCxnSpPr>
        <p:spPr>
          <a:xfrm>
            <a:off x="3147060" y="1661353"/>
            <a:ext cx="0" cy="1082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7DAF52-C800-4750-A232-D142ECE3B882}"/>
              </a:ext>
            </a:extLst>
          </p:cNvPr>
          <p:cNvCxnSpPr>
            <a:cxnSpLocks/>
          </p:cNvCxnSpPr>
          <p:nvPr/>
        </p:nvCxnSpPr>
        <p:spPr>
          <a:xfrm flipH="1">
            <a:off x="4503420" y="1661353"/>
            <a:ext cx="68580" cy="1082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7A1C385-4625-46CC-AA08-323E0652C8C2}"/>
              </a:ext>
            </a:extLst>
          </p:cNvPr>
          <p:cNvCxnSpPr>
            <a:cxnSpLocks/>
          </p:cNvCxnSpPr>
          <p:nvPr/>
        </p:nvCxnSpPr>
        <p:spPr>
          <a:xfrm flipH="1">
            <a:off x="5831841" y="1661353"/>
            <a:ext cx="247650" cy="1075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1D28E65-B0A5-4632-B11B-9CBB66852E54}"/>
              </a:ext>
            </a:extLst>
          </p:cNvPr>
          <p:cNvCxnSpPr>
            <a:cxnSpLocks/>
          </p:cNvCxnSpPr>
          <p:nvPr/>
        </p:nvCxnSpPr>
        <p:spPr>
          <a:xfrm flipH="1">
            <a:off x="7150099" y="1740134"/>
            <a:ext cx="418256" cy="10035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66FEEAF-BC20-4E48-9ABE-DB68AA73560A}"/>
              </a:ext>
            </a:extLst>
          </p:cNvPr>
          <p:cNvCxnSpPr>
            <a:cxnSpLocks/>
          </p:cNvCxnSpPr>
          <p:nvPr/>
        </p:nvCxnSpPr>
        <p:spPr>
          <a:xfrm flipH="1">
            <a:off x="8500319" y="1740134"/>
            <a:ext cx="418256" cy="10035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02E1BA-A6FF-4CFC-B991-5F1F3D0C8594}"/>
              </a:ext>
            </a:extLst>
          </p:cNvPr>
          <p:cNvSpPr txBox="1"/>
          <p:nvPr/>
        </p:nvSpPr>
        <p:spPr>
          <a:xfrm>
            <a:off x="8657590" y="2483002"/>
            <a:ext cx="170685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object type</a:t>
            </a:r>
          </a:p>
          <a:p>
            <a:r>
              <a:rPr lang="en-US" altLang="ko-KR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distance type</a:t>
            </a:r>
          </a:p>
          <a:p>
            <a:r>
              <a:rPr lang="en-US" altLang="ko-KR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motion type </a:t>
            </a:r>
            <a:endParaRPr lang="ko-KR" altLang="en-US" sz="1100" dirty="0"/>
          </a:p>
        </p:txBody>
      </p:sp>
      <p:pic>
        <p:nvPicPr>
          <p:cNvPr id="4" name="그림 3" descr="실외, 물, 하늘, 선박이(가) 표시된 사진&#10;&#10;자동 생성된 설명">
            <a:extLst>
              <a:ext uri="{FF2B5EF4-FFF2-40B4-BE49-F238E27FC236}">
                <a16:creationId xmlns:a16="http://schemas.microsoft.com/office/drawing/2014/main" id="{2E2D9D63-4D5F-4392-9227-F34BC6151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68" y="3479154"/>
            <a:ext cx="4385870" cy="2467052"/>
          </a:xfrm>
          <a:prstGeom prst="rect">
            <a:avLst/>
          </a:prstGeom>
        </p:spPr>
      </p:pic>
      <p:pic>
        <p:nvPicPr>
          <p:cNvPr id="10" name="그림 9" descr="텍스트, 실외이(가) 표시된 사진&#10;&#10;자동 생성된 설명">
            <a:extLst>
              <a:ext uri="{FF2B5EF4-FFF2-40B4-BE49-F238E27FC236}">
                <a16:creationId xmlns:a16="http://schemas.microsoft.com/office/drawing/2014/main" id="{1289C703-B8F0-4CB7-9DF6-FAA08FA255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" t="3435" r="2034" b="3478"/>
          <a:stretch/>
        </p:blipFill>
        <p:spPr>
          <a:xfrm>
            <a:off x="6594591" y="3477510"/>
            <a:ext cx="4382112" cy="2468696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CC23D2E-0AEF-4783-B0E4-FCFADC8BA7C3}"/>
              </a:ext>
            </a:extLst>
          </p:cNvPr>
          <p:cNvSpPr/>
          <p:nvPr/>
        </p:nvSpPr>
        <p:spPr>
          <a:xfrm>
            <a:off x="5844114" y="4466437"/>
            <a:ext cx="538479" cy="3651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709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1131842"/>
            <a:ext cx="11226800" cy="5339509"/>
          </a:xfrm>
          <a:prstGeom prst="rect">
            <a:avLst/>
          </a:prstGeom>
          <a:solidFill>
            <a:srgbClr val="FFE6CC"/>
          </a:solidFill>
          <a:ln w="28575">
            <a:solidFill>
              <a:srgbClr val="FAC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7116316-A93D-423C-A6B8-9907D04FEBC0}"/>
              </a:ext>
            </a:extLst>
          </p:cNvPr>
          <p:cNvSpPr/>
          <p:nvPr/>
        </p:nvSpPr>
        <p:spPr>
          <a:xfrm>
            <a:off x="7056425" y="4212771"/>
            <a:ext cx="3374261" cy="1027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72639"/>
            <a:ext cx="11036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sz="4000" dirty="0" err="1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sz="4000" dirty="0">
              <a:solidFill>
                <a:srgbClr val="FAC7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13EE1F-9380-444E-A807-961C3862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1B27CC0-69B9-4142-A9E6-868B02BEFE50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79609C-D652-476A-843B-EDAA200C522D}"/>
              </a:ext>
            </a:extLst>
          </p:cNvPr>
          <p:cNvSpPr txBox="1"/>
          <p:nvPr/>
        </p:nvSpPr>
        <p:spPr>
          <a:xfrm>
            <a:off x="1043940" y="1420747"/>
            <a:ext cx="10264140" cy="1685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바운딩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박스 정보 파일에서 각 프레임 마다 해당하는 </a:t>
            </a:r>
            <a:r>
              <a:rPr lang="ko-KR" altLang="en-US" sz="1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바운딩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박스 정보를 추출</a:t>
            </a:r>
            <a:endParaRPr lang="en-US" altLang="ko-KR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Darknet 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형식에 맞게 가공하여 파일</a:t>
            </a: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(.txt)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생성  </a:t>
            </a:r>
            <a:endParaRPr lang="en-US" altLang="ko-KR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바운딩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박스 정보가 없는</a:t>
            </a: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개체가 없는</a:t>
            </a: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이미지는 삭제 </a:t>
            </a:r>
            <a:endParaRPr lang="en-US" altLang="ko-KR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3E6A0F-6880-41B4-88FC-FF3989D0E0AC}"/>
              </a:ext>
            </a:extLst>
          </p:cNvPr>
          <p:cNvSpPr txBox="1"/>
          <p:nvPr/>
        </p:nvSpPr>
        <p:spPr>
          <a:xfrm>
            <a:off x="914400" y="3374131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objects_nir.txt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FF7B628-C40E-440A-9683-5D206EEAB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765294"/>
            <a:ext cx="5256228" cy="222641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8E1CD3A-ACF0-492A-BB55-46D41637A9E6}"/>
              </a:ext>
            </a:extLst>
          </p:cNvPr>
          <p:cNvSpPr/>
          <p:nvPr/>
        </p:nvSpPr>
        <p:spPr>
          <a:xfrm>
            <a:off x="914400" y="3765294"/>
            <a:ext cx="5256228" cy="3651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17D45AA-417D-45F9-B8D0-A3E6782FFE0F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170628" y="3947856"/>
            <a:ext cx="877331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36F0AB7-02E8-419E-813D-48E002FB9BFD}"/>
              </a:ext>
            </a:extLst>
          </p:cNvPr>
          <p:cNvSpPr txBox="1"/>
          <p:nvPr/>
        </p:nvSpPr>
        <p:spPr>
          <a:xfrm>
            <a:off x="6297087" y="3683682"/>
            <a:ext cx="895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64D67E-906D-492E-BE81-A4EB1F4D680E}"/>
              </a:ext>
            </a:extLst>
          </p:cNvPr>
          <p:cNvSpPr txBox="1"/>
          <p:nvPr/>
        </p:nvSpPr>
        <p:spPr>
          <a:xfrm>
            <a:off x="6945393" y="3375905"/>
            <a:ext cx="2791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이미지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프레임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1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텍스트 생성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05458C4-9696-49A1-B3D8-F6A75497B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959" y="3756915"/>
            <a:ext cx="2419688" cy="34294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5AE16CB-CDCD-43FE-B47C-1D32BD3BE9D9}"/>
              </a:ext>
            </a:extLst>
          </p:cNvPr>
          <p:cNvSpPr txBox="1"/>
          <p:nvPr/>
        </p:nvSpPr>
        <p:spPr>
          <a:xfrm>
            <a:off x="7034897" y="5392787"/>
            <a:ext cx="44582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33C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과정을 </a:t>
            </a:r>
            <a:r>
              <a:rPr lang="en-US" altLang="ko-KR" sz="1600" dirty="0" err="1">
                <a:solidFill>
                  <a:srgbClr val="0033C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img</a:t>
            </a:r>
            <a:r>
              <a:rPr lang="ko-KR" altLang="en-US" sz="1600" dirty="0">
                <a:solidFill>
                  <a:srgbClr val="0033C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디렉토리의 이미지 수 만큼 반복</a:t>
            </a:r>
            <a:r>
              <a:rPr lang="en-US" altLang="ko-KR" sz="1600" dirty="0">
                <a:solidFill>
                  <a:srgbClr val="0033C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</a:p>
          <a:p>
            <a:pPr algn="ctr"/>
            <a:r>
              <a:rPr lang="en-US" altLang="ko-KR" sz="1600" dirty="0">
                <a:solidFill>
                  <a:srgbClr val="0033C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(6350</a:t>
            </a:r>
            <a:r>
              <a:rPr lang="ko-KR" altLang="en-US" sz="1600" dirty="0">
                <a:solidFill>
                  <a:srgbClr val="0033C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번</a:t>
            </a:r>
            <a:r>
              <a:rPr lang="en-US" altLang="ko-KR" sz="1600" dirty="0">
                <a:solidFill>
                  <a:srgbClr val="0033C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sz="1600" dirty="0">
                <a:solidFill>
                  <a:srgbClr val="0033C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sz="1600" dirty="0">
              <a:solidFill>
                <a:srgbClr val="0033CC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sz="1600" dirty="0">
              <a:solidFill>
                <a:srgbClr val="0033CC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3A91434-DC40-48AD-B3B5-A5BBF4E79E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86" t="-22435" r="68183"/>
          <a:stretch/>
        </p:blipFill>
        <p:spPr>
          <a:xfrm>
            <a:off x="7128266" y="4162952"/>
            <a:ext cx="3174274" cy="443217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40ACFFE5-9F66-4057-8071-24D732E0DF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454" t="-28399" r="36116" b="3161"/>
          <a:stretch/>
        </p:blipFill>
        <p:spPr>
          <a:xfrm>
            <a:off x="7128408" y="4447494"/>
            <a:ext cx="3174274" cy="453361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4CF1D385-A5BE-4688-BB31-038087FD0E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449" t="-22097" r="4121" b="-3141"/>
          <a:stretch/>
        </p:blipFill>
        <p:spPr>
          <a:xfrm>
            <a:off x="7128266" y="4787241"/>
            <a:ext cx="3174274" cy="45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1131842"/>
            <a:ext cx="11226800" cy="5339509"/>
          </a:xfrm>
          <a:prstGeom prst="rect">
            <a:avLst/>
          </a:prstGeom>
          <a:solidFill>
            <a:srgbClr val="FFE6CC"/>
          </a:solidFill>
          <a:ln w="28575">
            <a:solidFill>
              <a:srgbClr val="FAC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72639"/>
            <a:ext cx="11036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sz="4000" dirty="0" err="1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sz="4000" dirty="0">
              <a:solidFill>
                <a:srgbClr val="FAC7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13EE1F-9380-444E-A807-961C3862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1B27CC0-69B9-4142-A9E6-868B02BEFE50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79609C-D652-476A-843B-EDAA200C522D}"/>
              </a:ext>
            </a:extLst>
          </p:cNvPr>
          <p:cNvSpPr txBox="1"/>
          <p:nvPr/>
        </p:nvSpPr>
        <p:spPr>
          <a:xfrm>
            <a:off x="1043940" y="1668397"/>
            <a:ext cx="10264140" cy="2239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최종적인 데이터 </a:t>
            </a:r>
            <a:r>
              <a:rPr lang="ko-KR" altLang="en-US" sz="1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결과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Train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수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4414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수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4853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총 데이터 수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6267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81D18601-1C8D-4647-9166-CAE01D26A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555" y="2481742"/>
            <a:ext cx="679887" cy="69230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21E6B50-657C-428D-A331-7799ED94B70C}"/>
              </a:ext>
            </a:extLst>
          </p:cNvPr>
          <p:cNvSpPr txBox="1"/>
          <p:nvPr/>
        </p:nvSpPr>
        <p:spPr>
          <a:xfrm>
            <a:off x="7569835" y="2827895"/>
            <a:ext cx="77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train</a:t>
            </a:r>
            <a:endParaRPr lang="ko-KR" altLang="en-US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C23E846-736A-4F0B-A096-99C72AD27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751" y="2490528"/>
            <a:ext cx="679887" cy="69230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7EF734B-8C1F-4560-865F-28095A8BEAC7}"/>
              </a:ext>
            </a:extLst>
          </p:cNvPr>
          <p:cNvSpPr txBox="1"/>
          <p:nvPr/>
        </p:nvSpPr>
        <p:spPr>
          <a:xfrm>
            <a:off x="8985031" y="2836681"/>
            <a:ext cx="77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</a:t>
            </a:r>
            <a:endParaRPr lang="ko-KR" altLang="en-US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C21328-ACC2-4C2F-8387-C1797E5E3493}"/>
              </a:ext>
            </a:extLst>
          </p:cNvPr>
          <p:cNvSpPr txBox="1"/>
          <p:nvPr/>
        </p:nvSpPr>
        <p:spPr>
          <a:xfrm>
            <a:off x="7569835" y="3228003"/>
            <a:ext cx="77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4470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ED96F7-4594-4A69-B8C2-5DA6C1CC8DA6}"/>
              </a:ext>
            </a:extLst>
          </p:cNvPr>
          <p:cNvSpPr txBox="1"/>
          <p:nvPr/>
        </p:nvSpPr>
        <p:spPr>
          <a:xfrm>
            <a:off x="8985031" y="3245133"/>
            <a:ext cx="77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1880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0B810B5A-0434-4420-99CF-D02D247DE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145" y="2481742"/>
            <a:ext cx="679887" cy="69230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D3FC752-94C5-46A9-9C00-E01FE8ECC30C}"/>
              </a:ext>
            </a:extLst>
          </p:cNvPr>
          <p:cNvSpPr txBox="1"/>
          <p:nvPr/>
        </p:nvSpPr>
        <p:spPr>
          <a:xfrm>
            <a:off x="6067425" y="2827895"/>
            <a:ext cx="77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img</a:t>
            </a:r>
            <a:endParaRPr lang="ko-KR" altLang="en-US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6B6321-3C5C-4C25-B62E-0D8C97AFB14C}"/>
              </a:ext>
            </a:extLst>
          </p:cNvPr>
          <p:cNvSpPr txBox="1"/>
          <p:nvPr/>
        </p:nvSpPr>
        <p:spPr>
          <a:xfrm>
            <a:off x="6067425" y="3228003"/>
            <a:ext cx="77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6350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71DB72-C570-49CD-84A2-91E266A7CCC3}"/>
              </a:ext>
            </a:extLst>
          </p:cNvPr>
          <p:cNvCxnSpPr>
            <a:cxnSpLocks/>
          </p:cNvCxnSpPr>
          <p:nvPr/>
        </p:nvCxnSpPr>
        <p:spPr>
          <a:xfrm flipV="1">
            <a:off x="6113145" y="3228003"/>
            <a:ext cx="609142" cy="27699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110BB31-02DD-4BC0-876F-A30E5B9BF01D}"/>
              </a:ext>
            </a:extLst>
          </p:cNvPr>
          <p:cNvCxnSpPr>
            <a:cxnSpLocks/>
          </p:cNvCxnSpPr>
          <p:nvPr/>
        </p:nvCxnSpPr>
        <p:spPr>
          <a:xfrm flipV="1">
            <a:off x="7615555" y="3211680"/>
            <a:ext cx="609142" cy="27699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3B2DF2E7-836A-4744-BF6A-47E991ED487E}"/>
              </a:ext>
            </a:extLst>
          </p:cNvPr>
          <p:cNvCxnSpPr>
            <a:cxnSpLocks/>
          </p:cNvCxnSpPr>
          <p:nvPr/>
        </p:nvCxnSpPr>
        <p:spPr>
          <a:xfrm flipV="1">
            <a:off x="9061231" y="3240585"/>
            <a:ext cx="609142" cy="27699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453A79E-C50E-4B52-8512-40C6F9C2D505}"/>
              </a:ext>
            </a:extLst>
          </p:cNvPr>
          <p:cNvSpPr txBox="1"/>
          <p:nvPr/>
        </p:nvSpPr>
        <p:spPr>
          <a:xfrm>
            <a:off x="6265545" y="3463431"/>
            <a:ext cx="77724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6267</a:t>
            </a:r>
            <a:r>
              <a:rPr lang="ko-KR" altLang="en-US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AA1A8F2-335F-40C5-8039-D68D82041C87}"/>
              </a:ext>
            </a:extLst>
          </p:cNvPr>
          <p:cNvSpPr txBox="1"/>
          <p:nvPr/>
        </p:nvSpPr>
        <p:spPr>
          <a:xfrm>
            <a:off x="7772806" y="3485952"/>
            <a:ext cx="77724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4414</a:t>
            </a:r>
            <a:r>
              <a:rPr lang="ko-KR" altLang="en-US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D6786F-E191-4AB3-B649-B1B6E85D67D7}"/>
              </a:ext>
            </a:extLst>
          </p:cNvPr>
          <p:cNvSpPr txBox="1"/>
          <p:nvPr/>
        </p:nvSpPr>
        <p:spPr>
          <a:xfrm>
            <a:off x="9200515" y="3489701"/>
            <a:ext cx="77724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1853</a:t>
            </a:r>
            <a:r>
              <a:rPr lang="ko-KR" altLang="en-US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9BF723E-D87F-4794-B278-73850D232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145" y="4291219"/>
            <a:ext cx="679887" cy="69230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2ACD0A0-12D2-4F57-A6DB-AB28BDC2A1ED}"/>
              </a:ext>
            </a:extLst>
          </p:cNvPr>
          <p:cNvSpPr txBox="1"/>
          <p:nvPr/>
        </p:nvSpPr>
        <p:spPr>
          <a:xfrm>
            <a:off x="6067425" y="4637372"/>
            <a:ext cx="777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Img_txt</a:t>
            </a:r>
            <a:endParaRPr lang="ko-KR" altLang="en-US" sz="105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A5CFA5-69AE-4718-B50A-CED738E9B4CE}"/>
              </a:ext>
            </a:extLst>
          </p:cNvPr>
          <p:cNvSpPr txBox="1"/>
          <p:nvPr/>
        </p:nvSpPr>
        <p:spPr>
          <a:xfrm>
            <a:off x="6067425" y="5037480"/>
            <a:ext cx="77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6267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943770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1131842"/>
            <a:ext cx="11226800" cy="5339509"/>
          </a:xfrm>
          <a:prstGeom prst="rect">
            <a:avLst/>
          </a:prstGeom>
          <a:solidFill>
            <a:srgbClr val="FFE6CC"/>
          </a:solidFill>
          <a:ln w="28575">
            <a:solidFill>
              <a:srgbClr val="FAC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72639"/>
            <a:ext cx="11036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sz="4000" dirty="0" err="1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sz="4000" dirty="0">
              <a:solidFill>
                <a:srgbClr val="FAC7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13EE1F-9380-444E-A807-961C3862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1B27CC0-69B9-4142-A9E6-868B02BEFE50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065EDF-8B09-49A8-BD69-BC0647E6D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0" y="4221316"/>
            <a:ext cx="3590925" cy="1750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0F4AB98-1BA8-4C76-B64A-F8E19082E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00" y="2636685"/>
            <a:ext cx="3590925" cy="14236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FC6F188-91EF-4960-8098-F361184E1278}"/>
              </a:ext>
            </a:extLst>
          </p:cNvPr>
          <p:cNvSpPr txBox="1"/>
          <p:nvPr/>
        </p:nvSpPr>
        <p:spPr>
          <a:xfrm>
            <a:off x="1043940" y="1668397"/>
            <a:ext cx="1026414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Darknet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모델을 훈련시키기 위해 필요한 나머지 파일들 생성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67624FE-2B60-4FEB-B38D-0A67EFCF8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5407" y="2857776"/>
            <a:ext cx="4446438" cy="266663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2ABCCDE-C9B6-41C0-9A4F-14F79095226E}"/>
              </a:ext>
            </a:extLst>
          </p:cNvPr>
          <p:cNvSpPr txBox="1"/>
          <p:nvPr/>
        </p:nvSpPr>
        <p:spPr>
          <a:xfrm>
            <a:off x="2572028" y="5625324"/>
            <a:ext cx="2553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필요한 디렉토리 및 파일 구성</a:t>
            </a:r>
          </a:p>
        </p:txBody>
      </p:sp>
    </p:spTree>
    <p:extLst>
      <p:ext uri="{BB962C8B-B14F-4D97-AF65-F5344CB8AC3E}">
        <p14:creationId xmlns:p14="http://schemas.microsoft.com/office/powerpoint/2010/main" val="1354149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C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1123376"/>
            <a:ext cx="11226800" cy="5339509"/>
          </a:xfrm>
          <a:prstGeom prst="rect">
            <a:avLst/>
          </a:prstGeom>
          <a:solidFill>
            <a:schemeClr val="bg1"/>
          </a:solidFill>
          <a:ln w="28575">
            <a:solidFill>
              <a:srgbClr val="FAC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72639"/>
            <a:ext cx="4273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훈련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C0C95-B6B5-4555-9256-BC5856B4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1B27CC0-69B9-4142-A9E6-868B02BEFE50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6E8C02-CFBF-4774-BB5C-6DDC63D55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74" y="2071378"/>
            <a:ext cx="6973273" cy="2953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30E9CF-C447-4BAF-ACC7-FA9161BA9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405" y="3107849"/>
            <a:ext cx="3524742" cy="5430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889A6E2-0D99-4FF8-A75E-F084377627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536" t="15384" r="13031" b="81311"/>
          <a:stretch/>
        </p:blipFill>
        <p:spPr>
          <a:xfrm>
            <a:off x="780566" y="4477636"/>
            <a:ext cx="10806545" cy="5958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32A968-75F5-4299-A582-0E9277B722AA}"/>
              </a:ext>
            </a:extLst>
          </p:cNvPr>
          <p:cNvSpPr txBox="1"/>
          <p:nvPr/>
        </p:nvSpPr>
        <p:spPr>
          <a:xfrm>
            <a:off x="780566" y="15868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1) </a:t>
            </a:r>
            <a:r>
              <a:rPr lang="en-US" altLang="ko-KR" sz="1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AlexAB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</a:t>
            </a:r>
            <a:r>
              <a:rPr lang="en-US" altLang="ko-KR" sz="1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github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 </a:t>
            </a: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 clone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5FD56B-BB96-428F-A686-BE88E2823296}"/>
              </a:ext>
            </a:extLst>
          </p:cNvPr>
          <p:cNvSpPr txBox="1"/>
          <p:nvPr/>
        </p:nvSpPr>
        <p:spPr>
          <a:xfrm>
            <a:off x="720440" y="26553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2) </a:t>
            </a:r>
            <a:r>
              <a:rPr lang="en-US" altLang="ko-KR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Makefile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수정 후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darknet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make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E764B8-03CA-4093-B6F8-ECF19F5B2B42}"/>
              </a:ext>
            </a:extLst>
          </p:cNvPr>
          <p:cNvSpPr txBox="1"/>
          <p:nvPr/>
        </p:nvSpPr>
        <p:spPr>
          <a:xfrm>
            <a:off x="720440" y="39535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3)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명령어에 파라미터 입력하여 학습 시작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425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1131842"/>
            <a:ext cx="11226800" cy="5339509"/>
          </a:xfrm>
          <a:prstGeom prst="rect">
            <a:avLst/>
          </a:prstGeom>
          <a:solidFill>
            <a:srgbClr val="FFE6CC"/>
          </a:solidFill>
          <a:ln w="28575">
            <a:solidFill>
              <a:srgbClr val="FAC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72639"/>
            <a:ext cx="11036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참고자료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13EE1F-9380-444E-A807-961C3862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1B27CC0-69B9-4142-A9E6-868B02BEFE50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C734A7-24A0-4060-B494-14A068EC5BC6}"/>
              </a:ext>
            </a:extLst>
          </p:cNvPr>
          <p:cNvSpPr txBox="1"/>
          <p:nvPr/>
        </p:nvSpPr>
        <p:spPr>
          <a:xfrm>
            <a:off x="846180" y="1352553"/>
            <a:ext cx="10623009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SMD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데이터셋 다운로드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3"/>
              </a:rPr>
              <a:t>https://sites.google.com/site/dilipprasad/home/Singapore-maritime-dataset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SMD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데이터셋 분할 참고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4"/>
              </a:rPr>
              <a:t>https://github.com/tilemmpon/Singapore-Maritime-Dataset-Trained-Deep-Learning-Models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Custom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데이터셋 훈련 참고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5"/>
              </a:rPr>
              <a:t>https://eehoeskrap.tistory.com/370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6"/>
              </a:rPr>
              <a:t>https://reyrei.tistory.com/20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7"/>
              </a:rPr>
              <a:t>https://keyog.tistory.com/22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8"/>
              </a:rPr>
              <a:t>https://m.blog.naver.com/epfam126/221444115072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hlinkClick r:id="rId9"/>
              </a:rPr>
              <a:t>GitHub - kys159/Mask-detection-with-YOLOv4: Mask detection with Yolov4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hlinkClick r:id="rId10"/>
              </a:rPr>
              <a:t>가볍게 만나는 </a:t>
            </a:r>
            <a:r>
              <a:rPr lang="en-US" altLang="ko-KR" sz="1400" dirty="0">
                <a:hlinkClick r:id="rId10"/>
              </a:rPr>
              <a:t>YOLO! (promedius.ai)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Darknet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설치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11"/>
              </a:rPr>
              <a:t>https://github.com/AlexeyAB/darknet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04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C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1123376"/>
            <a:ext cx="11226800" cy="5339509"/>
          </a:xfrm>
          <a:prstGeom prst="rect">
            <a:avLst/>
          </a:prstGeom>
          <a:solidFill>
            <a:schemeClr val="bg1"/>
          </a:solidFill>
          <a:ln w="28575">
            <a:solidFill>
              <a:srgbClr val="FAC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72639"/>
            <a:ext cx="4273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5. </a:t>
            </a:r>
            <a:r>
              <a:rPr lang="ko-KR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다음 계획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C0C95-B6B5-4555-9256-BC5856B4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1B27CC0-69B9-4142-A9E6-868B02BEFE50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3229F-3FFB-45F1-BDCD-BEAABE89F9C5}"/>
              </a:ext>
            </a:extLst>
          </p:cNvPr>
          <p:cNvSpPr txBox="1"/>
          <p:nvPr/>
        </p:nvSpPr>
        <p:spPr>
          <a:xfrm>
            <a:off x="951230" y="1786507"/>
            <a:ext cx="1026414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훈련이 성공적으로 마무리되면 결과 확인하기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문제점 있다면 수정하기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정확도나 속도 등이 부족하다면 증가 시킬 수 있는 방안 알아보기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YOLOv4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 구성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기능 공부 하기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542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C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08230" y="2822330"/>
            <a:ext cx="2800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끝 </a:t>
            </a:r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 ^0^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C79ECE-16F6-49DC-9B89-FD0AAD99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1B27CC0-69B9-4142-A9E6-868B02BEFE50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90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C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1123376"/>
            <a:ext cx="11226800" cy="5339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72639"/>
            <a:ext cx="4273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Contents</a:t>
            </a:r>
            <a:endParaRPr lang="ko-KR" alt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849444" y="1508341"/>
            <a:ext cx="907179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데이터셋 분할</a:t>
            </a:r>
            <a:endParaRPr lang="en-US" altLang="ko-KR" sz="32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sz="3200" dirty="0" err="1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en-US" altLang="ko-KR" sz="32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훈련</a:t>
            </a:r>
            <a:endParaRPr lang="en-US" altLang="ko-KR" sz="32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참고자료 </a:t>
            </a:r>
            <a:endParaRPr lang="en-US" altLang="ko-KR" sz="32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다음 계획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2785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C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1123376"/>
            <a:ext cx="11226800" cy="5339509"/>
          </a:xfrm>
          <a:prstGeom prst="rect">
            <a:avLst/>
          </a:prstGeom>
          <a:solidFill>
            <a:schemeClr val="bg1"/>
          </a:solidFill>
          <a:ln w="28575">
            <a:solidFill>
              <a:srgbClr val="FAC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644A8E-7413-47EE-8D3E-218046FF3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667" y="2907297"/>
            <a:ext cx="1389625" cy="14150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72639"/>
            <a:ext cx="5626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데이터셋 분할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B4D46D3-DE7D-4BB7-924D-D86FFD4F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1B27CC0-69B9-4142-A9E6-868B02BEFE50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21CB1-D6DF-45BB-8FD0-998E6E014831}"/>
              </a:ext>
            </a:extLst>
          </p:cNvPr>
          <p:cNvSpPr txBox="1"/>
          <p:nvPr/>
        </p:nvSpPr>
        <p:spPr>
          <a:xfrm>
            <a:off x="1409780" y="3614801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SMD </a:t>
            </a:r>
          </a:p>
          <a:p>
            <a:pPr algn="ctr"/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dataset</a:t>
            </a:r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83FA53-869E-46CF-936E-8D2B3A733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733" y="1775538"/>
            <a:ext cx="1027294" cy="10460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D0ABDC-D5FC-43FF-82AE-06235301CE4B}"/>
              </a:ext>
            </a:extLst>
          </p:cNvPr>
          <p:cNvSpPr txBox="1"/>
          <p:nvPr/>
        </p:nvSpPr>
        <p:spPr>
          <a:xfrm>
            <a:off x="4800680" y="2298567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NIR</a:t>
            </a:r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92DD9E6-2EBC-43D3-B924-136F82138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733" y="3248584"/>
            <a:ext cx="1027294" cy="10460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56B155-CC4B-4924-B86B-C1CFEF6C55EA}"/>
              </a:ext>
            </a:extLst>
          </p:cNvPr>
          <p:cNvSpPr txBox="1"/>
          <p:nvPr/>
        </p:nvSpPr>
        <p:spPr>
          <a:xfrm>
            <a:off x="4800680" y="380209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Onboard</a:t>
            </a:r>
            <a:endParaRPr lang="ko-KR" altLang="en-US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E460DDC-8647-4273-AC51-97A5FF93E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733" y="4833929"/>
            <a:ext cx="1027294" cy="10460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68FC04-B7F2-48EA-B0A0-E90184A5E3E3}"/>
              </a:ext>
            </a:extLst>
          </p:cNvPr>
          <p:cNvSpPr txBox="1"/>
          <p:nvPr/>
        </p:nvSpPr>
        <p:spPr>
          <a:xfrm>
            <a:off x="4800680" y="538743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Onshore</a:t>
            </a:r>
            <a:endParaRPr lang="ko-KR" altLang="en-US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0B096CF-0E28-40FD-A2F8-C5BACF8BEEA8}"/>
              </a:ext>
            </a:extLst>
          </p:cNvPr>
          <p:cNvCxnSpPr/>
          <p:nvPr/>
        </p:nvCxnSpPr>
        <p:spPr>
          <a:xfrm flipV="1">
            <a:off x="2941320" y="2298567"/>
            <a:ext cx="1600200" cy="1130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E3D9D14-3DA3-43CE-AD79-8372D694ACA6}"/>
              </a:ext>
            </a:extLst>
          </p:cNvPr>
          <p:cNvCxnSpPr>
            <a:cxnSpLocks/>
          </p:cNvCxnSpPr>
          <p:nvPr/>
        </p:nvCxnSpPr>
        <p:spPr>
          <a:xfrm>
            <a:off x="2971022" y="3833912"/>
            <a:ext cx="15704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6E7F1B0-B811-4F2D-B886-8A40A26C2397}"/>
              </a:ext>
            </a:extLst>
          </p:cNvPr>
          <p:cNvCxnSpPr>
            <a:cxnSpLocks/>
          </p:cNvCxnSpPr>
          <p:nvPr/>
        </p:nvCxnSpPr>
        <p:spPr>
          <a:xfrm>
            <a:off x="2971022" y="4268712"/>
            <a:ext cx="1570498" cy="1118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9794783-E756-4680-9A6E-C99C2E2CA564}"/>
              </a:ext>
            </a:extLst>
          </p:cNvPr>
          <p:cNvCxnSpPr/>
          <p:nvPr/>
        </p:nvCxnSpPr>
        <p:spPr>
          <a:xfrm>
            <a:off x="6256100" y="2359527"/>
            <a:ext cx="99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92251E8-F886-4234-9463-BE45ECDB402A}"/>
              </a:ext>
            </a:extLst>
          </p:cNvPr>
          <p:cNvCxnSpPr/>
          <p:nvPr/>
        </p:nvCxnSpPr>
        <p:spPr>
          <a:xfrm>
            <a:off x="6256100" y="3919755"/>
            <a:ext cx="99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9FF15CD-0269-4392-9CE3-640288B0768C}"/>
              </a:ext>
            </a:extLst>
          </p:cNvPr>
          <p:cNvCxnSpPr/>
          <p:nvPr/>
        </p:nvCxnSpPr>
        <p:spPr>
          <a:xfrm>
            <a:off x="6256100" y="5466615"/>
            <a:ext cx="99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1FC0AD92-4152-4234-9CB1-6AB99632E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610" y="1952414"/>
            <a:ext cx="679887" cy="69230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CEACC96-8A12-4EAF-A5EA-D06A19FD1EF1}"/>
              </a:ext>
            </a:extLst>
          </p:cNvPr>
          <p:cNvSpPr txBox="1"/>
          <p:nvPr/>
        </p:nvSpPr>
        <p:spPr>
          <a:xfrm>
            <a:off x="9041130" y="2298567"/>
            <a:ext cx="77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GT</a:t>
            </a:r>
            <a:endParaRPr lang="ko-KR" altLang="en-US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838A52BC-5106-47C2-88DE-8EB107913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737" y="1952414"/>
            <a:ext cx="679887" cy="69230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139BBE3-8285-4C1E-8398-523F3857A56B}"/>
              </a:ext>
            </a:extLst>
          </p:cNvPr>
          <p:cNvSpPr txBox="1"/>
          <p:nvPr/>
        </p:nvSpPr>
        <p:spPr>
          <a:xfrm>
            <a:off x="7787017" y="2298567"/>
            <a:ext cx="77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Video</a:t>
            </a:r>
            <a:endParaRPr lang="ko-KR" altLang="en-US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4683E0D6-E761-4CDD-A360-CD5ECC61F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610" y="3455940"/>
            <a:ext cx="679887" cy="69230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744BFF2-AD04-49D7-BA11-6F40FC6A745B}"/>
              </a:ext>
            </a:extLst>
          </p:cNvPr>
          <p:cNvSpPr txBox="1"/>
          <p:nvPr/>
        </p:nvSpPr>
        <p:spPr>
          <a:xfrm>
            <a:off x="9041130" y="3802093"/>
            <a:ext cx="77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GT</a:t>
            </a:r>
            <a:endParaRPr lang="ko-KR" altLang="en-US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7F65432A-11D9-4DD8-9EA4-2201A5FC5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737" y="3455940"/>
            <a:ext cx="679887" cy="69230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9872E03-56F1-44BE-BBD0-89E30D53B6A6}"/>
              </a:ext>
            </a:extLst>
          </p:cNvPr>
          <p:cNvSpPr txBox="1"/>
          <p:nvPr/>
        </p:nvSpPr>
        <p:spPr>
          <a:xfrm>
            <a:off x="7787017" y="3802093"/>
            <a:ext cx="77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Video</a:t>
            </a:r>
            <a:endParaRPr lang="ko-KR" altLang="en-US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FE639D9-9721-4F59-AD35-BDF6191FA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610" y="5028620"/>
            <a:ext cx="679887" cy="69230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43BEC4A-E2A3-446C-B678-A1F739847A53}"/>
              </a:ext>
            </a:extLst>
          </p:cNvPr>
          <p:cNvSpPr txBox="1"/>
          <p:nvPr/>
        </p:nvSpPr>
        <p:spPr>
          <a:xfrm>
            <a:off x="9041130" y="5374773"/>
            <a:ext cx="77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GT</a:t>
            </a:r>
            <a:endParaRPr lang="ko-KR" altLang="en-US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E9036212-C5BE-4F7B-8D11-5EBACB391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737" y="5028620"/>
            <a:ext cx="679887" cy="69230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9F4BA5D-AA73-444D-BEFC-5C054FE5E9DC}"/>
              </a:ext>
            </a:extLst>
          </p:cNvPr>
          <p:cNvSpPr txBox="1"/>
          <p:nvPr/>
        </p:nvSpPr>
        <p:spPr>
          <a:xfrm>
            <a:off x="7787017" y="5374773"/>
            <a:ext cx="77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Video</a:t>
            </a:r>
            <a:endParaRPr lang="ko-KR" altLang="en-US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D4093A-8D7B-4CD6-9E7C-34EC4D2897A9}"/>
              </a:ext>
            </a:extLst>
          </p:cNvPr>
          <p:cNvSpPr txBox="1"/>
          <p:nvPr/>
        </p:nvSpPr>
        <p:spPr>
          <a:xfrm>
            <a:off x="7787017" y="2725283"/>
            <a:ext cx="77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30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B44B91-29BA-4E23-A169-924EABB31FF9}"/>
              </a:ext>
            </a:extLst>
          </p:cNvPr>
          <p:cNvSpPr txBox="1"/>
          <p:nvPr/>
        </p:nvSpPr>
        <p:spPr>
          <a:xfrm>
            <a:off x="9041130" y="2725283"/>
            <a:ext cx="77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23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6CFAA6-144D-46B0-BEF0-A5F039F80319}"/>
              </a:ext>
            </a:extLst>
          </p:cNvPr>
          <p:cNvSpPr txBox="1"/>
          <p:nvPr/>
        </p:nvSpPr>
        <p:spPr>
          <a:xfrm>
            <a:off x="7787017" y="4228809"/>
            <a:ext cx="77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11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98482D-6FD6-4E53-83BC-1A3B0B6B0A42}"/>
              </a:ext>
            </a:extLst>
          </p:cNvPr>
          <p:cNvSpPr txBox="1"/>
          <p:nvPr/>
        </p:nvSpPr>
        <p:spPr>
          <a:xfrm>
            <a:off x="9041130" y="4228809"/>
            <a:ext cx="77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361F06-BB5B-4430-B7C9-38212EE9CB96}"/>
              </a:ext>
            </a:extLst>
          </p:cNvPr>
          <p:cNvSpPr txBox="1"/>
          <p:nvPr/>
        </p:nvSpPr>
        <p:spPr>
          <a:xfrm>
            <a:off x="7787017" y="5799590"/>
            <a:ext cx="77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40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BB2124-9EB3-4730-86AA-21AD832E0EBD}"/>
              </a:ext>
            </a:extLst>
          </p:cNvPr>
          <p:cNvSpPr txBox="1"/>
          <p:nvPr/>
        </p:nvSpPr>
        <p:spPr>
          <a:xfrm>
            <a:off x="9041130" y="5799590"/>
            <a:ext cx="77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36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3844155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C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1123376"/>
            <a:ext cx="11226800" cy="5339509"/>
          </a:xfrm>
          <a:prstGeom prst="rect">
            <a:avLst/>
          </a:prstGeom>
          <a:solidFill>
            <a:schemeClr val="bg1"/>
          </a:solidFill>
          <a:ln w="28575">
            <a:solidFill>
              <a:srgbClr val="FAC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C0C95-B6B5-4555-9256-BC5856B4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1B27CC0-69B9-4142-A9E6-868B02BEFE50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8D7B54-D659-4976-9D9A-E0E05484D580}"/>
              </a:ext>
            </a:extLst>
          </p:cNvPr>
          <p:cNvSpPr txBox="1"/>
          <p:nvPr/>
        </p:nvSpPr>
        <p:spPr>
          <a:xfrm>
            <a:off x="469900" y="272639"/>
            <a:ext cx="4273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데이터셋 분할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9ABD28A-CE67-4299-A3E8-163491E29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853" y="1381684"/>
            <a:ext cx="1027294" cy="10460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00E984-61AC-456F-AFA6-4D78EB44C9CF}"/>
              </a:ext>
            </a:extLst>
          </p:cNvPr>
          <p:cNvSpPr txBox="1"/>
          <p:nvPr/>
        </p:nvSpPr>
        <p:spPr>
          <a:xfrm>
            <a:off x="1950800" y="193519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Onboard</a:t>
            </a:r>
            <a:endParaRPr lang="ko-KR" altLang="en-US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4EF2AB9-DE5A-49BB-9F45-005919004634}"/>
              </a:ext>
            </a:extLst>
          </p:cNvPr>
          <p:cNvCxnSpPr/>
          <p:nvPr/>
        </p:nvCxnSpPr>
        <p:spPr>
          <a:xfrm>
            <a:off x="3695780" y="2052855"/>
            <a:ext cx="99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9561F7B0-F553-4BE5-B39E-BFC155C63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560" y="1589040"/>
            <a:ext cx="679887" cy="6923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10FD9A-6B07-4060-B5B7-9C1E3717319D}"/>
              </a:ext>
            </a:extLst>
          </p:cNvPr>
          <p:cNvSpPr txBox="1"/>
          <p:nvPr/>
        </p:nvSpPr>
        <p:spPr>
          <a:xfrm>
            <a:off x="8260080" y="1935193"/>
            <a:ext cx="77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GT</a:t>
            </a:r>
            <a:endParaRPr lang="ko-KR" altLang="en-US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9307D86-0F41-4013-9456-6575F1E1B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321" y="1589040"/>
            <a:ext cx="679887" cy="6923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25AF01C-BD23-40E2-9017-50DBC24E8F43}"/>
              </a:ext>
            </a:extLst>
          </p:cNvPr>
          <p:cNvSpPr txBox="1"/>
          <p:nvPr/>
        </p:nvSpPr>
        <p:spPr>
          <a:xfrm>
            <a:off x="5623601" y="1935193"/>
            <a:ext cx="77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Video</a:t>
            </a:r>
            <a:endParaRPr lang="ko-KR" altLang="en-US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54DDAD-BB2A-4511-B9FD-81F9AB2A852B}"/>
              </a:ext>
            </a:extLst>
          </p:cNvPr>
          <p:cNvSpPr txBox="1"/>
          <p:nvPr/>
        </p:nvSpPr>
        <p:spPr>
          <a:xfrm>
            <a:off x="5623601" y="2361909"/>
            <a:ext cx="77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11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C8004-3E03-404F-A2F2-14BCC50DF346}"/>
              </a:ext>
            </a:extLst>
          </p:cNvPr>
          <p:cNvSpPr txBox="1"/>
          <p:nvPr/>
        </p:nvSpPr>
        <p:spPr>
          <a:xfrm>
            <a:off x="8260080" y="2361909"/>
            <a:ext cx="77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E7A684A-5EBE-415D-89C3-0F4BBE414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060" y="2770129"/>
            <a:ext cx="2256993" cy="337885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9C91255-6315-4722-9BDE-41D00D3B7F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4626" y="2914578"/>
            <a:ext cx="2210108" cy="102884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98F5A17-B65D-4574-9A9B-40941F008E91}"/>
              </a:ext>
            </a:extLst>
          </p:cNvPr>
          <p:cNvSpPr txBox="1"/>
          <p:nvPr/>
        </p:nvSpPr>
        <p:spPr>
          <a:xfrm>
            <a:off x="623710" y="158875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ex.</a:t>
            </a:r>
            <a:endParaRPr lang="ko-KR" altLang="en-US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681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C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1123376"/>
            <a:ext cx="11226800" cy="5339509"/>
          </a:xfrm>
          <a:prstGeom prst="rect">
            <a:avLst/>
          </a:prstGeom>
          <a:solidFill>
            <a:schemeClr val="bg1"/>
          </a:solidFill>
          <a:ln w="28575">
            <a:solidFill>
              <a:srgbClr val="FAC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72639"/>
            <a:ext cx="4273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데이터셋 분할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B4D46D3-DE7D-4BB7-924D-D86FFD4F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1B27CC0-69B9-4142-A9E6-868B02BEFE50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607B-6084-4896-9619-B6DA46786851}"/>
              </a:ext>
            </a:extLst>
          </p:cNvPr>
          <p:cNvSpPr txBox="1"/>
          <p:nvPr/>
        </p:nvSpPr>
        <p:spPr>
          <a:xfrm>
            <a:off x="1082040" y="2247907"/>
            <a:ext cx="4442460" cy="236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GT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파일이 존재하는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video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>
                <a:solidFill>
                  <a:srgbClr val="0033C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훈련 데이터</a:t>
            </a:r>
            <a:endParaRPr lang="en-US" altLang="ko-KR" sz="2000" dirty="0">
              <a:solidFill>
                <a:srgbClr val="0033CC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GT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파일이 존재하지 않는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video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>
                <a:solidFill>
                  <a:srgbClr val="00B05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테스트 데이터</a:t>
            </a:r>
            <a:r>
              <a:rPr lang="en-US" altLang="ko-KR" sz="2000" dirty="0">
                <a:solidFill>
                  <a:srgbClr val="00B05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en-US" sz="2000" dirty="0">
              <a:solidFill>
                <a:srgbClr val="00B05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0CE0870-02FC-4F5C-B47B-94DB6ADA6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367644"/>
              </p:ext>
            </p:extLst>
          </p:nvPr>
        </p:nvGraphicFramePr>
        <p:xfrm>
          <a:off x="5613400" y="2175086"/>
          <a:ext cx="5481320" cy="300651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0330">
                  <a:extLst>
                    <a:ext uri="{9D8B030D-6E8A-4147-A177-3AD203B41FA5}">
                      <a16:colId xmlns:a16="http://schemas.microsoft.com/office/drawing/2014/main" val="394055264"/>
                    </a:ext>
                  </a:extLst>
                </a:gridCol>
                <a:gridCol w="1370330">
                  <a:extLst>
                    <a:ext uri="{9D8B030D-6E8A-4147-A177-3AD203B41FA5}">
                      <a16:colId xmlns:a16="http://schemas.microsoft.com/office/drawing/2014/main" val="3207339554"/>
                    </a:ext>
                  </a:extLst>
                </a:gridCol>
                <a:gridCol w="1370330">
                  <a:extLst>
                    <a:ext uri="{9D8B030D-6E8A-4147-A177-3AD203B41FA5}">
                      <a16:colId xmlns:a16="http://schemas.microsoft.com/office/drawing/2014/main" val="1051916387"/>
                    </a:ext>
                  </a:extLst>
                </a:gridCol>
                <a:gridCol w="1370330">
                  <a:extLst>
                    <a:ext uri="{9D8B030D-6E8A-4147-A177-3AD203B41FA5}">
                      <a16:colId xmlns:a16="http://schemas.microsoft.com/office/drawing/2014/main" val="3680867321"/>
                    </a:ext>
                  </a:extLst>
                </a:gridCol>
              </a:tblGrid>
              <a:tr h="601303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전체 데이터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solidFill>
                            <a:srgbClr val="0033CC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훈련 데이터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rgbClr val="00B050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테스트 데이터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60727"/>
                  </a:ext>
                </a:extLst>
              </a:tr>
              <a:tr h="601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NIR</a:t>
                      </a:r>
                      <a:endParaRPr lang="ko-KR" altLang="en-US" sz="1500" b="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30</a:t>
                      </a:r>
                      <a:r>
                        <a:rPr lang="ko-KR" altLang="en-US" sz="1500" b="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개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rgbClr val="0033CC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23</a:t>
                      </a:r>
                      <a:r>
                        <a:rPr lang="ko-KR" altLang="en-US" sz="1500" b="0" dirty="0">
                          <a:solidFill>
                            <a:srgbClr val="0033CC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개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rgbClr val="00B050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7</a:t>
                      </a:r>
                      <a:r>
                        <a:rPr lang="ko-KR" altLang="en-US" sz="1500" b="0" dirty="0">
                          <a:solidFill>
                            <a:srgbClr val="00B050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개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968803"/>
                  </a:ext>
                </a:extLst>
              </a:tr>
              <a:tr h="601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onboard</a:t>
                      </a:r>
                      <a:endParaRPr lang="ko-KR" altLang="en-US" sz="1500" b="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11</a:t>
                      </a:r>
                      <a:r>
                        <a:rPr lang="ko-KR" altLang="en-US" sz="1500" b="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개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rgbClr val="0033CC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4</a:t>
                      </a:r>
                      <a:r>
                        <a:rPr lang="ko-KR" altLang="en-US" sz="1500" b="0" dirty="0">
                          <a:solidFill>
                            <a:srgbClr val="0033CC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개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rgbClr val="00B050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7</a:t>
                      </a:r>
                      <a:r>
                        <a:rPr lang="ko-KR" altLang="en-US" sz="1500" b="0" dirty="0">
                          <a:solidFill>
                            <a:srgbClr val="00B050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개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996112"/>
                  </a:ext>
                </a:extLst>
              </a:tr>
              <a:tr h="601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onshore</a:t>
                      </a:r>
                      <a:endParaRPr lang="ko-KR" altLang="en-US" sz="1500" b="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40</a:t>
                      </a:r>
                      <a:r>
                        <a:rPr lang="ko-KR" altLang="en-US" sz="1500" b="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개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rgbClr val="0033CC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36</a:t>
                      </a:r>
                      <a:r>
                        <a:rPr lang="ko-KR" altLang="en-US" sz="1500" b="0" dirty="0">
                          <a:solidFill>
                            <a:srgbClr val="0033CC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개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rgbClr val="00B050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4</a:t>
                      </a:r>
                      <a:r>
                        <a:rPr lang="ko-KR" altLang="en-US" sz="1500" b="0" dirty="0">
                          <a:solidFill>
                            <a:srgbClr val="00B050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개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915434"/>
                  </a:ext>
                </a:extLst>
              </a:tr>
              <a:tr h="6013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총합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71</a:t>
                      </a:r>
                      <a:r>
                        <a:rPr lang="ko-KR" altLang="en-US" sz="1500" b="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rgbClr val="0033CC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63</a:t>
                      </a:r>
                      <a:r>
                        <a:rPr lang="ko-KR" altLang="en-US" sz="1500" b="0" dirty="0">
                          <a:solidFill>
                            <a:srgbClr val="0033CC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rgbClr val="00B050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18</a:t>
                      </a:r>
                      <a:r>
                        <a:rPr lang="ko-KR" altLang="en-US" sz="1500" b="0" dirty="0">
                          <a:solidFill>
                            <a:srgbClr val="00B050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943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66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C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76687" y="1123376"/>
            <a:ext cx="11226800" cy="5339509"/>
          </a:xfrm>
          <a:prstGeom prst="rect">
            <a:avLst/>
          </a:prstGeom>
          <a:solidFill>
            <a:schemeClr val="bg1"/>
          </a:solidFill>
          <a:ln w="28575">
            <a:solidFill>
              <a:srgbClr val="FAC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C394FB-C936-44BF-B34A-4E9A2956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1B27CC0-69B9-4142-A9E6-868B02BEFE50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66550-0F12-4F7D-92AA-5B02DF6BB491}"/>
              </a:ext>
            </a:extLst>
          </p:cNvPr>
          <p:cNvSpPr txBox="1"/>
          <p:nvPr/>
        </p:nvSpPr>
        <p:spPr>
          <a:xfrm>
            <a:off x="1043940" y="1668397"/>
            <a:ext cx="9822180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비디오</a:t>
            </a: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(.</a:t>
            </a:r>
            <a:r>
              <a:rPr lang="en-US" altLang="ko-KR" sz="1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avi</a:t>
            </a: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형식의 </a:t>
            </a:r>
            <a:r>
              <a:rPr lang="ko-KR" altLang="en-US" sz="1800" dirty="0">
                <a:solidFill>
                  <a:srgbClr val="0033C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훈련 데이터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이미지</a:t>
            </a: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(.jpg)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변환</a:t>
            </a:r>
            <a:endParaRPr lang="en-US" altLang="ko-KR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훈련 데이터셋과 테스트 데이터셋으로 분할</a:t>
            </a:r>
            <a:endParaRPr lang="en-US" altLang="ko-KR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CD200-CDF1-46E1-A172-152AC6A30A5C}"/>
              </a:ext>
            </a:extLst>
          </p:cNvPr>
          <p:cNvSpPr txBox="1"/>
          <p:nvPr/>
        </p:nvSpPr>
        <p:spPr>
          <a:xfrm>
            <a:off x="2686029" y="3973106"/>
            <a:ext cx="1424940" cy="888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rgbClr val="0033C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훈련 데이터</a:t>
            </a:r>
            <a:endParaRPr lang="en-US" altLang="ko-KR" sz="1800" dirty="0">
              <a:solidFill>
                <a:srgbClr val="0033CC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63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4B1BB92-1885-4CAC-874E-61D55A378BE8}"/>
              </a:ext>
            </a:extLst>
          </p:cNvPr>
          <p:cNvCxnSpPr>
            <a:cxnSpLocks/>
          </p:cNvCxnSpPr>
          <p:nvPr/>
        </p:nvCxnSpPr>
        <p:spPr>
          <a:xfrm flipV="1">
            <a:off x="6301740" y="3739270"/>
            <a:ext cx="1607820" cy="52793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655BB72-BB3B-4544-B0A4-905981796F60}"/>
              </a:ext>
            </a:extLst>
          </p:cNvPr>
          <p:cNvCxnSpPr>
            <a:cxnSpLocks/>
          </p:cNvCxnSpPr>
          <p:nvPr/>
        </p:nvCxnSpPr>
        <p:spPr>
          <a:xfrm>
            <a:off x="6301740" y="4556760"/>
            <a:ext cx="1607820" cy="4726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E4B0970E-6F75-4217-A69A-8D3768D1B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680" y="3326520"/>
            <a:ext cx="679887" cy="6923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7F978E-B398-4E4D-90F8-66D95D1EF121}"/>
              </a:ext>
            </a:extLst>
          </p:cNvPr>
          <p:cNvSpPr txBox="1"/>
          <p:nvPr/>
        </p:nvSpPr>
        <p:spPr>
          <a:xfrm>
            <a:off x="8061960" y="3672673"/>
            <a:ext cx="77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train</a:t>
            </a:r>
            <a:endParaRPr lang="ko-KR" altLang="en-US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898E7D0-94D1-4899-B73D-BF7DB571D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680" y="4626820"/>
            <a:ext cx="679887" cy="69230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B5C854B-72F8-4C6C-BE32-0B8CBD54A3F1}"/>
              </a:ext>
            </a:extLst>
          </p:cNvPr>
          <p:cNvSpPr txBox="1"/>
          <p:nvPr/>
        </p:nvSpPr>
        <p:spPr>
          <a:xfrm>
            <a:off x="8061960" y="4972973"/>
            <a:ext cx="77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</a:t>
            </a:r>
            <a:endParaRPr lang="ko-KR" altLang="en-US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B965E2-D342-488A-BE47-FD4884F7865F}"/>
              </a:ext>
            </a:extLst>
          </p:cNvPr>
          <p:cNvSpPr txBox="1"/>
          <p:nvPr/>
        </p:nvSpPr>
        <p:spPr>
          <a:xfrm>
            <a:off x="8061960" y="4072781"/>
            <a:ext cx="77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4470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E6B65F-0847-4C67-9496-E8F313F8B9D2}"/>
              </a:ext>
            </a:extLst>
          </p:cNvPr>
          <p:cNvSpPr txBox="1"/>
          <p:nvPr/>
        </p:nvSpPr>
        <p:spPr>
          <a:xfrm>
            <a:off x="8061960" y="5419525"/>
            <a:ext cx="77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1880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AE4E51-B089-4297-AF42-83436D0B1FEE}"/>
              </a:ext>
            </a:extLst>
          </p:cNvPr>
          <p:cNvSpPr txBox="1"/>
          <p:nvPr/>
        </p:nvSpPr>
        <p:spPr>
          <a:xfrm>
            <a:off x="469900" y="272639"/>
            <a:ext cx="4273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데이터셋 분할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45C8C9-80BE-48BD-8BB4-93C9ECB6F053}"/>
              </a:ext>
            </a:extLst>
          </p:cNvPr>
          <p:cNvSpPr txBox="1"/>
          <p:nvPr/>
        </p:nvSpPr>
        <p:spPr>
          <a:xfrm>
            <a:off x="6669207" y="3672672"/>
            <a:ext cx="77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0.7</a:t>
            </a:r>
            <a:endParaRPr lang="ko-KR" altLang="en-US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89B4EA-12F0-4AF2-B1F8-5BF333E3979D}"/>
              </a:ext>
            </a:extLst>
          </p:cNvPr>
          <p:cNvSpPr txBox="1"/>
          <p:nvPr/>
        </p:nvSpPr>
        <p:spPr>
          <a:xfrm>
            <a:off x="6669207" y="4898618"/>
            <a:ext cx="77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0.3</a:t>
            </a:r>
            <a:endParaRPr lang="ko-KR" altLang="en-US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DDC54DA-823B-4957-AFB2-F6826841C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378" y="3949671"/>
            <a:ext cx="679887" cy="69230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0C04C29-AE5E-44D9-9FD1-73928C3AA5A0}"/>
              </a:ext>
            </a:extLst>
          </p:cNvPr>
          <p:cNvSpPr txBox="1"/>
          <p:nvPr/>
        </p:nvSpPr>
        <p:spPr>
          <a:xfrm>
            <a:off x="5410658" y="4295824"/>
            <a:ext cx="77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img</a:t>
            </a:r>
            <a:endParaRPr lang="ko-KR" altLang="en-US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931B3A-6C77-4031-BFAC-C613993DD394}"/>
              </a:ext>
            </a:extLst>
          </p:cNvPr>
          <p:cNvSpPr txBox="1"/>
          <p:nvPr/>
        </p:nvSpPr>
        <p:spPr>
          <a:xfrm>
            <a:off x="5410658" y="4695932"/>
            <a:ext cx="77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6350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888825-28EF-4000-B014-441A02BCA762}"/>
              </a:ext>
            </a:extLst>
          </p:cNvPr>
          <p:cNvCxnSpPr>
            <a:cxnSpLocks/>
          </p:cNvCxnSpPr>
          <p:nvPr/>
        </p:nvCxnSpPr>
        <p:spPr>
          <a:xfrm>
            <a:off x="4130040" y="4434323"/>
            <a:ext cx="1135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1131842"/>
            <a:ext cx="11226800" cy="5339509"/>
          </a:xfrm>
          <a:prstGeom prst="rect">
            <a:avLst/>
          </a:prstGeom>
          <a:solidFill>
            <a:srgbClr val="FFE6CC"/>
          </a:solidFill>
          <a:ln w="28575">
            <a:solidFill>
              <a:srgbClr val="FAC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72639"/>
            <a:ext cx="11036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sz="4000" dirty="0" err="1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sz="4000" dirty="0">
              <a:solidFill>
                <a:srgbClr val="FAC7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13EE1F-9380-444E-A807-961C3862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1B27CC0-69B9-4142-A9E6-868B02BEFE50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79609C-D652-476A-843B-EDAA200C522D}"/>
              </a:ext>
            </a:extLst>
          </p:cNvPr>
          <p:cNvSpPr txBox="1"/>
          <p:nvPr/>
        </p:nvSpPr>
        <p:spPr>
          <a:xfrm>
            <a:off x="1043940" y="1668397"/>
            <a:ext cx="9822180" cy="2239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YOLOv4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</a:t>
            </a: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YOLO 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학습을 위해 개발된 프레임 워크인 </a:t>
            </a: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Darknet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사용</a:t>
            </a:r>
            <a:endParaRPr lang="en-US" altLang="ko-KR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custom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데이터를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Darknet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형식으로 가공하여야 함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9FAC04A-945F-4A78-AADE-9051E1DD95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6" t="17941" r="53650" b="40890"/>
          <a:stretch/>
        </p:blipFill>
        <p:spPr>
          <a:xfrm>
            <a:off x="1432757" y="3976243"/>
            <a:ext cx="4446438" cy="70532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95D60AC-3C55-4F39-94EA-68D0AD35B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805" y="3179384"/>
            <a:ext cx="4446438" cy="2666631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821DBFF-028F-44CB-99B2-F016C874B9C2}"/>
              </a:ext>
            </a:extLst>
          </p:cNvPr>
          <p:cNvSpPr txBox="1"/>
          <p:nvPr/>
        </p:nvSpPr>
        <p:spPr>
          <a:xfrm>
            <a:off x="2289959" y="4832884"/>
            <a:ext cx="2553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Darknet 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라벨 데이터 형식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BEEC6CD-8E0C-4958-893C-B9115E60154F}"/>
              </a:ext>
            </a:extLst>
          </p:cNvPr>
          <p:cNvSpPr txBox="1"/>
          <p:nvPr/>
        </p:nvSpPr>
        <p:spPr>
          <a:xfrm>
            <a:off x="7259426" y="5946932"/>
            <a:ext cx="2553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필요한 디렉토리 및 파일 구성</a:t>
            </a:r>
          </a:p>
        </p:txBody>
      </p:sp>
    </p:spTree>
    <p:extLst>
      <p:ext uri="{BB962C8B-B14F-4D97-AF65-F5344CB8AC3E}">
        <p14:creationId xmlns:p14="http://schemas.microsoft.com/office/powerpoint/2010/main" val="209883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1131842"/>
            <a:ext cx="11226800" cy="5339509"/>
          </a:xfrm>
          <a:prstGeom prst="rect">
            <a:avLst/>
          </a:prstGeom>
          <a:solidFill>
            <a:srgbClr val="FFE6CC"/>
          </a:solidFill>
          <a:ln w="28575">
            <a:solidFill>
              <a:srgbClr val="FAC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72639"/>
            <a:ext cx="11036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sz="4000" dirty="0" err="1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sz="4000" dirty="0">
              <a:solidFill>
                <a:srgbClr val="FAC7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13EE1F-9380-444E-A807-961C3862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1B27CC0-69B9-4142-A9E6-868B02BEFE50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14400" y="2822344"/>
            <a:ext cx="6750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objects_nir.txt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2604A5-3BAB-475D-A523-90B07AE84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29506"/>
            <a:ext cx="6750756" cy="285946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C5E49A8-73F0-4FA7-9399-94B4DD823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461133"/>
            <a:ext cx="2105319" cy="109552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9A872E7-B05A-495B-A68D-4B0F72E1EE66}"/>
              </a:ext>
            </a:extLst>
          </p:cNvPr>
          <p:cNvSpPr txBox="1"/>
          <p:nvPr/>
        </p:nvSpPr>
        <p:spPr>
          <a:xfrm>
            <a:off x="3208020" y="1636352"/>
            <a:ext cx="6750756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GT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(.mat)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 필요한 부분을 뽑아내어 정리한 파일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(.txt)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바운딩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박스 정보 파일 </a:t>
            </a:r>
          </a:p>
        </p:txBody>
      </p:sp>
    </p:spTree>
    <p:extLst>
      <p:ext uri="{BB962C8B-B14F-4D97-AF65-F5344CB8AC3E}">
        <p14:creationId xmlns:p14="http://schemas.microsoft.com/office/powerpoint/2010/main" val="834766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1131842"/>
            <a:ext cx="11226800" cy="5339509"/>
          </a:xfrm>
          <a:prstGeom prst="rect">
            <a:avLst/>
          </a:prstGeom>
          <a:solidFill>
            <a:srgbClr val="FFE6CC"/>
          </a:solidFill>
          <a:ln w="28575">
            <a:solidFill>
              <a:srgbClr val="FAC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A86A212-280C-4A91-ABC7-B987B5BAACFD}"/>
              </a:ext>
            </a:extLst>
          </p:cNvPr>
          <p:cNvSpPr/>
          <p:nvPr/>
        </p:nvSpPr>
        <p:spPr>
          <a:xfrm>
            <a:off x="1320801" y="3200400"/>
            <a:ext cx="2984500" cy="2362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72639"/>
            <a:ext cx="11036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sz="4000" dirty="0" err="1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sz="4000" dirty="0">
              <a:solidFill>
                <a:srgbClr val="FAC7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13EE1F-9380-444E-A807-961C3862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1B27CC0-69B9-4142-A9E6-868B02BEFE50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C09789-447A-4CCB-8935-98A2BE08B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08" y="1812670"/>
            <a:ext cx="8764223" cy="590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D0F600-B568-455C-BDC2-3BD1CAB9A42C}"/>
              </a:ext>
            </a:extLst>
          </p:cNvPr>
          <p:cNvSpPr txBox="1"/>
          <p:nvPr/>
        </p:nvSpPr>
        <p:spPr>
          <a:xfrm>
            <a:off x="1569720" y="2482083"/>
            <a:ext cx="6758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frame name                           x                             y                               width                       height</a:t>
            </a:r>
            <a:endParaRPr lang="ko-KR" altLang="en-US" sz="11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D8DBCC-7CC4-409C-BAAA-EDA2D88517D5}"/>
              </a:ext>
            </a:extLst>
          </p:cNvPr>
          <p:cNvCxnSpPr/>
          <p:nvPr/>
        </p:nvCxnSpPr>
        <p:spPr>
          <a:xfrm>
            <a:off x="3147060" y="1661353"/>
            <a:ext cx="0" cy="1082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7DAF52-C800-4750-A232-D142ECE3B882}"/>
              </a:ext>
            </a:extLst>
          </p:cNvPr>
          <p:cNvCxnSpPr>
            <a:cxnSpLocks/>
          </p:cNvCxnSpPr>
          <p:nvPr/>
        </p:nvCxnSpPr>
        <p:spPr>
          <a:xfrm flipH="1">
            <a:off x="4503420" y="1661353"/>
            <a:ext cx="68580" cy="1082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7A1C385-4625-46CC-AA08-323E0652C8C2}"/>
              </a:ext>
            </a:extLst>
          </p:cNvPr>
          <p:cNvCxnSpPr>
            <a:cxnSpLocks/>
          </p:cNvCxnSpPr>
          <p:nvPr/>
        </p:nvCxnSpPr>
        <p:spPr>
          <a:xfrm flipH="1">
            <a:off x="5831841" y="1661353"/>
            <a:ext cx="247650" cy="1075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1D28E65-B0A5-4632-B11B-9CBB66852E54}"/>
              </a:ext>
            </a:extLst>
          </p:cNvPr>
          <p:cNvCxnSpPr>
            <a:cxnSpLocks/>
          </p:cNvCxnSpPr>
          <p:nvPr/>
        </p:nvCxnSpPr>
        <p:spPr>
          <a:xfrm flipH="1">
            <a:off x="7150099" y="1740134"/>
            <a:ext cx="418256" cy="10035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66FEEAF-BC20-4E48-9ABE-DB68AA73560A}"/>
              </a:ext>
            </a:extLst>
          </p:cNvPr>
          <p:cNvCxnSpPr>
            <a:cxnSpLocks/>
          </p:cNvCxnSpPr>
          <p:nvPr/>
        </p:nvCxnSpPr>
        <p:spPr>
          <a:xfrm flipH="1">
            <a:off x="8500319" y="1740134"/>
            <a:ext cx="418256" cy="10035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02E1BA-A6FF-4CFC-B991-5F1F3D0C8594}"/>
              </a:ext>
            </a:extLst>
          </p:cNvPr>
          <p:cNvSpPr txBox="1"/>
          <p:nvPr/>
        </p:nvSpPr>
        <p:spPr>
          <a:xfrm>
            <a:off x="8657590" y="2483002"/>
            <a:ext cx="170685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object type</a:t>
            </a:r>
          </a:p>
          <a:p>
            <a:r>
              <a:rPr lang="en-US" altLang="ko-KR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distance type</a:t>
            </a:r>
          </a:p>
          <a:p>
            <a:r>
              <a:rPr lang="en-US" altLang="ko-KR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motion type </a:t>
            </a:r>
            <a:endParaRPr lang="ko-KR" altLang="en-US" sz="11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D90B7B1-4BCD-4FF1-8411-888E36609861}"/>
              </a:ext>
            </a:extLst>
          </p:cNvPr>
          <p:cNvSpPr/>
          <p:nvPr/>
        </p:nvSpPr>
        <p:spPr>
          <a:xfrm>
            <a:off x="2124074" y="3911600"/>
            <a:ext cx="815975" cy="869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BD08D-F3E5-4203-B860-DAB71FD5C947}"/>
              </a:ext>
            </a:extLst>
          </p:cNvPr>
          <p:cNvSpPr txBox="1"/>
          <p:nvPr/>
        </p:nvSpPr>
        <p:spPr>
          <a:xfrm rot="10800000" flipV="1">
            <a:off x="1388268" y="3893157"/>
            <a:ext cx="754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x</a:t>
            </a:r>
            <a:endParaRPr lang="ko-KR" altLang="en-US" sz="11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289FD9-847D-42E8-8B00-526D37595D39}"/>
              </a:ext>
            </a:extLst>
          </p:cNvPr>
          <p:cNvSpPr txBox="1"/>
          <p:nvPr/>
        </p:nvSpPr>
        <p:spPr>
          <a:xfrm rot="10800000" flipV="1">
            <a:off x="2143260" y="3462761"/>
            <a:ext cx="754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y</a:t>
            </a:r>
            <a:endParaRPr lang="ko-KR" altLang="en-US" sz="11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462624AE-FB31-4A44-8D65-7E1AA97EE422}"/>
              </a:ext>
            </a:extLst>
          </p:cNvPr>
          <p:cNvSpPr/>
          <p:nvPr/>
        </p:nvSpPr>
        <p:spPr>
          <a:xfrm rot="10800000">
            <a:off x="2112169" y="4791399"/>
            <a:ext cx="842962" cy="116357"/>
          </a:xfrm>
          <a:custGeom>
            <a:avLst/>
            <a:gdLst>
              <a:gd name="connsiteX0" fmla="*/ 0 w 842962"/>
              <a:gd name="connsiteY0" fmla="*/ 116357 h 116357"/>
              <a:gd name="connsiteX1" fmla="*/ 2381 w 842962"/>
              <a:gd name="connsiteY1" fmla="*/ 99689 h 116357"/>
              <a:gd name="connsiteX2" fmla="*/ 14287 w 842962"/>
              <a:gd name="connsiteY2" fmla="*/ 85401 h 116357"/>
              <a:gd name="connsiteX3" fmla="*/ 30956 w 842962"/>
              <a:gd name="connsiteY3" fmla="*/ 63970 h 116357"/>
              <a:gd name="connsiteX4" fmla="*/ 45244 w 842962"/>
              <a:gd name="connsiteY4" fmla="*/ 54445 h 116357"/>
              <a:gd name="connsiteX5" fmla="*/ 59531 w 842962"/>
              <a:gd name="connsiteY5" fmla="*/ 49682 h 116357"/>
              <a:gd name="connsiteX6" fmla="*/ 69056 w 842962"/>
              <a:gd name="connsiteY6" fmla="*/ 42539 h 116357"/>
              <a:gd name="connsiteX7" fmla="*/ 83344 w 842962"/>
              <a:gd name="connsiteY7" fmla="*/ 37776 h 116357"/>
              <a:gd name="connsiteX8" fmla="*/ 109537 w 842962"/>
              <a:gd name="connsiteY8" fmla="*/ 33014 h 116357"/>
              <a:gd name="connsiteX9" fmla="*/ 135731 w 842962"/>
              <a:gd name="connsiteY9" fmla="*/ 28251 h 116357"/>
              <a:gd name="connsiteX10" fmla="*/ 145256 w 842962"/>
              <a:gd name="connsiteY10" fmla="*/ 25870 h 116357"/>
              <a:gd name="connsiteX11" fmla="*/ 161925 w 842962"/>
              <a:gd name="connsiteY11" fmla="*/ 23489 h 116357"/>
              <a:gd name="connsiteX12" fmla="*/ 176212 w 842962"/>
              <a:gd name="connsiteY12" fmla="*/ 18726 h 116357"/>
              <a:gd name="connsiteX13" fmla="*/ 233362 w 842962"/>
              <a:gd name="connsiteY13" fmla="*/ 13964 h 116357"/>
              <a:gd name="connsiteX14" fmla="*/ 485775 w 842962"/>
              <a:gd name="connsiteY14" fmla="*/ 13964 h 116357"/>
              <a:gd name="connsiteX15" fmla="*/ 519112 w 842962"/>
              <a:gd name="connsiteY15" fmla="*/ 18726 h 116357"/>
              <a:gd name="connsiteX16" fmla="*/ 526256 w 842962"/>
              <a:gd name="connsiteY16" fmla="*/ 21107 h 116357"/>
              <a:gd name="connsiteX17" fmla="*/ 611981 w 842962"/>
              <a:gd name="connsiteY17" fmla="*/ 30632 h 116357"/>
              <a:gd name="connsiteX18" fmla="*/ 628650 w 842962"/>
              <a:gd name="connsiteY18" fmla="*/ 33014 h 116357"/>
              <a:gd name="connsiteX19" fmla="*/ 638175 w 842962"/>
              <a:gd name="connsiteY19" fmla="*/ 35395 h 116357"/>
              <a:gd name="connsiteX20" fmla="*/ 692944 w 842962"/>
              <a:gd name="connsiteY20" fmla="*/ 42539 h 116357"/>
              <a:gd name="connsiteX21" fmla="*/ 714375 w 842962"/>
              <a:gd name="connsiteY21" fmla="*/ 47301 h 116357"/>
              <a:gd name="connsiteX22" fmla="*/ 721519 w 842962"/>
              <a:gd name="connsiteY22" fmla="*/ 49682 h 116357"/>
              <a:gd name="connsiteX23" fmla="*/ 745331 w 842962"/>
              <a:gd name="connsiteY23" fmla="*/ 52064 h 116357"/>
              <a:gd name="connsiteX24" fmla="*/ 766762 w 842962"/>
              <a:gd name="connsiteY24" fmla="*/ 56826 h 116357"/>
              <a:gd name="connsiteX25" fmla="*/ 773906 w 842962"/>
              <a:gd name="connsiteY25" fmla="*/ 59207 h 116357"/>
              <a:gd name="connsiteX26" fmla="*/ 783431 w 842962"/>
              <a:gd name="connsiteY26" fmla="*/ 61589 h 116357"/>
              <a:gd name="connsiteX27" fmla="*/ 788194 w 842962"/>
              <a:gd name="connsiteY27" fmla="*/ 68732 h 116357"/>
              <a:gd name="connsiteX28" fmla="*/ 804862 w 842962"/>
              <a:gd name="connsiteY28" fmla="*/ 78257 h 116357"/>
              <a:gd name="connsiteX29" fmla="*/ 819150 w 842962"/>
              <a:gd name="connsiteY29" fmla="*/ 90164 h 116357"/>
              <a:gd name="connsiteX30" fmla="*/ 826294 w 842962"/>
              <a:gd name="connsiteY30" fmla="*/ 97307 h 116357"/>
              <a:gd name="connsiteX31" fmla="*/ 833437 w 842962"/>
              <a:gd name="connsiteY31" fmla="*/ 99689 h 116357"/>
              <a:gd name="connsiteX32" fmla="*/ 842962 w 842962"/>
              <a:gd name="connsiteY32" fmla="*/ 109214 h 11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42962" h="116357">
                <a:moveTo>
                  <a:pt x="0" y="116357"/>
                </a:moveTo>
                <a:cubicBezTo>
                  <a:pt x="794" y="110801"/>
                  <a:pt x="768" y="105065"/>
                  <a:pt x="2381" y="99689"/>
                </a:cubicBezTo>
                <a:cubicBezTo>
                  <a:pt x="4161" y="93755"/>
                  <a:pt x="10828" y="89849"/>
                  <a:pt x="14287" y="85401"/>
                </a:cubicBezTo>
                <a:cubicBezTo>
                  <a:pt x="22163" y="75275"/>
                  <a:pt x="21834" y="71065"/>
                  <a:pt x="30956" y="63970"/>
                </a:cubicBezTo>
                <a:cubicBezTo>
                  <a:pt x="35474" y="60456"/>
                  <a:pt x="39814" y="56255"/>
                  <a:pt x="45244" y="54445"/>
                </a:cubicBezTo>
                <a:lnTo>
                  <a:pt x="59531" y="49682"/>
                </a:lnTo>
                <a:cubicBezTo>
                  <a:pt x="62706" y="47301"/>
                  <a:pt x="65506" y="44314"/>
                  <a:pt x="69056" y="42539"/>
                </a:cubicBezTo>
                <a:cubicBezTo>
                  <a:pt x="73546" y="40294"/>
                  <a:pt x="78474" y="38993"/>
                  <a:pt x="83344" y="37776"/>
                </a:cubicBezTo>
                <a:cubicBezTo>
                  <a:pt x="98314" y="34034"/>
                  <a:pt x="89629" y="35858"/>
                  <a:pt x="109537" y="33014"/>
                </a:cubicBezTo>
                <a:cubicBezTo>
                  <a:pt x="124863" y="27904"/>
                  <a:pt x="108809" y="32738"/>
                  <a:pt x="135731" y="28251"/>
                </a:cubicBezTo>
                <a:cubicBezTo>
                  <a:pt x="138959" y="27713"/>
                  <a:pt x="142036" y="26455"/>
                  <a:pt x="145256" y="25870"/>
                </a:cubicBezTo>
                <a:cubicBezTo>
                  <a:pt x="150778" y="24866"/>
                  <a:pt x="156369" y="24283"/>
                  <a:pt x="161925" y="23489"/>
                </a:cubicBezTo>
                <a:cubicBezTo>
                  <a:pt x="166687" y="21901"/>
                  <a:pt x="171223" y="19280"/>
                  <a:pt x="176212" y="18726"/>
                </a:cubicBezTo>
                <a:cubicBezTo>
                  <a:pt x="209503" y="15027"/>
                  <a:pt x="190472" y="16823"/>
                  <a:pt x="233362" y="13964"/>
                </a:cubicBezTo>
                <a:cubicBezTo>
                  <a:pt x="317731" y="-14167"/>
                  <a:pt x="248989" y="7892"/>
                  <a:pt x="485775" y="13964"/>
                </a:cubicBezTo>
                <a:cubicBezTo>
                  <a:pt x="496996" y="14252"/>
                  <a:pt x="519112" y="18726"/>
                  <a:pt x="519112" y="18726"/>
                </a:cubicBezTo>
                <a:cubicBezTo>
                  <a:pt x="521493" y="19520"/>
                  <a:pt x="523821" y="20498"/>
                  <a:pt x="526256" y="21107"/>
                </a:cubicBezTo>
                <a:cubicBezTo>
                  <a:pt x="554230" y="28101"/>
                  <a:pt x="583545" y="26569"/>
                  <a:pt x="611981" y="30632"/>
                </a:cubicBezTo>
                <a:cubicBezTo>
                  <a:pt x="617537" y="31426"/>
                  <a:pt x="623128" y="32010"/>
                  <a:pt x="628650" y="33014"/>
                </a:cubicBezTo>
                <a:cubicBezTo>
                  <a:pt x="631870" y="33599"/>
                  <a:pt x="634931" y="34963"/>
                  <a:pt x="638175" y="35395"/>
                </a:cubicBezTo>
                <a:cubicBezTo>
                  <a:pt x="653422" y="37428"/>
                  <a:pt x="678370" y="37681"/>
                  <a:pt x="692944" y="42539"/>
                </a:cubicBezTo>
                <a:cubicBezTo>
                  <a:pt x="709023" y="47899"/>
                  <a:pt x="689233" y="41715"/>
                  <a:pt x="714375" y="47301"/>
                </a:cubicBezTo>
                <a:cubicBezTo>
                  <a:pt x="716825" y="47845"/>
                  <a:pt x="719038" y="49300"/>
                  <a:pt x="721519" y="49682"/>
                </a:cubicBezTo>
                <a:cubicBezTo>
                  <a:pt x="729403" y="50895"/>
                  <a:pt x="737424" y="51010"/>
                  <a:pt x="745331" y="52064"/>
                </a:cubicBezTo>
                <a:cubicBezTo>
                  <a:pt x="749935" y="52678"/>
                  <a:pt x="761810" y="55411"/>
                  <a:pt x="766762" y="56826"/>
                </a:cubicBezTo>
                <a:cubicBezTo>
                  <a:pt x="769176" y="57516"/>
                  <a:pt x="771492" y="58517"/>
                  <a:pt x="773906" y="59207"/>
                </a:cubicBezTo>
                <a:cubicBezTo>
                  <a:pt x="777053" y="60106"/>
                  <a:pt x="780256" y="60795"/>
                  <a:pt x="783431" y="61589"/>
                </a:cubicBezTo>
                <a:cubicBezTo>
                  <a:pt x="785019" y="63970"/>
                  <a:pt x="786170" y="66708"/>
                  <a:pt x="788194" y="68732"/>
                </a:cubicBezTo>
                <a:cubicBezTo>
                  <a:pt x="791563" y="72101"/>
                  <a:pt x="801122" y="76387"/>
                  <a:pt x="804862" y="78257"/>
                </a:cubicBezTo>
                <a:cubicBezTo>
                  <a:pt x="825723" y="99118"/>
                  <a:pt x="799266" y="73595"/>
                  <a:pt x="819150" y="90164"/>
                </a:cubicBezTo>
                <a:cubicBezTo>
                  <a:pt x="821737" y="92320"/>
                  <a:pt x="823492" y="95439"/>
                  <a:pt x="826294" y="97307"/>
                </a:cubicBezTo>
                <a:cubicBezTo>
                  <a:pt x="828382" y="98699"/>
                  <a:pt x="831192" y="98566"/>
                  <a:pt x="833437" y="99689"/>
                </a:cubicBezTo>
                <a:cubicBezTo>
                  <a:pt x="841101" y="103521"/>
                  <a:pt x="839895" y="103078"/>
                  <a:pt x="842962" y="10921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50D9AE-B973-4C16-A386-F8EABD876331}"/>
              </a:ext>
            </a:extLst>
          </p:cNvPr>
          <p:cNvSpPr txBox="1"/>
          <p:nvPr/>
        </p:nvSpPr>
        <p:spPr>
          <a:xfrm rot="10800000" flipV="1">
            <a:off x="2228714" y="4917417"/>
            <a:ext cx="754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width</a:t>
            </a:r>
            <a:endParaRPr lang="ko-KR" altLang="en-US" sz="11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B2B4667B-9674-4F8D-A05C-EB0D4BC5720C}"/>
              </a:ext>
            </a:extLst>
          </p:cNvPr>
          <p:cNvSpPr/>
          <p:nvPr/>
        </p:nvSpPr>
        <p:spPr>
          <a:xfrm>
            <a:off x="2943225" y="3917156"/>
            <a:ext cx="142875" cy="862013"/>
          </a:xfrm>
          <a:custGeom>
            <a:avLst/>
            <a:gdLst>
              <a:gd name="connsiteX0" fmla="*/ 7144 w 142875"/>
              <a:gd name="connsiteY0" fmla="*/ 0 h 862013"/>
              <a:gd name="connsiteX1" fmla="*/ 26194 w 142875"/>
              <a:gd name="connsiteY1" fmla="*/ 4763 h 862013"/>
              <a:gd name="connsiteX2" fmla="*/ 30956 w 142875"/>
              <a:gd name="connsiteY2" fmla="*/ 11907 h 862013"/>
              <a:gd name="connsiteX3" fmla="*/ 45244 w 142875"/>
              <a:gd name="connsiteY3" fmla="*/ 23813 h 862013"/>
              <a:gd name="connsiteX4" fmla="*/ 54769 w 142875"/>
              <a:gd name="connsiteY4" fmla="*/ 38100 h 862013"/>
              <a:gd name="connsiteX5" fmla="*/ 71438 w 142875"/>
              <a:gd name="connsiteY5" fmla="*/ 59532 h 862013"/>
              <a:gd name="connsiteX6" fmla="*/ 80963 w 142875"/>
              <a:gd name="connsiteY6" fmla="*/ 73819 h 862013"/>
              <a:gd name="connsiteX7" fmla="*/ 88106 w 142875"/>
              <a:gd name="connsiteY7" fmla="*/ 80963 h 862013"/>
              <a:gd name="connsiteX8" fmla="*/ 92869 w 142875"/>
              <a:gd name="connsiteY8" fmla="*/ 88107 h 862013"/>
              <a:gd name="connsiteX9" fmla="*/ 100013 w 142875"/>
              <a:gd name="connsiteY9" fmla="*/ 97632 h 862013"/>
              <a:gd name="connsiteX10" fmla="*/ 102394 w 142875"/>
              <a:gd name="connsiteY10" fmla="*/ 104775 h 862013"/>
              <a:gd name="connsiteX11" fmla="*/ 109538 w 142875"/>
              <a:gd name="connsiteY11" fmla="*/ 121444 h 862013"/>
              <a:gd name="connsiteX12" fmla="*/ 119063 w 142875"/>
              <a:gd name="connsiteY12" fmla="*/ 147638 h 862013"/>
              <a:gd name="connsiteX13" fmla="*/ 123825 w 142875"/>
              <a:gd name="connsiteY13" fmla="*/ 161925 h 862013"/>
              <a:gd name="connsiteX14" fmla="*/ 126206 w 142875"/>
              <a:gd name="connsiteY14" fmla="*/ 176213 h 862013"/>
              <a:gd name="connsiteX15" fmla="*/ 128588 w 142875"/>
              <a:gd name="connsiteY15" fmla="*/ 192882 h 862013"/>
              <a:gd name="connsiteX16" fmla="*/ 130969 w 142875"/>
              <a:gd name="connsiteY16" fmla="*/ 200025 h 862013"/>
              <a:gd name="connsiteX17" fmla="*/ 133350 w 142875"/>
              <a:gd name="connsiteY17" fmla="*/ 209550 h 862013"/>
              <a:gd name="connsiteX18" fmla="*/ 138113 w 142875"/>
              <a:gd name="connsiteY18" fmla="*/ 254794 h 862013"/>
              <a:gd name="connsiteX19" fmla="*/ 142875 w 142875"/>
              <a:gd name="connsiteY19" fmla="*/ 338138 h 862013"/>
              <a:gd name="connsiteX20" fmla="*/ 140494 w 142875"/>
              <a:gd name="connsiteY20" fmla="*/ 485775 h 862013"/>
              <a:gd name="connsiteX21" fmla="*/ 135731 w 142875"/>
              <a:gd name="connsiteY21" fmla="*/ 519113 h 862013"/>
              <a:gd name="connsiteX22" fmla="*/ 133350 w 142875"/>
              <a:gd name="connsiteY22" fmla="*/ 526257 h 862013"/>
              <a:gd name="connsiteX23" fmla="*/ 130969 w 142875"/>
              <a:gd name="connsiteY23" fmla="*/ 542925 h 862013"/>
              <a:gd name="connsiteX24" fmla="*/ 128588 w 142875"/>
              <a:gd name="connsiteY24" fmla="*/ 550069 h 862013"/>
              <a:gd name="connsiteX25" fmla="*/ 126206 w 142875"/>
              <a:gd name="connsiteY25" fmla="*/ 564357 h 862013"/>
              <a:gd name="connsiteX26" fmla="*/ 121444 w 142875"/>
              <a:gd name="connsiteY26" fmla="*/ 578644 h 862013"/>
              <a:gd name="connsiteX27" fmla="*/ 119063 w 142875"/>
              <a:gd name="connsiteY27" fmla="*/ 585788 h 862013"/>
              <a:gd name="connsiteX28" fmla="*/ 116681 w 142875"/>
              <a:gd name="connsiteY28" fmla="*/ 600075 h 862013"/>
              <a:gd name="connsiteX29" fmla="*/ 111919 w 142875"/>
              <a:gd name="connsiteY29" fmla="*/ 626269 h 862013"/>
              <a:gd name="connsiteX30" fmla="*/ 107156 w 142875"/>
              <a:gd name="connsiteY30" fmla="*/ 633413 h 862013"/>
              <a:gd name="connsiteX31" fmla="*/ 104775 w 142875"/>
              <a:gd name="connsiteY31" fmla="*/ 640557 h 862013"/>
              <a:gd name="connsiteX32" fmla="*/ 100013 w 142875"/>
              <a:gd name="connsiteY32" fmla="*/ 659607 h 862013"/>
              <a:gd name="connsiteX33" fmla="*/ 95250 w 142875"/>
              <a:gd name="connsiteY33" fmla="*/ 669132 h 862013"/>
              <a:gd name="connsiteX34" fmla="*/ 90488 w 142875"/>
              <a:gd name="connsiteY34" fmla="*/ 683419 h 862013"/>
              <a:gd name="connsiteX35" fmla="*/ 85725 w 142875"/>
              <a:gd name="connsiteY35" fmla="*/ 697707 h 862013"/>
              <a:gd name="connsiteX36" fmla="*/ 80963 w 142875"/>
              <a:gd name="connsiteY36" fmla="*/ 714375 h 862013"/>
              <a:gd name="connsiteX37" fmla="*/ 76200 w 142875"/>
              <a:gd name="connsiteY37" fmla="*/ 728663 h 862013"/>
              <a:gd name="connsiteX38" fmla="*/ 71438 w 142875"/>
              <a:gd name="connsiteY38" fmla="*/ 735807 h 862013"/>
              <a:gd name="connsiteX39" fmla="*/ 66675 w 142875"/>
              <a:gd name="connsiteY39" fmla="*/ 752475 h 862013"/>
              <a:gd name="connsiteX40" fmla="*/ 61913 w 142875"/>
              <a:gd name="connsiteY40" fmla="*/ 759619 h 862013"/>
              <a:gd name="connsiteX41" fmla="*/ 57150 w 142875"/>
              <a:gd name="connsiteY41" fmla="*/ 773907 h 862013"/>
              <a:gd name="connsiteX42" fmla="*/ 47625 w 142875"/>
              <a:gd name="connsiteY42" fmla="*/ 788194 h 862013"/>
              <a:gd name="connsiteX43" fmla="*/ 45244 w 142875"/>
              <a:gd name="connsiteY43" fmla="*/ 795338 h 862013"/>
              <a:gd name="connsiteX44" fmla="*/ 35719 w 142875"/>
              <a:gd name="connsiteY44" fmla="*/ 809625 h 862013"/>
              <a:gd name="connsiteX45" fmla="*/ 23813 w 142875"/>
              <a:gd name="connsiteY45" fmla="*/ 828675 h 862013"/>
              <a:gd name="connsiteX46" fmla="*/ 21431 w 142875"/>
              <a:gd name="connsiteY46" fmla="*/ 835819 h 862013"/>
              <a:gd name="connsiteX47" fmla="*/ 9525 w 142875"/>
              <a:gd name="connsiteY47" fmla="*/ 852488 h 862013"/>
              <a:gd name="connsiteX48" fmla="*/ 0 w 142875"/>
              <a:gd name="connsiteY48" fmla="*/ 862013 h 862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2875" h="862013">
                <a:moveTo>
                  <a:pt x="7144" y="0"/>
                </a:moveTo>
                <a:cubicBezTo>
                  <a:pt x="7734" y="118"/>
                  <a:pt x="23755" y="2812"/>
                  <a:pt x="26194" y="4763"/>
                </a:cubicBezTo>
                <a:cubicBezTo>
                  <a:pt x="28429" y="6551"/>
                  <a:pt x="28932" y="9883"/>
                  <a:pt x="30956" y="11907"/>
                </a:cubicBezTo>
                <a:cubicBezTo>
                  <a:pt x="44720" y="25671"/>
                  <a:pt x="31584" y="6250"/>
                  <a:pt x="45244" y="23813"/>
                </a:cubicBezTo>
                <a:cubicBezTo>
                  <a:pt x="48758" y="28331"/>
                  <a:pt x="50722" y="34053"/>
                  <a:pt x="54769" y="38100"/>
                </a:cubicBezTo>
                <a:cubicBezTo>
                  <a:pt x="65961" y="49292"/>
                  <a:pt x="60045" y="42441"/>
                  <a:pt x="71438" y="59532"/>
                </a:cubicBezTo>
                <a:cubicBezTo>
                  <a:pt x="71440" y="59534"/>
                  <a:pt x="80962" y="73818"/>
                  <a:pt x="80963" y="73819"/>
                </a:cubicBezTo>
                <a:cubicBezTo>
                  <a:pt x="83344" y="76200"/>
                  <a:pt x="85950" y="78376"/>
                  <a:pt x="88106" y="80963"/>
                </a:cubicBezTo>
                <a:cubicBezTo>
                  <a:pt x="89938" y="83162"/>
                  <a:pt x="91205" y="85778"/>
                  <a:pt x="92869" y="88107"/>
                </a:cubicBezTo>
                <a:cubicBezTo>
                  <a:pt x="95176" y="91336"/>
                  <a:pt x="97632" y="94457"/>
                  <a:pt x="100013" y="97632"/>
                </a:cubicBezTo>
                <a:cubicBezTo>
                  <a:pt x="100807" y="100013"/>
                  <a:pt x="101405" y="102468"/>
                  <a:pt x="102394" y="104775"/>
                </a:cubicBezTo>
                <a:cubicBezTo>
                  <a:pt x="107268" y="116149"/>
                  <a:pt x="106748" y="111213"/>
                  <a:pt x="109538" y="121444"/>
                </a:cubicBezTo>
                <a:cubicBezTo>
                  <a:pt x="115835" y="144532"/>
                  <a:pt x="110301" y="134497"/>
                  <a:pt x="119063" y="147638"/>
                </a:cubicBezTo>
                <a:cubicBezTo>
                  <a:pt x="120650" y="152400"/>
                  <a:pt x="123000" y="156973"/>
                  <a:pt x="123825" y="161925"/>
                </a:cubicBezTo>
                <a:cubicBezTo>
                  <a:pt x="124619" y="166688"/>
                  <a:pt x="125472" y="171441"/>
                  <a:pt x="126206" y="176213"/>
                </a:cubicBezTo>
                <a:cubicBezTo>
                  <a:pt x="127060" y="181761"/>
                  <a:pt x="127487" y="187378"/>
                  <a:pt x="128588" y="192882"/>
                </a:cubicBezTo>
                <a:cubicBezTo>
                  <a:pt x="129080" y="195343"/>
                  <a:pt x="130280" y="197612"/>
                  <a:pt x="130969" y="200025"/>
                </a:cubicBezTo>
                <a:cubicBezTo>
                  <a:pt x="131868" y="203172"/>
                  <a:pt x="132556" y="206375"/>
                  <a:pt x="133350" y="209550"/>
                </a:cubicBezTo>
                <a:cubicBezTo>
                  <a:pt x="134052" y="215871"/>
                  <a:pt x="137856" y="249397"/>
                  <a:pt x="138113" y="254794"/>
                </a:cubicBezTo>
                <a:cubicBezTo>
                  <a:pt x="142076" y="338015"/>
                  <a:pt x="132310" y="306440"/>
                  <a:pt x="142875" y="338138"/>
                </a:cubicBezTo>
                <a:cubicBezTo>
                  <a:pt x="142081" y="387350"/>
                  <a:pt x="141880" y="436576"/>
                  <a:pt x="140494" y="485775"/>
                </a:cubicBezTo>
                <a:cubicBezTo>
                  <a:pt x="140259" y="494135"/>
                  <a:pt x="138063" y="509784"/>
                  <a:pt x="135731" y="519113"/>
                </a:cubicBezTo>
                <a:cubicBezTo>
                  <a:pt x="135122" y="521548"/>
                  <a:pt x="134144" y="523876"/>
                  <a:pt x="133350" y="526257"/>
                </a:cubicBezTo>
                <a:cubicBezTo>
                  <a:pt x="132556" y="531813"/>
                  <a:pt x="132070" y="537422"/>
                  <a:pt x="130969" y="542925"/>
                </a:cubicBezTo>
                <a:cubicBezTo>
                  <a:pt x="130477" y="545386"/>
                  <a:pt x="129133" y="547619"/>
                  <a:pt x="128588" y="550069"/>
                </a:cubicBezTo>
                <a:cubicBezTo>
                  <a:pt x="127541" y="554782"/>
                  <a:pt x="127377" y="559673"/>
                  <a:pt x="126206" y="564357"/>
                </a:cubicBezTo>
                <a:cubicBezTo>
                  <a:pt x="124988" y="569227"/>
                  <a:pt x="123031" y="573882"/>
                  <a:pt x="121444" y="578644"/>
                </a:cubicBezTo>
                <a:cubicBezTo>
                  <a:pt x="120650" y="581025"/>
                  <a:pt x="119476" y="583312"/>
                  <a:pt x="119063" y="585788"/>
                </a:cubicBezTo>
                <a:cubicBezTo>
                  <a:pt x="118269" y="590550"/>
                  <a:pt x="117364" y="595295"/>
                  <a:pt x="116681" y="600075"/>
                </a:cubicBezTo>
                <a:cubicBezTo>
                  <a:pt x="115696" y="606967"/>
                  <a:pt x="115654" y="618800"/>
                  <a:pt x="111919" y="626269"/>
                </a:cubicBezTo>
                <a:cubicBezTo>
                  <a:pt x="110639" y="628829"/>
                  <a:pt x="108744" y="631032"/>
                  <a:pt x="107156" y="633413"/>
                </a:cubicBezTo>
                <a:cubicBezTo>
                  <a:pt x="106362" y="635794"/>
                  <a:pt x="105384" y="638122"/>
                  <a:pt x="104775" y="640557"/>
                </a:cubicBezTo>
                <a:cubicBezTo>
                  <a:pt x="102540" y="649497"/>
                  <a:pt x="103278" y="651990"/>
                  <a:pt x="100013" y="659607"/>
                </a:cubicBezTo>
                <a:cubicBezTo>
                  <a:pt x="98615" y="662870"/>
                  <a:pt x="96568" y="665836"/>
                  <a:pt x="95250" y="669132"/>
                </a:cubicBezTo>
                <a:cubicBezTo>
                  <a:pt x="93386" y="673793"/>
                  <a:pt x="92075" y="678657"/>
                  <a:pt x="90488" y="683419"/>
                </a:cubicBezTo>
                <a:lnTo>
                  <a:pt x="85725" y="697707"/>
                </a:lnTo>
                <a:cubicBezTo>
                  <a:pt x="77715" y="721740"/>
                  <a:pt x="89944" y="684440"/>
                  <a:pt x="80963" y="714375"/>
                </a:cubicBezTo>
                <a:cubicBezTo>
                  <a:pt x="79520" y="719184"/>
                  <a:pt x="78985" y="724486"/>
                  <a:pt x="76200" y="728663"/>
                </a:cubicBezTo>
                <a:lnTo>
                  <a:pt x="71438" y="735807"/>
                </a:lnTo>
                <a:cubicBezTo>
                  <a:pt x="70676" y="738856"/>
                  <a:pt x="68382" y="749061"/>
                  <a:pt x="66675" y="752475"/>
                </a:cubicBezTo>
                <a:cubicBezTo>
                  <a:pt x="65395" y="755035"/>
                  <a:pt x="63075" y="757004"/>
                  <a:pt x="61913" y="759619"/>
                </a:cubicBezTo>
                <a:cubicBezTo>
                  <a:pt x="59874" y="764207"/>
                  <a:pt x="59935" y="769730"/>
                  <a:pt x="57150" y="773907"/>
                </a:cubicBezTo>
                <a:lnTo>
                  <a:pt x="47625" y="788194"/>
                </a:lnTo>
                <a:cubicBezTo>
                  <a:pt x="46831" y="790575"/>
                  <a:pt x="46463" y="793144"/>
                  <a:pt x="45244" y="795338"/>
                </a:cubicBezTo>
                <a:cubicBezTo>
                  <a:pt x="42464" y="800341"/>
                  <a:pt x="35719" y="809625"/>
                  <a:pt x="35719" y="809625"/>
                </a:cubicBezTo>
                <a:cubicBezTo>
                  <a:pt x="30051" y="826628"/>
                  <a:pt x="35133" y="821128"/>
                  <a:pt x="23813" y="828675"/>
                </a:cubicBezTo>
                <a:cubicBezTo>
                  <a:pt x="23019" y="831056"/>
                  <a:pt x="22554" y="833574"/>
                  <a:pt x="21431" y="835819"/>
                </a:cubicBezTo>
                <a:cubicBezTo>
                  <a:pt x="19557" y="839566"/>
                  <a:pt x="11328" y="849964"/>
                  <a:pt x="9525" y="852488"/>
                </a:cubicBezTo>
                <a:cubicBezTo>
                  <a:pt x="3139" y="861429"/>
                  <a:pt x="7719" y="858154"/>
                  <a:pt x="0" y="8620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9F50F0-0B10-413E-A8DD-994501A5744B}"/>
              </a:ext>
            </a:extLst>
          </p:cNvPr>
          <p:cNvSpPr txBox="1"/>
          <p:nvPr/>
        </p:nvSpPr>
        <p:spPr>
          <a:xfrm rot="10800000" flipV="1">
            <a:off x="3047864" y="4155412"/>
            <a:ext cx="754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height</a:t>
            </a:r>
            <a:endParaRPr lang="ko-KR" altLang="en-US" sz="11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22816FA-3DFF-4FA4-AFFA-2584BEFBC168}"/>
              </a:ext>
            </a:extLst>
          </p:cNvPr>
          <p:cNvCxnSpPr/>
          <p:nvPr/>
        </p:nvCxnSpPr>
        <p:spPr>
          <a:xfrm>
            <a:off x="1320801" y="3924300"/>
            <a:ext cx="803273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A098629-9969-44B4-9D31-AB058160F246}"/>
              </a:ext>
            </a:extLst>
          </p:cNvPr>
          <p:cNvCxnSpPr>
            <a:cxnSpLocks/>
          </p:cNvCxnSpPr>
          <p:nvPr/>
        </p:nvCxnSpPr>
        <p:spPr>
          <a:xfrm>
            <a:off x="2143260" y="3178176"/>
            <a:ext cx="0" cy="73342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6D5C9681-280B-4230-A9C1-F5B04051C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575" y="3200400"/>
            <a:ext cx="6004560" cy="285167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738C879-5054-4419-A055-D1A593FB5762}"/>
              </a:ext>
            </a:extLst>
          </p:cNvPr>
          <p:cNvSpPr txBox="1"/>
          <p:nvPr/>
        </p:nvSpPr>
        <p:spPr>
          <a:xfrm rot="10800000" flipV="1">
            <a:off x="943305" y="2996397"/>
            <a:ext cx="754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(0,0)</a:t>
            </a:r>
            <a:endParaRPr lang="ko-KR" altLang="en-US" sz="11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B52446-EF3C-4C61-9DCA-698496A5D98E}"/>
              </a:ext>
            </a:extLst>
          </p:cNvPr>
          <p:cNvSpPr txBox="1"/>
          <p:nvPr/>
        </p:nvSpPr>
        <p:spPr>
          <a:xfrm rot="10800000" flipV="1">
            <a:off x="3802855" y="5461914"/>
            <a:ext cx="10834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(1080,1920)</a:t>
            </a:r>
            <a:endParaRPr lang="ko-KR" altLang="en-US" sz="11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346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11386</TotalTime>
  <Words>743</Words>
  <Application>Microsoft Office PowerPoint</Application>
  <PresentationFormat>와이드스크린</PresentationFormat>
  <Paragraphs>206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G마켓 산스 TTF Medium</vt:lpstr>
      <vt:lpstr>Wingdings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경은 조</dc:creator>
  <cp:lastModifiedBy>박현진</cp:lastModifiedBy>
  <cp:revision>257</cp:revision>
  <dcterms:created xsi:type="dcterms:W3CDTF">2020-03-03T05:40:27Z</dcterms:created>
  <dcterms:modified xsi:type="dcterms:W3CDTF">2021-02-10T04:57:13Z</dcterms:modified>
</cp:coreProperties>
</file>