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8" r:id="rId1"/>
  </p:sldMasterIdLst>
  <p:notesMasterIdLst>
    <p:notesMasterId r:id="rId17"/>
  </p:notesMasterIdLst>
  <p:sldIdLst>
    <p:sldId id="256" r:id="rId2"/>
    <p:sldId id="313" r:id="rId3"/>
    <p:sldId id="312" r:id="rId4"/>
    <p:sldId id="291" r:id="rId5"/>
    <p:sldId id="260" r:id="rId6"/>
    <p:sldId id="264" r:id="rId7"/>
    <p:sldId id="296" r:id="rId8"/>
    <p:sldId id="297" r:id="rId9"/>
    <p:sldId id="306" r:id="rId10"/>
    <p:sldId id="307" r:id="rId11"/>
    <p:sldId id="304" r:id="rId12"/>
    <p:sldId id="305" r:id="rId13"/>
    <p:sldId id="309" r:id="rId14"/>
    <p:sldId id="302" r:id="rId15"/>
    <p:sldId id="32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8693"/>
    <a:srgbClr val="CDDBDF"/>
    <a:srgbClr val="44D6AD"/>
    <a:srgbClr val="FFFF00"/>
    <a:srgbClr val="FF0000"/>
    <a:srgbClr val="328D9F"/>
    <a:srgbClr val="7551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696" autoAdjust="0"/>
    <p:restoredTop sz="86369" autoAdjust="0"/>
  </p:normalViewPr>
  <p:slideViewPr>
    <p:cSldViewPr snapToGrid="0">
      <p:cViewPr>
        <p:scale>
          <a:sx n="100" d="100"/>
          <a:sy n="100" d="100"/>
        </p:scale>
        <p:origin x="1122" y="1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E959E-6830-4CEB-A45B-7EB141218496}" type="datetimeFigureOut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79450-0CEF-4DB5-84A0-6DA2AA01B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18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35FF9F8-ED02-4B3D-8FFD-95237C8CB54C}" type="datetime1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04763DA-219F-4B09-902A-BDB5EFF7D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32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475D-44CC-4488-8821-38082AFADC4D}" type="datetime1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63DA-219F-4B09-902A-BDB5EFF7D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96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32CC-73FA-4F40-B16C-396E06C35437}" type="datetime1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63DA-219F-4B09-902A-BDB5EFF7D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516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B9DF6-83CC-4E1C-BC7D-5D8F2E3FC58F}" type="datetime1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63DA-219F-4B09-902A-BDB5EFF7D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27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5E6E-E02A-4B41-B1E3-E467C3DC7C5B}" type="datetime1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63DA-219F-4B09-902A-BDB5EFF7D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377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DC76B-663C-439F-9958-A7A583A866BF}" type="datetime1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63DA-219F-4B09-902A-BDB5EFF7D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3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0687-C9B1-4E54-977A-13B98A9501E6}" type="datetime1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63DA-219F-4B09-902A-BDB5EFF7D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35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0FB57-28D1-4CE4-B7A5-BF23A95F82EB}" type="datetime1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63DA-219F-4B09-902A-BDB5EFF7D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623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3674-F989-41D4-BD16-F169F20FAC15}" type="datetime1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63DA-219F-4B09-902A-BDB5EFF7D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31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26BC-5923-4279-8EE5-B1EEF1A55CF4}" type="datetime1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04763DA-219F-4B09-902A-BDB5EFF7D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73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8669684-C4F3-4806-807A-BBA88731937C}" type="datetime1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04763DA-219F-4B09-902A-BDB5EFF7D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679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62598"/>
            <a:ext cx="8356600" cy="793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54C88BD-2705-456F-9FFA-F9C15A5275E3}" type="datetime1">
              <a:rPr lang="ko-KR" altLang="en-US" smtClean="0"/>
              <a:t>2021-10-08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98859" y="6396678"/>
            <a:ext cx="2793141" cy="4154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6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804763DA-219F-4B09-902A-BDB5EFF7DA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881722"/>
            <a:ext cx="12192000" cy="1070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758583"/>
            <a:ext cx="12192000" cy="1070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31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hf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5400" b="1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203.253.128.161:7575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oTKETI/Mobius/wiki" TargetMode="External"/><Relationship Id="rId2" Type="http://schemas.openxmlformats.org/officeDocument/2006/relationships/hyperlink" Target="https://www.jopenbusiness.com/mediawiki/Mobius#CentOS.EC.97.90.EC.84.9C_Mobius_.EC.84.A4.EC.B9.98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pPr algn="ctr"/>
            <a:r>
              <a:rPr lang="en-US" altLang="ko-KR" dirty="0"/>
              <a:t>Mobius </a:t>
            </a:r>
            <a:r>
              <a:rPr lang="ko-KR" altLang="en-US" dirty="0"/>
              <a:t>프로젝트</a:t>
            </a:r>
            <a:br>
              <a:rPr lang="en-US" altLang="ko-KR" dirty="0"/>
            </a:br>
            <a:r>
              <a:rPr lang="ko-KR" altLang="en-US" dirty="0"/>
              <a:t>소개 포트폴리오</a:t>
            </a:r>
          </a:p>
        </p:txBody>
      </p:sp>
    </p:spTree>
    <p:extLst>
      <p:ext uri="{BB962C8B-B14F-4D97-AF65-F5344CB8AC3E}">
        <p14:creationId xmlns:p14="http://schemas.microsoft.com/office/powerpoint/2010/main" val="1799230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b="1" kern="1200" spc="-120" baseline="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Feather M0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685800" y="1179822"/>
            <a:ext cx="94470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&amp;Cube </a:t>
            </a:r>
            <a:r>
              <a:rPr lang="ko-KR" altLang="en-US" sz="2400" b="1" dirty="0" err="1"/>
              <a:t>아두이노</a:t>
            </a:r>
            <a:endParaRPr lang="en-US" altLang="ko-KR" sz="24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311823"/>
            <a:ext cx="8159750" cy="637041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409306" y="1410654"/>
            <a:ext cx="991494" cy="230833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409306" y="2810829"/>
            <a:ext cx="991494" cy="230833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63DA-219F-4B09-902A-BDB5EFF7DA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85800" y="1754531"/>
            <a:ext cx="2776538" cy="14172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Mobius </a:t>
            </a:r>
            <a:r>
              <a:rPr lang="ko-KR" altLang="en-US" sz="2400" b="1" dirty="0" err="1">
                <a:solidFill>
                  <a:sysClr val="windowText" lastClr="000000"/>
                </a:solidFill>
              </a:rPr>
              <a:t>업로딩</a:t>
            </a:r>
            <a:endParaRPr lang="en-US" altLang="ko-KR" sz="2400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sz="2000" spc="-150" dirty="0">
                <a:solidFill>
                  <a:sysClr val="windowText" lastClr="000000"/>
                </a:solidFill>
              </a:rPr>
              <a:t>PIO </a:t>
            </a:r>
            <a:r>
              <a:rPr lang="ko-KR" altLang="en-US" sz="2000" spc="-150" dirty="0">
                <a:solidFill>
                  <a:sysClr val="windowText" lastClr="000000"/>
                </a:solidFill>
              </a:rPr>
              <a:t>시리얼 모니터 화면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7BD62B-1C83-4647-A2E9-41A1D45D4120}"/>
              </a:ext>
            </a:extLst>
          </p:cNvPr>
          <p:cNvSpPr/>
          <p:nvPr/>
        </p:nvSpPr>
        <p:spPr>
          <a:xfrm>
            <a:off x="10816574" y="1404350"/>
            <a:ext cx="648000" cy="230833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ABE655B-F63D-416E-BA25-91E45C13D39D}"/>
              </a:ext>
            </a:extLst>
          </p:cNvPr>
          <p:cNvSpPr/>
          <p:nvPr/>
        </p:nvSpPr>
        <p:spPr>
          <a:xfrm>
            <a:off x="10816574" y="2810829"/>
            <a:ext cx="648000" cy="230833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062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b="1" kern="1200" spc="-120" baseline="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Feather M0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685800" y="1179822"/>
            <a:ext cx="94470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&amp;Cube </a:t>
            </a:r>
            <a:r>
              <a:rPr lang="ko-KR" altLang="en-US" sz="2400" b="1" dirty="0" err="1"/>
              <a:t>아두이노</a:t>
            </a:r>
            <a:endParaRPr lang="en-US" altLang="ko-KR" sz="24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720" y="1076325"/>
            <a:ext cx="8445357" cy="54864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85800" y="1754531"/>
            <a:ext cx="2776538" cy="14172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Mobius </a:t>
            </a:r>
            <a:r>
              <a:rPr lang="ko-KR" altLang="en-US" sz="2400" b="1" dirty="0" err="1">
                <a:solidFill>
                  <a:sysClr val="windowText" lastClr="000000"/>
                </a:solidFill>
              </a:rPr>
              <a:t>업로딩</a:t>
            </a:r>
            <a:endParaRPr lang="en-US" altLang="ko-KR" sz="2400" b="1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2000" dirty="0">
                <a:solidFill>
                  <a:sysClr val="windowText" lastClr="000000"/>
                </a:solidFill>
              </a:rPr>
              <a:t>서버 실행 화면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63DA-219F-4B09-902A-BDB5EFF7DAF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90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b="1" kern="1200" spc="-120" baseline="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Feather M0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685800" y="1179822"/>
            <a:ext cx="94470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&amp;Cube </a:t>
            </a:r>
            <a:r>
              <a:rPr lang="ko-KR" altLang="en-US" sz="2400" b="1" dirty="0" err="1"/>
              <a:t>아두이노</a:t>
            </a:r>
            <a:endParaRPr lang="en-US" altLang="ko-KR" sz="24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248" y="880832"/>
            <a:ext cx="7931814" cy="46689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248" y="5587887"/>
            <a:ext cx="7931815" cy="112397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3248" y="292634"/>
            <a:ext cx="7931815" cy="534235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1533525" y="1839527"/>
            <a:ext cx="1931096" cy="4572000"/>
            <a:chOff x="1800225" y="2139866"/>
            <a:chExt cx="1931096" cy="457200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00225" y="2139866"/>
              <a:ext cx="1931096" cy="4572000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1961256" y="2781301"/>
              <a:ext cx="407871" cy="16764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961256" y="3085768"/>
              <a:ext cx="407871" cy="346311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63DA-219F-4B09-902A-BDB5EFF7DAF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524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1" hangingPunct="1"/>
            <a:r>
              <a:rPr lang="en-US" altLang="ko-KR" sz="5400" b="1" kern="1200" spc="-120" baseline="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Feather M0</a:t>
            </a:r>
            <a:endParaRPr lang="ko-KR" altLang="ko-KR" dirty="0">
              <a:effectLst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33864" y="286457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dirty="0">
              <a:latin typeface="-apple-system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532" y="2001613"/>
            <a:ext cx="8642936" cy="46815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446" t="15888" r="83634" b="79437"/>
          <a:stretch/>
        </p:blipFill>
        <p:spPr>
          <a:xfrm>
            <a:off x="3329517" y="2329548"/>
            <a:ext cx="4126847" cy="656421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1813356" y="2724067"/>
            <a:ext cx="1410311" cy="26190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85800" y="1179822"/>
            <a:ext cx="944701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oneM2M Resource Monitor for Mobius</a:t>
            </a:r>
          </a:p>
          <a:p>
            <a:r>
              <a:rPr lang="ko-KR" altLang="en-US" dirty="0">
                <a:hlinkClick r:id="rId3"/>
              </a:rPr>
              <a:t>http://203.253.128.161:7575/</a:t>
            </a:r>
            <a:endParaRPr lang="ko-KR" altLang="en-US" dirty="0"/>
          </a:p>
        </p:txBody>
      </p:sp>
      <p:pic>
        <p:nvPicPr>
          <p:cNvPr id="5122" name="Picture 2" descr="https://user-images.githubusercontent.com/29790334/51331194-88095e80-1abc-11e9-9439-1ff08c2f719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072" y="3203225"/>
            <a:ext cx="2773680" cy="1077774"/>
          </a:xfrm>
          <a:prstGeom prst="rect">
            <a:avLst/>
          </a:prstGeom>
          <a:ln w="190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user-images.githubusercontent.com/29790334/51331587-6b215b00-1abd-11e9-8346-26757eca8d5c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072" y="4347674"/>
            <a:ext cx="3709501" cy="2188606"/>
          </a:xfrm>
          <a:prstGeom prst="rect">
            <a:avLst/>
          </a:prstGeom>
          <a:ln w="190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5026908" y="4591364"/>
            <a:ext cx="900066" cy="35471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221209" y="5368311"/>
            <a:ext cx="2217539" cy="6837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0~7 </a:t>
            </a:r>
            <a:r>
              <a:rPr lang="ko-KR" altLang="en-US" dirty="0">
                <a:solidFill>
                  <a:sysClr val="windowText" lastClr="000000"/>
                </a:solidFill>
              </a:rPr>
              <a:t>숫자 입력 가능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(RBG </a:t>
            </a:r>
            <a:r>
              <a:rPr lang="ko-KR" altLang="en-US" dirty="0">
                <a:solidFill>
                  <a:sysClr val="windowText" lastClr="000000"/>
                </a:solidFill>
              </a:rPr>
              <a:t>컬러 표현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63DA-219F-4B09-902A-BDB5EFF7DAF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952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nodeMCU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364316" y="945674"/>
            <a:ext cx="9600158" cy="5626254"/>
            <a:chOff x="1364316" y="945674"/>
            <a:chExt cx="9600158" cy="5626254"/>
          </a:xfrm>
        </p:grpSpPr>
        <p:grpSp>
          <p:nvGrpSpPr>
            <p:cNvPr id="237" name="그룹 236"/>
            <p:cNvGrpSpPr/>
            <p:nvPr/>
          </p:nvGrpSpPr>
          <p:grpSpPr>
            <a:xfrm>
              <a:off x="1364316" y="1152844"/>
              <a:ext cx="9463369" cy="5419084"/>
              <a:chOff x="1252256" y="1152844"/>
              <a:chExt cx="9463369" cy="5419084"/>
            </a:xfrm>
          </p:grpSpPr>
          <p:sp>
            <p:nvSpPr>
              <p:cNvPr id="201" name="자유형 200"/>
              <p:cNvSpPr/>
              <p:nvPr/>
            </p:nvSpPr>
            <p:spPr>
              <a:xfrm>
                <a:off x="7375613" y="6346749"/>
                <a:ext cx="556668" cy="9144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45720"/>
                    </a:moveTo>
                    <a:lnTo>
                      <a:pt x="235356" y="45720"/>
                    </a:lnTo>
                  </a:path>
                </a:pathLst>
              </a:custGeom>
              <a:noFill/>
            </p:spPr>
            <p:style>
              <a:lnRef idx="2">
                <a:schemeClr val="accent3"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4">
                  <a:tint val="7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02" name="자유형 201"/>
              <p:cNvSpPr/>
              <p:nvPr/>
            </p:nvSpPr>
            <p:spPr>
              <a:xfrm>
                <a:off x="4035601" y="3862386"/>
                <a:ext cx="556668" cy="2530083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117678" y="0"/>
                    </a:lnTo>
                    <a:lnTo>
                      <a:pt x="117678" y="2530083"/>
                    </a:lnTo>
                    <a:lnTo>
                      <a:pt x="235356" y="2530083"/>
                    </a:lnTo>
                  </a:path>
                </a:pathLst>
              </a:custGeom>
              <a:noFill/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3">
                  <a:tint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03" name="자유형 202"/>
              <p:cNvSpPr/>
              <p:nvPr/>
            </p:nvSpPr>
            <p:spPr>
              <a:xfrm>
                <a:off x="4035601" y="3862386"/>
                <a:ext cx="556668" cy="1771058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117678" y="0"/>
                    </a:lnTo>
                    <a:lnTo>
                      <a:pt x="117678" y="1771058"/>
                    </a:lnTo>
                    <a:lnTo>
                      <a:pt x="235356" y="1771058"/>
                    </a:lnTo>
                  </a:path>
                </a:pathLst>
              </a:custGeom>
              <a:noFill/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3">
                  <a:tint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08" name="자유형 207"/>
              <p:cNvSpPr/>
              <p:nvPr/>
            </p:nvSpPr>
            <p:spPr>
              <a:xfrm>
                <a:off x="4035601" y="3862386"/>
                <a:ext cx="556668" cy="1265041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117678" y="0"/>
                    </a:lnTo>
                    <a:lnTo>
                      <a:pt x="117678" y="1265041"/>
                    </a:lnTo>
                    <a:lnTo>
                      <a:pt x="235356" y="1265041"/>
                    </a:lnTo>
                  </a:path>
                </a:pathLst>
              </a:custGeom>
              <a:noFill/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3">
                  <a:tint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09" name="자유형 208"/>
              <p:cNvSpPr/>
              <p:nvPr/>
            </p:nvSpPr>
            <p:spPr>
              <a:xfrm>
                <a:off x="7375613" y="2850353"/>
                <a:ext cx="556668" cy="1012033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117678" y="0"/>
                    </a:lnTo>
                    <a:lnTo>
                      <a:pt x="117678" y="1012033"/>
                    </a:lnTo>
                    <a:lnTo>
                      <a:pt x="235356" y="1012033"/>
                    </a:lnTo>
                  </a:path>
                </a:pathLst>
              </a:custGeom>
              <a:noFill/>
            </p:spPr>
            <p:style>
              <a:lnRef idx="2">
                <a:schemeClr val="accent3"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4">
                  <a:tint val="7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0" name="자유형 209"/>
              <p:cNvSpPr/>
              <p:nvPr/>
            </p:nvSpPr>
            <p:spPr>
              <a:xfrm>
                <a:off x="7375613" y="2850353"/>
                <a:ext cx="556668" cy="506016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117678" y="0"/>
                    </a:lnTo>
                    <a:lnTo>
                      <a:pt x="117678" y="506016"/>
                    </a:lnTo>
                    <a:lnTo>
                      <a:pt x="235356" y="506016"/>
                    </a:lnTo>
                  </a:path>
                </a:pathLst>
              </a:custGeom>
              <a:noFill/>
            </p:spPr>
            <p:style>
              <a:lnRef idx="2">
                <a:schemeClr val="accent3"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4">
                  <a:tint val="7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1" name="자유형 210"/>
              <p:cNvSpPr/>
              <p:nvPr/>
            </p:nvSpPr>
            <p:spPr>
              <a:xfrm>
                <a:off x="7375613" y="2804633"/>
                <a:ext cx="556668" cy="9144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45720"/>
                    </a:moveTo>
                    <a:lnTo>
                      <a:pt x="235356" y="45720"/>
                    </a:lnTo>
                  </a:path>
                </a:pathLst>
              </a:custGeom>
              <a:noFill/>
            </p:spPr>
            <p:style>
              <a:lnRef idx="2">
                <a:schemeClr val="accent3"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4">
                  <a:tint val="7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2" name="자유형 211"/>
              <p:cNvSpPr/>
              <p:nvPr/>
            </p:nvSpPr>
            <p:spPr>
              <a:xfrm>
                <a:off x="7375613" y="2344336"/>
                <a:ext cx="556668" cy="506016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506016"/>
                    </a:moveTo>
                    <a:lnTo>
                      <a:pt x="117678" y="506016"/>
                    </a:lnTo>
                    <a:lnTo>
                      <a:pt x="117678" y="0"/>
                    </a:lnTo>
                    <a:lnTo>
                      <a:pt x="235356" y="0"/>
                    </a:lnTo>
                  </a:path>
                </a:pathLst>
              </a:custGeom>
              <a:noFill/>
            </p:spPr>
            <p:style>
              <a:lnRef idx="2">
                <a:schemeClr val="accent3"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4">
                  <a:tint val="7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3" name="자유형 212"/>
              <p:cNvSpPr/>
              <p:nvPr/>
            </p:nvSpPr>
            <p:spPr>
              <a:xfrm>
                <a:off x="7375613" y="1838320"/>
                <a:ext cx="556668" cy="1012033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1012033"/>
                    </a:moveTo>
                    <a:lnTo>
                      <a:pt x="117678" y="1012033"/>
                    </a:lnTo>
                    <a:lnTo>
                      <a:pt x="117678" y="0"/>
                    </a:lnTo>
                    <a:lnTo>
                      <a:pt x="235356" y="0"/>
                    </a:lnTo>
                  </a:path>
                </a:pathLst>
              </a:custGeom>
              <a:noFill/>
            </p:spPr>
            <p:style>
              <a:lnRef idx="2">
                <a:schemeClr val="accent3"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4">
                  <a:tint val="7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4" name="자유형 213"/>
              <p:cNvSpPr/>
              <p:nvPr/>
            </p:nvSpPr>
            <p:spPr>
              <a:xfrm>
                <a:off x="4035601" y="2850353"/>
                <a:ext cx="556668" cy="1012033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1012033"/>
                    </a:moveTo>
                    <a:lnTo>
                      <a:pt x="117678" y="1012033"/>
                    </a:lnTo>
                    <a:lnTo>
                      <a:pt x="117678" y="0"/>
                    </a:lnTo>
                    <a:lnTo>
                      <a:pt x="235356" y="0"/>
                    </a:lnTo>
                  </a:path>
                </a:pathLst>
              </a:custGeom>
              <a:noFill/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3">
                  <a:tint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5" name="자유형 214"/>
              <p:cNvSpPr/>
              <p:nvPr/>
            </p:nvSpPr>
            <p:spPr>
              <a:xfrm>
                <a:off x="4035601" y="2344336"/>
                <a:ext cx="556668" cy="1518049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1518049"/>
                    </a:moveTo>
                    <a:lnTo>
                      <a:pt x="117678" y="1518049"/>
                    </a:lnTo>
                    <a:lnTo>
                      <a:pt x="117678" y="0"/>
                    </a:lnTo>
                    <a:lnTo>
                      <a:pt x="235356" y="0"/>
                    </a:lnTo>
                  </a:path>
                </a:pathLst>
              </a:custGeom>
              <a:noFill/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3">
                  <a:tint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6" name="자유형 215"/>
              <p:cNvSpPr/>
              <p:nvPr/>
            </p:nvSpPr>
            <p:spPr>
              <a:xfrm>
                <a:off x="4035601" y="1838320"/>
                <a:ext cx="556668" cy="2024066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2024066"/>
                    </a:moveTo>
                    <a:lnTo>
                      <a:pt x="117678" y="2024066"/>
                    </a:lnTo>
                    <a:lnTo>
                      <a:pt x="117678" y="0"/>
                    </a:lnTo>
                    <a:lnTo>
                      <a:pt x="235356" y="0"/>
                    </a:lnTo>
                  </a:path>
                </a:pathLst>
              </a:custGeom>
              <a:noFill/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3">
                  <a:tint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7" name="자유형 216"/>
              <p:cNvSpPr/>
              <p:nvPr/>
            </p:nvSpPr>
            <p:spPr>
              <a:xfrm>
                <a:off x="4035601" y="1332303"/>
                <a:ext cx="556668" cy="2530083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2530083"/>
                    </a:moveTo>
                    <a:lnTo>
                      <a:pt x="117678" y="2530083"/>
                    </a:lnTo>
                    <a:lnTo>
                      <a:pt x="117678" y="0"/>
                    </a:lnTo>
                    <a:lnTo>
                      <a:pt x="235356" y="0"/>
                    </a:lnTo>
                  </a:path>
                </a:pathLst>
              </a:custGeom>
              <a:noFill/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3">
                  <a:tint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18" name="자유형 217"/>
              <p:cNvSpPr/>
              <p:nvPr/>
            </p:nvSpPr>
            <p:spPr>
              <a:xfrm>
                <a:off x="1252256" y="3535828"/>
                <a:ext cx="2783342" cy="653116"/>
              </a:xfrm>
              <a:custGeom>
                <a:avLst/>
                <a:gdLst>
                  <a:gd name="connsiteX0" fmla="*/ 0 w 1176782"/>
                  <a:gd name="connsiteY0" fmla="*/ 0 h 358918"/>
                  <a:gd name="connsiteX1" fmla="*/ 1176782 w 1176782"/>
                  <a:gd name="connsiteY1" fmla="*/ 0 h 358918"/>
                  <a:gd name="connsiteX2" fmla="*/ 1176782 w 1176782"/>
                  <a:gd name="connsiteY2" fmla="*/ 358918 h 358918"/>
                  <a:gd name="connsiteX3" fmla="*/ 0 w 1176782"/>
                  <a:gd name="connsiteY3" fmla="*/ 358918 h 358918"/>
                  <a:gd name="connsiteX4" fmla="*/ 0 w 1176782"/>
                  <a:gd name="connsiteY4" fmla="*/ 0 h 358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6782" h="358918">
                    <a:moveTo>
                      <a:pt x="0" y="0"/>
                    </a:moveTo>
                    <a:lnTo>
                      <a:pt x="1176782" y="0"/>
                    </a:lnTo>
                    <a:lnTo>
                      <a:pt x="1176782" y="358918"/>
                    </a:lnTo>
                    <a:lnTo>
                      <a:pt x="0" y="358918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90" tIns="8890" rIns="8890" bIns="8890" numCol="1" spcCol="1270" anchor="ctr" anchorCtr="0">
                <a:noAutofit/>
              </a:bodyPr>
              <a:lstStyle/>
              <a:p>
                <a:pPr lvl="0" algn="ctr" defTabSz="6223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2400" kern="1200" dirty="0" err="1">
                    <a:solidFill>
                      <a:srgbClr val="FF0000"/>
                    </a:solidFill>
                  </a:rPr>
                  <a:t>nCube</a:t>
                </a:r>
                <a:r>
                  <a:rPr lang="en-US" altLang="ko-KR" sz="2400" kern="1200" dirty="0">
                    <a:solidFill>
                      <a:srgbClr val="FF0000"/>
                    </a:solidFill>
                  </a:rPr>
                  <a:t> Air</a:t>
                </a:r>
                <a:endParaRPr lang="ko-KR" altLang="en-US" sz="2400" kern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19" name="자유형 218"/>
              <p:cNvSpPr/>
              <p:nvPr/>
            </p:nvSpPr>
            <p:spPr>
              <a:xfrm>
                <a:off x="4592271" y="1152844"/>
                <a:ext cx="2783342" cy="358918"/>
              </a:xfrm>
              <a:custGeom>
                <a:avLst/>
                <a:gdLst>
                  <a:gd name="connsiteX0" fmla="*/ 0 w 1176782"/>
                  <a:gd name="connsiteY0" fmla="*/ 0 h 358918"/>
                  <a:gd name="connsiteX1" fmla="*/ 1176782 w 1176782"/>
                  <a:gd name="connsiteY1" fmla="*/ 0 h 358918"/>
                  <a:gd name="connsiteX2" fmla="*/ 1176782 w 1176782"/>
                  <a:gd name="connsiteY2" fmla="*/ 358918 h 358918"/>
                  <a:gd name="connsiteX3" fmla="*/ 0 w 1176782"/>
                  <a:gd name="connsiteY3" fmla="*/ 358918 h 358918"/>
                  <a:gd name="connsiteX4" fmla="*/ 0 w 1176782"/>
                  <a:gd name="connsiteY4" fmla="*/ 0 h 358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6782" h="358918">
                    <a:moveTo>
                      <a:pt x="0" y="0"/>
                    </a:moveTo>
                    <a:lnTo>
                      <a:pt x="1176782" y="0"/>
                    </a:lnTo>
                    <a:lnTo>
                      <a:pt x="1176782" y="358918"/>
                    </a:lnTo>
                    <a:lnTo>
                      <a:pt x="0" y="358918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90" tIns="8890" rIns="8890" bIns="8890" numCol="1" spcCol="1270" anchor="ctr" anchorCtr="0">
                <a:noAutofit/>
              </a:bodyPr>
              <a:lstStyle/>
              <a:p>
                <a:pPr lvl="0" algn="ctr" defTabSz="6223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600" kern="1200">
                    <a:solidFill>
                      <a:sysClr val="windowText" lastClr="000000"/>
                    </a:solidFill>
                  </a:rPr>
                  <a:t>SPI.h</a:t>
                </a:r>
                <a:endParaRPr lang="ko-KR" altLang="en-US" sz="1600" kern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0" name="자유형 219"/>
              <p:cNvSpPr/>
              <p:nvPr/>
            </p:nvSpPr>
            <p:spPr>
              <a:xfrm>
                <a:off x="4592271" y="1658860"/>
                <a:ext cx="2783342" cy="358918"/>
              </a:xfrm>
              <a:custGeom>
                <a:avLst/>
                <a:gdLst>
                  <a:gd name="connsiteX0" fmla="*/ 0 w 1176782"/>
                  <a:gd name="connsiteY0" fmla="*/ 0 h 358918"/>
                  <a:gd name="connsiteX1" fmla="*/ 1176782 w 1176782"/>
                  <a:gd name="connsiteY1" fmla="*/ 0 h 358918"/>
                  <a:gd name="connsiteX2" fmla="*/ 1176782 w 1176782"/>
                  <a:gd name="connsiteY2" fmla="*/ 358918 h 358918"/>
                  <a:gd name="connsiteX3" fmla="*/ 0 w 1176782"/>
                  <a:gd name="connsiteY3" fmla="*/ 358918 h 358918"/>
                  <a:gd name="connsiteX4" fmla="*/ 0 w 1176782"/>
                  <a:gd name="connsiteY4" fmla="*/ 0 h 358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6782" h="358918">
                    <a:moveTo>
                      <a:pt x="0" y="0"/>
                    </a:moveTo>
                    <a:lnTo>
                      <a:pt x="1176782" y="0"/>
                    </a:lnTo>
                    <a:lnTo>
                      <a:pt x="1176782" y="358918"/>
                    </a:lnTo>
                    <a:lnTo>
                      <a:pt x="0" y="358918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90" tIns="8890" rIns="8890" bIns="8890" numCol="1" spcCol="1270" anchor="ctr" anchorCtr="0">
                <a:noAutofit/>
              </a:bodyPr>
              <a:lstStyle/>
              <a:p>
                <a:pPr lvl="0" algn="ctr" defTabSz="6223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600" kern="1200" dirty="0">
                    <a:solidFill>
                      <a:srgbClr val="FF0000"/>
                    </a:solidFill>
                  </a:rPr>
                  <a:t>WiFi101.h</a:t>
                </a:r>
                <a:endParaRPr lang="ko-KR" altLang="en-US" sz="1600" kern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1" name="자유형 220"/>
              <p:cNvSpPr/>
              <p:nvPr/>
            </p:nvSpPr>
            <p:spPr>
              <a:xfrm>
                <a:off x="4592271" y="2164877"/>
                <a:ext cx="2783342" cy="358918"/>
              </a:xfrm>
              <a:custGeom>
                <a:avLst/>
                <a:gdLst>
                  <a:gd name="connsiteX0" fmla="*/ 0 w 1176782"/>
                  <a:gd name="connsiteY0" fmla="*/ 0 h 358918"/>
                  <a:gd name="connsiteX1" fmla="*/ 1176782 w 1176782"/>
                  <a:gd name="connsiteY1" fmla="*/ 0 h 358918"/>
                  <a:gd name="connsiteX2" fmla="*/ 1176782 w 1176782"/>
                  <a:gd name="connsiteY2" fmla="*/ 358918 h 358918"/>
                  <a:gd name="connsiteX3" fmla="*/ 0 w 1176782"/>
                  <a:gd name="connsiteY3" fmla="*/ 358918 h 358918"/>
                  <a:gd name="connsiteX4" fmla="*/ 0 w 1176782"/>
                  <a:gd name="connsiteY4" fmla="*/ 0 h 358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6782" h="358918">
                    <a:moveTo>
                      <a:pt x="0" y="0"/>
                    </a:moveTo>
                    <a:lnTo>
                      <a:pt x="1176782" y="0"/>
                    </a:lnTo>
                    <a:lnTo>
                      <a:pt x="1176782" y="358918"/>
                    </a:lnTo>
                    <a:lnTo>
                      <a:pt x="0" y="358918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90" tIns="8890" rIns="8890" bIns="8890" numCol="1" spcCol="1270" anchor="ctr" anchorCtr="0">
                <a:noAutofit/>
              </a:bodyPr>
              <a:lstStyle/>
              <a:p>
                <a:pPr lvl="0" algn="ctr" defTabSz="6223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600" kern="1200" dirty="0" err="1">
                    <a:solidFill>
                      <a:srgbClr val="FF0000"/>
                    </a:solidFill>
                  </a:rPr>
                  <a:t>WiFiMDNSResponder.h</a:t>
                </a:r>
                <a:endParaRPr lang="ko-KR" altLang="en-US" sz="1600" kern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2" name="자유형 221"/>
              <p:cNvSpPr/>
              <p:nvPr/>
            </p:nvSpPr>
            <p:spPr>
              <a:xfrm>
                <a:off x="4592271" y="2670893"/>
                <a:ext cx="2783342" cy="358918"/>
              </a:xfrm>
              <a:custGeom>
                <a:avLst/>
                <a:gdLst>
                  <a:gd name="connsiteX0" fmla="*/ 0 w 1176782"/>
                  <a:gd name="connsiteY0" fmla="*/ 0 h 358918"/>
                  <a:gd name="connsiteX1" fmla="*/ 1176782 w 1176782"/>
                  <a:gd name="connsiteY1" fmla="*/ 0 h 358918"/>
                  <a:gd name="connsiteX2" fmla="*/ 1176782 w 1176782"/>
                  <a:gd name="connsiteY2" fmla="*/ 358918 h 358918"/>
                  <a:gd name="connsiteX3" fmla="*/ 0 w 1176782"/>
                  <a:gd name="connsiteY3" fmla="*/ 358918 h 358918"/>
                  <a:gd name="connsiteX4" fmla="*/ 0 w 1176782"/>
                  <a:gd name="connsiteY4" fmla="*/ 0 h 358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6782" h="358918">
                    <a:moveTo>
                      <a:pt x="0" y="0"/>
                    </a:moveTo>
                    <a:lnTo>
                      <a:pt x="1176782" y="0"/>
                    </a:lnTo>
                    <a:lnTo>
                      <a:pt x="1176782" y="358918"/>
                    </a:lnTo>
                    <a:lnTo>
                      <a:pt x="0" y="358918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90" tIns="8890" rIns="8890" bIns="8890" numCol="1" spcCol="1270" anchor="ctr" anchorCtr="0">
                <a:noAutofit/>
              </a:bodyPr>
              <a:lstStyle/>
              <a:p>
                <a:pPr lvl="0" algn="ctr" defTabSz="6223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600" kern="1200" dirty="0">
                    <a:solidFill>
                      <a:srgbClr val="FF0000"/>
                    </a:solidFill>
                  </a:rPr>
                  <a:t>OneM2MClient.h</a:t>
                </a:r>
                <a:endParaRPr lang="ko-KR" altLang="en-US" sz="1600" kern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3" name="자유형 222"/>
              <p:cNvSpPr/>
              <p:nvPr/>
            </p:nvSpPr>
            <p:spPr>
              <a:xfrm>
                <a:off x="7932283" y="1658860"/>
                <a:ext cx="2783342" cy="358918"/>
              </a:xfrm>
              <a:custGeom>
                <a:avLst/>
                <a:gdLst>
                  <a:gd name="connsiteX0" fmla="*/ 0 w 1176782"/>
                  <a:gd name="connsiteY0" fmla="*/ 0 h 358918"/>
                  <a:gd name="connsiteX1" fmla="*/ 1176782 w 1176782"/>
                  <a:gd name="connsiteY1" fmla="*/ 0 h 358918"/>
                  <a:gd name="connsiteX2" fmla="*/ 1176782 w 1176782"/>
                  <a:gd name="connsiteY2" fmla="*/ 358918 h 358918"/>
                  <a:gd name="connsiteX3" fmla="*/ 0 w 1176782"/>
                  <a:gd name="connsiteY3" fmla="*/ 358918 h 358918"/>
                  <a:gd name="connsiteX4" fmla="*/ 0 w 1176782"/>
                  <a:gd name="connsiteY4" fmla="*/ 0 h 358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6782" h="358918">
                    <a:moveTo>
                      <a:pt x="0" y="0"/>
                    </a:moveTo>
                    <a:lnTo>
                      <a:pt x="1176782" y="0"/>
                    </a:lnTo>
                    <a:lnTo>
                      <a:pt x="1176782" y="358918"/>
                    </a:lnTo>
                    <a:lnTo>
                      <a:pt x="0" y="358918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90" tIns="8890" rIns="8890" bIns="8890" numCol="1" spcCol="1270" anchor="ctr" anchorCtr="0">
                <a:noAutofit/>
              </a:bodyPr>
              <a:lstStyle/>
              <a:p>
                <a:pPr lvl="0" algn="ctr" defTabSz="6223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600" kern="1200">
                    <a:solidFill>
                      <a:sysClr val="windowText" lastClr="000000"/>
                    </a:solidFill>
                  </a:rPr>
                  <a:t>Arduino.h</a:t>
                </a:r>
                <a:endParaRPr lang="ko-KR" altLang="en-US" sz="1600" kern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4" name="자유형 223"/>
              <p:cNvSpPr/>
              <p:nvPr/>
            </p:nvSpPr>
            <p:spPr>
              <a:xfrm>
                <a:off x="7932283" y="2164877"/>
                <a:ext cx="2783342" cy="358918"/>
              </a:xfrm>
              <a:custGeom>
                <a:avLst/>
                <a:gdLst>
                  <a:gd name="connsiteX0" fmla="*/ 0 w 1176782"/>
                  <a:gd name="connsiteY0" fmla="*/ 0 h 358918"/>
                  <a:gd name="connsiteX1" fmla="*/ 1176782 w 1176782"/>
                  <a:gd name="connsiteY1" fmla="*/ 0 h 358918"/>
                  <a:gd name="connsiteX2" fmla="*/ 1176782 w 1176782"/>
                  <a:gd name="connsiteY2" fmla="*/ 358918 h 358918"/>
                  <a:gd name="connsiteX3" fmla="*/ 0 w 1176782"/>
                  <a:gd name="connsiteY3" fmla="*/ 358918 h 358918"/>
                  <a:gd name="connsiteX4" fmla="*/ 0 w 1176782"/>
                  <a:gd name="connsiteY4" fmla="*/ 0 h 358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6782" h="358918">
                    <a:moveTo>
                      <a:pt x="0" y="0"/>
                    </a:moveTo>
                    <a:lnTo>
                      <a:pt x="1176782" y="0"/>
                    </a:lnTo>
                    <a:lnTo>
                      <a:pt x="1176782" y="358918"/>
                    </a:lnTo>
                    <a:lnTo>
                      <a:pt x="0" y="358918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90" tIns="8890" rIns="8890" bIns="8890" numCol="1" spcCol="1270" anchor="ctr" anchorCtr="0">
                <a:noAutofit/>
              </a:bodyPr>
              <a:lstStyle/>
              <a:p>
                <a:pPr lvl="0" algn="ctr" defTabSz="6223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600" kern="1200" dirty="0">
                    <a:solidFill>
                      <a:srgbClr val="FF0000"/>
                    </a:solidFill>
                  </a:rPr>
                  <a:t>WiFi101.h</a:t>
                </a:r>
                <a:endParaRPr lang="ko-KR" altLang="en-US" sz="1600" kern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5" name="자유형 224"/>
              <p:cNvSpPr/>
              <p:nvPr/>
            </p:nvSpPr>
            <p:spPr>
              <a:xfrm>
                <a:off x="7932283" y="2670893"/>
                <a:ext cx="2783342" cy="358918"/>
              </a:xfrm>
              <a:custGeom>
                <a:avLst/>
                <a:gdLst>
                  <a:gd name="connsiteX0" fmla="*/ 0 w 1176782"/>
                  <a:gd name="connsiteY0" fmla="*/ 0 h 358918"/>
                  <a:gd name="connsiteX1" fmla="*/ 1176782 w 1176782"/>
                  <a:gd name="connsiteY1" fmla="*/ 0 h 358918"/>
                  <a:gd name="connsiteX2" fmla="*/ 1176782 w 1176782"/>
                  <a:gd name="connsiteY2" fmla="*/ 358918 h 358918"/>
                  <a:gd name="connsiteX3" fmla="*/ 0 w 1176782"/>
                  <a:gd name="connsiteY3" fmla="*/ 358918 h 358918"/>
                  <a:gd name="connsiteX4" fmla="*/ 0 w 1176782"/>
                  <a:gd name="connsiteY4" fmla="*/ 0 h 358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6782" h="358918">
                    <a:moveTo>
                      <a:pt x="0" y="0"/>
                    </a:moveTo>
                    <a:lnTo>
                      <a:pt x="1176782" y="0"/>
                    </a:lnTo>
                    <a:lnTo>
                      <a:pt x="1176782" y="358918"/>
                    </a:lnTo>
                    <a:lnTo>
                      <a:pt x="0" y="358918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90" tIns="8890" rIns="8890" bIns="8890" numCol="1" spcCol="1270" anchor="ctr" anchorCtr="0">
                <a:noAutofit/>
              </a:bodyPr>
              <a:lstStyle/>
              <a:p>
                <a:pPr lvl="0" algn="ctr" defTabSz="6223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600" kern="1200" dirty="0" err="1">
                    <a:solidFill>
                      <a:srgbClr val="FF0000"/>
                    </a:solidFill>
                  </a:rPr>
                  <a:t>WiFiMDNSResponder.h</a:t>
                </a:r>
                <a:endParaRPr lang="ko-KR" altLang="en-US" sz="1600" kern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6" name="자유형 225"/>
              <p:cNvSpPr/>
              <p:nvPr/>
            </p:nvSpPr>
            <p:spPr>
              <a:xfrm>
                <a:off x="7932283" y="3176910"/>
                <a:ext cx="2783342" cy="358918"/>
              </a:xfrm>
              <a:custGeom>
                <a:avLst/>
                <a:gdLst>
                  <a:gd name="connsiteX0" fmla="*/ 0 w 1176782"/>
                  <a:gd name="connsiteY0" fmla="*/ 0 h 358918"/>
                  <a:gd name="connsiteX1" fmla="*/ 1176782 w 1176782"/>
                  <a:gd name="connsiteY1" fmla="*/ 0 h 358918"/>
                  <a:gd name="connsiteX2" fmla="*/ 1176782 w 1176782"/>
                  <a:gd name="connsiteY2" fmla="*/ 358918 h 358918"/>
                  <a:gd name="connsiteX3" fmla="*/ 0 w 1176782"/>
                  <a:gd name="connsiteY3" fmla="*/ 358918 h 358918"/>
                  <a:gd name="connsiteX4" fmla="*/ 0 w 1176782"/>
                  <a:gd name="connsiteY4" fmla="*/ 0 h 358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6782" h="358918">
                    <a:moveTo>
                      <a:pt x="0" y="0"/>
                    </a:moveTo>
                    <a:lnTo>
                      <a:pt x="1176782" y="0"/>
                    </a:lnTo>
                    <a:lnTo>
                      <a:pt x="1176782" y="358918"/>
                    </a:lnTo>
                    <a:lnTo>
                      <a:pt x="0" y="358918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90" tIns="8890" rIns="8890" bIns="8890" numCol="1" spcCol="1270" anchor="ctr" anchorCtr="0">
                <a:noAutofit/>
              </a:bodyPr>
              <a:lstStyle/>
              <a:p>
                <a:pPr lvl="0" algn="ctr" defTabSz="6223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600" kern="1200" dirty="0" err="1">
                    <a:solidFill>
                      <a:sysClr val="windowText" lastClr="000000"/>
                    </a:solidFill>
                  </a:rPr>
                  <a:t>PubSubClient.h</a:t>
                </a:r>
                <a:endParaRPr lang="ko-KR" altLang="en-US" sz="1600" kern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7" name="자유형 226"/>
              <p:cNvSpPr/>
              <p:nvPr/>
            </p:nvSpPr>
            <p:spPr>
              <a:xfrm>
                <a:off x="7932283" y="3682927"/>
                <a:ext cx="2783342" cy="358918"/>
              </a:xfrm>
              <a:custGeom>
                <a:avLst/>
                <a:gdLst>
                  <a:gd name="connsiteX0" fmla="*/ 0 w 1176782"/>
                  <a:gd name="connsiteY0" fmla="*/ 0 h 358918"/>
                  <a:gd name="connsiteX1" fmla="*/ 1176782 w 1176782"/>
                  <a:gd name="connsiteY1" fmla="*/ 0 h 358918"/>
                  <a:gd name="connsiteX2" fmla="*/ 1176782 w 1176782"/>
                  <a:gd name="connsiteY2" fmla="*/ 358918 h 358918"/>
                  <a:gd name="connsiteX3" fmla="*/ 0 w 1176782"/>
                  <a:gd name="connsiteY3" fmla="*/ 358918 h 358918"/>
                  <a:gd name="connsiteX4" fmla="*/ 0 w 1176782"/>
                  <a:gd name="connsiteY4" fmla="*/ 0 h 358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6782" h="358918">
                    <a:moveTo>
                      <a:pt x="0" y="0"/>
                    </a:moveTo>
                    <a:lnTo>
                      <a:pt x="1176782" y="0"/>
                    </a:lnTo>
                    <a:lnTo>
                      <a:pt x="1176782" y="358918"/>
                    </a:lnTo>
                    <a:lnTo>
                      <a:pt x="0" y="358918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90" tIns="8890" rIns="8890" bIns="8890" numCol="1" spcCol="1270" anchor="ctr" anchorCtr="0">
                <a:noAutofit/>
              </a:bodyPr>
              <a:lstStyle/>
              <a:p>
                <a:pPr lvl="0" algn="ctr" defTabSz="6223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600" kern="1200" dirty="0" err="1">
                    <a:solidFill>
                      <a:sysClr val="windowText" lastClr="000000"/>
                    </a:solidFill>
                  </a:rPr>
                  <a:t>ArduinoJson.h</a:t>
                </a:r>
                <a:endParaRPr lang="ko-KR" altLang="en-US" sz="1600" kern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8" name="자유형 227"/>
              <p:cNvSpPr/>
              <p:nvPr/>
            </p:nvSpPr>
            <p:spPr>
              <a:xfrm>
                <a:off x="4592271" y="4947968"/>
                <a:ext cx="2783342" cy="358918"/>
              </a:xfrm>
              <a:custGeom>
                <a:avLst/>
                <a:gdLst>
                  <a:gd name="connsiteX0" fmla="*/ 0 w 1176782"/>
                  <a:gd name="connsiteY0" fmla="*/ 0 h 358918"/>
                  <a:gd name="connsiteX1" fmla="*/ 1176782 w 1176782"/>
                  <a:gd name="connsiteY1" fmla="*/ 0 h 358918"/>
                  <a:gd name="connsiteX2" fmla="*/ 1176782 w 1176782"/>
                  <a:gd name="connsiteY2" fmla="*/ 358918 h 358918"/>
                  <a:gd name="connsiteX3" fmla="*/ 0 w 1176782"/>
                  <a:gd name="connsiteY3" fmla="*/ 358918 h 358918"/>
                  <a:gd name="connsiteX4" fmla="*/ 0 w 1176782"/>
                  <a:gd name="connsiteY4" fmla="*/ 0 h 358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6782" h="358918">
                    <a:moveTo>
                      <a:pt x="0" y="0"/>
                    </a:moveTo>
                    <a:lnTo>
                      <a:pt x="1176782" y="0"/>
                    </a:lnTo>
                    <a:lnTo>
                      <a:pt x="1176782" y="358918"/>
                    </a:lnTo>
                    <a:lnTo>
                      <a:pt x="0" y="358918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90" tIns="8890" rIns="8890" bIns="8890" numCol="1" spcCol="1270" anchor="ctr" anchorCtr="0">
                <a:noAutofit/>
              </a:bodyPr>
              <a:lstStyle/>
              <a:p>
                <a:pPr lvl="0" algn="ctr" defTabSz="6223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600" kern="1200" dirty="0">
                    <a:solidFill>
                      <a:srgbClr val="FF0000"/>
                    </a:solidFill>
                  </a:rPr>
                  <a:t>m0_ota.h</a:t>
                </a:r>
                <a:endParaRPr lang="ko-KR" altLang="en-US" sz="1600" kern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9" name="자유형 228"/>
              <p:cNvSpPr/>
              <p:nvPr/>
            </p:nvSpPr>
            <p:spPr>
              <a:xfrm>
                <a:off x="7932283" y="4447239"/>
                <a:ext cx="2783342" cy="358918"/>
              </a:xfrm>
              <a:custGeom>
                <a:avLst/>
                <a:gdLst>
                  <a:gd name="connsiteX0" fmla="*/ 0 w 1176782"/>
                  <a:gd name="connsiteY0" fmla="*/ 0 h 358918"/>
                  <a:gd name="connsiteX1" fmla="*/ 1176782 w 1176782"/>
                  <a:gd name="connsiteY1" fmla="*/ 0 h 358918"/>
                  <a:gd name="connsiteX2" fmla="*/ 1176782 w 1176782"/>
                  <a:gd name="connsiteY2" fmla="*/ 358918 h 358918"/>
                  <a:gd name="connsiteX3" fmla="*/ 0 w 1176782"/>
                  <a:gd name="connsiteY3" fmla="*/ 358918 h 358918"/>
                  <a:gd name="connsiteX4" fmla="*/ 0 w 1176782"/>
                  <a:gd name="connsiteY4" fmla="*/ 0 h 358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6782" h="358918">
                    <a:moveTo>
                      <a:pt x="0" y="0"/>
                    </a:moveTo>
                    <a:lnTo>
                      <a:pt x="1176782" y="0"/>
                    </a:lnTo>
                    <a:lnTo>
                      <a:pt x="1176782" y="358918"/>
                    </a:lnTo>
                    <a:lnTo>
                      <a:pt x="0" y="358918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90" tIns="8890" rIns="8890" bIns="8890" numCol="1" spcCol="1270" anchor="ctr" anchorCtr="0">
                <a:noAutofit/>
              </a:bodyPr>
              <a:lstStyle/>
              <a:p>
                <a:pPr lvl="0" algn="ctr" defTabSz="6223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600" kern="1200" dirty="0">
                    <a:solidFill>
                      <a:srgbClr val="FF0000"/>
                    </a:solidFill>
                  </a:rPr>
                  <a:t>WiFi101.h</a:t>
                </a:r>
                <a:endParaRPr lang="ko-KR" altLang="en-US" sz="1600" kern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0" name="자유형 229"/>
              <p:cNvSpPr/>
              <p:nvPr/>
            </p:nvSpPr>
            <p:spPr>
              <a:xfrm>
                <a:off x="7932283" y="4953256"/>
                <a:ext cx="2783342" cy="358918"/>
              </a:xfrm>
              <a:custGeom>
                <a:avLst/>
                <a:gdLst>
                  <a:gd name="connsiteX0" fmla="*/ 0 w 1176782"/>
                  <a:gd name="connsiteY0" fmla="*/ 0 h 358918"/>
                  <a:gd name="connsiteX1" fmla="*/ 1176782 w 1176782"/>
                  <a:gd name="connsiteY1" fmla="*/ 0 h 358918"/>
                  <a:gd name="connsiteX2" fmla="*/ 1176782 w 1176782"/>
                  <a:gd name="connsiteY2" fmla="*/ 358918 h 358918"/>
                  <a:gd name="connsiteX3" fmla="*/ 0 w 1176782"/>
                  <a:gd name="connsiteY3" fmla="*/ 358918 h 358918"/>
                  <a:gd name="connsiteX4" fmla="*/ 0 w 1176782"/>
                  <a:gd name="connsiteY4" fmla="*/ 0 h 358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6782" h="358918">
                    <a:moveTo>
                      <a:pt x="0" y="0"/>
                    </a:moveTo>
                    <a:lnTo>
                      <a:pt x="1176782" y="0"/>
                    </a:lnTo>
                    <a:lnTo>
                      <a:pt x="1176782" y="358918"/>
                    </a:lnTo>
                    <a:lnTo>
                      <a:pt x="0" y="358918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90" tIns="8890" rIns="8890" bIns="8890" numCol="1" spcCol="1270" anchor="ctr" anchorCtr="0">
                <a:noAutofit/>
              </a:bodyPr>
              <a:lstStyle/>
              <a:p>
                <a:pPr lvl="0" algn="ctr" defTabSz="6223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600" kern="1200" dirty="0" err="1">
                    <a:solidFill>
                      <a:sysClr val="windowText" lastClr="000000"/>
                    </a:solidFill>
                  </a:rPr>
                  <a:t>OTAStorage.h</a:t>
                </a:r>
                <a:endParaRPr lang="ko-KR" altLang="en-US" sz="1600" kern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1" name="자유형 230"/>
              <p:cNvSpPr/>
              <p:nvPr/>
            </p:nvSpPr>
            <p:spPr>
              <a:xfrm>
                <a:off x="7932283" y="5459272"/>
                <a:ext cx="2783342" cy="358918"/>
              </a:xfrm>
              <a:custGeom>
                <a:avLst/>
                <a:gdLst>
                  <a:gd name="connsiteX0" fmla="*/ 0 w 1176782"/>
                  <a:gd name="connsiteY0" fmla="*/ 0 h 358918"/>
                  <a:gd name="connsiteX1" fmla="*/ 1176782 w 1176782"/>
                  <a:gd name="connsiteY1" fmla="*/ 0 h 358918"/>
                  <a:gd name="connsiteX2" fmla="*/ 1176782 w 1176782"/>
                  <a:gd name="connsiteY2" fmla="*/ 358918 h 358918"/>
                  <a:gd name="connsiteX3" fmla="*/ 0 w 1176782"/>
                  <a:gd name="connsiteY3" fmla="*/ 358918 h 358918"/>
                  <a:gd name="connsiteX4" fmla="*/ 0 w 1176782"/>
                  <a:gd name="connsiteY4" fmla="*/ 0 h 358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6782" h="358918">
                    <a:moveTo>
                      <a:pt x="0" y="0"/>
                    </a:moveTo>
                    <a:lnTo>
                      <a:pt x="1176782" y="0"/>
                    </a:lnTo>
                    <a:lnTo>
                      <a:pt x="1176782" y="358918"/>
                    </a:lnTo>
                    <a:lnTo>
                      <a:pt x="0" y="358918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90" tIns="8890" rIns="8890" bIns="8890" numCol="1" spcCol="1270" anchor="ctr" anchorCtr="0">
                <a:noAutofit/>
              </a:bodyPr>
              <a:lstStyle/>
              <a:p>
                <a:pPr lvl="0" algn="ctr" defTabSz="6223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600" kern="1200" dirty="0" err="1">
                    <a:solidFill>
                      <a:sysClr val="windowText" lastClr="000000"/>
                    </a:solidFill>
                  </a:rPr>
                  <a:t>InternalStorage.h</a:t>
                </a:r>
                <a:endParaRPr lang="ko-KR" altLang="en-US" sz="1600" kern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3" name="자유형 232"/>
              <p:cNvSpPr/>
              <p:nvPr/>
            </p:nvSpPr>
            <p:spPr>
              <a:xfrm>
                <a:off x="4592271" y="5453985"/>
                <a:ext cx="2783342" cy="358918"/>
              </a:xfrm>
              <a:custGeom>
                <a:avLst/>
                <a:gdLst>
                  <a:gd name="connsiteX0" fmla="*/ 0 w 1176782"/>
                  <a:gd name="connsiteY0" fmla="*/ 0 h 358918"/>
                  <a:gd name="connsiteX1" fmla="*/ 1176782 w 1176782"/>
                  <a:gd name="connsiteY1" fmla="*/ 0 h 358918"/>
                  <a:gd name="connsiteX2" fmla="*/ 1176782 w 1176782"/>
                  <a:gd name="connsiteY2" fmla="*/ 358918 h 358918"/>
                  <a:gd name="connsiteX3" fmla="*/ 0 w 1176782"/>
                  <a:gd name="connsiteY3" fmla="*/ 358918 h 358918"/>
                  <a:gd name="connsiteX4" fmla="*/ 0 w 1176782"/>
                  <a:gd name="connsiteY4" fmla="*/ 0 h 358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6782" h="358918">
                    <a:moveTo>
                      <a:pt x="0" y="0"/>
                    </a:moveTo>
                    <a:lnTo>
                      <a:pt x="1176782" y="0"/>
                    </a:lnTo>
                    <a:lnTo>
                      <a:pt x="1176782" y="358918"/>
                    </a:lnTo>
                    <a:lnTo>
                      <a:pt x="0" y="358918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90" tIns="8890" rIns="8890" bIns="8890" numCol="1" spcCol="1270" anchor="ctr" anchorCtr="0">
                <a:noAutofit/>
              </a:bodyPr>
              <a:lstStyle/>
              <a:p>
                <a:pPr lvl="0" algn="ctr" defTabSz="6223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600" kern="1200" dirty="0">
                    <a:solidFill>
                      <a:srgbClr val="FF0000"/>
                    </a:solidFill>
                  </a:rPr>
                  <a:t>TasCCS811.h</a:t>
                </a:r>
                <a:endParaRPr lang="ko-KR" altLang="en-US" sz="1600" kern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4" name="자유형 233"/>
              <p:cNvSpPr/>
              <p:nvPr/>
            </p:nvSpPr>
            <p:spPr>
              <a:xfrm>
                <a:off x="4592271" y="6213010"/>
                <a:ext cx="2783342" cy="358918"/>
              </a:xfrm>
              <a:custGeom>
                <a:avLst/>
                <a:gdLst>
                  <a:gd name="connsiteX0" fmla="*/ 0 w 1176782"/>
                  <a:gd name="connsiteY0" fmla="*/ 0 h 358918"/>
                  <a:gd name="connsiteX1" fmla="*/ 1176782 w 1176782"/>
                  <a:gd name="connsiteY1" fmla="*/ 0 h 358918"/>
                  <a:gd name="connsiteX2" fmla="*/ 1176782 w 1176782"/>
                  <a:gd name="connsiteY2" fmla="*/ 358918 h 358918"/>
                  <a:gd name="connsiteX3" fmla="*/ 0 w 1176782"/>
                  <a:gd name="connsiteY3" fmla="*/ 358918 h 358918"/>
                  <a:gd name="connsiteX4" fmla="*/ 0 w 1176782"/>
                  <a:gd name="connsiteY4" fmla="*/ 0 h 358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6782" h="358918">
                    <a:moveTo>
                      <a:pt x="0" y="0"/>
                    </a:moveTo>
                    <a:lnTo>
                      <a:pt x="1176782" y="0"/>
                    </a:lnTo>
                    <a:lnTo>
                      <a:pt x="1176782" y="358918"/>
                    </a:lnTo>
                    <a:lnTo>
                      <a:pt x="0" y="358918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90" tIns="8890" rIns="8890" bIns="8890" numCol="1" spcCol="1270" anchor="ctr" anchorCtr="0">
                <a:noAutofit/>
              </a:bodyPr>
              <a:lstStyle/>
              <a:p>
                <a:pPr lvl="0" algn="ctr" defTabSz="6223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600" kern="1200" dirty="0" err="1">
                    <a:solidFill>
                      <a:srgbClr val="FF0000"/>
                    </a:solidFill>
                  </a:rPr>
                  <a:t>TasLED.h</a:t>
                </a:r>
                <a:endParaRPr lang="ko-KR" altLang="en-US" sz="1600" kern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5" name="자유형 234"/>
              <p:cNvSpPr/>
              <p:nvPr/>
            </p:nvSpPr>
            <p:spPr>
              <a:xfrm>
                <a:off x="7932283" y="6213010"/>
                <a:ext cx="2783342" cy="358918"/>
              </a:xfrm>
              <a:custGeom>
                <a:avLst/>
                <a:gdLst>
                  <a:gd name="connsiteX0" fmla="*/ 0 w 1176782"/>
                  <a:gd name="connsiteY0" fmla="*/ 0 h 358918"/>
                  <a:gd name="connsiteX1" fmla="*/ 1176782 w 1176782"/>
                  <a:gd name="connsiteY1" fmla="*/ 0 h 358918"/>
                  <a:gd name="connsiteX2" fmla="*/ 1176782 w 1176782"/>
                  <a:gd name="connsiteY2" fmla="*/ 358918 h 358918"/>
                  <a:gd name="connsiteX3" fmla="*/ 0 w 1176782"/>
                  <a:gd name="connsiteY3" fmla="*/ 358918 h 358918"/>
                  <a:gd name="connsiteX4" fmla="*/ 0 w 1176782"/>
                  <a:gd name="connsiteY4" fmla="*/ 0 h 358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6782" h="358918">
                    <a:moveTo>
                      <a:pt x="0" y="0"/>
                    </a:moveTo>
                    <a:lnTo>
                      <a:pt x="1176782" y="0"/>
                    </a:lnTo>
                    <a:lnTo>
                      <a:pt x="1176782" y="358918"/>
                    </a:lnTo>
                    <a:lnTo>
                      <a:pt x="0" y="358918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90" tIns="8890" rIns="8890" bIns="8890" numCol="1" spcCol="1270" anchor="ctr" anchorCtr="0">
                <a:noAutofit/>
              </a:bodyPr>
              <a:lstStyle/>
              <a:p>
                <a:pPr lvl="0" algn="ctr" defTabSz="6223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600" kern="1200">
                    <a:solidFill>
                      <a:sysClr val="windowText" lastClr="000000"/>
                    </a:solidFill>
                  </a:rPr>
                  <a:t>Arduino.h</a:t>
                </a:r>
                <a:endParaRPr lang="ko-KR" altLang="en-US" sz="1600" kern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9" name="자유형 48"/>
              <p:cNvSpPr/>
              <p:nvPr/>
            </p:nvSpPr>
            <p:spPr>
              <a:xfrm>
                <a:off x="7375613" y="5106131"/>
                <a:ext cx="556668" cy="506016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117678" y="0"/>
                    </a:lnTo>
                    <a:lnTo>
                      <a:pt x="117678" y="506016"/>
                    </a:lnTo>
                    <a:lnTo>
                      <a:pt x="235356" y="506016"/>
                    </a:lnTo>
                  </a:path>
                </a:pathLst>
              </a:custGeom>
              <a:noFill/>
            </p:spPr>
            <p:style>
              <a:lnRef idx="2">
                <a:schemeClr val="accent3"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4">
                  <a:tint val="7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0" name="자유형 49"/>
              <p:cNvSpPr/>
              <p:nvPr/>
            </p:nvSpPr>
            <p:spPr>
              <a:xfrm>
                <a:off x="7375613" y="5060411"/>
                <a:ext cx="556668" cy="9144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45720"/>
                    </a:moveTo>
                    <a:lnTo>
                      <a:pt x="235356" y="45720"/>
                    </a:lnTo>
                  </a:path>
                </a:pathLst>
              </a:custGeom>
              <a:noFill/>
            </p:spPr>
            <p:style>
              <a:lnRef idx="2">
                <a:schemeClr val="accent3"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4">
                  <a:tint val="7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1" name="자유형 50"/>
              <p:cNvSpPr/>
              <p:nvPr/>
            </p:nvSpPr>
            <p:spPr>
              <a:xfrm>
                <a:off x="7375613" y="4600114"/>
                <a:ext cx="556668" cy="506016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506016"/>
                    </a:moveTo>
                    <a:lnTo>
                      <a:pt x="117678" y="506016"/>
                    </a:lnTo>
                    <a:lnTo>
                      <a:pt x="117678" y="0"/>
                    </a:lnTo>
                    <a:lnTo>
                      <a:pt x="235356" y="0"/>
                    </a:lnTo>
                  </a:path>
                </a:pathLst>
              </a:custGeom>
              <a:noFill/>
            </p:spPr>
            <p:style>
              <a:lnRef idx="2">
                <a:schemeClr val="accent3"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4">
                  <a:tint val="7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sp>
          <p:nvSpPr>
            <p:cNvPr id="39" name="TextBox 38"/>
            <p:cNvSpPr txBox="1"/>
            <p:nvPr/>
          </p:nvSpPr>
          <p:spPr>
            <a:xfrm>
              <a:off x="9787549" y="2977544"/>
              <a:ext cx="1176925" cy="307777"/>
            </a:xfrm>
            <a:prstGeom prst="rect">
              <a:avLst/>
            </a:prstGeom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altLang="ko-KR" sz="14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mqtt</a:t>
              </a:r>
              <a:r>
                <a:rPr lang="en-US" altLang="ko-KR" sz="14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 </a:t>
              </a:r>
              <a:r>
                <a:rPr lang="ko-KR" altLang="en-US" sz="14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통신용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577556" y="3486346"/>
              <a:ext cx="138691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ko-KR" altLang="en-US" sz="14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버전 확인 필요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496098" y="5996897"/>
              <a:ext cx="2089996" cy="307777"/>
            </a:xfrm>
            <a:prstGeom prst="rect">
              <a:avLst/>
            </a:prstGeom>
          </p:spPr>
          <p:txBody>
            <a:bodyPr wrap="none" rtlCol="0" anchor="ctr">
              <a:spAutoFit/>
            </a:bodyPr>
            <a:lstStyle>
              <a:defPPr>
                <a:defRPr lang="ko-KR"/>
              </a:defPPr>
              <a:lvl1pPr>
                <a:defRPr sz="1400" i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defRPr>
              </a:lvl1pPr>
            </a:lstStyle>
            <a:p>
              <a:pPr algn="r"/>
              <a:r>
                <a:rPr lang="en-US" altLang="ko-KR" dirty="0"/>
                <a:t>TasLED.cpp </a:t>
              </a:r>
              <a:r>
                <a:rPr lang="ko-KR" altLang="en-US" dirty="0" err="1"/>
                <a:t>핀번호</a:t>
              </a:r>
              <a:r>
                <a:rPr lang="ko-KR" altLang="en-US" dirty="0"/>
                <a:t> 수정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059440" y="4724923"/>
              <a:ext cx="2526654" cy="307777"/>
            </a:xfrm>
            <a:prstGeom prst="rect">
              <a:avLst/>
            </a:prstGeom>
          </p:spPr>
          <p:txBody>
            <a:bodyPr wrap="none" rtlCol="0" anchor="ctr">
              <a:spAutoFit/>
            </a:bodyPr>
            <a:lstStyle>
              <a:defPPr>
                <a:defRPr lang="ko-KR"/>
              </a:defPPr>
              <a:lvl1pPr>
                <a:defRPr sz="1400" i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defRPr>
              </a:lvl1pPr>
            </a:lstStyle>
            <a:p>
              <a:pPr algn="r"/>
              <a:r>
                <a:rPr lang="ko-KR" altLang="en-US" dirty="0"/>
                <a:t>외부에서 펌웨어 업로드 진행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551837" y="945674"/>
              <a:ext cx="1034257" cy="307777"/>
            </a:xfrm>
            <a:prstGeom prst="rect">
              <a:avLst/>
            </a:prstGeom>
          </p:spPr>
          <p:txBody>
            <a:bodyPr wrap="none" rtlCol="0" anchor="ctr">
              <a:spAutoFit/>
            </a:bodyPr>
            <a:lstStyle>
              <a:defPPr>
                <a:defRPr lang="ko-KR"/>
              </a:defPPr>
              <a:lvl1pPr>
                <a:defRPr sz="1400" i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defRPr>
              </a:lvl1pPr>
            </a:lstStyle>
            <a:p>
              <a:pPr algn="r"/>
              <a:r>
                <a:rPr lang="en-US" altLang="ko-KR" dirty="0"/>
                <a:t>SPI </a:t>
              </a:r>
              <a:r>
                <a:rPr lang="ko-KR" altLang="en-US" dirty="0"/>
                <a:t>통신용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926392" y="1462896"/>
              <a:ext cx="2659702" cy="307777"/>
            </a:xfrm>
            <a:prstGeom prst="rect">
              <a:avLst/>
            </a:prstGeom>
          </p:spPr>
          <p:txBody>
            <a:bodyPr wrap="none" rtlCol="0" anchor="ctr">
              <a:spAutoFit/>
            </a:bodyPr>
            <a:lstStyle>
              <a:defPPr>
                <a:defRPr lang="ko-KR"/>
              </a:defPPr>
              <a:lvl1pPr>
                <a:defRPr sz="1400" i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defRPr>
              </a:lvl1pPr>
            </a:lstStyle>
            <a:p>
              <a:pPr algn="r"/>
              <a:r>
                <a:rPr lang="en-US" altLang="ko-KR" dirty="0"/>
                <a:t>for wifi101 shield or </a:t>
              </a:r>
              <a:r>
                <a:rPr lang="en-US" altLang="ko-KR" dirty="0" err="1"/>
                <a:t>mkr</a:t>
              </a:r>
              <a:r>
                <a:rPr lang="en-US" altLang="ko-KR" dirty="0"/>
                <a:t> 1000</a:t>
              </a:r>
              <a:endParaRPr lang="ko-KR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565989" y="2472633"/>
              <a:ext cx="2020105" cy="307777"/>
            </a:xfrm>
            <a:prstGeom prst="rect">
              <a:avLst/>
            </a:prstGeom>
          </p:spPr>
          <p:txBody>
            <a:bodyPr wrap="none" rtlCol="0" anchor="ctr">
              <a:spAutoFit/>
            </a:bodyPr>
            <a:lstStyle>
              <a:defPPr>
                <a:defRPr lang="ko-KR"/>
              </a:defPPr>
              <a:lvl1pPr>
                <a:defRPr sz="1400" i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defRPr>
              </a:lvl1pPr>
            </a:lstStyle>
            <a:p>
              <a:pPr algn="r"/>
              <a:r>
                <a:rPr lang="en-US" altLang="ko-KR" dirty="0" err="1"/>
                <a:t>mqtt</a:t>
              </a:r>
              <a:r>
                <a:rPr lang="ko-KR" altLang="en-US" dirty="0"/>
                <a:t>로 통신하는 부분</a:t>
              </a: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685800" y="1179822"/>
            <a:ext cx="94470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&amp;Cube </a:t>
            </a:r>
            <a:r>
              <a:rPr lang="ko-KR" altLang="en-US" sz="2400" b="1" dirty="0" err="1"/>
              <a:t>아두이노</a:t>
            </a:r>
            <a:r>
              <a:rPr lang="ko-KR" altLang="en-US" sz="2400" b="1" dirty="0"/>
              <a:t> 헤더</a:t>
            </a:r>
            <a:endParaRPr lang="en-US" altLang="ko-KR" sz="24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63DA-219F-4B09-902A-BDB5EFF7DA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E881D8-93A1-4188-A0ED-C126D3F8BB25}"/>
              </a:ext>
            </a:extLst>
          </p:cNvPr>
          <p:cNvSpPr txBox="1"/>
          <p:nvPr/>
        </p:nvSpPr>
        <p:spPr>
          <a:xfrm>
            <a:off x="6889218" y="1661806"/>
            <a:ext cx="6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>
                <a:solidFill>
                  <a:srgbClr val="7030A0"/>
                </a:solidFill>
              </a:rPr>
              <a:t>변경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AC5C837-268A-4AF6-8B0B-6FC1F03A911C}"/>
              </a:ext>
            </a:extLst>
          </p:cNvPr>
          <p:cNvSpPr txBox="1"/>
          <p:nvPr/>
        </p:nvSpPr>
        <p:spPr>
          <a:xfrm>
            <a:off x="6889218" y="2167746"/>
            <a:ext cx="6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>
                <a:solidFill>
                  <a:srgbClr val="7030A0"/>
                </a:solidFill>
              </a:rPr>
              <a:t>삭제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26420A9-4275-49E2-87A4-4AD9B9B38321}"/>
              </a:ext>
            </a:extLst>
          </p:cNvPr>
          <p:cNvSpPr txBox="1"/>
          <p:nvPr/>
        </p:nvSpPr>
        <p:spPr>
          <a:xfrm>
            <a:off x="6889218" y="2680372"/>
            <a:ext cx="6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>
                <a:solidFill>
                  <a:srgbClr val="7030A0"/>
                </a:solidFill>
              </a:rPr>
              <a:t>수정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653A82-34D2-4EB5-BF5E-D01354147A2E}"/>
              </a:ext>
            </a:extLst>
          </p:cNvPr>
          <p:cNvSpPr txBox="1"/>
          <p:nvPr/>
        </p:nvSpPr>
        <p:spPr>
          <a:xfrm>
            <a:off x="6889218" y="4959492"/>
            <a:ext cx="6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>
                <a:solidFill>
                  <a:srgbClr val="7030A0"/>
                </a:solidFill>
              </a:rPr>
              <a:t>삭제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13167D0-D405-499F-8FA6-E97F713E9569}"/>
              </a:ext>
            </a:extLst>
          </p:cNvPr>
          <p:cNvSpPr txBox="1"/>
          <p:nvPr/>
        </p:nvSpPr>
        <p:spPr>
          <a:xfrm>
            <a:off x="6889218" y="5466113"/>
            <a:ext cx="6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>
                <a:solidFill>
                  <a:srgbClr val="7030A0"/>
                </a:solidFill>
              </a:rPr>
              <a:t>수정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2F76FD8-1994-4D8D-89E3-04CEF0B46EFD}"/>
              </a:ext>
            </a:extLst>
          </p:cNvPr>
          <p:cNvSpPr txBox="1"/>
          <p:nvPr/>
        </p:nvSpPr>
        <p:spPr>
          <a:xfrm>
            <a:off x="6889218" y="6235071"/>
            <a:ext cx="6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>
                <a:solidFill>
                  <a:srgbClr val="7030A0"/>
                </a:solidFill>
              </a:rPr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1521178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nodeMCU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63DA-219F-4B09-902A-BDB5EFF7DA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85800" y="1179822"/>
            <a:ext cx="94470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err="1"/>
              <a:t>nodeMCU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핀 연결</a:t>
            </a:r>
            <a:endParaRPr lang="en-US" altLang="ko-KR" sz="2400" b="1" dirty="0"/>
          </a:p>
        </p:txBody>
      </p:sp>
      <p:pic>
        <p:nvPicPr>
          <p:cNvPr id="5" name="Picture 3" descr="https://blog.kakaocdn.net/dn/bgm4Iy/btqwPZvv7a0/fqFMUh62w1deRetR1srxl0/im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5" t="1502" r="33775" b="2077"/>
          <a:stretch/>
        </p:blipFill>
        <p:spPr bwMode="auto">
          <a:xfrm>
            <a:off x="3422112" y="2304511"/>
            <a:ext cx="1708869" cy="3542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/>
          <p:cNvCxnSpPr>
            <a:stCxn id="11" idx="1"/>
          </p:cNvCxnSpPr>
          <p:nvPr/>
        </p:nvCxnSpPr>
        <p:spPr>
          <a:xfrm flipH="1">
            <a:off x="5033204" y="3022737"/>
            <a:ext cx="1020076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H="1">
            <a:off x="5033203" y="3164038"/>
            <a:ext cx="1018800" cy="120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 flipV="1">
            <a:off x="5033203" y="4917343"/>
            <a:ext cx="1018800" cy="203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5033203" y="5063016"/>
            <a:ext cx="1018800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6053280" y="2011680"/>
            <a:ext cx="1121525" cy="3634740"/>
            <a:chOff x="4116897" y="2011680"/>
            <a:chExt cx="1121525" cy="3634740"/>
          </a:xfrm>
        </p:grpSpPr>
        <p:sp>
          <p:nvSpPr>
            <p:cNvPr id="34" name="직사각형 33"/>
            <p:cNvSpPr/>
            <p:nvPr/>
          </p:nvSpPr>
          <p:spPr>
            <a:xfrm>
              <a:off x="4116898" y="2369820"/>
              <a:ext cx="1121524" cy="3276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16897" y="3010149"/>
              <a:ext cx="544060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400" b="1" dirty="0"/>
                <a:t>SDA</a:t>
              </a:r>
              <a:endParaRPr lang="ko-KR" altLang="en-US" sz="14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16897" y="2868848"/>
              <a:ext cx="492443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400" b="1" dirty="0"/>
                <a:t>SCL</a:t>
              </a:r>
              <a:endParaRPr lang="ko-KR" altLang="en-US" sz="14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16897" y="4765490"/>
              <a:ext cx="1107163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400" b="1" dirty="0"/>
                <a:t>GND, WAK</a:t>
              </a:r>
              <a:endParaRPr lang="ko-KR" altLang="en-US" sz="1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16897" y="4909127"/>
              <a:ext cx="526234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400" b="1" dirty="0"/>
                <a:t>VCC</a:t>
              </a:r>
              <a:endParaRPr lang="ko-KR" altLang="en-US" sz="14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190315" y="2011680"/>
              <a:ext cx="974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CCS811</a:t>
              </a:r>
              <a:endParaRPr lang="ko-KR" altLang="en-US" dirty="0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8003330" y="2011680"/>
            <a:ext cx="766557" cy="3634740"/>
            <a:chOff x="6656526" y="2011680"/>
            <a:chExt cx="766557" cy="3634740"/>
          </a:xfrm>
        </p:grpSpPr>
        <p:sp>
          <p:nvSpPr>
            <p:cNvPr id="35" name="직사각형 34"/>
            <p:cNvSpPr/>
            <p:nvPr/>
          </p:nvSpPr>
          <p:spPr>
            <a:xfrm>
              <a:off x="6656527" y="2369820"/>
              <a:ext cx="766556" cy="3276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56526" y="3839809"/>
              <a:ext cx="61382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400" b="1" dirty="0"/>
                <a:t>BLUE</a:t>
              </a:r>
              <a:endParaRPr lang="ko-KR" altLang="en-US" sz="14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656526" y="3992209"/>
              <a:ext cx="766557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400" b="1" dirty="0"/>
                <a:t>GREEN</a:t>
              </a:r>
              <a:endParaRPr lang="ko-KR" altLang="en-US" sz="14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56526" y="4144609"/>
              <a:ext cx="53251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400" b="1" dirty="0"/>
                <a:t>RED</a:t>
              </a:r>
              <a:endParaRPr lang="ko-KR" altLang="en-US" sz="14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656526" y="4297009"/>
              <a:ext cx="258404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400" b="1" dirty="0"/>
                <a:t>-</a:t>
              </a:r>
              <a:endParaRPr lang="ko-KR" altLang="en-US" sz="14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750301" y="2011680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LED</a:t>
              </a:r>
              <a:endParaRPr lang="ko-KR" altLang="en-US" dirty="0"/>
            </a:p>
          </p:txBody>
        </p:sp>
      </p:grpSp>
      <p:cxnSp>
        <p:nvCxnSpPr>
          <p:cNvPr id="15" name="직선 화살표 연결선 14"/>
          <p:cNvCxnSpPr>
            <a:stCxn id="20" idx="1"/>
          </p:cNvCxnSpPr>
          <p:nvPr/>
        </p:nvCxnSpPr>
        <p:spPr>
          <a:xfrm flipH="1" flipV="1">
            <a:off x="5033204" y="3989328"/>
            <a:ext cx="2970126" cy="437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27" idx="1"/>
          </p:cNvCxnSpPr>
          <p:nvPr/>
        </p:nvCxnSpPr>
        <p:spPr>
          <a:xfrm flipH="1" flipV="1">
            <a:off x="5033204" y="4141728"/>
            <a:ext cx="2970126" cy="437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30" idx="1"/>
          </p:cNvCxnSpPr>
          <p:nvPr/>
        </p:nvCxnSpPr>
        <p:spPr>
          <a:xfrm flipH="1" flipV="1">
            <a:off x="5033204" y="4294128"/>
            <a:ext cx="2970126" cy="437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33" idx="1"/>
          </p:cNvCxnSpPr>
          <p:nvPr/>
        </p:nvCxnSpPr>
        <p:spPr>
          <a:xfrm flipH="1" flipV="1">
            <a:off x="5033204" y="4446528"/>
            <a:ext cx="2970126" cy="437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39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Mobius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2723" y="1168324"/>
            <a:ext cx="11232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b="1" dirty="0"/>
              <a:t>oneM2M </a:t>
            </a:r>
            <a:r>
              <a:rPr lang="ko-KR" altLang="en-US" sz="2400" b="1" dirty="0"/>
              <a:t>플랫폼</a:t>
            </a:r>
            <a:endParaRPr lang="en-US" altLang="ko-KR" sz="2400" b="1" dirty="0"/>
          </a:p>
          <a:p>
            <a:pPr algn="just"/>
            <a:r>
              <a:rPr lang="ko-KR" altLang="en-US" dirty="0" err="1"/>
              <a:t>클라우드</a:t>
            </a:r>
            <a:r>
              <a:rPr lang="ko-KR" altLang="en-US" dirty="0"/>
              <a:t> 서버와 관련하여</a:t>
            </a:r>
            <a:r>
              <a:rPr lang="en-US" altLang="ko-KR" dirty="0"/>
              <a:t>, </a:t>
            </a:r>
            <a:r>
              <a:rPr lang="ko-KR" altLang="en-US" dirty="0"/>
              <a:t>데이터 정규화를 위해 </a:t>
            </a:r>
            <a:r>
              <a:rPr lang="en-US" altLang="ko-KR" dirty="0"/>
              <a:t>TTA(</a:t>
            </a:r>
            <a:r>
              <a:rPr lang="ko-KR" altLang="en-US" dirty="0"/>
              <a:t>한국</a:t>
            </a:r>
            <a:r>
              <a:rPr lang="en-US" altLang="ko-KR" dirty="0"/>
              <a:t>), ETSI(</a:t>
            </a:r>
            <a:r>
              <a:rPr lang="ko-KR" altLang="en-US" dirty="0"/>
              <a:t>유럽</a:t>
            </a:r>
            <a:r>
              <a:rPr lang="en-US" altLang="ko-KR" dirty="0"/>
              <a:t>), ATIS/TIA(</a:t>
            </a:r>
            <a:r>
              <a:rPr lang="ko-KR" altLang="en-US" dirty="0"/>
              <a:t>미국</a:t>
            </a:r>
            <a:r>
              <a:rPr lang="en-US" altLang="ko-KR" dirty="0"/>
              <a:t>), CCSA(</a:t>
            </a:r>
            <a:r>
              <a:rPr lang="ko-KR" altLang="en-US" dirty="0"/>
              <a:t>중국</a:t>
            </a:r>
            <a:r>
              <a:rPr lang="en-US" altLang="ko-KR" dirty="0"/>
              <a:t>), ARIB/TTC(</a:t>
            </a:r>
            <a:r>
              <a:rPr lang="ko-KR" altLang="en-US" dirty="0"/>
              <a:t>일본</a:t>
            </a:r>
            <a:r>
              <a:rPr lang="en-US" altLang="ko-KR" dirty="0"/>
              <a:t>) </a:t>
            </a:r>
            <a:r>
              <a:rPr lang="ko-KR" altLang="en-US" dirty="0"/>
              <a:t>등 </a:t>
            </a:r>
            <a:r>
              <a:rPr lang="en-US" altLang="ko-KR" dirty="0"/>
              <a:t>7</a:t>
            </a:r>
            <a:r>
              <a:rPr lang="ko-KR" altLang="en-US" dirty="0"/>
              <a:t>개 기관이 공동으로 국제표준 </a:t>
            </a:r>
            <a:r>
              <a:rPr lang="en-US" altLang="ko-KR" dirty="0"/>
              <a:t>oneM2M </a:t>
            </a:r>
            <a:r>
              <a:rPr lang="ko-KR" altLang="en-US" dirty="0"/>
              <a:t>플랫폼을 개발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63DA-219F-4B09-902A-BDB5EFF7DAF0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21" y="2355712"/>
            <a:ext cx="5317806" cy="38009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2321" y="6290241"/>
            <a:ext cx="2577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 dirty="0" err="1">
                <a:solidFill>
                  <a:schemeClr val="accent4"/>
                </a:solidFill>
              </a:rPr>
              <a:t>Bloomberg_The</a:t>
            </a:r>
            <a:r>
              <a:rPr lang="en-US" altLang="ko-KR" sz="1200" i="1" dirty="0">
                <a:solidFill>
                  <a:schemeClr val="accent4"/>
                </a:solidFill>
              </a:rPr>
              <a:t> Internet of Things</a:t>
            </a:r>
            <a:endParaRPr lang="ko-KR" altLang="en-US" sz="1200" i="1" dirty="0">
              <a:solidFill>
                <a:schemeClr val="accent4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27" y="2230617"/>
            <a:ext cx="6349552" cy="405109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580127" y="6290241"/>
            <a:ext cx="3905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 dirty="0" err="1">
                <a:solidFill>
                  <a:schemeClr val="accent4"/>
                </a:solidFill>
              </a:rPr>
              <a:t>IoT</a:t>
            </a:r>
            <a:r>
              <a:rPr lang="ko-KR" altLang="en-US" sz="1200" i="1" dirty="0">
                <a:solidFill>
                  <a:schemeClr val="accent4"/>
                </a:solidFill>
              </a:rPr>
              <a:t>가전스마트홈 </a:t>
            </a:r>
            <a:r>
              <a:rPr lang="ko-KR" altLang="en-US" sz="1200" i="1" dirty="0" err="1">
                <a:solidFill>
                  <a:schemeClr val="accent4"/>
                </a:solidFill>
              </a:rPr>
              <a:t>융복함제품</a:t>
            </a:r>
            <a:r>
              <a:rPr lang="ko-KR" altLang="en-US" sz="1200" i="1" dirty="0">
                <a:solidFill>
                  <a:schemeClr val="accent4"/>
                </a:solidFill>
              </a:rPr>
              <a:t> 글로벌 </a:t>
            </a:r>
            <a:r>
              <a:rPr lang="ko-KR" altLang="en-US" sz="1200" i="1" dirty="0" err="1">
                <a:solidFill>
                  <a:schemeClr val="accent4"/>
                </a:solidFill>
              </a:rPr>
              <a:t>민간규제</a:t>
            </a:r>
            <a:r>
              <a:rPr lang="ko-KR" altLang="en-US" sz="1200" i="1" dirty="0">
                <a:solidFill>
                  <a:schemeClr val="accent4"/>
                </a:solidFill>
              </a:rPr>
              <a:t> 가이드 </a:t>
            </a:r>
          </a:p>
        </p:txBody>
      </p:sp>
    </p:spTree>
    <p:extLst>
      <p:ext uri="{BB962C8B-B14F-4D97-AF65-F5344CB8AC3E}">
        <p14:creationId xmlns:p14="http://schemas.microsoft.com/office/powerpoint/2010/main" val="1903359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Mobius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13838"/>
          <a:stretch/>
        </p:blipFill>
        <p:spPr>
          <a:xfrm>
            <a:off x="1413429" y="1906988"/>
            <a:ext cx="9441908" cy="44896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2723" y="1168324"/>
            <a:ext cx="114233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Mobius </a:t>
            </a:r>
            <a:r>
              <a:rPr lang="ko-KR" altLang="en-US" sz="2400" b="1" dirty="0"/>
              <a:t>플랫폼 </a:t>
            </a:r>
            <a:r>
              <a:rPr lang="en-US" altLang="ko-KR" sz="2400" b="1" dirty="0"/>
              <a:t>: oneM2M </a:t>
            </a:r>
            <a:r>
              <a:rPr lang="ko-KR" altLang="en-US" sz="2400" b="1" dirty="0"/>
              <a:t>국제 표준을 기반으로 제작된 </a:t>
            </a:r>
            <a:r>
              <a:rPr lang="en-US" altLang="ko-KR" sz="2400" b="1" dirty="0" err="1"/>
              <a:t>IoT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서비스 제공 플랫폼</a:t>
            </a:r>
            <a:endParaRPr lang="en-US" altLang="ko-KR" sz="2400" b="1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다양한 </a:t>
            </a:r>
            <a:r>
              <a:rPr lang="en-US" altLang="ko-KR" dirty="0" err="1"/>
              <a:t>IoT</a:t>
            </a:r>
            <a:r>
              <a:rPr lang="en-US" altLang="ko-KR" dirty="0"/>
              <a:t> Device </a:t>
            </a:r>
            <a:r>
              <a:rPr lang="ko-KR" altLang="en-US" dirty="0"/>
              <a:t>정보 관리</a:t>
            </a:r>
            <a:r>
              <a:rPr lang="en-US" altLang="ko-KR" dirty="0"/>
              <a:t>, </a:t>
            </a:r>
            <a:r>
              <a:rPr lang="ko-KR" altLang="en-US" dirty="0"/>
              <a:t>접근 제어 </a:t>
            </a:r>
            <a:r>
              <a:rPr lang="en-US" altLang="ko-KR" dirty="0"/>
              <a:t>, </a:t>
            </a:r>
            <a:r>
              <a:rPr lang="ko-KR" altLang="en-US" dirty="0"/>
              <a:t>인증</a:t>
            </a:r>
            <a:r>
              <a:rPr lang="en-US" altLang="ko-KR" dirty="0"/>
              <a:t>, </a:t>
            </a:r>
            <a:r>
              <a:rPr lang="ko-KR" altLang="en-US" dirty="0"/>
              <a:t>사용자 관리</a:t>
            </a:r>
            <a:r>
              <a:rPr lang="en-US" altLang="ko-KR" dirty="0"/>
              <a:t>, </a:t>
            </a:r>
            <a:r>
              <a:rPr lang="ko-KR" altLang="en-US" dirty="0"/>
              <a:t>복수의 </a:t>
            </a:r>
            <a:r>
              <a:rPr lang="en-US" altLang="ko-KR" dirty="0" err="1"/>
              <a:t>IoT</a:t>
            </a:r>
            <a:r>
              <a:rPr lang="en-US" altLang="ko-KR" dirty="0"/>
              <a:t> </a:t>
            </a:r>
            <a:r>
              <a:rPr lang="ko-KR" altLang="en-US" dirty="0"/>
              <a:t>서비스 조합</a:t>
            </a:r>
            <a:r>
              <a:rPr lang="en-US" altLang="ko-KR" dirty="0"/>
              <a:t>, </a:t>
            </a:r>
            <a:r>
              <a:rPr lang="ko-KR" altLang="en-US" dirty="0"/>
              <a:t>어플리케이션 서비스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63DA-219F-4B09-902A-BDB5EFF7DAF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797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Mobius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602750" y="2166475"/>
            <a:ext cx="1681016" cy="3550884"/>
            <a:chOff x="602750" y="2166475"/>
            <a:chExt cx="1681016" cy="3550884"/>
          </a:xfrm>
        </p:grpSpPr>
        <p:grpSp>
          <p:nvGrpSpPr>
            <p:cNvPr id="38" name="그룹 37"/>
            <p:cNvGrpSpPr/>
            <p:nvPr/>
          </p:nvGrpSpPr>
          <p:grpSpPr>
            <a:xfrm>
              <a:off x="860449" y="2449290"/>
              <a:ext cx="1165622" cy="1350289"/>
              <a:chOff x="860449" y="2449290"/>
              <a:chExt cx="1165622" cy="1350289"/>
            </a:xfrm>
          </p:grpSpPr>
          <p:pic>
            <p:nvPicPr>
              <p:cNvPr id="1028" name="Picture 4" descr="light icon 이미지 검색결과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860449" y="2449290"/>
                <a:ext cx="1165622" cy="11656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958191" y="3430247"/>
                <a:ext cx="9701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Light#1</a:t>
                </a:r>
                <a:endParaRPr lang="ko-KR" altLang="en-US" dirty="0"/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860449" y="4367071"/>
              <a:ext cx="1165622" cy="1350288"/>
              <a:chOff x="860449" y="4509589"/>
              <a:chExt cx="1165622" cy="1350288"/>
            </a:xfrm>
          </p:grpSpPr>
          <p:pic>
            <p:nvPicPr>
              <p:cNvPr id="6" name="Picture 4" descr="light icon 이미지 검색결과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860449" y="4509589"/>
                <a:ext cx="1165622" cy="11656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958190" y="5490545"/>
                <a:ext cx="9701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Light#2</a:t>
                </a:r>
                <a:endParaRPr lang="ko-KR" altLang="en-US" dirty="0"/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602750" y="2166475"/>
              <a:ext cx="1681016" cy="631767"/>
            </a:xfrm>
            <a:prstGeom prst="rect">
              <a:avLst/>
            </a:prstGeom>
            <a:solidFill>
              <a:srgbClr val="328D9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ADN-AE #1</a:t>
              </a:r>
              <a:endParaRPr lang="ko-KR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02750" y="4083210"/>
              <a:ext cx="1681016" cy="631767"/>
            </a:xfrm>
            <a:prstGeom prst="rect">
              <a:avLst/>
            </a:prstGeom>
            <a:solidFill>
              <a:srgbClr val="328D9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ADN-AE #2</a:t>
              </a:r>
              <a:endParaRPr lang="ko-KR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6767813" y="3190914"/>
            <a:ext cx="1906377" cy="2231765"/>
            <a:chOff x="6455963" y="2815134"/>
            <a:chExt cx="1906377" cy="2231765"/>
          </a:xfrm>
        </p:grpSpPr>
        <p:grpSp>
          <p:nvGrpSpPr>
            <p:cNvPr id="8" name="그룹 7"/>
            <p:cNvGrpSpPr/>
            <p:nvPr/>
          </p:nvGrpSpPr>
          <p:grpSpPr>
            <a:xfrm>
              <a:off x="6455963" y="2815134"/>
              <a:ext cx="1906377" cy="2231765"/>
              <a:chOff x="6455963" y="2815134"/>
              <a:chExt cx="1906377" cy="2231765"/>
            </a:xfrm>
          </p:grpSpPr>
          <p:pic>
            <p:nvPicPr>
              <p:cNvPr id="1032" name="Picture 8" descr="desttop icon 이미지 검색결과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5963" y="2815134"/>
                <a:ext cx="1906377" cy="19063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6463253" y="4400568"/>
                <a:ext cx="18918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oneM2M</a:t>
                </a:r>
              </a:p>
              <a:p>
                <a:pPr algn="ctr"/>
                <a:r>
                  <a:rPr lang="en-US" altLang="ko-KR" dirty="0"/>
                  <a:t>Service Platform</a:t>
                </a:r>
                <a:endParaRPr lang="ko-KR" altLang="en-US" dirty="0"/>
              </a:p>
            </p:txBody>
          </p:sp>
        </p:grpSp>
        <p:sp>
          <p:nvSpPr>
            <p:cNvPr id="22" name="직사각형 21"/>
            <p:cNvSpPr/>
            <p:nvPr/>
          </p:nvSpPr>
          <p:spPr>
            <a:xfrm>
              <a:off x="6568643" y="3155303"/>
              <a:ext cx="1681016" cy="631767"/>
            </a:xfrm>
            <a:prstGeom prst="rect">
              <a:avLst/>
            </a:prstGeom>
            <a:solidFill>
              <a:srgbClr val="328D9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IN-CSE</a:t>
              </a:r>
              <a:endParaRPr lang="ko-KR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9908234" y="3276921"/>
            <a:ext cx="1681016" cy="2005036"/>
            <a:chOff x="9877218" y="2901141"/>
            <a:chExt cx="1681016" cy="2005036"/>
          </a:xfrm>
        </p:grpSpPr>
        <p:grpSp>
          <p:nvGrpSpPr>
            <p:cNvPr id="9" name="그룹 8"/>
            <p:cNvGrpSpPr/>
            <p:nvPr/>
          </p:nvGrpSpPr>
          <p:grpSpPr>
            <a:xfrm>
              <a:off x="9889957" y="2901141"/>
              <a:ext cx="1655539" cy="2005036"/>
              <a:chOff x="9889957" y="2901141"/>
              <a:chExt cx="1655539" cy="2005036"/>
            </a:xfrm>
          </p:grpSpPr>
          <p:pic>
            <p:nvPicPr>
              <p:cNvPr id="1034" name="Picture 10" descr="smartphone icon 이미지 검색결과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89957" y="2901141"/>
                <a:ext cx="1655539" cy="16555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9983777" y="4536845"/>
                <a:ext cx="14679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Smartphone</a:t>
                </a:r>
                <a:endParaRPr lang="ko-KR" altLang="en-US" dirty="0"/>
              </a:p>
            </p:txBody>
          </p:sp>
        </p:grpSp>
        <p:sp>
          <p:nvSpPr>
            <p:cNvPr id="23" name="직사각형 22"/>
            <p:cNvSpPr/>
            <p:nvPr/>
          </p:nvSpPr>
          <p:spPr>
            <a:xfrm>
              <a:off x="9877218" y="3155303"/>
              <a:ext cx="1681016" cy="631767"/>
            </a:xfrm>
            <a:prstGeom prst="rect">
              <a:avLst/>
            </a:prstGeom>
            <a:solidFill>
              <a:srgbClr val="328D9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IN-AE</a:t>
              </a:r>
              <a:endParaRPr lang="ko-KR" alt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517809" y="2641547"/>
            <a:ext cx="2015961" cy="2732743"/>
            <a:chOff x="3112991" y="2265767"/>
            <a:chExt cx="2015961" cy="2732743"/>
          </a:xfrm>
        </p:grpSpPr>
        <p:grpSp>
          <p:nvGrpSpPr>
            <p:cNvPr id="7" name="그룹 6"/>
            <p:cNvGrpSpPr/>
            <p:nvPr/>
          </p:nvGrpSpPr>
          <p:grpSpPr>
            <a:xfrm>
              <a:off x="3407521" y="3288327"/>
              <a:ext cx="1405548" cy="1710183"/>
              <a:chOff x="3407521" y="3288327"/>
              <a:chExt cx="1405548" cy="1710183"/>
            </a:xfrm>
          </p:grpSpPr>
          <p:pic>
            <p:nvPicPr>
              <p:cNvPr id="1030" name="Picture 6" descr="gateway icon 이미지 검색결과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-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7521" y="3288327"/>
                <a:ext cx="1405548" cy="9809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3574089" y="4352179"/>
                <a:ext cx="10724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Home</a:t>
                </a:r>
              </a:p>
              <a:p>
                <a:pPr algn="ctr"/>
                <a:r>
                  <a:rPr lang="en-US" altLang="ko-KR" dirty="0"/>
                  <a:t>Gateway</a:t>
                </a:r>
                <a:endParaRPr lang="ko-KR" altLang="en-US" dirty="0"/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3112991" y="2265767"/>
              <a:ext cx="2015961" cy="1707717"/>
              <a:chOff x="3112991" y="2265767"/>
              <a:chExt cx="2015961" cy="1707717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3112991" y="2265767"/>
                <a:ext cx="2015961" cy="1707717"/>
              </a:xfrm>
              <a:prstGeom prst="rect">
                <a:avLst/>
              </a:prstGeom>
              <a:solidFill>
                <a:srgbClr val="328D9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3269785" y="3155303"/>
                <a:ext cx="1681016" cy="631767"/>
              </a:xfrm>
              <a:prstGeom prst="rect">
                <a:avLst/>
              </a:prstGeom>
              <a:solidFill>
                <a:srgbClr val="328D9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MN-CSE</a:t>
                </a:r>
                <a:endParaRPr lang="ko-KR" altLang="en-US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3269785" y="2422462"/>
                <a:ext cx="1681016" cy="631767"/>
              </a:xfrm>
              <a:prstGeom prst="rect">
                <a:avLst/>
              </a:prstGeom>
              <a:solidFill>
                <a:srgbClr val="328D9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MN-AE</a:t>
                </a:r>
                <a:endParaRPr lang="ko-KR" altLang="en-US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</p:grpSp>
      <p:grpSp>
        <p:nvGrpSpPr>
          <p:cNvPr id="35" name="그룹 34"/>
          <p:cNvGrpSpPr/>
          <p:nvPr/>
        </p:nvGrpSpPr>
        <p:grpSpPr>
          <a:xfrm>
            <a:off x="2283766" y="2469833"/>
            <a:ext cx="1390837" cy="1916735"/>
            <a:chOff x="2283766" y="2094053"/>
            <a:chExt cx="1390837" cy="1916735"/>
          </a:xfrm>
        </p:grpSpPr>
        <p:cxnSp>
          <p:nvCxnSpPr>
            <p:cNvPr id="16" name="꺾인 연결선 15"/>
            <p:cNvCxnSpPr>
              <a:stCxn id="10" idx="3"/>
              <a:endCxn id="20" idx="3"/>
            </p:cNvCxnSpPr>
            <p:nvPr/>
          </p:nvCxnSpPr>
          <p:spPr>
            <a:xfrm>
              <a:off x="2283766" y="2094053"/>
              <a:ext cx="12700" cy="1916735"/>
            </a:xfrm>
            <a:prstGeom prst="bentConnector3">
              <a:avLst>
                <a:gd name="adj1" fmla="val 1800000"/>
              </a:avLst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꺾인 연결선 17"/>
            <p:cNvCxnSpPr>
              <a:stCxn id="10" idx="3"/>
              <a:endCxn id="21" idx="1"/>
            </p:cNvCxnSpPr>
            <p:nvPr/>
          </p:nvCxnSpPr>
          <p:spPr>
            <a:xfrm>
              <a:off x="2283766" y="2094053"/>
              <a:ext cx="1390837" cy="1364608"/>
            </a:xfrm>
            <a:prstGeom prst="bentConnector3">
              <a:avLst>
                <a:gd name="adj1" fmla="val 16671"/>
              </a:avLst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직선 연결선 32"/>
          <p:cNvCxnSpPr>
            <a:stCxn id="21" idx="3"/>
            <a:endCxn id="22" idx="1"/>
          </p:cNvCxnSpPr>
          <p:nvPr/>
        </p:nvCxnSpPr>
        <p:spPr>
          <a:xfrm>
            <a:off x="5355619" y="3846967"/>
            <a:ext cx="152487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22" idx="3"/>
            <a:endCxn id="23" idx="1"/>
          </p:cNvCxnSpPr>
          <p:nvPr/>
        </p:nvCxnSpPr>
        <p:spPr>
          <a:xfrm>
            <a:off x="8561509" y="3846967"/>
            <a:ext cx="134672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124771" y="349540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Mcc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978466" y="349540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Mca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490931" y="349540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Mca</a:t>
            </a:r>
            <a:endParaRPr lang="ko-KR" altLang="en-US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6096000" y="2166475"/>
            <a:ext cx="0" cy="3600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342539" y="1492432"/>
            <a:ext cx="1107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1"/>
                </a:solidFill>
              </a:rPr>
              <a:t>원격지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766313" y="1492432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1"/>
                </a:solidFill>
              </a:rPr>
              <a:t>집 안</a:t>
            </a:r>
          </a:p>
        </p:txBody>
      </p:sp>
      <p:sp>
        <p:nvSpPr>
          <p:cNvPr id="43" name="슬라이드 번호 개체 틀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63DA-219F-4B09-902A-BDB5EFF7DAF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864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Mobius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532" y="1988747"/>
            <a:ext cx="512424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물리적 기반인 통신 수단을 사용하여</a:t>
            </a:r>
            <a:endParaRPr lang="en-US" altLang="ko-KR" dirty="0"/>
          </a:p>
          <a:p>
            <a:r>
              <a:rPr lang="ko-KR" altLang="en-US" b="1" dirty="0"/>
              <a:t>인터넷에 연결된 사물</a:t>
            </a:r>
            <a:r>
              <a:rPr lang="ko-KR" altLang="en-US" dirty="0"/>
              <a:t>들이 원활하게 작동하도록</a:t>
            </a:r>
            <a:endParaRPr lang="en-US" altLang="ko-KR" dirty="0"/>
          </a:p>
          <a:p>
            <a:r>
              <a:rPr lang="ko-KR" altLang="en-US" sz="2000" b="1" dirty="0"/>
              <a:t>관리</a:t>
            </a:r>
            <a:r>
              <a:rPr lang="ko-KR" altLang="en-US" dirty="0"/>
              <a:t>하고 사물들의 데이터를 </a:t>
            </a:r>
            <a:r>
              <a:rPr lang="ko-KR" altLang="en-US" sz="2000" b="1" dirty="0"/>
              <a:t>저장</a:t>
            </a:r>
            <a:r>
              <a:rPr lang="ko-KR" altLang="en-US" dirty="0"/>
              <a:t>하는</a:t>
            </a:r>
            <a:r>
              <a:rPr lang="en-US" altLang="ko-KR" dirty="0"/>
              <a:t>,</a:t>
            </a:r>
          </a:p>
          <a:p>
            <a:r>
              <a:rPr lang="ko-KR" altLang="en-US" sz="2000" b="1" dirty="0"/>
              <a:t>서버 소프트웨어 플랫폼</a:t>
            </a:r>
            <a:r>
              <a:rPr lang="en-US" altLang="ko-KR" sz="2000" b="1" dirty="0"/>
              <a:t>(</a:t>
            </a:r>
            <a:r>
              <a:rPr lang="ko-KR" altLang="en-US" sz="2000" b="1" dirty="0" err="1"/>
              <a:t>미들웨어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t="2933"/>
          <a:stretch/>
        </p:blipFill>
        <p:spPr>
          <a:xfrm>
            <a:off x="5358565" y="1809750"/>
            <a:ext cx="6695661" cy="421513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1756" t="3577" r="3045" b="1793"/>
          <a:stretch/>
        </p:blipFill>
        <p:spPr>
          <a:xfrm>
            <a:off x="130744" y="3394138"/>
            <a:ext cx="5227821" cy="2411674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63DA-219F-4B09-902A-BDB5EFF7DAF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442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b="1" kern="1200" spc="-120" baseline="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Mobius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2289" y="1413974"/>
            <a:ext cx="5752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서버</a:t>
            </a:r>
            <a:r>
              <a:rPr lang="en-US" altLang="ko-KR" sz="2400" b="1" dirty="0"/>
              <a:t>(CentOs7) : Mobius Platform </a:t>
            </a:r>
            <a:r>
              <a:rPr lang="ko-KR" altLang="en-US" sz="2400" b="1" dirty="0"/>
              <a:t>설치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75220" y="2030847"/>
            <a:ext cx="32960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사전 준비 사항</a:t>
            </a:r>
          </a:p>
          <a:p>
            <a:r>
              <a:rPr lang="en-US" altLang="ko-KR" sz="2000" dirty="0"/>
              <a:t>- CentOS 7 </a:t>
            </a:r>
            <a:r>
              <a:rPr lang="ko-KR" altLang="en-US" sz="2000" dirty="0"/>
              <a:t>초기 환경 설정</a:t>
            </a:r>
          </a:p>
          <a:p>
            <a:r>
              <a:rPr lang="en-US" altLang="ko-KR" sz="2000" dirty="0"/>
              <a:t>- </a:t>
            </a:r>
            <a:r>
              <a:rPr lang="en-US" altLang="ko-KR" sz="2000" dirty="0" err="1"/>
              <a:t>MariaDB</a:t>
            </a:r>
            <a:r>
              <a:rPr lang="en-US" altLang="ko-KR" sz="2000" dirty="0"/>
              <a:t> </a:t>
            </a:r>
            <a:r>
              <a:rPr lang="ko-KR" altLang="en-US" sz="2000" dirty="0"/>
              <a:t>설치</a:t>
            </a:r>
            <a:endParaRPr lang="en-US" altLang="ko-KR" sz="2000" dirty="0"/>
          </a:p>
        </p:txBody>
      </p:sp>
      <p:sp>
        <p:nvSpPr>
          <p:cNvPr id="4" name="직사각형 3"/>
          <p:cNvSpPr/>
          <p:nvPr/>
        </p:nvSpPr>
        <p:spPr>
          <a:xfrm>
            <a:off x="4224696" y="2030847"/>
            <a:ext cx="328723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i="1" dirty="0"/>
              <a:t>기타 준비 사항</a:t>
            </a:r>
          </a:p>
          <a:p>
            <a:r>
              <a:rPr lang="en-US" altLang="ko-KR" sz="1400" i="1" dirty="0"/>
              <a:t>- PHP 7.1 </a:t>
            </a:r>
            <a:r>
              <a:rPr lang="ko-KR" altLang="en-US" sz="1400" i="1" dirty="0"/>
              <a:t>설치</a:t>
            </a:r>
          </a:p>
          <a:p>
            <a:r>
              <a:rPr lang="en-US" altLang="ko-KR" sz="1400" i="1" dirty="0"/>
              <a:t>- Nginx </a:t>
            </a:r>
            <a:r>
              <a:rPr lang="ko-KR" altLang="en-US" sz="1400" i="1" dirty="0"/>
              <a:t>설치</a:t>
            </a:r>
          </a:p>
          <a:p>
            <a:r>
              <a:rPr lang="en-US" altLang="ko-KR" sz="1400" i="1" dirty="0"/>
              <a:t>- </a:t>
            </a:r>
            <a:r>
              <a:rPr lang="en-US" altLang="ko-KR" sz="1400" i="1" dirty="0" err="1"/>
              <a:t>SuiteCRM</a:t>
            </a:r>
            <a:r>
              <a:rPr lang="en-US" altLang="ko-KR" sz="1400" i="1" dirty="0"/>
              <a:t> </a:t>
            </a:r>
            <a:r>
              <a:rPr lang="ko-KR" altLang="en-US" sz="1400" i="1" dirty="0"/>
              <a:t>설치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7484" y="1818783"/>
            <a:ext cx="60264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</a:t>
            </a:r>
            <a:r>
              <a:rPr lang="ko-KR" altLang="en-US" b="1" dirty="0"/>
              <a:t> </a:t>
            </a:r>
            <a:r>
              <a:rPr lang="en-US" altLang="ko-KR" b="1" dirty="0"/>
              <a:t>CentOS Mobius </a:t>
            </a:r>
            <a:r>
              <a:rPr lang="ko-KR" altLang="en-US" b="1" dirty="0"/>
              <a:t>설치과정</a:t>
            </a:r>
            <a:endParaRPr lang="en-US" altLang="ko-KR" b="1" dirty="0"/>
          </a:p>
          <a:p>
            <a:r>
              <a:rPr lang="en-US" altLang="ko-KR" b="1" dirty="0">
                <a:hlinkClick r:id="rId2"/>
              </a:rPr>
              <a:t>https://www.jopenbusiness.com/mediawiki/Mobius#CentOS.EC.97.90.EC.84.9C_Mobius_.EC.84.A4.EC.B9.98</a:t>
            </a:r>
            <a:endParaRPr lang="en-US" altLang="ko-KR" b="1" dirty="0"/>
          </a:p>
          <a:p>
            <a:r>
              <a:rPr lang="en-US" altLang="ko-KR" b="1" dirty="0"/>
              <a:t>- Mobius </a:t>
            </a:r>
            <a:r>
              <a:rPr lang="en-US" altLang="ko-KR" b="1" dirty="0" err="1"/>
              <a:t>github</a:t>
            </a:r>
            <a:endParaRPr lang="en-US" altLang="ko-KR" b="1" dirty="0"/>
          </a:p>
          <a:p>
            <a:r>
              <a:rPr lang="en-US" altLang="ko-KR" b="1" dirty="0">
                <a:hlinkClick r:id="rId3"/>
              </a:rPr>
              <a:t>https://github.com/IoTKETI/Mobius/wiki</a:t>
            </a:r>
            <a:endParaRPr lang="ko-KR" altLang="en-US" b="1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9882EA8-8B2E-47A8-9A5E-F7ED51793EC9}"/>
              </a:ext>
            </a:extLst>
          </p:cNvPr>
          <p:cNvGrpSpPr/>
          <p:nvPr/>
        </p:nvGrpSpPr>
        <p:grpSpPr>
          <a:xfrm>
            <a:off x="762289" y="3406891"/>
            <a:ext cx="10629253" cy="3082683"/>
            <a:chOff x="762289" y="3284342"/>
            <a:chExt cx="10629253" cy="3082683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4"/>
            <a:stretch/>
          </p:blipFill>
          <p:spPr>
            <a:xfrm>
              <a:off x="762289" y="3284342"/>
              <a:ext cx="10629253" cy="3082683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8922742" y="3993532"/>
              <a:ext cx="1408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Framework</a:t>
              </a:r>
              <a:endParaRPr lang="ko-KR" altLang="en-US" b="1" i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85137" y="3993532"/>
              <a:ext cx="11090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Protocol</a:t>
              </a:r>
              <a:endParaRPr lang="ko-KR" altLang="en-US" b="1" i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63DA-219F-4B09-902A-BDB5EFF7DAF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717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&amp;Cube</a:t>
            </a:r>
            <a:endParaRPr lang="ko-KR" altLang="en-US" dirty="0"/>
          </a:p>
        </p:txBody>
      </p:sp>
      <p:pic>
        <p:nvPicPr>
          <p:cNvPr id="1026" name="Picture 2" descr="https://user-images.githubusercontent.com/29790334/28322739-d7fddbc4-6c11-11e7-9180-827be6d997f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4" y="1641487"/>
            <a:ext cx="8972552" cy="505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685800" y="1179822"/>
            <a:ext cx="94470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&amp;Cube </a:t>
            </a:r>
            <a:r>
              <a:rPr lang="en-US" altLang="ko-KR" sz="2000" b="1" dirty="0"/>
              <a:t>System </a:t>
            </a:r>
            <a:r>
              <a:rPr lang="en-US" altLang="ko-KR" sz="2000" b="1" dirty="0" err="1"/>
              <a:t>Stucture</a:t>
            </a:r>
            <a:endParaRPr lang="ko-KR" altLang="en-US" sz="20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63DA-219F-4B09-902A-BDB5EFF7DAF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587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&amp;Cube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960753" y="1949263"/>
            <a:ext cx="10270494" cy="3893938"/>
            <a:chOff x="1073781" y="1566188"/>
            <a:chExt cx="10270494" cy="3893938"/>
          </a:xfrm>
        </p:grpSpPr>
        <p:pic>
          <p:nvPicPr>
            <p:cNvPr id="2058" name="Picture 10" descr="https://user-images.githubusercontent.com/29790334/50813866-13ffe580-135b-11e9-9857-341dc10bdafc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3781" y="2266948"/>
              <a:ext cx="2900688" cy="2682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https://user-images.githubusercontent.com/29790334/51333310-cb65cc00-1ac0-11e9-93c2-5a8b775325a3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50"/>
            <a:stretch/>
          </p:blipFill>
          <p:spPr bwMode="auto">
            <a:xfrm>
              <a:off x="4029075" y="1566188"/>
              <a:ext cx="7315200" cy="38939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직사각형 12"/>
          <p:cNvSpPr/>
          <p:nvPr/>
        </p:nvSpPr>
        <p:spPr>
          <a:xfrm>
            <a:off x="685800" y="1179822"/>
            <a:ext cx="94470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&amp;Cube </a:t>
            </a:r>
            <a:r>
              <a:rPr lang="ko-KR" altLang="en-US" sz="2400" b="1" dirty="0" err="1"/>
              <a:t>아두이노</a:t>
            </a:r>
            <a:r>
              <a:rPr lang="ko-KR" altLang="en-US" sz="2400" b="1" dirty="0"/>
              <a:t> 연결</a:t>
            </a:r>
            <a:endParaRPr lang="en-US" altLang="ko-KR" sz="2400" b="1" dirty="0"/>
          </a:p>
          <a:p>
            <a:r>
              <a:rPr lang="ko-KR" altLang="en-US" sz="2000" dirty="0"/>
              <a:t>https://github.com/IoTKETI/nCube-Thyme-Arduino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63DA-219F-4B09-902A-BDB5EFF7DAF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30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b="1" kern="1200" spc="-120" baseline="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Feather M0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685800" y="1179822"/>
            <a:ext cx="94470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&amp;Cube </a:t>
            </a:r>
            <a:r>
              <a:rPr lang="ko-KR" altLang="en-US" sz="2400" b="1" dirty="0" err="1"/>
              <a:t>아두이노</a:t>
            </a:r>
            <a:r>
              <a:rPr lang="en-US" altLang="ko-KR" sz="2400" b="1" dirty="0"/>
              <a:t> </a:t>
            </a:r>
            <a:r>
              <a:rPr lang="en-US" altLang="ko-KR" sz="2400" b="1" dirty="0" err="1"/>
              <a:t>PIO_Monitor</a:t>
            </a:r>
            <a:endParaRPr lang="en-US" altLang="ko-KR" sz="2400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700088" y="1641487"/>
            <a:ext cx="10791825" cy="4986270"/>
            <a:chOff x="581025" y="1641487"/>
            <a:chExt cx="10791825" cy="498627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1025" y="1641487"/>
              <a:ext cx="4924425" cy="2385154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8476" y="2101918"/>
              <a:ext cx="8334374" cy="4525839"/>
            </a:xfrm>
            <a:prstGeom prst="rect">
              <a:avLst/>
            </a:prstGeom>
          </p:spPr>
        </p:pic>
      </p:grpSp>
      <p:sp>
        <p:nvSpPr>
          <p:cNvPr id="7" name="직사각형 6"/>
          <p:cNvSpPr/>
          <p:nvPr/>
        </p:nvSpPr>
        <p:spPr>
          <a:xfrm>
            <a:off x="685800" y="4026641"/>
            <a:ext cx="208729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>
                <a:solidFill>
                  <a:sysClr val="windowText" lastClr="000000"/>
                </a:solidFill>
              </a:rPr>
              <a:t>wifi</a:t>
            </a:r>
            <a:r>
              <a:rPr lang="en-US" altLang="ko-KR" sz="24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2400" b="1" dirty="0">
                <a:solidFill>
                  <a:sysClr val="windowText" lastClr="000000"/>
                </a:solidFill>
              </a:rPr>
              <a:t>연결 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081964" y="2296727"/>
            <a:ext cx="3214688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ysClr val="windowText" lastClr="000000"/>
                </a:solidFill>
              </a:rPr>
              <a:t>Mobius </a:t>
            </a:r>
            <a:r>
              <a:rPr lang="ko-KR" altLang="en-US" sz="2400" b="1" dirty="0">
                <a:solidFill>
                  <a:sysClr val="windowText" lastClr="000000"/>
                </a:solidFill>
              </a:rPr>
              <a:t>작동 전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63DA-219F-4B09-902A-BDB5EFF7DAF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302660"/>
      </p:ext>
    </p:extLst>
  </p:cSld>
  <p:clrMapOvr>
    <a:masterClrMapping/>
  </p:clrMapOvr>
</p:sld>
</file>

<file path=ppt/theme/theme1.xml><?xml version="1.0" encoding="utf-8"?>
<a:theme xmlns:a="http://schemas.openxmlformats.org/drawingml/2006/main" name="메트로폴리탄">
  <a:themeElements>
    <a:clrScheme name="사용자 지정 1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328D9F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사용자 지정 1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메트로폴리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TM03457491[[fn=메트로폴리탄]]</Template>
  <TotalTime>3846</TotalTime>
  <Words>442</Words>
  <Application>Microsoft Office PowerPoint</Application>
  <PresentationFormat>와이드스크린</PresentationFormat>
  <Paragraphs>130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-apple-system</vt:lpstr>
      <vt:lpstr>맑은 고딕</vt:lpstr>
      <vt:lpstr>Arial</vt:lpstr>
      <vt:lpstr>메트로폴리탄</vt:lpstr>
      <vt:lpstr>Mobius 프로젝트 소개 포트폴리오</vt:lpstr>
      <vt:lpstr>Mobius란?</vt:lpstr>
      <vt:lpstr>Mobius란?</vt:lpstr>
      <vt:lpstr>Mobius란?</vt:lpstr>
      <vt:lpstr>Mobius란?</vt:lpstr>
      <vt:lpstr>Mobius</vt:lpstr>
      <vt:lpstr>&amp;Cube</vt:lpstr>
      <vt:lpstr>&amp;Cube</vt:lpstr>
      <vt:lpstr>Feather M0</vt:lpstr>
      <vt:lpstr>Feather M0</vt:lpstr>
      <vt:lpstr>Feather M0</vt:lpstr>
      <vt:lpstr>Feather M0</vt:lpstr>
      <vt:lpstr>Feather M0</vt:lpstr>
      <vt:lpstr>nodeMCU</vt:lpstr>
      <vt:lpstr>nodeMCU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KDC</dc:creator>
  <cp:lastModifiedBy>Hyejeong</cp:lastModifiedBy>
  <cp:revision>192</cp:revision>
  <dcterms:created xsi:type="dcterms:W3CDTF">2021-01-28T04:40:46Z</dcterms:created>
  <dcterms:modified xsi:type="dcterms:W3CDTF">2021-10-07T21:50:29Z</dcterms:modified>
</cp:coreProperties>
</file>