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1.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5.jp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8" r:id="rId2"/>
    <p:sldId id="277" r:id="rId3"/>
    <p:sldId id="266" r:id="rId4"/>
    <p:sldId id="268" r:id="rId5"/>
    <p:sldId id="271" r:id="rId6"/>
    <p:sldId id="272" r:id="rId7"/>
    <p:sldId id="267" r:id="rId8"/>
    <p:sldId id="309" r:id="rId9"/>
    <p:sldId id="307" r:id="rId10"/>
    <p:sldId id="308" r:id="rId11"/>
    <p:sldId id="299" r:id="rId12"/>
    <p:sldId id="284" r:id="rId13"/>
    <p:sldId id="310" r:id="rId14"/>
    <p:sldId id="265" r:id="rId15"/>
    <p:sldId id="311" r:id="rId16"/>
    <p:sldId id="312" r:id="rId17"/>
    <p:sldId id="313" r:id="rId18"/>
    <p:sldId id="285" r:id="rId19"/>
    <p:sldId id="294" r:id="rId20"/>
    <p:sldId id="295" r:id="rId21"/>
    <p:sldId id="256" r:id="rId22"/>
    <p:sldId id="287" r:id="rId23"/>
    <p:sldId id="257" r:id="rId24"/>
    <p:sldId id="317" r:id="rId25"/>
    <p:sldId id="291" r:id="rId26"/>
    <p:sldId id="288" r:id="rId27"/>
    <p:sldId id="318" r:id="rId28"/>
    <p:sldId id="262" r:id="rId29"/>
    <p:sldId id="289" r:id="rId30"/>
    <p:sldId id="261" r:id="rId31"/>
    <p:sldId id="259" r:id="rId32"/>
    <p:sldId id="319" r:id="rId33"/>
    <p:sldId id="282" r:id="rId34"/>
    <p:sldId id="314" r:id="rId35"/>
    <p:sldId id="315" r:id="rId36"/>
    <p:sldId id="316" r:id="rId37"/>
    <p:sldId id="264" r:id="rId38"/>
    <p:sldId id="325" r:id="rId39"/>
    <p:sldId id="326" r:id="rId40"/>
    <p:sldId id="320" r:id="rId41"/>
    <p:sldId id="321" r:id="rId42"/>
    <p:sldId id="322" r:id="rId43"/>
    <p:sldId id="323" r:id="rId44"/>
    <p:sldId id="327" r:id="rId45"/>
    <p:sldId id="260" r:id="rId46"/>
    <p:sldId id="328" r:id="rId47"/>
    <p:sldId id="292"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FF33"/>
    <a:srgbClr val="544000"/>
    <a:srgbClr val="104200"/>
    <a:srgbClr val="600027"/>
    <a:srgbClr val="9BBB59"/>
    <a:srgbClr val="F79646"/>
    <a:srgbClr val="4F81BD"/>
    <a:srgbClr val="FFFFF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85138" autoAdjust="0"/>
  </p:normalViewPr>
  <p:slideViewPr>
    <p:cSldViewPr>
      <p:cViewPr varScale="1">
        <p:scale>
          <a:sx n="77" d="100"/>
          <a:sy n="77" d="100"/>
        </p:scale>
        <p:origin x="19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4&#51312;_&#53945;&#54728;&#47532;&#49828;&#53944;(&#51221;&#48708;%20&#50756;&#47308;)_&#54645;&#49900;&#53945;&#54728;%2010&#44060;_OS&#47588;&#53944;&#47533;&#4982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user\Desktop\4&#51312;_&#53945;&#54728;&#47532;&#49828;&#53944;(&#51221;&#48708;%20&#50756;&#47308;)_&#54645;&#49900;&#53945;&#54728;%2010&#44060;_OS&#47588;&#53944;&#47533;&#49828;.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user\Desktop\&#53945;&#54728;&#46041;&#54693;&#48516;&#49437;_&#45936;&#51060;&#5355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user\Desktop\4&#51312;_&#53945;&#54728;&#47532;&#49828;&#53944;(&#51221;&#48708;%20&#50756;&#47308;)_&#54645;&#49900;&#53945;&#54728;%2010&#44060;_OS&#47588;&#53944;&#47533;&#49828;.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user\Desktop\&#53945;&#54728;&#46041;&#54693;&#48516;&#49437;_&#45936;&#51060;&#5355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4&#51312;_&#53945;&#54728;&#47532;&#49828;&#53944;(&#51221;&#48708;%20&#50756;&#47308;)_&#54645;&#49900;&#53945;&#54728;%2010&#44060;_OS&#47588;&#53944;&#47533;&#49828;.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53945;&#54728;&#46041;&#54693;&#48516;&#49437;_&#45936;&#51060;&#5355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ser\Desktop\4&#51312;_&#53945;&#54728;&#47532;&#49828;&#53944;(&#51221;&#48708;%20&#50756;&#47308;)_&#54645;&#49900;&#53945;&#54728;%2010&#44060;_OS&#47588;&#53944;&#47533;&#49828;.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ser\Desktop\&#53945;&#54728;&#46041;&#54693;&#48516;&#49437;_&#45936;&#51060;&#53552;.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53945;&#54728;&#46041;&#54693;&#48516;&#49437;_&#45936;&#51060;&#53552;.xlsx" TargetMode="External"/><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oleObject" Target="file:///C:\Users\user\Downloads\&#53945;&#54728;&#46041;&#54693;&#48516;&#49437;_&#45936;&#51060;&#5355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user\Desktop\4&#51312;_&#53945;&#54728;&#47532;&#49828;&#53944;(&#51221;&#48708;%20&#50756;&#47308;)_&#54645;&#49900;&#53945;&#54728;%2010&#44060;_OS&#47588;&#53944;&#47533;&#49828;.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user\Desktop\4&#51312;_&#53945;&#54728;&#47532;&#49828;&#53944;(&#51221;&#48708;%20&#50756;&#47308;)_&#54645;&#49900;&#53945;&#54728;%2010&#44060;_OS&#47588;&#53944;&#47533;&#4982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2"/>
            </a:solidFill>
            <a:ln>
              <a:noFill/>
            </a:ln>
            <a:effectLst/>
          </c:spPr>
          <c:invertIfNegative val="0"/>
          <c:dPt>
            <c:idx val="19"/>
            <c:invertIfNegative val="0"/>
            <c:bubble3D val="0"/>
            <c:spPr>
              <a:solidFill>
                <a:schemeClr val="bg1">
                  <a:lumMod val="50000"/>
                </a:schemeClr>
              </a:solidFill>
              <a:ln>
                <a:noFill/>
              </a:ln>
              <a:effectLst/>
            </c:spPr>
            <c:extLst>
              <c:ext xmlns:c16="http://schemas.microsoft.com/office/drawing/2014/chart" uri="{C3380CC4-5D6E-409C-BE32-E72D297353CC}">
                <c16:uniqueId val="{00000000-74E9-42FC-98A0-D85D9DB3769C}"/>
              </c:ext>
            </c:extLst>
          </c:dPt>
          <c:dPt>
            <c:idx val="20"/>
            <c:invertIfNegative val="0"/>
            <c:bubble3D val="0"/>
            <c:spPr>
              <a:solidFill>
                <a:schemeClr val="bg1">
                  <a:lumMod val="50000"/>
                </a:schemeClr>
              </a:solidFill>
              <a:ln>
                <a:noFill/>
              </a:ln>
              <a:effectLst/>
            </c:spPr>
            <c:extLst>
              <c:ext xmlns:c16="http://schemas.microsoft.com/office/drawing/2014/chart" uri="{C3380CC4-5D6E-409C-BE32-E72D297353CC}">
                <c16:uniqueId val="{00000001-74E9-42FC-98A0-D85D9DB3769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'연도별 출원건수 1988~2018'!$A$23:$A$43</c:f>
              <c:strCache>
                <c:ptCount val="21"/>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strCache>
            </c:strRef>
          </c:cat>
          <c:val>
            <c:numRef>
              <c:f>'연도별 출원건수 1988~2018'!$B$23:$B$43</c:f>
              <c:numCache>
                <c:formatCode>General</c:formatCode>
                <c:ptCount val="21"/>
                <c:pt idx="0">
                  <c:v>30</c:v>
                </c:pt>
                <c:pt idx="1">
                  <c:v>48</c:v>
                </c:pt>
                <c:pt idx="2">
                  <c:v>77</c:v>
                </c:pt>
                <c:pt idx="3">
                  <c:v>161</c:v>
                </c:pt>
                <c:pt idx="4">
                  <c:v>176</c:v>
                </c:pt>
                <c:pt idx="5">
                  <c:v>206</c:v>
                </c:pt>
                <c:pt idx="6">
                  <c:v>152</c:v>
                </c:pt>
                <c:pt idx="7">
                  <c:v>232</c:v>
                </c:pt>
                <c:pt idx="8">
                  <c:v>197</c:v>
                </c:pt>
                <c:pt idx="9">
                  <c:v>242</c:v>
                </c:pt>
                <c:pt idx="10">
                  <c:v>258</c:v>
                </c:pt>
                <c:pt idx="11">
                  <c:v>171</c:v>
                </c:pt>
                <c:pt idx="12">
                  <c:v>273</c:v>
                </c:pt>
                <c:pt idx="13">
                  <c:v>347</c:v>
                </c:pt>
                <c:pt idx="14">
                  <c:v>448</c:v>
                </c:pt>
                <c:pt idx="15">
                  <c:v>497</c:v>
                </c:pt>
                <c:pt idx="16">
                  <c:v>683</c:v>
                </c:pt>
                <c:pt idx="17">
                  <c:v>1282</c:v>
                </c:pt>
                <c:pt idx="18">
                  <c:v>2105</c:v>
                </c:pt>
                <c:pt idx="19">
                  <c:v>1969</c:v>
                </c:pt>
                <c:pt idx="20">
                  <c:v>291</c:v>
                </c:pt>
              </c:numCache>
            </c:numRef>
          </c:val>
          <c:extLst>
            <c:ext xmlns:c16="http://schemas.microsoft.com/office/drawing/2014/chart" uri="{C3380CC4-5D6E-409C-BE32-E72D297353CC}">
              <c16:uniqueId val="{00000000-7E54-4BA9-9CDB-63C1205A63C5}"/>
            </c:ext>
          </c:extLst>
        </c:ser>
        <c:dLbls>
          <c:showLegendKey val="0"/>
          <c:showVal val="0"/>
          <c:showCatName val="0"/>
          <c:showSerName val="0"/>
          <c:showPercent val="0"/>
          <c:showBubbleSize val="0"/>
        </c:dLbls>
        <c:gapWidth val="152"/>
        <c:axId val="73816704"/>
        <c:axId val="73830784"/>
      </c:barChart>
      <c:catAx>
        <c:axId val="73816704"/>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crossAx val="73830784"/>
        <c:crosses val="autoZero"/>
        <c:auto val="1"/>
        <c:lblAlgn val="ctr"/>
        <c:lblOffset val="100"/>
        <c:noMultiLvlLbl val="0"/>
      </c:catAx>
      <c:valAx>
        <c:axId val="73830784"/>
        <c:scaling>
          <c:orientation val="minMax"/>
        </c:scaling>
        <c:delete val="0"/>
        <c:axPos val="l"/>
        <c:majorGridlines>
          <c:spPr>
            <a:ln w="9525" cap="flat" cmpd="sng" algn="ctr">
              <a:solidFill>
                <a:srgbClr val="FFFFFF">
                  <a:alpha val="31000"/>
                </a:srgbClr>
              </a:solidFill>
              <a:prstDash val="solid"/>
              <a:round/>
            </a:ln>
            <a:effectLst/>
          </c:spPr>
        </c:majorGridlines>
        <c:numFmt formatCode="General" sourceLinked="1"/>
        <c:majorTickMark val="out"/>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ko-KR"/>
          </a:p>
        </c:txPr>
        <c:crossAx val="73816704"/>
        <c:crosses val="autoZero"/>
        <c:crossBetween val="between"/>
      </c:valAx>
      <c:spPr>
        <a:noFill/>
        <a:ln>
          <a:noFill/>
        </a:ln>
        <a:effectLst/>
      </c:spPr>
    </c:plotArea>
    <c:plotVisOnly val="1"/>
    <c:dispBlanksAs val="gap"/>
    <c:showDLblsOverMax val="0"/>
  </c:chart>
  <c:spPr>
    <a:noFill/>
    <a:ln w="12700" cap="flat" cmpd="sng" algn="ctr">
      <a:noFill/>
      <a:prstDash val="solid"/>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dLblPos val="ctr"/>
            <c:showLegendKey val="0"/>
            <c:showVal val="0"/>
            <c:showCatName val="0"/>
            <c:showSerName val="0"/>
            <c:showPercent val="1"/>
            <c:showBubbleSize val="0"/>
            <c:showLeaderLines val="1"/>
            <c:extLst>
              <c:ext xmlns:c15="http://schemas.microsoft.com/office/drawing/2012/chart" uri="{CE6537A1-D6FC-4f65-9D91-7224C49458BB}"/>
            </c:extLst>
          </c:dLbls>
          <c:cat>
            <c:strRef>
              <c:f>'기술분류별 특허건수'!$A$6:$A$8</c:f>
              <c:strCache>
                <c:ptCount val="3"/>
                <c:pt idx="0">
                  <c:v>AA</c:v>
                </c:pt>
                <c:pt idx="1">
                  <c:v>AB</c:v>
                </c:pt>
                <c:pt idx="2">
                  <c:v>AC</c:v>
                </c:pt>
              </c:strCache>
            </c:strRef>
          </c:cat>
          <c:val>
            <c:numRef>
              <c:f>'기술분류별 특허건수'!$H$6:$H$8</c:f>
              <c:numCache>
                <c:formatCode>General</c:formatCode>
                <c:ptCount val="3"/>
                <c:pt idx="0">
                  <c:v>5723</c:v>
                </c:pt>
                <c:pt idx="1">
                  <c:v>2629</c:v>
                </c:pt>
                <c:pt idx="2">
                  <c:v>1689</c:v>
                </c:pt>
              </c:numCache>
            </c:numRef>
          </c:val>
          <c:extLst>
            <c:ext xmlns:c16="http://schemas.microsoft.com/office/drawing/2014/chart" uri="{C3380CC4-5D6E-409C-BE32-E72D297353CC}">
              <c16:uniqueId val="{00000000-583B-48EF-8CA3-68CC2872B3C5}"/>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000">
          <a:solidFill>
            <a:schemeClr val="bg1"/>
          </a:solidFill>
        </a:defRPr>
      </a:pPr>
      <a:endParaRPr lang="ko-K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003725302922108"/>
          <c:y val="9.0189238845144362E-2"/>
          <c:w val="0.66370158491731845"/>
          <c:h val="0.87314409448818897"/>
        </c:manualLayout>
      </c:layout>
      <c:barChart>
        <c:barDir val="bar"/>
        <c:grouping val="stacked"/>
        <c:varyColors val="0"/>
        <c:ser>
          <c:idx val="0"/>
          <c:order val="0"/>
          <c:tx>
            <c:strRef>
              <c:f>'[특허동향분석_데이터.xlsx]TOP5 기술분류별 출원건수'!$L$6</c:f>
              <c:strCache>
                <c:ptCount val="1"/>
                <c:pt idx="0">
                  <c:v>AA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기술분류별 출원건수'!$M$5:$Q$5</c:f>
              <c:strCache>
                <c:ptCount val="5"/>
                <c:pt idx="0">
                  <c:v>IROBOT</c:v>
                </c:pt>
                <c:pt idx="1">
                  <c:v>LG</c:v>
                </c:pt>
                <c:pt idx="2">
                  <c:v>SONY</c:v>
                </c:pt>
                <c:pt idx="3">
                  <c:v>SAMSUNG</c:v>
                </c:pt>
                <c:pt idx="4">
                  <c:v>BRAIN</c:v>
                </c:pt>
              </c:strCache>
            </c:strRef>
          </c:cat>
          <c:val>
            <c:numRef>
              <c:f>'[특허동향분석_데이터.xlsx]TOP5 기술분류별 출원건수'!$M$6:$Q$6</c:f>
              <c:numCache>
                <c:formatCode>General</c:formatCode>
                <c:ptCount val="5"/>
                <c:pt idx="0">
                  <c:v>98</c:v>
                </c:pt>
                <c:pt idx="1">
                  <c:v>35</c:v>
                </c:pt>
                <c:pt idx="2">
                  <c:v>57</c:v>
                </c:pt>
                <c:pt idx="3">
                  <c:v>26</c:v>
                </c:pt>
                <c:pt idx="4">
                  <c:v>11</c:v>
                </c:pt>
              </c:numCache>
            </c:numRef>
          </c:val>
          <c:extLst>
            <c:ext xmlns:c16="http://schemas.microsoft.com/office/drawing/2014/chart" uri="{C3380CC4-5D6E-409C-BE32-E72D297353CC}">
              <c16:uniqueId val="{00000000-C1B8-45D9-BD1E-DB56DB7B6D1C}"/>
            </c:ext>
          </c:extLst>
        </c:ser>
        <c:ser>
          <c:idx val="1"/>
          <c:order val="1"/>
          <c:tx>
            <c:strRef>
              <c:f>'[특허동향분석_데이터.xlsx]TOP5 기술분류별 출원건수'!$L$7</c:f>
              <c:strCache>
                <c:ptCount val="1"/>
                <c:pt idx="0">
                  <c:v>AB</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기술분류별 출원건수'!$M$5:$Q$5</c:f>
              <c:strCache>
                <c:ptCount val="5"/>
                <c:pt idx="0">
                  <c:v>IROBOT</c:v>
                </c:pt>
                <c:pt idx="1">
                  <c:v>LG</c:v>
                </c:pt>
                <c:pt idx="2">
                  <c:v>SONY</c:v>
                </c:pt>
                <c:pt idx="3">
                  <c:v>SAMSUNG</c:v>
                </c:pt>
                <c:pt idx="4">
                  <c:v>BRAIN</c:v>
                </c:pt>
              </c:strCache>
            </c:strRef>
          </c:cat>
          <c:val>
            <c:numRef>
              <c:f>'[특허동향분석_데이터.xlsx]TOP5 기술분류별 출원건수'!$M$7:$Q$7</c:f>
              <c:numCache>
                <c:formatCode>General</c:formatCode>
                <c:ptCount val="5"/>
                <c:pt idx="0">
                  <c:v>53</c:v>
                </c:pt>
                <c:pt idx="1">
                  <c:v>42</c:v>
                </c:pt>
                <c:pt idx="2">
                  <c:v>71</c:v>
                </c:pt>
                <c:pt idx="3">
                  <c:v>46</c:v>
                </c:pt>
                <c:pt idx="4">
                  <c:v>25</c:v>
                </c:pt>
              </c:numCache>
            </c:numRef>
          </c:val>
          <c:extLst>
            <c:ext xmlns:c16="http://schemas.microsoft.com/office/drawing/2014/chart" uri="{C3380CC4-5D6E-409C-BE32-E72D297353CC}">
              <c16:uniqueId val="{00000001-C1B8-45D9-BD1E-DB56DB7B6D1C}"/>
            </c:ext>
          </c:extLst>
        </c:ser>
        <c:ser>
          <c:idx val="2"/>
          <c:order val="2"/>
          <c:tx>
            <c:strRef>
              <c:f>'[특허동향분석_데이터.xlsx]TOP5 기술분류별 출원건수'!$L$8</c:f>
              <c:strCache>
                <c:ptCount val="1"/>
                <c:pt idx="0">
                  <c:v>AC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기술분류별 출원건수'!$M$5:$Q$5</c:f>
              <c:strCache>
                <c:ptCount val="5"/>
                <c:pt idx="0">
                  <c:v>IROBOT</c:v>
                </c:pt>
                <c:pt idx="1">
                  <c:v>LG</c:v>
                </c:pt>
                <c:pt idx="2">
                  <c:v>SONY</c:v>
                </c:pt>
                <c:pt idx="3">
                  <c:v>SAMSUNG</c:v>
                </c:pt>
                <c:pt idx="4">
                  <c:v>BRAIN</c:v>
                </c:pt>
              </c:strCache>
            </c:strRef>
          </c:cat>
          <c:val>
            <c:numRef>
              <c:f>'[특허동향분석_데이터.xlsx]TOP5 기술분류별 출원건수'!$M$8:$Q$8</c:f>
              <c:numCache>
                <c:formatCode>General</c:formatCode>
                <c:ptCount val="5"/>
                <c:pt idx="0">
                  <c:v>43</c:v>
                </c:pt>
                <c:pt idx="1">
                  <c:v>7</c:v>
                </c:pt>
                <c:pt idx="2">
                  <c:v>6</c:v>
                </c:pt>
                <c:pt idx="3">
                  <c:v>13</c:v>
                </c:pt>
                <c:pt idx="4">
                  <c:v>6</c:v>
                </c:pt>
              </c:numCache>
            </c:numRef>
          </c:val>
          <c:extLst>
            <c:ext xmlns:c16="http://schemas.microsoft.com/office/drawing/2014/chart" uri="{C3380CC4-5D6E-409C-BE32-E72D297353CC}">
              <c16:uniqueId val="{00000002-C1B8-45D9-BD1E-DB56DB7B6D1C}"/>
            </c:ext>
          </c:extLst>
        </c:ser>
        <c:dLbls>
          <c:showLegendKey val="0"/>
          <c:showVal val="0"/>
          <c:showCatName val="0"/>
          <c:showSerName val="0"/>
          <c:showPercent val="0"/>
          <c:showBubbleSize val="0"/>
        </c:dLbls>
        <c:gapWidth val="150"/>
        <c:overlap val="100"/>
        <c:axId val="79524608"/>
        <c:axId val="79526144"/>
      </c:barChart>
      <c:catAx>
        <c:axId val="79524608"/>
        <c:scaling>
          <c:orientation val="maxMin"/>
        </c:scaling>
        <c:delete val="0"/>
        <c:axPos val="l"/>
        <c:numFmt formatCode="General" sourceLinked="0"/>
        <c:majorTickMark val="out"/>
        <c:minorTickMark val="none"/>
        <c:tickLblPos val="nextTo"/>
        <c:spPr>
          <a:ln>
            <a:solidFill>
              <a:schemeClr val="bg1"/>
            </a:solidFill>
          </a:ln>
        </c:spPr>
        <c:txPr>
          <a:bodyPr/>
          <a:lstStyle/>
          <a:p>
            <a:pPr>
              <a:defRPr sz="1800" b="1">
                <a:solidFill>
                  <a:schemeClr val="bg1"/>
                </a:solidFill>
              </a:defRPr>
            </a:pPr>
            <a:endParaRPr lang="ko-KR"/>
          </a:p>
        </c:txPr>
        <c:crossAx val="79526144"/>
        <c:crosses val="autoZero"/>
        <c:auto val="1"/>
        <c:lblAlgn val="ctr"/>
        <c:lblOffset val="100"/>
        <c:noMultiLvlLbl val="0"/>
      </c:catAx>
      <c:valAx>
        <c:axId val="79526144"/>
        <c:scaling>
          <c:orientation val="minMax"/>
        </c:scaling>
        <c:delete val="0"/>
        <c:axPos val="t"/>
        <c:majorGridlines>
          <c:spPr>
            <a:ln>
              <a:solidFill>
                <a:schemeClr val="bg1">
                  <a:alpha val="29000"/>
                </a:schemeClr>
              </a:solidFill>
            </a:ln>
          </c:spPr>
        </c:majorGridlines>
        <c:numFmt formatCode="General" sourceLinked="1"/>
        <c:majorTickMark val="out"/>
        <c:minorTickMark val="none"/>
        <c:tickLblPos val="nextTo"/>
        <c:spPr>
          <a:ln>
            <a:noFill/>
          </a:ln>
        </c:spPr>
        <c:txPr>
          <a:bodyPr/>
          <a:lstStyle/>
          <a:p>
            <a:pPr>
              <a:defRPr sz="1100"/>
            </a:pPr>
            <a:endParaRPr lang="ko-KR"/>
          </a:p>
        </c:txPr>
        <c:crossAx val="79524608"/>
        <c:crosses val="autoZero"/>
        <c:crossBetween val="between"/>
      </c:valAx>
    </c:plotArea>
    <c:legend>
      <c:legendPos val="r"/>
      <c:layout>
        <c:manualLayout>
          <c:xMode val="edge"/>
          <c:yMode val="edge"/>
          <c:x val="0.90032571901874148"/>
          <c:y val="0.38466377952755904"/>
          <c:w val="6.4497692268767462E-2"/>
          <c:h val="0.27067244094488191"/>
        </c:manualLayout>
      </c:layout>
      <c:overlay val="0"/>
      <c:txPr>
        <a:bodyPr/>
        <a:lstStyle/>
        <a:p>
          <a:pPr>
            <a:defRPr sz="1600" b="1"/>
          </a:pPr>
          <a:endParaRPr lang="ko-KR"/>
        </a:p>
      </c:txPr>
    </c:legend>
    <c:plotVisOnly val="1"/>
    <c:dispBlanksAs val="gap"/>
    <c:showDLblsOverMax val="0"/>
  </c:chart>
  <c:txPr>
    <a:bodyPr/>
    <a:lstStyle/>
    <a:p>
      <a:pPr>
        <a:defRPr>
          <a:solidFill>
            <a:schemeClr val="bg1"/>
          </a:solidFill>
        </a:defRPr>
      </a:pPr>
      <a:endParaRPr lang="ko-K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dLblPos val="ctr"/>
            <c:showLegendKey val="0"/>
            <c:showVal val="0"/>
            <c:showCatName val="0"/>
            <c:showSerName val="0"/>
            <c:showPercent val="1"/>
            <c:showBubbleSize val="0"/>
            <c:showLeaderLines val="1"/>
            <c:extLst>
              <c:ext xmlns:c15="http://schemas.microsoft.com/office/drawing/2012/chart" uri="{CE6537A1-D6FC-4f65-9D91-7224C49458BB}"/>
            </c:extLst>
          </c:dLbls>
          <c:cat>
            <c:strRef>
              <c:f>'기술분류별 특허건수'!$A$6:$A$8</c:f>
              <c:strCache>
                <c:ptCount val="3"/>
                <c:pt idx="0">
                  <c:v>AA</c:v>
                </c:pt>
                <c:pt idx="1">
                  <c:v>AB</c:v>
                </c:pt>
                <c:pt idx="2">
                  <c:v>AC</c:v>
                </c:pt>
              </c:strCache>
            </c:strRef>
          </c:cat>
          <c:val>
            <c:numRef>
              <c:f>'기술분류별 특허건수'!$H$6:$H$8</c:f>
              <c:numCache>
                <c:formatCode>General</c:formatCode>
                <c:ptCount val="3"/>
                <c:pt idx="0">
                  <c:v>5723</c:v>
                </c:pt>
                <c:pt idx="1">
                  <c:v>2629</c:v>
                </c:pt>
                <c:pt idx="2">
                  <c:v>1689</c:v>
                </c:pt>
              </c:numCache>
            </c:numRef>
          </c:val>
          <c:extLst>
            <c:ext xmlns:c16="http://schemas.microsoft.com/office/drawing/2014/chart" uri="{C3380CC4-5D6E-409C-BE32-E72D297353CC}">
              <c16:uniqueId val="{00000000-BF50-45D0-A843-4BE93D030178}"/>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000">
          <a:solidFill>
            <a:schemeClr val="bg1"/>
          </a:solidFill>
        </a:defRPr>
      </a:pPr>
      <a:endParaRPr lang="ko-K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[특허동향분석_데이터.xlsx]국내출원인!$B$5</c:f>
              <c:strCache>
                <c:ptCount val="1"/>
                <c:pt idx="0">
                  <c:v>출원수</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[특허동향분석_데이터.xlsx]국내출원인!$A$6:$A$19</c:f>
              <c:strCache>
                <c:ptCount val="14"/>
                <c:pt idx="0">
                  <c:v>한국전자통신연구원</c:v>
                </c:pt>
                <c:pt idx="1">
                  <c:v>소프트뱅크 로보틱스 유럽</c:v>
                </c:pt>
                <c:pt idx="2">
                  <c:v>삼성전자주식회사</c:v>
                </c:pt>
                <c:pt idx="3">
                  <c:v>주식회사 케이티</c:v>
                </c:pt>
                <c:pt idx="4">
                  <c:v>한국과학기술원</c:v>
                </c:pt>
                <c:pt idx="5">
                  <c:v>소니 가부시끼 가이샤</c:v>
                </c:pt>
                <c:pt idx="6">
                  <c:v>한국기술교육대학교 산학협력단</c:v>
                </c:pt>
                <c:pt idx="7">
                  <c:v>김기옥</c:v>
                </c:pt>
                <c:pt idx="8">
                  <c:v>주식회사 로보러스</c:v>
                </c:pt>
                <c:pt idx="9">
                  <c:v>주식회사 유진로봇</c:v>
                </c:pt>
                <c:pt idx="10">
                  <c:v>(주) 퓨처로봇</c:v>
                </c:pt>
                <c:pt idx="11">
                  <c:v>엘지전자 주식회사</c:v>
                </c:pt>
                <c:pt idx="12">
                  <c:v>경남대학교 산학협력단</c:v>
                </c:pt>
                <c:pt idx="13">
                  <c:v>한국생산기술연구원</c:v>
                </c:pt>
              </c:strCache>
            </c:strRef>
          </c:cat>
          <c:val>
            <c:numRef>
              <c:f>[특허동향분석_데이터.xlsx]국내출원인!$B$6:$B$19</c:f>
              <c:numCache>
                <c:formatCode>General</c:formatCode>
                <c:ptCount val="14"/>
                <c:pt idx="0">
                  <c:v>13</c:v>
                </c:pt>
                <c:pt idx="1">
                  <c:v>13</c:v>
                </c:pt>
                <c:pt idx="2">
                  <c:v>12</c:v>
                </c:pt>
                <c:pt idx="3">
                  <c:v>9</c:v>
                </c:pt>
                <c:pt idx="4">
                  <c:v>8</c:v>
                </c:pt>
                <c:pt idx="5">
                  <c:v>7</c:v>
                </c:pt>
                <c:pt idx="6">
                  <c:v>6</c:v>
                </c:pt>
                <c:pt idx="7">
                  <c:v>6</c:v>
                </c:pt>
                <c:pt idx="8">
                  <c:v>5</c:v>
                </c:pt>
                <c:pt idx="9">
                  <c:v>5</c:v>
                </c:pt>
                <c:pt idx="10">
                  <c:v>5</c:v>
                </c:pt>
                <c:pt idx="11">
                  <c:v>5</c:v>
                </c:pt>
                <c:pt idx="12">
                  <c:v>4</c:v>
                </c:pt>
                <c:pt idx="13">
                  <c:v>4</c:v>
                </c:pt>
              </c:numCache>
            </c:numRef>
          </c:val>
          <c:extLst>
            <c:ext xmlns:c16="http://schemas.microsoft.com/office/drawing/2014/chart" uri="{C3380CC4-5D6E-409C-BE32-E72D297353CC}">
              <c16:uniqueId val="{00000000-FDE8-40D5-96B3-508189D284BD}"/>
            </c:ext>
          </c:extLst>
        </c:ser>
        <c:dLbls>
          <c:showLegendKey val="0"/>
          <c:showVal val="0"/>
          <c:showCatName val="0"/>
          <c:showSerName val="0"/>
          <c:showPercent val="0"/>
          <c:showBubbleSize val="0"/>
        </c:dLbls>
        <c:gapWidth val="150"/>
        <c:axId val="79909248"/>
        <c:axId val="79910784"/>
      </c:barChart>
      <c:catAx>
        <c:axId val="79909248"/>
        <c:scaling>
          <c:orientation val="maxMin"/>
        </c:scaling>
        <c:delete val="0"/>
        <c:axPos val="l"/>
        <c:numFmt formatCode="General" sourceLinked="0"/>
        <c:majorTickMark val="out"/>
        <c:minorTickMark val="none"/>
        <c:tickLblPos val="nextTo"/>
        <c:spPr>
          <a:ln>
            <a:solidFill>
              <a:schemeClr val="bg1"/>
            </a:solidFill>
          </a:ln>
        </c:spPr>
        <c:txPr>
          <a:bodyPr/>
          <a:lstStyle/>
          <a:p>
            <a:pPr>
              <a:defRPr sz="1050" b="1">
                <a:solidFill>
                  <a:schemeClr val="bg1"/>
                </a:solidFill>
              </a:defRPr>
            </a:pPr>
            <a:endParaRPr lang="ko-KR"/>
          </a:p>
        </c:txPr>
        <c:crossAx val="79910784"/>
        <c:crosses val="autoZero"/>
        <c:auto val="1"/>
        <c:lblAlgn val="ctr"/>
        <c:lblOffset val="100"/>
        <c:noMultiLvlLbl val="0"/>
      </c:catAx>
      <c:valAx>
        <c:axId val="79910784"/>
        <c:scaling>
          <c:orientation val="minMax"/>
        </c:scaling>
        <c:delete val="0"/>
        <c:axPos val="t"/>
        <c:majorGridlines>
          <c:spPr>
            <a:ln>
              <a:solidFill>
                <a:schemeClr val="bg1">
                  <a:alpha val="28000"/>
                </a:schemeClr>
              </a:solidFill>
            </a:ln>
          </c:spPr>
        </c:majorGridlines>
        <c:numFmt formatCode="General" sourceLinked="1"/>
        <c:majorTickMark val="out"/>
        <c:minorTickMark val="none"/>
        <c:tickLblPos val="nextTo"/>
        <c:spPr>
          <a:ln>
            <a:noFill/>
          </a:ln>
        </c:spPr>
        <c:crossAx val="79909248"/>
        <c:crosses val="autoZero"/>
        <c:crossBetween val="between"/>
      </c:valAx>
    </c:plotArea>
    <c:plotVisOnly val="1"/>
    <c:dispBlanksAs val="gap"/>
    <c:showDLblsOverMax val="0"/>
  </c:chart>
  <c:txPr>
    <a:bodyPr/>
    <a:lstStyle/>
    <a:p>
      <a:pPr>
        <a:defRPr>
          <a:solidFill>
            <a:schemeClr val="bg1"/>
          </a:solidFill>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txPr>
              <a:bodyPr wrap="square" lIns="38100" tIns="19050" rIns="38100" bIns="19050" anchor="ctr">
                <a:spAutoFit/>
              </a:bodyPr>
              <a:lstStyle/>
              <a:p>
                <a:pPr>
                  <a:defRPr sz="1400" b="1">
                    <a:solidFill>
                      <a:schemeClr val="bg1"/>
                    </a:solidFill>
                  </a:defRPr>
                </a:pPr>
                <a:endParaRPr lang="ko-KR"/>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'국가별 출원(점유율) 1988~2018'!$A$17:$A$22</c:f>
              <c:strCache>
                <c:ptCount val="6"/>
                <c:pt idx="0">
                  <c:v>CN</c:v>
                </c:pt>
                <c:pt idx="1">
                  <c:v>EP</c:v>
                </c:pt>
                <c:pt idx="2">
                  <c:v>JP</c:v>
                </c:pt>
                <c:pt idx="3">
                  <c:v>KR</c:v>
                </c:pt>
                <c:pt idx="4">
                  <c:v>US</c:v>
                </c:pt>
                <c:pt idx="5">
                  <c:v>WO</c:v>
                </c:pt>
              </c:strCache>
            </c:strRef>
          </c:cat>
          <c:val>
            <c:numRef>
              <c:f>'국가별 출원(점유율) 1988~2018'!$B$17:$B$22</c:f>
              <c:numCache>
                <c:formatCode>General</c:formatCode>
                <c:ptCount val="6"/>
                <c:pt idx="0">
                  <c:v>5974</c:v>
                </c:pt>
                <c:pt idx="1">
                  <c:v>336</c:v>
                </c:pt>
                <c:pt idx="2">
                  <c:v>467</c:v>
                </c:pt>
                <c:pt idx="3">
                  <c:v>223</c:v>
                </c:pt>
                <c:pt idx="4">
                  <c:v>2214</c:v>
                </c:pt>
                <c:pt idx="5">
                  <c:v>827</c:v>
                </c:pt>
              </c:numCache>
            </c:numRef>
          </c:val>
          <c:extLst>
            <c:ext xmlns:c16="http://schemas.microsoft.com/office/drawing/2014/chart" uri="{C3380CC4-5D6E-409C-BE32-E72D297353CC}">
              <c16:uniqueId val="{00000001-C96E-43EF-897E-0A43B772307F}"/>
            </c:ext>
          </c:extLst>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invertIfNegative val="0"/>
          <c:cat>
            <c:strRef>
              <c:f>'[특허동향분석_데이터.xlsx]TOP5 출원인&amp;출원인 국가별'!$H$12:$H$16</c:f>
              <c:strCache>
                <c:ptCount val="5"/>
                <c:pt idx="0">
                  <c:v>IROBOT</c:v>
                </c:pt>
                <c:pt idx="1">
                  <c:v>SONY</c:v>
                </c:pt>
                <c:pt idx="2">
                  <c:v>LG</c:v>
                </c:pt>
                <c:pt idx="3">
                  <c:v>SAMSUNG</c:v>
                </c:pt>
                <c:pt idx="4">
                  <c:v>BRAIN</c:v>
                </c:pt>
              </c:strCache>
            </c:strRef>
          </c:cat>
          <c:val>
            <c:numRef>
              <c:f>'[특허동향분석_데이터.xlsx]TOP5 출원인&amp;출원인 국가별'!$O$12:$O$16</c:f>
              <c:numCache>
                <c:formatCode>General</c:formatCode>
                <c:ptCount val="5"/>
                <c:pt idx="0">
                  <c:v>173</c:v>
                </c:pt>
                <c:pt idx="1">
                  <c:v>111</c:v>
                </c:pt>
                <c:pt idx="2">
                  <c:v>66</c:v>
                </c:pt>
                <c:pt idx="3">
                  <c:v>52</c:v>
                </c:pt>
                <c:pt idx="4">
                  <c:v>42</c:v>
                </c:pt>
              </c:numCache>
            </c:numRef>
          </c:val>
          <c:extLst>
            <c:ext xmlns:c16="http://schemas.microsoft.com/office/drawing/2014/chart" uri="{C3380CC4-5D6E-409C-BE32-E72D297353CC}">
              <c16:uniqueId val="{00000000-2672-4528-AE61-4EE00EA1F3C3}"/>
            </c:ext>
          </c:extLst>
        </c:ser>
        <c:dLbls>
          <c:showLegendKey val="0"/>
          <c:showVal val="0"/>
          <c:showCatName val="0"/>
          <c:showSerName val="0"/>
          <c:showPercent val="0"/>
          <c:showBubbleSize val="0"/>
        </c:dLbls>
        <c:gapWidth val="150"/>
        <c:axId val="68369024"/>
        <c:axId val="68374912"/>
      </c:barChart>
      <c:catAx>
        <c:axId val="68369024"/>
        <c:scaling>
          <c:orientation val="maxMin"/>
        </c:scaling>
        <c:delete val="0"/>
        <c:axPos val="l"/>
        <c:numFmt formatCode="General" sourceLinked="0"/>
        <c:majorTickMark val="out"/>
        <c:minorTickMark val="none"/>
        <c:tickLblPos val="nextTo"/>
        <c:spPr>
          <a:ln>
            <a:solidFill>
              <a:schemeClr val="bg1"/>
            </a:solidFill>
          </a:ln>
        </c:spPr>
        <c:txPr>
          <a:bodyPr/>
          <a:lstStyle/>
          <a:p>
            <a:pPr>
              <a:defRPr sz="1800" b="1">
                <a:solidFill>
                  <a:schemeClr val="bg1"/>
                </a:solidFill>
              </a:defRPr>
            </a:pPr>
            <a:endParaRPr lang="ko-KR"/>
          </a:p>
        </c:txPr>
        <c:crossAx val="68374912"/>
        <c:crosses val="autoZero"/>
        <c:auto val="1"/>
        <c:lblAlgn val="ctr"/>
        <c:lblOffset val="100"/>
        <c:noMultiLvlLbl val="0"/>
      </c:catAx>
      <c:valAx>
        <c:axId val="68374912"/>
        <c:scaling>
          <c:orientation val="minMax"/>
        </c:scaling>
        <c:delete val="0"/>
        <c:axPos val="t"/>
        <c:majorGridlines>
          <c:spPr>
            <a:ln>
              <a:solidFill>
                <a:schemeClr val="bg1">
                  <a:alpha val="26000"/>
                </a:schemeClr>
              </a:solidFill>
            </a:ln>
          </c:spPr>
        </c:majorGridlines>
        <c:numFmt formatCode="General" sourceLinked="1"/>
        <c:majorTickMark val="out"/>
        <c:minorTickMark val="none"/>
        <c:tickLblPos val="nextTo"/>
        <c:spPr>
          <a:ln>
            <a:noFill/>
          </a:ln>
        </c:spPr>
        <c:txPr>
          <a:bodyPr/>
          <a:lstStyle/>
          <a:p>
            <a:pPr>
              <a:defRPr sz="1100">
                <a:solidFill>
                  <a:schemeClr val="bg1"/>
                </a:solidFill>
              </a:defRPr>
            </a:pPr>
            <a:endParaRPr lang="ko-KR"/>
          </a:p>
        </c:txPr>
        <c:crossAx val="68369024"/>
        <c:crosses val="autoZero"/>
        <c:crossBetween val="between"/>
        <c:majorUnit val="40"/>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txPr>
              <a:bodyPr/>
              <a:lstStyle/>
              <a:p>
                <a:pPr>
                  <a:defRPr sz="1100" b="1"/>
                </a:pPr>
                <a:endParaRPr lang="ko-KR"/>
              </a:p>
            </c:txPr>
            <c:showLegendKey val="0"/>
            <c:showVal val="0"/>
            <c:showCatName val="1"/>
            <c:showSerName val="0"/>
            <c:showPercent val="1"/>
            <c:showBubbleSize val="0"/>
            <c:showLeaderLines val="1"/>
            <c:extLst>
              <c:ext xmlns:c15="http://schemas.microsoft.com/office/drawing/2012/chart" uri="{CE6537A1-D6FC-4f65-9D91-7224C49458BB}"/>
            </c:extLst>
          </c:dLbls>
          <c:cat>
            <c:strRef>
              <c:f>'기술분류별 특허건수'!$A$6:$A$8</c:f>
              <c:strCache>
                <c:ptCount val="3"/>
                <c:pt idx="0">
                  <c:v>AA</c:v>
                </c:pt>
                <c:pt idx="1">
                  <c:v>AB</c:v>
                </c:pt>
                <c:pt idx="2">
                  <c:v>AC</c:v>
                </c:pt>
              </c:strCache>
            </c:strRef>
          </c:cat>
          <c:val>
            <c:numRef>
              <c:f>'기술분류별 특허건수'!$H$6:$H$8</c:f>
              <c:numCache>
                <c:formatCode>General</c:formatCode>
                <c:ptCount val="3"/>
                <c:pt idx="0">
                  <c:v>5723</c:v>
                </c:pt>
                <c:pt idx="1">
                  <c:v>2629</c:v>
                </c:pt>
                <c:pt idx="2">
                  <c:v>1689</c:v>
                </c:pt>
              </c:numCache>
            </c:numRef>
          </c:val>
          <c:extLst>
            <c:ext xmlns:c16="http://schemas.microsoft.com/office/drawing/2014/chart" uri="{C3380CC4-5D6E-409C-BE32-E72D297353CC}">
              <c16:uniqueId val="{00000000-583B-48EF-8CA3-68CC2872B3C5}"/>
            </c:ext>
          </c:extLst>
        </c:ser>
        <c:dLbls>
          <c:showLegendKey val="0"/>
          <c:showVal val="1"/>
          <c:showCatName val="0"/>
          <c:showSerName val="0"/>
          <c:showPercent val="0"/>
          <c:showBubbleSize val="0"/>
          <c:showLeaderLines val="1"/>
        </c:dLbls>
        <c:firstSliceAng val="0"/>
      </c:pieChart>
    </c:plotArea>
    <c:legend>
      <c:legendPos val="b"/>
      <c:overlay val="0"/>
      <c:txPr>
        <a:bodyPr/>
        <a:lstStyle/>
        <a:p>
          <a:pPr>
            <a:defRPr sz="1800" b="1"/>
          </a:pPr>
          <a:endParaRPr lang="ko-KR"/>
        </a:p>
      </c:txPr>
    </c:legend>
    <c:plotVisOnly val="1"/>
    <c:dispBlanksAs val="gap"/>
    <c:showDLblsOverMax val="0"/>
  </c:chart>
  <c:txPr>
    <a:bodyPr/>
    <a:lstStyle/>
    <a:p>
      <a:pPr>
        <a:defRPr sz="1000">
          <a:solidFill>
            <a:schemeClr val="bg1"/>
          </a:solidFill>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381681634645324E-2"/>
          <c:y val="5.6404335355539528E-2"/>
          <c:w val="0.87720795933877482"/>
          <c:h val="0.77489668597072936"/>
        </c:manualLayout>
      </c:layout>
      <c:lineChart>
        <c:grouping val="standard"/>
        <c:varyColors val="0"/>
        <c:ser>
          <c:idx val="0"/>
          <c:order val="0"/>
          <c:tx>
            <c:strRef>
              <c:f>'[특허동향분석_데이터.xlsx]연도별 국가 출원 (2)'!$B$2</c:f>
              <c:strCache>
                <c:ptCount val="1"/>
                <c:pt idx="0">
                  <c:v>CN</c:v>
                </c:pt>
              </c:strCache>
            </c:strRef>
          </c:tx>
          <c:marker>
            <c:symbol val="none"/>
          </c:marker>
          <c:dPt>
            <c:idx val="35"/>
            <c:bubble3D val="0"/>
            <c:spPr>
              <a:ln w="38100"/>
            </c:spPr>
            <c:extLst>
              <c:ext xmlns:c16="http://schemas.microsoft.com/office/drawing/2014/chart" uri="{C3380CC4-5D6E-409C-BE32-E72D297353CC}">
                <c16:uniqueId val="{00000001-11EE-4934-8632-92C40DDB97CA}"/>
              </c:ext>
            </c:extLst>
          </c:dPt>
          <c:cat>
            <c:strRef>
              <c:f>'[특허동향분석_데이터.xlsx]연도별 국가 출원 (2)'!$A$3:$A$42</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'[특허동향분석_데이터.xlsx]연도별 국가 출원 (2)'!$B$3:$B$42</c:f>
              <c:numCache>
                <c:formatCode>General</c:formatCode>
                <c:ptCount val="40"/>
                <c:pt idx="11">
                  <c:v>1</c:v>
                </c:pt>
                <c:pt idx="12">
                  <c:v>3</c:v>
                </c:pt>
                <c:pt idx="17">
                  <c:v>2</c:v>
                </c:pt>
                <c:pt idx="20">
                  <c:v>2</c:v>
                </c:pt>
                <c:pt idx="21">
                  <c:v>2</c:v>
                </c:pt>
                <c:pt idx="22">
                  <c:v>15</c:v>
                </c:pt>
                <c:pt idx="23">
                  <c:v>13</c:v>
                </c:pt>
                <c:pt idx="24">
                  <c:v>21</c:v>
                </c:pt>
                <c:pt idx="25">
                  <c:v>20</c:v>
                </c:pt>
                <c:pt idx="26">
                  <c:v>24</c:v>
                </c:pt>
                <c:pt idx="27">
                  <c:v>24</c:v>
                </c:pt>
                <c:pt idx="28">
                  <c:v>61</c:v>
                </c:pt>
                <c:pt idx="29">
                  <c:v>77</c:v>
                </c:pt>
                <c:pt idx="30">
                  <c:v>58</c:v>
                </c:pt>
                <c:pt idx="31">
                  <c:v>96</c:v>
                </c:pt>
                <c:pt idx="32">
                  <c:v>146</c:v>
                </c:pt>
                <c:pt idx="33">
                  <c:v>230</c:v>
                </c:pt>
                <c:pt idx="34">
                  <c:v>275</c:v>
                </c:pt>
                <c:pt idx="35">
                  <c:v>395</c:v>
                </c:pt>
                <c:pt idx="36">
                  <c:v>904</c:v>
                </c:pt>
                <c:pt idx="37">
                  <c:v>1707</c:v>
                </c:pt>
                <c:pt idx="38">
                  <c:v>1658</c:v>
                </c:pt>
                <c:pt idx="39">
                  <c:v>240</c:v>
                </c:pt>
              </c:numCache>
            </c:numRef>
          </c:val>
          <c:smooth val="0"/>
          <c:extLst>
            <c:ext xmlns:c16="http://schemas.microsoft.com/office/drawing/2014/chart" uri="{C3380CC4-5D6E-409C-BE32-E72D297353CC}">
              <c16:uniqueId val="{00000000-F73B-460A-B327-0AAD69EA077C}"/>
            </c:ext>
          </c:extLst>
        </c:ser>
        <c:ser>
          <c:idx val="1"/>
          <c:order val="1"/>
          <c:tx>
            <c:strRef>
              <c:f>'[특허동향분석_데이터.xlsx]연도별 국가 출원 (2)'!$C$2</c:f>
              <c:strCache>
                <c:ptCount val="1"/>
                <c:pt idx="0">
                  <c:v>EP</c:v>
                </c:pt>
              </c:strCache>
            </c:strRef>
          </c:tx>
          <c:marker>
            <c:symbol val="none"/>
          </c:marker>
          <c:cat>
            <c:strRef>
              <c:f>'[특허동향분석_데이터.xlsx]연도별 국가 출원 (2)'!$A$3:$A$42</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'[특허동향분석_데이터.xlsx]연도별 국가 출원 (2)'!$C$3:$C$42</c:f>
              <c:numCache>
                <c:formatCode>General</c:formatCode>
                <c:ptCount val="40"/>
                <c:pt idx="5">
                  <c:v>2</c:v>
                </c:pt>
                <c:pt idx="6">
                  <c:v>1</c:v>
                </c:pt>
                <c:pt idx="7">
                  <c:v>1</c:v>
                </c:pt>
                <c:pt idx="8">
                  <c:v>1</c:v>
                </c:pt>
                <c:pt idx="9">
                  <c:v>2</c:v>
                </c:pt>
                <c:pt idx="10">
                  <c:v>2</c:v>
                </c:pt>
                <c:pt idx="11">
                  <c:v>2</c:v>
                </c:pt>
                <c:pt idx="12">
                  <c:v>3</c:v>
                </c:pt>
                <c:pt idx="13">
                  <c:v>5</c:v>
                </c:pt>
                <c:pt idx="14">
                  <c:v>3</c:v>
                </c:pt>
                <c:pt idx="15">
                  <c:v>1</c:v>
                </c:pt>
                <c:pt idx="16">
                  <c:v>2</c:v>
                </c:pt>
                <c:pt idx="17">
                  <c:v>1</c:v>
                </c:pt>
                <c:pt idx="18">
                  <c:v>3</c:v>
                </c:pt>
                <c:pt idx="19">
                  <c:v>3</c:v>
                </c:pt>
                <c:pt idx="20">
                  <c:v>3</c:v>
                </c:pt>
                <c:pt idx="21">
                  <c:v>16</c:v>
                </c:pt>
                <c:pt idx="22">
                  <c:v>15</c:v>
                </c:pt>
                <c:pt idx="23">
                  <c:v>18</c:v>
                </c:pt>
                <c:pt idx="24">
                  <c:v>23</c:v>
                </c:pt>
                <c:pt idx="25">
                  <c:v>10</c:v>
                </c:pt>
                <c:pt idx="26">
                  <c:v>15</c:v>
                </c:pt>
                <c:pt idx="27">
                  <c:v>15</c:v>
                </c:pt>
                <c:pt idx="28">
                  <c:v>18</c:v>
                </c:pt>
                <c:pt idx="29">
                  <c:v>16</c:v>
                </c:pt>
                <c:pt idx="30">
                  <c:v>6</c:v>
                </c:pt>
                <c:pt idx="31">
                  <c:v>17</c:v>
                </c:pt>
                <c:pt idx="32">
                  <c:v>19</c:v>
                </c:pt>
                <c:pt idx="33">
                  <c:v>16</c:v>
                </c:pt>
                <c:pt idx="34">
                  <c:v>24</c:v>
                </c:pt>
                <c:pt idx="35">
                  <c:v>15</c:v>
                </c:pt>
                <c:pt idx="36">
                  <c:v>19</c:v>
                </c:pt>
                <c:pt idx="37">
                  <c:v>30</c:v>
                </c:pt>
                <c:pt idx="38">
                  <c:v>9</c:v>
                </c:pt>
              </c:numCache>
            </c:numRef>
          </c:val>
          <c:smooth val="0"/>
          <c:extLst>
            <c:ext xmlns:c16="http://schemas.microsoft.com/office/drawing/2014/chart" uri="{C3380CC4-5D6E-409C-BE32-E72D297353CC}">
              <c16:uniqueId val="{00000001-F73B-460A-B327-0AAD69EA077C}"/>
            </c:ext>
          </c:extLst>
        </c:ser>
        <c:ser>
          <c:idx val="2"/>
          <c:order val="2"/>
          <c:tx>
            <c:strRef>
              <c:f>'[특허동향분석_데이터.xlsx]연도별 국가 출원 (2)'!$D$2</c:f>
              <c:strCache>
                <c:ptCount val="1"/>
                <c:pt idx="0">
                  <c:v>JP</c:v>
                </c:pt>
              </c:strCache>
            </c:strRef>
          </c:tx>
          <c:marker>
            <c:symbol val="none"/>
          </c:marker>
          <c:cat>
            <c:strRef>
              <c:f>'[특허동향분석_데이터.xlsx]연도별 국가 출원 (2)'!$A$3:$A$42</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'[특허동향분석_데이터.xlsx]연도별 국가 출원 (2)'!$D$3:$D$42</c:f>
              <c:numCache>
                <c:formatCode>General</c:formatCode>
                <c:ptCount val="40"/>
                <c:pt idx="5">
                  <c:v>7</c:v>
                </c:pt>
                <c:pt idx="8">
                  <c:v>2</c:v>
                </c:pt>
                <c:pt idx="9">
                  <c:v>1</c:v>
                </c:pt>
                <c:pt idx="10">
                  <c:v>5</c:v>
                </c:pt>
                <c:pt idx="11">
                  <c:v>3</c:v>
                </c:pt>
                <c:pt idx="12">
                  <c:v>1</c:v>
                </c:pt>
                <c:pt idx="13">
                  <c:v>4</c:v>
                </c:pt>
                <c:pt idx="14">
                  <c:v>8</c:v>
                </c:pt>
                <c:pt idx="15">
                  <c:v>6</c:v>
                </c:pt>
                <c:pt idx="16">
                  <c:v>2</c:v>
                </c:pt>
                <c:pt idx="17">
                  <c:v>2</c:v>
                </c:pt>
                <c:pt idx="18">
                  <c:v>2</c:v>
                </c:pt>
                <c:pt idx="19">
                  <c:v>3</c:v>
                </c:pt>
                <c:pt idx="20">
                  <c:v>15</c:v>
                </c:pt>
                <c:pt idx="21">
                  <c:v>14</c:v>
                </c:pt>
                <c:pt idx="22">
                  <c:v>37</c:v>
                </c:pt>
                <c:pt idx="23">
                  <c:v>32</c:v>
                </c:pt>
                <c:pt idx="24">
                  <c:v>37</c:v>
                </c:pt>
                <c:pt idx="25">
                  <c:v>43</c:v>
                </c:pt>
                <c:pt idx="26">
                  <c:v>29</c:v>
                </c:pt>
                <c:pt idx="27">
                  <c:v>18</c:v>
                </c:pt>
                <c:pt idx="28">
                  <c:v>20</c:v>
                </c:pt>
                <c:pt idx="29">
                  <c:v>23</c:v>
                </c:pt>
                <c:pt idx="30">
                  <c:v>10</c:v>
                </c:pt>
                <c:pt idx="31">
                  <c:v>13</c:v>
                </c:pt>
                <c:pt idx="32">
                  <c:v>14</c:v>
                </c:pt>
                <c:pt idx="33">
                  <c:v>8</c:v>
                </c:pt>
                <c:pt idx="34">
                  <c:v>16</c:v>
                </c:pt>
                <c:pt idx="35">
                  <c:v>14</c:v>
                </c:pt>
                <c:pt idx="36">
                  <c:v>39</c:v>
                </c:pt>
                <c:pt idx="37">
                  <c:v>29</c:v>
                </c:pt>
                <c:pt idx="38">
                  <c:v>10</c:v>
                </c:pt>
              </c:numCache>
            </c:numRef>
          </c:val>
          <c:smooth val="0"/>
          <c:extLst>
            <c:ext xmlns:c16="http://schemas.microsoft.com/office/drawing/2014/chart" uri="{C3380CC4-5D6E-409C-BE32-E72D297353CC}">
              <c16:uniqueId val="{00000002-F73B-460A-B327-0AAD69EA077C}"/>
            </c:ext>
          </c:extLst>
        </c:ser>
        <c:ser>
          <c:idx val="3"/>
          <c:order val="3"/>
          <c:tx>
            <c:strRef>
              <c:f>'[특허동향분석_데이터.xlsx]연도별 국가 출원 (2)'!$E$2</c:f>
              <c:strCache>
                <c:ptCount val="1"/>
                <c:pt idx="0">
                  <c:v>KR</c:v>
                </c:pt>
              </c:strCache>
            </c:strRef>
          </c:tx>
          <c:spPr>
            <a:ln w="38100"/>
          </c:spPr>
          <c:marker>
            <c:symbol val="none"/>
          </c:marker>
          <c:cat>
            <c:strRef>
              <c:f>'[특허동향분석_데이터.xlsx]연도별 국가 출원 (2)'!$A$3:$A$42</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'[특허동향분석_데이터.xlsx]연도별 국가 출원 (2)'!$E$3:$E$42</c:f>
              <c:numCache>
                <c:formatCode>General</c:formatCode>
                <c:ptCount val="40"/>
                <c:pt idx="6">
                  <c:v>1</c:v>
                </c:pt>
                <c:pt idx="16">
                  <c:v>1</c:v>
                </c:pt>
                <c:pt idx="18">
                  <c:v>1</c:v>
                </c:pt>
                <c:pt idx="20">
                  <c:v>1</c:v>
                </c:pt>
                <c:pt idx="21">
                  <c:v>3</c:v>
                </c:pt>
                <c:pt idx="22">
                  <c:v>14</c:v>
                </c:pt>
                <c:pt idx="23">
                  <c:v>10</c:v>
                </c:pt>
                <c:pt idx="24">
                  <c:v>7</c:v>
                </c:pt>
                <c:pt idx="25">
                  <c:v>6</c:v>
                </c:pt>
                <c:pt idx="26">
                  <c:v>21</c:v>
                </c:pt>
                <c:pt idx="27">
                  <c:v>14</c:v>
                </c:pt>
                <c:pt idx="28">
                  <c:v>16</c:v>
                </c:pt>
                <c:pt idx="29">
                  <c:v>8</c:v>
                </c:pt>
                <c:pt idx="30">
                  <c:v>10</c:v>
                </c:pt>
                <c:pt idx="31">
                  <c:v>9</c:v>
                </c:pt>
                <c:pt idx="32">
                  <c:v>13</c:v>
                </c:pt>
                <c:pt idx="33">
                  <c:v>8</c:v>
                </c:pt>
                <c:pt idx="34">
                  <c:v>9</c:v>
                </c:pt>
                <c:pt idx="35">
                  <c:v>12</c:v>
                </c:pt>
                <c:pt idx="36">
                  <c:v>25</c:v>
                </c:pt>
                <c:pt idx="37">
                  <c:v>24</c:v>
                </c:pt>
                <c:pt idx="38">
                  <c:v>9</c:v>
                </c:pt>
                <c:pt idx="39">
                  <c:v>1</c:v>
                </c:pt>
              </c:numCache>
            </c:numRef>
          </c:val>
          <c:smooth val="0"/>
          <c:extLst>
            <c:ext xmlns:c16="http://schemas.microsoft.com/office/drawing/2014/chart" uri="{C3380CC4-5D6E-409C-BE32-E72D297353CC}">
              <c16:uniqueId val="{00000003-F73B-460A-B327-0AAD69EA077C}"/>
            </c:ext>
          </c:extLst>
        </c:ser>
        <c:ser>
          <c:idx val="4"/>
          <c:order val="4"/>
          <c:tx>
            <c:strRef>
              <c:f>'[특허동향분석_데이터.xlsx]연도별 국가 출원 (2)'!$F$2</c:f>
              <c:strCache>
                <c:ptCount val="1"/>
                <c:pt idx="0">
                  <c:v>US</c:v>
                </c:pt>
              </c:strCache>
            </c:strRef>
          </c:tx>
          <c:spPr>
            <a:ln w="38100"/>
          </c:spPr>
          <c:marker>
            <c:symbol val="none"/>
          </c:marker>
          <c:cat>
            <c:strRef>
              <c:f>'[특허동향분석_데이터.xlsx]연도별 국가 출원 (2)'!$A$3:$A$42</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'[특허동향분석_데이터.xlsx]연도별 국가 출원 (2)'!$F$3:$F$42</c:f>
              <c:numCache>
                <c:formatCode>General</c:formatCode>
                <c:ptCount val="40"/>
                <c:pt idx="0">
                  <c:v>1</c:v>
                </c:pt>
                <c:pt idx="1">
                  <c:v>4</c:v>
                </c:pt>
                <c:pt idx="2">
                  <c:v>2</c:v>
                </c:pt>
                <c:pt idx="3">
                  <c:v>1</c:v>
                </c:pt>
                <c:pt idx="4">
                  <c:v>1</c:v>
                </c:pt>
                <c:pt idx="6">
                  <c:v>6</c:v>
                </c:pt>
                <c:pt idx="7">
                  <c:v>1</c:v>
                </c:pt>
                <c:pt idx="8">
                  <c:v>6</c:v>
                </c:pt>
                <c:pt idx="9">
                  <c:v>7</c:v>
                </c:pt>
                <c:pt idx="10">
                  <c:v>7</c:v>
                </c:pt>
                <c:pt idx="11">
                  <c:v>6</c:v>
                </c:pt>
                <c:pt idx="12">
                  <c:v>9</c:v>
                </c:pt>
                <c:pt idx="13">
                  <c:v>4</c:v>
                </c:pt>
                <c:pt idx="14">
                  <c:v>9</c:v>
                </c:pt>
                <c:pt idx="15">
                  <c:v>7</c:v>
                </c:pt>
                <c:pt idx="16">
                  <c:v>6</c:v>
                </c:pt>
                <c:pt idx="17">
                  <c:v>14</c:v>
                </c:pt>
                <c:pt idx="18">
                  <c:v>8</c:v>
                </c:pt>
                <c:pt idx="19">
                  <c:v>16</c:v>
                </c:pt>
                <c:pt idx="20">
                  <c:v>21</c:v>
                </c:pt>
                <c:pt idx="21">
                  <c:v>33</c:v>
                </c:pt>
                <c:pt idx="22">
                  <c:v>65</c:v>
                </c:pt>
                <c:pt idx="23">
                  <c:v>76</c:v>
                </c:pt>
                <c:pt idx="24">
                  <c:v>95</c:v>
                </c:pt>
                <c:pt idx="25">
                  <c:v>56</c:v>
                </c:pt>
                <c:pt idx="26">
                  <c:v>100</c:v>
                </c:pt>
                <c:pt idx="27">
                  <c:v>93</c:v>
                </c:pt>
                <c:pt idx="28">
                  <c:v>87</c:v>
                </c:pt>
                <c:pt idx="29">
                  <c:v>93</c:v>
                </c:pt>
                <c:pt idx="30">
                  <c:v>70</c:v>
                </c:pt>
                <c:pt idx="31">
                  <c:v>110</c:v>
                </c:pt>
                <c:pt idx="32">
                  <c:v>106</c:v>
                </c:pt>
                <c:pt idx="33">
                  <c:v>140</c:v>
                </c:pt>
                <c:pt idx="34">
                  <c:v>125</c:v>
                </c:pt>
                <c:pt idx="35">
                  <c:v>179</c:v>
                </c:pt>
                <c:pt idx="36">
                  <c:v>219</c:v>
                </c:pt>
                <c:pt idx="37">
                  <c:v>231</c:v>
                </c:pt>
                <c:pt idx="38">
                  <c:v>166</c:v>
                </c:pt>
                <c:pt idx="39">
                  <c:v>34</c:v>
                </c:pt>
              </c:numCache>
            </c:numRef>
          </c:val>
          <c:smooth val="0"/>
          <c:extLst>
            <c:ext xmlns:c16="http://schemas.microsoft.com/office/drawing/2014/chart" uri="{C3380CC4-5D6E-409C-BE32-E72D297353CC}">
              <c16:uniqueId val="{00000004-F73B-460A-B327-0AAD69EA077C}"/>
            </c:ext>
          </c:extLst>
        </c:ser>
        <c:ser>
          <c:idx val="5"/>
          <c:order val="5"/>
          <c:tx>
            <c:strRef>
              <c:f>'[특허동향분석_데이터.xlsx]연도별 국가 출원 (2)'!$G$2</c:f>
              <c:strCache>
                <c:ptCount val="1"/>
                <c:pt idx="0">
                  <c:v>WO</c:v>
                </c:pt>
              </c:strCache>
            </c:strRef>
          </c:tx>
          <c:spPr>
            <a:ln w="38100"/>
          </c:spPr>
          <c:marker>
            <c:symbol val="none"/>
          </c:marker>
          <c:cat>
            <c:strRef>
              <c:f>'[특허동향분석_데이터.xlsx]연도별 국가 출원 (2)'!$A$3:$A$42</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'[특허동향분석_데이터.xlsx]연도별 국가 출원 (2)'!$G$3:$G$42</c:f>
              <c:numCache>
                <c:formatCode>General</c:formatCode>
                <c:ptCount val="40"/>
                <c:pt idx="5">
                  <c:v>1</c:v>
                </c:pt>
                <c:pt idx="7">
                  <c:v>1</c:v>
                </c:pt>
                <c:pt idx="9">
                  <c:v>1</c:v>
                </c:pt>
                <c:pt idx="13">
                  <c:v>1</c:v>
                </c:pt>
                <c:pt idx="14">
                  <c:v>1</c:v>
                </c:pt>
                <c:pt idx="15">
                  <c:v>2</c:v>
                </c:pt>
                <c:pt idx="17">
                  <c:v>2</c:v>
                </c:pt>
                <c:pt idx="18">
                  <c:v>7</c:v>
                </c:pt>
                <c:pt idx="19">
                  <c:v>8</c:v>
                </c:pt>
                <c:pt idx="20">
                  <c:v>6</c:v>
                </c:pt>
                <c:pt idx="21">
                  <c:v>9</c:v>
                </c:pt>
                <c:pt idx="22">
                  <c:v>15</c:v>
                </c:pt>
                <c:pt idx="23">
                  <c:v>27</c:v>
                </c:pt>
                <c:pt idx="24">
                  <c:v>23</c:v>
                </c:pt>
                <c:pt idx="25">
                  <c:v>17</c:v>
                </c:pt>
                <c:pt idx="26">
                  <c:v>43</c:v>
                </c:pt>
                <c:pt idx="27">
                  <c:v>33</c:v>
                </c:pt>
                <c:pt idx="28">
                  <c:v>40</c:v>
                </c:pt>
                <c:pt idx="29">
                  <c:v>41</c:v>
                </c:pt>
                <c:pt idx="30">
                  <c:v>17</c:v>
                </c:pt>
                <c:pt idx="31">
                  <c:v>28</c:v>
                </c:pt>
                <c:pt idx="32">
                  <c:v>49</c:v>
                </c:pt>
                <c:pt idx="33">
                  <c:v>46</c:v>
                </c:pt>
                <c:pt idx="34">
                  <c:v>48</c:v>
                </c:pt>
                <c:pt idx="35">
                  <c:v>68</c:v>
                </c:pt>
                <c:pt idx="36">
                  <c:v>76</c:v>
                </c:pt>
                <c:pt idx="37">
                  <c:v>84</c:v>
                </c:pt>
                <c:pt idx="38">
                  <c:v>117</c:v>
                </c:pt>
                <c:pt idx="39">
                  <c:v>16</c:v>
                </c:pt>
              </c:numCache>
            </c:numRef>
          </c:val>
          <c:smooth val="0"/>
          <c:extLst>
            <c:ext xmlns:c16="http://schemas.microsoft.com/office/drawing/2014/chart" uri="{C3380CC4-5D6E-409C-BE32-E72D297353CC}">
              <c16:uniqueId val="{00000005-F73B-460A-B327-0AAD69EA077C}"/>
            </c:ext>
          </c:extLst>
        </c:ser>
        <c:dLbls>
          <c:showLegendKey val="0"/>
          <c:showVal val="0"/>
          <c:showCatName val="0"/>
          <c:showSerName val="0"/>
          <c:showPercent val="0"/>
          <c:showBubbleSize val="0"/>
        </c:dLbls>
        <c:smooth val="0"/>
        <c:axId val="68476288"/>
        <c:axId val="68490368"/>
      </c:lineChart>
      <c:catAx>
        <c:axId val="68476288"/>
        <c:scaling>
          <c:orientation val="minMax"/>
        </c:scaling>
        <c:delete val="0"/>
        <c:axPos val="b"/>
        <c:numFmt formatCode="General" sourceLinked="0"/>
        <c:majorTickMark val="out"/>
        <c:minorTickMark val="none"/>
        <c:tickLblPos val="nextTo"/>
        <c:spPr>
          <a:ln>
            <a:solidFill>
              <a:schemeClr val="bg1"/>
            </a:solidFill>
          </a:ln>
        </c:spPr>
        <c:crossAx val="68490368"/>
        <c:crosses val="autoZero"/>
        <c:auto val="1"/>
        <c:lblAlgn val="ctr"/>
        <c:lblOffset val="100"/>
        <c:noMultiLvlLbl val="0"/>
      </c:catAx>
      <c:valAx>
        <c:axId val="68490368"/>
        <c:scaling>
          <c:orientation val="minMax"/>
        </c:scaling>
        <c:delete val="0"/>
        <c:axPos val="l"/>
        <c:majorGridlines>
          <c:spPr>
            <a:ln>
              <a:solidFill>
                <a:schemeClr val="accent4">
                  <a:lumMod val="60000"/>
                  <a:lumOff val="40000"/>
                </a:schemeClr>
              </a:solidFill>
            </a:ln>
          </c:spPr>
        </c:majorGridlines>
        <c:numFmt formatCode="General" sourceLinked="1"/>
        <c:majorTickMark val="out"/>
        <c:minorTickMark val="none"/>
        <c:tickLblPos val="nextTo"/>
        <c:spPr>
          <a:ln>
            <a:noFill/>
          </a:ln>
        </c:spPr>
        <c:txPr>
          <a:bodyPr/>
          <a:lstStyle/>
          <a:p>
            <a:pPr>
              <a:defRPr sz="1400" b="1"/>
            </a:pPr>
            <a:endParaRPr lang="ko-KR"/>
          </a:p>
        </c:txPr>
        <c:crossAx val="68476288"/>
        <c:crosses val="autoZero"/>
        <c:crossBetween val="between"/>
      </c:valAx>
    </c:plotArea>
    <c:legend>
      <c:legendPos val="b"/>
      <c:overlay val="0"/>
      <c:txPr>
        <a:bodyPr/>
        <a:lstStyle/>
        <a:p>
          <a:pPr>
            <a:defRPr sz="1600" b="1"/>
          </a:pPr>
          <a:endParaRPr lang="ko-KR"/>
        </a:p>
      </c:txPr>
    </c:legend>
    <c:plotVisOnly val="1"/>
    <c:dispBlanksAs val="gap"/>
    <c:showDLblsOverMax val="0"/>
  </c:chart>
  <c:txPr>
    <a:bodyPr/>
    <a:lstStyle/>
    <a:p>
      <a:pPr>
        <a:defRPr>
          <a:solidFill>
            <a:schemeClr val="bg1"/>
          </a:solidFill>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'[특허동향분석_데이터.xlsx]TOP5 출원인&amp;출원인 국가별'!$H$12</c:f>
              <c:strCache>
                <c:ptCount val="1"/>
                <c:pt idx="0">
                  <c:v>IROBOT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출원인&amp;출원인 국가별'!$I$11:$N$11</c:f>
              <c:strCache>
                <c:ptCount val="6"/>
                <c:pt idx="0">
                  <c:v>CN</c:v>
                </c:pt>
                <c:pt idx="1">
                  <c:v>EP</c:v>
                </c:pt>
                <c:pt idx="2">
                  <c:v>JP</c:v>
                </c:pt>
                <c:pt idx="3">
                  <c:v>KR</c:v>
                </c:pt>
                <c:pt idx="4">
                  <c:v>US</c:v>
                </c:pt>
                <c:pt idx="5">
                  <c:v>WO</c:v>
                </c:pt>
              </c:strCache>
            </c:strRef>
          </c:cat>
          <c:val>
            <c:numRef>
              <c:f>'[특허동향분석_데이터.xlsx]TOP5 출원인&amp;출원인 국가별'!$I$12:$N$12</c:f>
              <c:numCache>
                <c:formatCode>General</c:formatCode>
                <c:ptCount val="6"/>
                <c:pt idx="1">
                  <c:v>16</c:v>
                </c:pt>
                <c:pt idx="4">
                  <c:v>109</c:v>
                </c:pt>
                <c:pt idx="5">
                  <c:v>48</c:v>
                </c:pt>
              </c:numCache>
            </c:numRef>
          </c:val>
          <c:extLst>
            <c:ext xmlns:c16="http://schemas.microsoft.com/office/drawing/2014/chart" uri="{C3380CC4-5D6E-409C-BE32-E72D297353CC}">
              <c16:uniqueId val="{00000000-98F0-4F7D-909F-48F9CDCD1A6C}"/>
            </c:ext>
          </c:extLst>
        </c:ser>
        <c:ser>
          <c:idx val="1"/>
          <c:order val="1"/>
          <c:tx>
            <c:strRef>
              <c:f>'[특허동향분석_데이터.xlsx]TOP5 출원인&amp;출원인 국가별'!$H$13</c:f>
              <c:strCache>
                <c:ptCount val="1"/>
                <c:pt idx="0">
                  <c:v>SONY</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출원인&amp;출원인 국가별'!$I$11:$N$11</c:f>
              <c:strCache>
                <c:ptCount val="6"/>
                <c:pt idx="0">
                  <c:v>CN</c:v>
                </c:pt>
                <c:pt idx="1">
                  <c:v>EP</c:v>
                </c:pt>
                <c:pt idx="2">
                  <c:v>JP</c:v>
                </c:pt>
                <c:pt idx="3">
                  <c:v>KR</c:v>
                </c:pt>
                <c:pt idx="4">
                  <c:v>US</c:v>
                </c:pt>
                <c:pt idx="5">
                  <c:v>WO</c:v>
                </c:pt>
              </c:strCache>
            </c:strRef>
          </c:cat>
          <c:val>
            <c:numRef>
              <c:f>'[특허동향분석_데이터.xlsx]TOP5 출원인&amp;출원인 국가별'!$I$13:$N$13</c:f>
              <c:numCache>
                <c:formatCode>General</c:formatCode>
                <c:ptCount val="6"/>
                <c:pt idx="0">
                  <c:v>18</c:v>
                </c:pt>
                <c:pt idx="1">
                  <c:v>18</c:v>
                </c:pt>
                <c:pt idx="2">
                  <c:v>34</c:v>
                </c:pt>
                <c:pt idx="3">
                  <c:v>0</c:v>
                </c:pt>
                <c:pt idx="4">
                  <c:v>36</c:v>
                </c:pt>
                <c:pt idx="5">
                  <c:v>5</c:v>
                </c:pt>
              </c:numCache>
            </c:numRef>
          </c:val>
          <c:extLst>
            <c:ext xmlns:c16="http://schemas.microsoft.com/office/drawing/2014/chart" uri="{C3380CC4-5D6E-409C-BE32-E72D297353CC}">
              <c16:uniqueId val="{00000001-98F0-4F7D-909F-48F9CDCD1A6C}"/>
            </c:ext>
          </c:extLst>
        </c:ser>
        <c:ser>
          <c:idx val="2"/>
          <c:order val="2"/>
          <c:tx>
            <c:strRef>
              <c:f>'[특허동향분석_데이터.xlsx]TOP5 출원인&amp;출원인 국가별'!$H$14</c:f>
              <c:strCache>
                <c:ptCount val="1"/>
                <c:pt idx="0">
                  <c:v>LG</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출원인&amp;출원인 국가별'!$I$11:$N$11</c:f>
              <c:strCache>
                <c:ptCount val="6"/>
                <c:pt idx="0">
                  <c:v>CN</c:v>
                </c:pt>
                <c:pt idx="1">
                  <c:v>EP</c:v>
                </c:pt>
                <c:pt idx="2">
                  <c:v>JP</c:v>
                </c:pt>
                <c:pt idx="3">
                  <c:v>KR</c:v>
                </c:pt>
                <c:pt idx="4">
                  <c:v>US</c:v>
                </c:pt>
                <c:pt idx="5">
                  <c:v>WO</c:v>
                </c:pt>
              </c:strCache>
            </c:strRef>
          </c:cat>
          <c:val>
            <c:numRef>
              <c:f>'[특허동향분석_데이터.xlsx]TOP5 출원인&amp;출원인 국가별'!$I$14:$N$14</c:f>
              <c:numCache>
                <c:formatCode>General</c:formatCode>
                <c:ptCount val="6"/>
                <c:pt idx="0">
                  <c:v>5</c:v>
                </c:pt>
                <c:pt idx="1">
                  <c:v>18</c:v>
                </c:pt>
                <c:pt idx="4">
                  <c:v>37</c:v>
                </c:pt>
                <c:pt idx="5">
                  <c:v>6</c:v>
                </c:pt>
              </c:numCache>
            </c:numRef>
          </c:val>
          <c:extLst>
            <c:ext xmlns:c16="http://schemas.microsoft.com/office/drawing/2014/chart" uri="{C3380CC4-5D6E-409C-BE32-E72D297353CC}">
              <c16:uniqueId val="{00000002-98F0-4F7D-909F-48F9CDCD1A6C}"/>
            </c:ext>
          </c:extLst>
        </c:ser>
        <c:ser>
          <c:idx val="3"/>
          <c:order val="3"/>
          <c:tx>
            <c:strRef>
              <c:f>'[특허동향분석_데이터.xlsx]TOP5 출원인&amp;출원인 국가별'!$H$15</c:f>
              <c:strCache>
                <c:ptCount val="1"/>
                <c:pt idx="0">
                  <c:v>SAMSUNG</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출원인&amp;출원인 국가별'!$I$11:$N$11</c:f>
              <c:strCache>
                <c:ptCount val="6"/>
                <c:pt idx="0">
                  <c:v>CN</c:v>
                </c:pt>
                <c:pt idx="1">
                  <c:v>EP</c:v>
                </c:pt>
                <c:pt idx="2">
                  <c:v>JP</c:v>
                </c:pt>
                <c:pt idx="3">
                  <c:v>KR</c:v>
                </c:pt>
                <c:pt idx="4">
                  <c:v>US</c:v>
                </c:pt>
                <c:pt idx="5">
                  <c:v>WO</c:v>
                </c:pt>
              </c:strCache>
            </c:strRef>
          </c:cat>
          <c:val>
            <c:numRef>
              <c:f>'[특허동향분석_데이터.xlsx]TOP5 출원인&amp;출원인 국가별'!$I$15:$N$15</c:f>
              <c:numCache>
                <c:formatCode>General</c:formatCode>
                <c:ptCount val="6"/>
                <c:pt idx="0">
                  <c:v>4</c:v>
                </c:pt>
                <c:pt idx="1">
                  <c:v>5</c:v>
                </c:pt>
                <c:pt idx="4">
                  <c:v>33</c:v>
                </c:pt>
                <c:pt idx="5">
                  <c:v>10</c:v>
                </c:pt>
              </c:numCache>
            </c:numRef>
          </c:val>
          <c:extLst>
            <c:ext xmlns:c16="http://schemas.microsoft.com/office/drawing/2014/chart" uri="{C3380CC4-5D6E-409C-BE32-E72D297353CC}">
              <c16:uniqueId val="{00000003-98F0-4F7D-909F-48F9CDCD1A6C}"/>
            </c:ext>
          </c:extLst>
        </c:ser>
        <c:ser>
          <c:idx val="4"/>
          <c:order val="4"/>
          <c:tx>
            <c:strRef>
              <c:f>'[특허동향분석_데이터.xlsx]TOP5 출원인&amp;출원인 국가별'!$H$16</c:f>
              <c:strCache>
                <c:ptCount val="1"/>
                <c:pt idx="0">
                  <c:v>BRAIN</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'[특허동향분석_데이터.xlsx]TOP5 출원인&amp;출원인 국가별'!$I$11:$N$11</c:f>
              <c:strCache>
                <c:ptCount val="6"/>
                <c:pt idx="0">
                  <c:v>CN</c:v>
                </c:pt>
                <c:pt idx="1">
                  <c:v>EP</c:v>
                </c:pt>
                <c:pt idx="2">
                  <c:v>JP</c:v>
                </c:pt>
                <c:pt idx="3">
                  <c:v>KR</c:v>
                </c:pt>
                <c:pt idx="4">
                  <c:v>US</c:v>
                </c:pt>
                <c:pt idx="5">
                  <c:v>WO</c:v>
                </c:pt>
              </c:strCache>
            </c:strRef>
          </c:cat>
          <c:val>
            <c:numRef>
              <c:f>'[특허동향분석_데이터.xlsx]TOP5 출원인&amp;출원인 국가별'!$I$16:$N$16</c:f>
              <c:numCache>
                <c:formatCode>General</c:formatCode>
                <c:ptCount val="6"/>
                <c:pt idx="4">
                  <c:v>33</c:v>
                </c:pt>
                <c:pt idx="5">
                  <c:v>9</c:v>
                </c:pt>
              </c:numCache>
            </c:numRef>
          </c:val>
          <c:extLst>
            <c:ext xmlns:c16="http://schemas.microsoft.com/office/drawing/2014/chart" uri="{C3380CC4-5D6E-409C-BE32-E72D297353CC}">
              <c16:uniqueId val="{00000004-98F0-4F7D-909F-48F9CDCD1A6C}"/>
            </c:ext>
          </c:extLst>
        </c:ser>
        <c:dLbls>
          <c:showLegendKey val="0"/>
          <c:showVal val="0"/>
          <c:showCatName val="0"/>
          <c:showSerName val="0"/>
          <c:showPercent val="0"/>
          <c:showBubbleSize val="0"/>
        </c:dLbls>
        <c:gapWidth val="150"/>
        <c:overlap val="100"/>
        <c:axId val="74198016"/>
        <c:axId val="74216192"/>
      </c:barChart>
      <c:catAx>
        <c:axId val="74198016"/>
        <c:scaling>
          <c:orientation val="minMax"/>
        </c:scaling>
        <c:delete val="0"/>
        <c:axPos val="b"/>
        <c:numFmt formatCode="General" sourceLinked="0"/>
        <c:majorTickMark val="out"/>
        <c:minorTickMark val="none"/>
        <c:tickLblPos val="nextTo"/>
        <c:spPr>
          <a:noFill/>
          <a:ln w="9525" cap="flat" cmpd="sng" algn="ctr">
            <a:solidFill>
              <a:schemeClr val="bg1"/>
            </a:solidFill>
            <a:prstDash val="solid"/>
            <a:round/>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ko-KR"/>
          </a:p>
        </c:txPr>
        <c:crossAx val="74216192"/>
        <c:crosses val="autoZero"/>
        <c:auto val="1"/>
        <c:lblAlgn val="ctr"/>
        <c:lblOffset val="100"/>
        <c:noMultiLvlLbl val="0"/>
      </c:catAx>
      <c:valAx>
        <c:axId val="74216192"/>
        <c:scaling>
          <c:orientation val="minMax"/>
        </c:scaling>
        <c:delete val="0"/>
        <c:axPos val="l"/>
        <c:majorGridlines>
          <c:spPr>
            <a:ln w="9525" cap="flat" cmpd="sng" algn="ctr">
              <a:solidFill>
                <a:schemeClr val="bg1">
                  <a:alpha val="37000"/>
                </a:schemeClr>
              </a:solidFill>
              <a:prstDash val="solid"/>
              <a:round/>
            </a:ln>
            <a:effectLst/>
          </c:spPr>
        </c:majorGridlines>
        <c:numFmt formatCode="0%" sourceLinked="1"/>
        <c:majorTickMark val="out"/>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ko-KR"/>
          </a:p>
        </c:txPr>
        <c:crossAx val="74198016"/>
        <c:crosses val="autoZero"/>
        <c:crossBetween val="between"/>
      </c:valAx>
      <c:spPr>
        <a:noFill/>
        <a:ln>
          <a:noFill/>
        </a:ln>
        <a:effectLst/>
      </c:spPr>
    </c:plotArea>
    <c:legend>
      <c:legendPos val="b"/>
      <c:layout>
        <c:manualLayout>
          <c:xMode val="edge"/>
          <c:yMode val="edge"/>
          <c:x val="0.23459130679469134"/>
          <c:y val="0.93618050910969564"/>
          <c:w val="0.53081738641061738"/>
          <c:h val="6.381949089030440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ko-KR"/>
        </a:p>
      </c:txPr>
    </c:legend>
    <c:plotVisOnly val="1"/>
    <c:dispBlanksAs val="gap"/>
    <c:showDLblsOverMax val="0"/>
  </c:chart>
  <c:spPr>
    <a:noFill/>
    <a:ln w="9525" cap="flat" cmpd="sng" algn="ctr">
      <a:noFill/>
      <a:prstDash val="solid"/>
    </a:ln>
    <a:effectLst/>
  </c:spPr>
  <c:txPr>
    <a:bodyPr/>
    <a:lstStyle/>
    <a:p>
      <a:pPr>
        <a:defRPr>
          <a:solidFill>
            <a:schemeClr val="bg1"/>
          </a:solidFill>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'[특허동향분석_데이터.xlsx]연도&amp;기술'!$B$1</c:f>
              <c:strCache>
                <c:ptCount val="1"/>
                <c:pt idx="0">
                  <c:v>AA</c:v>
                </c:pt>
              </c:strCache>
            </c:strRef>
          </c:tx>
          <c:spPr>
            <a:ln w="38100"/>
          </c:spPr>
          <c:marker>
            <c:symbol val="none"/>
          </c:marker>
          <c:cat>
            <c:strRef>
              <c:f>'[특허동향분석_데이터.xlsx]연도&amp;기술'!$A$2:$A$41</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'[특허동향분석_데이터.xlsx]연도&amp;기술'!$B$2:$B$41</c:f>
              <c:numCache>
                <c:formatCode>General</c:formatCode>
                <c:ptCount val="40"/>
                <c:pt idx="0">
                  <c:v>1</c:v>
                </c:pt>
                <c:pt idx="1">
                  <c:v>1</c:v>
                </c:pt>
                <c:pt idx="2">
                  <c:v>1</c:v>
                </c:pt>
                <c:pt idx="5">
                  <c:v>6</c:v>
                </c:pt>
                <c:pt idx="6">
                  <c:v>4</c:v>
                </c:pt>
                <c:pt idx="7">
                  <c:v>2</c:v>
                </c:pt>
                <c:pt idx="8">
                  <c:v>4</c:v>
                </c:pt>
                <c:pt idx="9">
                  <c:v>5</c:v>
                </c:pt>
                <c:pt idx="10">
                  <c:v>8</c:v>
                </c:pt>
                <c:pt idx="11">
                  <c:v>9</c:v>
                </c:pt>
                <c:pt idx="12">
                  <c:v>5</c:v>
                </c:pt>
                <c:pt idx="13">
                  <c:v>9</c:v>
                </c:pt>
                <c:pt idx="14">
                  <c:v>11</c:v>
                </c:pt>
                <c:pt idx="15">
                  <c:v>11</c:v>
                </c:pt>
                <c:pt idx="16">
                  <c:v>6</c:v>
                </c:pt>
                <c:pt idx="17">
                  <c:v>16</c:v>
                </c:pt>
                <c:pt idx="18">
                  <c:v>15</c:v>
                </c:pt>
                <c:pt idx="19">
                  <c:v>14</c:v>
                </c:pt>
                <c:pt idx="20">
                  <c:v>21</c:v>
                </c:pt>
                <c:pt idx="21">
                  <c:v>35</c:v>
                </c:pt>
                <c:pt idx="22">
                  <c:v>80</c:v>
                </c:pt>
                <c:pt idx="23">
                  <c:v>92</c:v>
                </c:pt>
                <c:pt idx="24">
                  <c:v>97</c:v>
                </c:pt>
                <c:pt idx="25">
                  <c:v>73</c:v>
                </c:pt>
                <c:pt idx="26">
                  <c:v>104</c:v>
                </c:pt>
                <c:pt idx="27">
                  <c:v>101</c:v>
                </c:pt>
                <c:pt idx="28">
                  <c:v>111</c:v>
                </c:pt>
                <c:pt idx="29">
                  <c:v>136</c:v>
                </c:pt>
                <c:pt idx="30">
                  <c:v>88</c:v>
                </c:pt>
                <c:pt idx="31">
                  <c:v>149</c:v>
                </c:pt>
                <c:pt idx="32">
                  <c:v>189</c:v>
                </c:pt>
                <c:pt idx="33">
                  <c:v>254</c:v>
                </c:pt>
                <c:pt idx="34">
                  <c:v>294</c:v>
                </c:pt>
                <c:pt idx="35">
                  <c:v>382</c:v>
                </c:pt>
                <c:pt idx="36">
                  <c:v>737</c:v>
                </c:pt>
                <c:pt idx="37">
                  <c:v>1304</c:v>
                </c:pt>
                <c:pt idx="38">
                  <c:v>1182</c:v>
                </c:pt>
                <c:pt idx="39">
                  <c:v>165</c:v>
                </c:pt>
              </c:numCache>
            </c:numRef>
          </c:val>
          <c:smooth val="0"/>
          <c:extLst>
            <c:ext xmlns:c16="http://schemas.microsoft.com/office/drawing/2014/chart" uri="{C3380CC4-5D6E-409C-BE32-E72D297353CC}">
              <c16:uniqueId val="{00000000-F89D-4A15-89A9-DA03EC5173E3}"/>
            </c:ext>
          </c:extLst>
        </c:ser>
        <c:ser>
          <c:idx val="1"/>
          <c:order val="1"/>
          <c:tx>
            <c:strRef>
              <c:f>'[특허동향분석_데이터.xlsx]연도&amp;기술'!$C$1</c:f>
              <c:strCache>
                <c:ptCount val="1"/>
                <c:pt idx="0">
                  <c:v>AB</c:v>
                </c:pt>
              </c:strCache>
            </c:strRef>
          </c:tx>
          <c:spPr>
            <a:ln w="38100"/>
          </c:spPr>
          <c:marker>
            <c:symbol val="none"/>
          </c:marker>
          <c:cat>
            <c:strRef>
              <c:f>'[특허동향분석_데이터.xlsx]연도&amp;기술'!$A$2:$A$41</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'[특허동향분석_데이터.xlsx]연도&amp;기술'!$C$2:$C$41</c:f>
              <c:numCache>
                <c:formatCode>General</c:formatCode>
                <c:ptCount val="40"/>
                <c:pt idx="5">
                  <c:v>4</c:v>
                </c:pt>
                <c:pt idx="6">
                  <c:v>1</c:v>
                </c:pt>
                <c:pt idx="8">
                  <c:v>2</c:v>
                </c:pt>
                <c:pt idx="9">
                  <c:v>5</c:v>
                </c:pt>
                <c:pt idx="10">
                  <c:v>4</c:v>
                </c:pt>
                <c:pt idx="12">
                  <c:v>3</c:v>
                </c:pt>
                <c:pt idx="13">
                  <c:v>2</c:v>
                </c:pt>
                <c:pt idx="14">
                  <c:v>7</c:v>
                </c:pt>
                <c:pt idx="15">
                  <c:v>2</c:v>
                </c:pt>
                <c:pt idx="16">
                  <c:v>2</c:v>
                </c:pt>
                <c:pt idx="17">
                  <c:v>2</c:v>
                </c:pt>
                <c:pt idx="18">
                  <c:v>3</c:v>
                </c:pt>
                <c:pt idx="19">
                  <c:v>4</c:v>
                </c:pt>
                <c:pt idx="20">
                  <c:v>14</c:v>
                </c:pt>
                <c:pt idx="21">
                  <c:v>24</c:v>
                </c:pt>
                <c:pt idx="22">
                  <c:v>56</c:v>
                </c:pt>
                <c:pt idx="23">
                  <c:v>48</c:v>
                </c:pt>
                <c:pt idx="24">
                  <c:v>68</c:v>
                </c:pt>
                <c:pt idx="25">
                  <c:v>51</c:v>
                </c:pt>
                <c:pt idx="26">
                  <c:v>72</c:v>
                </c:pt>
                <c:pt idx="27">
                  <c:v>57</c:v>
                </c:pt>
                <c:pt idx="28">
                  <c:v>69</c:v>
                </c:pt>
                <c:pt idx="29">
                  <c:v>73</c:v>
                </c:pt>
                <c:pt idx="30">
                  <c:v>53</c:v>
                </c:pt>
                <c:pt idx="31">
                  <c:v>67</c:v>
                </c:pt>
                <c:pt idx="32">
                  <c:v>91</c:v>
                </c:pt>
                <c:pt idx="33">
                  <c:v>106</c:v>
                </c:pt>
                <c:pt idx="34">
                  <c:v>113</c:v>
                </c:pt>
                <c:pt idx="35">
                  <c:v>195</c:v>
                </c:pt>
                <c:pt idx="36">
                  <c:v>338</c:v>
                </c:pt>
                <c:pt idx="37">
                  <c:v>497</c:v>
                </c:pt>
                <c:pt idx="38">
                  <c:v>506</c:v>
                </c:pt>
                <c:pt idx="39">
                  <c:v>90</c:v>
                </c:pt>
              </c:numCache>
            </c:numRef>
          </c:val>
          <c:smooth val="0"/>
          <c:extLst>
            <c:ext xmlns:c16="http://schemas.microsoft.com/office/drawing/2014/chart" uri="{C3380CC4-5D6E-409C-BE32-E72D297353CC}">
              <c16:uniqueId val="{00000001-F89D-4A15-89A9-DA03EC5173E3}"/>
            </c:ext>
          </c:extLst>
        </c:ser>
        <c:ser>
          <c:idx val="2"/>
          <c:order val="2"/>
          <c:tx>
            <c:strRef>
              <c:f>'[특허동향분석_데이터.xlsx]연도&amp;기술'!$D$1</c:f>
              <c:strCache>
                <c:ptCount val="1"/>
                <c:pt idx="0">
                  <c:v>AC</c:v>
                </c:pt>
              </c:strCache>
            </c:strRef>
          </c:tx>
          <c:spPr>
            <a:ln w="38100"/>
          </c:spPr>
          <c:marker>
            <c:symbol val="none"/>
          </c:marker>
          <c:cat>
            <c:strRef>
              <c:f>'[특허동향분석_데이터.xlsx]연도&amp;기술'!$A$2:$A$41</c:f>
              <c:strCache>
                <c:ptCount val="40"/>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strCache>
            </c:strRef>
          </c:cat>
          <c:val>
            <c:numRef>
              <c:f>'[특허동향분석_데이터.xlsx]연도&amp;기술'!$D$2:$D$41</c:f>
              <c:numCache>
                <c:formatCode>General</c:formatCode>
                <c:ptCount val="40"/>
                <c:pt idx="1">
                  <c:v>3</c:v>
                </c:pt>
                <c:pt idx="2">
                  <c:v>1</c:v>
                </c:pt>
                <c:pt idx="3">
                  <c:v>1</c:v>
                </c:pt>
                <c:pt idx="4">
                  <c:v>1</c:v>
                </c:pt>
                <c:pt idx="6">
                  <c:v>3</c:v>
                </c:pt>
                <c:pt idx="7">
                  <c:v>1</c:v>
                </c:pt>
                <c:pt idx="8">
                  <c:v>3</c:v>
                </c:pt>
                <c:pt idx="9">
                  <c:v>1</c:v>
                </c:pt>
                <c:pt idx="10">
                  <c:v>2</c:v>
                </c:pt>
                <c:pt idx="11">
                  <c:v>3</c:v>
                </c:pt>
                <c:pt idx="12">
                  <c:v>8</c:v>
                </c:pt>
                <c:pt idx="13">
                  <c:v>3</c:v>
                </c:pt>
                <c:pt idx="14">
                  <c:v>3</c:v>
                </c:pt>
                <c:pt idx="15">
                  <c:v>3</c:v>
                </c:pt>
                <c:pt idx="16">
                  <c:v>3</c:v>
                </c:pt>
                <c:pt idx="17">
                  <c:v>3</c:v>
                </c:pt>
                <c:pt idx="18">
                  <c:v>3</c:v>
                </c:pt>
                <c:pt idx="19">
                  <c:v>12</c:v>
                </c:pt>
                <c:pt idx="20">
                  <c:v>13</c:v>
                </c:pt>
                <c:pt idx="21">
                  <c:v>18</c:v>
                </c:pt>
                <c:pt idx="22">
                  <c:v>25</c:v>
                </c:pt>
                <c:pt idx="23">
                  <c:v>36</c:v>
                </c:pt>
                <c:pt idx="24">
                  <c:v>41</c:v>
                </c:pt>
                <c:pt idx="25">
                  <c:v>28</c:v>
                </c:pt>
                <c:pt idx="26">
                  <c:v>56</c:v>
                </c:pt>
                <c:pt idx="27">
                  <c:v>39</c:v>
                </c:pt>
                <c:pt idx="28">
                  <c:v>62</c:v>
                </c:pt>
                <c:pt idx="29">
                  <c:v>49</c:v>
                </c:pt>
                <c:pt idx="30">
                  <c:v>30</c:v>
                </c:pt>
                <c:pt idx="31">
                  <c:v>57</c:v>
                </c:pt>
                <c:pt idx="32">
                  <c:v>67</c:v>
                </c:pt>
                <c:pt idx="33">
                  <c:v>88</c:v>
                </c:pt>
                <c:pt idx="34">
                  <c:v>90</c:v>
                </c:pt>
                <c:pt idx="35">
                  <c:v>106</c:v>
                </c:pt>
                <c:pt idx="36">
                  <c:v>207</c:v>
                </c:pt>
                <c:pt idx="37">
                  <c:v>304</c:v>
                </c:pt>
                <c:pt idx="38">
                  <c:v>281</c:v>
                </c:pt>
                <c:pt idx="39">
                  <c:v>36</c:v>
                </c:pt>
              </c:numCache>
            </c:numRef>
          </c:val>
          <c:smooth val="0"/>
          <c:extLst>
            <c:ext xmlns:c16="http://schemas.microsoft.com/office/drawing/2014/chart" uri="{C3380CC4-5D6E-409C-BE32-E72D297353CC}">
              <c16:uniqueId val="{00000002-F89D-4A15-89A9-DA03EC5173E3}"/>
            </c:ext>
          </c:extLst>
        </c:ser>
        <c:dLbls>
          <c:showLegendKey val="0"/>
          <c:showVal val="0"/>
          <c:showCatName val="0"/>
          <c:showSerName val="0"/>
          <c:showPercent val="0"/>
          <c:showBubbleSize val="0"/>
        </c:dLbls>
        <c:smooth val="0"/>
        <c:axId val="74234880"/>
        <c:axId val="79774464"/>
      </c:lineChart>
      <c:catAx>
        <c:axId val="74234880"/>
        <c:scaling>
          <c:orientation val="minMax"/>
        </c:scaling>
        <c:delete val="0"/>
        <c:axPos val="b"/>
        <c:numFmt formatCode="General" sourceLinked="0"/>
        <c:majorTickMark val="out"/>
        <c:minorTickMark val="none"/>
        <c:tickLblPos val="nextTo"/>
        <c:spPr>
          <a:ln>
            <a:solidFill>
              <a:schemeClr val="bg1"/>
            </a:solidFill>
          </a:ln>
        </c:spPr>
        <c:crossAx val="79774464"/>
        <c:crosses val="autoZero"/>
        <c:auto val="1"/>
        <c:lblAlgn val="ctr"/>
        <c:lblOffset val="100"/>
        <c:noMultiLvlLbl val="0"/>
      </c:catAx>
      <c:valAx>
        <c:axId val="79774464"/>
        <c:scaling>
          <c:orientation val="minMax"/>
        </c:scaling>
        <c:delete val="0"/>
        <c:axPos val="l"/>
        <c:majorGridlines>
          <c:spPr>
            <a:ln>
              <a:solidFill>
                <a:schemeClr val="bg1"/>
              </a:solidFill>
            </a:ln>
          </c:spPr>
        </c:majorGridlines>
        <c:numFmt formatCode="General" sourceLinked="1"/>
        <c:majorTickMark val="out"/>
        <c:minorTickMark val="none"/>
        <c:tickLblPos val="nextTo"/>
        <c:spPr>
          <a:ln>
            <a:noFill/>
          </a:ln>
        </c:spPr>
        <c:txPr>
          <a:bodyPr/>
          <a:lstStyle/>
          <a:p>
            <a:pPr>
              <a:defRPr sz="1050"/>
            </a:pPr>
            <a:endParaRPr lang="ko-KR"/>
          </a:p>
        </c:txPr>
        <c:crossAx val="74234880"/>
        <c:crosses val="autoZero"/>
        <c:crossBetween val="between"/>
      </c:valAx>
    </c:plotArea>
    <c:legend>
      <c:legendPos val="b"/>
      <c:overlay val="0"/>
      <c:txPr>
        <a:bodyPr/>
        <a:lstStyle/>
        <a:p>
          <a:pPr>
            <a:defRPr sz="1600" b="1"/>
          </a:pPr>
          <a:endParaRPr lang="ko-KR"/>
        </a:p>
      </c:txPr>
    </c:legend>
    <c:plotVisOnly val="1"/>
    <c:dispBlanksAs val="gap"/>
    <c:showDLblsOverMax val="0"/>
  </c:chart>
  <c:txPr>
    <a:bodyPr/>
    <a:lstStyle/>
    <a:p>
      <a:pPr>
        <a:defRPr>
          <a:solidFill>
            <a:schemeClr val="bg1"/>
          </a:solidFill>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dLblPos val="ctr"/>
            <c:showLegendKey val="0"/>
            <c:showVal val="0"/>
            <c:showCatName val="0"/>
            <c:showSerName val="0"/>
            <c:showPercent val="1"/>
            <c:showBubbleSize val="0"/>
            <c:showLeaderLines val="1"/>
            <c:extLst>
              <c:ext xmlns:c15="http://schemas.microsoft.com/office/drawing/2012/chart" uri="{CE6537A1-D6FC-4f65-9D91-7224C49458BB}"/>
            </c:extLst>
          </c:dLbls>
          <c:cat>
            <c:strRef>
              <c:f>'기술분류별 특허건수'!$A$6:$A$8</c:f>
              <c:strCache>
                <c:ptCount val="3"/>
                <c:pt idx="0">
                  <c:v>AA</c:v>
                </c:pt>
                <c:pt idx="1">
                  <c:v>AB</c:v>
                </c:pt>
                <c:pt idx="2">
                  <c:v>AC</c:v>
                </c:pt>
              </c:strCache>
            </c:strRef>
          </c:cat>
          <c:val>
            <c:numRef>
              <c:f>'기술분류별 특허건수'!$H$6:$H$8</c:f>
              <c:numCache>
                <c:formatCode>General</c:formatCode>
                <c:ptCount val="3"/>
                <c:pt idx="0">
                  <c:v>5723</c:v>
                </c:pt>
                <c:pt idx="1">
                  <c:v>2629</c:v>
                </c:pt>
                <c:pt idx="2">
                  <c:v>1689</c:v>
                </c:pt>
              </c:numCache>
            </c:numRef>
          </c:val>
          <c:extLst>
            <c:ext xmlns:c16="http://schemas.microsoft.com/office/drawing/2014/chart" uri="{C3380CC4-5D6E-409C-BE32-E72D297353CC}">
              <c16:uniqueId val="{00000000-BF50-45D0-A843-4BE93D030178}"/>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000">
          <a:solidFill>
            <a:schemeClr val="bg1"/>
          </a:solidFill>
        </a:defRPr>
      </a:pPr>
      <a:endParaRPr lang="ko-K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120695878850861E-2"/>
          <c:y val="3.9561282737496713E-2"/>
          <c:w val="0.86566192078520843"/>
          <c:h val="0.76368140256977679"/>
        </c:manualLayout>
      </c:layout>
      <c:barChart>
        <c:barDir val="col"/>
        <c:grouping val="stacked"/>
        <c:varyColors val="0"/>
        <c:ser>
          <c:idx val="0"/>
          <c:order val="0"/>
          <c:tx>
            <c:strRef>
              <c:f>'기술분류별 특허건수'!$A$6</c:f>
              <c:strCache>
                <c:ptCount val="1"/>
                <c:pt idx="0">
                  <c:v>AA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'기술분류별 특허건수'!$B$5:$G$5</c:f>
              <c:strCache>
                <c:ptCount val="6"/>
                <c:pt idx="0">
                  <c:v>CN</c:v>
                </c:pt>
                <c:pt idx="1">
                  <c:v>EP</c:v>
                </c:pt>
                <c:pt idx="2">
                  <c:v>JP</c:v>
                </c:pt>
                <c:pt idx="3">
                  <c:v>KR</c:v>
                </c:pt>
                <c:pt idx="4">
                  <c:v>US</c:v>
                </c:pt>
                <c:pt idx="5">
                  <c:v>WO</c:v>
                </c:pt>
              </c:strCache>
            </c:strRef>
          </c:cat>
          <c:val>
            <c:numRef>
              <c:f>'기술분류별 특허건수'!$B$6:$G$6</c:f>
              <c:numCache>
                <c:formatCode>General</c:formatCode>
                <c:ptCount val="6"/>
                <c:pt idx="0">
                  <c:v>3804</c:v>
                </c:pt>
                <c:pt idx="1">
                  <c:v>155</c:v>
                </c:pt>
                <c:pt idx="2">
                  <c:v>221</c:v>
                </c:pt>
                <c:pt idx="3">
                  <c:v>102</c:v>
                </c:pt>
                <c:pt idx="4">
                  <c:v>1035</c:v>
                </c:pt>
                <c:pt idx="5">
                  <c:v>406</c:v>
                </c:pt>
              </c:numCache>
            </c:numRef>
          </c:val>
          <c:extLst>
            <c:ext xmlns:c16="http://schemas.microsoft.com/office/drawing/2014/chart" uri="{C3380CC4-5D6E-409C-BE32-E72D297353CC}">
              <c16:uniqueId val="{00000000-9E18-4519-81C1-69FD7756FB73}"/>
            </c:ext>
          </c:extLst>
        </c:ser>
        <c:ser>
          <c:idx val="1"/>
          <c:order val="1"/>
          <c:tx>
            <c:strRef>
              <c:f>'기술분류별 특허건수'!$A$7</c:f>
              <c:strCache>
                <c:ptCount val="1"/>
                <c:pt idx="0">
                  <c:v>AB</c:v>
                </c:pt>
              </c:strCache>
            </c:strRef>
          </c:tx>
          <c:invertIfNegative val="0"/>
          <c:dLbls>
            <c:dLbl>
              <c:idx val="1"/>
              <c:layout>
                <c:manualLayout>
                  <c:x val="3.2920510298368776E-3"/>
                  <c:y val="-2.619721650707217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18-4519-81C1-69FD7756FB73}"/>
                </c:ext>
              </c:extLst>
            </c:dLbl>
            <c:dLbl>
              <c:idx val="2"/>
              <c:layout>
                <c:manualLayout>
                  <c:x val="3.2921806432480291E-3"/>
                  <c:y val="7.858546168958742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E18-4519-81C1-69FD7756FB73}"/>
                </c:ext>
              </c:extLst>
            </c:dLbl>
            <c:dLbl>
              <c:idx val="3"/>
              <c:layout>
                <c:manualLayout>
                  <c:x val="0"/>
                  <c:y val="-5.23903077930582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18-4519-81C1-69FD7756FB7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'기술분류별 특허건수'!$B$5:$G$5</c:f>
              <c:strCache>
                <c:ptCount val="6"/>
                <c:pt idx="0">
                  <c:v>CN</c:v>
                </c:pt>
                <c:pt idx="1">
                  <c:v>EP</c:v>
                </c:pt>
                <c:pt idx="2">
                  <c:v>JP</c:v>
                </c:pt>
                <c:pt idx="3">
                  <c:v>KR</c:v>
                </c:pt>
                <c:pt idx="4">
                  <c:v>US</c:v>
                </c:pt>
                <c:pt idx="5">
                  <c:v>WO</c:v>
                </c:pt>
              </c:strCache>
            </c:strRef>
          </c:cat>
          <c:val>
            <c:numRef>
              <c:f>'기술분류별 특허건수'!$B$7:$G$7</c:f>
              <c:numCache>
                <c:formatCode>General</c:formatCode>
                <c:ptCount val="6"/>
                <c:pt idx="0">
                  <c:v>1289</c:v>
                </c:pt>
                <c:pt idx="1">
                  <c:v>102</c:v>
                </c:pt>
                <c:pt idx="2">
                  <c:v>221</c:v>
                </c:pt>
                <c:pt idx="3">
                  <c:v>113</c:v>
                </c:pt>
                <c:pt idx="4">
                  <c:v>673</c:v>
                </c:pt>
                <c:pt idx="5">
                  <c:v>231</c:v>
                </c:pt>
              </c:numCache>
            </c:numRef>
          </c:val>
          <c:extLst>
            <c:ext xmlns:c16="http://schemas.microsoft.com/office/drawing/2014/chart" uri="{C3380CC4-5D6E-409C-BE32-E72D297353CC}">
              <c16:uniqueId val="{00000004-9E18-4519-81C1-69FD7756FB73}"/>
            </c:ext>
          </c:extLst>
        </c:ser>
        <c:ser>
          <c:idx val="2"/>
          <c:order val="2"/>
          <c:tx>
            <c:strRef>
              <c:f>'기술분류별 특허건수'!$A$8</c:f>
              <c:strCache>
                <c:ptCount val="1"/>
                <c:pt idx="0">
                  <c:v>AC</c:v>
                </c:pt>
              </c:strCache>
            </c:strRef>
          </c:tx>
          <c:invertIfNegative val="0"/>
          <c:dLbls>
            <c:dLbl>
              <c:idx val="1"/>
              <c:layout>
                <c:manualLayout>
                  <c:x val="0"/>
                  <c:y val="-2.09561231172233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18-4519-81C1-69FD7756FB73}"/>
                </c:ext>
              </c:extLst>
            </c:dLbl>
            <c:dLbl>
              <c:idx val="2"/>
              <c:layout>
                <c:manualLayout>
                  <c:x val="1.6460903216240145E-3"/>
                  <c:y val="-1.0478061558611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E18-4519-81C1-69FD7756FB73}"/>
                </c:ext>
              </c:extLst>
            </c:dLbl>
            <c:dLbl>
              <c:idx val="3"/>
              <c:layout>
                <c:manualLayout>
                  <c:x val="-3.2921806432480291E-3"/>
                  <c:y val="-2.61951538965291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18-4519-81C1-69FD7756FB7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'기술분류별 특허건수'!$B$5:$G$5</c:f>
              <c:strCache>
                <c:ptCount val="6"/>
                <c:pt idx="0">
                  <c:v>CN</c:v>
                </c:pt>
                <c:pt idx="1">
                  <c:v>EP</c:v>
                </c:pt>
                <c:pt idx="2">
                  <c:v>JP</c:v>
                </c:pt>
                <c:pt idx="3">
                  <c:v>KR</c:v>
                </c:pt>
                <c:pt idx="4">
                  <c:v>US</c:v>
                </c:pt>
                <c:pt idx="5">
                  <c:v>WO</c:v>
                </c:pt>
              </c:strCache>
            </c:strRef>
          </c:cat>
          <c:val>
            <c:numRef>
              <c:f>'기술분류별 특허건수'!$B$8:$G$8</c:f>
              <c:numCache>
                <c:formatCode>General</c:formatCode>
                <c:ptCount val="6"/>
                <c:pt idx="0">
                  <c:v>881</c:v>
                </c:pt>
                <c:pt idx="1">
                  <c:v>79</c:v>
                </c:pt>
                <c:pt idx="2">
                  <c:v>25</c:v>
                </c:pt>
                <c:pt idx="3">
                  <c:v>8</c:v>
                </c:pt>
                <c:pt idx="4">
                  <c:v>506</c:v>
                </c:pt>
                <c:pt idx="5">
                  <c:v>190</c:v>
                </c:pt>
              </c:numCache>
            </c:numRef>
          </c:val>
          <c:extLst>
            <c:ext xmlns:c16="http://schemas.microsoft.com/office/drawing/2014/chart" uri="{C3380CC4-5D6E-409C-BE32-E72D297353CC}">
              <c16:uniqueId val="{00000008-9E18-4519-81C1-69FD7756FB73}"/>
            </c:ext>
          </c:extLst>
        </c:ser>
        <c:dLbls>
          <c:showLegendKey val="0"/>
          <c:showVal val="0"/>
          <c:showCatName val="0"/>
          <c:showSerName val="0"/>
          <c:showPercent val="0"/>
          <c:showBubbleSize val="0"/>
        </c:dLbls>
        <c:gapWidth val="150"/>
        <c:overlap val="100"/>
        <c:axId val="79743232"/>
        <c:axId val="79843328"/>
      </c:barChart>
      <c:catAx>
        <c:axId val="79743232"/>
        <c:scaling>
          <c:orientation val="minMax"/>
        </c:scaling>
        <c:delete val="0"/>
        <c:axPos val="b"/>
        <c:numFmt formatCode="General" sourceLinked="0"/>
        <c:majorTickMark val="out"/>
        <c:minorTickMark val="none"/>
        <c:tickLblPos val="nextTo"/>
        <c:spPr>
          <a:ln>
            <a:solidFill>
              <a:schemeClr val="bg1"/>
            </a:solidFill>
          </a:ln>
        </c:spPr>
        <c:txPr>
          <a:bodyPr/>
          <a:lstStyle/>
          <a:p>
            <a:pPr>
              <a:defRPr sz="1600" b="1"/>
            </a:pPr>
            <a:endParaRPr lang="ko-KR"/>
          </a:p>
        </c:txPr>
        <c:crossAx val="79843328"/>
        <c:crosses val="autoZero"/>
        <c:auto val="1"/>
        <c:lblAlgn val="ctr"/>
        <c:lblOffset val="100"/>
        <c:noMultiLvlLbl val="0"/>
      </c:catAx>
      <c:valAx>
        <c:axId val="79843328"/>
        <c:scaling>
          <c:orientation val="minMax"/>
        </c:scaling>
        <c:delete val="0"/>
        <c:axPos val="l"/>
        <c:majorGridlines>
          <c:spPr>
            <a:ln>
              <a:solidFill>
                <a:schemeClr val="bg1">
                  <a:alpha val="28000"/>
                </a:schemeClr>
              </a:solidFill>
            </a:ln>
          </c:spPr>
        </c:majorGridlines>
        <c:numFmt formatCode="General" sourceLinked="1"/>
        <c:majorTickMark val="out"/>
        <c:minorTickMark val="none"/>
        <c:tickLblPos val="nextTo"/>
        <c:spPr>
          <a:ln>
            <a:noFill/>
          </a:ln>
        </c:spPr>
        <c:crossAx val="79743232"/>
        <c:crosses val="autoZero"/>
        <c:crossBetween val="between"/>
      </c:valAx>
      <c:spPr>
        <a:ln>
          <a:noFill/>
        </a:ln>
      </c:spPr>
    </c:plotArea>
    <c:legend>
      <c:legendPos val="r"/>
      <c:overlay val="0"/>
      <c:txPr>
        <a:bodyPr/>
        <a:lstStyle/>
        <a:p>
          <a:pPr>
            <a:defRPr sz="1600" b="1"/>
          </a:pPr>
          <a:endParaRPr lang="ko-KR"/>
        </a:p>
      </c:txPr>
    </c:legend>
    <c:plotVisOnly val="1"/>
    <c:dispBlanksAs val="gap"/>
    <c:showDLblsOverMax val="0"/>
  </c:chart>
  <c:txPr>
    <a:bodyPr/>
    <a:lstStyle/>
    <a:p>
      <a:pPr>
        <a:defRPr>
          <a:solidFill>
            <a:schemeClr val="bg1"/>
          </a:solidFill>
        </a:defRPr>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E8565A-F7CF-4938-9046-17DC7DA07131}" type="datetimeFigureOut">
              <a:rPr lang="ko-KR" altLang="en-US" smtClean="0"/>
              <a:t>2018-08-30</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8E682E-7F54-4A02-A937-2366B5F7EF40}" type="slidenum">
              <a:rPr lang="ko-KR" altLang="en-US" smtClean="0"/>
              <a:t>‹#›</a:t>
            </a:fld>
            <a:endParaRPr lang="ko-KR" altLang="en-US"/>
          </a:p>
        </p:txBody>
      </p:sp>
    </p:spTree>
    <p:extLst>
      <p:ext uri="{BB962C8B-B14F-4D97-AF65-F5344CB8AC3E}">
        <p14:creationId xmlns:p14="http://schemas.microsoft.com/office/powerpoint/2010/main" val="10453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D931D0-74FF-46FA-B6E6-6251ABDE1B84}" type="datetimeFigureOut">
              <a:rPr lang="ko-KR" altLang="en-US" smtClean="0"/>
              <a:t>2018-08-30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CC630-473C-46CA-9D5C-22A90A611128}" type="slidenum">
              <a:rPr lang="ko-KR" altLang="en-US" smtClean="0"/>
              <a:t>‹#›</a:t>
            </a:fld>
            <a:endParaRPr lang="ko-KR" altLang="en-US"/>
          </a:p>
        </p:txBody>
      </p:sp>
    </p:spTree>
    <p:extLst>
      <p:ext uri="{BB962C8B-B14F-4D97-AF65-F5344CB8AC3E}">
        <p14:creationId xmlns:p14="http://schemas.microsoft.com/office/powerpoint/2010/main" val="2750028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1</a:t>
            </a:fld>
            <a:endParaRPr lang="ko-KR" altLang="en-US"/>
          </a:p>
        </p:txBody>
      </p:sp>
    </p:spTree>
    <p:extLst>
      <p:ext uri="{BB962C8B-B14F-4D97-AF65-F5344CB8AC3E}">
        <p14:creationId xmlns:p14="http://schemas.microsoft.com/office/powerpoint/2010/main" val="366668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Tree>
    <p:extLst>
      <p:ext uri="{BB962C8B-B14F-4D97-AF65-F5344CB8AC3E}">
        <p14:creationId xmlns:p14="http://schemas.microsoft.com/office/powerpoint/2010/main" val="368574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Tree>
    <p:extLst>
      <p:ext uri="{BB962C8B-B14F-4D97-AF65-F5344CB8AC3E}">
        <p14:creationId xmlns:p14="http://schemas.microsoft.com/office/powerpoint/2010/main" val="969017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25</a:t>
            </a:fld>
            <a:endParaRPr lang="ko-KR" altLang="en-US"/>
          </a:p>
        </p:txBody>
      </p:sp>
    </p:spTree>
    <p:extLst>
      <p:ext uri="{BB962C8B-B14F-4D97-AF65-F5344CB8AC3E}">
        <p14:creationId xmlns:p14="http://schemas.microsoft.com/office/powerpoint/2010/main" val="102263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32</a:t>
            </a:fld>
            <a:endParaRPr lang="ko-KR" altLang="en-US"/>
          </a:p>
        </p:txBody>
      </p:sp>
    </p:spTree>
    <p:extLst>
      <p:ext uri="{BB962C8B-B14F-4D97-AF65-F5344CB8AC3E}">
        <p14:creationId xmlns:p14="http://schemas.microsoft.com/office/powerpoint/2010/main" val="305315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심리</a:t>
            </a:r>
            <a:r>
              <a:rPr lang="en-US" altLang="ko-KR" dirty="0"/>
              <a:t>*</a:t>
            </a:r>
            <a:r>
              <a:rPr lang="en-US" altLang="ko-KR" dirty="0" err="1"/>
              <a:t>hri</a:t>
            </a:r>
            <a:r>
              <a:rPr lang="en-US" altLang="ko-KR" baseline="0" dirty="0"/>
              <a:t> &gt; 4</a:t>
            </a:r>
            <a:r>
              <a:rPr lang="ko-KR" altLang="en-US" baseline="0" dirty="0"/>
              <a:t>개 중 선정된 핵심특허가 가장 많은 분야에 선정되어 있다</a:t>
            </a:r>
            <a:endParaRPr lang="en-US" altLang="ko-KR" baseline="0" dirty="0"/>
          </a:p>
          <a:p>
            <a:r>
              <a:rPr lang="ko-KR" altLang="en-US" baseline="0" dirty="0"/>
              <a:t>선전된 핵심특허의 정보를 봐도 이에 대한 근거가 된다</a:t>
            </a:r>
            <a:r>
              <a:rPr lang="en-US" altLang="ko-KR" baseline="0" dirty="0"/>
              <a:t>.</a:t>
            </a:r>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36</a:t>
            </a:fld>
            <a:endParaRPr lang="ko-KR" altLang="en-US"/>
          </a:p>
        </p:txBody>
      </p:sp>
    </p:spTree>
    <p:extLst>
      <p:ext uri="{BB962C8B-B14F-4D97-AF65-F5344CB8AC3E}">
        <p14:creationId xmlns:p14="http://schemas.microsoft.com/office/powerpoint/2010/main" val="289645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008cd82c2_0_4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4008cd82c2_0_4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감성 교감 로봇 서비스 시스템 및 그 방법.</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감지센서, 영상센서 및 음성센서로부터 수신된 감지 정보, 영상 정보, 음성 정보를 이용하여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사용자를 적극적으로 유도하고, 사용자의 영상 정보 및 음성 정보를 획득함에 있어서, </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로봇 시스템 측에서 사용자에</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대해 원하는 필요한 인식 정보를 얻을 때까지, 미리 설정된 형태의 표현을 사용자에게 계속 준다. 이렇게 획득된</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사용자의 영상 정보 및 음성 정보를 이용하여, 사용자의 상황 및 감정 상태를 파악하여, 로봇 시스템은 사용자와</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의 맞춤형 대화를 수행하고 사용자가 원하는 서비스를 제공할 수 있게 된다. 이와 같은 본 발명에 의하면, 로봇</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이 원하는 정보를 얻을 때까지 로봇이 사용자(인간)에게 표현(피드백)을 해줌으로써, 최종적으로는</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사용자(인간)와 로봇 간에 상황에 맞는 대화를 나눌 수 있거나 또는 사용자가 원하는 서비스를 제공할 수 있는</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장점이 있으며, 이로 인해 어떠한 상황이나 장소, 시간 등에 적합한 맞춤형 감성 교감 서비스를 제공할 수 있는</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효과가 있다.</a:t>
            </a:r>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청구항 1</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감지센서와 영상센서 및 음성센서를 포함하는 센서 모듈;</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상기 감지센서로부터 수신된 정보를 이용하여 행동 정보를 추출하는 감지 인식부와, 상기 영상센서로부터 수신</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된 정보를 이용하여 얼굴 정보를 추출하는 영상 인식부 및 상기 음성센서로부터 수신된 정보를 이용하여 음성</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언어 정보를 추출하는 음성 인식부를 포함하는 상황인식 모듈;</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상기 감지 인식부와 영상 인식부 및 음성 인식부로부터 추출된 인식 정보를 수신하여 상기 정보가 미리 설정된</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원하는 인식 정보에 적합한지 여부를 판단하여, 미리 설정된 원하는 인식 정보에 적합하지 않은 경우 원하는 정</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보를 얻기 위해 사용자의 유도를 위한 표현을 하도록 하며, 원하는 인식 정보에 적합한 경우 상기 인식 정보를</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이용하여 사용자의 상황 및 감정을 분석하여 사용자에게 상황 및 감정에 맞는 서비스를 제공하는 서비스 처리</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모듈; 및,</a:t>
            </a:r>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상기 서비스 처리 모듈의 처리 신호에 따라 외부에 미리 설정된 표현을 하는 표현 모듈을 포함하는 것을 특징으</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ko" sz="1200" b="0" i="0" u="none" strike="noStrike" cap="none">
                <a:solidFill>
                  <a:schemeClr val="dk1"/>
                </a:solidFill>
                <a:latin typeface="Arial"/>
                <a:ea typeface="Arial"/>
                <a:cs typeface="Arial"/>
                <a:sym typeface="Arial"/>
              </a:rPr>
              <a:t>로 하는 감성 교감 로봇 서비스 시스템</a:t>
            </a:r>
            <a:endParaRPr sz="1200" b="0" i="0" u="none" strike="noStrike" cap="none">
              <a:solidFill>
                <a:schemeClr val="dk1"/>
              </a:solidFill>
              <a:latin typeface="Arial"/>
              <a:ea typeface="Arial"/>
              <a:cs typeface="Arial"/>
              <a:sym typeface="Arial"/>
            </a:endParaRPr>
          </a:p>
        </p:txBody>
      </p:sp>
      <p:sp>
        <p:nvSpPr>
          <p:cNvPr id="272" name="Google Shape;272;g4008cd82c2_0_4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ko"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9" name="Google Shape;4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4588" y="687388"/>
            <a:ext cx="4568825" cy="3427412"/>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a:xfrm>
            <a:off x="3884615" y="8685215"/>
            <a:ext cx="2971800" cy="457200"/>
          </a:xfrm>
          <a:prstGeom prst="rect">
            <a:avLst/>
          </a:prstGeom>
        </p:spPr>
        <p:txBody>
          <a:bodyPr lIns="91419" tIns="45709" rIns="91419" bIns="45709"/>
          <a:lstStyle/>
          <a:p>
            <a:fld id="{7C0FEAC1-762E-4E01-8D0A-C4B46F4FFFBB}" type="slidenum">
              <a:rPr lang="ko-KR" altLang="en-US" smtClean="0">
                <a:solidFill>
                  <a:prstClr val="black"/>
                </a:solidFill>
              </a:rPr>
              <a:pPr/>
              <a:t>40</a:t>
            </a:fld>
            <a:endParaRPr lang="ko-KR"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normAutofit/>
          </a:bodyPr>
          <a:lstStyle/>
          <a:p>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2</a:t>
            </a:fld>
            <a:endParaRPr lang="ko-KR" altLang="en-US"/>
          </a:p>
        </p:txBody>
      </p:sp>
    </p:spTree>
    <p:extLst>
      <p:ext uri="{BB962C8B-B14F-4D97-AF65-F5344CB8AC3E}">
        <p14:creationId xmlns:p14="http://schemas.microsoft.com/office/powerpoint/2010/main" val="2298533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26068BD-F2C4-44B0-8154-D724E13338E2}" type="slidenum">
              <a:rPr lang="ko-KR" altLang="en-US" smtClean="0"/>
              <a:pPr/>
              <a:t>43</a:t>
            </a:fld>
            <a:endParaRPr lang="ko-KR" altLang="en-US"/>
          </a:p>
        </p:txBody>
      </p:sp>
    </p:spTree>
    <p:extLst>
      <p:ext uri="{BB962C8B-B14F-4D97-AF65-F5344CB8AC3E}">
        <p14:creationId xmlns:p14="http://schemas.microsoft.com/office/powerpoint/2010/main" val="209549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고령 인구 및 치매환자 증가</a:t>
            </a:r>
            <a:endParaRPr lang="en-US" altLang="ko-KR" dirty="0"/>
          </a:p>
          <a:p>
            <a:r>
              <a:rPr lang="ko-KR" altLang="en-US" dirty="0"/>
              <a:t>사회적 수요 가 있을 것이라 예상</a:t>
            </a:r>
            <a:endParaRPr lang="en-US" altLang="ko-KR"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4</a:t>
            </a:fld>
            <a:endParaRPr lang="ko-KR" altLang="en-US"/>
          </a:p>
        </p:txBody>
      </p:sp>
    </p:spTree>
    <p:extLst>
      <p:ext uri="{BB962C8B-B14F-4D97-AF65-F5344CB8AC3E}">
        <p14:creationId xmlns:p14="http://schemas.microsoft.com/office/powerpoint/2010/main" val="1361986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보는 차트와 같이 수치적으로도 수요가 분명함</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하지만 관리 및 양육 힘듦</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5</a:t>
            </a:fld>
            <a:endParaRPr lang="ko-KR" altLang="en-US"/>
          </a:p>
        </p:txBody>
      </p:sp>
    </p:spTree>
    <p:extLst>
      <p:ext uri="{BB962C8B-B14F-4D97-AF65-F5344CB8AC3E}">
        <p14:creationId xmlns:p14="http://schemas.microsoft.com/office/powerpoint/2010/main" val="383559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3CC630-473C-46CA-9D5C-22A90A611128}" type="slidenum">
              <a:rPr lang="ko-KR" altLang="en-US" smtClean="0"/>
              <a:t>7</a:t>
            </a:fld>
            <a:endParaRPr lang="ko-KR" altLang="en-US"/>
          </a:p>
        </p:txBody>
      </p:sp>
    </p:spTree>
    <p:extLst>
      <p:ext uri="{BB962C8B-B14F-4D97-AF65-F5344CB8AC3E}">
        <p14:creationId xmlns:p14="http://schemas.microsoft.com/office/powerpoint/2010/main" val="23428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008cd82c2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008cd82c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12aa065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9" name="Google Shape;359;g412aa065c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12aa065c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67" name="Google Shape;367;g412aa065c4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121ad7481_0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4121ad7481_0_4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 sz="1200">
                <a:solidFill>
                  <a:schemeClr val="dk1"/>
                </a:solidFill>
              </a:rPr>
              <a:t>테크트리. 핵심특허, 핵심특허 분석, 청구항, 회피설계 : 아이디어 전체는 크게 안보일 것이다.</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61D6852-2C0C-4328-B9EA-AB2CAA936440}" type="datetime1">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FC48613-D1D5-42C6-AA47-CE1C9A1D9ADE}" type="slidenum">
              <a:rPr lang="ko-KR" altLang="en-US" smtClean="0"/>
              <a:t>‹#›</a:t>
            </a:fld>
            <a:endParaRPr lang="ko-KR" altLang="en-US"/>
          </a:p>
        </p:txBody>
      </p:sp>
    </p:spTree>
    <p:extLst>
      <p:ext uri="{BB962C8B-B14F-4D97-AF65-F5344CB8AC3E}">
        <p14:creationId xmlns:p14="http://schemas.microsoft.com/office/powerpoint/2010/main" val="874170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ko"/>
              <a:t>‹#›</a:t>
            </a:fld>
            <a:endParaRPr/>
          </a:p>
        </p:txBody>
      </p:sp>
    </p:spTree>
    <p:extLst>
      <p:ext uri="{BB962C8B-B14F-4D97-AF65-F5344CB8AC3E}">
        <p14:creationId xmlns:p14="http://schemas.microsoft.com/office/powerpoint/2010/main" val="1015504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및 내용">
  <p:cSld name="2_제목 및 내용">
    <p:spTree>
      <p:nvGrpSpPr>
        <p:cNvPr id="1" name="Shape 135"/>
        <p:cNvGrpSpPr/>
        <p:nvPr/>
      </p:nvGrpSpPr>
      <p:grpSpPr>
        <a:xfrm>
          <a:off x="0" y="0"/>
          <a:ext cx="0" cy="0"/>
          <a:chOff x="0" y="0"/>
          <a:chExt cx="0" cy="0"/>
        </a:xfrm>
      </p:grpSpPr>
    </p:spTree>
    <p:extLst>
      <p:ext uri="{BB962C8B-B14F-4D97-AF65-F5344CB8AC3E}">
        <p14:creationId xmlns:p14="http://schemas.microsoft.com/office/powerpoint/2010/main" val="15702710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bg>
      <p:bgPr>
        <a:solidFill>
          <a:schemeClr val="lt1"/>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r="28740"/>
          <a:stretch/>
        </p:blipFill>
        <p:spPr>
          <a:xfrm rot="5400000">
            <a:off x="4165458" y="-4157577"/>
            <a:ext cx="813083" cy="9144000"/>
          </a:xfrm>
          <a:prstGeom prst="rect">
            <a:avLst/>
          </a:prstGeom>
          <a:noFill/>
          <a:ln>
            <a:noFill/>
          </a:ln>
        </p:spPr>
      </p:pic>
      <p:sp>
        <p:nvSpPr>
          <p:cNvPr id="23" name="Google Shape;23;p3"/>
          <p:cNvSpPr/>
          <p:nvPr/>
        </p:nvSpPr>
        <p:spPr>
          <a:xfrm>
            <a:off x="0" y="6629400"/>
            <a:ext cx="9144000" cy="2286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4" name="Google Shape;24;p3"/>
          <p:cNvSpPr txBox="1">
            <a:spLocks noGrp="1"/>
          </p:cNvSpPr>
          <p:nvPr>
            <p:ph type="ctrTitle"/>
          </p:nvPr>
        </p:nvSpPr>
        <p:spPr>
          <a:xfrm>
            <a:off x="395536" y="188640"/>
            <a:ext cx="8135938" cy="432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5" name="Google Shape;25;p3"/>
          <p:cNvPicPr preferRelativeResize="0"/>
          <p:nvPr/>
        </p:nvPicPr>
        <p:blipFill rotWithShape="1">
          <a:blip r:embed="rId3">
            <a:alphaModFix/>
          </a:blip>
          <a:srcRect l="29123" b="36392"/>
          <a:stretch/>
        </p:blipFill>
        <p:spPr>
          <a:xfrm>
            <a:off x="7995716" y="-36529"/>
            <a:ext cx="1089362" cy="733216"/>
          </a:xfrm>
          <a:prstGeom prst="rect">
            <a:avLst/>
          </a:prstGeom>
          <a:noFill/>
          <a:ln>
            <a:noFill/>
          </a:ln>
        </p:spPr>
      </p:pic>
      <p:sp>
        <p:nvSpPr>
          <p:cNvPr id="26" name="Google Shape;26;p3"/>
          <p:cNvSpPr txBox="1">
            <a:spLocks noGrp="1"/>
          </p:cNvSpPr>
          <p:nvPr>
            <p:ph type="sldNum" idx="12"/>
          </p:nvPr>
        </p:nvSpPr>
        <p:spPr>
          <a:xfrm>
            <a:off x="6660232" y="6561137"/>
            <a:ext cx="2133600" cy="36512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ko-KR"/>
              <a:t>‹#›</a:t>
            </a:fld>
            <a:endParaRPr/>
          </a:p>
        </p:txBody>
      </p:sp>
    </p:spTree>
    <p:extLst>
      <p:ext uri="{BB962C8B-B14F-4D97-AF65-F5344CB8AC3E}">
        <p14:creationId xmlns:p14="http://schemas.microsoft.com/office/powerpoint/2010/main" val="14574316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0FE1DA9-BB2C-4DB3-805E-7A6EE4D31837}" type="datetime1">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FC48613-D1D5-42C6-AA47-CE1C9A1D9ADE}" type="slidenum">
              <a:rPr lang="ko-KR" altLang="en-US" smtClean="0"/>
              <a:t>‹#›</a:t>
            </a:fld>
            <a:endParaRPr lang="ko-KR" altLang="en-US"/>
          </a:p>
        </p:txBody>
      </p:sp>
    </p:spTree>
    <p:extLst>
      <p:ext uri="{BB962C8B-B14F-4D97-AF65-F5344CB8AC3E}">
        <p14:creationId xmlns:p14="http://schemas.microsoft.com/office/powerpoint/2010/main" val="1241930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EE8B285-2084-41F4-90B0-24560D5851BE}" type="datetime1">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FC48613-D1D5-42C6-AA47-CE1C9A1D9ADE}" type="slidenum">
              <a:rPr lang="ko-KR" altLang="en-US" smtClean="0"/>
              <a:t>‹#›</a:t>
            </a:fld>
            <a:endParaRPr lang="ko-KR" altLang="en-US"/>
          </a:p>
        </p:txBody>
      </p:sp>
    </p:spTree>
    <p:extLst>
      <p:ext uri="{BB962C8B-B14F-4D97-AF65-F5344CB8AC3E}">
        <p14:creationId xmlns:p14="http://schemas.microsoft.com/office/powerpoint/2010/main" val="1533442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F5E6CDB-5308-41D9-B19B-7F12CD2FE4EE}" type="datetime1">
              <a:rPr lang="ko-KR" altLang="en-US" smtClean="0"/>
              <a:t>2018-08-30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FC48613-D1D5-42C6-AA47-CE1C9A1D9ADE}" type="slidenum">
              <a:rPr lang="ko-KR" altLang="en-US" smtClean="0"/>
              <a:t>‹#›</a:t>
            </a:fld>
            <a:endParaRPr lang="ko-KR" altLang="en-US"/>
          </a:p>
        </p:txBody>
      </p:sp>
    </p:spTree>
    <p:extLst>
      <p:ext uri="{BB962C8B-B14F-4D97-AF65-F5344CB8AC3E}">
        <p14:creationId xmlns:p14="http://schemas.microsoft.com/office/powerpoint/2010/main" val="33038275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7" name="Freeform 65"/>
          <p:cNvSpPr>
            <a:spLocks noEditPoints="1"/>
          </p:cNvSpPr>
          <p:nvPr/>
        </p:nvSpPr>
        <p:spPr bwMode="auto">
          <a:xfrm>
            <a:off x="1927080" y="3883054"/>
            <a:ext cx="6458386" cy="2471603"/>
          </a:xfrm>
          <a:custGeom>
            <a:avLst/>
            <a:gdLst>
              <a:gd name="T0" fmla="*/ 2293 w 16669"/>
              <a:gd name="T1" fmla="*/ 5965 h 6375"/>
              <a:gd name="T2" fmla="*/ 1216 w 16669"/>
              <a:gd name="T3" fmla="*/ 2857 h 6375"/>
              <a:gd name="T4" fmla="*/ 690 w 16669"/>
              <a:gd name="T5" fmla="*/ 432 h 6375"/>
              <a:gd name="T6" fmla="*/ 3499 w 16669"/>
              <a:gd name="T7" fmla="*/ 103 h 6375"/>
              <a:gd name="T8" fmla="*/ 4439 w 16669"/>
              <a:gd name="T9" fmla="*/ 132 h 6375"/>
              <a:gd name="T10" fmla="*/ 14104 w 16669"/>
              <a:gd name="T11" fmla="*/ 0 h 6375"/>
              <a:gd name="T12" fmla="*/ 16441 w 16669"/>
              <a:gd name="T13" fmla="*/ 922 h 6375"/>
              <a:gd name="T14" fmla="*/ 15645 w 16669"/>
              <a:gd name="T15" fmla="*/ 1427 h 6375"/>
              <a:gd name="T16" fmla="*/ 13729 w 16669"/>
              <a:gd name="T17" fmla="*/ 882 h 6375"/>
              <a:gd name="T18" fmla="*/ 11010 w 16669"/>
              <a:gd name="T19" fmla="*/ 1082 h 6375"/>
              <a:gd name="T20" fmla="*/ 8441 w 16669"/>
              <a:gd name="T21" fmla="*/ 2202 h 6375"/>
              <a:gd name="T22" fmla="*/ 8900 w 16669"/>
              <a:gd name="T23" fmla="*/ 2826 h 6375"/>
              <a:gd name="T24" fmla="*/ 10166 w 16669"/>
              <a:gd name="T25" fmla="*/ 2930 h 6375"/>
              <a:gd name="T26" fmla="*/ 12912 w 16669"/>
              <a:gd name="T27" fmla="*/ 2745 h 6375"/>
              <a:gd name="T28" fmla="*/ 12995 w 16669"/>
              <a:gd name="T29" fmla="*/ 2796 h 6375"/>
              <a:gd name="T30" fmla="*/ 13743 w 16669"/>
              <a:gd name="T31" fmla="*/ 2928 h 6375"/>
              <a:gd name="T32" fmla="*/ 14845 w 16669"/>
              <a:gd name="T33" fmla="*/ 2720 h 6375"/>
              <a:gd name="T34" fmla="*/ 16607 w 16669"/>
              <a:gd name="T35" fmla="*/ 4865 h 6375"/>
              <a:gd name="T36" fmla="*/ 15225 w 16669"/>
              <a:gd name="T37" fmla="*/ 5961 h 6375"/>
              <a:gd name="T38" fmla="*/ 6116 w 16669"/>
              <a:gd name="T39" fmla="*/ 6363 h 6375"/>
              <a:gd name="T40" fmla="*/ 2079 w 16669"/>
              <a:gd name="T41" fmla="*/ 3178 h 6375"/>
              <a:gd name="T42" fmla="*/ 4163 w 16669"/>
              <a:gd name="T43" fmla="*/ 3411 h 6375"/>
              <a:gd name="T44" fmla="*/ 7470 w 16669"/>
              <a:gd name="T45" fmla="*/ 3035 h 6375"/>
              <a:gd name="T46" fmla="*/ 7682 w 16669"/>
              <a:gd name="T47" fmla="*/ 2673 h 6375"/>
              <a:gd name="T48" fmla="*/ 7037 w 16669"/>
              <a:gd name="T49" fmla="*/ 2239 h 6375"/>
              <a:gd name="T50" fmla="*/ 6109 w 16669"/>
              <a:gd name="T51" fmla="*/ 2133 h 6375"/>
              <a:gd name="T52" fmla="*/ 6206 w 16669"/>
              <a:gd name="T53" fmla="*/ 2140 h 6375"/>
              <a:gd name="T54" fmla="*/ 6334 w 16669"/>
              <a:gd name="T55" fmla="*/ 1974 h 6375"/>
              <a:gd name="T56" fmla="*/ 6119 w 16669"/>
              <a:gd name="T57" fmla="*/ 1882 h 6375"/>
              <a:gd name="T58" fmla="*/ 5656 w 16669"/>
              <a:gd name="T59" fmla="*/ 1617 h 6375"/>
              <a:gd name="T60" fmla="*/ 5561 w 16669"/>
              <a:gd name="T61" fmla="*/ 1094 h 6375"/>
              <a:gd name="T62" fmla="*/ 4510 w 16669"/>
              <a:gd name="T63" fmla="*/ 588 h 6375"/>
              <a:gd name="T64" fmla="*/ 2791 w 16669"/>
              <a:gd name="T65" fmla="*/ 263 h 6375"/>
              <a:gd name="T66" fmla="*/ 1701 w 16669"/>
              <a:gd name="T67" fmla="*/ 1258 h 6375"/>
              <a:gd name="T68" fmla="*/ 1876 w 16669"/>
              <a:gd name="T69" fmla="*/ 2310 h 6375"/>
              <a:gd name="T70" fmla="*/ 1797 w 16669"/>
              <a:gd name="T71" fmla="*/ 2685 h 6375"/>
              <a:gd name="T72" fmla="*/ 1813 w 16669"/>
              <a:gd name="T73" fmla="*/ 2858 h 6375"/>
              <a:gd name="T74" fmla="*/ 1842 w 16669"/>
              <a:gd name="T75" fmla="*/ 3108 h 6375"/>
              <a:gd name="T76" fmla="*/ 2037 w 16669"/>
              <a:gd name="T77" fmla="*/ 3174 h 6375"/>
              <a:gd name="T78" fmla="*/ 2079 w 16669"/>
              <a:gd name="T79" fmla="*/ 3178 h 6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69" h="6375">
                <a:moveTo>
                  <a:pt x="5236" y="6375"/>
                </a:moveTo>
                <a:cubicBezTo>
                  <a:pt x="4213" y="6375"/>
                  <a:pt x="3187" y="6308"/>
                  <a:pt x="2293" y="5965"/>
                </a:cubicBezTo>
                <a:cubicBezTo>
                  <a:pt x="1141" y="5522"/>
                  <a:pt x="335" y="4453"/>
                  <a:pt x="915" y="3605"/>
                </a:cubicBezTo>
                <a:cubicBezTo>
                  <a:pt x="1079" y="3365"/>
                  <a:pt x="1350" y="3108"/>
                  <a:pt x="1216" y="2857"/>
                </a:cubicBezTo>
                <a:cubicBezTo>
                  <a:pt x="1154" y="2742"/>
                  <a:pt x="1017" y="2659"/>
                  <a:pt x="897" y="2570"/>
                </a:cubicBezTo>
                <a:cubicBezTo>
                  <a:pt x="205" y="2058"/>
                  <a:pt x="0" y="1007"/>
                  <a:pt x="690" y="432"/>
                </a:cubicBezTo>
                <a:cubicBezTo>
                  <a:pt x="1038" y="143"/>
                  <a:pt x="1746" y="74"/>
                  <a:pt x="2490" y="74"/>
                </a:cubicBezTo>
                <a:cubicBezTo>
                  <a:pt x="2829" y="74"/>
                  <a:pt x="3176" y="89"/>
                  <a:pt x="3499" y="103"/>
                </a:cubicBezTo>
                <a:cubicBezTo>
                  <a:pt x="3822" y="118"/>
                  <a:pt x="4121" y="132"/>
                  <a:pt x="4364" y="132"/>
                </a:cubicBezTo>
                <a:cubicBezTo>
                  <a:pt x="4390" y="132"/>
                  <a:pt x="4415" y="132"/>
                  <a:pt x="4439" y="132"/>
                </a:cubicBezTo>
                <a:cubicBezTo>
                  <a:pt x="7547" y="89"/>
                  <a:pt x="10655" y="46"/>
                  <a:pt x="13763" y="3"/>
                </a:cubicBezTo>
                <a:cubicBezTo>
                  <a:pt x="13876" y="1"/>
                  <a:pt x="13990" y="0"/>
                  <a:pt x="14104" y="0"/>
                </a:cubicBezTo>
                <a:cubicBezTo>
                  <a:pt x="14757" y="0"/>
                  <a:pt x="15425" y="42"/>
                  <a:pt x="15949" y="313"/>
                </a:cubicBezTo>
                <a:cubicBezTo>
                  <a:pt x="16225" y="455"/>
                  <a:pt x="16452" y="677"/>
                  <a:pt x="16441" y="922"/>
                </a:cubicBezTo>
                <a:cubicBezTo>
                  <a:pt x="16428" y="1201"/>
                  <a:pt x="16143" y="1396"/>
                  <a:pt x="15810" y="1575"/>
                </a:cubicBezTo>
                <a:cubicBezTo>
                  <a:pt x="15752" y="1516"/>
                  <a:pt x="15693" y="1465"/>
                  <a:pt x="15645" y="1427"/>
                </a:cubicBezTo>
                <a:cubicBezTo>
                  <a:pt x="15245" y="1113"/>
                  <a:pt x="14738" y="959"/>
                  <a:pt x="14232" y="907"/>
                </a:cubicBezTo>
                <a:cubicBezTo>
                  <a:pt x="14065" y="889"/>
                  <a:pt x="13897" y="882"/>
                  <a:pt x="13729" y="882"/>
                </a:cubicBezTo>
                <a:cubicBezTo>
                  <a:pt x="13389" y="882"/>
                  <a:pt x="13048" y="911"/>
                  <a:pt x="12708" y="939"/>
                </a:cubicBezTo>
                <a:cubicBezTo>
                  <a:pt x="12142" y="987"/>
                  <a:pt x="11576" y="1035"/>
                  <a:pt x="11010" y="1082"/>
                </a:cubicBezTo>
                <a:cubicBezTo>
                  <a:pt x="10293" y="1143"/>
                  <a:pt x="9547" y="1125"/>
                  <a:pt x="8919" y="1527"/>
                </a:cubicBezTo>
                <a:cubicBezTo>
                  <a:pt x="8677" y="1682"/>
                  <a:pt x="8447" y="1914"/>
                  <a:pt x="8441" y="2202"/>
                </a:cubicBezTo>
                <a:cubicBezTo>
                  <a:pt x="8441" y="2205"/>
                  <a:pt x="8441" y="2208"/>
                  <a:pt x="8441" y="2211"/>
                </a:cubicBezTo>
                <a:cubicBezTo>
                  <a:pt x="8440" y="2481"/>
                  <a:pt x="8649" y="2721"/>
                  <a:pt x="8900" y="2826"/>
                </a:cubicBezTo>
                <a:cubicBezTo>
                  <a:pt x="9175" y="2942"/>
                  <a:pt x="9489" y="2907"/>
                  <a:pt x="9778" y="2921"/>
                </a:cubicBezTo>
                <a:cubicBezTo>
                  <a:pt x="9907" y="2928"/>
                  <a:pt x="10036" y="2930"/>
                  <a:pt x="10166" y="2930"/>
                </a:cubicBezTo>
                <a:cubicBezTo>
                  <a:pt x="10388" y="2930"/>
                  <a:pt x="10611" y="2923"/>
                  <a:pt x="10832" y="2917"/>
                </a:cubicBezTo>
                <a:cubicBezTo>
                  <a:pt x="11528" y="2897"/>
                  <a:pt x="12223" y="2845"/>
                  <a:pt x="12912" y="2745"/>
                </a:cubicBezTo>
                <a:cubicBezTo>
                  <a:pt x="12920" y="2746"/>
                  <a:pt x="12927" y="2748"/>
                  <a:pt x="12935" y="2749"/>
                </a:cubicBezTo>
                <a:cubicBezTo>
                  <a:pt x="12955" y="2765"/>
                  <a:pt x="12975" y="2781"/>
                  <a:pt x="12995" y="2796"/>
                </a:cubicBezTo>
                <a:cubicBezTo>
                  <a:pt x="13149" y="2908"/>
                  <a:pt x="13342" y="2936"/>
                  <a:pt x="13536" y="2936"/>
                </a:cubicBezTo>
                <a:cubicBezTo>
                  <a:pt x="13605" y="2936"/>
                  <a:pt x="13675" y="2933"/>
                  <a:pt x="13743" y="2928"/>
                </a:cubicBezTo>
                <a:cubicBezTo>
                  <a:pt x="14098" y="2904"/>
                  <a:pt x="14469" y="2855"/>
                  <a:pt x="14798" y="2729"/>
                </a:cubicBezTo>
                <a:cubicBezTo>
                  <a:pt x="14814" y="2726"/>
                  <a:pt x="14830" y="2723"/>
                  <a:pt x="14845" y="2720"/>
                </a:cubicBezTo>
                <a:cubicBezTo>
                  <a:pt x="15023" y="2956"/>
                  <a:pt x="15411" y="3125"/>
                  <a:pt x="15712" y="3310"/>
                </a:cubicBezTo>
                <a:cubicBezTo>
                  <a:pt x="16325" y="3687"/>
                  <a:pt x="16669" y="4283"/>
                  <a:pt x="16607" y="4865"/>
                </a:cubicBezTo>
                <a:cubicBezTo>
                  <a:pt x="16575" y="5166"/>
                  <a:pt x="16429" y="5474"/>
                  <a:pt x="16116" y="5672"/>
                </a:cubicBezTo>
                <a:cubicBezTo>
                  <a:pt x="15868" y="5829"/>
                  <a:pt x="15543" y="5903"/>
                  <a:pt x="15225" y="5961"/>
                </a:cubicBezTo>
                <a:cubicBezTo>
                  <a:pt x="13910" y="6200"/>
                  <a:pt x="12543" y="6229"/>
                  <a:pt x="11189" y="6258"/>
                </a:cubicBezTo>
                <a:cubicBezTo>
                  <a:pt x="9498" y="6293"/>
                  <a:pt x="7807" y="6328"/>
                  <a:pt x="6116" y="6363"/>
                </a:cubicBezTo>
                <a:cubicBezTo>
                  <a:pt x="5825" y="6369"/>
                  <a:pt x="5531" y="6375"/>
                  <a:pt x="5236" y="6375"/>
                </a:cubicBezTo>
                <a:moveTo>
                  <a:pt x="2079" y="3178"/>
                </a:moveTo>
                <a:cubicBezTo>
                  <a:pt x="2342" y="3342"/>
                  <a:pt x="2733" y="3373"/>
                  <a:pt x="3018" y="3385"/>
                </a:cubicBezTo>
                <a:cubicBezTo>
                  <a:pt x="3399" y="3401"/>
                  <a:pt x="3781" y="3411"/>
                  <a:pt x="4163" y="3411"/>
                </a:cubicBezTo>
                <a:cubicBezTo>
                  <a:pt x="5112" y="3411"/>
                  <a:pt x="6061" y="3352"/>
                  <a:pt x="6996" y="3191"/>
                </a:cubicBezTo>
                <a:cubicBezTo>
                  <a:pt x="7162" y="3162"/>
                  <a:pt x="7331" y="3129"/>
                  <a:pt x="7470" y="3035"/>
                </a:cubicBezTo>
                <a:cubicBezTo>
                  <a:pt x="7513" y="3006"/>
                  <a:pt x="7551" y="2971"/>
                  <a:pt x="7584" y="2931"/>
                </a:cubicBezTo>
                <a:cubicBezTo>
                  <a:pt x="7644" y="2856"/>
                  <a:pt x="7682" y="2766"/>
                  <a:pt x="7682" y="2673"/>
                </a:cubicBezTo>
                <a:cubicBezTo>
                  <a:pt x="7682" y="2651"/>
                  <a:pt x="7679" y="2629"/>
                  <a:pt x="7675" y="2608"/>
                </a:cubicBezTo>
                <a:cubicBezTo>
                  <a:pt x="7618" y="2351"/>
                  <a:pt x="7298" y="2270"/>
                  <a:pt x="7037" y="2239"/>
                </a:cubicBezTo>
                <a:cubicBezTo>
                  <a:pt x="6727" y="2202"/>
                  <a:pt x="6416" y="2175"/>
                  <a:pt x="6105" y="2156"/>
                </a:cubicBezTo>
                <a:cubicBezTo>
                  <a:pt x="6107" y="2149"/>
                  <a:pt x="6109" y="2141"/>
                  <a:pt x="6109" y="2133"/>
                </a:cubicBezTo>
                <a:cubicBezTo>
                  <a:pt x="6127" y="2135"/>
                  <a:pt x="6144" y="2136"/>
                  <a:pt x="6162" y="2138"/>
                </a:cubicBezTo>
                <a:cubicBezTo>
                  <a:pt x="6176" y="2139"/>
                  <a:pt x="6191" y="2140"/>
                  <a:pt x="6206" y="2140"/>
                </a:cubicBezTo>
                <a:cubicBezTo>
                  <a:pt x="6233" y="2140"/>
                  <a:pt x="6260" y="2136"/>
                  <a:pt x="6284" y="2124"/>
                </a:cubicBezTo>
                <a:cubicBezTo>
                  <a:pt x="6335" y="2097"/>
                  <a:pt x="6359" y="2027"/>
                  <a:pt x="6334" y="1974"/>
                </a:cubicBezTo>
                <a:cubicBezTo>
                  <a:pt x="6262" y="1966"/>
                  <a:pt x="6189" y="1960"/>
                  <a:pt x="6116" y="1956"/>
                </a:cubicBezTo>
                <a:lnTo>
                  <a:pt x="6119" y="1882"/>
                </a:lnTo>
                <a:cubicBezTo>
                  <a:pt x="5949" y="1827"/>
                  <a:pt x="5778" y="1753"/>
                  <a:pt x="5666" y="1629"/>
                </a:cubicBezTo>
                <a:cubicBezTo>
                  <a:pt x="5662" y="1625"/>
                  <a:pt x="5659" y="1621"/>
                  <a:pt x="5656" y="1617"/>
                </a:cubicBezTo>
                <a:cubicBezTo>
                  <a:pt x="5678" y="1456"/>
                  <a:pt x="5644" y="1279"/>
                  <a:pt x="5584" y="1141"/>
                </a:cubicBezTo>
                <a:cubicBezTo>
                  <a:pt x="5576" y="1124"/>
                  <a:pt x="5569" y="1109"/>
                  <a:pt x="5561" y="1094"/>
                </a:cubicBezTo>
                <a:cubicBezTo>
                  <a:pt x="5457" y="894"/>
                  <a:pt x="5307" y="827"/>
                  <a:pt x="5109" y="759"/>
                </a:cubicBezTo>
                <a:cubicBezTo>
                  <a:pt x="4913" y="692"/>
                  <a:pt x="4711" y="638"/>
                  <a:pt x="4510" y="588"/>
                </a:cubicBezTo>
                <a:cubicBezTo>
                  <a:pt x="4107" y="486"/>
                  <a:pt x="3700" y="407"/>
                  <a:pt x="3292" y="328"/>
                </a:cubicBezTo>
                <a:cubicBezTo>
                  <a:pt x="3127" y="295"/>
                  <a:pt x="2959" y="263"/>
                  <a:pt x="2791" y="263"/>
                </a:cubicBezTo>
                <a:cubicBezTo>
                  <a:pt x="2710" y="263"/>
                  <a:pt x="2629" y="271"/>
                  <a:pt x="2549" y="289"/>
                </a:cubicBezTo>
                <a:cubicBezTo>
                  <a:pt x="2139" y="384"/>
                  <a:pt x="1786" y="787"/>
                  <a:pt x="1701" y="1258"/>
                </a:cubicBezTo>
                <a:cubicBezTo>
                  <a:pt x="1639" y="1601"/>
                  <a:pt x="1722" y="1964"/>
                  <a:pt x="1906" y="2229"/>
                </a:cubicBezTo>
                <a:cubicBezTo>
                  <a:pt x="1895" y="2256"/>
                  <a:pt x="1885" y="2283"/>
                  <a:pt x="1876" y="2310"/>
                </a:cubicBezTo>
                <a:cubicBezTo>
                  <a:pt x="1844" y="2399"/>
                  <a:pt x="1821" y="2490"/>
                  <a:pt x="1803" y="2572"/>
                </a:cubicBezTo>
                <a:cubicBezTo>
                  <a:pt x="1795" y="2609"/>
                  <a:pt x="1788" y="2649"/>
                  <a:pt x="1797" y="2685"/>
                </a:cubicBezTo>
                <a:cubicBezTo>
                  <a:pt x="1795" y="2701"/>
                  <a:pt x="1794" y="2718"/>
                  <a:pt x="1794" y="2734"/>
                </a:cubicBezTo>
                <a:cubicBezTo>
                  <a:pt x="1794" y="2776"/>
                  <a:pt x="1801" y="2817"/>
                  <a:pt x="1813" y="2858"/>
                </a:cubicBezTo>
                <a:cubicBezTo>
                  <a:pt x="1801" y="2907"/>
                  <a:pt x="1801" y="2961"/>
                  <a:pt x="1806" y="3012"/>
                </a:cubicBezTo>
                <a:cubicBezTo>
                  <a:pt x="1809" y="3047"/>
                  <a:pt x="1816" y="3084"/>
                  <a:pt x="1842" y="3108"/>
                </a:cubicBezTo>
                <a:cubicBezTo>
                  <a:pt x="1857" y="3122"/>
                  <a:pt x="1877" y="3130"/>
                  <a:pt x="1897" y="3137"/>
                </a:cubicBezTo>
                <a:cubicBezTo>
                  <a:pt x="1943" y="3153"/>
                  <a:pt x="1989" y="3165"/>
                  <a:pt x="2037" y="3174"/>
                </a:cubicBezTo>
                <a:cubicBezTo>
                  <a:pt x="2049" y="3176"/>
                  <a:pt x="2060" y="3178"/>
                  <a:pt x="2072" y="3178"/>
                </a:cubicBezTo>
                <a:cubicBezTo>
                  <a:pt x="2074" y="3178"/>
                  <a:pt x="2077" y="3178"/>
                  <a:pt x="2079" y="3178"/>
                </a:cubicBezTo>
              </a:path>
            </a:pathLst>
          </a:custGeom>
          <a:solidFill>
            <a:srgbClr val="3C4E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 name="타원 7"/>
          <p:cNvSpPr/>
          <p:nvPr/>
        </p:nvSpPr>
        <p:spPr>
          <a:xfrm>
            <a:off x="2489267" y="4556956"/>
            <a:ext cx="2526975" cy="83721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039657" y="4156558"/>
            <a:ext cx="3233988" cy="101850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66"/>
          <p:cNvSpPr>
            <a:spLocks noEditPoints="1"/>
          </p:cNvSpPr>
          <p:nvPr/>
        </p:nvSpPr>
        <p:spPr bwMode="auto">
          <a:xfrm>
            <a:off x="2621747" y="4920020"/>
            <a:ext cx="2281996" cy="285249"/>
          </a:xfrm>
          <a:custGeom>
            <a:avLst/>
            <a:gdLst>
              <a:gd name="T0" fmla="*/ 2369 w 5888"/>
              <a:gd name="T1" fmla="*/ 738 h 738"/>
              <a:gd name="T2" fmla="*/ 1224 w 5888"/>
              <a:gd name="T3" fmla="*/ 712 h 738"/>
              <a:gd name="T4" fmla="*/ 285 w 5888"/>
              <a:gd name="T5" fmla="*/ 505 h 738"/>
              <a:gd name="T6" fmla="*/ 285 w 5888"/>
              <a:gd name="T7" fmla="*/ 505 h 738"/>
              <a:gd name="T8" fmla="*/ 1224 w 5888"/>
              <a:gd name="T9" fmla="*/ 712 h 738"/>
              <a:gd name="T10" fmla="*/ 2369 w 5888"/>
              <a:gd name="T11" fmla="*/ 738 h 738"/>
              <a:gd name="T12" fmla="*/ 5202 w 5888"/>
              <a:gd name="T13" fmla="*/ 518 h 738"/>
              <a:gd name="T14" fmla="*/ 5676 w 5888"/>
              <a:gd name="T15" fmla="*/ 362 h 738"/>
              <a:gd name="T16" fmla="*/ 5790 w 5888"/>
              <a:gd name="T17" fmla="*/ 258 h 738"/>
              <a:gd name="T18" fmla="*/ 5888 w 5888"/>
              <a:gd name="T19" fmla="*/ 4 h 738"/>
              <a:gd name="T20" fmla="*/ 5888 w 5888"/>
              <a:gd name="T21" fmla="*/ 0 h 738"/>
              <a:gd name="T22" fmla="*/ 5790 w 5888"/>
              <a:gd name="T23" fmla="*/ 258 h 738"/>
              <a:gd name="T24" fmla="*/ 5676 w 5888"/>
              <a:gd name="T25" fmla="*/ 362 h 738"/>
              <a:gd name="T26" fmla="*/ 5202 w 5888"/>
              <a:gd name="T27" fmla="*/ 518 h 738"/>
              <a:gd name="T28" fmla="*/ 2369 w 5888"/>
              <a:gd name="T29" fmla="*/ 738 h 738"/>
              <a:gd name="T30" fmla="*/ 19 w 5888"/>
              <a:gd name="T31" fmla="*/ 185 h 738"/>
              <a:gd name="T32" fmla="*/ 0 w 5888"/>
              <a:gd name="T33" fmla="*/ 61 h 738"/>
              <a:gd name="T34" fmla="*/ 19 w 5888"/>
              <a:gd name="T35" fmla="*/ 185 h 738"/>
              <a:gd name="T36" fmla="*/ 19 w 5888"/>
              <a:gd name="T37" fmla="*/ 18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88" h="738">
                <a:moveTo>
                  <a:pt x="2369" y="738"/>
                </a:moveTo>
                <a:cubicBezTo>
                  <a:pt x="1987" y="738"/>
                  <a:pt x="1605" y="728"/>
                  <a:pt x="1224" y="712"/>
                </a:cubicBezTo>
                <a:cubicBezTo>
                  <a:pt x="939" y="700"/>
                  <a:pt x="548" y="669"/>
                  <a:pt x="285" y="505"/>
                </a:cubicBezTo>
                <a:lnTo>
                  <a:pt x="285" y="505"/>
                </a:lnTo>
                <a:cubicBezTo>
                  <a:pt x="548" y="669"/>
                  <a:pt x="939" y="700"/>
                  <a:pt x="1224" y="712"/>
                </a:cubicBezTo>
                <a:cubicBezTo>
                  <a:pt x="1605" y="728"/>
                  <a:pt x="1987" y="738"/>
                  <a:pt x="2369" y="738"/>
                </a:cubicBezTo>
                <a:cubicBezTo>
                  <a:pt x="3318" y="738"/>
                  <a:pt x="4267" y="679"/>
                  <a:pt x="5202" y="518"/>
                </a:cubicBezTo>
                <a:cubicBezTo>
                  <a:pt x="5368" y="489"/>
                  <a:pt x="5537" y="456"/>
                  <a:pt x="5676" y="362"/>
                </a:cubicBezTo>
                <a:cubicBezTo>
                  <a:pt x="5719" y="333"/>
                  <a:pt x="5757" y="298"/>
                  <a:pt x="5790" y="258"/>
                </a:cubicBezTo>
                <a:cubicBezTo>
                  <a:pt x="5849" y="184"/>
                  <a:pt x="5887" y="95"/>
                  <a:pt x="5888" y="4"/>
                </a:cubicBezTo>
                <a:lnTo>
                  <a:pt x="5888" y="0"/>
                </a:lnTo>
                <a:cubicBezTo>
                  <a:pt x="5888" y="93"/>
                  <a:pt x="5850" y="183"/>
                  <a:pt x="5790" y="258"/>
                </a:cubicBezTo>
                <a:cubicBezTo>
                  <a:pt x="5757" y="298"/>
                  <a:pt x="5719" y="333"/>
                  <a:pt x="5676" y="362"/>
                </a:cubicBezTo>
                <a:cubicBezTo>
                  <a:pt x="5537" y="456"/>
                  <a:pt x="5368" y="489"/>
                  <a:pt x="5202" y="518"/>
                </a:cubicBezTo>
                <a:cubicBezTo>
                  <a:pt x="4267" y="679"/>
                  <a:pt x="3318" y="738"/>
                  <a:pt x="2369" y="738"/>
                </a:cubicBezTo>
                <a:close/>
                <a:moveTo>
                  <a:pt x="19" y="185"/>
                </a:moveTo>
                <a:cubicBezTo>
                  <a:pt x="7" y="144"/>
                  <a:pt x="0" y="103"/>
                  <a:pt x="0" y="61"/>
                </a:cubicBezTo>
                <a:cubicBezTo>
                  <a:pt x="0" y="103"/>
                  <a:pt x="7" y="144"/>
                  <a:pt x="19" y="185"/>
                </a:cubicBezTo>
                <a:lnTo>
                  <a:pt x="19" y="185"/>
                </a:lnTo>
                <a:close/>
              </a:path>
            </a:pathLst>
          </a:custGeom>
          <a:solidFill>
            <a:srgbClr val="2834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 name="Freeform 68"/>
          <p:cNvSpPr>
            <a:spLocks/>
          </p:cNvSpPr>
          <p:nvPr/>
        </p:nvSpPr>
        <p:spPr bwMode="auto">
          <a:xfrm>
            <a:off x="7679053" y="4681752"/>
            <a:ext cx="479890" cy="256725"/>
          </a:xfrm>
          <a:custGeom>
            <a:avLst/>
            <a:gdLst>
              <a:gd name="T0" fmla="*/ 0 w 1237"/>
              <a:gd name="T1" fmla="*/ 659 h 659"/>
              <a:gd name="T2" fmla="*/ 0 w 1237"/>
              <a:gd name="T3" fmla="*/ 659 h 659"/>
              <a:gd name="T4" fmla="*/ 489 w 1237"/>
              <a:gd name="T5" fmla="*/ 536 h 659"/>
              <a:gd name="T6" fmla="*/ 1223 w 1237"/>
              <a:gd name="T7" fmla="*/ 87 h 659"/>
              <a:gd name="T8" fmla="*/ 1237 w 1237"/>
              <a:gd name="T9" fmla="*/ 0 h 659"/>
              <a:gd name="T10" fmla="*/ 1223 w 1237"/>
              <a:gd name="T11" fmla="*/ 87 h 659"/>
              <a:gd name="T12" fmla="*/ 489 w 1237"/>
              <a:gd name="T13" fmla="*/ 536 h 659"/>
              <a:gd name="T14" fmla="*/ 0 w 1237"/>
              <a:gd name="T15" fmla="*/ 659 h 6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7" h="659">
                <a:moveTo>
                  <a:pt x="0" y="659"/>
                </a:moveTo>
                <a:cubicBezTo>
                  <a:pt x="0" y="659"/>
                  <a:pt x="0" y="659"/>
                  <a:pt x="0" y="659"/>
                </a:cubicBezTo>
                <a:cubicBezTo>
                  <a:pt x="165" y="626"/>
                  <a:pt x="328" y="585"/>
                  <a:pt x="489" y="536"/>
                </a:cubicBezTo>
                <a:cubicBezTo>
                  <a:pt x="699" y="472"/>
                  <a:pt x="1144" y="325"/>
                  <a:pt x="1223" y="87"/>
                </a:cubicBezTo>
                <a:cubicBezTo>
                  <a:pt x="1233" y="59"/>
                  <a:pt x="1237" y="30"/>
                  <a:pt x="1237" y="0"/>
                </a:cubicBezTo>
                <a:cubicBezTo>
                  <a:pt x="1237" y="30"/>
                  <a:pt x="1233" y="59"/>
                  <a:pt x="1223" y="87"/>
                </a:cubicBezTo>
                <a:cubicBezTo>
                  <a:pt x="1144" y="325"/>
                  <a:pt x="699" y="472"/>
                  <a:pt x="489" y="536"/>
                </a:cubicBezTo>
                <a:cubicBezTo>
                  <a:pt x="328" y="585"/>
                  <a:pt x="165" y="626"/>
                  <a:pt x="0" y="659"/>
                </a:cubicBezTo>
                <a:close/>
              </a:path>
            </a:pathLst>
          </a:custGeom>
          <a:solidFill>
            <a:srgbClr val="486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Freeform 69"/>
          <p:cNvSpPr>
            <a:spLocks/>
          </p:cNvSpPr>
          <p:nvPr/>
        </p:nvSpPr>
        <p:spPr bwMode="auto">
          <a:xfrm>
            <a:off x="5197383" y="4740481"/>
            <a:ext cx="2481672" cy="283572"/>
          </a:xfrm>
          <a:custGeom>
            <a:avLst/>
            <a:gdLst>
              <a:gd name="T0" fmla="*/ 5096 w 6405"/>
              <a:gd name="T1" fmla="*/ 725 h 731"/>
              <a:gd name="T2" fmla="*/ 4555 w 6405"/>
              <a:gd name="T3" fmla="*/ 585 h 731"/>
              <a:gd name="T4" fmla="*/ 4495 w 6405"/>
              <a:gd name="T5" fmla="*/ 538 h 731"/>
              <a:gd name="T6" fmla="*/ 4472 w 6405"/>
              <a:gd name="T7" fmla="*/ 534 h 731"/>
              <a:gd name="T8" fmla="*/ 2392 w 6405"/>
              <a:gd name="T9" fmla="*/ 706 h 731"/>
              <a:gd name="T10" fmla="*/ 1726 w 6405"/>
              <a:gd name="T11" fmla="*/ 719 h 731"/>
              <a:gd name="T12" fmla="*/ 1338 w 6405"/>
              <a:gd name="T13" fmla="*/ 710 h 731"/>
              <a:gd name="T14" fmla="*/ 460 w 6405"/>
              <a:gd name="T15" fmla="*/ 615 h 731"/>
              <a:gd name="T16" fmla="*/ 1 w 6405"/>
              <a:gd name="T17" fmla="*/ 0 h 731"/>
              <a:gd name="T18" fmla="*/ 1 w 6405"/>
              <a:gd name="T19" fmla="*/ 3 h 731"/>
              <a:gd name="T20" fmla="*/ 460 w 6405"/>
              <a:gd name="T21" fmla="*/ 615 h 731"/>
              <a:gd name="T22" fmla="*/ 1338 w 6405"/>
              <a:gd name="T23" fmla="*/ 710 h 731"/>
              <a:gd name="T24" fmla="*/ 1726 w 6405"/>
              <a:gd name="T25" fmla="*/ 719 h 731"/>
              <a:gd name="T26" fmla="*/ 2392 w 6405"/>
              <a:gd name="T27" fmla="*/ 706 h 731"/>
              <a:gd name="T28" fmla="*/ 4472 w 6405"/>
              <a:gd name="T29" fmla="*/ 534 h 731"/>
              <a:gd name="T30" fmla="*/ 4495 w 6405"/>
              <a:gd name="T31" fmla="*/ 538 h 731"/>
              <a:gd name="T32" fmla="*/ 4555 w 6405"/>
              <a:gd name="T33" fmla="*/ 585 h 731"/>
              <a:gd name="T34" fmla="*/ 5096 w 6405"/>
              <a:gd name="T35" fmla="*/ 725 h 731"/>
              <a:gd name="T36" fmla="*/ 5303 w 6405"/>
              <a:gd name="T37" fmla="*/ 717 h 731"/>
              <a:gd name="T38" fmla="*/ 6358 w 6405"/>
              <a:gd name="T39" fmla="*/ 518 h 731"/>
              <a:gd name="T40" fmla="*/ 6405 w 6405"/>
              <a:gd name="T41" fmla="*/ 509 h 731"/>
              <a:gd name="T42" fmla="*/ 6405 w 6405"/>
              <a:gd name="T43" fmla="*/ 509 h 731"/>
              <a:gd name="T44" fmla="*/ 6358 w 6405"/>
              <a:gd name="T45" fmla="*/ 518 h 731"/>
              <a:gd name="T46" fmla="*/ 5303 w 6405"/>
              <a:gd name="T47" fmla="*/ 717 h 731"/>
              <a:gd name="T48" fmla="*/ 5096 w 6405"/>
              <a:gd name="T49" fmla="*/ 725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05" h="731">
                <a:moveTo>
                  <a:pt x="5096" y="725"/>
                </a:moveTo>
                <a:cubicBezTo>
                  <a:pt x="4902" y="725"/>
                  <a:pt x="4709" y="697"/>
                  <a:pt x="4555" y="585"/>
                </a:cubicBezTo>
                <a:cubicBezTo>
                  <a:pt x="4535" y="570"/>
                  <a:pt x="4515" y="554"/>
                  <a:pt x="4495" y="538"/>
                </a:cubicBezTo>
                <a:cubicBezTo>
                  <a:pt x="4487" y="537"/>
                  <a:pt x="4480" y="535"/>
                  <a:pt x="4472" y="534"/>
                </a:cubicBezTo>
                <a:cubicBezTo>
                  <a:pt x="3783" y="634"/>
                  <a:pt x="3088" y="686"/>
                  <a:pt x="2392" y="706"/>
                </a:cubicBezTo>
                <a:cubicBezTo>
                  <a:pt x="2171" y="712"/>
                  <a:pt x="1948" y="719"/>
                  <a:pt x="1726" y="719"/>
                </a:cubicBezTo>
                <a:cubicBezTo>
                  <a:pt x="1596" y="719"/>
                  <a:pt x="1467" y="717"/>
                  <a:pt x="1338" y="710"/>
                </a:cubicBezTo>
                <a:cubicBezTo>
                  <a:pt x="1049" y="696"/>
                  <a:pt x="735" y="731"/>
                  <a:pt x="460" y="615"/>
                </a:cubicBezTo>
                <a:cubicBezTo>
                  <a:pt x="209" y="510"/>
                  <a:pt x="0" y="270"/>
                  <a:pt x="1" y="0"/>
                </a:cubicBezTo>
                <a:lnTo>
                  <a:pt x="1" y="3"/>
                </a:lnTo>
                <a:cubicBezTo>
                  <a:pt x="2" y="273"/>
                  <a:pt x="210" y="511"/>
                  <a:pt x="460" y="615"/>
                </a:cubicBezTo>
                <a:cubicBezTo>
                  <a:pt x="735" y="731"/>
                  <a:pt x="1049" y="696"/>
                  <a:pt x="1338" y="710"/>
                </a:cubicBezTo>
                <a:cubicBezTo>
                  <a:pt x="1467" y="717"/>
                  <a:pt x="1596" y="719"/>
                  <a:pt x="1726" y="719"/>
                </a:cubicBezTo>
                <a:cubicBezTo>
                  <a:pt x="1948" y="719"/>
                  <a:pt x="2171" y="712"/>
                  <a:pt x="2392" y="706"/>
                </a:cubicBezTo>
                <a:cubicBezTo>
                  <a:pt x="3088" y="686"/>
                  <a:pt x="3783" y="634"/>
                  <a:pt x="4472" y="534"/>
                </a:cubicBezTo>
                <a:cubicBezTo>
                  <a:pt x="4480" y="535"/>
                  <a:pt x="4487" y="537"/>
                  <a:pt x="4495" y="538"/>
                </a:cubicBezTo>
                <a:cubicBezTo>
                  <a:pt x="4515" y="554"/>
                  <a:pt x="4535" y="570"/>
                  <a:pt x="4555" y="585"/>
                </a:cubicBezTo>
                <a:cubicBezTo>
                  <a:pt x="4709" y="697"/>
                  <a:pt x="4902" y="725"/>
                  <a:pt x="5096" y="725"/>
                </a:cubicBezTo>
                <a:cubicBezTo>
                  <a:pt x="5165" y="725"/>
                  <a:pt x="5235" y="722"/>
                  <a:pt x="5303" y="717"/>
                </a:cubicBezTo>
                <a:cubicBezTo>
                  <a:pt x="5658" y="693"/>
                  <a:pt x="6029" y="644"/>
                  <a:pt x="6358" y="518"/>
                </a:cubicBezTo>
                <a:cubicBezTo>
                  <a:pt x="6374" y="515"/>
                  <a:pt x="6390" y="512"/>
                  <a:pt x="6405" y="509"/>
                </a:cubicBezTo>
                <a:cubicBezTo>
                  <a:pt x="6405" y="509"/>
                  <a:pt x="6405" y="509"/>
                  <a:pt x="6405" y="509"/>
                </a:cubicBezTo>
                <a:cubicBezTo>
                  <a:pt x="6390" y="512"/>
                  <a:pt x="6374" y="515"/>
                  <a:pt x="6358" y="518"/>
                </a:cubicBezTo>
                <a:cubicBezTo>
                  <a:pt x="6029" y="644"/>
                  <a:pt x="5658" y="693"/>
                  <a:pt x="5303" y="717"/>
                </a:cubicBezTo>
                <a:cubicBezTo>
                  <a:pt x="5235" y="722"/>
                  <a:pt x="5165" y="725"/>
                  <a:pt x="5096" y="725"/>
                </a:cubicBezTo>
              </a:path>
            </a:pathLst>
          </a:custGeom>
          <a:solidFill>
            <a:srgbClr val="2D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Freeform 72"/>
          <p:cNvSpPr>
            <a:spLocks/>
          </p:cNvSpPr>
          <p:nvPr/>
        </p:nvSpPr>
        <p:spPr bwMode="auto">
          <a:xfrm>
            <a:off x="2328108" y="4084406"/>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 name="Freeform 73"/>
          <p:cNvSpPr>
            <a:spLocks/>
          </p:cNvSpPr>
          <p:nvPr/>
        </p:nvSpPr>
        <p:spPr bwMode="auto">
          <a:xfrm>
            <a:off x="4242635" y="4641482"/>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 name="Freeform 74"/>
          <p:cNvSpPr>
            <a:spLocks/>
          </p:cNvSpPr>
          <p:nvPr/>
        </p:nvSpPr>
        <p:spPr bwMode="auto">
          <a:xfrm>
            <a:off x="3732542" y="4294149"/>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75"/>
          <p:cNvSpPr>
            <a:spLocks/>
          </p:cNvSpPr>
          <p:nvPr/>
        </p:nvSpPr>
        <p:spPr bwMode="auto">
          <a:xfrm>
            <a:off x="4331566" y="4539128"/>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 name="Freeform 76"/>
          <p:cNvSpPr>
            <a:spLocks/>
          </p:cNvSpPr>
          <p:nvPr/>
        </p:nvSpPr>
        <p:spPr bwMode="auto">
          <a:xfrm>
            <a:off x="4185585" y="4644838"/>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 name="Freeform 77"/>
          <p:cNvSpPr>
            <a:spLocks/>
          </p:cNvSpPr>
          <p:nvPr/>
        </p:nvSpPr>
        <p:spPr bwMode="auto">
          <a:xfrm>
            <a:off x="4167128" y="4621347"/>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Freeform 78"/>
          <p:cNvSpPr>
            <a:spLocks/>
          </p:cNvSpPr>
          <p:nvPr/>
        </p:nvSpPr>
        <p:spPr bwMode="auto">
          <a:xfrm>
            <a:off x="4193976" y="4654905"/>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79"/>
          <p:cNvSpPr>
            <a:spLocks/>
          </p:cNvSpPr>
          <p:nvPr/>
        </p:nvSpPr>
        <p:spPr bwMode="auto">
          <a:xfrm>
            <a:off x="2552952" y="3973662"/>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Freeform 80"/>
          <p:cNvSpPr>
            <a:spLocks/>
          </p:cNvSpPr>
          <p:nvPr/>
        </p:nvSpPr>
        <p:spPr bwMode="auto">
          <a:xfrm>
            <a:off x="3599985" y="4319318"/>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81"/>
          <p:cNvSpPr>
            <a:spLocks/>
          </p:cNvSpPr>
          <p:nvPr/>
        </p:nvSpPr>
        <p:spPr bwMode="auto">
          <a:xfrm>
            <a:off x="3465750" y="3614584"/>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Freeform 82"/>
          <p:cNvSpPr>
            <a:spLocks/>
          </p:cNvSpPr>
          <p:nvPr/>
        </p:nvSpPr>
        <p:spPr bwMode="auto">
          <a:xfrm>
            <a:off x="3500986" y="3883054"/>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Freeform 83"/>
          <p:cNvSpPr>
            <a:spLocks/>
          </p:cNvSpPr>
          <p:nvPr/>
        </p:nvSpPr>
        <p:spPr bwMode="auto">
          <a:xfrm>
            <a:off x="3536224" y="3552501"/>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Freeform 84"/>
          <p:cNvSpPr>
            <a:spLocks/>
          </p:cNvSpPr>
          <p:nvPr/>
        </p:nvSpPr>
        <p:spPr bwMode="auto">
          <a:xfrm>
            <a:off x="3605019" y="3638075"/>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85"/>
          <p:cNvSpPr>
            <a:spLocks/>
          </p:cNvSpPr>
          <p:nvPr/>
        </p:nvSpPr>
        <p:spPr bwMode="auto">
          <a:xfrm>
            <a:off x="3846642" y="3401486"/>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Freeform 86"/>
          <p:cNvSpPr>
            <a:spLocks/>
          </p:cNvSpPr>
          <p:nvPr/>
        </p:nvSpPr>
        <p:spPr bwMode="auto">
          <a:xfrm>
            <a:off x="3960742" y="3490416"/>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87"/>
          <p:cNvSpPr>
            <a:spLocks/>
          </p:cNvSpPr>
          <p:nvPr/>
        </p:nvSpPr>
        <p:spPr bwMode="auto">
          <a:xfrm>
            <a:off x="3455683" y="4594500"/>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 name="Freeform 88"/>
          <p:cNvSpPr>
            <a:spLocks/>
          </p:cNvSpPr>
          <p:nvPr/>
        </p:nvSpPr>
        <p:spPr bwMode="auto">
          <a:xfrm>
            <a:off x="3977521" y="4950222"/>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Freeform 89"/>
          <p:cNvSpPr>
            <a:spLocks/>
          </p:cNvSpPr>
          <p:nvPr/>
        </p:nvSpPr>
        <p:spPr bwMode="auto">
          <a:xfrm>
            <a:off x="3465750" y="4604567"/>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 name="Freeform 90"/>
          <p:cNvSpPr>
            <a:spLocks/>
          </p:cNvSpPr>
          <p:nvPr/>
        </p:nvSpPr>
        <p:spPr bwMode="auto">
          <a:xfrm>
            <a:off x="4064774" y="4849546"/>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 name="Freeform 91"/>
          <p:cNvSpPr>
            <a:spLocks/>
          </p:cNvSpPr>
          <p:nvPr/>
        </p:nvSpPr>
        <p:spPr bwMode="auto">
          <a:xfrm>
            <a:off x="3918794" y="4955257"/>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92"/>
          <p:cNvSpPr>
            <a:spLocks/>
          </p:cNvSpPr>
          <p:nvPr/>
        </p:nvSpPr>
        <p:spPr bwMode="auto">
          <a:xfrm>
            <a:off x="3900336" y="4931766"/>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 name="Freeform 93"/>
          <p:cNvSpPr>
            <a:spLocks/>
          </p:cNvSpPr>
          <p:nvPr/>
        </p:nvSpPr>
        <p:spPr bwMode="auto">
          <a:xfrm>
            <a:off x="3927183" y="4965324"/>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Freeform 94"/>
          <p:cNvSpPr>
            <a:spLocks/>
          </p:cNvSpPr>
          <p:nvPr/>
        </p:nvSpPr>
        <p:spPr bwMode="auto">
          <a:xfrm>
            <a:off x="2693898" y="4545840"/>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95"/>
          <p:cNvSpPr>
            <a:spLocks/>
          </p:cNvSpPr>
          <p:nvPr/>
        </p:nvSpPr>
        <p:spPr bwMode="auto">
          <a:xfrm>
            <a:off x="2623425" y="4926731"/>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Freeform 96"/>
          <p:cNvSpPr>
            <a:spLocks/>
          </p:cNvSpPr>
          <p:nvPr/>
        </p:nvSpPr>
        <p:spPr bwMode="auto">
          <a:xfrm>
            <a:off x="2618391" y="4542484"/>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Freeform 97"/>
          <p:cNvSpPr>
            <a:spLocks/>
          </p:cNvSpPr>
          <p:nvPr/>
        </p:nvSpPr>
        <p:spPr bwMode="auto">
          <a:xfrm>
            <a:off x="2668729" y="4992171"/>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98"/>
          <p:cNvSpPr>
            <a:spLocks/>
          </p:cNvSpPr>
          <p:nvPr/>
        </p:nvSpPr>
        <p:spPr bwMode="auto">
          <a:xfrm>
            <a:off x="2702288" y="4918342"/>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 name="Freeform 99"/>
          <p:cNvSpPr>
            <a:spLocks/>
          </p:cNvSpPr>
          <p:nvPr/>
        </p:nvSpPr>
        <p:spPr bwMode="auto">
          <a:xfrm>
            <a:off x="2670407" y="4914986"/>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Freeform 100"/>
          <p:cNvSpPr>
            <a:spLocks/>
          </p:cNvSpPr>
          <p:nvPr/>
        </p:nvSpPr>
        <p:spPr bwMode="auto">
          <a:xfrm>
            <a:off x="2688864" y="4936799"/>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101"/>
          <p:cNvSpPr>
            <a:spLocks noEditPoints="1"/>
          </p:cNvSpPr>
          <p:nvPr/>
        </p:nvSpPr>
        <p:spPr bwMode="auto">
          <a:xfrm>
            <a:off x="4482581" y="4435096"/>
            <a:ext cx="503382" cy="535263"/>
          </a:xfrm>
          <a:custGeom>
            <a:avLst/>
            <a:gdLst>
              <a:gd name="T0" fmla="*/ 365 w 1297"/>
              <a:gd name="T1" fmla="*/ 696 h 1383"/>
              <a:gd name="T2" fmla="*/ 336 w 1297"/>
              <a:gd name="T3" fmla="*/ 794 h 1383"/>
              <a:gd name="T4" fmla="*/ 293 w 1297"/>
              <a:gd name="T5" fmla="*/ 737 h 1383"/>
              <a:gd name="T6" fmla="*/ 285 w 1297"/>
              <a:gd name="T7" fmla="*/ 852 h 1383"/>
              <a:gd name="T8" fmla="*/ 260 w 1297"/>
              <a:gd name="T9" fmla="*/ 802 h 1383"/>
              <a:gd name="T10" fmla="*/ 299 w 1297"/>
              <a:gd name="T11" fmla="*/ 602 h 1383"/>
              <a:gd name="T12" fmla="*/ 253 w 1297"/>
              <a:gd name="T13" fmla="*/ 465 h 1383"/>
              <a:gd name="T14" fmla="*/ 274 w 1297"/>
              <a:gd name="T15" fmla="*/ 273 h 1383"/>
              <a:gd name="T16" fmla="*/ 331 w 1297"/>
              <a:gd name="T17" fmla="*/ 528 h 1383"/>
              <a:gd name="T18" fmla="*/ 361 w 1297"/>
              <a:gd name="T19" fmla="*/ 345 h 1383"/>
              <a:gd name="T20" fmla="*/ 288 w 1297"/>
              <a:gd name="T21" fmla="*/ 219 h 1383"/>
              <a:gd name="T22" fmla="*/ 655 w 1297"/>
              <a:gd name="T23" fmla="*/ 89 h 1383"/>
              <a:gd name="T24" fmla="*/ 720 w 1297"/>
              <a:gd name="T25" fmla="*/ 171 h 1383"/>
              <a:gd name="T26" fmla="*/ 744 w 1297"/>
              <a:gd name="T27" fmla="*/ 186 h 1383"/>
              <a:gd name="T28" fmla="*/ 799 w 1297"/>
              <a:gd name="T29" fmla="*/ 844 h 1383"/>
              <a:gd name="T30" fmla="*/ 828 w 1297"/>
              <a:gd name="T31" fmla="*/ 638 h 1383"/>
              <a:gd name="T32" fmla="*/ 823 w 1297"/>
              <a:gd name="T33" fmla="*/ 412 h 1383"/>
              <a:gd name="T34" fmla="*/ 831 w 1297"/>
              <a:gd name="T35" fmla="*/ 504 h 1383"/>
              <a:gd name="T36" fmla="*/ 894 w 1297"/>
              <a:gd name="T37" fmla="*/ 489 h 1383"/>
              <a:gd name="T38" fmla="*/ 1030 w 1297"/>
              <a:gd name="T39" fmla="*/ 228 h 1383"/>
              <a:gd name="T40" fmla="*/ 1094 w 1297"/>
              <a:gd name="T41" fmla="*/ 696 h 1383"/>
              <a:gd name="T42" fmla="*/ 1201 w 1297"/>
              <a:gd name="T43" fmla="*/ 480 h 1383"/>
              <a:gd name="T44" fmla="*/ 972 w 1297"/>
              <a:gd name="T45" fmla="*/ 672 h 1383"/>
              <a:gd name="T46" fmla="*/ 999 w 1297"/>
              <a:gd name="T47" fmla="*/ 675 h 1383"/>
              <a:gd name="T48" fmla="*/ 947 w 1297"/>
              <a:gd name="T49" fmla="*/ 572 h 1383"/>
              <a:gd name="T50" fmla="*/ 913 w 1297"/>
              <a:gd name="T51" fmla="*/ 731 h 1383"/>
              <a:gd name="T52" fmla="*/ 872 w 1297"/>
              <a:gd name="T53" fmla="*/ 856 h 1383"/>
              <a:gd name="T54" fmla="*/ 768 w 1297"/>
              <a:gd name="T55" fmla="*/ 406 h 1383"/>
              <a:gd name="T56" fmla="*/ 741 w 1297"/>
              <a:gd name="T57" fmla="*/ 950 h 1383"/>
              <a:gd name="T58" fmla="*/ 737 w 1297"/>
              <a:gd name="T59" fmla="*/ 815 h 1383"/>
              <a:gd name="T60" fmla="*/ 597 w 1297"/>
              <a:gd name="T61" fmla="*/ 1015 h 1383"/>
              <a:gd name="T62" fmla="*/ 611 w 1297"/>
              <a:gd name="T63" fmla="*/ 1104 h 1383"/>
              <a:gd name="T64" fmla="*/ 454 w 1297"/>
              <a:gd name="T65" fmla="*/ 1072 h 1383"/>
              <a:gd name="T66" fmla="*/ 466 w 1297"/>
              <a:gd name="T67" fmla="*/ 927 h 1383"/>
              <a:gd name="T68" fmla="*/ 439 w 1297"/>
              <a:gd name="T69" fmla="*/ 654 h 1383"/>
              <a:gd name="T70" fmla="*/ 427 w 1297"/>
              <a:gd name="T71" fmla="*/ 867 h 1383"/>
              <a:gd name="T72" fmla="*/ 393 w 1297"/>
              <a:gd name="T73" fmla="*/ 257 h 1383"/>
              <a:gd name="T74" fmla="*/ 561 w 1297"/>
              <a:gd name="T75" fmla="*/ 167 h 1383"/>
              <a:gd name="T76" fmla="*/ 482 w 1297"/>
              <a:gd name="T77" fmla="*/ 792 h 1383"/>
              <a:gd name="T78" fmla="*/ 531 w 1297"/>
              <a:gd name="T79" fmla="*/ 391 h 1383"/>
              <a:gd name="T80" fmla="*/ 616 w 1297"/>
              <a:gd name="T81" fmla="*/ 233 h 1383"/>
              <a:gd name="T82" fmla="*/ 534 w 1297"/>
              <a:gd name="T83" fmla="*/ 440 h 1383"/>
              <a:gd name="T84" fmla="*/ 634 w 1297"/>
              <a:gd name="T85" fmla="*/ 570 h 1383"/>
              <a:gd name="T86" fmla="*/ 645 w 1297"/>
              <a:gd name="T87" fmla="*/ 233 h 1383"/>
              <a:gd name="T88" fmla="*/ 465 w 1297"/>
              <a:gd name="T89" fmla="*/ 392 h 1383"/>
              <a:gd name="T90" fmla="*/ 679 w 1297"/>
              <a:gd name="T91" fmla="*/ 499 h 1383"/>
              <a:gd name="T92" fmla="*/ 689 w 1297"/>
              <a:gd name="T93" fmla="*/ 585 h 1383"/>
              <a:gd name="T94" fmla="*/ 705 w 1297"/>
              <a:gd name="T95" fmla="*/ 408 h 1383"/>
              <a:gd name="T96" fmla="*/ 214 w 1297"/>
              <a:gd name="T97" fmla="*/ 643 h 1383"/>
              <a:gd name="T98" fmla="*/ 217 w 1297"/>
              <a:gd name="T99" fmla="*/ 400 h 1383"/>
              <a:gd name="T100" fmla="*/ 672 w 1297"/>
              <a:gd name="T101" fmla="*/ 1201 h 1383"/>
              <a:gd name="T102" fmla="*/ 799 w 1297"/>
              <a:gd name="T103" fmla="*/ 90 h 1383"/>
              <a:gd name="T104" fmla="*/ 93 w 1297"/>
              <a:gd name="T105" fmla="*/ 329 h 1383"/>
              <a:gd name="T106" fmla="*/ 85 w 1297"/>
              <a:gd name="T107" fmla="*/ 365 h 1383"/>
              <a:gd name="T108" fmla="*/ 109 w 1297"/>
              <a:gd name="T109" fmla="*/ 642 h 1383"/>
              <a:gd name="T110" fmla="*/ 162 w 1297"/>
              <a:gd name="T111" fmla="*/ 869 h 1383"/>
              <a:gd name="T112" fmla="*/ 376 w 1297"/>
              <a:gd name="T113" fmla="*/ 1126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7" h="1383">
                <a:moveTo>
                  <a:pt x="367" y="985"/>
                </a:moveTo>
                <a:cubicBezTo>
                  <a:pt x="369" y="983"/>
                  <a:pt x="371" y="982"/>
                  <a:pt x="374" y="980"/>
                </a:cubicBezTo>
                <a:cubicBezTo>
                  <a:pt x="378" y="985"/>
                  <a:pt x="382" y="989"/>
                  <a:pt x="386" y="994"/>
                </a:cubicBezTo>
                <a:cubicBezTo>
                  <a:pt x="384" y="996"/>
                  <a:pt x="381" y="998"/>
                  <a:pt x="379" y="999"/>
                </a:cubicBezTo>
                <a:cubicBezTo>
                  <a:pt x="375" y="995"/>
                  <a:pt x="371" y="990"/>
                  <a:pt x="367" y="985"/>
                </a:cubicBezTo>
                <a:close/>
                <a:moveTo>
                  <a:pt x="365" y="695"/>
                </a:moveTo>
                <a:cubicBezTo>
                  <a:pt x="370" y="695"/>
                  <a:pt x="376" y="696"/>
                  <a:pt x="381" y="696"/>
                </a:cubicBezTo>
                <a:lnTo>
                  <a:pt x="381" y="696"/>
                </a:lnTo>
                <a:cubicBezTo>
                  <a:pt x="376" y="696"/>
                  <a:pt x="370" y="696"/>
                  <a:pt x="365" y="696"/>
                </a:cubicBezTo>
                <a:lnTo>
                  <a:pt x="365" y="695"/>
                </a:lnTo>
                <a:close/>
                <a:moveTo>
                  <a:pt x="348" y="625"/>
                </a:moveTo>
                <a:cubicBezTo>
                  <a:pt x="344" y="606"/>
                  <a:pt x="340" y="587"/>
                  <a:pt x="337" y="568"/>
                </a:cubicBezTo>
                <a:cubicBezTo>
                  <a:pt x="351" y="578"/>
                  <a:pt x="365" y="588"/>
                  <a:pt x="380" y="598"/>
                </a:cubicBezTo>
                <a:cubicBezTo>
                  <a:pt x="382" y="613"/>
                  <a:pt x="384" y="628"/>
                  <a:pt x="387" y="643"/>
                </a:cubicBezTo>
                <a:cubicBezTo>
                  <a:pt x="374" y="637"/>
                  <a:pt x="361" y="631"/>
                  <a:pt x="348" y="625"/>
                </a:cubicBezTo>
                <a:close/>
                <a:moveTo>
                  <a:pt x="335" y="820"/>
                </a:moveTo>
                <a:cubicBezTo>
                  <a:pt x="331" y="814"/>
                  <a:pt x="328" y="808"/>
                  <a:pt x="325" y="802"/>
                </a:cubicBezTo>
                <a:cubicBezTo>
                  <a:pt x="328" y="800"/>
                  <a:pt x="332" y="797"/>
                  <a:pt x="336" y="794"/>
                </a:cubicBezTo>
                <a:cubicBezTo>
                  <a:pt x="338" y="794"/>
                  <a:pt x="340" y="795"/>
                  <a:pt x="343" y="795"/>
                </a:cubicBezTo>
                <a:cubicBezTo>
                  <a:pt x="345" y="800"/>
                  <a:pt x="346" y="806"/>
                  <a:pt x="348" y="811"/>
                </a:cubicBezTo>
                <a:cubicBezTo>
                  <a:pt x="344" y="814"/>
                  <a:pt x="339" y="817"/>
                  <a:pt x="335" y="820"/>
                </a:cubicBezTo>
                <a:close/>
                <a:moveTo>
                  <a:pt x="330" y="937"/>
                </a:moveTo>
                <a:cubicBezTo>
                  <a:pt x="324" y="928"/>
                  <a:pt x="317" y="919"/>
                  <a:pt x="311" y="909"/>
                </a:cubicBezTo>
                <a:cubicBezTo>
                  <a:pt x="313" y="908"/>
                  <a:pt x="315" y="906"/>
                  <a:pt x="317" y="905"/>
                </a:cubicBezTo>
                <a:cubicBezTo>
                  <a:pt x="324" y="914"/>
                  <a:pt x="330" y="924"/>
                  <a:pt x="337" y="933"/>
                </a:cubicBezTo>
                <a:cubicBezTo>
                  <a:pt x="335" y="934"/>
                  <a:pt x="332" y="936"/>
                  <a:pt x="330" y="937"/>
                </a:cubicBezTo>
                <a:close/>
                <a:moveTo>
                  <a:pt x="293" y="737"/>
                </a:moveTo>
                <a:cubicBezTo>
                  <a:pt x="304" y="737"/>
                  <a:pt x="316" y="738"/>
                  <a:pt x="327" y="739"/>
                </a:cubicBezTo>
                <a:cubicBezTo>
                  <a:pt x="328" y="742"/>
                  <a:pt x="329" y="746"/>
                  <a:pt x="330" y="749"/>
                </a:cubicBezTo>
                <a:lnTo>
                  <a:pt x="328" y="751"/>
                </a:lnTo>
                <a:cubicBezTo>
                  <a:pt x="318" y="751"/>
                  <a:pt x="308" y="750"/>
                  <a:pt x="299" y="750"/>
                </a:cubicBezTo>
                <a:cubicBezTo>
                  <a:pt x="297" y="745"/>
                  <a:pt x="295" y="741"/>
                  <a:pt x="293" y="737"/>
                </a:cubicBezTo>
                <a:close/>
                <a:moveTo>
                  <a:pt x="280" y="855"/>
                </a:moveTo>
                <a:cubicBezTo>
                  <a:pt x="278" y="850"/>
                  <a:pt x="275" y="845"/>
                  <a:pt x="273" y="840"/>
                </a:cubicBezTo>
                <a:lnTo>
                  <a:pt x="277" y="837"/>
                </a:lnTo>
                <a:cubicBezTo>
                  <a:pt x="280" y="842"/>
                  <a:pt x="282" y="847"/>
                  <a:pt x="285" y="852"/>
                </a:cubicBezTo>
                <a:cubicBezTo>
                  <a:pt x="283" y="853"/>
                  <a:pt x="282" y="854"/>
                  <a:pt x="280" y="855"/>
                </a:cubicBezTo>
                <a:close/>
                <a:moveTo>
                  <a:pt x="263" y="630"/>
                </a:moveTo>
                <a:cubicBezTo>
                  <a:pt x="278" y="639"/>
                  <a:pt x="292" y="648"/>
                  <a:pt x="307" y="656"/>
                </a:cubicBezTo>
                <a:cubicBezTo>
                  <a:pt x="294" y="655"/>
                  <a:pt x="281" y="654"/>
                  <a:pt x="268" y="652"/>
                </a:cubicBezTo>
                <a:cubicBezTo>
                  <a:pt x="266" y="645"/>
                  <a:pt x="265" y="637"/>
                  <a:pt x="263" y="630"/>
                </a:cubicBezTo>
                <a:close/>
                <a:moveTo>
                  <a:pt x="257" y="805"/>
                </a:moveTo>
                <a:cubicBezTo>
                  <a:pt x="254" y="799"/>
                  <a:pt x="252" y="792"/>
                  <a:pt x="249" y="786"/>
                </a:cubicBezTo>
                <a:lnTo>
                  <a:pt x="254" y="787"/>
                </a:lnTo>
                <a:cubicBezTo>
                  <a:pt x="256" y="792"/>
                  <a:pt x="258" y="797"/>
                  <a:pt x="260" y="802"/>
                </a:cubicBezTo>
                <a:lnTo>
                  <a:pt x="257" y="805"/>
                </a:lnTo>
                <a:close/>
                <a:moveTo>
                  <a:pt x="234" y="744"/>
                </a:moveTo>
                <a:cubicBezTo>
                  <a:pt x="233" y="739"/>
                  <a:pt x="231" y="735"/>
                  <a:pt x="230" y="730"/>
                </a:cubicBezTo>
                <a:lnTo>
                  <a:pt x="233" y="731"/>
                </a:lnTo>
                <a:lnTo>
                  <a:pt x="234" y="733"/>
                </a:lnTo>
                <a:cubicBezTo>
                  <a:pt x="235" y="737"/>
                  <a:pt x="237" y="740"/>
                  <a:pt x="238" y="744"/>
                </a:cubicBezTo>
                <a:lnTo>
                  <a:pt x="234" y="744"/>
                </a:lnTo>
                <a:close/>
                <a:moveTo>
                  <a:pt x="291" y="533"/>
                </a:moveTo>
                <a:cubicBezTo>
                  <a:pt x="293" y="556"/>
                  <a:pt x="296" y="579"/>
                  <a:pt x="299" y="602"/>
                </a:cubicBezTo>
                <a:cubicBezTo>
                  <a:pt x="285" y="595"/>
                  <a:pt x="270" y="588"/>
                  <a:pt x="256" y="580"/>
                </a:cubicBezTo>
                <a:cubicBezTo>
                  <a:pt x="254" y="554"/>
                  <a:pt x="252" y="527"/>
                  <a:pt x="252" y="501"/>
                </a:cubicBezTo>
                <a:cubicBezTo>
                  <a:pt x="265" y="512"/>
                  <a:pt x="278" y="523"/>
                  <a:pt x="291" y="533"/>
                </a:cubicBezTo>
                <a:close/>
                <a:moveTo>
                  <a:pt x="253" y="465"/>
                </a:moveTo>
                <a:cubicBezTo>
                  <a:pt x="263" y="462"/>
                  <a:pt x="274" y="460"/>
                  <a:pt x="284" y="458"/>
                </a:cubicBezTo>
                <a:lnTo>
                  <a:pt x="288" y="461"/>
                </a:lnTo>
                <a:cubicBezTo>
                  <a:pt x="288" y="474"/>
                  <a:pt x="289" y="487"/>
                  <a:pt x="289" y="500"/>
                </a:cubicBezTo>
                <a:cubicBezTo>
                  <a:pt x="277" y="491"/>
                  <a:pt x="265" y="482"/>
                  <a:pt x="253" y="473"/>
                </a:cubicBezTo>
                <a:cubicBezTo>
                  <a:pt x="253" y="470"/>
                  <a:pt x="253" y="467"/>
                  <a:pt x="253" y="465"/>
                </a:cubicBezTo>
                <a:close/>
                <a:moveTo>
                  <a:pt x="260" y="376"/>
                </a:moveTo>
                <a:cubicBezTo>
                  <a:pt x="270" y="372"/>
                  <a:pt x="280" y="369"/>
                  <a:pt x="291" y="365"/>
                </a:cubicBezTo>
                <a:cubicBezTo>
                  <a:pt x="290" y="382"/>
                  <a:pt x="289" y="398"/>
                  <a:pt x="288" y="415"/>
                </a:cubicBezTo>
                <a:cubicBezTo>
                  <a:pt x="278" y="409"/>
                  <a:pt x="268" y="402"/>
                  <a:pt x="258" y="396"/>
                </a:cubicBezTo>
                <a:cubicBezTo>
                  <a:pt x="258" y="389"/>
                  <a:pt x="259" y="383"/>
                  <a:pt x="260" y="376"/>
                </a:cubicBezTo>
                <a:close/>
                <a:moveTo>
                  <a:pt x="277" y="255"/>
                </a:moveTo>
                <a:cubicBezTo>
                  <a:pt x="286" y="252"/>
                  <a:pt x="294" y="249"/>
                  <a:pt x="303" y="246"/>
                </a:cubicBezTo>
                <a:cubicBezTo>
                  <a:pt x="303" y="249"/>
                  <a:pt x="303" y="251"/>
                  <a:pt x="302" y="254"/>
                </a:cubicBezTo>
                <a:cubicBezTo>
                  <a:pt x="293" y="260"/>
                  <a:pt x="283" y="266"/>
                  <a:pt x="274" y="273"/>
                </a:cubicBezTo>
                <a:cubicBezTo>
                  <a:pt x="275" y="267"/>
                  <a:pt x="276" y="261"/>
                  <a:pt x="277" y="255"/>
                </a:cubicBezTo>
                <a:close/>
                <a:moveTo>
                  <a:pt x="317" y="697"/>
                </a:moveTo>
                <a:cubicBezTo>
                  <a:pt x="304" y="697"/>
                  <a:pt x="292" y="697"/>
                  <a:pt x="279" y="696"/>
                </a:cubicBezTo>
                <a:cubicBezTo>
                  <a:pt x="278" y="693"/>
                  <a:pt x="277" y="690"/>
                  <a:pt x="277" y="688"/>
                </a:cubicBezTo>
                <a:cubicBezTo>
                  <a:pt x="290" y="689"/>
                  <a:pt x="303" y="691"/>
                  <a:pt x="316" y="692"/>
                </a:cubicBezTo>
                <a:cubicBezTo>
                  <a:pt x="316" y="694"/>
                  <a:pt x="316" y="696"/>
                  <a:pt x="317" y="697"/>
                </a:cubicBezTo>
                <a:close/>
                <a:moveTo>
                  <a:pt x="371" y="521"/>
                </a:moveTo>
                <a:cubicBezTo>
                  <a:pt x="372" y="532"/>
                  <a:pt x="373" y="544"/>
                  <a:pt x="374" y="556"/>
                </a:cubicBezTo>
                <a:cubicBezTo>
                  <a:pt x="360" y="547"/>
                  <a:pt x="345" y="538"/>
                  <a:pt x="331" y="528"/>
                </a:cubicBezTo>
                <a:cubicBezTo>
                  <a:pt x="330" y="516"/>
                  <a:pt x="328" y="503"/>
                  <a:pt x="327" y="490"/>
                </a:cubicBezTo>
                <a:cubicBezTo>
                  <a:pt x="341" y="501"/>
                  <a:pt x="356" y="511"/>
                  <a:pt x="371" y="521"/>
                </a:cubicBezTo>
                <a:close/>
                <a:moveTo>
                  <a:pt x="365" y="446"/>
                </a:moveTo>
                <a:cubicBezTo>
                  <a:pt x="365" y="451"/>
                  <a:pt x="366" y="457"/>
                  <a:pt x="366" y="462"/>
                </a:cubicBezTo>
                <a:cubicBezTo>
                  <a:pt x="358" y="458"/>
                  <a:pt x="350" y="453"/>
                  <a:pt x="343" y="448"/>
                </a:cubicBezTo>
                <a:cubicBezTo>
                  <a:pt x="350" y="447"/>
                  <a:pt x="357" y="447"/>
                  <a:pt x="365" y="446"/>
                </a:cubicBezTo>
                <a:close/>
                <a:moveTo>
                  <a:pt x="323" y="408"/>
                </a:moveTo>
                <a:cubicBezTo>
                  <a:pt x="322" y="390"/>
                  <a:pt x="322" y="373"/>
                  <a:pt x="323" y="355"/>
                </a:cubicBezTo>
                <a:cubicBezTo>
                  <a:pt x="336" y="351"/>
                  <a:pt x="348" y="348"/>
                  <a:pt x="361" y="345"/>
                </a:cubicBezTo>
                <a:cubicBezTo>
                  <a:pt x="361" y="364"/>
                  <a:pt x="362" y="383"/>
                  <a:pt x="363" y="402"/>
                </a:cubicBezTo>
                <a:cubicBezTo>
                  <a:pt x="349" y="404"/>
                  <a:pt x="336" y="406"/>
                  <a:pt x="323" y="408"/>
                </a:cubicBezTo>
                <a:close/>
                <a:moveTo>
                  <a:pt x="306" y="181"/>
                </a:moveTo>
                <a:cubicBezTo>
                  <a:pt x="346" y="168"/>
                  <a:pt x="387" y="160"/>
                  <a:pt x="429" y="154"/>
                </a:cubicBezTo>
                <a:cubicBezTo>
                  <a:pt x="418" y="158"/>
                  <a:pt x="411" y="170"/>
                  <a:pt x="422" y="179"/>
                </a:cubicBezTo>
                <a:lnTo>
                  <a:pt x="423" y="180"/>
                </a:lnTo>
                <a:cubicBezTo>
                  <a:pt x="391" y="186"/>
                  <a:pt x="359" y="195"/>
                  <a:pt x="328" y="205"/>
                </a:cubicBezTo>
                <a:cubicBezTo>
                  <a:pt x="321" y="201"/>
                  <a:pt x="313" y="202"/>
                  <a:pt x="310" y="210"/>
                </a:cubicBezTo>
                <a:cubicBezTo>
                  <a:pt x="302" y="213"/>
                  <a:pt x="295" y="216"/>
                  <a:pt x="288" y="219"/>
                </a:cubicBezTo>
                <a:cubicBezTo>
                  <a:pt x="292" y="213"/>
                  <a:pt x="291" y="207"/>
                  <a:pt x="287" y="203"/>
                </a:cubicBezTo>
                <a:cubicBezTo>
                  <a:pt x="293" y="195"/>
                  <a:pt x="299" y="188"/>
                  <a:pt x="306" y="181"/>
                </a:cubicBezTo>
                <a:close/>
                <a:moveTo>
                  <a:pt x="655" y="89"/>
                </a:moveTo>
                <a:cubicBezTo>
                  <a:pt x="675" y="93"/>
                  <a:pt x="694" y="98"/>
                  <a:pt x="713" y="105"/>
                </a:cubicBezTo>
                <a:lnTo>
                  <a:pt x="714" y="109"/>
                </a:lnTo>
                <a:cubicBezTo>
                  <a:pt x="711" y="108"/>
                  <a:pt x="708" y="108"/>
                  <a:pt x="705" y="107"/>
                </a:cubicBezTo>
                <a:cubicBezTo>
                  <a:pt x="697" y="102"/>
                  <a:pt x="687" y="101"/>
                  <a:pt x="679" y="103"/>
                </a:cubicBezTo>
                <a:cubicBezTo>
                  <a:pt x="597" y="91"/>
                  <a:pt x="514" y="92"/>
                  <a:pt x="433" y="108"/>
                </a:cubicBezTo>
                <a:cubicBezTo>
                  <a:pt x="504" y="83"/>
                  <a:pt x="580" y="74"/>
                  <a:pt x="655" y="89"/>
                </a:cubicBezTo>
                <a:close/>
                <a:moveTo>
                  <a:pt x="717" y="238"/>
                </a:moveTo>
                <a:cubicBezTo>
                  <a:pt x="719" y="239"/>
                  <a:pt x="720" y="239"/>
                  <a:pt x="722" y="239"/>
                </a:cubicBezTo>
                <a:cubicBezTo>
                  <a:pt x="720" y="239"/>
                  <a:pt x="719" y="239"/>
                  <a:pt x="717" y="239"/>
                </a:cubicBezTo>
                <a:lnTo>
                  <a:pt x="717" y="238"/>
                </a:lnTo>
                <a:close/>
                <a:moveTo>
                  <a:pt x="720" y="171"/>
                </a:moveTo>
                <a:lnTo>
                  <a:pt x="721" y="172"/>
                </a:lnTo>
                <a:cubicBezTo>
                  <a:pt x="721" y="174"/>
                  <a:pt x="722" y="177"/>
                  <a:pt x="722" y="180"/>
                </a:cubicBezTo>
                <a:lnTo>
                  <a:pt x="720" y="179"/>
                </a:lnTo>
                <a:cubicBezTo>
                  <a:pt x="720" y="177"/>
                  <a:pt x="720" y="174"/>
                  <a:pt x="720" y="171"/>
                </a:cubicBezTo>
                <a:close/>
                <a:moveTo>
                  <a:pt x="742" y="474"/>
                </a:moveTo>
                <a:cubicBezTo>
                  <a:pt x="749" y="476"/>
                  <a:pt x="756" y="479"/>
                  <a:pt x="763" y="481"/>
                </a:cubicBezTo>
                <a:cubicBezTo>
                  <a:pt x="758" y="494"/>
                  <a:pt x="753" y="507"/>
                  <a:pt x="748" y="520"/>
                </a:cubicBezTo>
                <a:cubicBezTo>
                  <a:pt x="743" y="511"/>
                  <a:pt x="738" y="502"/>
                  <a:pt x="734" y="494"/>
                </a:cubicBezTo>
                <a:cubicBezTo>
                  <a:pt x="736" y="487"/>
                  <a:pt x="739" y="481"/>
                  <a:pt x="742" y="474"/>
                </a:cubicBezTo>
                <a:close/>
                <a:moveTo>
                  <a:pt x="794" y="193"/>
                </a:moveTo>
                <a:cubicBezTo>
                  <a:pt x="794" y="195"/>
                  <a:pt x="794" y="197"/>
                  <a:pt x="795" y="199"/>
                </a:cubicBezTo>
                <a:cubicBezTo>
                  <a:pt x="779" y="194"/>
                  <a:pt x="762" y="190"/>
                  <a:pt x="746" y="186"/>
                </a:cubicBezTo>
                <a:lnTo>
                  <a:pt x="744" y="186"/>
                </a:lnTo>
                <a:cubicBezTo>
                  <a:pt x="744" y="183"/>
                  <a:pt x="743" y="180"/>
                  <a:pt x="743" y="177"/>
                </a:cubicBezTo>
                <a:cubicBezTo>
                  <a:pt x="760" y="182"/>
                  <a:pt x="777" y="187"/>
                  <a:pt x="794" y="193"/>
                </a:cubicBezTo>
                <a:close/>
                <a:moveTo>
                  <a:pt x="792" y="543"/>
                </a:moveTo>
                <a:lnTo>
                  <a:pt x="793" y="541"/>
                </a:lnTo>
                <a:lnTo>
                  <a:pt x="794" y="543"/>
                </a:lnTo>
                <a:lnTo>
                  <a:pt x="792" y="543"/>
                </a:lnTo>
                <a:close/>
                <a:moveTo>
                  <a:pt x="802" y="825"/>
                </a:moveTo>
                <a:cubicBezTo>
                  <a:pt x="803" y="830"/>
                  <a:pt x="804" y="835"/>
                  <a:pt x="805" y="840"/>
                </a:cubicBezTo>
                <a:cubicBezTo>
                  <a:pt x="803" y="842"/>
                  <a:pt x="801" y="843"/>
                  <a:pt x="799" y="844"/>
                </a:cubicBezTo>
                <a:cubicBezTo>
                  <a:pt x="797" y="838"/>
                  <a:pt x="795" y="831"/>
                  <a:pt x="793" y="824"/>
                </a:cubicBezTo>
                <a:cubicBezTo>
                  <a:pt x="796" y="824"/>
                  <a:pt x="799" y="824"/>
                  <a:pt x="802" y="825"/>
                </a:cubicBezTo>
                <a:close/>
                <a:moveTo>
                  <a:pt x="829" y="1044"/>
                </a:moveTo>
                <a:cubicBezTo>
                  <a:pt x="829" y="1046"/>
                  <a:pt x="829" y="1047"/>
                  <a:pt x="829" y="1049"/>
                </a:cubicBezTo>
                <a:cubicBezTo>
                  <a:pt x="807" y="1061"/>
                  <a:pt x="785" y="1072"/>
                  <a:pt x="765" y="1077"/>
                </a:cubicBezTo>
                <a:cubicBezTo>
                  <a:pt x="764" y="1073"/>
                  <a:pt x="764" y="1068"/>
                  <a:pt x="763" y="1063"/>
                </a:cubicBezTo>
                <a:cubicBezTo>
                  <a:pt x="771" y="1057"/>
                  <a:pt x="779" y="1050"/>
                  <a:pt x="787" y="1044"/>
                </a:cubicBezTo>
                <a:cubicBezTo>
                  <a:pt x="799" y="1054"/>
                  <a:pt x="818" y="1054"/>
                  <a:pt x="829" y="1044"/>
                </a:cubicBezTo>
                <a:close/>
                <a:moveTo>
                  <a:pt x="828" y="638"/>
                </a:moveTo>
                <a:cubicBezTo>
                  <a:pt x="828" y="640"/>
                  <a:pt x="829" y="643"/>
                  <a:pt x="830" y="646"/>
                </a:cubicBezTo>
                <a:lnTo>
                  <a:pt x="828" y="647"/>
                </a:lnTo>
                <a:cubicBezTo>
                  <a:pt x="823" y="646"/>
                  <a:pt x="819" y="645"/>
                  <a:pt x="815" y="644"/>
                </a:cubicBezTo>
                <a:cubicBezTo>
                  <a:pt x="819" y="642"/>
                  <a:pt x="823" y="640"/>
                  <a:pt x="828" y="638"/>
                </a:cubicBezTo>
                <a:close/>
                <a:moveTo>
                  <a:pt x="823" y="412"/>
                </a:moveTo>
                <a:cubicBezTo>
                  <a:pt x="825" y="417"/>
                  <a:pt x="828" y="422"/>
                  <a:pt x="830" y="427"/>
                </a:cubicBezTo>
                <a:cubicBezTo>
                  <a:pt x="830" y="431"/>
                  <a:pt x="830" y="434"/>
                  <a:pt x="830" y="437"/>
                </a:cubicBezTo>
                <a:cubicBezTo>
                  <a:pt x="826" y="436"/>
                  <a:pt x="822" y="435"/>
                  <a:pt x="817" y="434"/>
                </a:cubicBezTo>
                <a:cubicBezTo>
                  <a:pt x="819" y="427"/>
                  <a:pt x="821" y="419"/>
                  <a:pt x="823" y="412"/>
                </a:cubicBezTo>
                <a:close/>
                <a:moveTo>
                  <a:pt x="827" y="205"/>
                </a:moveTo>
                <a:lnTo>
                  <a:pt x="825" y="208"/>
                </a:lnTo>
                <a:lnTo>
                  <a:pt x="821" y="207"/>
                </a:lnTo>
                <a:lnTo>
                  <a:pt x="821" y="203"/>
                </a:lnTo>
                <a:cubicBezTo>
                  <a:pt x="823" y="203"/>
                  <a:pt x="825" y="204"/>
                  <a:pt x="827" y="205"/>
                </a:cubicBezTo>
                <a:close/>
                <a:moveTo>
                  <a:pt x="830" y="524"/>
                </a:moveTo>
                <a:lnTo>
                  <a:pt x="830" y="524"/>
                </a:lnTo>
                <a:cubicBezTo>
                  <a:pt x="826" y="516"/>
                  <a:pt x="822" y="507"/>
                  <a:pt x="818" y="499"/>
                </a:cubicBezTo>
                <a:cubicBezTo>
                  <a:pt x="822" y="501"/>
                  <a:pt x="826" y="502"/>
                  <a:pt x="831" y="504"/>
                </a:cubicBezTo>
                <a:cubicBezTo>
                  <a:pt x="830" y="510"/>
                  <a:pt x="830" y="517"/>
                  <a:pt x="830" y="524"/>
                </a:cubicBezTo>
                <a:close/>
                <a:moveTo>
                  <a:pt x="852" y="728"/>
                </a:moveTo>
                <a:cubicBezTo>
                  <a:pt x="853" y="730"/>
                  <a:pt x="853" y="732"/>
                  <a:pt x="853" y="734"/>
                </a:cubicBezTo>
                <a:lnTo>
                  <a:pt x="849" y="733"/>
                </a:lnTo>
                <a:cubicBezTo>
                  <a:pt x="850" y="732"/>
                  <a:pt x="851" y="730"/>
                  <a:pt x="852" y="728"/>
                </a:cubicBezTo>
                <a:close/>
                <a:moveTo>
                  <a:pt x="873" y="400"/>
                </a:moveTo>
                <a:cubicBezTo>
                  <a:pt x="881" y="410"/>
                  <a:pt x="894" y="409"/>
                  <a:pt x="904" y="403"/>
                </a:cubicBezTo>
                <a:cubicBezTo>
                  <a:pt x="904" y="431"/>
                  <a:pt x="902" y="459"/>
                  <a:pt x="899" y="486"/>
                </a:cubicBezTo>
                <a:lnTo>
                  <a:pt x="894" y="489"/>
                </a:lnTo>
                <a:cubicBezTo>
                  <a:pt x="886" y="468"/>
                  <a:pt x="877" y="448"/>
                  <a:pt x="868" y="427"/>
                </a:cubicBezTo>
                <a:cubicBezTo>
                  <a:pt x="867" y="414"/>
                  <a:pt x="865" y="401"/>
                  <a:pt x="863" y="388"/>
                </a:cubicBezTo>
                <a:cubicBezTo>
                  <a:pt x="866" y="392"/>
                  <a:pt x="870" y="396"/>
                  <a:pt x="873" y="400"/>
                </a:cubicBezTo>
                <a:close/>
                <a:moveTo>
                  <a:pt x="929" y="261"/>
                </a:moveTo>
                <a:cubicBezTo>
                  <a:pt x="944" y="276"/>
                  <a:pt x="956" y="292"/>
                  <a:pt x="967" y="309"/>
                </a:cubicBezTo>
                <a:cubicBezTo>
                  <a:pt x="955" y="297"/>
                  <a:pt x="942" y="286"/>
                  <a:pt x="928" y="276"/>
                </a:cubicBezTo>
                <a:cubicBezTo>
                  <a:pt x="922" y="263"/>
                  <a:pt x="915" y="251"/>
                  <a:pt x="908" y="239"/>
                </a:cubicBezTo>
                <a:cubicBezTo>
                  <a:pt x="915" y="246"/>
                  <a:pt x="922" y="254"/>
                  <a:pt x="929" y="261"/>
                </a:cubicBezTo>
                <a:close/>
                <a:moveTo>
                  <a:pt x="1030" y="228"/>
                </a:moveTo>
                <a:cubicBezTo>
                  <a:pt x="1068" y="273"/>
                  <a:pt x="1097" y="324"/>
                  <a:pt x="1117" y="375"/>
                </a:cubicBezTo>
                <a:cubicBezTo>
                  <a:pt x="1125" y="394"/>
                  <a:pt x="1130" y="415"/>
                  <a:pt x="1134" y="437"/>
                </a:cubicBezTo>
                <a:cubicBezTo>
                  <a:pt x="1129" y="426"/>
                  <a:pt x="1124" y="415"/>
                  <a:pt x="1119" y="404"/>
                </a:cubicBezTo>
                <a:cubicBezTo>
                  <a:pt x="1078" y="323"/>
                  <a:pt x="1028" y="243"/>
                  <a:pt x="964" y="179"/>
                </a:cubicBezTo>
                <a:cubicBezTo>
                  <a:pt x="986" y="194"/>
                  <a:pt x="1009" y="211"/>
                  <a:pt x="1030" y="228"/>
                </a:cubicBezTo>
                <a:close/>
                <a:moveTo>
                  <a:pt x="1076" y="684"/>
                </a:moveTo>
                <a:cubicBezTo>
                  <a:pt x="1076" y="680"/>
                  <a:pt x="1077" y="676"/>
                  <a:pt x="1077" y="672"/>
                </a:cubicBezTo>
                <a:cubicBezTo>
                  <a:pt x="1082" y="651"/>
                  <a:pt x="1086" y="629"/>
                  <a:pt x="1089" y="608"/>
                </a:cubicBezTo>
                <a:cubicBezTo>
                  <a:pt x="1093" y="637"/>
                  <a:pt x="1095" y="667"/>
                  <a:pt x="1094" y="696"/>
                </a:cubicBezTo>
                <a:cubicBezTo>
                  <a:pt x="1090" y="690"/>
                  <a:pt x="1084" y="686"/>
                  <a:pt x="1076" y="684"/>
                </a:cubicBezTo>
                <a:close/>
                <a:moveTo>
                  <a:pt x="1090" y="740"/>
                </a:moveTo>
                <a:lnTo>
                  <a:pt x="1090" y="740"/>
                </a:lnTo>
                <a:cubicBezTo>
                  <a:pt x="1080" y="765"/>
                  <a:pt x="1068" y="788"/>
                  <a:pt x="1055" y="811"/>
                </a:cubicBezTo>
                <a:cubicBezTo>
                  <a:pt x="1060" y="790"/>
                  <a:pt x="1064" y="768"/>
                  <a:pt x="1068" y="745"/>
                </a:cubicBezTo>
                <a:lnTo>
                  <a:pt x="1071" y="746"/>
                </a:lnTo>
                <a:cubicBezTo>
                  <a:pt x="1079" y="746"/>
                  <a:pt x="1085" y="744"/>
                  <a:pt x="1090" y="740"/>
                </a:cubicBezTo>
                <a:close/>
                <a:moveTo>
                  <a:pt x="1180" y="656"/>
                </a:moveTo>
                <a:cubicBezTo>
                  <a:pt x="1193" y="598"/>
                  <a:pt x="1202" y="539"/>
                  <a:pt x="1201" y="480"/>
                </a:cubicBezTo>
                <a:cubicBezTo>
                  <a:pt x="1226" y="580"/>
                  <a:pt x="1226" y="695"/>
                  <a:pt x="1195" y="787"/>
                </a:cubicBezTo>
                <a:cubicBezTo>
                  <a:pt x="1161" y="887"/>
                  <a:pt x="1089" y="981"/>
                  <a:pt x="999" y="1047"/>
                </a:cubicBezTo>
                <a:cubicBezTo>
                  <a:pt x="1063" y="984"/>
                  <a:pt x="1114" y="910"/>
                  <a:pt x="1142" y="841"/>
                </a:cubicBezTo>
                <a:cubicBezTo>
                  <a:pt x="1167" y="780"/>
                  <a:pt x="1179" y="718"/>
                  <a:pt x="1180" y="656"/>
                </a:cubicBezTo>
                <a:close/>
                <a:moveTo>
                  <a:pt x="1022" y="862"/>
                </a:moveTo>
                <a:cubicBezTo>
                  <a:pt x="1015" y="872"/>
                  <a:pt x="1007" y="882"/>
                  <a:pt x="999" y="891"/>
                </a:cubicBezTo>
                <a:cubicBezTo>
                  <a:pt x="998" y="877"/>
                  <a:pt x="997" y="863"/>
                  <a:pt x="995" y="850"/>
                </a:cubicBezTo>
                <a:cubicBezTo>
                  <a:pt x="1002" y="857"/>
                  <a:pt x="1013" y="862"/>
                  <a:pt x="1022" y="862"/>
                </a:cubicBezTo>
                <a:close/>
                <a:moveTo>
                  <a:pt x="972" y="672"/>
                </a:moveTo>
                <a:cubicBezTo>
                  <a:pt x="967" y="671"/>
                  <a:pt x="962" y="670"/>
                  <a:pt x="957" y="670"/>
                </a:cubicBezTo>
                <a:cubicBezTo>
                  <a:pt x="954" y="660"/>
                  <a:pt x="951" y="651"/>
                  <a:pt x="949" y="642"/>
                </a:cubicBezTo>
                <a:cubicBezTo>
                  <a:pt x="970" y="629"/>
                  <a:pt x="991" y="616"/>
                  <a:pt x="1012" y="601"/>
                </a:cubicBezTo>
                <a:cubicBezTo>
                  <a:pt x="1012" y="607"/>
                  <a:pt x="1012" y="612"/>
                  <a:pt x="1011" y="617"/>
                </a:cubicBezTo>
                <a:cubicBezTo>
                  <a:pt x="1011" y="619"/>
                  <a:pt x="1010" y="621"/>
                  <a:pt x="1010" y="623"/>
                </a:cubicBezTo>
                <a:cubicBezTo>
                  <a:pt x="1010" y="636"/>
                  <a:pt x="1009" y="648"/>
                  <a:pt x="1007" y="661"/>
                </a:cubicBezTo>
                <a:cubicBezTo>
                  <a:pt x="1005" y="658"/>
                  <a:pt x="1003" y="656"/>
                  <a:pt x="1002" y="654"/>
                </a:cubicBezTo>
                <a:cubicBezTo>
                  <a:pt x="996" y="647"/>
                  <a:pt x="986" y="657"/>
                  <a:pt x="992" y="664"/>
                </a:cubicBezTo>
                <a:cubicBezTo>
                  <a:pt x="995" y="667"/>
                  <a:pt x="997" y="671"/>
                  <a:pt x="999" y="675"/>
                </a:cubicBezTo>
                <a:cubicBezTo>
                  <a:pt x="994" y="675"/>
                  <a:pt x="989" y="674"/>
                  <a:pt x="984" y="673"/>
                </a:cubicBezTo>
                <a:cubicBezTo>
                  <a:pt x="980" y="672"/>
                  <a:pt x="976" y="672"/>
                  <a:pt x="972" y="672"/>
                </a:cubicBezTo>
                <a:close/>
                <a:moveTo>
                  <a:pt x="964" y="500"/>
                </a:moveTo>
                <a:cubicBezTo>
                  <a:pt x="964" y="494"/>
                  <a:pt x="961" y="487"/>
                  <a:pt x="957" y="482"/>
                </a:cubicBezTo>
                <a:cubicBezTo>
                  <a:pt x="959" y="452"/>
                  <a:pt x="959" y="422"/>
                  <a:pt x="957" y="393"/>
                </a:cubicBezTo>
                <a:cubicBezTo>
                  <a:pt x="972" y="413"/>
                  <a:pt x="985" y="436"/>
                  <a:pt x="993" y="460"/>
                </a:cubicBezTo>
                <a:cubicBezTo>
                  <a:pt x="1001" y="484"/>
                  <a:pt x="1007" y="510"/>
                  <a:pt x="1009" y="537"/>
                </a:cubicBezTo>
                <a:cubicBezTo>
                  <a:pt x="988" y="553"/>
                  <a:pt x="967" y="567"/>
                  <a:pt x="945" y="581"/>
                </a:cubicBezTo>
                <a:cubicBezTo>
                  <a:pt x="946" y="578"/>
                  <a:pt x="946" y="575"/>
                  <a:pt x="947" y="572"/>
                </a:cubicBezTo>
                <a:cubicBezTo>
                  <a:pt x="955" y="567"/>
                  <a:pt x="962" y="563"/>
                  <a:pt x="970" y="558"/>
                </a:cubicBezTo>
                <a:cubicBezTo>
                  <a:pt x="994" y="542"/>
                  <a:pt x="984" y="508"/>
                  <a:pt x="964" y="500"/>
                </a:cubicBezTo>
                <a:close/>
                <a:moveTo>
                  <a:pt x="946" y="974"/>
                </a:moveTo>
                <a:cubicBezTo>
                  <a:pt x="944" y="951"/>
                  <a:pt x="942" y="929"/>
                  <a:pt x="939" y="906"/>
                </a:cubicBezTo>
                <a:lnTo>
                  <a:pt x="941" y="904"/>
                </a:lnTo>
                <a:cubicBezTo>
                  <a:pt x="944" y="922"/>
                  <a:pt x="947" y="940"/>
                  <a:pt x="950" y="958"/>
                </a:cubicBezTo>
                <a:cubicBezTo>
                  <a:pt x="950" y="962"/>
                  <a:pt x="952" y="965"/>
                  <a:pt x="953" y="968"/>
                </a:cubicBezTo>
                <a:cubicBezTo>
                  <a:pt x="951" y="970"/>
                  <a:pt x="948" y="972"/>
                  <a:pt x="946" y="974"/>
                </a:cubicBezTo>
                <a:close/>
                <a:moveTo>
                  <a:pt x="913" y="731"/>
                </a:moveTo>
                <a:lnTo>
                  <a:pt x="913" y="728"/>
                </a:lnTo>
                <a:lnTo>
                  <a:pt x="915" y="729"/>
                </a:lnTo>
                <a:lnTo>
                  <a:pt x="913" y="731"/>
                </a:lnTo>
                <a:close/>
                <a:moveTo>
                  <a:pt x="884" y="1016"/>
                </a:moveTo>
                <a:cubicBezTo>
                  <a:pt x="885" y="1006"/>
                  <a:pt x="885" y="996"/>
                  <a:pt x="885" y="986"/>
                </a:cubicBezTo>
                <a:cubicBezTo>
                  <a:pt x="886" y="996"/>
                  <a:pt x="886" y="1005"/>
                  <a:pt x="886" y="1015"/>
                </a:cubicBezTo>
                <a:lnTo>
                  <a:pt x="884" y="1016"/>
                </a:lnTo>
                <a:close/>
                <a:moveTo>
                  <a:pt x="876" y="875"/>
                </a:moveTo>
                <a:cubicBezTo>
                  <a:pt x="875" y="869"/>
                  <a:pt x="874" y="862"/>
                  <a:pt x="872" y="856"/>
                </a:cubicBezTo>
                <a:lnTo>
                  <a:pt x="875" y="853"/>
                </a:lnTo>
                <a:cubicBezTo>
                  <a:pt x="876" y="860"/>
                  <a:pt x="877" y="867"/>
                  <a:pt x="877" y="874"/>
                </a:cubicBezTo>
                <a:lnTo>
                  <a:pt x="876" y="875"/>
                </a:lnTo>
                <a:close/>
                <a:moveTo>
                  <a:pt x="868" y="618"/>
                </a:moveTo>
                <a:cubicBezTo>
                  <a:pt x="871" y="616"/>
                  <a:pt x="873" y="615"/>
                  <a:pt x="875" y="614"/>
                </a:cubicBezTo>
                <a:cubicBezTo>
                  <a:pt x="874" y="617"/>
                  <a:pt x="874" y="621"/>
                  <a:pt x="873" y="624"/>
                </a:cubicBezTo>
                <a:lnTo>
                  <a:pt x="871" y="625"/>
                </a:lnTo>
                <a:cubicBezTo>
                  <a:pt x="870" y="622"/>
                  <a:pt x="869" y="620"/>
                  <a:pt x="868" y="618"/>
                </a:cubicBezTo>
                <a:close/>
                <a:moveTo>
                  <a:pt x="768" y="406"/>
                </a:moveTo>
                <a:cubicBezTo>
                  <a:pt x="772" y="393"/>
                  <a:pt x="776" y="380"/>
                  <a:pt x="780" y="367"/>
                </a:cubicBezTo>
                <a:cubicBezTo>
                  <a:pt x="782" y="368"/>
                  <a:pt x="784" y="368"/>
                  <a:pt x="786" y="369"/>
                </a:cubicBezTo>
                <a:lnTo>
                  <a:pt x="790" y="370"/>
                </a:lnTo>
                <a:cubicBezTo>
                  <a:pt x="788" y="388"/>
                  <a:pt x="785" y="405"/>
                  <a:pt x="782" y="422"/>
                </a:cubicBezTo>
                <a:lnTo>
                  <a:pt x="781" y="424"/>
                </a:lnTo>
                <a:lnTo>
                  <a:pt x="778" y="423"/>
                </a:lnTo>
                <a:cubicBezTo>
                  <a:pt x="774" y="417"/>
                  <a:pt x="771" y="411"/>
                  <a:pt x="768" y="406"/>
                </a:cubicBezTo>
                <a:close/>
                <a:moveTo>
                  <a:pt x="753" y="1005"/>
                </a:moveTo>
                <a:cubicBezTo>
                  <a:pt x="749" y="986"/>
                  <a:pt x="745" y="968"/>
                  <a:pt x="741" y="950"/>
                </a:cubicBezTo>
                <a:cubicBezTo>
                  <a:pt x="749" y="945"/>
                  <a:pt x="758" y="940"/>
                  <a:pt x="766" y="934"/>
                </a:cubicBezTo>
                <a:cubicBezTo>
                  <a:pt x="769" y="952"/>
                  <a:pt x="771" y="970"/>
                  <a:pt x="773" y="987"/>
                </a:cubicBezTo>
                <a:cubicBezTo>
                  <a:pt x="767" y="993"/>
                  <a:pt x="760" y="999"/>
                  <a:pt x="753" y="1005"/>
                </a:cubicBezTo>
                <a:close/>
                <a:moveTo>
                  <a:pt x="753" y="871"/>
                </a:moveTo>
                <a:cubicBezTo>
                  <a:pt x="753" y="873"/>
                  <a:pt x="754" y="876"/>
                  <a:pt x="755" y="879"/>
                </a:cubicBezTo>
                <a:cubicBezTo>
                  <a:pt x="747" y="884"/>
                  <a:pt x="739" y="889"/>
                  <a:pt x="732" y="894"/>
                </a:cubicBezTo>
                <a:cubicBezTo>
                  <a:pt x="739" y="886"/>
                  <a:pt x="746" y="879"/>
                  <a:pt x="753" y="871"/>
                </a:cubicBezTo>
                <a:close/>
                <a:moveTo>
                  <a:pt x="698" y="807"/>
                </a:moveTo>
                <a:cubicBezTo>
                  <a:pt x="711" y="809"/>
                  <a:pt x="724" y="812"/>
                  <a:pt x="737" y="815"/>
                </a:cubicBezTo>
                <a:cubicBezTo>
                  <a:pt x="738" y="817"/>
                  <a:pt x="739" y="820"/>
                  <a:pt x="740" y="822"/>
                </a:cubicBezTo>
                <a:cubicBezTo>
                  <a:pt x="731" y="832"/>
                  <a:pt x="722" y="841"/>
                  <a:pt x="713" y="851"/>
                </a:cubicBezTo>
                <a:cubicBezTo>
                  <a:pt x="708" y="836"/>
                  <a:pt x="703" y="821"/>
                  <a:pt x="698" y="807"/>
                </a:cubicBezTo>
                <a:close/>
                <a:moveTo>
                  <a:pt x="671" y="1128"/>
                </a:moveTo>
                <a:cubicBezTo>
                  <a:pt x="678" y="1124"/>
                  <a:pt x="685" y="1119"/>
                  <a:pt x="692" y="1115"/>
                </a:cubicBezTo>
                <a:cubicBezTo>
                  <a:pt x="693" y="1119"/>
                  <a:pt x="695" y="1124"/>
                  <a:pt x="699" y="1128"/>
                </a:cubicBezTo>
                <a:cubicBezTo>
                  <a:pt x="690" y="1129"/>
                  <a:pt x="680" y="1129"/>
                  <a:pt x="671" y="1128"/>
                </a:cubicBezTo>
                <a:close/>
                <a:moveTo>
                  <a:pt x="647" y="1054"/>
                </a:moveTo>
                <a:cubicBezTo>
                  <a:pt x="629" y="1042"/>
                  <a:pt x="612" y="1029"/>
                  <a:pt x="597" y="1015"/>
                </a:cubicBezTo>
                <a:cubicBezTo>
                  <a:pt x="627" y="1005"/>
                  <a:pt x="655" y="993"/>
                  <a:pt x="683" y="980"/>
                </a:cubicBezTo>
                <a:cubicBezTo>
                  <a:pt x="688" y="1002"/>
                  <a:pt x="693" y="1024"/>
                  <a:pt x="697" y="1046"/>
                </a:cubicBezTo>
                <a:lnTo>
                  <a:pt x="695" y="1047"/>
                </a:lnTo>
                <a:cubicBezTo>
                  <a:pt x="684" y="1032"/>
                  <a:pt x="654" y="1033"/>
                  <a:pt x="647" y="1054"/>
                </a:cubicBezTo>
                <a:close/>
                <a:moveTo>
                  <a:pt x="596" y="1111"/>
                </a:moveTo>
                <a:cubicBezTo>
                  <a:pt x="591" y="1109"/>
                  <a:pt x="586" y="1107"/>
                  <a:pt x="581" y="1105"/>
                </a:cubicBezTo>
                <a:cubicBezTo>
                  <a:pt x="583" y="1098"/>
                  <a:pt x="582" y="1091"/>
                  <a:pt x="578" y="1084"/>
                </a:cubicBezTo>
                <a:cubicBezTo>
                  <a:pt x="578" y="1083"/>
                  <a:pt x="579" y="1081"/>
                  <a:pt x="579" y="1080"/>
                </a:cubicBezTo>
                <a:cubicBezTo>
                  <a:pt x="589" y="1088"/>
                  <a:pt x="600" y="1096"/>
                  <a:pt x="611" y="1104"/>
                </a:cubicBezTo>
                <a:cubicBezTo>
                  <a:pt x="606" y="1106"/>
                  <a:pt x="601" y="1109"/>
                  <a:pt x="596" y="1111"/>
                </a:cubicBezTo>
                <a:close/>
                <a:moveTo>
                  <a:pt x="502" y="1147"/>
                </a:moveTo>
                <a:cubicBezTo>
                  <a:pt x="504" y="1143"/>
                  <a:pt x="506" y="1138"/>
                  <a:pt x="506" y="1133"/>
                </a:cubicBezTo>
                <a:lnTo>
                  <a:pt x="507" y="1134"/>
                </a:lnTo>
                <a:cubicBezTo>
                  <a:pt x="511" y="1137"/>
                  <a:pt x="515" y="1140"/>
                  <a:pt x="519" y="1143"/>
                </a:cubicBezTo>
                <a:cubicBezTo>
                  <a:pt x="513" y="1145"/>
                  <a:pt x="507" y="1146"/>
                  <a:pt x="502" y="1147"/>
                </a:cubicBezTo>
                <a:close/>
                <a:moveTo>
                  <a:pt x="498" y="1107"/>
                </a:moveTo>
                <a:cubicBezTo>
                  <a:pt x="496" y="1105"/>
                  <a:pt x="494" y="1104"/>
                  <a:pt x="492" y="1102"/>
                </a:cubicBezTo>
                <a:cubicBezTo>
                  <a:pt x="479" y="1093"/>
                  <a:pt x="466" y="1083"/>
                  <a:pt x="454" y="1072"/>
                </a:cubicBezTo>
                <a:cubicBezTo>
                  <a:pt x="456" y="1071"/>
                  <a:pt x="458" y="1069"/>
                  <a:pt x="460" y="1068"/>
                </a:cubicBezTo>
                <a:cubicBezTo>
                  <a:pt x="474" y="1079"/>
                  <a:pt x="487" y="1090"/>
                  <a:pt x="501" y="1100"/>
                </a:cubicBezTo>
                <a:cubicBezTo>
                  <a:pt x="499" y="1102"/>
                  <a:pt x="499" y="1105"/>
                  <a:pt x="498" y="1107"/>
                </a:cubicBezTo>
                <a:close/>
                <a:moveTo>
                  <a:pt x="455" y="737"/>
                </a:moveTo>
                <a:cubicBezTo>
                  <a:pt x="457" y="736"/>
                  <a:pt x="459" y="736"/>
                  <a:pt x="461" y="736"/>
                </a:cubicBezTo>
                <a:cubicBezTo>
                  <a:pt x="459" y="737"/>
                  <a:pt x="457" y="739"/>
                  <a:pt x="455" y="740"/>
                </a:cubicBezTo>
                <a:lnTo>
                  <a:pt x="455" y="737"/>
                </a:lnTo>
                <a:close/>
                <a:moveTo>
                  <a:pt x="461" y="914"/>
                </a:moveTo>
                <a:cubicBezTo>
                  <a:pt x="463" y="918"/>
                  <a:pt x="465" y="922"/>
                  <a:pt x="466" y="927"/>
                </a:cubicBezTo>
                <a:lnTo>
                  <a:pt x="462" y="930"/>
                </a:lnTo>
                <a:cubicBezTo>
                  <a:pt x="460" y="927"/>
                  <a:pt x="457" y="923"/>
                  <a:pt x="455" y="919"/>
                </a:cubicBezTo>
                <a:cubicBezTo>
                  <a:pt x="457" y="917"/>
                  <a:pt x="459" y="916"/>
                  <a:pt x="461" y="914"/>
                </a:cubicBezTo>
                <a:close/>
                <a:moveTo>
                  <a:pt x="420" y="582"/>
                </a:moveTo>
                <a:cubicBezTo>
                  <a:pt x="418" y="571"/>
                  <a:pt x="416" y="559"/>
                  <a:pt x="414" y="548"/>
                </a:cubicBezTo>
                <a:cubicBezTo>
                  <a:pt x="441" y="564"/>
                  <a:pt x="468" y="579"/>
                  <a:pt x="496" y="593"/>
                </a:cubicBezTo>
                <a:cubicBezTo>
                  <a:pt x="490" y="599"/>
                  <a:pt x="484" y="606"/>
                  <a:pt x="478" y="612"/>
                </a:cubicBezTo>
                <a:cubicBezTo>
                  <a:pt x="459" y="603"/>
                  <a:pt x="439" y="593"/>
                  <a:pt x="420" y="582"/>
                </a:cubicBezTo>
                <a:close/>
                <a:moveTo>
                  <a:pt x="439" y="654"/>
                </a:moveTo>
                <a:lnTo>
                  <a:pt x="434" y="654"/>
                </a:lnTo>
                <a:cubicBezTo>
                  <a:pt x="432" y="646"/>
                  <a:pt x="431" y="638"/>
                  <a:pt x="429" y="629"/>
                </a:cubicBezTo>
                <a:cubicBezTo>
                  <a:pt x="436" y="634"/>
                  <a:pt x="443" y="638"/>
                  <a:pt x="450" y="642"/>
                </a:cubicBezTo>
                <a:cubicBezTo>
                  <a:pt x="446" y="646"/>
                  <a:pt x="443" y="650"/>
                  <a:pt x="439" y="654"/>
                </a:cubicBezTo>
                <a:close/>
                <a:moveTo>
                  <a:pt x="427" y="867"/>
                </a:moveTo>
                <a:cubicBezTo>
                  <a:pt x="423" y="858"/>
                  <a:pt x="419" y="849"/>
                  <a:pt x="415" y="840"/>
                </a:cubicBezTo>
                <a:cubicBezTo>
                  <a:pt x="420" y="836"/>
                  <a:pt x="424" y="833"/>
                  <a:pt x="429" y="830"/>
                </a:cubicBezTo>
                <a:cubicBezTo>
                  <a:pt x="432" y="839"/>
                  <a:pt x="435" y="848"/>
                  <a:pt x="438" y="857"/>
                </a:cubicBezTo>
                <a:cubicBezTo>
                  <a:pt x="435" y="860"/>
                  <a:pt x="431" y="863"/>
                  <a:pt x="427" y="867"/>
                </a:cubicBezTo>
                <a:close/>
                <a:moveTo>
                  <a:pt x="406" y="739"/>
                </a:moveTo>
                <a:cubicBezTo>
                  <a:pt x="407" y="743"/>
                  <a:pt x="408" y="747"/>
                  <a:pt x="408" y="751"/>
                </a:cubicBezTo>
                <a:cubicBezTo>
                  <a:pt x="403" y="751"/>
                  <a:pt x="397" y="751"/>
                  <a:pt x="391" y="751"/>
                </a:cubicBezTo>
                <a:cubicBezTo>
                  <a:pt x="396" y="747"/>
                  <a:pt x="401" y="743"/>
                  <a:pt x="406" y="739"/>
                </a:cubicBezTo>
                <a:close/>
                <a:moveTo>
                  <a:pt x="476" y="229"/>
                </a:moveTo>
                <a:cubicBezTo>
                  <a:pt x="481" y="233"/>
                  <a:pt x="485" y="237"/>
                  <a:pt x="489" y="241"/>
                </a:cubicBezTo>
                <a:cubicBezTo>
                  <a:pt x="467" y="244"/>
                  <a:pt x="445" y="247"/>
                  <a:pt x="423" y="251"/>
                </a:cubicBezTo>
                <a:cubicBezTo>
                  <a:pt x="421" y="251"/>
                  <a:pt x="419" y="252"/>
                  <a:pt x="417" y="252"/>
                </a:cubicBezTo>
                <a:cubicBezTo>
                  <a:pt x="409" y="254"/>
                  <a:pt x="401" y="255"/>
                  <a:pt x="393" y="257"/>
                </a:cubicBezTo>
                <a:lnTo>
                  <a:pt x="393" y="254"/>
                </a:lnTo>
                <a:cubicBezTo>
                  <a:pt x="420" y="243"/>
                  <a:pt x="448" y="235"/>
                  <a:pt x="476" y="229"/>
                </a:cubicBezTo>
                <a:close/>
                <a:moveTo>
                  <a:pt x="561" y="167"/>
                </a:moveTo>
                <a:cubicBezTo>
                  <a:pt x="529" y="167"/>
                  <a:pt x="496" y="169"/>
                  <a:pt x="464" y="174"/>
                </a:cubicBezTo>
                <a:cubicBezTo>
                  <a:pt x="457" y="168"/>
                  <a:pt x="451" y="162"/>
                  <a:pt x="444" y="157"/>
                </a:cubicBezTo>
                <a:cubicBezTo>
                  <a:pt x="441" y="154"/>
                  <a:pt x="437" y="154"/>
                  <a:pt x="434" y="154"/>
                </a:cubicBezTo>
                <a:cubicBezTo>
                  <a:pt x="510" y="144"/>
                  <a:pt x="586" y="146"/>
                  <a:pt x="662" y="159"/>
                </a:cubicBezTo>
                <a:cubicBezTo>
                  <a:pt x="662" y="162"/>
                  <a:pt x="662" y="166"/>
                  <a:pt x="662" y="169"/>
                </a:cubicBezTo>
                <a:cubicBezTo>
                  <a:pt x="629" y="165"/>
                  <a:pt x="595" y="164"/>
                  <a:pt x="561" y="167"/>
                </a:cubicBezTo>
                <a:close/>
                <a:moveTo>
                  <a:pt x="652" y="858"/>
                </a:moveTo>
                <a:cubicBezTo>
                  <a:pt x="655" y="871"/>
                  <a:pt x="659" y="884"/>
                  <a:pt x="663" y="897"/>
                </a:cubicBezTo>
                <a:cubicBezTo>
                  <a:pt x="657" y="901"/>
                  <a:pt x="652" y="906"/>
                  <a:pt x="647" y="910"/>
                </a:cubicBezTo>
                <a:lnTo>
                  <a:pt x="643" y="912"/>
                </a:lnTo>
                <a:cubicBezTo>
                  <a:pt x="624" y="924"/>
                  <a:pt x="604" y="936"/>
                  <a:pt x="585" y="948"/>
                </a:cubicBezTo>
                <a:cubicBezTo>
                  <a:pt x="609" y="919"/>
                  <a:pt x="631" y="889"/>
                  <a:pt x="652" y="858"/>
                </a:cubicBezTo>
                <a:close/>
                <a:moveTo>
                  <a:pt x="480" y="818"/>
                </a:moveTo>
                <a:cubicBezTo>
                  <a:pt x="477" y="812"/>
                  <a:pt x="475" y="805"/>
                  <a:pt x="473" y="799"/>
                </a:cubicBezTo>
                <a:cubicBezTo>
                  <a:pt x="476" y="797"/>
                  <a:pt x="479" y="794"/>
                  <a:pt x="482" y="792"/>
                </a:cubicBezTo>
                <a:cubicBezTo>
                  <a:pt x="490" y="792"/>
                  <a:pt x="498" y="791"/>
                  <a:pt x="506" y="790"/>
                </a:cubicBezTo>
                <a:cubicBezTo>
                  <a:pt x="497" y="800"/>
                  <a:pt x="489" y="809"/>
                  <a:pt x="480" y="818"/>
                </a:cubicBezTo>
                <a:close/>
                <a:moveTo>
                  <a:pt x="585" y="779"/>
                </a:moveTo>
                <a:lnTo>
                  <a:pt x="589" y="778"/>
                </a:lnTo>
                <a:cubicBezTo>
                  <a:pt x="592" y="779"/>
                  <a:pt x="595" y="780"/>
                  <a:pt x="599" y="781"/>
                </a:cubicBezTo>
                <a:cubicBezTo>
                  <a:pt x="570" y="818"/>
                  <a:pt x="540" y="853"/>
                  <a:pt x="507" y="887"/>
                </a:cubicBezTo>
                <a:cubicBezTo>
                  <a:pt x="506" y="883"/>
                  <a:pt x="504" y="879"/>
                  <a:pt x="502" y="876"/>
                </a:cubicBezTo>
                <a:cubicBezTo>
                  <a:pt x="532" y="845"/>
                  <a:pt x="560" y="813"/>
                  <a:pt x="585" y="779"/>
                </a:cubicBezTo>
                <a:close/>
                <a:moveTo>
                  <a:pt x="531" y="391"/>
                </a:moveTo>
                <a:cubicBezTo>
                  <a:pt x="523" y="391"/>
                  <a:pt x="515" y="391"/>
                  <a:pt x="507" y="391"/>
                </a:cubicBezTo>
                <a:cubicBezTo>
                  <a:pt x="496" y="370"/>
                  <a:pt x="484" y="348"/>
                  <a:pt x="473" y="327"/>
                </a:cubicBezTo>
                <a:cubicBezTo>
                  <a:pt x="479" y="327"/>
                  <a:pt x="484" y="327"/>
                  <a:pt x="490" y="326"/>
                </a:cubicBezTo>
                <a:cubicBezTo>
                  <a:pt x="504" y="348"/>
                  <a:pt x="517" y="369"/>
                  <a:pt x="531" y="391"/>
                </a:cubicBezTo>
                <a:close/>
                <a:moveTo>
                  <a:pt x="578" y="234"/>
                </a:moveTo>
                <a:cubicBezTo>
                  <a:pt x="564" y="234"/>
                  <a:pt x="549" y="236"/>
                  <a:pt x="534" y="237"/>
                </a:cubicBezTo>
                <a:cubicBezTo>
                  <a:pt x="529" y="232"/>
                  <a:pt x="524" y="227"/>
                  <a:pt x="518" y="222"/>
                </a:cubicBezTo>
                <a:cubicBezTo>
                  <a:pt x="547" y="218"/>
                  <a:pt x="575" y="218"/>
                  <a:pt x="604" y="219"/>
                </a:cubicBezTo>
                <a:cubicBezTo>
                  <a:pt x="608" y="224"/>
                  <a:pt x="612" y="228"/>
                  <a:pt x="616" y="233"/>
                </a:cubicBezTo>
                <a:cubicBezTo>
                  <a:pt x="603" y="233"/>
                  <a:pt x="590" y="233"/>
                  <a:pt x="578" y="234"/>
                </a:cubicBezTo>
                <a:close/>
                <a:moveTo>
                  <a:pt x="571" y="628"/>
                </a:moveTo>
                <a:cubicBezTo>
                  <a:pt x="558" y="632"/>
                  <a:pt x="545" y="635"/>
                  <a:pt x="533" y="638"/>
                </a:cubicBezTo>
                <a:cubicBezTo>
                  <a:pt x="529" y="636"/>
                  <a:pt x="525" y="634"/>
                  <a:pt x="521" y="632"/>
                </a:cubicBezTo>
                <a:cubicBezTo>
                  <a:pt x="526" y="626"/>
                  <a:pt x="532" y="620"/>
                  <a:pt x="538" y="613"/>
                </a:cubicBezTo>
                <a:cubicBezTo>
                  <a:pt x="549" y="618"/>
                  <a:pt x="560" y="623"/>
                  <a:pt x="570" y="628"/>
                </a:cubicBezTo>
                <a:lnTo>
                  <a:pt x="571" y="628"/>
                </a:lnTo>
                <a:close/>
                <a:moveTo>
                  <a:pt x="565" y="501"/>
                </a:moveTo>
                <a:cubicBezTo>
                  <a:pt x="555" y="481"/>
                  <a:pt x="544" y="461"/>
                  <a:pt x="534" y="440"/>
                </a:cubicBezTo>
                <a:cubicBezTo>
                  <a:pt x="543" y="441"/>
                  <a:pt x="553" y="442"/>
                  <a:pt x="562" y="443"/>
                </a:cubicBezTo>
                <a:cubicBezTo>
                  <a:pt x="569" y="453"/>
                  <a:pt x="575" y="464"/>
                  <a:pt x="581" y="475"/>
                </a:cubicBezTo>
                <a:cubicBezTo>
                  <a:pt x="576" y="483"/>
                  <a:pt x="571" y="492"/>
                  <a:pt x="565" y="501"/>
                </a:cubicBezTo>
                <a:close/>
                <a:moveTo>
                  <a:pt x="634" y="570"/>
                </a:moveTo>
                <a:cubicBezTo>
                  <a:pt x="631" y="576"/>
                  <a:pt x="627" y="581"/>
                  <a:pt x="622" y="587"/>
                </a:cubicBezTo>
                <a:cubicBezTo>
                  <a:pt x="616" y="585"/>
                  <a:pt x="610" y="582"/>
                  <a:pt x="604" y="580"/>
                </a:cubicBezTo>
                <a:cubicBezTo>
                  <a:pt x="599" y="570"/>
                  <a:pt x="594" y="560"/>
                  <a:pt x="590" y="550"/>
                </a:cubicBezTo>
                <a:cubicBezTo>
                  <a:pt x="596" y="541"/>
                  <a:pt x="603" y="532"/>
                  <a:pt x="609" y="523"/>
                </a:cubicBezTo>
                <a:cubicBezTo>
                  <a:pt x="618" y="539"/>
                  <a:pt x="626" y="555"/>
                  <a:pt x="634" y="570"/>
                </a:cubicBezTo>
                <a:close/>
                <a:moveTo>
                  <a:pt x="571" y="392"/>
                </a:moveTo>
                <a:cubicBezTo>
                  <a:pt x="557" y="370"/>
                  <a:pt x="541" y="347"/>
                  <a:pt x="526" y="325"/>
                </a:cubicBezTo>
                <a:cubicBezTo>
                  <a:pt x="540" y="325"/>
                  <a:pt x="553" y="325"/>
                  <a:pt x="566" y="326"/>
                </a:cubicBezTo>
                <a:cubicBezTo>
                  <a:pt x="585" y="349"/>
                  <a:pt x="603" y="372"/>
                  <a:pt x="620" y="396"/>
                </a:cubicBezTo>
                <a:cubicBezTo>
                  <a:pt x="604" y="395"/>
                  <a:pt x="588" y="393"/>
                  <a:pt x="571" y="392"/>
                </a:cubicBezTo>
                <a:close/>
                <a:moveTo>
                  <a:pt x="635" y="222"/>
                </a:moveTo>
                <a:cubicBezTo>
                  <a:pt x="644" y="223"/>
                  <a:pt x="653" y="224"/>
                  <a:pt x="661" y="225"/>
                </a:cubicBezTo>
                <a:cubicBezTo>
                  <a:pt x="661" y="228"/>
                  <a:pt x="661" y="231"/>
                  <a:pt x="660" y="234"/>
                </a:cubicBezTo>
                <a:cubicBezTo>
                  <a:pt x="655" y="234"/>
                  <a:pt x="650" y="233"/>
                  <a:pt x="645" y="233"/>
                </a:cubicBezTo>
                <a:cubicBezTo>
                  <a:pt x="642" y="229"/>
                  <a:pt x="639" y="225"/>
                  <a:pt x="635" y="222"/>
                </a:cubicBezTo>
                <a:close/>
                <a:moveTo>
                  <a:pt x="642" y="333"/>
                </a:moveTo>
                <a:cubicBezTo>
                  <a:pt x="640" y="339"/>
                  <a:pt x="639" y="345"/>
                  <a:pt x="637" y="351"/>
                </a:cubicBezTo>
                <a:cubicBezTo>
                  <a:pt x="631" y="344"/>
                  <a:pt x="626" y="337"/>
                  <a:pt x="620" y="330"/>
                </a:cubicBezTo>
                <a:cubicBezTo>
                  <a:pt x="628" y="331"/>
                  <a:pt x="635" y="332"/>
                  <a:pt x="642" y="333"/>
                </a:cubicBezTo>
                <a:close/>
                <a:moveTo>
                  <a:pt x="397" y="397"/>
                </a:moveTo>
                <a:cubicBezTo>
                  <a:pt x="395" y="378"/>
                  <a:pt x="394" y="358"/>
                  <a:pt x="394" y="338"/>
                </a:cubicBezTo>
                <a:cubicBezTo>
                  <a:pt x="408" y="335"/>
                  <a:pt x="421" y="333"/>
                  <a:pt x="435" y="331"/>
                </a:cubicBezTo>
                <a:cubicBezTo>
                  <a:pt x="445" y="352"/>
                  <a:pt x="455" y="372"/>
                  <a:pt x="465" y="392"/>
                </a:cubicBezTo>
                <a:cubicBezTo>
                  <a:pt x="442" y="393"/>
                  <a:pt x="419" y="395"/>
                  <a:pt x="397" y="397"/>
                </a:cubicBezTo>
                <a:close/>
                <a:moveTo>
                  <a:pt x="487" y="439"/>
                </a:moveTo>
                <a:cubicBezTo>
                  <a:pt x="504" y="474"/>
                  <a:pt x="520" y="509"/>
                  <a:pt x="535" y="544"/>
                </a:cubicBezTo>
                <a:cubicBezTo>
                  <a:pt x="534" y="546"/>
                  <a:pt x="532" y="547"/>
                  <a:pt x="531" y="549"/>
                </a:cubicBezTo>
                <a:cubicBezTo>
                  <a:pt x="488" y="529"/>
                  <a:pt x="446" y="508"/>
                  <a:pt x="405" y="485"/>
                </a:cubicBezTo>
                <a:cubicBezTo>
                  <a:pt x="404" y="471"/>
                  <a:pt x="402" y="456"/>
                  <a:pt x="401" y="442"/>
                </a:cubicBezTo>
                <a:cubicBezTo>
                  <a:pt x="429" y="440"/>
                  <a:pt x="458" y="439"/>
                  <a:pt x="487" y="439"/>
                </a:cubicBezTo>
                <a:close/>
                <a:moveTo>
                  <a:pt x="680" y="494"/>
                </a:moveTo>
                <a:cubicBezTo>
                  <a:pt x="680" y="496"/>
                  <a:pt x="679" y="498"/>
                  <a:pt x="679" y="499"/>
                </a:cubicBezTo>
                <a:cubicBezTo>
                  <a:pt x="672" y="511"/>
                  <a:pt x="666" y="522"/>
                  <a:pt x="659" y="533"/>
                </a:cubicBezTo>
                <a:cubicBezTo>
                  <a:pt x="650" y="517"/>
                  <a:pt x="641" y="502"/>
                  <a:pt x="632" y="487"/>
                </a:cubicBezTo>
                <a:cubicBezTo>
                  <a:pt x="639" y="476"/>
                  <a:pt x="645" y="465"/>
                  <a:pt x="651" y="454"/>
                </a:cubicBezTo>
                <a:cubicBezTo>
                  <a:pt x="653" y="454"/>
                  <a:pt x="656" y="455"/>
                  <a:pt x="658" y="455"/>
                </a:cubicBezTo>
                <a:cubicBezTo>
                  <a:pt x="666" y="468"/>
                  <a:pt x="673" y="481"/>
                  <a:pt x="680" y="494"/>
                </a:cubicBezTo>
                <a:close/>
                <a:moveTo>
                  <a:pt x="719" y="569"/>
                </a:moveTo>
                <a:cubicBezTo>
                  <a:pt x="720" y="571"/>
                  <a:pt x="721" y="573"/>
                  <a:pt x="722" y="576"/>
                </a:cubicBezTo>
                <a:cubicBezTo>
                  <a:pt x="711" y="580"/>
                  <a:pt x="701" y="584"/>
                  <a:pt x="691" y="588"/>
                </a:cubicBezTo>
                <a:lnTo>
                  <a:pt x="689" y="585"/>
                </a:lnTo>
                <a:cubicBezTo>
                  <a:pt x="691" y="580"/>
                  <a:pt x="694" y="574"/>
                  <a:pt x="696" y="568"/>
                </a:cubicBezTo>
                <a:cubicBezTo>
                  <a:pt x="700" y="561"/>
                  <a:pt x="704" y="554"/>
                  <a:pt x="708" y="546"/>
                </a:cubicBezTo>
                <a:cubicBezTo>
                  <a:pt x="711" y="554"/>
                  <a:pt x="715" y="561"/>
                  <a:pt x="719" y="569"/>
                </a:cubicBezTo>
                <a:close/>
                <a:moveTo>
                  <a:pt x="705" y="408"/>
                </a:moveTo>
                <a:cubicBezTo>
                  <a:pt x="695" y="406"/>
                  <a:pt x="685" y="405"/>
                  <a:pt x="676" y="403"/>
                </a:cubicBezTo>
                <a:lnTo>
                  <a:pt x="675" y="402"/>
                </a:lnTo>
                <a:cubicBezTo>
                  <a:pt x="683" y="384"/>
                  <a:pt x="689" y="366"/>
                  <a:pt x="695" y="347"/>
                </a:cubicBezTo>
                <a:cubicBezTo>
                  <a:pt x="700" y="356"/>
                  <a:pt x="706" y="365"/>
                  <a:pt x="711" y="374"/>
                </a:cubicBezTo>
                <a:cubicBezTo>
                  <a:pt x="709" y="385"/>
                  <a:pt x="707" y="396"/>
                  <a:pt x="705" y="408"/>
                </a:cubicBezTo>
                <a:close/>
                <a:moveTo>
                  <a:pt x="219" y="692"/>
                </a:moveTo>
                <a:cubicBezTo>
                  <a:pt x="218" y="687"/>
                  <a:pt x="217" y="681"/>
                  <a:pt x="216" y="676"/>
                </a:cubicBezTo>
                <a:cubicBezTo>
                  <a:pt x="217" y="676"/>
                  <a:pt x="219" y="677"/>
                  <a:pt x="220" y="677"/>
                </a:cubicBezTo>
                <a:cubicBezTo>
                  <a:pt x="221" y="682"/>
                  <a:pt x="222" y="687"/>
                  <a:pt x="223" y="692"/>
                </a:cubicBezTo>
                <a:lnTo>
                  <a:pt x="219" y="692"/>
                </a:lnTo>
                <a:close/>
                <a:moveTo>
                  <a:pt x="209" y="641"/>
                </a:moveTo>
                <a:cubicBezTo>
                  <a:pt x="206" y="624"/>
                  <a:pt x="203" y="607"/>
                  <a:pt x="201" y="589"/>
                </a:cubicBezTo>
                <a:cubicBezTo>
                  <a:pt x="204" y="591"/>
                  <a:pt x="206" y="593"/>
                  <a:pt x="209" y="594"/>
                </a:cubicBezTo>
                <a:cubicBezTo>
                  <a:pt x="210" y="611"/>
                  <a:pt x="212" y="627"/>
                  <a:pt x="214" y="643"/>
                </a:cubicBezTo>
                <a:cubicBezTo>
                  <a:pt x="212" y="642"/>
                  <a:pt x="211" y="642"/>
                  <a:pt x="209" y="641"/>
                </a:cubicBezTo>
                <a:close/>
                <a:moveTo>
                  <a:pt x="198" y="547"/>
                </a:moveTo>
                <a:cubicBezTo>
                  <a:pt x="196" y="524"/>
                  <a:pt x="196" y="501"/>
                  <a:pt x="197" y="479"/>
                </a:cubicBezTo>
                <a:cubicBezTo>
                  <a:pt x="201" y="477"/>
                  <a:pt x="205" y="476"/>
                  <a:pt x="209" y="475"/>
                </a:cubicBezTo>
                <a:cubicBezTo>
                  <a:pt x="208" y="501"/>
                  <a:pt x="207" y="527"/>
                  <a:pt x="207" y="553"/>
                </a:cubicBezTo>
                <a:cubicBezTo>
                  <a:pt x="204" y="551"/>
                  <a:pt x="201" y="549"/>
                  <a:pt x="198" y="547"/>
                </a:cubicBezTo>
                <a:close/>
                <a:moveTo>
                  <a:pt x="205" y="399"/>
                </a:moveTo>
                <a:cubicBezTo>
                  <a:pt x="208" y="398"/>
                  <a:pt x="210" y="397"/>
                  <a:pt x="213" y="396"/>
                </a:cubicBezTo>
                <a:lnTo>
                  <a:pt x="217" y="400"/>
                </a:lnTo>
                <a:cubicBezTo>
                  <a:pt x="216" y="412"/>
                  <a:pt x="214" y="423"/>
                  <a:pt x="213" y="435"/>
                </a:cubicBezTo>
                <a:cubicBezTo>
                  <a:pt x="209" y="436"/>
                  <a:pt x="204" y="438"/>
                  <a:pt x="200" y="439"/>
                </a:cubicBezTo>
                <a:cubicBezTo>
                  <a:pt x="201" y="426"/>
                  <a:pt x="203" y="413"/>
                  <a:pt x="205" y="399"/>
                </a:cubicBezTo>
                <a:close/>
                <a:moveTo>
                  <a:pt x="422" y="1136"/>
                </a:moveTo>
                <a:cubicBezTo>
                  <a:pt x="424" y="1136"/>
                  <a:pt x="427" y="1135"/>
                  <a:pt x="429" y="1134"/>
                </a:cubicBezTo>
                <a:cubicBezTo>
                  <a:pt x="437" y="1141"/>
                  <a:pt x="445" y="1147"/>
                  <a:pt x="453" y="1154"/>
                </a:cubicBezTo>
                <a:cubicBezTo>
                  <a:pt x="425" y="1156"/>
                  <a:pt x="422" y="1195"/>
                  <a:pt x="448" y="1205"/>
                </a:cubicBezTo>
                <a:cubicBezTo>
                  <a:pt x="489" y="1221"/>
                  <a:pt x="537" y="1202"/>
                  <a:pt x="579" y="1180"/>
                </a:cubicBezTo>
                <a:cubicBezTo>
                  <a:pt x="609" y="1193"/>
                  <a:pt x="641" y="1200"/>
                  <a:pt x="672" y="1201"/>
                </a:cubicBezTo>
                <a:cubicBezTo>
                  <a:pt x="909" y="1252"/>
                  <a:pt x="1163" y="1046"/>
                  <a:pt x="1247" y="828"/>
                </a:cubicBezTo>
                <a:cubicBezTo>
                  <a:pt x="1297" y="697"/>
                  <a:pt x="1282" y="529"/>
                  <a:pt x="1229" y="400"/>
                </a:cubicBezTo>
                <a:cubicBezTo>
                  <a:pt x="1205" y="344"/>
                  <a:pt x="1170" y="299"/>
                  <a:pt x="1128" y="259"/>
                </a:cubicBezTo>
                <a:cubicBezTo>
                  <a:pt x="1033" y="113"/>
                  <a:pt x="866" y="0"/>
                  <a:pt x="696" y="17"/>
                </a:cubicBezTo>
                <a:cubicBezTo>
                  <a:pt x="680" y="19"/>
                  <a:pt x="680" y="43"/>
                  <a:pt x="696" y="43"/>
                </a:cubicBezTo>
                <a:cubicBezTo>
                  <a:pt x="785" y="44"/>
                  <a:pt x="874" y="84"/>
                  <a:pt x="948" y="145"/>
                </a:cubicBezTo>
                <a:cubicBezTo>
                  <a:pt x="945" y="149"/>
                  <a:pt x="943" y="155"/>
                  <a:pt x="944" y="160"/>
                </a:cubicBezTo>
                <a:cubicBezTo>
                  <a:pt x="909" y="127"/>
                  <a:pt x="869" y="99"/>
                  <a:pt x="824" y="78"/>
                </a:cubicBezTo>
                <a:cubicBezTo>
                  <a:pt x="813" y="72"/>
                  <a:pt x="802" y="80"/>
                  <a:pt x="799" y="90"/>
                </a:cubicBezTo>
                <a:cubicBezTo>
                  <a:pt x="757" y="68"/>
                  <a:pt x="713" y="52"/>
                  <a:pt x="667" y="45"/>
                </a:cubicBezTo>
                <a:cubicBezTo>
                  <a:pt x="567" y="29"/>
                  <a:pt x="467" y="50"/>
                  <a:pt x="378" y="94"/>
                </a:cubicBezTo>
                <a:cubicBezTo>
                  <a:pt x="373" y="87"/>
                  <a:pt x="364" y="82"/>
                  <a:pt x="355" y="89"/>
                </a:cubicBezTo>
                <a:cubicBezTo>
                  <a:pt x="327" y="109"/>
                  <a:pt x="301" y="131"/>
                  <a:pt x="278" y="155"/>
                </a:cubicBezTo>
                <a:cubicBezTo>
                  <a:pt x="225" y="176"/>
                  <a:pt x="175" y="204"/>
                  <a:pt x="128" y="237"/>
                </a:cubicBezTo>
                <a:cubicBezTo>
                  <a:pt x="116" y="245"/>
                  <a:pt x="127" y="266"/>
                  <a:pt x="140" y="258"/>
                </a:cubicBezTo>
                <a:cubicBezTo>
                  <a:pt x="169" y="239"/>
                  <a:pt x="199" y="224"/>
                  <a:pt x="229" y="210"/>
                </a:cubicBezTo>
                <a:cubicBezTo>
                  <a:pt x="216" y="227"/>
                  <a:pt x="204" y="245"/>
                  <a:pt x="193" y="263"/>
                </a:cubicBezTo>
                <a:cubicBezTo>
                  <a:pt x="158" y="283"/>
                  <a:pt x="125" y="304"/>
                  <a:pt x="93" y="329"/>
                </a:cubicBezTo>
                <a:cubicBezTo>
                  <a:pt x="88" y="333"/>
                  <a:pt x="92" y="343"/>
                  <a:pt x="99" y="339"/>
                </a:cubicBezTo>
                <a:cubicBezTo>
                  <a:pt x="123" y="324"/>
                  <a:pt x="148" y="310"/>
                  <a:pt x="174" y="297"/>
                </a:cubicBezTo>
                <a:cubicBezTo>
                  <a:pt x="168" y="309"/>
                  <a:pt x="162" y="321"/>
                  <a:pt x="156" y="333"/>
                </a:cubicBezTo>
                <a:cubicBezTo>
                  <a:pt x="143" y="339"/>
                  <a:pt x="129" y="345"/>
                  <a:pt x="116" y="352"/>
                </a:cubicBezTo>
                <a:cubicBezTo>
                  <a:pt x="94" y="362"/>
                  <a:pt x="113" y="393"/>
                  <a:pt x="134" y="384"/>
                </a:cubicBezTo>
                <a:lnTo>
                  <a:pt x="138" y="382"/>
                </a:lnTo>
                <a:cubicBezTo>
                  <a:pt x="128" y="411"/>
                  <a:pt x="121" y="440"/>
                  <a:pt x="115" y="470"/>
                </a:cubicBezTo>
                <a:cubicBezTo>
                  <a:pt x="113" y="471"/>
                  <a:pt x="110" y="473"/>
                  <a:pt x="107" y="474"/>
                </a:cubicBezTo>
                <a:cubicBezTo>
                  <a:pt x="99" y="438"/>
                  <a:pt x="91" y="402"/>
                  <a:pt x="85" y="365"/>
                </a:cubicBezTo>
                <a:cubicBezTo>
                  <a:pt x="82" y="347"/>
                  <a:pt x="55" y="355"/>
                  <a:pt x="58" y="373"/>
                </a:cubicBezTo>
                <a:cubicBezTo>
                  <a:pt x="65" y="411"/>
                  <a:pt x="72" y="449"/>
                  <a:pt x="80" y="486"/>
                </a:cubicBezTo>
                <a:cubicBezTo>
                  <a:pt x="61" y="495"/>
                  <a:pt x="43" y="504"/>
                  <a:pt x="25" y="514"/>
                </a:cubicBezTo>
                <a:cubicBezTo>
                  <a:pt x="10" y="522"/>
                  <a:pt x="23" y="543"/>
                  <a:pt x="38" y="536"/>
                </a:cubicBezTo>
                <a:cubicBezTo>
                  <a:pt x="54" y="529"/>
                  <a:pt x="70" y="522"/>
                  <a:pt x="87" y="516"/>
                </a:cubicBezTo>
                <a:cubicBezTo>
                  <a:pt x="93" y="541"/>
                  <a:pt x="99" y="566"/>
                  <a:pt x="106" y="591"/>
                </a:cubicBezTo>
                <a:cubicBezTo>
                  <a:pt x="106" y="597"/>
                  <a:pt x="106" y="604"/>
                  <a:pt x="107" y="610"/>
                </a:cubicBezTo>
                <a:cubicBezTo>
                  <a:pt x="91" y="607"/>
                  <a:pt x="85" y="632"/>
                  <a:pt x="102" y="639"/>
                </a:cubicBezTo>
                <a:cubicBezTo>
                  <a:pt x="104" y="640"/>
                  <a:pt x="106" y="641"/>
                  <a:pt x="109" y="642"/>
                </a:cubicBezTo>
                <a:cubicBezTo>
                  <a:pt x="110" y="653"/>
                  <a:pt x="111" y="664"/>
                  <a:pt x="112" y="675"/>
                </a:cubicBezTo>
                <a:cubicBezTo>
                  <a:pt x="84" y="669"/>
                  <a:pt x="55" y="662"/>
                  <a:pt x="27" y="653"/>
                </a:cubicBezTo>
                <a:cubicBezTo>
                  <a:pt x="8" y="647"/>
                  <a:pt x="0" y="677"/>
                  <a:pt x="19" y="683"/>
                </a:cubicBezTo>
                <a:cubicBezTo>
                  <a:pt x="52" y="693"/>
                  <a:pt x="84" y="702"/>
                  <a:pt x="117" y="710"/>
                </a:cubicBezTo>
                <a:cubicBezTo>
                  <a:pt x="118" y="714"/>
                  <a:pt x="119" y="719"/>
                  <a:pt x="120" y="723"/>
                </a:cubicBezTo>
                <a:cubicBezTo>
                  <a:pt x="103" y="719"/>
                  <a:pt x="86" y="715"/>
                  <a:pt x="69" y="710"/>
                </a:cubicBezTo>
                <a:cubicBezTo>
                  <a:pt x="49" y="704"/>
                  <a:pt x="41" y="736"/>
                  <a:pt x="61" y="742"/>
                </a:cubicBezTo>
                <a:cubicBezTo>
                  <a:pt x="83" y="750"/>
                  <a:pt x="106" y="756"/>
                  <a:pt x="128" y="762"/>
                </a:cubicBezTo>
                <a:cubicBezTo>
                  <a:pt x="137" y="799"/>
                  <a:pt x="148" y="835"/>
                  <a:pt x="162" y="869"/>
                </a:cubicBezTo>
                <a:cubicBezTo>
                  <a:pt x="145" y="882"/>
                  <a:pt x="159" y="909"/>
                  <a:pt x="177" y="903"/>
                </a:cubicBezTo>
                <a:cubicBezTo>
                  <a:pt x="180" y="909"/>
                  <a:pt x="182" y="914"/>
                  <a:pt x="185" y="920"/>
                </a:cubicBezTo>
                <a:cubicBezTo>
                  <a:pt x="183" y="921"/>
                  <a:pt x="181" y="922"/>
                  <a:pt x="179" y="924"/>
                </a:cubicBezTo>
                <a:cubicBezTo>
                  <a:pt x="146" y="948"/>
                  <a:pt x="179" y="1006"/>
                  <a:pt x="212" y="980"/>
                </a:cubicBezTo>
                <a:cubicBezTo>
                  <a:pt x="213" y="979"/>
                  <a:pt x="215" y="978"/>
                  <a:pt x="217" y="976"/>
                </a:cubicBezTo>
                <a:cubicBezTo>
                  <a:pt x="247" y="1023"/>
                  <a:pt x="284" y="1064"/>
                  <a:pt x="328" y="1097"/>
                </a:cubicBezTo>
                <a:cubicBezTo>
                  <a:pt x="329" y="1114"/>
                  <a:pt x="345" y="1131"/>
                  <a:pt x="363" y="1124"/>
                </a:cubicBezTo>
                <a:cubicBezTo>
                  <a:pt x="364" y="1123"/>
                  <a:pt x="366" y="1123"/>
                  <a:pt x="367" y="1122"/>
                </a:cubicBezTo>
                <a:cubicBezTo>
                  <a:pt x="370" y="1124"/>
                  <a:pt x="373" y="1125"/>
                  <a:pt x="376" y="1126"/>
                </a:cubicBezTo>
                <a:cubicBezTo>
                  <a:pt x="349" y="1226"/>
                  <a:pt x="302" y="1308"/>
                  <a:pt x="227" y="1383"/>
                </a:cubicBezTo>
                <a:cubicBezTo>
                  <a:pt x="248" y="1375"/>
                  <a:pt x="269" y="1366"/>
                  <a:pt x="291" y="1355"/>
                </a:cubicBezTo>
                <a:cubicBezTo>
                  <a:pt x="369" y="1312"/>
                  <a:pt x="405" y="1227"/>
                  <a:pt x="422" y="1136"/>
                </a:cubicBezTo>
              </a:path>
            </a:pathLst>
          </a:custGeom>
          <a:solidFill>
            <a:srgbClr val="997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 name="Freeform 102"/>
          <p:cNvSpPr>
            <a:spLocks/>
          </p:cNvSpPr>
          <p:nvPr/>
        </p:nvSpPr>
        <p:spPr bwMode="auto">
          <a:xfrm>
            <a:off x="4467479" y="4889817"/>
            <a:ext cx="88931" cy="92287"/>
          </a:xfrm>
          <a:custGeom>
            <a:avLst/>
            <a:gdLst>
              <a:gd name="T0" fmla="*/ 10 w 226"/>
              <a:gd name="T1" fmla="*/ 115 h 236"/>
              <a:gd name="T2" fmla="*/ 10 w 226"/>
              <a:gd name="T3" fmla="*/ 152 h 236"/>
              <a:gd name="T4" fmla="*/ 226 w 226"/>
              <a:gd name="T5" fmla="*/ 219 h 236"/>
              <a:gd name="T6" fmla="*/ 10 w 226"/>
              <a:gd name="T7" fmla="*/ 115 h 236"/>
            </a:gdLst>
            <a:ahLst/>
            <a:cxnLst>
              <a:cxn ang="0">
                <a:pos x="T0" y="T1"/>
              </a:cxn>
              <a:cxn ang="0">
                <a:pos x="T2" y="T3"/>
              </a:cxn>
              <a:cxn ang="0">
                <a:pos x="T4" y="T5"/>
              </a:cxn>
              <a:cxn ang="0">
                <a:pos x="T6" y="T7"/>
              </a:cxn>
            </a:cxnLst>
            <a:rect l="0" t="0" r="r" b="b"/>
            <a:pathLst>
              <a:path w="226" h="236">
                <a:moveTo>
                  <a:pt x="10" y="115"/>
                </a:moveTo>
                <a:cubicBezTo>
                  <a:pt x="0" y="125"/>
                  <a:pt x="0" y="141"/>
                  <a:pt x="10" y="152"/>
                </a:cubicBezTo>
                <a:cubicBezTo>
                  <a:pt x="76" y="219"/>
                  <a:pt x="149" y="236"/>
                  <a:pt x="226" y="219"/>
                </a:cubicBezTo>
                <a:cubicBezTo>
                  <a:pt x="222" y="99"/>
                  <a:pt x="122" y="0"/>
                  <a:pt x="10" y="115"/>
                </a:cubicBezTo>
                <a:close/>
              </a:path>
            </a:pathLst>
          </a:custGeom>
          <a:solidFill>
            <a:srgbClr val="997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103"/>
          <p:cNvSpPr>
            <a:spLocks/>
          </p:cNvSpPr>
          <p:nvPr/>
        </p:nvSpPr>
        <p:spPr bwMode="auto">
          <a:xfrm>
            <a:off x="4298008" y="4985460"/>
            <a:ext cx="741649" cy="253369"/>
          </a:xfrm>
          <a:custGeom>
            <a:avLst/>
            <a:gdLst>
              <a:gd name="T0" fmla="*/ 1874 w 1915"/>
              <a:gd name="T1" fmla="*/ 465 h 654"/>
              <a:gd name="T2" fmla="*/ 1305 w 1915"/>
              <a:gd name="T3" fmla="*/ 484 h 654"/>
              <a:gd name="T4" fmla="*/ 969 w 1915"/>
              <a:gd name="T5" fmla="*/ 339 h 654"/>
              <a:gd name="T6" fmla="*/ 694 w 1915"/>
              <a:gd name="T7" fmla="*/ 352 h 654"/>
              <a:gd name="T8" fmla="*/ 377 w 1915"/>
              <a:gd name="T9" fmla="*/ 234 h 654"/>
              <a:gd name="T10" fmla="*/ 662 w 1915"/>
              <a:gd name="T11" fmla="*/ 24 h 654"/>
              <a:gd name="T12" fmla="*/ 665 w 1915"/>
              <a:gd name="T13" fmla="*/ 0 h 654"/>
              <a:gd name="T14" fmla="*/ 476 w 1915"/>
              <a:gd name="T15" fmla="*/ 126 h 654"/>
              <a:gd name="T16" fmla="*/ 310 w 1915"/>
              <a:gd name="T17" fmla="*/ 189 h 654"/>
              <a:gd name="T18" fmla="*/ 286 w 1915"/>
              <a:gd name="T19" fmla="*/ 173 h 654"/>
              <a:gd name="T20" fmla="*/ 19 w 1915"/>
              <a:gd name="T21" fmla="*/ 186 h 654"/>
              <a:gd name="T22" fmla="*/ 25 w 1915"/>
              <a:gd name="T23" fmla="*/ 234 h 654"/>
              <a:gd name="T24" fmla="*/ 305 w 1915"/>
              <a:gd name="T25" fmla="*/ 248 h 654"/>
              <a:gd name="T26" fmla="*/ 315 w 1915"/>
              <a:gd name="T27" fmla="*/ 253 h 654"/>
              <a:gd name="T28" fmla="*/ 837 w 1915"/>
              <a:gd name="T29" fmla="*/ 396 h 654"/>
              <a:gd name="T30" fmla="*/ 1190 w 1915"/>
              <a:gd name="T31" fmla="*/ 443 h 654"/>
              <a:gd name="T32" fmla="*/ 1359 w 1915"/>
              <a:gd name="T33" fmla="*/ 630 h 654"/>
              <a:gd name="T34" fmla="*/ 1479 w 1915"/>
              <a:gd name="T35" fmla="*/ 627 h 654"/>
              <a:gd name="T36" fmla="*/ 1886 w 1915"/>
              <a:gd name="T37" fmla="*/ 510 h 654"/>
              <a:gd name="T38" fmla="*/ 1874 w 1915"/>
              <a:gd name="T39" fmla="*/ 465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5" h="654">
                <a:moveTo>
                  <a:pt x="1874" y="465"/>
                </a:moveTo>
                <a:cubicBezTo>
                  <a:pt x="1692" y="516"/>
                  <a:pt x="1445" y="654"/>
                  <a:pt x="1305" y="484"/>
                </a:cubicBezTo>
                <a:cubicBezTo>
                  <a:pt x="1216" y="376"/>
                  <a:pt x="1104" y="348"/>
                  <a:pt x="969" y="339"/>
                </a:cubicBezTo>
                <a:cubicBezTo>
                  <a:pt x="878" y="333"/>
                  <a:pt x="785" y="349"/>
                  <a:pt x="694" y="352"/>
                </a:cubicBezTo>
                <a:cubicBezTo>
                  <a:pt x="564" y="356"/>
                  <a:pt x="472" y="299"/>
                  <a:pt x="377" y="234"/>
                </a:cubicBezTo>
                <a:cubicBezTo>
                  <a:pt x="515" y="201"/>
                  <a:pt x="640" y="133"/>
                  <a:pt x="662" y="24"/>
                </a:cubicBezTo>
                <a:cubicBezTo>
                  <a:pt x="663" y="16"/>
                  <a:pt x="665" y="8"/>
                  <a:pt x="665" y="0"/>
                </a:cubicBezTo>
                <a:cubicBezTo>
                  <a:pt x="614" y="44"/>
                  <a:pt x="552" y="85"/>
                  <a:pt x="476" y="126"/>
                </a:cubicBezTo>
                <a:cubicBezTo>
                  <a:pt x="422" y="151"/>
                  <a:pt x="367" y="171"/>
                  <a:pt x="310" y="189"/>
                </a:cubicBezTo>
                <a:cubicBezTo>
                  <a:pt x="302" y="184"/>
                  <a:pt x="294" y="178"/>
                  <a:pt x="286" y="173"/>
                </a:cubicBezTo>
                <a:cubicBezTo>
                  <a:pt x="200" y="119"/>
                  <a:pt x="97" y="127"/>
                  <a:pt x="19" y="186"/>
                </a:cubicBezTo>
                <a:cubicBezTo>
                  <a:pt x="0" y="200"/>
                  <a:pt x="3" y="225"/>
                  <a:pt x="25" y="234"/>
                </a:cubicBezTo>
                <a:cubicBezTo>
                  <a:pt x="88" y="259"/>
                  <a:pt x="196" y="264"/>
                  <a:pt x="305" y="248"/>
                </a:cubicBezTo>
                <a:cubicBezTo>
                  <a:pt x="308" y="250"/>
                  <a:pt x="312" y="251"/>
                  <a:pt x="315" y="253"/>
                </a:cubicBezTo>
                <a:cubicBezTo>
                  <a:pt x="502" y="372"/>
                  <a:pt x="610" y="412"/>
                  <a:pt x="837" y="396"/>
                </a:cubicBezTo>
                <a:cubicBezTo>
                  <a:pt x="961" y="387"/>
                  <a:pt x="1074" y="388"/>
                  <a:pt x="1190" y="443"/>
                </a:cubicBezTo>
                <a:cubicBezTo>
                  <a:pt x="1252" y="473"/>
                  <a:pt x="1296" y="582"/>
                  <a:pt x="1359" y="630"/>
                </a:cubicBezTo>
                <a:cubicBezTo>
                  <a:pt x="1389" y="653"/>
                  <a:pt x="1448" y="634"/>
                  <a:pt x="1479" y="627"/>
                </a:cubicBezTo>
                <a:cubicBezTo>
                  <a:pt x="1616" y="596"/>
                  <a:pt x="1751" y="549"/>
                  <a:pt x="1886" y="510"/>
                </a:cubicBezTo>
                <a:cubicBezTo>
                  <a:pt x="1915" y="502"/>
                  <a:pt x="1903" y="457"/>
                  <a:pt x="1874" y="465"/>
                </a:cubicBezTo>
              </a:path>
            </a:pathLst>
          </a:custGeom>
          <a:solidFill>
            <a:srgbClr val="997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104"/>
          <p:cNvSpPr>
            <a:spLocks/>
          </p:cNvSpPr>
          <p:nvPr/>
        </p:nvSpPr>
        <p:spPr bwMode="auto">
          <a:xfrm>
            <a:off x="4554732" y="4970358"/>
            <a:ext cx="16779" cy="15102"/>
          </a:xfrm>
          <a:custGeom>
            <a:avLst/>
            <a:gdLst>
              <a:gd name="T0" fmla="*/ 1 w 41"/>
              <a:gd name="T1" fmla="*/ 11 h 39"/>
              <a:gd name="T2" fmla="*/ 0 w 41"/>
              <a:gd name="T3" fmla="*/ 39 h 39"/>
              <a:gd name="T4" fmla="*/ 41 w 41"/>
              <a:gd name="T5" fmla="*/ 0 h 39"/>
              <a:gd name="T6" fmla="*/ 1 w 41"/>
              <a:gd name="T7" fmla="*/ 11 h 39"/>
            </a:gdLst>
            <a:ahLst/>
            <a:cxnLst>
              <a:cxn ang="0">
                <a:pos x="T0" y="T1"/>
              </a:cxn>
              <a:cxn ang="0">
                <a:pos x="T2" y="T3"/>
              </a:cxn>
              <a:cxn ang="0">
                <a:pos x="T4" y="T5"/>
              </a:cxn>
              <a:cxn ang="0">
                <a:pos x="T6" y="T7"/>
              </a:cxn>
            </a:cxnLst>
            <a:rect l="0" t="0" r="r" b="b"/>
            <a:pathLst>
              <a:path w="41" h="39">
                <a:moveTo>
                  <a:pt x="1" y="11"/>
                </a:moveTo>
                <a:cubicBezTo>
                  <a:pt x="1" y="20"/>
                  <a:pt x="1" y="29"/>
                  <a:pt x="0" y="39"/>
                </a:cubicBezTo>
                <a:cubicBezTo>
                  <a:pt x="15" y="26"/>
                  <a:pt x="28" y="13"/>
                  <a:pt x="41" y="0"/>
                </a:cubicBezTo>
                <a:cubicBezTo>
                  <a:pt x="28" y="5"/>
                  <a:pt x="14" y="8"/>
                  <a:pt x="1" y="11"/>
                </a:cubicBezTo>
              </a:path>
            </a:pathLst>
          </a:custGeom>
          <a:solidFill>
            <a:srgbClr val="997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105"/>
          <p:cNvSpPr>
            <a:spLocks/>
          </p:cNvSpPr>
          <p:nvPr/>
        </p:nvSpPr>
        <p:spPr bwMode="auto">
          <a:xfrm>
            <a:off x="5484310" y="2035645"/>
            <a:ext cx="736616" cy="2033661"/>
          </a:xfrm>
          <a:custGeom>
            <a:avLst/>
            <a:gdLst>
              <a:gd name="T0" fmla="*/ 962 w 1899"/>
              <a:gd name="T1" fmla="*/ 179 h 5245"/>
              <a:gd name="T2" fmla="*/ 1187 w 1899"/>
              <a:gd name="T3" fmla="*/ 31 h 5245"/>
              <a:gd name="T4" fmla="*/ 1328 w 1899"/>
              <a:gd name="T5" fmla="*/ 47 h 5245"/>
              <a:gd name="T6" fmla="*/ 1757 w 1899"/>
              <a:gd name="T7" fmla="*/ 166 h 5245"/>
              <a:gd name="T8" fmla="*/ 1842 w 1899"/>
              <a:gd name="T9" fmla="*/ 585 h 5245"/>
              <a:gd name="T10" fmla="*/ 1822 w 1899"/>
              <a:gd name="T11" fmla="*/ 2140 h 5245"/>
              <a:gd name="T12" fmla="*/ 1571 w 1899"/>
              <a:gd name="T13" fmla="*/ 4803 h 5245"/>
              <a:gd name="T14" fmla="*/ 1513 w 1899"/>
              <a:gd name="T15" fmla="*/ 4995 h 5245"/>
              <a:gd name="T16" fmla="*/ 1332 w 1899"/>
              <a:gd name="T17" fmla="*/ 5099 h 5245"/>
              <a:gd name="T18" fmla="*/ 636 w 1899"/>
              <a:gd name="T19" fmla="*/ 5241 h 5245"/>
              <a:gd name="T20" fmla="*/ 0 w 1899"/>
              <a:gd name="T21" fmla="*/ 4967 h 5245"/>
              <a:gd name="T22" fmla="*/ 572 w 1899"/>
              <a:gd name="T23" fmla="*/ 1632 h 5245"/>
              <a:gd name="T24" fmla="*/ 845 w 1899"/>
              <a:gd name="T25" fmla="*/ 684 h 5245"/>
              <a:gd name="T26" fmla="*/ 962 w 1899"/>
              <a:gd name="T27" fmla="*/ 179 h 5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5245">
                <a:moveTo>
                  <a:pt x="962" y="179"/>
                </a:moveTo>
                <a:cubicBezTo>
                  <a:pt x="1007" y="95"/>
                  <a:pt x="1075" y="35"/>
                  <a:pt x="1187" y="31"/>
                </a:cubicBezTo>
                <a:cubicBezTo>
                  <a:pt x="1234" y="29"/>
                  <a:pt x="1281" y="40"/>
                  <a:pt x="1328" y="47"/>
                </a:cubicBezTo>
                <a:cubicBezTo>
                  <a:pt x="1498" y="74"/>
                  <a:pt x="1650" y="0"/>
                  <a:pt x="1757" y="166"/>
                </a:cubicBezTo>
                <a:cubicBezTo>
                  <a:pt x="1835" y="286"/>
                  <a:pt x="1827" y="448"/>
                  <a:pt x="1842" y="585"/>
                </a:cubicBezTo>
                <a:cubicBezTo>
                  <a:pt x="1899" y="1102"/>
                  <a:pt x="1862" y="1624"/>
                  <a:pt x="1822" y="2140"/>
                </a:cubicBezTo>
                <a:cubicBezTo>
                  <a:pt x="1753" y="3029"/>
                  <a:pt x="1669" y="3917"/>
                  <a:pt x="1571" y="4803"/>
                </a:cubicBezTo>
                <a:cubicBezTo>
                  <a:pt x="1564" y="4870"/>
                  <a:pt x="1555" y="4942"/>
                  <a:pt x="1513" y="4995"/>
                </a:cubicBezTo>
                <a:cubicBezTo>
                  <a:pt x="1470" y="5051"/>
                  <a:pt x="1399" y="5077"/>
                  <a:pt x="1332" y="5099"/>
                </a:cubicBezTo>
                <a:cubicBezTo>
                  <a:pt x="1107" y="5176"/>
                  <a:pt x="874" y="5245"/>
                  <a:pt x="636" y="5241"/>
                </a:cubicBezTo>
                <a:cubicBezTo>
                  <a:pt x="397" y="5238"/>
                  <a:pt x="150" y="5153"/>
                  <a:pt x="0" y="4967"/>
                </a:cubicBezTo>
                <a:cubicBezTo>
                  <a:pt x="455" y="3931"/>
                  <a:pt x="308" y="2733"/>
                  <a:pt x="572" y="1632"/>
                </a:cubicBezTo>
                <a:cubicBezTo>
                  <a:pt x="649" y="1312"/>
                  <a:pt x="760" y="1002"/>
                  <a:pt x="845" y="684"/>
                </a:cubicBezTo>
                <a:cubicBezTo>
                  <a:pt x="880" y="549"/>
                  <a:pt x="885" y="327"/>
                  <a:pt x="962" y="179"/>
                </a:cubicBezTo>
                <a:close/>
              </a:path>
            </a:pathLst>
          </a:custGeom>
          <a:solidFill>
            <a:srgbClr val="CDCC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106"/>
          <p:cNvSpPr>
            <a:spLocks/>
          </p:cNvSpPr>
          <p:nvPr/>
        </p:nvSpPr>
        <p:spPr bwMode="auto">
          <a:xfrm>
            <a:off x="4658764" y="2070881"/>
            <a:ext cx="1322216" cy="1365842"/>
          </a:xfrm>
          <a:custGeom>
            <a:avLst/>
            <a:gdLst>
              <a:gd name="T0" fmla="*/ 3276 w 3412"/>
              <a:gd name="T1" fmla="*/ 111 h 3526"/>
              <a:gd name="T2" fmla="*/ 2806 w 3412"/>
              <a:gd name="T3" fmla="*/ 265 h 3526"/>
              <a:gd name="T4" fmla="*/ 2666 w 3412"/>
              <a:gd name="T5" fmla="*/ 532 h 3526"/>
              <a:gd name="T6" fmla="*/ 2076 w 3412"/>
              <a:gd name="T7" fmla="*/ 1776 h 3526"/>
              <a:gd name="T8" fmla="*/ 1851 w 3412"/>
              <a:gd name="T9" fmla="*/ 2287 h 3526"/>
              <a:gd name="T10" fmla="*/ 1601 w 3412"/>
              <a:gd name="T11" fmla="*/ 2585 h 3526"/>
              <a:gd name="T12" fmla="*/ 1314 w 3412"/>
              <a:gd name="T13" fmla="*/ 2707 h 3526"/>
              <a:gd name="T14" fmla="*/ 592 w 3412"/>
              <a:gd name="T15" fmla="*/ 2861 h 3526"/>
              <a:gd name="T16" fmla="*/ 266 w 3412"/>
              <a:gd name="T17" fmla="*/ 2921 h 3526"/>
              <a:gd name="T18" fmla="*/ 64 w 3412"/>
              <a:gd name="T19" fmla="*/ 3025 h 3526"/>
              <a:gd name="T20" fmla="*/ 51 w 3412"/>
              <a:gd name="T21" fmla="*/ 3057 h 3526"/>
              <a:gd name="T22" fmla="*/ 82 w 3412"/>
              <a:gd name="T23" fmla="*/ 3107 h 3526"/>
              <a:gd name="T24" fmla="*/ 141 w 3412"/>
              <a:gd name="T25" fmla="*/ 3124 h 3526"/>
              <a:gd name="T26" fmla="*/ 157 w 3412"/>
              <a:gd name="T27" fmla="*/ 3097 h 3526"/>
              <a:gd name="T28" fmla="*/ 171 w 3412"/>
              <a:gd name="T29" fmla="*/ 3102 h 3526"/>
              <a:gd name="T30" fmla="*/ 9 w 3412"/>
              <a:gd name="T31" fmla="*/ 3449 h 3526"/>
              <a:gd name="T32" fmla="*/ 248 w 3412"/>
              <a:gd name="T33" fmla="*/ 3430 h 3526"/>
              <a:gd name="T34" fmla="*/ 406 w 3412"/>
              <a:gd name="T35" fmla="*/ 3204 h 3526"/>
              <a:gd name="T36" fmla="*/ 794 w 3412"/>
              <a:gd name="T37" fmla="*/ 3072 h 3526"/>
              <a:gd name="T38" fmla="*/ 1862 w 3412"/>
              <a:gd name="T39" fmla="*/ 2875 h 3526"/>
              <a:gd name="T40" fmla="*/ 2104 w 3412"/>
              <a:gd name="T41" fmla="*/ 2788 h 3526"/>
              <a:gd name="T42" fmla="*/ 2369 w 3412"/>
              <a:gd name="T43" fmla="*/ 2532 h 3526"/>
              <a:gd name="T44" fmla="*/ 2667 w 3412"/>
              <a:gd name="T45" fmla="*/ 1990 h 3526"/>
              <a:gd name="T46" fmla="*/ 3150 w 3412"/>
              <a:gd name="T47" fmla="*/ 975 h 3526"/>
              <a:gd name="T48" fmla="*/ 3372 w 3412"/>
              <a:gd name="T49" fmla="*/ 525 h 3526"/>
              <a:gd name="T50" fmla="*/ 3290 w 3412"/>
              <a:gd name="T51" fmla="*/ 121 h 3526"/>
              <a:gd name="T52" fmla="*/ 3276 w 3412"/>
              <a:gd name="T53" fmla="*/ 111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12" h="3526">
                <a:moveTo>
                  <a:pt x="3276" y="111"/>
                </a:moveTo>
                <a:cubicBezTo>
                  <a:pt x="3107" y="0"/>
                  <a:pt x="2890" y="105"/>
                  <a:pt x="2806" y="265"/>
                </a:cubicBezTo>
                <a:cubicBezTo>
                  <a:pt x="2759" y="354"/>
                  <a:pt x="2712" y="443"/>
                  <a:pt x="2666" y="532"/>
                </a:cubicBezTo>
                <a:cubicBezTo>
                  <a:pt x="2452" y="938"/>
                  <a:pt x="2238" y="1346"/>
                  <a:pt x="2076" y="1776"/>
                </a:cubicBezTo>
                <a:cubicBezTo>
                  <a:pt x="2010" y="1951"/>
                  <a:pt x="1952" y="2131"/>
                  <a:pt x="1851" y="2287"/>
                </a:cubicBezTo>
                <a:cubicBezTo>
                  <a:pt x="1780" y="2395"/>
                  <a:pt x="1691" y="2493"/>
                  <a:pt x="1601" y="2585"/>
                </a:cubicBezTo>
                <a:cubicBezTo>
                  <a:pt x="1524" y="2663"/>
                  <a:pt x="1421" y="2684"/>
                  <a:pt x="1314" y="2707"/>
                </a:cubicBezTo>
                <a:cubicBezTo>
                  <a:pt x="1073" y="2758"/>
                  <a:pt x="833" y="2810"/>
                  <a:pt x="592" y="2861"/>
                </a:cubicBezTo>
                <a:cubicBezTo>
                  <a:pt x="484" y="2885"/>
                  <a:pt x="375" y="2915"/>
                  <a:pt x="266" y="2921"/>
                </a:cubicBezTo>
                <a:cubicBezTo>
                  <a:pt x="179" y="2925"/>
                  <a:pt x="115" y="2942"/>
                  <a:pt x="64" y="3025"/>
                </a:cubicBezTo>
                <a:cubicBezTo>
                  <a:pt x="58" y="3035"/>
                  <a:pt x="52" y="3045"/>
                  <a:pt x="51" y="3057"/>
                </a:cubicBezTo>
                <a:cubicBezTo>
                  <a:pt x="50" y="3077"/>
                  <a:pt x="64" y="3096"/>
                  <a:pt x="82" y="3107"/>
                </a:cubicBezTo>
                <a:cubicBezTo>
                  <a:pt x="100" y="3117"/>
                  <a:pt x="120" y="3121"/>
                  <a:pt x="141" y="3124"/>
                </a:cubicBezTo>
                <a:lnTo>
                  <a:pt x="157" y="3097"/>
                </a:lnTo>
                <a:cubicBezTo>
                  <a:pt x="161" y="3099"/>
                  <a:pt x="166" y="3100"/>
                  <a:pt x="171" y="3102"/>
                </a:cubicBezTo>
                <a:cubicBezTo>
                  <a:pt x="63" y="3180"/>
                  <a:pt x="0" y="3316"/>
                  <a:pt x="9" y="3449"/>
                </a:cubicBezTo>
                <a:cubicBezTo>
                  <a:pt x="60" y="3526"/>
                  <a:pt x="185" y="3498"/>
                  <a:pt x="248" y="3430"/>
                </a:cubicBezTo>
                <a:cubicBezTo>
                  <a:pt x="311" y="3363"/>
                  <a:pt x="341" y="3270"/>
                  <a:pt x="406" y="3204"/>
                </a:cubicBezTo>
                <a:cubicBezTo>
                  <a:pt x="503" y="3104"/>
                  <a:pt x="655" y="3087"/>
                  <a:pt x="794" y="3072"/>
                </a:cubicBezTo>
                <a:cubicBezTo>
                  <a:pt x="1154" y="3032"/>
                  <a:pt x="1512" y="2967"/>
                  <a:pt x="1862" y="2875"/>
                </a:cubicBezTo>
                <a:cubicBezTo>
                  <a:pt x="1945" y="2854"/>
                  <a:pt x="2029" y="2830"/>
                  <a:pt x="2104" y="2788"/>
                </a:cubicBezTo>
                <a:cubicBezTo>
                  <a:pt x="2212" y="2728"/>
                  <a:pt x="2297" y="2633"/>
                  <a:pt x="2369" y="2532"/>
                </a:cubicBezTo>
                <a:cubicBezTo>
                  <a:pt x="2489" y="2364"/>
                  <a:pt x="2578" y="2176"/>
                  <a:pt x="2667" y="1990"/>
                </a:cubicBezTo>
                <a:cubicBezTo>
                  <a:pt x="2828" y="1651"/>
                  <a:pt x="2989" y="1313"/>
                  <a:pt x="3150" y="975"/>
                </a:cubicBezTo>
                <a:cubicBezTo>
                  <a:pt x="3222" y="824"/>
                  <a:pt x="3323" y="686"/>
                  <a:pt x="3372" y="525"/>
                </a:cubicBezTo>
                <a:cubicBezTo>
                  <a:pt x="3412" y="396"/>
                  <a:pt x="3408" y="212"/>
                  <a:pt x="3290" y="121"/>
                </a:cubicBezTo>
                <a:cubicBezTo>
                  <a:pt x="3285" y="117"/>
                  <a:pt x="3281" y="114"/>
                  <a:pt x="3276" y="111"/>
                </a:cubicBezTo>
              </a:path>
            </a:pathLst>
          </a:custGeom>
          <a:solidFill>
            <a:srgbClr val="F3D2BB"/>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8" name="Freeform 107"/>
          <p:cNvSpPr>
            <a:spLocks/>
          </p:cNvSpPr>
          <p:nvPr/>
        </p:nvSpPr>
        <p:spPr bwMode="auto">
          <a:xfrm>
            <a:off x="5730967" y="3471960"/>
            <a:ext cx="1139321" cy="609092"/>
          </a:xfrm>
          <a:custGeom>
            <a:avLst/>
            <a:gdLst>
              <a:gd name="T0" fmla="*/ 2777 w 2938"/>
              <a:gd name="T1" fmla="*/ 745 h 1572"/>
              <a:gd name="T2" fmla="*/ 2875 w 2938"/>
              <a:gd name="T3" fmla="*/ 316 h 1572"/>
              <a:gd name="T4" fmla="*/ 2745 w 2938"/>
              <a:gd name="T5" fmla="*/ 163 h 1572"/>
              <a:gd name="T6" fmla="*/ 2557 w 2938"/>
              <a:gd name="T7" fmla="*/ 33 h 1572"/>
              <a:gd name="T8" fmla="*/ 2356 w 2938"/>
              <a:gd name="T9" fmla="*/ 5 h 1572"/>
              <a:gd name="T10" fmla="*/ 1417 w 2938"/>
              <a:gd name="T11" fmla="*/ 73 h 1572"/>
              <a:gd name="T12" fmla="*/ 922 w 2938"/>
              <a:gd name="T13" fmla="*/ 110 h 1572"/>
              <a:gd name="T14" fmla="*/ 455 w 2938"/>
              <a:gd name="T15" fmla="*/ 56 h 1572"/>
              <a:gd name="T16" fmla="*/ 57 w 2938"/>
              <a:gd name="T17" fmla="*/ 425 h 1572"/>
              <a:gd name="T18" fmla="*/ 20 w 2938"/>
              <a:gd name="T19" fmla="*/ 473 h 1572"/>
              <a:gd name="T20" fmla="*/ 84 w 2938"/>
              <a:gd name="T21" fmla="*/ 610 h 1572"/>
              <a:gd name="T22" fmla="*/ 814 w 2938"/>
              <a:gd name="T23" fmla="*/ 1459 h 1572"/>
              <a:gd name="T24" fmla="*/ 889 w 2938"/>
              <a:gd name="T25" fmla="*/ 1540 h 1572"/>
              <a:gd name="T26" fmla="*/ 992 w 2938"/>
              <a:gd name="T27" fmla="*/ 1563 h 1572"/>
              <a:gd name="T28" fmla="*/ 1610 w 2938"/>
              <a:gd name="T29" fmla="*/ 1507 h 1572"/>
              <a:gd name="T30" fmla="*/ 2278 w 2938"/>
              <a:gd name="T31" fmla="*/ 1310 h 1572"/>
              <a:gd name="T32" fmla="*/ 2777 w 2938"/>
              <a:gd name="T33" fmla="*/ 745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38" h="1572">
                <a:moveTo>
                  <a:pt x="2777" y="745"/>
                </a:moveTo>
                <a:cubicBezTo>
                  <a:pt x="2858" y="615"/>
                  <a:pt x="2938" y="456"/>
                  <a:pt x="2875" y="316"/>
                </a:cubicBezTo>
                <a:cubicBezTo>
                  <a:pt x="2848" y="255"/>
                  <a:pt x="2796" y="208"/>
                  <a:pt x="2745" y="163"/>
                </a:cubicBezTo>
                <a:cubicBezTo>
                  <a:pt x="2688" y="112"/>
                  <a:pt x="2629" y="60"/>
                  <a:pt x="2557" y="33"/>
                </a:cubicBezTo>
                <a:cubicBezTo>
                  <a:pt x="2494" y="9"/>
                  <a:pt x="2424" y="7"/>
                  <a:pt x="2356" y="5"/>
                </a:cubicBezTo>
                <a:cubicBezTo>
                  <a:pt x="2042" y="0"/>
                  <a:pt x="1727" y="23"/>
                  <a:pt x="1417" y="73"/>
                </a:cubicBezTo>
                <a:cubicBezTo>
                  <a:pt x="1253" y="99"/>
                  <a:pt x="1087" y="134"/>
                  <a:pt x="922" y="110"/>
                </a:cubicBezTo>
                <a:cubicBezTo>
                  <a:pt x="766" y="87"/>
                  <a:pt x="608" y="12"/>
                  <a:pt x="455" y="56"/>
                </a:cubicBezTo>
                <a:cubicBezTo>
                  <a:pt x="279" y="107"/>
                  <a:pt x="186" y="294"/>
                  <a:pt x="57" y="425"/>
                </a:cubicBezTo>
                <a:cubicBezTo>
                  <a:pt x="42" y="439"/>
                  <a:pt x="27" y="454"/>
                  <a:pt x="20" y="473"/>
                </a:cubicBezTo>
                <a:cubicBezTo>
                  <a:pt x="0" y="523"/>
                  <a:pt x="44" y="574"/>
                  <a:pt x="84" y="610"/>
                </a:cubicBezTo>
                <a:cubicBezTo>
                  <a:pt x="359" y="864"/>
                  <a:pt x="604" y="1150"/>
                  <a:pt x="814" y="1459"/>
                </a:cubicBezTo>
                <a:cubicBezTo>
                  <a:pt x="835" y="1490"/>
                  <a:pt x="857" y="1522"/>
                  <a:pt x="889" y="1540"/>
                </a:cubicBezTo>
                <a:cubicBezTo>
                  <a:pt x="919" y="1558"/>
                  <a:pt x="956" y="1561"/>
                  <a:pt x="992" y="1563"/>
                </a:cubicBezTo>
                <a:cubicBezTo>
                  <a:pt x="1199" y="1572"/>
                  <a:pt x="1405" y="1539"/>
                  <a:pt x="1610" y="1507"/>
                </a:cubicBezTo>
                <a:cubicBezTo>
                  <a:pt x="1841" y="1471"/>
                  <a:pt x="2079" y="1432"/>
                  <a:pt x="2278" y="1310"/>
                </a:cubicBezTo>
                <a:cubicBezTo>
                  <a:pt x="2495" y="1177"/>
                  <a:pt x="2644" y="961"/>
                  <a:pt x="2777" y="745"/>
                </a:cubicBezTo>
                <a:close/>
              </a:path>
            </a:pathLst>
          </a:custGeom>
          <a:solidFill>
            <a:srgbClr val="434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 name="Freeform 108"/>
          <p:cNvSpPr>
            <a:spLocks/>
          </p:cNvSpPr>
          <p:nvPr/>
        </p:nvSpPr>
        <p:spPr bwMode="auto">
          <a:xfrm>
            <a:off x="5284636" y="4114609"/>
            <a:ext cx="463111" cy="716480"/>
          </a:xfrm>
          <a:custGeom>
            <a:avLst/>
            <a:gdLst>
              <a:gd name="T0" fmla="*/ 131 w 1196"/>
              <a:gd name="T1" fmla="*/ 1839 h 1851"/>
              <a:gd name="T2" fmla="*/ 6 w 1196"/>
              <a:gd name="T3" fmla="*/ 1677 h 1851"/>
              <a:gd name="T4" fmla="*/ 74 w 1196"/>
              <a:gd name="T5" fmla="*/ 1514 h 1851"/>
              <a:gd name="T6" fmla="*/ 1190 w 1196"/>
              <a:gd name="T7" fmla="*/ 907 h 1851"/>
              <a:gd name="T8" fmla="*/ 131 w 1196"/>
              <a:gd name="T9" fmla="*/ 1839 h 1851"/>
            </a:gdLst>
            <a:ahLst/>
            <a:cxnLst>
              <a:cxn ang="0">
                <a:pos x="T0" y="T1"/>
              </a:cxn>
              <a:cxn ang="0">
                <a:pos x="T2" y="T3"/>
              </a:cxn>
              <a:cxn ang="0">
                <a:pos x="T4" y="T5"/>
              </a:cxn>
              <a:cxn ang="0">
                <a:pos x="T6" y="T7"/>
              </a:cxn>
              <a:cxn ang="0">
                <a:pos x="T8" y="T9"/>
              </a:cxn>
            </a:cxnLst>
            <a:rect l="0" t="0" r="r" b="b"/>
            <a:pathLst>
              <a:path w="1196" h="1851">
                <a:moveTo>
                  <a:pt x="131" y="1839"/>
                </a:moveTo>
                <a:cubicBezTo>
                  <a:pt x="72" y="1836"/>
                  <a:pt x="0" y="1788"/>
                  <a:pt x="6" y="1677"/>
                </a:cubicBezTo>
                <a:cubicBezTo>
                  <a:pt x="10" y="1609"/>
                  <a:pt x="43" y="1557"/>
                  <a:pt x="74" y="1514"/>
                </a:cubicBezTo>
                <a:cubicBezTo>
                  <a:pt x="241" y="1284"/>
                  <a:pt x="1181" y="0"/>
                  <a:pt x="1190" y="907"/>
                </a:cubicBezTo>
                <a:cubicBezTo>
                  <a:pt x="1196" y="1536"/>
                  <a:pt x="362" y="1851"/>
                  <a:pt x="131" y="1839"/>
                </a:cubicBezTo>
                <a:close/>
              </a:path>
            </a:pathLst>
          </a:custGeom>
          <a:solidFill>
            <a:srgbClr val="56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 name="Freeform 109"/>
          <p:cNvSpPr>
            <a:spLocks/>
          </p:cNvSpPr>
          <p:nvPr/>
        </p:nvSpPr>
        <p:spPr bwMode="auto">
          <a:xfrm>
            <a:off x="6388719" y="4151524"/>
            <a:ext cx="463111" cy="709768"/>
          </a:xfrm>
          <a:custGeom>
            <a:avLst/>
            <a:gdLst>
              <a:gd name="T0" fmla="*/ 1060 w 1192"/>
              <a:gd name="T1" fmla="*/ 1819 h 1835"/>
              <a:gd name="T2" fmla="*/ 1187 w 1192"/>
              <a:gd name="T3" fmla="*/ 1654 h 1835"/>
              <a:gd name="T4" fmla="*/ 1122 w 1192"/>
              <a:gd name="T5" fmla="*/ 1493 h 1835"/>
              <a:gd name="T6" fmla="*/ 17 w 1192"/>
              <a:gd name="T7" fmla="*/ 907 h 1835"/>
              <a:gd name="T8" fmla="*/ 1060 w 1192"/>
              <a:gd name="T9" fmla="*/ 1819 h 1835"/>
            </a:gdLst>
            <a:ahLst/>
            <a:cxnLst>
              <a:cxn ang="0">
                <a:pos x="T0" y="T1"/>
              </a:cxn>
              <a:cxn ang="0">
                <a:pos x="T2" y="T3"/>
              </a:cxn>
              <a:cxn ang="0">
                <a:pos x="T4" y="T5"/>
              </a:cxn>
              <a:cxn ang="0">
                <a:pos x="T6" y="T7"/>
              </a:cxn>
              <a:cxn ang="0">
                <a:pos x="T8" y="T9"/>
              </a:cxn>
            </a:cxnLst>
            <a:rect l="0" t="0" r="r" b="b"/>
            <a:pathLst>
              <a:path w="1192" h="1835">
                <a:moveTo>
                  <a:pt x="1060" y="1819"/>
                </a:moveTo>
                <a:cubicBezTo>
                  <a:pt x="1119" y="1815"/>
                  <a:pt x="1192" y="1765"/>
                  <a:pt x="1187" y="1654"/>
                </a:cubicBezTo>
                <a:cubicBezTo>
                  <a:pt x="1185" y="1586"/>
                  <a:pt x="1152" y="1535"/>
                  <a:pt x="1122" y="1493"/>
                </a:cubicBezTo>
                <a:cubicBezTo>
                  <a:pt x="959" y="1266"/>
                  <a:pt x="41" y="0"/>
                  <a:pt x="17" y="907"/>
                </a:cubicBezTo>
                <a:cubicBezTo>
                  <a:pt x="0" y="1536"/>
                  <a:pt x="828" y="1835"/>
                  <a:pt x="1060" y="1819"/>
                </a:cubicBezTo>
                <a:close/>
              </a:path>
            </a:pathLst>
          </a:custGeom>
          <a:solidFill>
            <a:srgbClr val="56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 name="Freeform 110"/>
          <p:cNvSpPr>
            <a:spLocks/>
          </p:cNvSpPr>
          <p:nvPr/>
        </p:nvSpPr>
        <p:spPr bwMode="auto">
          <a:xfrm>
            <a:off x="4851727" y="3413231"/>
            <a:ext cx="1845732" cy="1303758"/>
          </a:xfrm>
          <a:custGeom>
            <a:avLst/>
            <a:gdLst>
              <a:gd name="T0" fmla="*/ 3252 w 4764"/>
              <a:gd name="T1" fmla="*/ 948 h 3368"/>
              <a:gd name="T2" fmla="*/ 2850 w 4764"/>
              <a:gd name="T3" fmla="*/ 509 h 3368"/>
              <a:gd name="T4" fmla="*/ 2286 w 4764"/>
              <a:gd name="T5" fmla="*/ 320 h 3368"/>
              <a:gd name="T6" fmla="*/ 1269 w 4764"/>
              <a:gd name="T7" fmla="*/ 125 h 3368"/>
              <a:gd name="T8" fmla="*/ 133 w 4764"/>
              <a:gd name="T9" fmla="*/ 330 h 3368"/>
              <a:gd name="T10" fmla="*/ 9 w 4764"/>
              <a:gd name="T11" fmla="*/ 679 h 3368"/>
              <a:gd name="T12" fmla="*/ 345 w 4764"/>
              <a:gd name="T13" fmla="*/ 1152 h 3368"/>
              <a:gd name="T14" fmla="*/ 1471 w 4764"/>
              <a:gd name="T15" fmla="*/ 1951 h 3368"/>
              <a:gd name="T16" fmla="*/ 2530 w 4764"/>
              <a:gd name="T17" fmla="*/ 2473 h 3368"/>
              <a:gd name="T18" fmla="*/ 4304 w 4764"/>
              <a:gd name="T19" fmla="*/ 3018 h 3368"/>
              <a:gd name="T20" fmla="*/ 3252 w 4764"/>
              <a:gd name="T21" fmla="*/ 948 h 3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64" h="3368">
                <a:moveTo>
                  <a:pt x="3252" y="948"/>
                </a:moveTo>
                <a:cubicBezTo>
                  <a:pt x="3134" y="784"/>
                  <a:pt x="3012" y="617"/>
                  <a:pt x="2850" y="509"/>
                </a:cubicBezTo>
                <a:cubicBezTo>
                  <a:pt x="2681" y="397"/>
                  <a:pt x="2481" y="357"/>
                  <a:pt x="2286" y="320"/>
                </a:cubicBezTo>
                <a:cubicBezTo>
                  <a:pt x="1947" y="255"/>
                  <a:pt x="1608" y="190"/>
                  <a:pt x="1269" y="125"/>
                </a:cubicBezTo>
                <a:cubicBezTo>
                  <a:pt x="875" y="49"/>
                  <a:pt x="406" y="0"/>
                  <a:pt x="133" y="330"/>
                </a:cubicBezTo>
                <a:cubicBezTo>
                  <a:pt x="55" y="425"/>
                  <a:pt x="0" y="551"/>
                  <a:pt x="9" y="679"/>
                </a:cubicBezTo>
                <a:cubicBezTo>
                  <a:pt x="23" y="887"/>
                  <a:pt x="191" y="1033"/>
                  <a:pt x="345" y="1152"/>
                </a:cubicBezTo>
                <a:cubicBezTo>
                  <a:pt x="710" y="1435"/>
                  <a:pt x="1077" y="1719"/>
                  <a:pt x="1471" y="1951"/>
                </a:cubicBezTo>
                <a:cubicBezTo>
                  <a:pt x="1812" y="2152"/>
                  <a:pt x="2172" y="2313"/>
                  <a:pt x="2530" y="2473"/>
                </a:cubicBezTo>
                <a:cubicBezTo>
                  <a:pt x="2894" y="2636"/>
                  <a:pt x="3936" y="3368"/>
                  <a:pt x="4304" y="3018"/>
                </a:cubicBezTo>
                <a:cubicBezTo>
                  <a:pt x="4764" y="2580"/>
                  <a:pt x="3525" y="1327"/>
                  <a:pt x="3252" y="948"/>
                </a:cubicBezTo>
              </a:path>
            </a:pathLst>
          </a:custGeom>
          <a:solidFill>
            <a:srgbClr val="434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 name="Freeform 111"/>
          <p:cNvSpPr>
            <a:spLocks/>
          </p:cNvSpPr>
          <p:nvPr/>
        </p:nvSpPr>
        <p:spPr bwMode="auto">
          <a:xfrm>
            <a:off x="5462497" y="3582703"/>
            <a:ext cx="2062187" cy="1147710"/>
          </a:xfrm>
          <a:custGeom>
            <a:avLst/>
            <a:gdLst>
              <a:gd name="T0" fmla="*/ 5036 w 5323"/>
              <a:gd name="T1" fmla="*/ 998 h 2963"/>
              <a:gd name="T2" fmla="*/ 5242 w 5323"/>
              <a:gd name="T3" fmla="*/ 370 h 2963"/>
              <a:gd name="T4" fmla="*/ 5069 w 5323"/>
              <a:gd name="T5" fmla="*/ 166 h 2963"/>
              <a:gd name="T6" fmla="*/ 4230 w 5323"/>
              <a:gd name="T7" fmla="*/ 97 h 2963"/>
              <a:gd name="T8" fmla="*/ 3412 w 5323"/>
              <a:gd name="T9" fmla="*/ 430 h 2963"/>
              <a:gd name="T10" fmla="*/ 1586 w 5323"/>
              <a:gd name="T11" fmla="*/ 1216 h 2963"/>
              <a:gd name="T12" fmla="*/ 409 w 5323"/>
              <a:gd name="T13" fmla="*/ 2403 h 2963"/>
              <a:gd name="T14" fmla="*/ 782 w 5323"/>
              <a:gd name="T15" fmla="*/ 2598 h 2963"/>
              <a:gd name="T16" fmla="*/ 5036 w 5323"/>
              <a:gd name="T17" fmla="*/ 998 h 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3" h="2963">
                <a:moveTo>
                  <a:pt x="5036" y="998"/>
                </a:moveTo>
                <a:cubicBezTo>
                  <a:pt x="5181" y="826"/>
                  <a:pt x="5323" y="586"/>
                  <a:pt x="5242" y="370"/>
                </a:cubicBezTo>
                <a:cubicBezTo>
                  <a:pt x="5209" y="282"/>
                  <a:pt x="5142" y="215"/>
                  <a:pt x="5069" y="166"/>
                </a:cubicBezTo>
                <a:cubicBezTo>
                  <a:pt x="4823" y="0"/>
                  <a:pt x="4510" y="12"/>
                  <a:pt x="4230" y="97"/>
                </a:cubicBezTo>
                <a:cubicBezTo>
                  <a:pt x="3950" y="182"/>
                  <a:pt x="3688" y="332"/>
                  <a:pt x="3412" y="430"/>
                </a:cubicBezTo>
                <a:cubicBezTo>
                  <a:pt x="2706" y="682"/>
                  <a:pt x="2186" y="717"/>
                  <a:pt x="1586" y="1216"/>
                </a:cubicBezTo>
                <a:cubicBezTo>
                  <a:pt x="1312" y="1445"/>
                  <a:pt x="0" y="1934"/>
                  <a:pt x="409" y="2403"/>
                </a:cubicBezTo>
                <a:cubicBezTo>
                  <a:pt x="506" y="2515"/>
                  <a:pt x="646" y="2563"/>
                  <a:pt x="782" y="2598"/>
                </a:cubicBezTo>
                <a:cubicBezTo>
                  <a:pt x="2212" y="2963"/>
                  <a:pt x="4009" y="2180"/>
                  <a:pt x="5036" y="998"/>
                </a:cubicBezTo>
              </a:path>
            </a:pathLst>
          </a:custGeom>
          <a:solidFill>
            <a:srgbClr val="434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 name="Freeform 112"/>
          <p:cNvSpPr>
            <a:spLocks noEditPoints="1"/>
          </p:cNvSpPr>
          <p:nvPr/>
        </p:nvSpPr>
        <p:spPr bwMode="auto">
          <a:xfrm>
            <a:off x="4398684" y="3034017"/>
            <a:ext cx="406061" cy="394316"/>
          </a:xfrm>
          <a:custGeom>
            <a:avLst/>
            <a:gdLst>
              <a:gd name="T0" fmla="*/ 360 w 1046"/>
              <a:gd name="T1" fmla="*/ 881 h 1018"/>
              <a:gd name="T2" fmla="*/ 603 w 1046"/>
              <a:gd name="T3" fmla="*/ 70 h 1018"/>
              <a:gd name="T4" fmla="*/ 926 w 1046"/>
              <a:gd name="T5" fmla="*/ 357 h 1018"/>
              <a:gd name="T6" fmla="*/ 447 w 1046"/>
              <a:gd name="T7" fmla="*/ 868 h 1018"/>
              <a:gd name="T8" fmla="*/ 518 w 1046"/>
              <a:gd name="T9" fmla="*/ 776 h 1018"/>
              <a:gd name="T10" fmla="*/ 195 w 1046"/>
              <a:gd name="T11" fmla="*/ 290 h 1018"/>
              <a:gd name="T12" fmla="*/ 285 w 1046"/>
              <a:gd name="T13" fmla="*/ 154 h 1018"/>
              <a:gd name="T14" fmla="*/ 773 w 1046"/>
              <a:gd name="T15" fmla="*/ 203 h 1018"/>
              <a:gd name="T16" fmla="*/ 877 w 1046"/>
              <a:gd name="T17" fmla="*/ 589 h 1018"/>
              <a:gd name="T18" fmla="*/ 678 w 1046"/>
              <a:gd name="T19" fmla="*/ 824 h 1018"/>
              <a:gd name="T20" fmla="*/ 574 w 1046"/>
              <a:gd name="T21" fmla="*/ 851 h 1018"/>
              <a:gd name="T22" fmla="*/ 174 w 1046"/>
              <a:gd name="T23" fmla="*/ 497 h 1018"/>
              <a:gd name="T24" fmla="*/ 248 w 1046"/>
              <a:gd name="T25" fmla="*/ 478 h 1018"/>
              <a:gd name="T26" fmla="*/ 239 w 1046"/>
              <a:gd name="T27" fmla="*/ 248 h 1018"/>
              <a:gd name="T28" fmla="*/ 575 w 1046"/>
              <a:gd name="T29" fmla="*/ 174 h 1018"/>
              <a:gd name="T30" fmla="*/ 712 w 1046"/>
              <a:gd name="T31" fmla="*/ 167 h 1018"/>
              <a:gd name="T32" fmla="*/ 820 w 1046"/>
              <a:gd name="T33" fmla="*/ 389 h 1018"/>
              <a:gd name="T34" fmla="*/ 630 w 1046"/>
              <a:gd name="T35" fmla="*/ 676 h 1018"/>
              <a:gd name="T36" fmla="*/ 510 w 1046"/>
              <a:gd name="T37" fmla="*/ 707 h 1018"/>
              <a:gd name="T38" fmla="*/ 263 w 1046"/>
              <a:gd name="T39" fmla="*/ 748 h 1018"/>
              <a:gd name="T40" fmla="*/ 211 w 1046"/>
              <a:gd name="T41" fmla="*/ 633 h 1018"/>
              <a:gd name="T42" fmla="*/ 192 w 1046"/>
              <a:gd name="T43" fmla="*/ 577 h 1018"/>
              <a:gd name="T44" fmla="*/ 222 w 1046"/>
              <a:gd name="T45" fmla="*/ 507 h 1018"/>
              <a:gd name="T46" fmla="*/ 313 w 1046"/>
              <a:gd name="T47" fmla="*/ 438 h 1018"/>
              <a:gd name="T48" fmla="*/ 358 w 1046"/>
              <a:gd name="T49" fmla="*/ 165 h 1018"/>
              <a:gd name="T50" fmla="*/ 620 w 1046"/>
              <a:gd name="T51" fmla="*/ 183 h 1018"/>
              <a:gd name="T52" fmla="*/ 819 w 1046"/>
              <a:gd name="T53" fmla="*/ 518 h 1018"/>
              <a:gd name="T54" fmla="*/ 770 w 1046"/>
              <a:gd name="T55" fmla="*/ 554 h 1018"/>
              <a:gd name="T56" fmla="*/ 685 w 1046"/>
              <a:gd name="T57" fmla="*/ 693 h 1018"/>
              <a:gd name="T58" fmla="*/ 351 w 1046"/>
              <a:gd name="T59" fmla="*/ 489 h 1018"/>
              <a:gd name="T60" fmla="*/ 384 w 1046"/>
              <a:gd name="T61" fmla="*/ 229 h 1018"/>
              <a:gd name="T62" fmla="*/ 386 w 1046"/>
              <a:gd name="T63" fmla="*/ 683 h 1018"/>
              <a:gd name="T64" fmla="*/ 463 w 1046"/>
              <a:gd name="T65" fmla="*/ 482 h 1018"/>
              <a:gd name="T66" fmla="*/ 495 w 1046"/>
              <a:gd name="T67" fmla="*/ 446 h 1018"/>
              <a:gd name="T68" fmla="*/ 544 w 1046"/>
              <a:gd name="T69" fmla="*/ 265 h 1018"/>
              <a:gd name="T70" fmla="*/ 691 w 1046"/>
              <a:gd name="T71" fmla="*/ 355 h 1018"/>
              <a:gd name="T72" fmla="*/ 677 w 1046"/>
              <a:gd name="T73" fmla="*/ 594 h 1018"/>
              <a:gd name="T74" fmla="*/ 359 w 1046"/>
              <a:gd name="T75" fmla="*/ 560 h 1018"/>
              <a:gd name="T76" fmla="*/ 527 w 1046"/>
              <a:gd name="T77" fmla="*/ 375 h 1018"/>
              <a:gd name="T78" fmla="*/ 663 w 1046"/>
              <a:gd name="T79" fmla="*/ 295 h 1018"/>
              <a:gd name="T80" fmla="*/ 668 w 1046"/>
              <a:gd name="T81" fmla="*/ 523 h 1018"/>
              <a:gd name="T82" fmla="*/ 729 w 1046"/>
              <a:gd name="T83" fmla="*/ 597 h 1018"/>
              <a:gd name="T84" fmla="*/ 650 w 1046"/>
              <a:gd name="T85" fmla="*/ 436 h 1018"/>
              <a:gd name="T86" fmla="*/ 616 w 1046"/>
              <a:gd name="T87" fmla="*/ 375 h 1018"/>
              <a:gd name="T88" fmla="*/ 488 w 1046"/>
              <a:gd name="T89" fmla="*/ 292 h 1018"/>
              <a:gd name="T90" fmla="*/ 316 w 1046"/>
              <a:gd name="T91" fmla="*/ 636 h 1018"/>
              <a:gd name="T92" fmla="*/ 315 w 1046"/>
              <a:gd name="T93" fmla="*/ 328 h 1018"/>
              <a:gd name="T94" fmla="*/ 304 w 1046"/>
              <a:gd name="T95" fmla="*/ 517 h 1018"/>
              <a:gd name="T96" fmla="*/ 248 w 1046"/>
              <a:gd name="T97" fmla="*/ 597 h 1018"/>
              <a:gd name="T98" fmla="*/ 323 w 1046"/>
              <a:gd name="T99" fmla="*/ 233 h 1018"/>
              <a:gd name="T100" fmla="*/ 223 w 1046"/>
              <a:gd name="T101" fmla="*/ 325 h 1018"/>
              <a:gd name="T102" fmla="*/ 853 w 1046"/>
              <a:gd name="T103" fmla="*/ 627 h 1018"/>
              <a:gd name="T104" fmla="*/ 247 w 1046"/>
              <a:gd name="T105" fmla="*/ 433 h 1018"/>
              <a:gd name="T106" fmla="*/ 584 w 1046"/>
              <a:gd name="T107" fmla="*/ 114 h 1018"/>
              <a:gd name="T108" fmla="*/ 295 w 1046"/>
              <a:gd name="T109" fmla="*/ 120 h 1018"/>
              <a:gd name="T110" fmla="*/ 330 w 1046"/>
              <a:gd name="T111" fmla="*/ 824 h 1018"/>
              <a:gd name="T112" fmla="*/ 811 w 1046"/>
              <a:gd name="T113" fmla="*/ 143 h 1018"/>
              <a:gd name="T114" fmla="*/ 154 w 1046"/>
              <a:gd name="T115" fmla="*/ 140 h 1018"/>
              <a:gd name="T116" fmla="*/ 137 w 1046"/>
              <a:gd name="T117" fmla="*/ 241 h 1018"/>
              <a:gd name="T118" fmla="*/ 44 w 1046"/>
              <a:gd name="T119" fmla="*/ 354 h 1018"/>
              <a:gd name="T120" fmla="*/ 14 w 1046"/>
              <a:gd name="T121" fmla="*/ 470 h 1018"/>
              <a:gd name="T122" fmla="*/ 124 w 1046"/>
              <a:gd name="T123" fmla="*/ 677 h 1018"/>
              <a:gd name="T124" fmla="*/ 298 w 1046"/>
              <a:gd name="T125" fmla="*/ 87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46" h="1018">
                <a:moveTo>
                  <a:pt x="949" y="672"/>
                </a:moveTo>
                <a:cubicBezTo>
                  <a:pt x="912" y="750"/>
                  <a:pt x="844" y="818"/>
                  <a:pt x="765" y="862"/>
                </a:cubicBezTo>
                <a:cubicBezTo>
                  <a:pt x="823" y="818"/>
                  <a:pt x="872" y="763"/>
                  <a:pt x="901" y="711"/>
                </a:cubicBezTo>
                <a:cubicBezTo>
                  <a:pt x="927" y="664"/>
                  <a:pt x="943" y="615"/>
                  <a:pt x="950" y="566"/>
                </a:cubicBezTo>
                <a:cubicBezTo>
                  <a:pt x="966" y="520"/>
                  <a:pt x="980" y="474"/>
                  <a:pt x="985" y="426"/>
                </a:cubicBezTo>
                <a:cubicBezTo>
                  <a:pt x="995" y="509"/>
                  <a:pt x="983" y="602"/>
                  <a:pt x="949" y="672"/>
                </a:cubicBezTo>
                <a:close/>
                <a:moveTo>
                  <a:pt x="356" y="892"/>
                </a:moveTo>
                <a:cubicBezTo>
                  <a:pt x="358" y="889"/>
                  <a:pt x="360" y="885"/>
                  <a:pt x="360" y="881"/>
                </a:cubicBezTo>
                <a:lnTo>
                  <a:pt x="361" y="882"/>
                </a:lnTo>
                <a:cubicBezTo>
                  <a:pt x="364" y="885"/>
                  <a:pt x="367" y="888"/>
                  <a:pt x="369" y="890"/>
                </a:cubicBezTo>
                <a:cubicBezTo>
                  <a:pt x="365" y="891"/>
                  <a:pt x="360" y="892"/>
                  <a:pt x="356" y="892"/>
                </a:cubicBezTo>
                <a:close/>
                <a:moveTo>
                  <a:pt x="586" y="57"/>
                </a:moveTo>
                <a:cubicBezTo>
                  <a:pt x="601" y="62"/>
                  <a:pt x="616" y="68"/>
                  <a:pt x="631" y="76"/>
                </a:cubicBezTo>
                <a:lnTo>
                  <a:pt x="631" y="79"/>
                </a:lnTo>
                <a:cubicBezTo>
                  <a:pt x="628" y="78"/>
                  <a:pt x="626" y="77"/>
                  <a:pt x="624" y="76"/>
                </a:cubicBezTo>
                <a:cubicBezTo>
                  <a:pt x="618" y="72"/>
                  <a:pt x="610" y="70"/>
                  <a:pt x="603" y="70"/>
                </a:cubicBezTo>
                <a:cubicBezTo>
                  <a:pt x="539" y="52"/>
                  <a:pt x="472" y="45"/>
                  <a:pt x="405" y="49"/>
                </a:cubicBezTo>
                <a:cubicBezTo>
                  <a:pt x="465" y="37"/>
                  <a:pt x="526" y="37"/>
                  <a:pt x="586" y="57"/>
                </a:cubicBezTo>
                <a:close/>
                <a:moveTo>
                  <a:pt x="926" y="357"/>
                </a:moveTo>
                <a:cubicBezTo>
                  <a:pt x="902" y="287"/>
                  <a:pt x="869" y="218"/>
                  <a:pt x="825" y="160"/>
                </a:cubicBezTo>
                <a:cubicBezTo>
                  <a:pt x="841" y="175"/>
                  <a:pt x="857" y="190"/>
                  <a:pt x="873" y="206"/>
                </a:cubicBezTo>
                <a:cubicBezTo>
                  <a:pt x="898" y="247"/>
                  <a:pt x="917" y="290"/>
                  <a:pt x="928" y="333"/>
                </a:cubicBezTo>
                <a:cubicBezTo>
                  <a:pt x="932" y="350"/>
                  <a:pt x="935" y="367"/>
                  <a:pt x="935" y="385"/>
                </a:cubicBezTo>
                <a:cubicBezTo>
                  <a:pt x="933" y="376"/>
                  <a:pt x="930" y="366"/>
                  <a:pt x="926" y="357"/>
                </a:cubicBezTo>
                <a:close/>
                <a:moveTo>
                  <a:pt x="511" y="885"/>
                </a:moveTo>
                <a:cubicBezTo>
                  <a:pt x="512" y="889"/>
                  <a:pt x="513" y="893"/>
                  <a:pt x="516" y="897"/>
                </a:cubicBezTo>
                <a:cubicBezTo>
                  <a:pt x="508" y="896"/>
                  <a:pt x="501" y="895"/>
                  <a:pt x="493" y="894"/>
                </a:cubicBezTo>
                <a:cubicBezTo>
                  <a:pt x="500" y="891"/>
                  <a:pt x="505" y="888"/>
                  <a:pt x="511" y="885"/>
                </a:cubicBezTo>
                <a:close/>
                <a:moveTo>
                  <a:pt x="424" y="866"/>
                </a:moveTo>
                <a:cubicBezTo>
                  <a:pt x="426" y="861"/>
                  <a:pt x="426" y="855"/>
                  <a:pt x="423" y="849"/>
                </a:cubicBezTo>
                <a:lnTo>
                  <a:pt x="425" y="846"/>
                </a:lnTo>
                <a:cubicBezTo>
                  <a:pt x="432" y="854"/>
                  <a:pt x="439" y="861"/>
                  <a:pt x="447" y="868"/>
                </a:cubicBezTo>
                <a:cubicBezTo>
                  <a:pt x="443" y="870"/>
                  <a:pt x="439" y="871"/>
                  <a:pt x="435" y="873"/>
                </a:cubicBezTo>
                <a:cubicBezTo>
                  <a:pt x="431" y="871"/>
                  <a:pt x="427" y="869"/>
                  <a:pt x="424" y="866"/>
                </a:cubicBezTo>
                <a:close/>
                <a:moveTo>
                  <a:pt x="630" y="130"/>
                </a:moveTo>
                <a:cubicBezTo>
                  <a:pt x="630" y="132"/>
                  <a:pt x="630" y="134"/>
                  <a:pt x="630" y="137"/>
                </a:cubicBezTo>
                <a:lnTo>
                  <a:pt x="628" y="136"/>
                </a:lnTo>
                <a:cubicBezTo>
                  <a:pt x="629" y="134"/>
                  <a:pt x="629" y="132"/>
                  <a:pt x="629" y="130"/>
                </a:cubicBezTo>
                <a:lnTo>
                  <a:pt x="630" y="130"/>
                </a:lnTo>
                <a:close/>
                <a:moveTo>
                  <a:pt x="518" y="776"/>
                </a:moveTo>
                <a:cubicBezTo>
                  <a:pt x="520" y="794"/>
                  <a:pt x="521" y="812"/>
                  <a:pt x="522" y="830"/>
                </a:cubicBezTo>
                <a:lnTo>
                  <a:pt x="520" y="831"/>
                </a:lnTo>
                <a:cubicBezTo>
                  <a:pt x="514" y="818"/>
                  <a:pt x="490" y="815"/>
                  <a:pt x="482" y="832"/>
                </a:cubicBezTo>
                <a:cubicBezTo>
                  <a:pt x="468" y="821"/>
                  <a:pt x="456" y="808"/>
                  <a:pt x="446" y="796"/>
                </a:cubicBezTo>
                <a:cubicBezTo>
                  <a:pt x="470" y="790"/>
                  <a:pt x="494" y="784"/>
                  <a:pt x="518" y="776"/>
                </a:cubicBezTo>
                <a:close/>
                <a:moveTo>
                  <a:pt x="199" y="259"/>
                </a:moveTo>
                <a:lnTo>
                  <a:pt x="202" y="263"/>
                </a:lnTo>
                <a:cubicBezTo>
                  <a:pt x="200" y="272"/>
                  <a:pt x="197" y="281"/>
                  <a:pt x="195" y="290"/>
                </a:cubicBezTo>
                <a:cubicBezTo>
                  <a:pt x="191" y="291"/>
                  <a:pt x="188" y="292"/>
                  <a:pt x="184" y="292"/>
                </a:cubicBezTo>
                <a:cubicBezTo>
                  <a:pt x="187" y="282"/>
                  <a:pt x="189" y="271"/>
                  <a:pt x="193" y="261"/>
                </a:cubicBezTo>
                <a:cubicBezTo>
                  <a:pt x="195" y="260"/>
                  <a:pt x="197" y="260"/>
                  <a:pt x="199" y="259"/>
                </a:cubicBezTo>
                <a:close/>
                <a:moveTo>
                  <a:pt x="285" y="154"/>
                </a:moveTo>
                <a:cubicBezTo>
                  <a:pt x="277" y="158"/>
                  <a:pt x="269" y="162"/>
                  <a:pt x="260" y="166"/>
                </a:cubicBezTo>
                <a:cubicBezTo>
                  <a:pt x="262" y="161"/>
                  <a:pt x="263" y="157"/>
                  <a:pt x="265" y="152"/>
                </a:cubicBezTo>
                <a:cubicBezTo>
                  <a:pt x="272" y="150"/>
                  <a:pt x="279" y="149"/>
                  <a:pt x="287" y="148"/>
                </a:cubicBezTo>
                <a:cubicBezTo>
                  <a:pt x="286" y="150"/>
                  <a:pt x="286" y="152"/>
                  <a:pt x="285" y="154"/>
                </a:cubicBezTo>
                <a:close/>
                <a:moveTo>
                  <a:pt x="687" y="155"/>
                </a:moveTo>
                <a:cubicBezTo>
                  <a:pt x="687" y="156"/>
                  <a:pt x="687" y="158"/>
                  <a:pt x="687" y="159"/>
                </a:cubicBezTo>
                <a:cubicBezTo>
                  <a:pt x="674" y="154"/>
                  <a:pt x="662" y="149"/>
                  <a:pt x="649" y="144"/>
                </a:cubicBezTo>
                <a:lnTo>
                  <a:pt x="647" y="143"/>
                </a:lnTo>
                <a:cubicBezTo>
                  <a:pt x="647" y="141"/>
                  <a:pt x="647" y="139"/>
                  <a:pt x="647" y="137"/>
                </a:cubicBezTo>
                <a:cubicBezTo>
                  <a:pt x="661" y="142"/>
                  <a:pt x="674" y="148"/>
                  <a:pt x="687" y="155"/>
                </a:cubicBezTo>
                <a:close/>
                <a:moveTo>
                  <a:pt x="786" y="235"/>
                </a:moveTo>
                <a:cubicBezTo>
                  <a:pt x="782" y="224"/>
                  <a:pt x="778" y="213"/>
                  <a:pt x="773" y="203"/>
                </a:cubicBezTo>
                <a:cubicBezTo>
                  <a:pt x="779" y="209"/>
                  <a:pt x="784" y="216"/>
                  <a:pt x="789" y="223"/>
                </a:cubicBezTo>
                <a:cubicBezTo>
                  <a:pt x="799" y="236"/>
                  <a:pt x="807" y="251"/>
                  <a:pt x="814" y="265"/>
                </a:cubicBezTo>
                <a:cubicBezTo>
                  <a:pt x="805" y="255"/>
                  <a:pt x="796" y="244"/>
                  <a:pt x="786" y="235"/>
                </a:cubicBezTo>
                <a:close/>
                <a:moveTo>
                  <a:pt x="877" y="589"/>
                </a:moveTo>
                <a:cubicBezTo>
                  <a:pt x="875" y="584"/>
                  <a:pt x="870" y="580"/>
                  <a:pt x="864" y="577"/>
                </a:cubicBezTo>
                <a:cubicBezTo>
                  <a:pt x="865" y="574"/>
                  <a:pt x="865" y="571"/>
                  <a:pt x="866" y="568"/>
                </a:cubicBezTo>
                <a:cubicBezTo>
                  <a:pt x="872" y="552"/>
                  <a:pt x="878" y="535"/>
                  <a:pt x="882" y="517"/>
                </a:cubicBezTo>
                <a:cubicBezTo>
                  <a:pt x="883" y="542"/>
                  <a:pt x="881" y="566"/>
                  <a:pt x="877" y="589"/>
                </a:cubicBezTo>
                <a:close/>
                <a:moveTo>
                  <a:pt x="731" y="743"/>
                </a:moveTo>
                <a:lnTo>
                  <a:pt x="733" y="741"/>
                </a:lnTo>
                <a:cubicBezTo>
                  <a:pt x="734" y="756"/>
                  <a:pt x="734" y="771"/>
                  <a:pt x="735" y="785"/>
                </a:cubicBezTo>
                <a:cubicBezTo>
                  <a:pt x="735" y="788"/>
                  <a:pt x="736" y="791"/>
                  <a:pt x="737" y="793"/>
                </a:cubicBezTo>
                <a:cubicBezTo>
                  <a:pt x="734" y="795"/>
                  <a:pt x="732" y="796"/>
                  <a:pt x="730" y="797"/>
                </a:cubicBezTo>
                <a:cubicBezTo>
                  <a:pt x="731" y="779"/>
                  <a:pt x="731" y="761"/>
                  <a:pt x="731" y="743"/>
                </a:cubicBezTo>
                <a:close/>
                <a:moveTo>
                  <a:pt x="680" y="801"/>
                </a:moveTo>
                <a:cubicBezTo>
                  <a:pt x="679" y="809"/>
                  <a:pt x="679" y="817"/>
                  <a:pt x="678" y="824"/>
                </a:cubicBezTo>
                <a:lnTo>
                  <a:pt x="676" y="825"/>
                </a:lnTo>
                <a:cubicBezTo>
                  <a:pt x="678" y="817"/>
                  <a:pt x="679" y="809"/>
                  <a:pt x="680" y="801"/>
                </a:cubicBezTo>
                <a:close/>
                <a:moveTo>
                  <a:pt x="574" y="851"/>
                </a:moveTo>
                <a:cubicBezTo>
                  <a:pt x="581" y="847"/>
                  <a:pt x="588" y="842"/>
                  <a:pt x="595" y="838"/>
                </a:cubicBezTo>
                <a:cubicBezTo>
                  <a:pt x="604" y="847"/>
                  <a:pt x="619" y="849"/>
                  <a:pt x="629" y="842"/>
                </a:cubicBezTo>
                <a:lnTo>
                  <a:pt x="629" y="846"/>
                </a:lnTo>
                <a:cubicBezTo>
                  <a:pt x="610" y="854"/>
                  <a:pt x="590" y="860"/>
                  <a:pt x="574" y="863"/>
                </a:cubicBezTo>
                <a:cubicBezTo>
                  <a:pt x="574" y="859"/>
                  <a:pt x="574" y="855"/>
                  <a:pt x="574" y="851"/>
                </a:cubicBezTo>
                <a:close/>
                <a:moveTo>
                  <a:pt x="589" y="748"/>
                </a:moveTo>
                <a:cubicBezTo>
                  <a:pt x="590" y="762"/>
                  <a:pt x="590" y="777"/>
                  <a:pt x="590" y="791"/>
                </a:cubicBezTo>
                <a:cubicBezTo>
                  <a:pt x="584" y="795"/>
                  <a:pt x="578" y="799"/>
                  <a:pt x="572" y="803"/>
                </a:cubicBezTo>
                <a:cubicBezTo>
                  <a:pt x="571" y="788"/>
                  <a:pt x="569" y="773"/>
                  <a:pt x="567" y="758"/>
                </a:cubicBezTo>
                <a:cubicBezTo>
                  <a:pt x="575" y="754"/>
                  <a:pt x="582" y="751"/>
                  <a:pt x="589" y="748"/>
                </a:cubicBezTo>
                <a:close/>
                <a:moveTo>
                  <a:pt x="176" y="486"/>
                </a:moveTo>
                <a:cubicBezTo>
                  <a:pt x="177" y="490"/>
                  <a:pt x="177" y="494"/>
                  <a:pt x="177" y="498"/>
                </a:cubicBezTo>
                <a:lnTo>
                  <a:pt x="174" y="497"/>
                </a:lnTo>
                <a:cubicBezTo>
                  <a:pt x="174" y="493"/>
                  <a:pt x="173" y="489"/>
                  <a:pt x="173" y="484"/>
                </a:cubicBezTo>
                <a:lnTo>
                  <a:pt x="176" y="486"/>
                </a:lnTo>
                <a:close/>
                <a:moveTo>
                  <a:pt x="175" y="458"/>
                </a:moveTo>
                <a:lnTo>
                  <a:pt x="171" y="456"/>
                </a:lnTo>
                <a:cubicBezTo>
                  <a:pt x="170" y="442"/>
                  <a:pt x="170" y="428"/>
                  <a:pt x="170" y="413"/>
                </a:cubicBezTo>
                <a:cubicBezTo>
                  <a:pt x="172" y="415"/>
                  <a:pt x="174" y="416"/>
                  <a:pt x="176" y="418"/>
                </a:cubicBezTo>
                <a:cubicBezTo>
                  <a:pt x="175" y="431"/>
                  <a:pt x="175" y="444"/>
                  <a:pt x="175" y="458"/>
                </a:cubicBezTo>
                <a:close/>
                <a:moveTo>
                  <a:pt x="248" y="478"/>
                </a:moveTo>
                <a:cubicBezTo>
                  <a:pt x="238" y="476"/>
                  <a:pt x="228" y="473"/>
                  <a:pt x="217" y="471"/>
                </a:cubicBezTo>
                <a:cubicBezTo>
                  <a:pt x="217" y="464"/>
                  <a:pt x="216" y="458"/>
                  <a:pt x="216" y="452"/>
                </a:cubicBezTo>
                <a:cubicBezTo>
                  <a:pt x="227" y="461"/>
                  <a:pt x="237" y="469"/>
                  <a:pt x="248" y="478"/>
                </a:cubicBezTo>
                <a:close/>
                <a:moveTo>
                  <a:pt x="239" y="248"/>
                </a:moveTo>
                <a:cubicBezTo>
                  <a:pt x="247" y="246"/>
                  <a:pt x="256" y="244"/>
                  <a:pt x="265" y="242"/>
                </a:cubicBezTo>
                <a:cubicBezTo>
                  <a:pt x="262" y="255"/>
                  <a:pt x="260" y="269"/>
                  <a:pt x="258" y="282"/>
                </a:cubicBezTo>
                <a:cubicBezTo>
                  <a:pt x="250" y="276"/>
                  <a:pt x="243" y="269"/>
                  <a:pt x="235" y="263"/>
                </a:cubicBezTo>
                <a:cubicBezTo>
                  <a:pt x="236" y="258"/>
                  <a:pt x="237" y="253"/>
                  <a:pt x="239" y="248"/>
                </a:cubicBezTo>
                <a:close/>
                <a:moveTo>
                  <a:pt x="539" y="169"/>
                </a:moveTo>
                <a:cubicBezTo>
                  <a:pt x="529" y="167"/>
                  <a:pt x="519" y="166"/>
                  <a:pt x="509" y="166"/>
                </a:cubicBezTo>
                <a:cubicBezTo>
                  <a:pt x="497" y="164"/>
                  <a:pt x="485" y="164"/>
                  <a:pt x="473" y="163"/>
                </a:cubicBezTo>
                <a:cubicBezTo>
                  <a:pt x="470" y="159"/>
                  <a:pt x="466" y="154"/>
                  <a:pt x="462" y="150"/>
                </a:cubicBezTo>
                <a:cubicBezTo>
                  <a:pt x="485" y="150"/>
                  <a:pt x="508" y="152"/>
                  <a:pt x="531" y="156"/>
                </a:cubicBezTo>
                <a:cubicBezTo>
                  <a:pt x="534" y="160"/>
                  <a:pt x="537" y="164"/>
                  <a:pt x="539" y="169"/>
                </a:cubicBezTo>
                <a:close/>
                <a:moveTo>
                  <a:pt x="577" y="167"/>
                </a:moveTo>
                <a:cubicBezTo>
                  <a:pt x="576" y="169"/>
                  <a:pt x="576" y="171"/>
                  <a:pt x="575" y="174"/>
                </a:cubicBezTo>
                <a:cubicBezTo>
                  <a:pt x="571" y="173"/>
                  <a:pt x="567" y="172"/>
                  <a:pt x="563" y="172"/>
                </a:cubicBezTo>
                <a:cubicBezTo>
                  <a:pt x="560" y="168"/>
                  <a:pt x="558" y="165"/>
                  <a:pt x="556" y="161"/>
                </a:cubicBezTo>
                <a:cubicBezTo>
                  <a:pt x="563" y="163"/>
                  <a:pt x="570" y="165"/>
                  <a:pt x="577" y="167"/>
                </a:cubicBezTo>
                <a:close/>
                <a:moveTo>
                  <a:pt x="712" y="167"/>
                </a:moveTo>
                <a:lnTo>
                  <a:pt x="710" y="170"/>
                </a:lnTo>
                <a:lnTo>
                  <a:pt x="707" y="168"/>
                </a:lnTo>
                <a:lnTo>
                  <a:pt x="707" y="165"/>
                </a:lnTo>
                <a:lnTo>
                  <a:pt x="712" y="167"/>
                </a:lnTo>
                <a:close/>
                <a:moveTo>
                  <a:pt x="825" y="453"/>
                </a:moveTo>
                <a:cubicBezTo>
                  <a:pt x="807" y="463"/>
                  <a:pt x="788" y="473"/>
                  <a:pt x="769" y="482"/>
                </a:cubicBezTo>
                <a:cubicBezTo>
                  <a:pt x="770" y="480"/>
                  <a:pt x="771" y="477"/>
                  <a:pt x="771" y="475"/>
                </a:cubicBezTo>
                <a:cubicBezTo>
                  <a:pt x="778" y="472"/>
                  <a:pt x="785" y="469"/>
                  <a:pt x="792" y="465"/>
                </a:cubicBezTo>
                <a:cubicBezTo>
                  <a:pt x="812" y="455"/>
                  <a:pt x="808" y="427"/>
                  <a:pt x="792" y="419"/>
                </a:cubicBezTo>
                <a:cubicBezTo>
                  <a:pt x="793" y="413"/>
                  <a:pt x="791" y="408"/>
                  <a:pt x="789" y="403"/>
                </a:cubicBezTo>
                <a:cubicBezTo>
                  <a:pt x="793" y="379"/>
                  <a:pt x="796" y="355"/>
                  <a:pt x="797" y="331"/>
                </a:cubicBezTo>
                <a:cubicBezTo>
                  <a:pt x="808" y="350"/>
                  <a:pt x="815" y="369"/>
                  <a:pt x="820" y="389"/>
                </a:cubicBezTo>
                <a:cubicBezTo>
                  <a:pt x="824" y="410"/>
                  <a:pt x="826" y="431"/>
                  <a:pt x="825" y="453"/>
                </a:cubicBezTo>
                <a:close/>
                <a:moveTo>
                  <a:pt x="782" y="703"/>
                </a:moveTo>
                <a:cubicBezTo>
                  <a:pt x="787" y="710"/>
                  <a:pt x="795" y="714"/>
                  <a:pt x="803" y="715"/>
                </a:cubicBezTo>
                <a:cubicBezTo>
                  <a:pt x="796" y="723"/>
                  <a:pt x="788" y="730"/>
                  <a:pt x="781" y="736"/>
                </a:cubicBezTo>
                <a:cubicBezTo>
                  <a:pt x="782" y="725"/>
                  <a:pt x="782" y="714"/>
                  <a:pt x="782" y="703"/>
                </a:cubicBezTo>
                <a:close/>
                <a:moveTo>
                  <a:pt x="622" y="661"/>
                </a:moveTo>
                <a:cubicBezTo>
                  <a:pt x="625" y="662"/>
                  <a:pt x="627" y="663"/>
                  <a:pt x="629" y="663"/>
                </a:cubicBezTo>
                <a:cubicBezTo>
                  <a:pt x="630" y="667"/>
                  <a:pt x="630" y="672"/>
                  <a:pt x="630" y="676"/>
                </a:cubicBezTo>
                <a:cubicBezTo>
                  <a:pt x="628" y="677"/>
                  <a:pt x="627" y="678"/>
                  <a:pt x="625" y="679"/>
                </a:cubicBezTo>
                <a:cubicBezTo>
                  <a:pt x="624" y="673"/>
                  <a:pt x="624" y="667"/>
                  <a:pt x="622" y="661"/>
                </a:cubicBezTo>
                <a:close/>
                <a:moveTo>
                  <a:pt x="585" y="695"/>
                </a:moveTo>
                <a:cubicBezTo>
                  <a:pt x="585" y="697"/>
                  <a:pt x="586" y="700"/>
                  <a:pt x="586" y="702"/>
                </a:cubicBezTo>
                <a:cubicBezTo>
                  <a:pt x="579" y="705"/>
                  <a:pt x="573" y="709"/>
                  <a:pt x="566" y="712"/>
                </a:cubicBezTo>
                <a:cubicBezTo>
                  <a:pt x="572" y="706"/>
                  <a:pt x="579" y="701"/>
                  <a:pt x="585" y="695"/>
                </a:cubicBezTo>
                <a:close/>
                <a:moveTo>
                  <a:pt x="505" y="675"/>
                </a:moveTo>
                <a:cubicBezTo>
                  <a:pt x="507" y="685"/>
                  <a:pt x="508" y="696"/>
                  <a:pt x="510" y="707"/>
                </a:cubicBezTo>
                <a:cubicBezTo>
                  <a:pt x="505" y="710"/>
                  <a:pt x="501" y="713"/>
                  <a:pt x="496" y="716"/>
                </a:cubicBezTo>
                <a:lnTo>
                  <a:pt x="493" y="717"/>
                </a:lnTo>
                <a:cubicBezTo>
                  <a:pt x="476" y="725"/>
                  <a:pt x="459" y="732"/>
                  <a:pt x="443" y="740"/>
                </a:cubicBezTo>
                <a:cubicBezTo>
                  <a:pt x="465" y="719"/>
                  <a:pt x="486" y="697"/>
                  <a:pt x="505" y="675"/>
                </a:cubicBezTo>
                <a:close/>
                <a:moveTo>
                  <a:pt x="270" y="745"/>
                </a:moveTo>
                <a:cubicBezTo>
                  <a:pt x="272" y="749"/>
                  <a:pt x="275" y="753"/>
                  <a:pt x="278" y="757"/>
                </a:cubicBezTo>
                <a:cubicBezTo>
                  <a:pt x="276" y="759"/>
                  <a:pt x="274" y="760"/>
                  <a:pt x="272" y="761"/>
                </a:cubicBezTo>
                <a:cubicBezTo>
                  <a:pt x="269" y="757"/>
                  <a:pt x="266" y="752"/>
                  <a:pt x="263" y="748"/>
                </a:cubicBezTo>
                <a:cubicBezTo>
                  <a:pt x="265" y="747"/>
                  <a:pt x="267" y="746"/>
                  <a:pt x="270" y="745"/>
                </a:cubicBezTo>
                <a:close/>
                <a:moveTo>
                  <a:pt x="232" y="679"/>
                </a:moveTo>
                <a:cubicBezTo>
                  <a:pt x="236" y="687"/>
                  <a:pt x="240" y="695"/>
                  <a:pt x="244" y="703"/>
                </a:cubicBezTo>
                <a:cubicBezTo>
                  <a:pt x="242" y="704"/>
                  <a:pt x="241" y="705"/>
                  <a:pt x="239" y="706"/>
                </a:cubicBezTo>
                <a:cubicBezTo>
                  <a:pt x="234" y="698"/>
                  <a:pt x="230" y="690"/>
                  <a:pt x="226" y="682"/>
                </a:cubicBezTo>
                <a:cubicBezTo>
                  <a:pt x="228" y="681"/>
                  <a:pt x="230" y="680"/>
                  <a:pt x="232" y="679"/>
                </a:cubicBezTo>
                <a:close/>
                <a:moveTo>
                  <a:pt x="206" y="620"/>
                </a:moveTo>
                <a:cubicBezTo>
                  <a:pt x="208" y="624"/>
                  <a:pt x="209" y="628"/>
                  <a:pt x="211" y="633"/>
                </a:cubicBezTo>
                <a:lnTo>
                  <a:pt x="207" y="635"/>
                </a:lnTo>
                <a:cubicBezTo>
                  <a:pt x="205" y="630"/>
                  <a:pt x="204" y="626"/>
                  <a:pt x="202" y="622"/>
                </a:cubicBezTo>
                <a:lnTo>
                  <a:pt x="206" y="620"/>
                </a:lnTo>
                <a:close/>
                <a:moveTo>
                  <a:pt x="192" y="577"/>
                </a:moveTo>
                <a:cubicBezTo>
                  <a:pt x="193" y="582"/>
                  <a:pt x="195" y="586"/>
                  <a:pt x="196" y="590"/>
                </a:cubicBezTo>
                <a:lnTo>
                  <a:pt x="193" y="592"/>
                </a:lnTo>
                <a:cubicBezTo>
                  <a:pt x="191" y="587"/>
                  <a:pt x="190" y="582"/>
                  <a:pt x="189" y="576"/>
                </a:cubicBezTo>
                <a:lnTo>
                  <a:pt x="192" y="577"/>
                </a:lnTo>
                <a:close/>
                <a:moveTo>
                  <a:pt x="256" y="546"/>
                </a:moveTo>
                <a:cubicBezTo>
                  <a:pt x="257" y="549"/>
                  <a:pt x="257" y="552"/>
                  <a:pt x="257" y="555"/>
                </a:cubicBezTo>
                <a:lnTo>
                  <a:pt x="256" y="556"/>
                </a:lnTo>
                <a:cubicBezTo>
                  <a:pt x="248" y="555"/>
                  <a:pt x="240" y="553"/>
                  <a:pt x="232" y="552"/>
                </a:cubicBezTo>
                <a:cubicBezTo>
                  <a:pt x="231" y="548"/>
                  <a:pt x="230" y="545"/>
                  <a:pt x="229" y="541"/>
                </a:cubicBezTo>
                <a:cubicBezTo>
                  <a:pt x="238" y="543"/>
                  <a:pt x="247" y="545"/>
                  <a:pt x="256" y="546"/>
                </a:cubicBezTo>
                <a:close/>
                <a:moveTo>
                  <a:pt x="252" y="512"/>
                </a:moveTo>
                <a:cubicBezTo>
                  <a:pt x="242" y="510"/>
                  <a:pt x="232" y="509"/>
                  <a:pt x="222" y="507"/>
                </a:cubicBezTo>
                <a:cubicBezTo>
                  <a:pt x="221" y="505"/>
                  <a:pt x="221" y="502"/>
                  <a:pt x="221" y="500"/>
                </a:cubicBezTo>
                <a:cubicBezTo>
                  <a:pt x="231" y="503"/>
                  <a:pt x="241" y="505"/>
                  <a:pt x="252" y="508"/>
                </a:cubicBezTo>
                <a:lnTo>
                  <a:pt x="252" y="512"/>
                </a:lnTo>
                <a:close/>
                <a:moveTo>
                  <a:pt x="313" y="438"/>
                </a:moveTo>
                <a:cubicBezTo>
                  <a:pt x="313" y="451"/>
                  <a:pt x="313" y="463"/>
                  <a:pt x="314" y="475"/>
                </a:cubicBezTo>
                <a:cubicBezTo>
                  <a:pt x="304" y="469"/>
                  <a:pt x="294" y="463"/>
                  <a:pt x="284" y="457"/>
                </a:cubicBezTo>
                <a:cubicBezTo>
                  <a:pt x="283" y="441"/>
                  <a:pt x="282" y="426"/>
                  <a:pt x="281" y="410"/>
                </a:cubicBezTo>
                <a:cubicBezTo>
                  <a:pt x="292" y="419"/>
                  <a:pt x="302" y="429"/>
                  <a:pt x="313" y="438"/>
                </a:cubicBezTo>
                <a:close/>
                <a:moveTo>
                  <a:pt x="281" y="346"/>
                </a:moveTo>
                <a:cubicBezTo>
                  <a:pt x="292" y="356"/>
                  <a:pt x="302" y="366"/>
                  <a:pt x="313" y="375"/>
                </a:cubicBezTo>
                <a:cubicBezTo>
                  <a:pt x="313" y="385"/>
                  <a:pt x="313" y="394"/>
                  <a:pt x="313" y="404"/>
                </a:cubicBezTo>
                <a:cubicBezTo>
                  <a:pt x="302" y="395"/>
                  <a:pt x="291" y="386"/>
                  <a:pt x="281" y="377"/>
                </a:cubicBezTo>
                <a:cubicBezTo>
                  <a:pt x="281" y="367"/>
                  <a:pt x="281" y="357"/>
                  <a:pt x="281" y="346"/>
                </a:cubicBezTo>
                <a:close/>
                <a:moveTo>
                  <a:pt x="383" y="164"/>
                </a:moveTo>
                <a:cubicBezTo>
                  <a:pt x="381" y="164"/>
                  <a:pt x="379" y="164"/>
                  <a:pt x="378" y="164"/>
                </a:cubicBezTo>
                <a:cubicBezTo>
                  <a:pt x="371" y="165"/>
                  <a:pt x="364" y="165"/>
                  <a:pt x="358" y="165"/>
                </a:cubicBezTo>
                <a:lnTo>
                  <a:pt x="358" y="163"/>
                </a:lnTo>
                <a:cubicBezTo>
                  <a:pt x="381" y="157"/>
                  <a:pt x="404" y="153"/>
                  <a:pt x="428" y="151"/>
                </a:cubicBezTo>
                <a:cubicBezTo>
                  <a:pt x="431" y="155"/>
                  <a:pt x="434" y="159"/>
                  <a:pt x="437" y="163"/>
                </a:cubicBezTo>
                <a:cubicBezTo>
                  <a:pt x="419" y="162"/>
                  <a:pt x="401" y="163"/>
                  <a:pt x="383" y="164"/>
                </a:cubicBezTo>
                <a:close/>
                <a:moveTo>
                  <a:pt x="620" y="183"/>
                </a:moveTo>
                <a:lnTo>
                  <a:pt x="620" y="183"/>
                </a:lnTo>
                <a:lnTo>
                  <a:pt x="624" y="184"/>
                </a:lnTo>
                <a:lnTo>
                  <a:pt x="620" y="183"/>
                </a:lnTo>
                <a:close/>
                <a:moveTo>
                  <a:pt x="738" y="402"/>
                </a:moveTo>
                <a:cubicBezTo>
                  <a:pt x="733" y="385"/>
                  <a:pt x="728" y="367"/>
                  <a:pt x="723" y="350"/>
                </a:cubicBezTo>
                <a:cubicBezTo>
                  <a:pt x="723" y="340"/>
                  <a:pt x="723" y="329"/>
                  <a:pt x="723" y="318"/>
                </a:cubicBezTo>
                <a:cubicBezTo>
                  <a:pt x="725" y="322"/>
                  <a:pt x="727" y="325"/>
                  <a:pt x="729" y="328"/>
                </a:cubicBezTo>
                <a:cubicBezTo>
                  <a:pt x="735" y="337"/>
                  <a:pt x="745" y="338"/>
                  <a:pt x="753" y="335"/>
                </a:cubicBezTo>
                <a:cubicBezTo>
                  <a:pt x="751" y="357"/>
                  <a:pt x="747" y="379"/>
                  <a:pt x="741" y="401"/>
                </a:cubicBezTo>
                <a:lnTo>
                  <a:pt x="738" y="402"/>
                </a:lnTo>
                <a:close/>
                <a:moveTo>
                  <a:pt x="819" y="518"/>
                </a:moveTo>
                <a:cubicBezTo>
                  <a:pt x="818" y="519"/>
                  <a:pt x="817" y="520"/>
                  <a:pt x="817" y="522"/>
                </a:cubicBezTo>
                <a:cubicBezTo>
                  <a:pt x="816" y="532"/>
                  <a:pt x="813" y="542"/>
                  <a:pt x="810" y="552"/>
                </a:cubicBezTo>
                <a:cubicBezTo>
                  <a:pt x="809" y="550"/>
                  <a:pt x="808" y="548"/>
                  <a:pt x="807" y="546"/>
                </a:cubicBezTo>
                <a:cubicBezTo>
                  <a:pt x="803" y="540"/>
                  <a:pt x="794" y="547"/>
                  <a:pt x="798" y="553"/>
                </a:cubicBezTo>
                <a:cubicBezTo>
                  <a:pt x="800" y="556"/>
                  <a:pt x="802" y="559"/>
                  <a:pt x="803" y="563"/>
                </a:cubicBezTo>
                <a:cubicBezTo>
                  <a:pt x="799" y="562"/>
                  <a:pt x="795" y="561"/>
                  <a:pt x="791" y="560"/>
                </a:cubicBezTo>
                <a:cubicBezTo>
                  <a:pt x="788" y="558"/>
                  <a:pt x="785" y="558"/>
                  <a:pt x="782" y="557"/>
                </a:cubicBezTo>
                <a:cubicBezTo>
                  <a:pt x="778" y="556"/>
                  <a:pt x="774" y="555"/>
                  <a:pt x="770" y="554"/>
                </a:cubicBezTo>
                <a:cubicBezTo>
                  <a:pt x="768" y="546"/>
                  <a:pt x="767" y="539"/>
                  <a:pt x="766" y="531"/>
                </a:cubicBezTo>
                <a:cubicBezTo>
                  <a:pt x="784" y="523"/>
                  <a:pt x="803" y="514"/>
                  <a:pt x="821" y="505"/>
                </a:cubicBezTo>
                <a:cubicBezTo>
                  <a:pt x="820" y="509"/>
                  <a:pt x="819" y="513"/>
                  <a:pt x="819" y="518"/>
                </a:cubicBezTo>
                <a:close/>
                <a:moveTo>
                  <a:pt x="685" y="693"/>
                </a:moveTo>
                <a:cubicBezTo>
                  <a:pt x="685" y="699"/>
                  <a:pt x="685" y="705"/>
                  <a:pt x="685" y="710"/>
                </a:cubicBezTo>
                <a:lnTo>
                  <a:pt x="684" y="711"/>
                </a:lnTo>
                <a:cubicBezTo>
                  <a:pt x="683" y="706"/>
                  <a:pt x="683" y="700"/>
                  <a:pt x="683" y="695"/>
                </a:cubicBezTo>
                <a:lnTo>
                  <a:pt x="685" y="693"/>
                </a:lnTo>
                <a:close/>
                <a:moveTo>
                  <a:pt x="341" y="704"/>
                </a:moveTo>
                <a:cubicBezTo>
                  <a:pt x="343" y="703"/>
                  <a:pt x="344" y="702"/>
                  <a:pt x="346" y="701"/>
                </a:cubicBezTo>
                <a:cubicBezTo>
                  <a:pt x="347" y="704"/>
                  <a:pt x="348" y="708"/>
                  <a:pt x="349" y="711"/>
                </a:cubicBezTo>
                <a:lnTo>
                  <a:pt x="346" y="714"/>
                </a:lnTo>
                <a:cubicBezTo>
                  <a:pt x="344" y="711"/>
                  <a:pt x="342" y="707"/>
                  <a:pt x="341" y="704"/>
                </a:cubicBezTo>
                <a:close/>
                <a:moveTo>
                  <a:pt x="365" y="481"/>
                </a:moveTo>
                <a:cubicBezTo>
                  <a:pt x="361" y="483"/>
                  <a:pt x="358" y="486"/>
                  <a:pt x="354" y="489"/>
                </a:cubicBezTo>
                <a:lnTo>
                  <a:pt x="351" y="489"/>
                </a:lnTo>
                <a:cubicBezTo>
                  <a:pt x="350" y="482"/>
                  <a:pt x="350" y="475"/>
                  <a:pt x="349" y="468"/>
                </a:cubicBezTo>
                <a:cubicBezTo>
                  <a:pt x="354" y="473"/>
                  <a:pt x="360" y="477"/>
                  <a:pt x="365" y="481"/>
                </a:cubicBezTo>
                <a:close/>
                <a:moveTo>
                  <a:pt x="407" y="446"/>
                </a:moveTo>
                <a:cubicBezTo>
                  <a:pt x="401" y="450"/>
                  <a:pt x="396" y="455"/>
                  <a:pt x="391" y="460"/>
                </a:cubicBezTo>
                <a:cubicBezTo>
                  <a:pt x="376" y="450"/>
                  <a:pt x="361" y="440"/>
                  <a:pt x="346" y="429"/>
                </a:cubicBezTo>
                <a:cubicBezTo>
                  <a:pt x="346" y="420"/>
                  <a:pt x="346" y="411"/>
                  <a:pt x="345" y="402"/>
                </a:cubicBezTo>
                <a:cubicBezTo>
                  <a:pt x="365" y="417"/>
                  <a:pt x="386" y="432"/>
                  <a:pt x="407" y="446"/>
                </a:cubicBezTo>
                <a:close/>
                <a:moveTo>
                  <a:pt x="384" y="229"/>
                </a:moveTo>
                <a:cubicBezTo>
                  <a:pt x="390" y="247"/>
                  <a:pt x="396" y="264"/>
                  <a:pt x="402" y="281"/>
                </a:cubicBezTo>
                <a:cubicBezTo>
                  <a:pt x="384" y="280"/>
                  <a:pt x="365" y="279"/>
                  <a:pt x="347" y="279"/>
                </a:cubicBezTo>
                <a:cubicBezTo>
                  <a:pt x="347" y="263"/>
                  <a:pt x="349" y="247"/>
                  <a:pt x="350" y="231"/>
                </a:cubicBezTo>
                <a:cubicBezTo>
                  <a:pt x="362" y="230"/>
                  <a:pt x="373" y="230"/>
                  <a:pt x="384" y="229"/>
                </a:cubicBezTo>
                <a:close/>
                <a:moveTo>
                  <a:pt x="459" y="604"/>
                </a:moveTo>
                <a:lnTo>
                  <a:pt x="463" y="604"/>
                </a:lnTo>
                <a:cubicBezTo>
                  <a:pt x="465" y="605"/>
                  <a:pt x="468" y="606"/>
                  <a:pt x="470" y="608"/>
                </a:cubicBezTo>
                <a:cubicBezTo>
                  <a:pt x="444" y="635"/>
                  <a:pt x="416" y="660"/>
                  <a:pt x="386" y="683"/>
                </a:cubicBezTo>
                <a:cubicBezTo>
                  <a:pt x="385" y="680"/>
                  <a:pt x="384" y="677"/>
                  <a:pt x="383" y="674"/>
                </a:cubicBezTo>
                <a:cubicBezTo>
                  <a:pt x="410" y="652"/>
                  <a:pt x="436" y="629"/>
                  <a:pt x="459" y="604"/>
                </a:cubicBezTo>
                <a:close/>
                <a:moveTo>
                  <a:pt x="319" y="554"/>
                </a:moveTo>
                <a:cubicBezTo>
                  <a:pt x="320" y="558"/>
                  <a:pt x="320" y="561"/>
                  <a:pt x="320" y="564"/>
                </a:cubicBezTo>
                <a:cubicBezTo>
                  <a:pt x="316" y="564"/>
                  <a:pt x="311" y="563"/>
                  <a:pt x="306" y="563"/>
                </a:cubicBezTo>
                <a:cubicBezTo>
                  <a:pt x="310" y="560"/>
                  <a:pt x="315" y="557"/>
                  <a:pt x="319" y="554"/>
                </a:cubicBezTo>
                <a:close/>
                <a:moveTo>
                  <a:pt x="463" y="481"/>
                </a:moveTo>
                <a:lnTo>
                  <a:pt x="463" y="482"/>
                </a:lnTo>
                <a:cubicBezTo>
                  <a:pt x="453" y="483"/>
                  <a:pt x="442" y="485"/>
                  <a:pt x="432" y="486"/>
                </a:cubicBezTo>
                <a:cubicBezTo>
                  <a:pt x="429" y="484"/>
                  <a:pt x="426" y="482"/>
                  <a:pt x="422" y="480"/>
                </a:cubicBezTo>
                <a:cubicBezTo>
                  <a:pt x="428" y="476"/>
                  <a:pt x="433" y="471"/>
                  <a:pt x="438" y="467"/>
                </a:cubicBezTo>
                <a:cubicBezTo>
                  <a:pt x="447" y="472"/>
                  <a:pt x="455" y="477"/>
                  <a:pt x="463" y="481"/>
                </a:cubicBezTo>
                <a:close/>
                <a:moveTo>
                  <a:pt x="505" y="401"/>
                </a:moveTo>
                <a:cubicBezTo>
                  <a:pt x="510" y="415"/>
                  <a:pt x="515" y="428"/>
                  <a:pt x="520" y="442"/>
                </a:cubicBezTo>
                <a:cubicBezTo>
                  <a:pt x="517" y="446"/>
                  <a:pt x="513" y="450"/>
                  <a:pt x="509" y="454"/>
                </a:cubicBezTo>
                <a:cubicBezTo>
                  <a:pt x="504" y="451"/>
                  <a:pt x="499" y="449"/>
                  <a:pt x="495" y="446"/>
                </a:cubicBezTo>
                <a:cubicBezTo>
                  <a:pt x="492" y="438"/>
                  <a:pt x="489" y="430"/>
                  <a:pt x="486" y="421"/>
                </a:cubicBezTo>
                <a:cubicBezTo>
                  <a:pt x="492" y="415"/>
                  <a:pt x="499" y="408"/>
                  <a:pt x="505" y="401"/>
                </a:cubicBezTo>
                <a:close/>
                <a:moveTo>
                  <a:pt x="475" y="332"/>
                </a:moveTo>
                <a:cubicBezTo>
                  <a:pt x="479" y="341"/>
                  <a:pt x="483" y="350"/>
                  <a:pt x="487" y="359"/>
                </a:cubicBezTo>
                <a:cubicBezTo>
                  <a:pt x="482" y="366"/>
                  <a:pt x="477" y="372"/>
                  <a:pt x="471" y="379"/>
                </a:cubicBezTo>
                <a:cubicBezTo>
                  <a:pt x="465" y="362"/>
                  <a:pt x="459" y="344"/>
                  <a:pt x="452" y="327"/>
                </a:cubicBezTo>
                <a:cubicBezTo>
                  <a:pt x="460" y="328"/>
                  <a:pt x="468" y="330"/>
                  <a:pt x="475" y="332"/>
                </a:cubicBezTo>
                <a:close/>
                <a:moveTo>
                  <a:pt x="544" y="265"/>
                </a:moveTo>
                <a:cubicBezTo>
                  <a:pt x="541" y="259"/>
                  <a:pt x="537" y="253"/>
                  <a:pt x="533" y="247"/>
                </a:cubicBezTo>
                <a:cubicBezTo>
                  <a:pt x="539" y="249"/>
                  <a:pt x="545" y="250"/>
                  <a:pt x="550" y="252"/>
                </a:cubicBezTo>
                <a:cubicBezTo>
                  <a:pt x="548" y="256"/>
                  <a:pt x="546" y="261"/>
                  <a:pt x="544" y="265"/>
                </a:cubicBezTo>
                <a:close/>
                <a:moveTo>
                  <a:pt x="691" y="355"/>
                </a:moveTo>
                <a:cubicBezTo>
                  <a:pt x="688" y="353"/>
                  <a:pt x="684" y="352"/>
                  <a:pt x="681" y="350"/>
                </a:cubicBezTo>
                <a:cubicBezTo>
                  <a:pt x="683" y="345"/>
                  <a:pt x="686" y="339"/>
                  <a:pt x="688" y="334"/>
                </a:cubicBezTo>
                <a:cubicBezTo>
                  <a:pt x="689" y="338"/>
                  <a:pt x="691" y="342"/>
                  <a:pt x="692" y="347"/>
                </a:cubicBezTo>
                <a:cubicBezTo>
                  <a:pt x="692" y="349"/>
                  <a:pt x="691" y="352"/>
                  <a:pt x="691" y="355"/>
                </a:cubicBezTo>
                <a:close/>
                <a:moveTo>
                  <a:pt x="705" y="509"/>
                </a:moveTo>
                <a:cubicBezTo>
                  <a:pt x="705" y="507"/>
                  <a:pt x="704" y="505"/>
                  <a:pt x="704" y="503"/>
                </a:cubicBezTo>
                <a:cubicBezTo>
                  <a:pt x="706" y="503"/>
                  <a:pt x="707" y="502"/>
                  <a:pt x="709" y="501"/>
                </a:cubicBezTo>
                <a:cubicBezTo>
                  <a:pt x="708" y="504"/>
                  <a:pt x="708" y="506"/>
                  <a:pt x="707" y="509"/>
                </a:cubicBezTo>
                <a:lnTo>
                  <a:pt x="705" y="509"/>
                </a:lnTo>
                <a:close/>
                <a:moveTo>
                  <a:pt x="679" y="591"/>
                </a:moveTo>
                <a:cubicBezTo>
                  <a:pt x="680" y="592"/>
                  <a:pt x="680" y="594"/>
                  <a:pt x="680" y="595"/>
                </a:cubicBezTo>
                <a:lnTo>
                  <a:pt x="677" y="594"/>
                </a:lnTo>
                <a:lnTo>
                  <a:pt x="679" y="591"/>
                </a:lnTo>
                <a:close/>
                <a:moveTo>
                  <a:pt x="375" y="605"/>
                </a:moveTo>
                <a:cubicBezTo>
                  <a:pt x="382" y="605"/>
                  <a:pt x="388" y="605"/>
                  <a:pt x="395" y="605"/>
                </a:cubicBezTo>
                <a:cubicBezTo>
                  <a:pt x="387" y="612"/>
                  <a:pt x="379" y="619"/>
                  <a:pt x="371" y="625"/>
                </a:cubicBezTo>
                <a:cubicBezTo>
                  <a:pt x="370" y="620"/>
                  <a:pt x="368" y="615"/>
                  <a:pt x="367" y="609"/>
                </a:cubicBezTo>
                <a:cubicBezTo>
                  <a:pt x="370" y="608"/>
                  <a:pt x="372" y="606"/>
                  <a:pt x="375" y="605"/>
                </a:cubicBezTo>
                <a:close/>
                <a:moveTo>
                  <a:pt x="364" y="557"/>
                </a:moveTo>
                <a:cubicBezTo>
                  <a:pt x="363" y="558"/>
                  <a:pt x="361" y="559"/>
                  <a:pt x="359" y="560"/>
                </a:cubicBezTo>
                <a:lnTo>
                  <a:pt x="359" y="557"/>
                </a:lnTo>
                <a:cubicBezTo>
                  <a:pt x="361" y="557"/>
                  <a:pt x="362" y="557"/>
                  <a:pt x="364" y="557"/>
                </a:cubicBezTo>
                <a:close/>
                <a:moveTo>
                  <a:pt x="545" y="350"/>
                </a:moveTo>
                <a:cubicBezTo>
                  <a:pt x="547" y="350"/>
                  <a:pt x="549" y="351"/>
                  <a:pt x="551" y="352"/>
                </a:cubicBezTo>
                <a:cubicBezTo>
                  <a:pt x="556" y="363"/>
                  <a:pt x="561" y="374"/>
                  <a:pt x="565" y="385"/>
                </a:cubicBezTo>
                <a:lnTo>
                  <a:pt x="563" y="389"/>
                </a:lnTo>
                <a:cubicBezTo>
                  <a:pt x="557" y="398"/>
                  <a:pt x="551" y="406"/>
                  <a:pt x="544" y="414"/>
                </a:cubicBezTo>
                <a:cubicBezTo>
                  <a:pt x="539" y="401"/>
                  <a:pt x="533" y="388"/>
                  <a:pt x="527" y="375"/>
                </a:cubicBezTo>
                <a:cubicBezTo>
                  <a:pt x="533" y="367"/>
                  <a:pt x="539" y="358"/>
                  <a:pt x="545" y="350"/>
                </a:cubicBezTo>
                <a:close/>
                <a:moveTo>
                  <a:pt x="593" y="318"/>
                </a:moveTo>
                <a:cubicBezTo>
                  <a:pt x="586" y="316"/>
                  <a:pt x="578" y="314"/>
                  <a:pt x="570" y="311"/>
                </a:cubicBezTo>
                <a:lnTo>
                  <a:pt x="570" y="311"/>
                </a:lnTo>
                <a:cubicBezTo>
                  <a:pt x="578" y="297"/>
                  <a:pt x="585" y="283"/>
                  <a:pt x="592" y="269"/>
                </a:cubicBezTo>
                <a:cubicBezTo>
                  <a:pt x="595" y="276"/>
                  <a:pt x="599" y="284"/>
                  <a:pt x="602" y="291"/>
                </a:cubicBezTo>
                <a:cubicBezTo>
                  <a:pt x="599" y="300"/>
                  <a:pt x="596" y="309"/>
                  <a:pt x="593" y="318"/>
                </a:cubicBezTo>
                <a:close/>
                <a:moveTo>
                  <a:pt x="663" y="295"/>
                </a:moveTo>
                <a:lnTo>
                  <a:pt x="666" y="296"/>
                </a:lnTo>
                <a:cubicBezTo>
                  <a:pt x="662" y="310"/>
                  <a:pt x="658" y="324"/>
                  <a:pt x="654" y="338"/>
                </a:cubicBezTo>
                <a:lnTo>
                  <a:pt x="653" y="339"/>
                </a:lnTo>
                <a:lnTo>
                  <a:pt x="650" y="338"/>
                </a:lnTo>
                <a:cubicBezTo>
                  <a:pt x="648" y="333"/>
                  <a:pt x="646" y="328"/>
                  <a:pt x="644" y="323"/>
                </a:cubicBezTo>
                <a:cubicBezTo>
                  <a:pt x="649" y="313"/>
                  <a:pt x="653" y="303"/>
                  <a:pt x="658" y="293"/>
                </a:cubicBezTo>
                <a:cubicBezTo>
                  <a:pt x="659" y="294"/>
                  <a:pt x="661" y="294"/>
                  <a:pt x="663" y="295"/>
                </a:cubicBezTo>
                <a:close/>
                <a:moveTo>
                  <a:pt x="668" y="523"/>
                </a:moveTo>
                <a:cubicBezTo>
                  <a:pt x="665" y="521"/>
                  <a:pt x="661" y="520"/>
                  <a:pt x="658" y="519"/>
                </a:cubicBezTo>
                <a:cubicBezTo>
                  <a:pt x="661" y="518"/>
                  <a:pt x="665" y="517"/>
                  <a:pt x="669" y="515"/>
                </a:cubicBezTo>
                <a:cubicBezTo>
                  <a:pt x="669" y="518"/>
                  <a:pt x="669" y="520"/>
                  <a:pt x="670" y="522"/>
                </a:cubicBezTo>
                <a:lnTo>
                  <a:pt x="668" y="523"/>
                </a:lnTo>
                <a:close/>
                <a:moveTo>
                  <a:pt x="729" y="597"/>
                </a:moveTo>
                <a:lnTo>
                  <a:pt x="730" y="597"/>
                </a:lnTo>
                <a:lnTo>
                  <a:pt x="728" y="599"/>
                </a:lnTo>
                <a:lnTo>
                  <a:pt x="729" y="597"/>
                </a:lnTo>
                <a:close/>
                <a:moveTo>
                  <a:pt x="582" y="430"/>
                </a:moveTo>
                <a:cubicBezTo>
                  <a:pt x="584" y="436"/>
                  <a:pt x="586" y="442"/>
                  <a:pt x="588" y="449"/>
                </a:cubicBezTo>
                <a:cubicBezTo>
                  <a:pt x="589" y="451"/>
                  <a:pt x="589" y="453"/>
                  <a:pt x="590" y="455"/>
                </a:cubicBezTo>
                <a:cubicBezTo>
                  <a:pt x="581" y="457"/>
                  <a:pt x="572" y="460"/>
                  <a:pt x="564" y="462"/>
                </a:cubicBezTo>
                <a:lnTo>
                  <a:pt x="563" y="459"/>
                </a:lnTo>
                <a:cubicBezTo>
                  <a:pt x="565" y="455"/>
                  <a:pt x="568" y="450"/>
                  <a:pt x="570" y="446"/>
                </a:cubicBezTo>
                <a:cubicBezTo>
                  <a:pt x="574" y="441"/>
                  <a:pt x="578" y="435"/>
                  <a:pt x="582" y="430"/>
                </a:cubicBezTo>
                <a:close/>
                <a:moveTo>
                  <a:pt x="650" y="436"/>
                </a:moveTo>
                <a:lnTo>
                  <a:pt x="651" y="434"/>
                </a:lnTo>
                <a:lnTo>
                  <a:pt x="651" y="435"/>
                </a:lnTo>
                <a:lnTo>
                  <a:pt x="650" y="436"/>
                </a:lnTo>
                <a:close/>
                <a:moveTo>
                  <a:pt x="616" y="375"/>
                </a:moveTo>
                <a:cubicBezTo>
                  <a:pt x="622" y="378"/>
                  <a:pt x="627" y="380"/>
                  <a:pt x="632" y="383"/>
                </a:cubicBezTo>
                <a:cubicBezTo>
                  <a:pt x="627" y="393"/>
                  <a:pt x="622" y="403"/>
                  <a:pt x="616" y="413"/>
                </a:cubicBezTo>
                <a:cubicBezTo>
                  <a:pt x="613" y="405"/>
                  <a:pt x="611" y="397"/>
                  <a:pt x="608" y="390"/>
                </a:cubicBezTo>
                <a:cubicBezTo>
                  <a:pt x="611" y="385"/>
                  <a:pt x="614" y="380"/>
                  <a:pt x="616" y="375"/>
                </a:cubicBezTo>
                <a:close/>
                <a:moveTo>
                  <a:pt x="682" y="424"/>
                </a:moveTo>
                <a:lnTo>
                  <a:pt x="682" y="424"/>
                </a:lnTo>
                <a:cubicBezTo>
                  <a:pt x="680" y="417"/>
                  <a:pt x="677" y="410"/>
                  <a:pt x="675" y="403"/>
                </a:cubicBezTo>
                <a:cubicBezTo>
                  <a:pt x="678" y="405"/>
                  <a:pt x="681" y="406"/>
                  <a:pt x="685" y="408"/>
                </a:cubicBezTo>
                <a:cubicBezTo>
                  <a:pt x="684" y="413"/>
                  <a:pt x="683" y="419"/>
                  <a:pt x="682" y="424"/>
                </a:cubicBezTo>
                <a:close/>
                <a:moveTo>
                  <a:pt x="490" y="238"/>
                </a:moveTo>
                <a:cubicBezTo>
                  <a:pt x="503" y="258"/>
                  <a:pt x="515" y="279"/>
                  <a:pt x="526" y="300"/>
                </a:cubicBezTo>
                <a:cubicBezTo>
                  <a:pt x="513" y="297"/>
                  <a:pt x="500" y="295"/>
                  <a:pt x="488" y="292"/>
                </a:cubicBezTo>
                <a:cubicBezTo>
                  <a:pt x="478" y="273"/>
                  <a:pt x="468" y="253"/>
                  <a:pt x="458" y="234"/>
                </a:cubicBezTo>
                <a:cubicBezTo>
                  <a:pt x="469" y="235"/>
                  <a:pt x="480" y="236"/>
                  <a:pt x="490" y="238"/>
                </a:cubicBezTo>
                <a:close/>
                <a:moveTo>
                  <a:pt x="429" y="231"/>
                </a:moveTo>
                <a:cubicBezTo>
                  <a:pt x="438" y="249"/>
                  <a:pt x="446" y="268"/>
                  <a:pt x="455" y="287"/>
                </a:cubicBezTo>
                <a:cubicBezTo>
                  <a:pt x="449" y="286"/>
                  <a:pt x="442" y="285"/>
                  <a:pt x="436" y="285"/>
                </a:cubicBezTo>
                <a:cubicBezTo>
                  <a:pt x="429" y="266"/>
                  <a:pt x="422" y="248"/>
                  <a:pt x="415" y="230"/>
                </a:cubicBezTo>
                <a:cubicBezTo>
                  <a:pt x="420" y="230"/>
                  <a:pt x="424" y="231"/>
                  <a:pt x="429" y="231"/>
                </a:cubicBezTo>
                <a:close/>
                <a:moveTo>
                  <a:pt x="316" y="636"/>
                </a:moveTo>
                <a:cubicBezTo>
                  <a:pt x="321" y="634"/>
                  <a:pt x="325" y="632"/>
                  <a:pt x="329" y="630"/>
                </a:cubicBezTo>
                <a:cubicBezTo>
                  <a:pt x="331" y="637"/>
                  <a:pt x="332" y="645"/>
                  <a:pt x="334" y="652"/>
                </a:cubicBezTo>
                <a:cubicBezTo>
                  <a:pt x="330" y="655"/>
                  <a:pt x="327" y="657"/>
                  <a:pt x="324" y="659"/>
                </a:cubicBezTo>
                <a:cubicBezTo>
                  <a:pt x="321" y="651"/>
                  <a:pt x="319" y="644"/>
                  <a:pt x="316" y="636"/>
                </a:cubicBezTo>
                <a:close/>
                <a:moveTo>
                  <a:pt x="315" y="328"/>
                </a:moveTo>
                <a:cubicBezTo>
                  <a:pt x="310" y="323"/>
                  <a:pt x="304" y="319"/>
                  <a:pt x="298" y="314"/>
                </a:cubicBezTo>
                <a:cubicBezTo>
                  <a:pt x="304" y="314"/>
                  <a:pt x="310" y="314"/>
                  <a:pt x="316" y="314"/>
                </a:cubicBezTo>
                <a:cubicBezTo>
                  <a:pt x="316" y="319"/>
                  <a:pt x="316" y="323"/>
                  <a:pt x="315" y="328"/>
                </a:cubicBezTo>
                <a:close/>
                <a:moveTo>
                  <a:pt x="345" y="315"/>
                </a:moveTo>
                <a:cubicBezTo>
                  <a:pt x="369" y="316"/>
                  <a:pt x="392" y="318"/>
                  <a:pt x="415" y="321"/>
                </a:cubicBezTo>
                <a:cubicBezTo>
                  <a:pt x="425" y="351"/>
                  <a:pt x="434" y="381"/>
                  <a:pt x="443" y="411"/>
                </a:cubicBezTo>
                <a:lnTo>
                  <a:pt x="439" y="414"/>
                </a:lnTo>
                <a:cubicBezTo>
                  <a:pt x="407" y="394"/>
                  <a:pt x="375" y="372"/>
                  <a:pt x="345" y="350"/>
                </a:cubicBezTo>
                <a:cubicBezTo>
                  <a:pt x="345" y="338"/>
                  <a:pt x="345" y="327"/>
                  <a:pt x="345" y="315"/>
                </a:cubicBezTo>
                <a:close/>
                <a:moveTo>
                  <a:pt x="291" y="515"/>
                </a:moveTo>
                <a:cubicBezTo>
                  <a:pt x="295" y="516"/>
                  <a:pt x="300" y="516"/>
                  <a:pt x="304" y="517"/>
                </a:cubicBezTo>
                <a:lnTo>
                  <a:pt x="304" y="517"/>
                </a:lnTo>
                <a:cubicBezTo>
                  <a:pt x="300" y="517"/>
                  <a:pt x="295" y="516"/>
                  <a:pt x="291" y="516"/>
                </a:cubicBezTo>
                <a:lnTo>
                  <a:pt x="291" y="515"/>
                </a:lnTo>
                <a:close/>
                <a:moveTo>
                  <a:pt x="257" y="592"/>
                </a:moveTo>
                <a:cubicBezTo>
                  <a:pt x="259" y="592"/>
                  <a:pt x="261" y="592"/>
                  <a:pt x="263" y="593"/>
                </a:cubicBezTo>
                <a:cubicBezTo>
                  <a:pt x="264" y="597"/>
                  <a:pt x="265" y="602"/>
                  <a:pt x="266" y="607"/>
                </a:cubicBezTo>
                <a:cubicBezTo>
                  <a:pt x="262" y="608"/>
                  <a:pt x="258" y="610"/>
                  <a:pt x="254" y="612"/>
                </a:cubicBezTo>
                <a:cubicBezTo>
                  <a:pt x="252" y="607"/>
                  <a:pt x="250" y="602"/>
                  <a:pt x="248" y="597"/>
                </a:cubicBezTo>
                <a:cubicBezTo>
                  <a:pt x="251" y="595"/>
                  <a:pt x="254" y="593"/>
                  <a:pt x="257" y="592"/>
                </a:cubicBezTo>
                <a:close/>
                <a:moveTo>
                  <a:pt x="548" y="638"/>
                </a:moveTo>
                <a:cubicBezTo>
                  <a:pt x="558" y="642"/>
                  <a:pt x="568" y="645"/>
                  <a:pt x="578" y="649"/>
                </a:cubicBezTo>
                <a:cubicBezTo>
                  <a:pt x="579" y="651"/>
                  <a:pt x="579" y="653"/>
                  <a:pt x="580" y="655"/>
                </a:cubicBezTo>
                <a:cubicBezTo>
                  <a:pt x="571" y="662"/>
                  <a:pt x="563" y="668"/>
                  <a:pt x="555" y="675"/>
                </a:cubicBezTo>
                <a:cubicBezTo>
                  <a:pt x="553" y="663"/>
                  <a:pt x="550" y="650"/>
                  <a:pt x="548" y="638"/>
                </a:cubicBezTo>
                <a:close/>
                <a:moveTo>
                  <a:pt x="292" y="237"/>
                </a:moveTo>
                <a:cubicBezTo>
                  <a:pt x="302" y="235"/>
                  <a:pt x="313" y="234"/>
                  <a:pt x="323" y="233"/>
                </a:cubicBezTo>
                <a:cubicBezTo>
                  <a:pt x="322" y="248"/>
                  <a:pt x="320" y="263"/>
                  <a:pt x="319" y="279"/>
                </a:cubicBezTo>
                <a:cubicBezTo>
                  <a:pt x="308" y="279"/>
                  <a:pt x="297" y="279"/>
                  <a:pt x="286" y="280"/>
                </a:cubicBezTo>
                <a:cubicBezTo>
                  <a:pt x="287" y="266"/>
                  <a:pt x="289" y="251"/>
                  <a:pt x="292" y="237"/>
                </a:cubicBezTo>
                <a:close/>
                <a:moveTo>
                  <a:pt x="224" y="318"/>
                </a:moveTo>
                <a:cubicBezTo>
                  <a:pt x="233" y="317"/>
                  <a:pt x="242" y="316"/>
                  <a:pt x="250" y="316"/>
                </a:cubicBezTo>
                <a:lnTo>
                  <a:pt x="253" y="319"/>
                </a:lnTo>
                <a:cubicBezTo>
                  <a:pt x="252" y="329"/>
                  <a:pt x="251" y="340"/>
                  <a:pt x="250" y="350"/>
                </a:cubicBezTo>
                <a:cubicBezTo>
                  <a:pt x="241" y="342"/>
                  <a:pt x="232" y="333"/>
                  <a:pt x="223" y="325"/>
                </a:cubicBezTo>
                <a:cubicBezTo>
                  <a:pt x="224" y="323"/>
                  <a:pt x="224" y="320"/>
                  <a:pt x="224" y="318"/>
                </a:cubicBezTo>
                <a:close/>
                <a:moveTo>
                  <a:pt x="182" y="530"/>
                </a:moveTo>
                <a:lnTo>
                  <a:pt x="182" y="532"/>
                </a:lnTo>
                <a:cubicBezTo>
                  <a:pt x="183" y="535"/>
                  <a:pt x="183" y="538"/>
                  <a:pt x="184" y="541"/>
                </a:cubicBezTo>
                <a:lnTo>
                  <a:pt x="181" y="541"/>
                </a:lnTo>
                <a:cubicBezTo>
                  <a:pt x="180" y="537"/>
                  <a:pt x="179" y="533"/>
                  <a:pt x="179" y="529"/>
                </a:cubicBezTo>
                <a:lnTo>
                  <a:pt x="182" y="530"/>
                </a:lnTo>
                <a:close/>
                <a:moveTo>
                  <a:pt x="853" y="627"/>
                </a:moveTo>
                <a:cubicBezTo>
                  <a:pt x="860" y="628"/>
                  <a:pt x="865" y="627"/>
                  <a:pt x="869" y="624"/>
                </a:cubicBezTo>
                <a:lnTo>
                  <a:pt x="869" y="624"/>
                </a:lnTo>
                <a:cubicBezTo>
                  <a:pt x="859" y="643"/>
                  <a:pt x="847" y="661"/>
                  <a:pt x="834" y="677"/>
                </a:cubicBezTo>
                <a:cubicBezTo>
                  <a:pt x="840" y="661"/>
                  <a:pt x="846" y="644"/>
                  <a:pt x="851" y="626"/>
                </a:cubicBezTo>
                <a:lnTo>
                  <a:pt x="853" y="627"/>
                </a:lnTo>
                <a:close/>
                <a:moveTo>
                  <a:pt x="220" y="347"/>
                </a:moveTo>
                <a:cubicBezTo>
                  <a:pt x="229" y="357"/>
                  <a:pt x="239" y="367"/>
                  <a:pt x="248" y="377"/>
                </a:cubicBezTo>
                <a:cubicBezTo>
                  <a:pt x="247" y="396"/>
                  <a:pt x="247" y="415"/>
                  <a:pt x="247" y="433"/>
                </a:cubicBezTo>
                <a:cubicBezTo>
                  <a:pt x="237" y="426"/>
                  <a:pt x="226" y="419"/>
                  <a:pt x="215" y="411"/>
                </a:cubicBezTo>
                <a:cubicBezTo>
                  <a:pt x="216" y="390"/>
                  <a:pt x="217" y="369"/>
                  <a:pt x="220" y="347"/>
                </a:cubicBezTo>
                <a:close/>
                <a:moveTo>
                  <a:pt x="178" y="324"/>
                </a:moveTo>
                <a:cubicBezTo>
                  <a:pt x="181" y="323"/>
                  <a:pt x="185" y="323"/>
                  <a:pt x="188" y="322"/>
                </a:cubicBezTo>
                <a:cubicBezTo>
                  <a:pt x="184" y="343"/>
                  <a:pt x="181" y="364"/>
                  <a:pt x="178" y="385"/>
                </a:cubicBezTo>
                <a:cubicBezTo>
                  <a:pt x="176" y="383"/>
                  <a:pt x="174" y="381"/>
                  <a:pt x="171" y="379"/>
                </a:cubicBezTo>
                <a:cubicBezTo>
                  <a:pt x="173" y="361"/>
                  <a:pt x="175" y="342"/>
                  <a:pt x="178" y="324"/>
                </a:cubicBezTo>
                <a:close/>
                <a:moveTo>
                  <a:pt x="584" y="114"/>
                </a:moveTo>
                <a:cubicBezTo>
                  <a:pt x="584" y="117"/>
                  <a:pt x="584" y="119"/>
                  <a:pt x="583" y="122"/>
                </a:cubicBezTo>
                <a:cubicBezTo>
                  <a:pt x="557" y="116"/>
                  <a:pt x="529" y="111"/>
                  <a:pt x="502" y="110"/>
                </a:cubicBezTo>
                <a:cubicBezTo>
                  <a:pt x="476" y="107"/>
                  <a:pt x="450" y="105"/>
                  <a:pt x="423" y="106"/>
                </a:cubicBezTo>
                <a:cubicBezTo>
                  <a:pt x="418" y="100"/>
                  <a:pt x="414" y="95"/>
                  <a:pt x="409" y="90"/>
                </a:cubicBezTo>
                <a:cubicBezTo>
                  <a:pt x="397" y="78"/>
                  <a:pt x="377" y="94"/>
                  <a:pt x="389" y="106"/>
                </a:cubicBezTo>
                <a:lnTo>
                  <a:pt x="389" y="107"/>
                </a:lnTo>
                <a:cubicBezTo>
                  <a:pt x="363" y="108"/>
                  <a:pt x="337" y="112"/>
                  <a:pt x="311" y="117"/>
                </a:cubicBezTo>
                <a:cubicBezTo>
                  <a:pt x="306" y="113"/>
                  <a:pt x="299" y="113"/>
                  <a:pt x="295" y="120"/>
                </a:cubicBezTo>
                <a:cubicBezTo>
                  <a:pt x="289" y="121"/>
                  <a:pt x="283" y="123"/>
                  <a:pt x="277" y="124"/>
                </a:cubicBezTo>
                <a:cubicBezTo>
                  <a:pt x="281" y="120"/>
                  <a:pt x="281" y="115"/>
                  <a:pt x="278" y="111"/>
                </a:cubicBezTo>
                <a:cubicBezTo>
                  <a:pt x="284" y="106"/>
                  <a:pt x="289" y="100"/>
                  <a:pt x="295" y="95"/>
                </a:cubicBezTo>
                <a:cubicBezTo>
                  <a:pt x="392" y="77"/>
                  <a:pt x="490" y="85"/>
                  <a:pt x="584" y="114"/>
                </a:cubicBezTo>
                <a:close/>
                <a:moveTo>
                  <a:pt x="356" y="860"/>
                </a:moveTo>
                <a:cubicBezTo>
                  <a:pt x="355" y="858"/>
                  <a:pt x="354" y="856"/>
                  <a:pt x="352" y="855"/>
                </a:cubicBezTo>
                <a:cubicBezTo>
                  <a:pt x="343" y="846"/>
                  <a:pt x="333" y="837"/>
                  <a:pt x="325" y="827"/>
                </a:cubicBezTo>
                <a:cubicBezTo>
                  <a:pt x="326" y="826"/>
                  <a:pt x="328" y="825"/>
                  <a:pt x="330" y="824"/>
                </a:cubicBezTo>
                <a:cubicBezTo>
                  <a:pt x="340" y="834"/>
                  <a:pt x="349" y="844"/>
                  <a:pt x="359" y="854"/>
                </a:cubicBezTo>
                <a:cubicBezTo>
                  <a:pt x="358" y="856"/>
                  <a:pt x="357" y="858"/>
                  <a:pt x="356" y="860"/>
                </a:cubicBezTo>
                <a:close/>
                <a:moveTo>
                  <a:pt x="1015" y="365"/>
                </a:moveTo>
                <a:cubicBezTo>
                  <a:pt x="1002" y="317"/>
                  <a:pt x="978" y="277"/>
                  <a:pt x="948" y="242"/>
                </a:cubicBezTo>
                <a:cubicBezTo>
                  <a:pt x="887" y="114"/>
                  <a:pt x="764" y="7"/>
                  <a:pt x="625" y="3"/>
                </a:cubicBezTo>
                <a:cubicBezTo>
                  <a:pt x="613" y="3"/>
                  <a:pt x="610" y="22"/>
                  <a:pt x="623" y="24"/>
                </a:cubicBezTo>
                <a:cubicBezTo>
                  <a:pt x="695" y="34"/>
                  <a:pt x="762" y="75"/>
                  <a:pt x="815" y="131"/>
                </a:cubicBezTo>
                <a:cubicBezTo>
                  <a:pt x="812" y="134"/>
                  <a:pt x="810" y="139"/>
                  <a:pt x="811" y="143"/>
                </a:cubicBezTo>
                <a:cubicBezTo>
                  <a:pt x="785" y="113"/>
                  <a:pt x="756" y="86"/>
                  <a:pt x="723" y="65"/>
                </a:cubicBezTo>
                <a:cubicBezTo>
                  <a:pt x="714" y="59"/>
                  <a:pt x="704" y="65"/>
                  <a:pt x="701" y="72"/>
                </a:cubicBezTo>
                <a:cubicBezTo>
                  <a:pt x="670" y="50"/>
                  <a:pt x="635" y="33"/>
                  <a:pt x="599" y="22"/>
                </a:cubicBezTo>
                <a:cubicBezTo>
                  <a:pt x="521" y="0"/>
                  <a:pt x="438" y="6"/>
                  <a:pt x="362" y="33"/>
                </a:cubicBezTo>
                <a:cubicBezTo>
                  <a:pt x="359" y="26"/>
                  <a:pt x="352" y="22"/>
                  <a:pt x="344" y="26"/>
                </a:cubicBezTo>
                <a:cubicBezTo>
                  <a:pt x="320" y="40"/>
                  <a:pt x="297" y="55"/>
                  <a:pt x="276" y="71"/>
                </a:cubicBezTo>
                <a:cubicBezTo>
                  <a:pt x="231" y="84"/>
                  <a:pt x="188" y="101"/>
                  <a:pt x="147" y="122"/>
                </a:cubicBezTo>
                <a:cubicBezTo>
                  <a:pt x="136" y="128"/>
                  <a:pt x="143" y="146"/>
                  <a:pt x="154" y="140"/>
                </a:cubicBezTo>
                <a:cubicBezTo>
                  <a:pt x="180" y="129"/>
                  <a:pt x="205" y="119"/>
                  <a:pt x="231" y="111"/>
                </a:cubicBezTo>
                <a:cubicBezTo>
                  <a:pt x="218" y="124"/>
                  <a:pt x="207" y="137"/>
                  <a:pt x="196" y="150"/>
                </a:cubicBezTo>
                <a:cubicBezTo>
                  <a:pt x="166" y="162"/>
                  <a:pt x="137" y="176"/>
                  <a:pt x="109" y="193"/>
                </a:cubicBezTo>
                <a:cubicBezTo>
                  <a:pt x="105" y="196"/>
                  <a:pt x="107" y="204"/>
                  <a:pt x="113" y="201"/>
                </a:cubicBezTo>
                <a:cubicBezTo>
                  <a:pt x="134" y="192"/>
                  <a:pt x="156" y="183"/>
                  <a:pt x="177" y="176"/>
                </a:cubicBezTo>
                <a:cubicBezTo>
                  <a:pt x="171" y="185"/>
                  <a:pt x="165" y="194"/>
                  <a:pt x="160" y="203"/>
                </a:cubicBezTo>
                <a:cubicBezTo>
                  <a:pt x="148" y="206"/>
                  <a:pt x="137" y="210"/>
                  <a:pt x="125" y="214"/>
                </a:cubicBezTo>
                <a:cubicBezTo>
                  <a:pt x="107" y="220"/>
                  <a:pt x="119" y="247"/>
                  <a:pt x="137" y="241"/>
                </a:cubicBezTo>
                <a:lnTo>
                  <a:pt x="140" y="240"/>
                </a:lnTo>
                <a:cubicBezTo>
                  <a:pt x="129" y="262"/>
                  <a:pt x="120" y="285"/>
                  <a:pt x="113" y="309"/>
                </a:cubicBezTo>
                <a:cubicBezTo>
                  <a:pt x="111" y="310"/>
                  <a:pt x="109" y="310"/>
                  <a:pt x="106" y="311"/>
                </a:cubicBezTo>
                <a:cubicBezTo>
                  <a:pt x="103" y="281"/>
                  <a:pt x="100" y="251"/>
                  <a:pt x="99" y="221"/>
                </a:cubicBezTo>
                <a:cubicBezTo>
                  <a:pt x="99" y="206"/>
                  <a:pt x="77" y="210"/>
                  <a:pt x="77" y="225"/>
                </a:cubicBezTo>
                <a:cubicBezTo>
                  <a:pt x="78" y="256"/>
                  <a:pt x="80" y="287"/>
                  <a:pt x="83" y="318"/>
                </a:cubicBezTo>
                <a:cubicBezTo>
                  <a:pt x="67" y="323"/>
                  <a:pt x="52" y="329"/>
                  <a:pt x="36" y="335"/>
                </a:cubicBezTo>
                <a:cubicBezTo>
                  <a:pt x="23" y="340"/>
                  <a:pt x="32" y="358"/>
                  <a:pt x="44" y="354"/>
                </a:cubicBezTo>
                <a:cubicBezTo>
                  <a:pt x="58" y="350"/>
                  <a:pt x="72" y="346"/>
                  <a:pt x="85" y="343"/>
                </a:cubicBezTo>
                <a:cubicBezTo>
                  <a:pt x="88" y="363"/>
                  <a:pt x="90" y="384"/>
                  <a:pt x="93" y="405"/>
                </a:cubicBezTo>
                <a:cubicBezTo>
                  <a:pt x="93" y="410"/>
                  <a:pt x="92" y="415"/>
                  <a:pt x="92" y="420"/>
                </a:cubicBezTo>
                <a:cubicBezTo>
                  <a:pt x="80" y="416"/>
                  <a:pt x="73" y="436"/>
                  <a:pt x="85" y="443"/>
                </a:cubicBezTo>
                <a:cubicBezTo>
                  <a:pt x="87" y="444"/>
                  <a:pt x="89" y="445"/>
                  <a:pt x="90" y="446"/>
                </a:cubicBezTo>
                <a:cubicBezTo>
                  <a:pt x="90" y="455"/>
                  <a:pt x="90" y="464"/>
                  <a:pt x="90" y="473"/>
                </a:cubicBezTo>
                <a:cubicBezTo>
                  <a:pt x="67" y="465"/>
                  <a:pt x="45" y="457"/>
                  <a:pt x="23" y="447"/>
                </a:cubicBezTo>
                <a:cubicBezTo>
                  <a:pt x="9" y="440"/>
                  <a:pt x="0" y="463"/>
                  <a:pt x="14" y="470"/>
                </a:cubicBezTo>
                <a:cubicBezTo>
                  <a:pt x="39" y="482"/>
                  <a:pt x="65" y="492"/>
                  <a:pt x="91" y="502"/>
                </a:cubicBezTo>
                <a:cubicBezTo>
                  <a:pt x="91" y="505"/>
                  <a:pt x="91" y="509"/>
                  <a:pt x="91" y="513"/>
                </a:cubicBezTo>
                <a:cubicBezTo>
                  <a:pt x="78" y="508"/>
                  <a:pt x="65" y="502"/>
                  <a:pt x="52" y="497"/>
                </a:cubicBezTo>
                <a:cubicBezTo>
                  <a:pt x="36" y="490"/>
                  <a:pt x="26" y="515"/>
                  <a:pt x="42" y="522"/>
                </a:cubicBezTo>
                <a:cubicBezTo>
                  <a:pt x="59" y="530"/>
                  <a:pt x="76" y="538"/>
                  <a:pt x="94" y="545"/>
                </a:cubicBezTo>
                <a:cubicBezTo>
                  <a:pt x="97" y="575"/>
                  <a:pt x="103" y="605"/>
                  <a:pt x="111" y="635"/>
                </a:cubicBezTo>
                <a:cubicBezTo>
                  <a:pt x="95" y="643"/>
                  <a:pt x="104" y="666"/>
                  <a:pt x="119" y="663"/>
                </a:cubicBezTo>
                <a:cubicBezTo>
                  <a:pt x="120" y="668"/>
                  <a:pt x="122" y="673"/>
                  <a:pt x="124" y="677"/>
                </a:cubicBezTo>
                <a:cubicBezTo>
                  <a:pt x="122" y="678"/>
                  <a:pt x="120" y="679"/>
                  <a:pt x="119" y="680"/>
                </a:cubicBezTo>
                <a:cubicBezTo>
                  <a:pt x="89" y="696"/>
                  <a:pt x="110" y="746"/>
                  <a:pt x="139" y="729"/>
                </a:cubicBezTo>
                <a:cubicBezTo>
                  <a:pt x="141" y="728"/>
                  <a:pt x="142" y="727"/>
                  <a:pt x="144" y="726"/>
                </a:cubicBezTo>
                <a:cubicBezTo>
                  <a:pt x="163" y="767"/>
                  <a:pt x="189" y="804"/>
                  <a:pt x="221" y="834"/>
                </a:cubicBezTo>
                <a:cubicBezTo>
                  <a:pt x="220" y="848"/>
                  <a:pt x="231" y="864"/>
                  <a:pt x="246" y="859"/>
                </a:cubicBezTo>
                <a:lnTo>
                  <a:pt x="250" y="858"/>
                </a:lnTo>
                <a:cubicBezTo>
                  <a:pt x="257" y="863"/>
                  <a:pt x="264" y="868"/>
                  <a:pt x="271" y="873"/>
                </a:cubicBezTo>
                <a:cubicBezTo>
                  <a:pt x="281" y="879"/>
                  <a:pt x="290" y="878"/>
                  <a:pt x="298" y="874"/>
                </a:cubicBezTo>
                <a:cubicBezTo>
                  <a:pt x="304" y="880"/>
                  <a:pt x="310" y="886"/>
                  <a:pt x="316" y="892"/>
                </a:cubicBezTo>
                <a:cubicBezTo>
                  <a:pt x="293" y="891"/>
                  <a:pt x="287" y="923"/>
                  <a:pt x="306" y="933"/>
                </a:cubicBezTo>
                <a:cubicBezTo>
                  <a:pt x="338" y="950"/>
                  <a:pt x="378" y="940"/>
                  <a:pt x="414" y="926"/>
                </a:cubicBezTo>
                <a:cubicBezTo>
                  <a:pt x="437" y="940"/>
                  <a:pt x="462" y="948"/>
                  <a:pt x="487" y="952"/>
                </a:cubicBezTo>
                <a:cubicBezTo>
                  <a:pt x="672" y="1018"/>
                  <a:pt x="897" y="878"/>
                  <a:pt x="986" y="711"/>
                </a:cubicBezTo>
                <a:cubicBezTo>
                  <a:pt x="1040" y="610"/>
                  <a:pt x="1046" y="474"/>
                  <a:pt x="1015" y="365"/>
                </a:cubicBezTo>
              </a:path>
            </a:pathLst>
          </a:custGeom>
          <a:solidFill>
            <a:srgbClr val="AFD9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 name="Freeform 113"/>
          <p:cNvSpPr>
            <a:spLocks noEditPoints="1"/>
          </p:cNvSpPr>
          <p:nvPr/>
        </p:nvSpPr>
        <p:spPr bwMode="auto">
          <a:xfrm>
            <a:off x="7195807" y="4460265"/>
            <a:ext cx="416129" cy="436264"/>
          </a:xfrm>
          <a:custGeom>
            <a:avLst/>
            <a:gdLst>
              <a:gd name="T0" fmla="*/ 152 w 1073"/>
              <a:gd name="T1" fmla="*/ 819 h 1122"/>
              <a:gd name="T2" fmla="*/ 837 w 1073"/>
              <a:gd name="T3" fmla="*/ 213 h 1122"/>
              <a:gd name="T4" fmla="*/ 971 w 1073"/>
              <a:gd name="T5" fmla="*/ 660 h 1122"/>
              <a:gd name="T6" fmla="*/ 240 w 1073"/>
              <a:gd name="T7" fmla="*/ 857 h 1122"/>
              <a:gd name="T8" fmla="*/ 357 w 1073"/>
              <a:gd name="T9" fmla="*/ 812 h 1122"/>
              <a:gd name="T10" fmla="*/ 337 w 1073"/>
              <a:gd name="T11" fmla="*/ 182 h 1122"/>
              <a:gd name="T12" fmla="*/ 498 w 1073"/>
              <a:gd name="T13" fmla="*/ 108 h 1122"/>
              <a:gd name="T14" fmla="*/ 918 w 1073"/>
              <a:gd name="T15" fmla="*/ 431 h 1122"/>
              <a:gd name="T16" fmla="*/ 793 w 1073"/>
              <a:gd name="T17" fmla="*/ 845 h 1122"/>
              <a:gd name="T18" fmla="*/ 476 w 1073"/>
              <a:gd name="T19" fmla="*/ 948 h 1122"/>
              <a:gd name="T20" fmla="*/ 366 w 1073"/>
              <a:gd name="T21" fmla="*/ 913 h 1122"/>
              <a:gd name="T22" fmla="*/ 200 w 1073"/>
              <a:gd name="T23" fmla="*/ 361 h 1122"/>
              <a:gd name="T24" fmla="*/ 279 w 1073"/>
              <a:gd name="T25" fmla="*/ 385 h 1122"/>
              <a:gd name="T26" fmla="*/ 401 w 1073"/>
              <a:gd name="T27" fmla="*/ 168 h 1122"/>
              <a:gd name="T28" fmla="*/ 752 w 1073"/>
              <a:gd name="T29" fmla="*/ 292 h 1122"/>
              <a:gd name="T30" fmla="*/ 882 w 1073"/>
              <a:gd name="T31" fmla="*/ 364 h 1122"/>
              <a:gd name="T32" fmla="*/ 855 w 1073"/>
              <a:gd name="T33" fmla="*/ 629 h 1122"/>
              <a:gd name="T34" fmla="*/ 517 w 1073"/>
              <a:gd name="T35" fmla="*/ 784 h 1122"/>
              <a:gd name="T36" fmla="*/ 389 w 1073"/>
              <a:gd name="T37" fmla="*/ 744 h 1122"/>
              <a:gd name="T38" fmla="*/ 139 w 1073"/>
              <a:gd name="T39" fmla="*/ 641 h 1122"/>
              <a:gd name="T40" fmla="*/ 157 w 1073"/>
              <a:gd name="T41" fmla="*/ 506 h 1122"/>
              <a:gd name="T42" fmla="*/ 171 w 1073"/>
              <a:gd name="T43" fmla="*/ 444 h 1122"/>
              <a:gd name="T44" fmla="*/ 238 w 1073"/>
              <a:gd name="T45" fmla="*/ 397 h 1122"/>
              <a:gd name="T46" fmla="*/ 361 w 1073"/>
              <a:gd name="T47" fmla="*/ 385 h 1122"/>
              <a:gd name="T48" fmla="*/ 558 w 1073"/>
              <a:gd name="T49" fmla="*/ 160 h 1122"/>
              <a:gd name="T50" fmla="*/ 788 w 1073"/>
              <a:gd name="T51" fmla="*/ 326 h 1122"/>
              <a:gd name="T52" fmla="*/ 780 w 1073"/>
              <a:gd name="T53" fmla="*/ 746 h 1122"/>
              <a:gd name="T54" fmla="*/ 714 w 1073"/>
              <a:gd name="T55" fmla="*/ 752 h 1122"/>
              <a:gd name="T56" fmla="*/ 558 w 1073"/>
              <a:gd name="T57" fmla="*/ 832 h 1122"/>
              <a:gd name="T58" fmla="*/ 367 w 1073"/>
              <a:gd name="T59" fmla="*/ 454 h 1122"/>
              <a:gd name="T60" fmla="*/ 546 w 1073"/>
              <a:gd name="T61" fmla="*/ 234 h 1122"/>
              <a:gd name="T62" fmla="*/ 289 w 1073"/>
              <a:gd name="T63" fmla="*/ 652 h 1122"/>
              <a:gd name="T64" fmla="*/ 474 w 1073"/>
              <a:gd name="T65" fmla="*/ 511 h 1122"/>
              <a:gd name="T66" fmla="*/ 523 w 1073"/>
              <a:gd name="T67" fmla="*/ 496 h 1122"/>
              <a:gd name="T68" fmla="*/ 672 w 1073"/>
              <a:gd name="T69" fmla="*/ 358 h 1122"/>
              <a:gd name="T70" fmla="*/ 756 w 1073"/>
              <a:gd name="T71" fmla="*/ 524 h 1122"/>
              <a:gd name="T72" fmla="*/ 606 w 1073"/>
              <a:gd name="T73" fmla="*/ 736 h 1122"/>
              <a:gd name="T74" fmla="*/ 334 w 1073"/>
              <a:gd name="T75" fmla="*/ 524 h 1122"/>
              <a:gd name="T76" fmla="*/ 594 w 1073"/>
              <a:gd name="T77" fmla="*/ 449 h 1122"/>
              <a:gd name="T78" fmla="*/ 764 w 1073"/>
              <a:gd name="T79" fmla="*/ 453 h 1122"/>
              <a:gd name="T80" fmla="*/ 639 w 1073"/>
              <a:gd name="T81" fmla="*/ 665 h 1122"/>
              <a:gd name="T82" fmla="*/ 653 w 1073"/>
              <a:gd name="T83" fmla="*/ 768 h 1122"/>
              <a:gd name="T84" fmla="*/ 672 w 1073"/>
              <a:gd name="T85" fmla="*/ 575 h 1122"/>
              <a:gd name="T86" fmla="*/ 675 w 1073"/>
              <a:gd name="T87" fmla="*/ 501 h 1122"/>
              <a:gd name="T88" fmla="*/ 605 w 1073"/>
              <a:gd name="T89" fmla="*/ 351 h 1122"/>
              <a:gd name="T90" fmla="*/ 252 w 1073"/>
              <a:gd name="T91" fmla="*/ 569 h 1122"/>
              <a:gd name="T92" fmla="*/ 426 w 1073"/>
              <a:gd name="T93" fmla="*/ 285 h 1122"/>
              <a:gd name="T94" fmla="*/ 308 w 1073"/>
              <a:gd name="T95" fmla="*/ 452 h 1122"/>
              <a:gd name="T96" fmla="*/ 211 w 1073"/>
              <a:gd name="T97" fmla="*/ 494 h 1122"/>
              <a:gd name="T98" fmla="*/ 488 w 1073"/>
              <a:gd name="T99" fmla="*/ 203 h 1122"/>
              <a:gd name="T100" fmla="*/ 343 w 1073"/>
              <a:gd name="T101" fmla="*/ 230 h 1122"/>
              <a:gd name="T102" fmla="*/ 750 w 1073"/>
              <a:gd name="T103" fmla="*/ 866 h 1122"/>
              <a:gd name="T104" fmla="*/ 303 w 1073"/>
              <a:gd name="T105" fmla="*/ 343 h 1122"/>
              <a:gd name="T106" fmla="*/ 795 w 1073"/>
              <a:gd name="T107" fmla="*/ 242 h 1122"/>
              <a:gd name="T108" fmla="*/ 526 w 1073"/>
              <a:gd name="T109" fmla="*/ 83 h 1122"/>
              <a:gd name="T110" fmla="*/ 157 w 1073"/>
              <a:gd name="T111" fmla="*/ 749 h 1122"/>
              <a:gd name="T112" fmla="*/ 987 w 1073"/>
              <a:gd name="T113" fmla="*/ 398 h 1122"/>
              <a:gd name="T114" fmla="*/ 385 w 1073"/>
              <a:gd name="T115" fmla="*/ 22 h 1122"/>
              <a:gd name="T116" fmla="*/ 311 w 1073"/>
              <a:gd name="T117" fmla="*/ 104 h 1122"/>
              <a:gd name="T118" fmla="*/ 162 w 1073"/>
              <a:gd name="T119" fmla="*/ 155 h 1122"/>
              <a:gd name="T120" fmla="*/ 68 w 1073"/>
              <a:gd name="T121" fmla="*/ 244 h 1122"/>
              <a:gd name="T122" fmla="*/ 51 w 1073"/>
              <a:gd name="T123" fmla="*/ 497 h 1122"/>
              <a:gd name="T124" fmla="*/ 99 w 1073"/>
              <a:gd name="T125" fmla="*/ 777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3" h="1122">
                <a:moveTo>
                  <a:pt x="812" y="963"/>
                </a:moveTo>
                <a:cubicBezTo>
                  <a:pt x="734" y="1013"/>
                  <a:pt x="633" y="1037"/>
                  <a:pt x="535" y="1032"/>
                </a:cubicBezTo>
                <a:cubicBezTo>
                  <a:pt x="613" y="1024"/>
                  <a:pt x="689" y="1002"/>
                  <a:pt x="746" y="971"/>
                </a:cubicBezTo>
                <a:cubicBezTo>
                  <a:pt x="796" y="943"/>
                  <a:pt x="839" y="907"/>
                  <a:pt x="873" y="865"/>
                </a:cubicBezTo>
                <a:cubicBezTo>
                  <a:pt x="914" y="833"/>
                  <a:pt x="954" y="798"/>
                  <a:pt x="985" y="757"/>
                </a:cubicBezTo>
                <a:cubicBezTo>
                  <a:pt x="947" y="839"/>
                  <a:pt x="884" y="917"/>
                  <a:pt x="812" y="963"/>
                </a:cubicBezTo>
                <a:close/>
                <a:moveTo>
                  <a:pt x="142" y="827"/>
                </a:moveTo>
                <a:cubicBezTo>
                  <a:pt x="146" y="825"/>
                  <a:pt x="149" y="822"/>
                  <a:pt x="152" y="819"/>
                </a:cubicBezTo>
                <a:lnTo>
                  <a:pt x="152" y="820"/>
                </a:lnTo>
                <a:cubicBezTo>
                  <a:pt x="153" y="824"/>
                  <a:pt x="154" y="829"/>
                  <a:pt x="155" y="833"/>
                </a:cubicBezTo>
                <a:cubicBezTo>
                  <a:pt x="151" y="831"/>
                  <a:pt x="146" y="829"/>
                  <a:pt x="142" y="827"/>
                </a:cubicBezTo>
                <a:close/>
                <a:moveTo>
                  <a:pt x="829" y="190"/>
                </a:moveTo>
                <a:cubicBezTo>
                  <a:pt x="840" y="204"/>
                  <a:pt x="850" y="218"/>
                  <a:pt x="859" y="233"/>
                </a:cubicBezTo>
                <a:lnTo>
                  <a:pt x="858" y="236"/>
                </a:lnTo>
                <a:cubicBezTo>
                  <a:pt x="856" y="234"/>
                  <a:pt x="854" y="232"/>
                  <a:pt x="852" y="230"/>
                </a:cubicBezTo>
                <a:cubicBezTo>
                  <a:pt x="850" y="222"/>
                  <a:pt x="844" y="216"/>
                  <a:pt x="837" y="213"/>
                </a:cubicBezTo>
                <a:cubicBezTo>
                  <a:pt x="788" y="160"/>
                  <a:pt x="731" y="115"/>
                  <a:pt x="667" y="81"/>
                </a:cubicBezTo>
                <a:cubicBezTo>
                  <a:pt x="729" y="103"/>
                  <a:pt x="786" y="139"/>
                  <a:pt x="829" y="190"/>
                </a:cubicBezTo>
                <a:close/>
                <a:moveTo>
                  <a:pt x="971" y="660"/>
                </a:moveTo>
                <a:cubicBezTo>
                  <a:pt x="988" y="582"/>
                  <a:pt x="997" y="500"/>
                  <a:pt x="989" y="421"/>
                </a:cubicBezTo>
                <a:cubicBezTo>
                  <a:pt x="996" y="444"/>
                  <a:pt x="1002" y="468"/>
                  <a:pt x="1008" y="492"/>
                </a:cubicBezTo>
                <a:cubicBezTo>
                  <a:pt x="1008" y="543"/>
                  <a:pt x="1001" y="594"/>
                  <a:pt x="986" y="639"/>
                </a:cubicBezTo>
                <a:cubicBezTo>
                  <a:pt x="980" y="657"/>
                  <a:pt x="972" y="674"/>
                  <a:pt x="963" y="691"/>
                </a:cubicBezTo>
                <a:cubicBezTo>
                  <a:pt x="966" y="681"/>
                  <a:pt x="969" y="670"/>
                  <a:pt x="971" y="660"/>
                </a:cubicBezTo>
                <a:close/>
                <a:moveTo>
                  <a:pt x="289" y="909"/>
                </a:moveTo>
                <a:cubicBezTo>
                  <a:pt x="287" y="913"/>
                  <a:pt x="286" y="917"/>
                  <a:pt x="286" y="922"/>
                </a:cubicBezTo>
                <a:cubicBezTo>
                  <a:pt x="280" y="917"/>
                  <a:pt x="273" y="912"/>
                  <a:pt x="267" y="907"/>
                </a:cubicBezTo>
                <a:cubicBezTo>
                  <a:pt x="274" y="907"/>
                  <a:pt x="282" y="908"/>
                  <a:pt x="289" y="909"/>
                </a:cubicBezTo>
                <a:close/>
                <a:moveTo>
                  <a:pt x="219" y="842"/>
                </a:moveTo>
                <a:cubicBezTo>
                  <a:pt x="224" y="838"/>
                  <a:pt x="227" y="832"/>
                  <a:pt x="228" y="825"/>
                </a:cubicBezTo>
                <a:lnTo>
                  <a:pt x="231" y="823"/>
                </a:lnTo>
                <a:cubicBezTo>
                  <a:pt x="234" y="834"/>
                  <a:pt x="236" y="846"/>
                  <a:pt x="240" y="857"/>
                </a:cubicBezTo>
                <a:cubicBezTo>
                  <a:pt x="235" y="856"/>
                  <a:pt x="230" y="855"/>
                  <a:pt x="226" y="854"/>
                </a:cubicBezTo>
                <a:cubicBezTo>
                  <a:pt x="223" y="850"/>
                  <a:pt x="221" y="846"/>
                  <a:pt x="219" y="842"/>
                </a:cubicBezTo>
                <a:close/>
                <a:moveTo>
                  <a:pt x="828" y="283"/>
                </a:moveTo>
                <a:cubicBezTo>
                  <a:pt x="827" y="285"/>
                  <a:pt x="825" y="287"/>
                  <a:pt x="824" y="289"/>
                </a:cubicBezTo>
                <a:lnTo>
                  <a:pt x="823" y="288"/>
                </a:lnTo>
                <a:cubicBezTo>
                  <a:pt x="824" y="286"/>
                  <a:pt x="826" y="284"/>
                  <a:pt x="827" y="282"/>
                </a:cubicBezTo>
                <a:lnTo>
                  <a:pt x="828" y="283"/>
                </a:lnTo>
                <a:close/>
                <a:moveTo>
                  <a:pt x="357" y="812"/>
                </a:moveTo>
                <a:cubicBezTo>
                  <a:pt x="349" y="830"/>
                  <a:pt x="339" y="847"/>
                  <a:pt x="330" y="865"/>
                </a:cubicBezTo>
                <a:lnTo>
                  <a:pt x="328" y="864"/>
                </a:lnTo>
                <a:cubicBezTo>
                  <a:pt x="329" y="848"/>
                  <a:pt x="308" y="832"/>
                  <a:pt x="292" y="843"/>
                </a:cubicBezTo>
                <a:cubicBezTo>
                  <a:pt x="286" y="825"/>
                  <a:pt x="282" y="807"/>
                  <a:pt x="279" y="789"/>
                </a:cubicBezTo>
                <a:cubicBezTo>
                  <a:pt x="305" y="798"/>
                  <a:pt x="331" y="806"/>
                  <a:pt x="357" y="812"/>
                </a:cubicBezTo>
                <a:close/>
                <a:moveTo>
                  <a:pt x="358" y="156"/>
                </a:moveTo>
                <a:cubicBezTo>
                  <a:pt x="359" y="158"/>
                  <a:pt x="359" y="159"/>
                  <a:pt x="359" y="161"/>
                </a:cubicBezTo>
                <a:cubicBezTo>
                  <a:pt x="352" y="168"/>
                  <a:pt x="344" y="175"/>
                  <a:pt x="337" y="182"/>
                </a:cubicBezTo>
                <a:cubicBezTo>
                  <a:pt x="333" y="181"/>
                  <a:pt x="329" y="180"/>
                  <a:pt x="326" y="178"/>
                </a:cubicBezTo>
                <a:cubicBezTo>
                  <a:pt x="334" y="170"/>
                  <a:pt x="343" y="162"/>
                  <a:pt x="351" y="154"/>
                </a:cubicBezTo>
                <a:cubicBezTo>
                  <a:pt x="354" y="155"/>
                  <a:pt x="356" y="155"/>
                  <a:pt x="358" y="156"/>
                </a:cubicBezTo>
                <a:close/>
                <a:moveTo>
                  <a:pt x="498" y="108"/>
                </a:moveTo>
                <a:cubicBezTo>
                  <a:pt x="488" y="107"/>
                  <a:pt x="478" y="106"/>
                  <a:pt x="468" y="106"/>
                </a:cubicBezTo>
                <a:cubicBezTo>
                  <a:pt x="472" y="102"/>
                  <a:pt x="476" y="98"/>
                  <a:pt x="480" y="95"/>
                </a:cubicBezTo>
                <a:cubicBezTo>
                  <a:pt x="487" y="98"/>
                  <a:pt x="495" y="101"/>
                  <a:pt x="502" y="104"/>
                </a:cubicBezTo>
                <a:cubicBezTo>
                  <a:pt x="501" y="105"/>
                  <a:pt x="499" y="107"/>
                  <a:pt x="498" y="108"/>
                </a:cubicBezTo>
                <a:close/>
                <a:moveTo>
                  <a:pt x="866" y="338"/>
                </a:moveTo>
                <a:lnTo>
                  <a:pt x="863" y="342"/>
                </a:lnTo>
                <a:cubicBezTo>
                  <a:pt x="855" y="330"/>
                  <a:pt x="846" y="318"/>
                  <a:pt x="837" y="307"/>
                </a:cubicBezTo>
                <a:lnTo>
                  <a:pt x="836" y="305"/>
                </a:lnTo>
                <a:cubicBezTo>
                  <a:pt x="837" y="303"/>
                  <a:pt x="838" y="301"/>
                  <a:pt x="840" y="299"/>
                </a:cubicBezTo>
                <a:cubicBezTo>
                  <a:pt x="849" y="311"/>
                  <a:pt x="858" y="325"/>
                  <a:pt x="866" y="338"/>
                </a:cubicBezTo>
                <a:close/>
                <a:moveTo>
                  <a:pt x="911" y="468"/>
                </a:moveTo>
                <a:cubicBezTo>
                  <a:pt x="914" y="456"/>
                  <a:pt x="917" y="443"/>
                  <a:pt x="918" y="431"/>
                </a:cubicBezTo>
                <a:cubicBezTo>
                  <a:pt x="919" y="440"/>
                  <a:pt x="920" y="449"/>
                  <a:pt x="921" y="459"/>
                </a:cubicBezTo>
                <a:cubicBezTo>
                  <a:pt x="922" y="477"/>
                  <a:pt x="922" y="495"/>
                  <a:pt x="920" y="512"/>
                </a:cubicBezTo>
                <a:cubicBezTo>
                  <a:pt x="918" y="497"/>
                  <a:pt x="915" y="482"/>
                  <a:pt x="911" y="468"/>
                </a:cubicBezTo>
                <a:close/>
                <a:moveTo>
                  <a:pt x="793" y="845"/>
                </a:moveTo>
                <a:cubicBezTo>
                  <a:pt x="794" y="839"/>
                  <a:pt x="792" y="833"/>
                  <a:pt x="788" y="827"/>
                </a:cubicBezTo>
                <a:cubicBezTo>
                  <a:pt x="790" y="825"/>
                  <a:pt x="793" y="822"/>
                  <a:pt x="795" y="820"/>
                </a:cubicBezTo>
                <a:cubicBezTo>
                  <a:pt x="810" y="808"/>
                  <a:pt x="825" y="796"/>
                  <a:pt x="838" y="782"/>
                </a:cubicBezTo>
                <a:cubicBezTo>
                  <a:pt x="825" y="805"/>
                  <a:pt x="810" y="826"/>
                  <a:pt x="793" y="845"/>
                </a:cubicBezTo>
                <a:close/>
                <a:moveTo>
                  <a:pt x="572" y="903"/>
                </a:moveTo>
                <a:lnTo>
                  <a:pt x="574" y="903"/>
                </a:lnTo>
                <a:cubicBezTo>
                  <a:pt x="566" y="917"/>
                  <a:pt x="558" y="930"/>
                  <a:pt x="551" y="944"/>
                </a:cubicBezTo>
                <a:cubicBezTo>
                  <a:pt x="549" y="947"/>
                  <a:pt x="548" y="950"/>
                  <a:pt x="548" y="953"/>
                </a:cubicBezTo>
                <a:cubicBezTo>
                  <a:pt x="545" y="953"/>
                  <a:pt x="542" y="953"/>
                  <a:pt x="539" y="953"/>
                </a:cubicBezTo>
                <a:cubicBezTo>
                  <a:pt x="551" y="936"/>
                  <a:pt x="561" y="920"/>
                  <a:pt x="572" y="903"/>
                </a:cubicBezTo>
                <a:close/>
                <a:moveTo>
                  <a:pt x="491" y="928"/>
                </a:moveTo>
                <a:cubicBezTo>
                  <a:pt x="486" y="935"/>
                  <a:pt x="481" y="941"/>
                  <a:pt x="476" y="948"/>
                </a:cubicBezTo>
                <a:lnTo>
                  <a:pt x="474" y="947"/>
                </a:lnTo>
                <a:cubicBezTo>
                  <a:pt x="480" y="941"/>
                  <a:pt x="486" y="935"/>
                  <a:pt x="491" y="928"/>
                </a:cubicBezTo>
                <a:close/>
                <a:moveTo>
                  <a:pt x="366" y="913"/>
                </a:moveTo>
                <a:cubicBezTo>
                  <a:pt x="375" y="913"/>
                  <a:pt x="384" y="913"/>
                  <a:pt x="393" y="913"/>
                </a:cubicBezTo>
                <a:cubicBezTo>
                  <a:pt x="395" y="927"/>
                  <a:pt x="408" y="937"/>
                  <a:pt x="421" y="936"/>
                </a:cubicBezTo>
                <a:lnTo>
                  <a:pt x="419" y="940"/>
                </a:lnTo>
                <a:cubicBezTo>
                  <a:pt x="397" y="936"/>
                  <a:pt x="376" y="931"/>
                  <a:pt x="359" y="924"/>
                </a:cubicBezTo>
                <a:cubicBezTo>
                  <a:pt x="361" y="920"/>
                  <a:pt x="364" y="917"/>
                  <a:pt x="366" y="913"/>
                </a:cubicBezTo>
                <a:close/>
                <a:moveTo>
                  <a:pt x="438" y="827"/>
                </a:moveTo>
                <a:cubicBezTo>
                  <a:pt x="431" y="841"/>
                  <a:pt x="423" y="854"/>
                  <a:pt x="414" y="867"/>
                </a:cubicBezTo>
                <a:cubicBezTo>
                  <a:pt x="407" y="867"/>
                  <a:pt x="399" y="867"/>
                  <a:pt x="391" y="868"/>
                </a:cubicBezTo>
                <a:cubicBezTo>
                  <a:pt x="399" y="853"/>
                  <a:pt x="406" y="838"/>
                  <a:pt x="413" y="824"/>
                </a:cubicBezTo>
                <a:cubicBezTo>
                  <a:pt x="421" y="825"/>
                  <a:pt x="430" y="826"/>
                  <a:pt x="438" y="827"/>
                </a:cubicBezTo>
                <a:close/>
                <a:moveTo>
                  <a:pt x="209" y="351"/>
                </a:moveTo>
                <a:cubicBezTo>
                  <a:pt x="207" y="355"/>
                  <a:pt x="204" y="359"/>
                  <a:pt x="203" y="363"/>
                </a:cubicBezTo>
                <a:lnTo>
                  <a:pt x="200" y="361"/>
                </a:lnTo>
                <a:cubicBezTo>
                  <a:pt x="202" y="357"/>
                  <a:pt x="204" y="352"/>
                  <a:pt x="206" y="348"/>
                </a:cubicBezTo>
                <a:lnTo>
                  <a:pt x="209" y="351"/>
                </a:lnTo>
                <a:close/>
                <a:moveTo>
                  <a:pt x="223" y="325"/>
                </a:moveTo>
                <a:lnTo>
                  <a:pt x="220" y="321"/>
                </a:lnTo>
                <a:cubicBezTo>
                  <a:pt x="228" y="307"/>
                  <a:pt x="236" y="294"/>
                  <a:pt x="244" y="281"/>
                </a:cubicBezTo>
                <a:cubicBezTo>
                  <a:pt x="245" y="284"/>
                  <a:pt x="246" y="286"/>
                  <a:pt x="246" y="289"/>
                </a:cubicBezTo>
                <a:cubicBezTo>
                  <a:pt x="238" y="300"/>
                  <a:pt x="231" y="312"/>
                  <a:pt x="223" y="325"/>
                </a:cubicBezTo>
                <a:close/>
                <a:moveTo>
                  <a:pt x="279" y="385"/>
                </a:moveTo>
                <a:cubicBezTo>
                  <a:pt x="271" y="377"/>
                  <a:pt x="263" y="369"/>
                  <a:pt x="255" y="361"/>
                </a:cubicBezTo>
                <a:cubicBezTo>
                  <a:pt x="258" y="355"/>
                  <a:pt x="261" y="349"/>
                  <a:pt x="264" y="343"/>
                </a:cubicBezTo>
                <a:cubicBezTo>
                  <a:pt x="269" y="357"/>
                  <a:pt x="274" y="371"/>
                  <a:pt x="279" y="385"/>
                </a:cubicBezTo>
                <a:close/>
                <a:moveTo>
                  <a:pt x="401" y="168"/>
                </a:moveTo>
                <a:cubicBezTo>
                  <a:pt x="410" y="171"/>
                  <a:pt x="419" y="174"/>
                  <a:pt x="428" y="178"/>
                </a:cubicBezTo>
                <a:cubicBezTo>
                  <a:pt x="418" y="188"/>
                  <a:pt x="409" y="199"/>
                  <a:pt x="399" y="210"/>
                </a:cubicBezTo>
                <a:cubicBezTo>
                  <a:pt x="396" y="200"/>
                  <a:pt x="393" y="190"/>
                  <a:pt x="389" y="180"/>
                </a:cubicBezTo>
                <a:cubicBezTo>
                  <a:pt x="393" y="176"/>
                  <a:pt x="397" y="172"/>
                  <a:pt x="401" y="168"/>
                </a:cubicBezTo>
                <a:close/>
                <a:moveTo>
                  <a:pt x="722" y="267"/>
                </a:moveTo>
                <a:cubicBezTo>
                  <a:pt x="714" y="260"/>
                  <a:pt x="705" y="253"/>
                  <a:pt x="696" y="247"/>
                </a:cubicBezTo>
                <a:cubicBezTo>
                  <a:pt x="686" y="239"/>
                  <a:pt x="676" y="232"/>
                  <a:pt x="665" y="224"/>
                </a:cubicBezTo>
                <a:cubicBezTo>
                  <a:pt x="664" y="218"/>
                  <a:pt x="663" y="212"/>
                  <a:pt x="662" y="206"/>
                </a:cubicBezTo>
                <a:cubicBezTo>
                  <a:pt x="684" y="219"/>
                  <a:pt x="704" y="234"/>
                  <a:pt x="722" y="251"/>
                </a:cubicBezTo>
                <a:cubicBezTo>
                  <a:pt x="722" y="256"/>
                  <a:pt x="723" y="261"/>
                  <a:pt x="722" y="267"/>
                </a:cubicBezTo>
                <a:close/>
                <a:moveTo>
                  <a:pt x="758" y="286"/>
                </a:moveTo>
                <a:cubicBezTo>
                  <a:pt x="756" y="288"/>
                  <a:pt x="754" y="290"/>
                  <a:pt x="752" y="292"/>
                </a:cubicBezTo>
                <a:cubicBezTo>
                  <a:pt x="749" y="289"/>
                  <a:pt x="746" y="286"/>
                  <a:pt x="742" y="283"/>
                </a:cubicBezTo>
                <a:cubicBezTo>
                  <a:pt x="742" y="278"/>
                  <a:pt x="742" y="274"/>
                  <a:pt x="742" y="270"/>
                </a:cubicBezTo>
                <a:cubicBezTo>
                  <a:pt x="747" y="275"/>
                  <a:pt x="753" y="281"/>
                  <a:pt x="758" y="286"/>
                </a:cubicBezTo>
                <a:close/>
                <a:moveTo>
                  <a:pt x="882" y="364"/>
                </a:moveTo>
                <a:lnTo>
                  <a:pt x="879" y="365"/>
                </a:lnTo>
                <a:lnTo>
                  <a:pt x="877" y="362"/>
                </a:lnTo>
                <a:lnTo>
                  <a:pt x="879" y="359"/>
                </a:lnTo>
                <a:cubicBezTo>
                  <a:pt x="880" y="361"/>
                  <a:pt x="881" y="362"/>
                  <a:pt x="882" y="364"/>
                </a:cubicBezTo>
                <a:close/>
                <a:moveTo>
                  <a:pt x="823" y="690"/>
                </a:moveTo>
                <a:cubicBezTo>
                  <a:pt x="800" y="690"/>
                  <a:pt x="778" y="688"/>
                  <a:pt x="755" y="685"/>
                </a:cubicBezTo>
                <a:cubicBezTo>
                  <a:pt x="757" y="684"/>
                  <a:pt x="759" y="682"/>
                  <a:pt x="761" y="680"/>
                </a:cubicBezTo>
                <a:cubicBezTo>
                  <a:pt x="769" y="681"/>
                  <a:pt x="777" y="682"/>
                  <a:pt x="785" y="683"/>
                </a:cubicBezTo>
                <a:cubicBezTo>
                  <a:pt x="810" y="685"/>
                  <a:pt x="822" y="657"/>
                  <a:pt x="812" y="640"/>
                </a:cubicBezTo>
                <a:cubicBezTo>
                  <a:pt x="816" y="636"/>
                  <a:pt x="818" y="630"/>
                  <a:pt x="818" y="624"/>
                </a:cubicBezTo>
                <a:cubicBezTo>
                  <a:pt x="836" y="605"/>
                  <a:pt x="852" y="584"/>
                  <a:pt x="867" y="563"/>
                </a:cubicBezTo>
                <a:cubicBezTo>
                  <a:pt x="866" y="586"/>
                  <a:pt x="862" y="608"/>
                  <a:pt x="855" y="629"/>
                </a:cubicBezTo>
                <a:cubicBezTo>
                  <a:pt x="847" y="650"/>
                  <a:pt x="836" y="671"/>
                  <a:pt x="823" y="690"/>
                </a:cubicBezTo>
                <a:close/>
                <a:moveTo>
                  <a:pt x="642" y="896"/>
                </a:moveTo>
                <a:cubicBezTo>
                  <a:pt x="642" y="905"/>
                  <a:pt x="646" y="913"/>
                  <a:pt x="653" y="918"/>
                </a:cubicBezTo>
                <a:cubicBezTo>
                  <a:pt x="642" y="921"/>
                  <a:pt x="632" y="924"/>
                  <a:pt x="621" y="926"/>
                </a:cubicBezTo>
                <a:cubicBezTo>
                  <a:pt x="628" y="916"/>
                  <a:pt x="635" y="906"/>
                  <a:pt x="642" y="896"/>
                </a:cubicBezTo>
                <a:close/>
                <a:moveTo>
                  <a:pt x="518" y="767"/>
                </a:moveTo>
                <a:cubicBezTo>
                  <a:pt x="520" y="769"/>
                  <a:pt x="522" y="770"/>
                  <a:pt x="523" y="772"/>
                </a:cubicBezTo>
                <a:cubicBezTo>
                  <a:pt x="521" y="776"/>
                  <a:pt x="519" y="780"/>
                  <a:pt x="517" y="784"/>
                </a:cubicBezTo>
                <a:cubicBezTo>
                  <a:pt x="515" y="784"/>
                  <a:pt x="513" y="784"/>
                  <a:pt x="511" y="784"/>
                </a:cubicBezTo>
                <a:cubicBezTo>
                  <a:pt x="513" y="778"/>
                  <a:pt x="516" y="773"/>
                  <a:pt x="518" y="767"/>
                </a:cubicBezTo>
                <a:close/>
                <a:moveTo>
                  <a:pt x="465" y="776"/>
                </a:moveTo>
                <a:cubicBezTo>
                  <a:pt x="464" y="779"/>
                  <a:pt x="463" y="781"/>
                  <a:pt x="462" y="783"/>
                </a:cubicBezTo>
                <a:cubicBezTo>
                  <a:pt x="454" y="782"/>
                  <a:pt x="446" y="782"/>
                  <a:pt x="438" y="781"/>
                </a:cubicBezTo>
                <a:cubicBezTo>
                  <a:pt x="447" y="779"/>
                  <a:pt x="456" y="778"/>
                  <a:pt x="465" y="776"/>
                </a:cubicBezTo>
                <a:close/>
                <a:moveTo>
                  <a:pt x="403" y="712"/>
                </a:moveTo>
                <a:cubicBezTo>
                  <a:pt x="398" y="723"/>
                  <a:pt x="394" y="734"/>
                  <a:pt x="389" y="744"/>
                </a:cubicBezTo>
                <a:cubicBezTo>
                  <a:pt x="383" y="745"/>
                  <a:pt x="377" y="745"/>
                  <a:pt x="370" y="745"/>
                </a:cubicBezTo>
                <a:lnTo>
                  <a:pt x="367" y="744"/>
                </a:lnTo>
                <a:cubicBezTo>
                  <a:pt x="348" y="741"/>
                  <a:pt x="328" y="739"/>
                  <a:pt x="308" y="736"/>
                </a:cubicBezTo>
                <a:cubicBezTo>
                  <a:pt x="340" y="730"/>
                  <a:pt x="372" y="722"/>
                  <a:pt x="403" y="712"/>
                </a:cubicBezTo>
                <a:close/>
                <a:moveTo>
                  <a:pt x="146" y="642"/>
                </a:moveTo>
                <a:cubicBezTo>
                  <a:pt x="147" y="648"/>
                  <a:pt x="147" y="653"/>
                  <a:pt x="147" y="659"/>
                </a:cubicBezTo>
                <a:cubicBezTo>
                  <a:pt x="145" y="659"/>
                  <a:pt x="142" y="658"/>
                  <a:pt x="139" y="658"/>
                </a:cubicBezTo>
                <a:cubicBezTo>
                  <a:pt x="139" y="653"/>
                  <a:pt x="139" y="647"/>
                  <a:pt x="139" y="641"/>
                </a:cubicBezTo>
                <a:cubicBezTo>
                  <a:pt x="141" y="642"/>
                  <a:pt x="144" y="642"/>
                  <a:pt x="146" y="642"/>
                </a:cubicBezTo>
                <a:close/>
                <a:moveTo>
                  <a:pt x="149" y="560"/>
                </a:moveTo>
                <a:cubicBezTo>
                  <a:pt x="148" y="570"/>
                  <a:pt x="148" y="580"/>
                  <a:pt x="147" y="590"/>
                </a:cubicBezTo>
                <a:cubicBezTo>
                  <a:pt x="145" y="589"/>
                  <a:pt x="143" y="589"/>
                  <a:pt x="140" y="589"/>
                </a:cubicBezTo>
                <a:cubicBezTo>
                  <a:pt x="141" y="579"/>
                  <a:pt x="142" y="569"/>
                  <a:pt x="143" y="560"/>
                </a:cubicBezTo>
                <a:cubicBezTo>
                  <a:pt x="145" y="560"/>
                  <a:pt x="147" y="560"/>
                  <a:pt x="149" y="560"/>
                </a:cubicBezTo>
                <a:close/>
                <a:moveTo>
                  <a:pt x="160" y="491"/>
                </a:moveTo>
                <a:cubicBezTo>
                  <a:pt x="159" y="496"/>
                  <a:pt x="158" y="501"/>
                  <a:pt x="157" y="506"/>
                </a:cubicBezTo>
                <a:cubicBezTo>
                  <a:pt x="155" y="506"/>
                  <a:pt x="153" y="505"/>
                  <a:pt x="152" y="505"/>
                </a:cubicBezTo>
                <a:cubicBezTo>
                  <a:pt x="153" y="500"/>
                  <a:pt x="154" y="496"/>
                  <a:pt x="155" y="491"/>
                </a:cubicBezTo>
                <a:cubicBezTo>
                  <a:pt x="156" y="491"/>
                  <a:pt x="158" y="491"/>
                  <a:pt x="160" y="491"/>
                </a:cubicBezTo>
                <a:close/>
                <a:moveTo>
                  <a:pt x="171" y="444"/>
                </a:moveTo>
                <a:cubicBezTo>
                  <a:pt x="170" y="449"/>
                  <a:pt x="168" y="454"/>
                  <a:pt x="167" y="459"/>
                </a:cubicBezTo>
                <a:lnTo>
                  <a:pt x="163" y="458"/>
                </a:lnTo>
                <a:cubicBezTo>
                  <a:pt x="165" y="453"/>
                  <a:pt x="167" y="447"/>
                  <a:pt x="168" y="441"/>
                </a:cubicBezTo>
                <a:lnTo>
                  <a:pt x="171" y="444"/>
                </a:lnTo>
                <a:close/>
                <a:moveTo>
                  <a:pt x="247" y="452"/>
                </a:moveTo>
                <a:cubicBezTo>
                  <a:pt x="246" y="455"/>
                  <a:pt x="245" y="458"/>
                  <a:pt x="243" y="461"/>
                </a:cubicBezTo>
                <a:lnTo>
                  <a:pt x="241" y="461"/>
                </a:lnTo>
                <a:cubicBezTo>
                  <a:pt x="235" y="455"/>
                  <a:pt x="228" y="450"/>
                  <a:pt x="222" y="444"/>
                </a:cubicBezTo>
                <a:cubicBezTo>
                  <a:pt x="223" y="440"/>
                  <a:pt x="224" y="436"/>
                  <a:pt x="225" y="432"/>
                </a:cubicBezTo>
                <a:cubicBezTo>
                  <a:pt x="233" y="439"/>
                  <a:pt x="240" y="446"/>
                  <a:pt x="247" y="452"/>
                </a:cubicBezTo>
                <a:close/>
                <a:moveTo>
                  <a:pt x="263" y="418"/>
                </a:moveTo>
                <a:cubicBezTo>
                  <a:pt x="255" y="411"/>
                  <a:pt x="246" y="404"/>
                  <a:pt x="238" y="397"/>
                </a:cubicBezTo>
                <a:cubicBezTo>
                  <a:pt x="239" y="394"/>
                  <a:pt x="240" y="392"/>
                  <a:pt x="241" y="389"/>
                </a:cubicBezTo>
                <a:cubicBezTo>
                  <a:pt x="249" y="398"/>
                  <a:pt x="257" y="406"/>
                  <a:pt x="265" y="414"/>
                </a:cubicBezTo>
                <a:lnTo>
                  <a:pt x="263" y="418"/>
                </a:lnTo>
                <a:close/>
                <a:moveTo>
                  <a:pt x="361" y="385"/>
                </a:moveTo>
                <a:cubicBezTo>
                  <a:pt x="354" y="397"/>
                  <a:pt x="347" y="408"/>
                  <a:pt x="341" y="419"/>
                </a:cubicBezTo>
                <a:cubicBezTo>
                  <a:pt x="335" y="409"/>
                  <a:pt x="329" y="397"/>
                  <a:pt x="324" y="386"/>
                </a:cubicBezTo>
                <a:cubicBezTo>
                  <a:pt x="332" y="371"/>
                  <a:pt x="340" y="356"/>
                  <a:pt x="348" y="341"/>
                </a:cubicBezTo>
                <a:cubicBezTo>
                  <a:pt x="352" y="356"/>
                  <a:pt x="356" y="371"/>
                  <a:pt x="361" y="385"/>
                </a:cubicBezTo>
                <a:close/>
                <a:moveTo>
                  <a:pt x="384" y="283"/>
                </a:moveTo>
                <a:cubicBezTo>
                  <a:pt x="388" y="298"/>
                  <a:pt x="393" y="313"/>
                  <a:pt x="397" y="328"/>
                </a:cubicBezTo>
                <a:cubicBezTo>
                  <a:pt x="392" y="336"/>
                  <a:pt x="386" y="345"/>
                  <a:pt x="381" y="353"/>
                </a:cubicBezTo>
                <a:cubicBezTo>
                  <a:pt x="375" y="339"/>
                  <a:pt x="371" y="325"/>
                  <a:pt x="366" y="311"/>
                </a:cubicBezTo>
                <a:cubicBezTo>
                  <a:pt x="372" y="302"/>
                  <a:pt x="378" y="292"/>
                  <a:pt x="384" y="283"/>
                </a:cubicBezTo>
                <a:close/>
                <a:moveTo>
                  <a:pt x="581" y="173"/>
                </a:moveTo>
                <a:cubicBezTo>
                  <a:pt x="580" y="172"/>
                  <a:pt x="578" y="171"/>
                  <a:pt x="576" y="170"/>
                </a:cubicBezTo>
                <a:cubicBezTo>
                  <a:pt x="570" y="167"/>
                  <a:pt x="564" y="164"/>
                  <a:pt x="558" y="160"/>
                </a:cubicBezTo>
                <a:lnTo>
                  <a:pt x="559" y="158"/>
                </a:lnTo>
                <a:cubicBezTo>
                  <a:pt x="584" y="166"/>
                  <a:pt x="607" y="175"/>
                  <a:pt x="630" y="187"/>
                </a:cubicBezTo>
                <a:cubicBezTo>
                  <a:pt x="631" y="192"/>
                  <a:pt x="631" y="197"/>
                  <a:pt x="632" y="203"/>
                </a:cubicBezTo>
                <a:cubicBezTo>
                  <a:pt x="615" y="192"/>
                  <a:pt x="598" y="182"/>
                  <a:pt x="581" y="173"/>
                </a:cubicBezTo>
                <a:close/>
                <a:moveTo>
                  <a:pt x="788" y="326"/>
                </a:moveTo>
                <a:lnTo>
                  <a:pt x="789" y="326"/>
                </a:lnTo>
                <a:lnTo>
                  <a:pt x="791" y="329"/>
                </a:lnTo>
                <a:lnTo>
                  <a:pt x="788" y="326"/>
                </a:lnTo>
                <a:close/>
                <a:moveTo>
                  <a:pt x="771" y="594"/>
                </a:moveTo>
                <a:cubicBezTo>
                  <a:pt x="777" y="576"/>
                  <a:pt x="783" y="557"/>
                  <a:pt x="787" y="538"/>
                </a:cubicBezTo>
                <a:cubicBezTo>
                  <a:pt x="794" y="528"/>
                  <a:pt x="800" y="518"/>
                  <a:pt x="805" y="509"/>
                </a:cubicBezTo>
                <a:cubicBezTo>
                  <a:pt x="806" y="513"/>
                  <a:pt x="806" y="517"/>
                  <a:pt x="806" y="522"/>
                </a:cubicBezTo>
                <a:cubicBezTo>
                  <a:pt x="806" y="533"/>
                  <a:pt x="815" y="540"/>
                  <a:pt x="825" y="541"/>
                </a:cubicBezTo>
                <a:cubicBezTo>
                  <a:pt x="810" y="560"/>
                  <a:pt x="793" y="578"/>
                  <a:pt x="776" y="595"/>
                </a:cubicBezTo>
                <a:lnTo>
                  <a:pt x="771" y="594"/>
                </a:lnTo>
                <a:close/>
                <a:moveTo>
                  <a:pt x="780" y="746"/>
                </a:moveTo>
                <a:cubicBezTo>
                  <a:pt x="779" y="747"/>
                  <a:pt x="777" y="748"/>
                  <a:pt x="776" y="750"/>
                </a:cubicBezTo>
                <a:cubicBezTo>
                  <a:pt x="769" y="758"/>
                  <a:pt x="761" y="766"/>
                  <a:pt x="753" y="773"/>
                </a:cubicBezTo>
                <a:cubicBezTo>
                  <a:pt x="753" y="771"/>
                  <a:pt x="754" y="768"/>
                  <a:pt x="754" y="766"/>
                </a:cubicBezTo>
                <a:cubicBezTo>
                  <a:pt x="753" y="758"/>
                  <a:pt x="741" y="759"/>
                  <a:pt x="741" y="767"/>
                </a:cubicBezTo>
                <a:cubicBezTo>
                  <a:pt x="742" y="771"/>
                  <a:pt x="741" y="775"/>
                  <a:pt x="740" y="779"/>
                </a:cubicBezTo>
                <a:cubicBezTo>
                  <a:pt x="737" y="776"/>
                  <a:pt x="734" y="772"/>
                  <a:pt x="731" y="769"/>
                </a:cubicBezTo>
                <a:cubicBezTo>
                  <a:pt x="729" y="766"/>
                  <a:pt x="726" y="764"/>
                  <a:pt x="724" y="762"/>
                </a:cubicBezTo>
                <a:cubicBezTo>
                  <a:pt x="721" y="758"/>
                  <a:pt x="717" y="755"/>
                  <a:pt x="714" y="752"/>
                </a:cubicBezTo>
                <a:cubicBezTo>
                  <a:pt x="718" y="744"/>
                  <a:pt x="721" y="736"/>
                  <a:pt x="724" y="729"/>
                </a:cubicBezTo>
                <a:cubicBezTo>
                  <a:pt x="746" y="732"/>
                  <a:pt x="767" y="734"/>
                  <a:pt x="789" y="736"/>
                </a:cubicBezTo>
                <a:cubicBezTo>
                  <a:pt x="786" y="739"/>
                  <a:pt x="783" y="743"/>
                  <a:pt x="780" y="746"/>
                </a:cubicBezTo>
                <a:close/>
                <a:moveTo>
                  <a:pt x="558" y="832"/>
                </a:moveTo>
                <a:cubicBezTo>
                  <a:pt x="554" y="837"/>
                  <a:pt x="551" y="842"/>
                  <a:pt x="548" y="847"/>
                </a:cubicBezTo>
                <a:lnTo>
                  <a:pt x="546" y="847"/>
                </a:lnTo>
                <a:cubicBezTo>
                  <a:pt x="549" y="842"/>
                  <a:pt x="552" y="837"/>
                  <a:pt x="554" y="832"/>
                </a:cubicBezTo>
                <a:lnTo>
                  <a:pt x="558" y="832"/>
                </a:lnTo>
                <a:close/>
                <a:moveTo>
                  <a:pt x="235" y="645"/>
                </a:moveTo>
                <a:cubicBezTo>
                  <a:pt x="238" y="645"/>
                  <a:pt x="240" y="645"/>
                  <a:pt x="242" y="645"/>
                </a:cubicBezTo>
                <a:cubicBezTo>
                  <a:pt x="241" y="649"/>
                  <a:pt x="240" y="653"/>
                  <a:pt x="239" y="657"/>
                </a:cubicBezTo>
                <a:cubicBezTo>
                  <a:pt x="237" y="657"/>
                  <a:pt x="236" y="657"/>
                  <a:pt x="234" y="657"/>
                </a:cubicBezTo>
                <a:cubicBezTo>
                  <a:pt x="234" y="653"/>
                  <a:pt x="235" y="649"/>
                  <a:pt x="235" y="645"/>
                </a:cubicBezTo>
                <a:close/>
                <a:moveTo>
                  <a:pt x="385" y="454"/>
                </a:moveTo>
                <a:cubicBezTo>
                  <a:pt x="380" y="455"/>
                  <a:pt x="375" y="455"/>
                  <a:pt x="370" y="456"/>
                </a:cubicBezTo>
                <a:lnTo>
                  <a:pt x="367" y="454"/>
                </a:lnTo>
                <a:cubicBezTo>
                  <a:pt x="370" y="447"/>
                  <a:pt x="374" y="440"/>
                  <a:pt x="377" y="434"/>
                </a:cubicBezTo>
                <a:cubicBezTo>
                  <a:pt x="379" y="441"/>
                  <a:pt x="382" y="447"/>
                  <a:pt x="385" y="454"/>
                </a:cubicBezTo>
                <a:close/>
                <a:moveTo>
                  <a:pt x="443" y="446"/>
                </a:moveTo>
                <a:cubicBezTo>
                  <a:pt x="435" y="447"/>
                  <a:pt x="428" y="448"/>
                  <a:pt x="420" y="449"/>
                </a:cubicBezTo>
                <a:cubicBezTo>
                  <a:pt x="412" y="432"/>
                  <a:pt x="404" y="414"/>
                  <a:pt x="397" y="396"/>
                </a:cubicBezTo>
                <a:cubicBezTo>
                  <a:pt x="402" y="387"/>
                  <a:pt x="407" y="379"/>
                  <a:pt x="412" y="370"/>
                </a:cubicBezTo>
                <a:cubicBezTo>
                  <a:pt x="421" y="396"/>
                  <a:pt x="432" y="421"/>
                  <a:pt x="443" y="446"/>
                </a:cubicBezTo>
                <a:close/>
                <a:moveTo>
                  <a:pt x="546" y="234"/>
                </a:moveTo>
                <a:cubicBezTo>
                  <a:pt x="541" y="254"/>
                  <a:pt x="537" y="273"/>
                  <a:pt x="532" y="292"/>
                </a:cubicBezTo>
                <a:cubicBezTo>
                  <a:pt x="516" y="280"/>
                  <a:pt x="500" y="269"/>
                  <a:pt x="483" y="258"/>
                </a:cubicBezTo>
                <a:cubicBezTo>
                  <a:pt x="493" y="244"/>
                  <a:pt x="503" y="230"/>
                  <a:pt x="513" y="216"/>
                </a:cubicBezTo>
                <a:cubicBezTo>
                  <a:pt x="524" y="222"/>
                  <a:pt x="535" y="228"/>
                  <a:pt x="546" y="234"/>
                </a:cubicBezTo>
                <a:close/>
                <a:moveTo>
                  <a:pt x="401" y="621"/>
                </a:moveTo>
                <a:lnTo>
                  <a:pt x="404" y="623"/>
                </a:lnTo>
                <a:cubicBezTo>
                  <a:pt x="406" y="626"/>
                  <a:pt x="407" y="628"/>
                  <a:pt x="409" y="630"/>
                </a:cubicBezTo>
                <a:cubicBezTo>
                  <a:pt x="369" y="640"/>
                  <a:pt x="329" y="647"/>
                  <a:pt x="289" y="652"/>
                </a:cubicBezTo>
                <a:cubicBezTo>
                  <a:pt x="290" y="649"/>
                  <a:pt x="290" y="645"/>
                  <a:pt x="291" y="642"/>
                </a:cubicBezTo>
                <a:cubicBezTo>
                  <a:pt x="328" y="638"/>
                  <a:pt x="365" y="631"/>
                  <a:pt x="401" y="621"/>
                </a:cubicBezTo>
                <a:close/>
                <a:moveTo>
                  <a:pt x="301" y="496"/>
                </a:moveTo>
                <a:cubicBezTo>
                  <a:pt x="299" y="499"/>
                  <a:pt x="298" y="502"/>
                  <a:pt x="296" y="505"/>
                </a:cubicBezTo>
                <a:cubicBezTo>
                  <a:pt x="292" y="502"/>
                  <a:pt x="288" y="499"/>
                  <a:pt x="284" y="496"/>
                </a:cubicBezTo>
                <a:cubicBezTo>
                  <a:pt x="289" y="496"/>
                  <a:pt x="295" y="496"/>
                  <a:pt x="301" y="496"/>
                </a:cubicBezTo>
                <a:close/>
                <a:moveTo>
                  <a:pt x="474" y="511"/>
                </a:moveTo>
                <a:lnTo>
                  <a:pt x="474" y="511"/>
                </a:lnTo>
                <a:cubicBezTo>
                  <a:pt x="464" y="507"/>
                  <a:pt x="453" y="502"/>
                  <a:pt x="443" y="497"/>
                </a:cubicBezTo>
                <a:cubicBezTo>
                  <a:pt x="441" y="493"/>
                  <a:pt x="439" y="490"/>
                  <a:pt x="438" y="486"/>
                </a:cubicBezTo>
                <a:cubicBezTo>
                  <a:pt x="445" y="485"/>
                  <a:pt x="453" y="484"/>
                  <a:pt x="460" y="483"/>
                </a:cubicBezTo>
                <a:cubicBezTo>
                  <a:pt x="465" y="492"/>
                  <a:pt x="469" y="501"/>
                  <a:pt x="474" y="511"/>
                </a:cubicBezTo>
                <a:close/>
                <a:moveTo>
                  <a:pt x="558" y="461"/>
                </a:moveTo>
                <a:cubicBezTo>
                  <a:pt x="555" y="476"/>
                  <a:pt x="553" y="491"/>
                  <a:pt x="549" y="507"/>
                </a:cubicBezTo>
                <a:cubicBezTo>
                  <a:pt x="544" y="508"/>
                  <a:pt x="538" y="510"/>
                  <a:pt x="532" y="511"/>
                </a:cubicBezTo>
                <a:cubicBezTo>
                  <a:pt x="529" y="506"/>
                  <a:pt x="526" y="501"/>
                  <a:pt x="523" y="496"/>
                </a:cubicBezTo>
                <a:cubicBezTo>
                  <a:pt x="526" y="487"/>
                  <a:pt x="528" y="478"/>
                  <a:pt x="530" y="468"/>
                </a:cubicBezTo>
                <a:cubicBezTo>
                  <a:pt x="539" y="466"/>
                  <a:pt x="549" y="463"/>
                  <a:pt x="558" y="461"/>
                </a:cubicBezTo>
                <a:close/>
                <a:moveTo>
                  <a:pt x="571" y="380"/>
                </a:moveTo>
                <a:cubicBezTo>
                  <a:pt x="569" y="391"/>
                  <a:pt x="568" y="401"/>
                  <a:pt x="566" y="412"/>
                </a:cubicBezTo>
                <a:cubicBezTo>
                  <a:pt x="558" y="415"/>
                  <a:pt x="549" y="418"/>
                  <a:pt x="540" y="421"/>
                </a:cubicBezTo>
                <a:cubicBezTo>
                  <a:pt x="544" y="402"/>
                  <a:pt x="548" y="382"/>
                  <a:pt x="552" y="363"/>
                </a:cubicBezTo>
                <a:cubicBezTo>
                  <a:pt x="559" y="368"/>
                  <a:pt x="565" y="374"/>
                  <a:pt x="571" y="380"/>
                </a:cubicBezTo>
                <a:close/>
                <a:moveTo>
                  <a:pt x="672" y="358"/>
                </a:moveTo>
                <a:cubicBezTo>
                  <a:pt x="672" y="351"/>
                  <a:pt x="672" y="343"/>
                  <a:pt x="672" y="335"/>
                </a:cubicBezTo>
                <a:cubicBezTo>
                  <a:pt x="677" y="340"/>
                  <a:pt x="681" y="345"/>
                  <a:pt x="685" y="349"/>
                </a:cubicBezTo>
                <a:cubicBezTo>
                  <a:pt x="681" y="352"/>
                  <a:pt x="676" y="355"/>
                  <a:pt x="672" y="358"/>
                </a:cubicBezTo>
                <a:close/>
                <a:moveTo>
                  <a:pt x="756" y="524"/>
                </a:moveTo>
                <a:cubicBezTo>
                  <a:pt x="754" y="521"/>
                  <a:pt x="751" y="518"/>
                  <a:pt x="749" y="514"/>
                </a:cubicBezTo>
                <a:cubicBezTo>
                  <a:pt x="755" y="511"/>
                  <a:pt x="760" y="507"/>
                  <a:pt x="765" y="503"/>
                </a:cubicBezTo>
                <a:cubicBezTo>
                  <a:pt x="764" y="508"/>
                  <a:pt x="763" y="512"/>
                  <a:pt x="761" y="517"/>
                </a:cubicBezTo>
                <a:cubicBezTo>
                  <a:pt x="759" y="519"/>
                  <a:pt x="758" y="522"/>
                  <a:pt x="756" y="524"/>
                </a:cubicBezTo>
                <a:close/>
                <a:moveTo>
                  <a:pt x="681" y="674"/>
                </a:moveTo>
                <a:cubicBezTo>
                  <a:pt x="681" y="672"/>
                  <a:pt x="682" y="670"/>
                  <a:pt x="683" y="668"/>
                </a:cubicBezTo>
                <a:cubicBezTo>
                  <a:pt x="685" y="668"/>
                  <a:pt x="687" y="668"/>
                  <a:pt x="689" y="669"/>
                </a:cubicBezTo>
                <a:cubicBezTo>
                  <a:pt x="687" y="671"/>
                  <a:pt x="685" y="673"/>
                  <a:pt x="682" y="674"/>
                </a:cubicBezTo>
                <a:lnTo>
                  <a:pt x="681" y="674"/>
                </a:lnTo>
                <a:close/>
                <a:moveTo>
                  <a:pt x="611" y="734"/>
                </a:moveTo>
                <a:lnTo>
                  <a:pt x="608" y="739"/>
                </a:lnTo>
                <a:lnTo>
                  <a:pt x="606" y="736"/>
                </a:lnTo>
                <a:cubicBezTo>
                  <a:pt x="608" y="735"/>
                  <a:pt x="609" y="735"/>
                  <a:pt x="611" y="734"/>
                </a:cubicBezTo>
                <a:close/>
                <a:moveTo>
                  <a:pt x="323" y="574"/>
                </a:moveTo>
                <a:cubicBezTo>
                  <a:pt x="329" y="578"/>
                  <a:pt x="335" y="582"/>
                  <a:pt x="341" y="586"/>
                </a:cubicBezTo>
                <a:cubicBezTo>
                  <a:pt x="330" y="587"/>
                  <a:pt x="319" y="589"/>
                  <a:pt x="307" y="590"/>
                </a:cubicBezTo>
                <a:cubicBezTo>
                  <a:pt x="309" y="585"/>
                  <a:pt x="312" y="579"/>
                  <a:pt x="314" y="573"/>
                </a:cubicBezTo>
                <a:cubicBezTo>
                  <a:pt x="317" y="573"/>
                  <a:pt x="320" y="574"/>
                  <a:pt x="323" y="574"/>
                </a:cubicBezTo>
                <a:close/>
                <a:moveTo>
                  <a:pt x="340" y="524"/>
                </a:moveTo>
                <a:cubicBezTo>
                  <a:pt x="338" y="524"/>
                  <a:pt x="336" y="524"/>
                  <a:pt x="334" y="524"/>
                </a:cubicBezTo>
                <a:lnTo>
                  <a:pt x="335" y="521"/>
                </a:lnTo>
                <a:cubicBezTo>
                  <a:pt x="337" y="522"/>
                  <a:pt x="339" y="523"/>
                  <a:pt x="340" y="524"/>
                </a:cubicBezTo>
                <a:close/>
                <a:moveTo>
                  <a:pt x="625" y="436"/>
                </a:moveTo>
                <a:cubicBezTo>
                  <a:pt x="626" y="438"/>
                  <a:pt x="628" y="440"/>
                  <a:pt x="629" y="442"/>
                </a:cubicBezTo>
                <a:cubicBezTo>
                  <a:pt x="627" y="455"/>
                  <a:pt x="625" y="467"/>
                  <a:pt x="623" y="480"/>
                </a:cubicBezTo>
                <a:lnTo>
                  <a:pt x="619" y="483"/>
                </a:lnTo>
                <a:cubicBezTo>
                  <a:pt x="608" y="487"/>
                  <a:pt x="598" y="491"/>
                  <a:pt x="587" y="495"/>
                </a:cubicBezTo>
                <a:cubicBezTo>
                  <a:pt x="589" y="480"/>
                  <a:pt x="592" y="464"/>
                  <a:pt x="594" y="449"/>
                </a:cubicBezTo>
                <a:cubicBezTo>
                  <a:pt x="604" y="445"/>
                  <a:pt x="614" y="441"/>
                  <a:pt x="625" y="436"/>
                </a:cubicBezTo>
                <a:close/>
                <a:moveTo>
                  <a:pt x="687" y="434"/>
                </a:moveTo>
                <a:cubicBezTo>
                  <a:pt x="681" y="428"/>
                  <a:pt x="675" y="422"/>
                  <a:pt x="670" y="416"/>
                </a:cubicBezTo>
                <a:lnTo>
                  <a:pt x="670" y="415"/>
                </a:lnTo>
                <a:cubicBezTo>
                  <a:pt x="685" y="407"/>
                  <a:pt x="699" y="398"/>
                  <a:pt x="713" y="388"/>
                </a:cubicBezTo>
                <a:cubicBezTo>
                  <a:pt x="712" y="397"/>
                  <a:pt x="711" y="406"/>
                  <a:pt x="710" y="415"/>
                </a:cubicBezTo>
                <a:cubicBezTo>
                  <a:pt x="702" y="422"/>
                  <a:pt x="695" y="428"/>
                  <a:pt x="687" y="434"/>
                </a:cubicBezTo>
                <a:close/>
                <a:moveTo>
                  <a:pt x="764" y="453"/>
                </a:moveTo>
                <a:lnTo>
                  <a:pt x="766" y="456"/>
                </a:lnTo>
                <a:cubicBezTo>
                  <a:pt x="755" y="467"/>
                  <a:pt x="743" y="477"/>
                  <a:pt x="731" y="487"/>
                </a:cubicBezTo>
                <a:lnTo>
                  <a:pt x="730" y="488"/>
                </a:lnTo>
                <a:lnTo>
                  <a:pt x="728" y="485"/>
                </a:lnTo>
                <a:cubicBezTo>
                  <a:pt x="729" y="479"/>
                  <a:pt x="730" y="474"/>
                  <a:pt x="731" y="468"/>
                </a:cubicBezTo>
                <a:cubicBezTo>
                  <a:pt x="741" y="461"/>
                  <a:pt x="751" y="455"/>
                  <a:pt x="760" y="448"/>
                </a:cubicBezTo>
                <a:cubicBezTo>
                  <a:pt x="761" y="450"/>
                  <a:pt x="763" y="452"/>
                  <a:pt x="764" y="453"/>
                </a:cubicBezTo>
                <a:close/>
                <a:moveTo>
                  <a:pt x="639" y="665"/>
                </a:moveTo>
                <a:cubicBezTo>
                  <a:pt x="636" y="662"/>
                  <a:pt x="634" y="659"/>
                  <a:pt x="632" y="656"/>
                </a:cubicBezTo>
                <a:cubicBezTo>
                  <a:pt x="636" y="657"/>
                  <a:pt x="640" y="658"/>
                  <a:pt x="644" y="659"/>
                </a:cubicBezTo>
                <a:cubicBezTo>
                  <a:pt x="643" y="661"/>
                  <a:pt x="642" y="663"/>
                  <a:pt x="641" y="666"/>
                </a:cubicBezTo>
                <a:lnTo>
                  <a:pt x="639" y="665"/>
                </a:lnTo>
                <a:close/>
                <a:moveTo>
                  <a:pt x="653" y="768"/>
                </a:moveTo>
                <a:lnTo>
                  <a:pt x="653" y="769"/>
                </a:lnTo>
                <a:lnTo>
                  <a:pt x="650" y="770"/>
                </a:lnTo>
                <a:lnTo>
                  <a:pt x="653" y="768"/>
                </a:lnTo>
                <a:close/>
                <a:moveTo>
                  <a:pt x="612" y="531"/>
                </a:moveTo>
                <a:cubicBezTo>
                  <a:pt x="611" y="538"/>
                  <a:pt x="609" y="545"/>
                  <a:pt x="608" y="552"/>
                </a:cubicBezTo>
                <a:cubicBezTo>
                  <a:pt x="607" y="554"/>
                  <a:pt x="606" y="556"/>
                  <a:pt x="606" y="558"/>
                </a:cubicBezTo>
                <a:cubicBezTo>
                  <a:pt x="597" y="556"/>
                  <a:pt x="587" y="553"/>
                  <a:pt x="578" y="550"/>
                </a:cubicBezTo>
                <a:lnTo>
                  <a:pt x="578" y="547"/>
                </a:lnTo>
                <a:cubicBezTo>
                  <a:pt x="583" y="544"/>
                  <a:pt x="588" y="542"/>
                  <a:pt x="593" y="539"/>
                </a:cubicBezTo>
                <a:cubicBezTo>
                  <a:pt x="599" y="536"/>
                  <a:pt x="606" y="534"/>
                  <a:pt x="612" y="531"/>
                </a:cubicBezTo>
                <a:close/>
                <a:moveTo>
                  <a:pt x="672" y="575"/>
                </a:moveTo>
                <a:lnTo>
                  <a:pt x="674" y="574"/>
                </a:lnTo>
                <a:lnTo>
                  <a:pt x="673" y="575"/>
                </a:lnTo>
                <a:lnTo>
                  <a:pt x="672" y="575"/>
                </a:lnTo>
                <a:close/>
                <a:moveTo>
                  <a:pt x="675" y="501"/>
                </a:moveTo>
                <a:cubicBezTo>
                  <a:pt x="679" y="506"/>
                  <a:pt x="683" y="511"/>
                  <a:pt x="686" y="516"/>
                </a:cubicBezTo>
                <a:cubicBezTo>
                  <a:pt x="676" y="522"/>
                  <a:pt x="665" y="529"/>
                  <a:pt x="654" y="535"/>
                </a:cubicBezTo>
                <a:cubicBezTo>
                  <a:pt x="656" y="526"/>
                  <a:pt x="658" y="518"/>
                  <a:pt x="659" y="509"/>
                </a:cubicBezTo>
                <a:cubicBezTo>
                  <a:pt x="665" y="506"/>
                  <a:pt x="670" y="503"/>
                  <a:pt x="675" y="501"/>
                </a:cubicBezTo>
                <a:close/>
                <a:moveTo>
                  <a:pt x="708" y="583"/>
                </a:moveTo>
                <a:lnTo>
                  <a:pt x="708" y="583"/>
                </a:lnTo>
                <a:cubicBezTo>
                  <a:pt x="710" y="575"/>
                  <a:pt x="712" y="567"/>
                  <a:pt x="713" y="559"/>
                </a:cubicBezTo>
                <a:cubicBezTo>
                  <a:pt x="716" y="562"/>
                  <a:pt x="718" y="566"/>
                  <a:pt x="720" y="569"/>
                </a:cubicBezTo>
                <a:cubicBezTo>
                  <a:pt x="716" y="574"/>
                  <a:pt x="712" y="578"/>
                  <a:pt x="708" y="583"/>
                </a:cubicBezTo>
                <a:close/>
                <a:moveTo>
                  <a:pt x="638" y="303"/>
                </a:moveTo>
                <a:cubicBezTo>
                  <a:pt x="638" y="328"/>
                  <a:pt x="637" y="354"/>
                  <a:pt x="635" y="380"/>
                </a:cubicBezTo>
                <a:cubicBezTo>
                  <a:pt x="625" y="370"/>
                  <a:pt x="615" y="360"/>
                  <a:pt x="605" y="351"/>
                </a:cubicBezTo>
                <a:cubicBezTo>
                  <a:pt x="607" y="327"/>
                  <a:pt x="609" y="304"/>
                  <a:pt x="611" y="280"/>
                </a:cubicBezTo>
                <a:cubicBezTo>
                  <a:pt x="620" y="287"/>
                  <a:pt x="629" y="295"/>
                  <a:pt x="638" y="303"/>
                </a:cubicBezTo>
                <a:close/>
                <a:moveTo>
                  <a:pt x="586" y="261"/>
                </a:moveTo>
                <a:cubicBezTo>
                  <a:pt x="583" y="283"/>
                  <a:pt x="580" y="305"/>
                  <a:pt x="578" y="327"/>
                </a:cubicBezTo>
                <a:cubicBezTo>
                  <a:pt x="572" y="323"/>
                  <a:pt x="567" y="319"/>
                  <a:pt x="562" y="314"/>
                </a:cubicBezTo>
                <a:cubicBezTo>
                  <a:pt x="566" y="294"/>
                  <a:pt x="569" y="273"/>
                  <a:pt x="573" y="252"/>
                </a:cubicBezTo>
                <a:cubicBezTo>
                  <a:pt x="577" y="255"/>
                  <a:pt x="582" y="258"/>
                  <a:pt x="586" y="261"/>
                </a:cubicBezTo>
                <a:close/>
                <a:moveTo>
                  <a:pt x="252" y="569"/>
                </a:moveTo>
                <a:cubicBezTo>
                  <a:pt x="257" y="570"/>
                  <a:pt x="262" y="570"/>
                  <a:pt x="267" y="570"/>
                </a:cubicBezTo>
                <a:cubicBezTo>
                  <a:pt x="264" y="578"/>
                  <a:pt x="261" y="586"/>
                  <a:pt x="258" y="594"/>
                </a:cubicBezTo>
                <a:cubicBezTo>
                  <a:pt x="254" y="594"/>
                  <a:pt x="249" y="594"/>
                  <a:pt x="245" y="594"/>
                </a:cubicBezTo>
                <a:cubicBezTo>
                  <a:pt x="247" y="586"/>
                  <a:pt x="249" y="578"/>
                  <a:pt x="252" y="569"/>
                </a:cubicBezTo>
                <a:close/>
                <a:moveTo>
                  <a:pt x="426" y="285"/>
                </a:moveTo>
                <a:cubicBezTo>
                  <a:pt x="423" y="278"/>
                  <a:pt x="421" y="270"/>
                  <a:pt x="418" y="263"/>
                </a:cubicBezTo>
                <a:cubicBezTo>
                  <a:pt x="424" y="266"/>
                  <a:pt x="429" y="270"/>
                  <a:pt x="435" y="273"/>
                </a:cubicBezTo>
                <a:cubicBezTo>
                  <a:pt x="432" y="277"/>
                  <a:pt x="429" y="281"/>
                  <a:pt x="426" y="285"/>
                </a:cubicBezTo>
                <a:close/>
                <a:moveTo>
                  <a:pt x="461" y="291"/>
                </a:moveTo>
                <a:cubicBezTo>
                  <a:pt x="482" y="305"/>
                  <a:pt x="502" y="320"/>
                  <a:pt x="522" y="336"/>
                </a:cubicBezTo>
                <a:cubicBezTo>
                  <a:pt x="513" y="369"/>
                  <a:pt x="505" y="402"/>
                  <a:pt x="496" y="434"/>
                </a:cubicBezTo>
                <a:cubicBezTo>
                  <a:pt x="494" y="435"/>
                  <a:pt x="493" y="435"/>
                  <a:pt x="491" y="435"/>
                </a:cubicBezTo>
                <a:cubicBezTo>
                  <a:pt x="472" y="398"/>
                  <a:pt x="456" y="360"/>
                  <a:pt x="441" y="322"/>
                </a:cubicBezTo>
                <a:cubicBezTo>
                  <a:pt x="447" y="312"/>
                  <a:pt x="454" y="301"/>
                  <a:pt x="461" y="291"/>
                </a:cubicBezTo>
                <a:close/>
                <a:moveTo>
                  <a:pt x="297" y="443"/>
                </a:moveTo>
                <a:cubicBezTo>
                  <a:pt x="301" y="446"/>
                  <a:pt x="304" y="449"/>
                  <a:pt x="308" y="452"/>
                </a:cubicBezTo>
                <a:lnTo>
                  <a:pt x="308" y="453"/>
                </a:lnTo>
                <a:cubicBezTo>
                  <a:pt x="304" y="450"/>
                  <a:pt x="301" y="447"/>
                  <a:pt x="297" y="444"/>
                </a:cubicBezTo>
                <a:lnTo>
                  <a:pt x="297" y="443"/>
                </a:lnTo>
                <a:close/>
                <a:moveTo>
                  <a:pt x="223" y="495"/>
                </a:moveTo>
                <a:cubicBezTo>
                  <a:pt x="224" y="496"/>
                  <a:pt x="226" y="497"/>
                  <a:pt x="227" y="499"/>
                </a:cubicBezTo>
                <a:cubicBezTo>
                  <a:pt x="226" y="504"/>
                  <a:pt x="224" y="508"/>
                  <a:pt x="222" y="513"/>
                </a:cubicBezTo>
                <a:cubicBezTo>
                  <a:pt x="217" y="513"/>
                  <a:pt x="213" y="512"/>
                  <a:pt x="208" y="512"/>
                </a:cubicBezTo>
                <a:cubicBezTo>
                  <a:pt x="209" y="506"/>
                  <a:pt x="210" y="500"/>
                  <a:pt x="211" y="494"/>
                </a:cubicBezTo>
                <a:cubicBezTo>
                  <a:pt x="215" y="494"/>
                  <a:pt x="219" y="494"/>
                  <a:pt x="223" y="495"/>
                </a:cubicBezTo>
                <a:close/>
                <a:moveTo>
                  <a:pt x="463" y="703"/>
                </a:moveTo>
                <a:cubicBezTo>
                  <a:pt x="470" y="712"/>
                  <a:pt x="477" y="721"/>
                  <a:pt x="485" y="730"/>
                </a:cubicBezTo>
                <a:cubicBezTo>
                  <a:pt x="484" y="732"/>
                  <a:pt x="483" y="734"/>
                  <a:pt x="483" y="736"/>
                </a:cubicBezTo>
                <a:cubicBezTo>
                  <a:pt x="471" y="738"/>
                  <a:pt x="460" y="739"/>
                  <a:pt x="448" y="741"/>
                </a:cubicBezTo>
                <a:cubicBezTo>
                  <a:pt x="453" y="728"/>
                  <a:pt x="458" y="715"/>
                  <a:pt x="463" y="703"/>
                </a:cubicBezTo>
                <a:close/>
                <a:moveTo>
                  <a:pt x="456" y="188"/>
                </a:moveTo>
                <a:cubicBezTo>
                  <a:pt x="467" y="193"/>
                  <a:pt x="477" y="198"/>
                  <a:pt x="488" y="203"/>
                </a:cubicBezTo>
                <a:cubicBezTo>
                  <a:pt x="477" y="216"/>
                  <a:pt x="467" y="229"/>
                  <a:pt x="457" y="242"/>
                </a:cubicBezTo>
                <a:cubicBezTo>
                  <a:pt x="447" y="236"/>
                  <a:pt x="437" y="230"/>
                  <a:pt x="426" y="224"/>
                </a:cubicBezTo>
                <a:cubicBezTo>
                  <a:pt x="436" y="212"/>
                  <a:pt x="446" y="200"/>
                  <a:pt x="456" y="188"/>
                </a:cubicBezTo>
                <a:close/>
                <a:moveTo>
                  <a:pt x="348" y="225"/>
                </a:moveTo>
                <a:cubicBezTo>
                  <a:pt x="356" y="229"/>
                  <a:pt x="365" y="233"/>
                  <a:pt x="373" y="237"/>
                </a:cubicBezTo>
                <a:lnTo>
                  <a:pt x="374" y="241"/>
                </a:lnTo>
                <a:cubicBezTo>
                  <a:pt x="367" y="250"/>
                  <a:pt x="360" y="259"/>
                  <a:pt x="353" y="269"/>
                </a:cubicBezTo>
                <a:cubicBezTo>
                  <a:pt x="350" y="256"/>
                  <a:pt x="346" y="243"/>
                  <a:pt x="343" y="230"/>
                </a:cubicBezTo>
                <a:cubicBezTo>
                  <a:pt x="345" y="228"/>
                  <a:pt x="346" y="226"/>
                  <a:pt x="348" y="225"/>
                </a:cubicBezTo>
                <a:close/>
                <a:moveTo>
                  <a:pt x="188" y="395"/>
                </a:moveTo>
                <a:lnTo>
                  <a:pt x="187" y="397"/>
                </a:lnTo>
                <a:cubicBezTo>
                  <a:pt x="186" y="400"/>
                  <a:pt x="185" y="403"/>
                  <a:pt x="184" y="407"/>
                </a:cubicBezTo>
                <a:lnTo>
                  <a:pt x="181" y="404"/>
                </a:lnTo>
                <a:cubicBezTo>
                  <a:pt x="183" y="400"/>
                  <a:pt x="184" y="397"/>
                  <a:pt x="186" y="393"/>
                </a:cubicBezTo>
                <a:lnTo>
                  <a:pt x="188" y="395"/>
                </a:lnTo>
                <a:close/>
                <a:moveTo>
                  <a:pt x="750" y="866"/>
                </a:moveTo>
                <a:cubicBezTo>
                  <a:pt x="755" y="871"/>
                  <a:pt x="761" y="873"/>
                  <a:pt x="766" y="873"/>
                </a:cubicBezTo>
                <a:lnTo>
                  <a:pt x="766" y="873"/>
                </a:lnTo>
                <a:cubicBezTo>
                  <a:pt x="746" y="884"/>
                  <a:pt x="725" y="894"/>
                  <a:pt x="704" y="902"/>
                </a:cubicBezTo>
                <a:cubicBezTo>
                  <a:pt x="718" y="890"/>
                  <a:pt x="733" y="878"/>
                  <a:pt x="748" y="864"/>
                </a:cubicBezTo>
                <a:lnTo>
                  <a:pt x="750" y="866"/>
                </a:lnTo>
                <a:close/>
                <a:moveTo>
                  <a:pt x="328" y="249"/>
                </a:moveTo>
                <a:cubicBezTo>
                  <a:pt x="330" y="264"/>
                  <a:pt x="333" y="278"/>
                  <a:pt x="336" y="292"/>
                </a:cubicBezTo>
                <a:cubicBezTo>
                  <a:pt x="325" y="309"/>
                  <a:pt x="314" y="326"/>
                  <a:pt x="303" y="343"/>
                </a:cubicBezTo>
                <a:cubicBezTo>
                  <a:pt x="298" y="331"/>
                  <a:pt x="292" y="318"/>
                  <a:pt x="287" y="305"/>
                </a:cubicBezTo>
                <a:cubicBezTo>
                  <a:pt x="299" y="286"/>
                  <a:pt x="313" y="267"/>
                  <a:pt x="328" y="249"/>
                </a:cubicBezTo>
                <a:close/>
                <a:moveTo>
                  <a:pt x="302" y="203"/>
                </a:moveTo>
                <a:cubicBezTo>
                  <a:pt x="306" y="205"/>
                  <a:pt x="309" y="206"/>
                  <a:pt x="312" y="208"/>
                </a:cubicBezTo>
                <a:cubicBezTo>
                  <a:pt x="297" y="225"/>
                  <a:pt x="282" y="242"/>
                  <a:pt x="268" y="259"/>
                </a:cubicBezTo>
                <a:cubicBezTo>
                  <a:pt x="267" y="256"/>
                  <a:pt x="266" y="253"/>
                  <a:pt x="265" y="250"/>
                </a:cubicBezTo>
                <a:cubicBezTo>
                  <a:pt x="276" y="234"/>
                  <a:pt x="289" y="218"/>
                  <a:pt x="302" y="203"/>
                </a:cubicBezTo>
                <a:close/>
                <a:moveTo>
                  <a:pt x="795" y="242"/>
                </a:moveTo>
                <a:cubicBezTo>
                  <a:pt x="793" y="244"/>
                  <a:pt x="791" y="247"/>
                  <a:pt x="789" y="249"/>
                </a:cubicBezTo>
                <a:cubicBezTo>
                  <a:pt x="769" y="228"/>
                  <a:pt x="746" y="208"/>
                  <a:pt x="722" y="192"/>
                </a:cubicBezTo>
                <a:cubicBezTo>
                  <a:pt x="700" y="174"/>
                  <a:pt x="676" y="158"/>
                  <a:pt x="652" y="143"/>
                </a:cubicBezTo>
                <a:cubicBezTo>
                  <a:pt x="650" y="135"/>
                  <a:pt x="649" y="128"/>
                  <a:pt x="647" y="120"/>
                </a:cubicBezTo>
                <a:cubicBezTo>
                  <a:pt x="644" y="103"/>
                  <a:pt x="616" y="106"/>
                  <a:pt x="620" y="123"/>
                </a:cubicBezTo>
                <a:lnTo>
                  <a:pt x="620" y="125"/>
                </a:lnTo>
                <a:cubicBezTo>
                  <a:pt x="595" y="111"/>
                  <a:pt x="569" y="99"/>
                  <a:pt x="542" y="89"/>
                </a:cubicBezTo>
                <a:cubicBezTo>
                  <a:pt x="539" y="83"/>
                  <a:pt x="533" y="79"/>
                  <a:pt x="526" y="83"/>
                </a:cubicBezTo>
                <a:cubicBezTo>
                  <a:pt x="520" y="80"/>
                  <a:pt x="513" y="79"/>
                  <a:pt x="507" y="76"/>
                </a:cubicBezTo>
                <a:cubicBezTo>
                  <a:pt x="513" y="75"/>
                  <a:pt x="516" y="70"/>
                  <a:pt x="515" y="65"/>
                </a:cubicBezTo>
                <a:cubicBezTo>
                  <a:pt x="524" y="63"/>
                  <a:pt x="532" y="62"/>
                  <a:pt x="540" y="60"/>
                </a:cubicBezTo>
                <a:cubicBezTo>
                  <a:pt x="639" y="99"/>
                  <a:pt x="725" y="161"/>
                  <a:pt x="795" y="242"/>
                </a:cubicBezTo>
                <a:close/>
                <a:moveTo>
                  <a:pt x="161" y="797"/>
                </a:moveTo>
                <a:cubicBezTo>
                  <a:pt x="161" y="795"/>
                  <a:pt x="160" y="793"/>
                  <a:pt x="160" y="790"/>
                </a:cubicBezTo>
                <a:cubicBezTo>
                  <a:pt x="156" y="777"/>
                  <a:pt x="153" y="763"/>
                  <a:pt x="150" y="749"/>
                </a:cubicBezTo>
                <a:cubicBezTo>
                  <a:pt x="153" y="749"/>
                  <a:pt x="155" y="749"/>
                  <a:pt x="157" y="749"/>
                </a:cubicBezTo>
                <a:cubicBezTo>
                  <a:pt x="160" y="764"/>
                  <a:pt x="163" y="779"/>
                  <a:pt x="167" y="794"/>
                </a:cubicBezTo>
                <a:cubicBezTo>
                  <a:pt x="165" y="795"/>
                  <a:pt x="163" y="796"/>
                  <a:pt x="161" y="797"/>
                </a:cubicBezTo>
                <a:close/>
                <a:moveTo>
                  <a:pt x="1048" y="718"/>
                </a:moveTo>
                <a:cubicBezTo>
                  <a:pt x="1063" y="667"/>
                  <a:pt x="1064" y="616"/>
                  <a:pt x="1057" y="567"/>
                </a:cubicBezTo>
                <a:cubicBezTo>
                  <a:pt x="1073" y="414"/>
                  <a:pt x="1021" y="246"/>
                  <a:pt x="896" y="164"/>
                </a:cubicBezTo>
                <a:cubicBezTo>
                  <a:pt x="884" y="156"/>
                  <a:pt x="871" y="172"/>
                  <a:pt x="882" y="181"/>
                </a:cubicBezTo>
                <a:cubicBezTo>
                  <a:pt x="942" y="231"/>
                  <a:pt x="980" y="307"/>
                  <a:pt x="997" y="390"/>
                </a:cubicBezTo>
                <a:cubicBezTo>
                  <a:pt x="993" y="391"/>
                  <a:pt x="989" y="394"/>
                  <a:pt x="987" y="398"/>
                </a:cubicBezTo>
                <a:cubicBezTo>
                  <a:pt x="980" y="356"/>
                  <a:pt x="969" y="315"/>
                  <a:pt x="950" y="276"/>
                </a:cubicBezTo>
                <a:cubicBezTo>
                  <a:pt x="945" y="266"/>
                  <a:pt x="933" y="265"/>
                  <a:pt x="926" y="270"/>
                </a:cubicBezTo>
                <a:cubicBezTo>
                  <a:pt x="909" y="232"/>
                  <a:pt x="888" y="197"/>
                  <a:pt x="861" y="167"/>
                </a:cubicBezTo>
                <a:cubicBezTo>
                  <a:pt x="802" y="101"/>
                  <a:pt x="722" y="60"/>
                  <a:pt x="637" y="41"/>
                </a:cubicBezTo>
                <a:cubicBezTo>
                  <a:pt x="638" y="33"/>
                  <a:pt x="634" y="26"/>
                  <a:pt x="624" y="25"/>
                </a:cubicBezTo>
                <a:cubicBezTo>
                  <a:pt x="594" y="23"/>
                  <a:pt x="565" y="24"/>
                  <a:pt x="536" y="27"/>
                </a:cubicBezTo>
                <a:cubicBezTo>
                  <a:pt x="488" y="13"/>
                  <a:pt x="438" y="4"/>
                  <a:pt x="388" y="1"/>
                </a:cubicBezTo>
                <a:cubicBezTo>
                  <a:pt x="375" y="0"/>
                  <a:pt x="372" y="20"/>
                  <a:pt x="385" y="22"/>
                </a:cubicBezTo>
                <a:cubicBezTo>
                  <a:pt x="415" y="25"/>
                  <a:pt x="444" y="31"/>
                  <a:pt x="472" y="38"/>
                </a:cubicBezTo>
                <a:cubicBezTo>
                  <a:pt x="453" y="43"/>
                  <a:pt x="435" y="48"/>
                  <a:pt x="418" y="54"/>
                </a:cubicBezTo>
                <a:cubicBezTo>
                  <a:pt x="384" y="48"/>
                  <a:pt x="349" y="45"/>
                  <a:pt x="314" y="44"/>
                </a:cubicBezTo>
                <a:cubicBezTo>
                  <a:pt x="308" y="44"/>
                  <a:pt x="306" y="53"/>
                  <a:pt x="312" y="54"/>
                </a:cubicBezTo>
                <a:cubicBezTo>
                  <a:pt x="337" y="57"/>
                  <a:pt x="362" y="62"/>
                  <a:pt x="386" y="67"/>
                </a:cubicBezTo>
                <a:cubicBezTo>
                  <a:pt x="375" y="72"/>
                  <a:pt x="365" y="77"/>
                  <a:pt x="354" y="82"/>
                </a:cubicBezTo>
                <a:cubicBezTo>
                  <a:pt x="342" y="79"/>
                  <a:pt x="329" y="75"/>
                  <a:pt x="316" y="72"/>
                </a:cubicBezTo>
                <a:cubicBezTo>
                  <a:pt x="296" y="68"/>
                  <a:pt x="292" y="99"/>
                  <a:pt x="311" y="104"/>
                </a:cubicBezTo>
                <a:lnTo>
                  <a:pt x="315" y="105"/>
                </a:lnTo>
                <a:cubicBezTo>
                  <a:pt x="293" y="119"/>
                  <a:pt x="271" y="135"/>
                  <a:pt x="251" y="153"/>
                </a:cubicBezTo>
                <a:cubicBezTo>
                  <a:pt x="249" y="152"/>
                  <a:pt x="246" y="152"/>
                  <a:pt x="244" y="151"/>
                </a:cubicBezTo>
                <a:cubicBezTo>
                  <a:pt x="257" y="122"/>
                  <a:pt x="272" y="93"/>
                  <a:pt x="288" y="64"/>
                </a:cubicBezTo>
                <a:cubicBezTo>
                  <a:pt x="296" y="51"/>
                  <a:pt x="274" y="41"/>
                  <a:pt x="266" y="55"/>
                </a:cubicBezTo>
                <a:cubicBezTo>
                  <a:pt x="249" y="84"/>
                  <a:pt x="233" y="114"/>
                  <a:pt x="218" y="144"/>
                </a:cubicBezTo>
                <a:cubicBezTo>
                  <a:pt x="201" y="140"/>
                  <a:pt x="183" y="136"/>
                  <a:pt x="166" y="133"/>
                </a:cubicBezTo>
                <a:cubicBezTo>
                  <a:pt x="151" y="130"/>
                  <a:pt x="148" y="152"/>
                  <a:pt x="162" y="155"/>
                </a:cubicBezTo>
                <a:cubicBezTo>
                  <a:pt x="177" y="159"/>
                  <a:pt x="192" y="163"/>
                  <a:pt x="207" y="168"/>
                </a:cubicBezTo>
                <a:cubicBezTo>
                  <a:pt x="197" y="188"/>
                  <a:pt x="187" y="209"/>
                  <a:pt x="178" y="230"/>
                </a:cubicBezTo>
                <a:cubicBezTo>
                  <a:pt x="175" y="234"/>
                  <a:pt x="172" y="239"/>
                  <a:pt x="168" y="243"/>
                </a:cubicBezTo>
                <a:cubicBezTo>
                  <a:pt x="160" y="232"/>
                  <a:pt x="141" y="247"/>
                  <a:pt x="149" y="260"/>
                </a:cubicBezTo>
                <a:cubicBezTo>
                  <a:pt x="150" y="262"/>
                  <a:pt x="151" y="264"/>
                  <a:pt x="152" y="266"/>
                </a:cubicBezTo>
                <a:cubicBezTo>
                  <a:pt x="147" y="274"/>
                  <a:pt x="141" y="282"/>
                  <a:pt x="136" y="290"/>
                </a:cubicBezTo>
                <a:cubicBezTo>
                  <a:pt x="120" y="270"/>
                  <a:pt x="104" y="250"/>
                  <a:pt x="90" y="228"/>
                </a:cubicBezTo>
                <a:cubicBezTo>
                  <a:pt x="81" y="214"/>
                  <a:pt x="59" y="230"/>
                  <a:pt x="68" y="244"/>
                </a:cubicBezTo>
                <a:cubicBezTo>
                  <a:pt x="85" y="270"/>
                  <a:pt x="102" y="294"/>
                  <a:pt x="121" y="317"/>
                </a:cubicBezTo>
                <a:cubicBezTo>
                  <a:pt x="119" y="320"/>
                  <a:pt x="117" y="324"/>
                  <a:pt x="115" y="327"/>
                </a:cubicBezTo>
                <a:cubicBezTo>
                  <a:pt x="106" y="315"/>
                  <a:pt x="97" y="303"/>
                  <a:pt x="88" y="291"/>
                </a:cubicBezTo>
                <a:cubicBezTo>
                  <a:pt x="77" y="275"/>
                  <a:pt x="54" y="292"/>
                  <a:pt x="64" y="308"/>
                </a:cubicBezTo>
                <a:cubicBezTo>
                  <a:pt x="75" y="325"/>
                  <a:pt x="87" y="342"/>
                  <a:pt x="99" y="359"/>
                </a:cubicBezTo>
                <a:cubicBezTo>
                  <a:pt x="85" y="388"/>
                  <a:pt x="73" y="419"/>
                  <a:pt x="63" y="450"/>
                </a:cubicBezTo>
                <a:cubicBezTo>
                  <a:pt x="45" y="449"/>
                  <a:pt x="39" y="476"/>
                  <a:pt x="55" y="482"/>
                </a:cubicBezTo>
                <a:cubicBezTo>
                  <a:pt x="53" y="487"/>
                  <a:pt x="52" y="492"/>
                  <a:pt x="51" y="497"/>
                </a:cubicBezTo>
                <a:cubicBezTo>
                  <a:pt x="49" y="497"/>
                  <a:pt x="47" y="497"/>
                  <a:pt x="45" y="497"/>
                </a:cubicBezTo>
                <a:cubicBezTo>
                  <a:pt x="9" y="495"/>
                  <a:pt x="0" y="552"/>
                  <a:pt x="36" y="553"/>
                </a:cubicBezTo>
                <a:cubicBezTo>
                  <a:pt x="38" y="553"/>
                  <a:pt x="40" y="553"/>
                  <a:pt x="42" y="553"/>
                </a:cubicBezTo>
                <a:cubicBezTo>
                  <a:pt x="37" y="602"/>
                  <a:pt x="39" y="650"/>
                  <a:pt x="51" y="697"/>
                </a:cubicBezTo>
                <a:cubicBezTo>
                  <a:pt x="42" y="709"/>
                  <a:pt x="44" y="729"/>
                  <a:pt x="60" y="734"/>
                </a:cubicBezTo>
                <a:lnTo>
                  <a:pt x="64" y="735"/>
                </a:lnTo>
                <a:cubicBezTo>
                  <a:pt x="67" y="744"/>
                  <a:pt x="71" y="752"/>
                  <a:pt x="75" y="761"/>
                </a:cubicBezTo>
                <a:cubicBezTo>
                  <a:pt x="80" y="771"/>
                  <a:pt x="90" y="776"/>
                  <a:pt x="99" y="777"/>
                </a:cubicBezTo>
                <a:cubicBezTo>
                  <a:pt x="101" y="786"/>
                  <a:pt x="103" y="795"/>
                  <a:pt x="105" y="804"/>
                </a:cubicBezTo>
                <a:cubicBezTo>
                  <a:pt x="84" y="790"/>
                  <a:pt x="61" y="815"/>
                  <a:pt x="73" y="836"/>
                </a:cubicBezTo>
                <a:cubicBezTo>
                  <a:pt x="92" y="870"/>
                  <a:pt x="135" y="883"/>
                  <a:pt x="176" y="891"/>
                </a:cubicBezTo>
                <a:cubicBezTo>
                  <a:pt x="190" y="917"/>
                  <a:pt x="207" y="939"/>
                  <a:pt x="228" y="957"/>
                </a:cubicBezTo>
                <a:cubicBezTo>
                  <a:pt x="361" y="1122"/>
                  <a:pt x="648" y="1122"/>
                  <a:pt x="824" y="1019"/>
                </a:cubicBezTo>
                <a:cubicBezTo>
                  <a:pt x="931" y="958"/>
                  <a:pt x="1014" y="835"/>
                  <a:pt x="1048" y="718"/>
                </a:cubicBezTo>
                <a:close/>
              </a:path>
            </a:pathLst>
          </a:custGeom>
          <a:solidFill>
            <a:srgbClr val="6C9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 name="Freeform 114"/>
          <p:cNvSpPr>
            <a:spLocks noEditPoints="1"/>
          </p:cNvSpPr>
          <p:nvPr/>
        </p:nvSpPr>
        <p:spPr bwMode="auto">
          <a:xfrm>
            <a:off x="6890422" y="4425028"/>
            <a:ext cx="521839" cy="503381"/>
          </a:xfrm>
          <a:custGeom>
            <a:avLst/>
            <a:gdLst>
              <a:gd name="T0" fmla="*/ 524 w 1345"/>
              <a:gd name="T1" fmla="*/ 1175 h 1299"/>
              <a:gd name="T2" fmla="*/ 704 w 1345"/>
              <a:gd name="T3" fmla="*/ 107 h 1299"/>
              <a:gd name="T4" fmla="*/ 1160 w 1345"/>
              <a:gd name="T5" fmla="*/ 419 h 1299"/>
              <a:gd name="T6" fmla="*/ 633 w 1345"/>
              <a:gd name="T7" fmla="*/ 1145 h 1299"/>
              <a:gd name="T8" fmla="*/ 708 w 1345"/>
              <a:gd name="T9" fmla="*/ 1017 h 1299"/>
              <a:gd name="T10" fmla="*/ 220 w 1345"/>
              <a:gd name="T11" fmla="*/ 451 h 1299"/>
              <a:gd name="T12" fmla="*/ 313 w 1345"/>
              <a:gd name="T13" fmla="*/ 263 h 1299"/>
              <a:gd name="T14" fmla="*/ 941 w 1345"/>
              <a:gd name="T15" fmla="*/ 247 h 1299"/>
              <a:gd name="T16" fmla="*/ 1134 w 1345"/>
              <a:gd name="T17" fmla="*/ 722 h 1299"/>
              <a:gd name="T18" fmla="*/ 918 w 1345"/>
              <a:gd name="T19" fmla="*/ 1053 h 1299"/>
              <a:gd name="T20" fmla="*/ 791 w 1345"/>
              <a:gd name="T21" fmla="*/ 1103 h 1299"/>
              <a:gd name="T22" fmla="*/ 227 w 1345"/>
              <a:gd name="T23" fmla="*/ 718 h 1299"/>
              <a:gd name="T24" fmla="*/ 318 w 1345"/>
              <a:gd name="T25" fmla="*/ 681 h 1299"/>
              <a:gd name="T26" fmla="*/ 268 w 1345"/>
              <a:gd name="T27" fmla="*/ 390 h 1299"/>
              <a:gd name="T28" fmla="*/ 684 w 1345"/>
              <a:gd name="T29" fmla="*/ 242 h 1299"/>
              <a:gd name="T30" fmla="*/ 857 w 1345"/>
              <a:gd name="T31" fmla="*/ 212 h 1299"/>
              <a:gd name="T32" fmla="*/ 1029 w 1345"/>
              <a:gd name="T33" fmla="*/ 477 h 1299"/>
              <a:gd name="T34" fmla="*/ 834 w 1345"/>
              <a:gd name="T35" fmla="*/ 872 h 1299"/>
              <a:gd name="T36" fmla="*/ 687 w 1345"/>
              <a:gd name="T37" fmla="*/ 930 h 1299"/>
              <a:gd name="T38" fmla="*/ 379 w 1345"/>
              <a:gd name="T39" fmla="*/ 1022 h 1299"/>
              <a:gd name="T40" fmla="*/ 295 w 1345"/>
              <a:gd name="T41" fmla="*/ 883 h 1299"/>
              <a:gd name="T42" fmla="*/ 262 w 1345"/>
              <a:gd name="T43" fmla="*/ 816 h 1299"/>
              <a:gd name="T44" fmla="*/ 289 w 1345"/>
              <a:gd name="T45" fmla="*/ 722 h 1299"/>
              <a:gd name="T46" fmla="*/ 393 w 1345"/>
              <a:gd name="T47" fmla="*/ 620 h 1299"/>
              <a:gd name="T48" fmla="*/ 407 w 1345"/>
              <a:gd name="T49" fmla="*/ 266 h 1299"/>
              <a:gd name="T50" fmla="*/ 743 w 1345"/>
              <a:gd name="T51" fmla="*/ 248 h 1299"/>
              <a:gd name="T52" fmla="*/ 1049 w 1345"/>
              <a:gd name="T53" fmla="*/ 640 h 1299"/>
              <a:gd name="T54" fmla="*/ 992 w 1345"/>
              <a:gd name="T55" fmla="*/ 695 h 1299"/>
              <a:gd name="T56" fmla="*/ 907 w 1345"/>
              <a:gd name="T57" fmla="*/ 885 h 1299"/>
              <a:gd name="T58" fmla="*/ 450 w 1345"/>
              <a:gd name="T59" fmla="*/ 679 h 1299"/>
              <a:gd name="T60" fmla="*/ 451 w 1345"/>
              <a:gd name="T61" fmla="*/ 344 h 1299"/>
              <a:gd name="T62" fmla="*/ 525 w 1345"/>
              <a:gd name="T63" fmla="*/ 920 h 1299"/>
              <a:gd name="T64" fmla="*/ 591 w 1345"/>
              <a:gd name="T65" fmla="*/ 652 h 1299"/>
              <a:gd name="T66" fmla="*/ 626 w 1345"/>
              <a:gd name="T67" fmla="*/ 602 h 1299"/>
              <a:gd name="T68" fmla="*/ 660 w 1345"/>
              <a:gd name="T69" fmla="*/ 364 h 1299"/>
              <a:gd name="T70" fmla="*/ 860 w 1345"/>
              <a:gd name="T71" fmla="*/ 454 h 1299"/>
              <a:gd name="T72" fmla="*/ 880 w 1345"/>
              <a:gd name="T73" fmla="*/ 761 h 1299"/>
              <a:gd name="T74" fmla="*/ 472 w 1345"/>
              <a:gd name="T75" fmla="*/ 768 h 1299"/>
              <a:gd name="T76" fmla="*/ 655 w 1345"/>
              <a:gd name="T77" fmla="*/ 505 h 1299"/>
              <a:gd name="T78" fmla="*/ 815 w 1345"/>
              <a:gd name="T79" fmla="*/ 383 h 1299"/>
              <a:gd name="T80" fmla="*/ 858 w 1345"/>
              <a:gd name="T81" fmla="*/ 671 h 1299"/>
              <a:gd name="T82" fmla="*/ 947 w 1345"/>
              <a:gd name="T83" fmla="*/ 755 h 1299"/>
              <a:gd name="T84" fmla="*/ 821 w 1345"/>
              <a:gd name="T85" fmla="*/ 563 h 1299"/>
              <a:gd name="T86" fmla="*/ 769 w 1345"/>
              <a:gd name="T87" fmla="*/ 492 h 1299"/>
              <a:gd name="T88" fmla="*/ 592 w 1345"/>
              <a:gd name="T89" fmla="*/ 407 h 1299"/>
              <a:gd name="T90" fmla="*/ 429 w 1345"/>
              <a:gd name="T91" fmla="*/ 871 h 1299"/>
              <a:gd name="T92" fmla="*/ 379 w 1345"/>
              <a:gd name="T93" fmla="*/ 479 h 1299"/>
              <a:gd name="T94" fmla="*/ 394 w 1345"/>
              <a:gd name="T95" fmla="*/ 722 h 1299"/>
              <a:gd name="T96" fmla="*/ 336 w 1345"/>
              <a:gd name="T97" fmla="*/ 832 h 1299"/>
              <a:gd name="T98" fmla="*/ 374 w 1345"/>
              <a:gd name="T99" fmla="*/ 358 h 1299"/>
              <a:gd name="T100" fmla="*/ 261 w 1345"/>
              <a:gd name="T101" fmla="*/ 490 h 1299"/>
              <a:gd name="T102" fmla="*/ 1110 w 1345"/>
              <a:gd name="T103" fmla="*/ 774 h 1299"/>
              <a:gd name="T104" fmla="*/ 309 w 1345"/>
              <a:gd name="T105" fmla="*/ 625 h 1299"/>
              <a:gd name="T106" fmla="*/ 686 w 1345"/>
              <a:gd name="T107" fmla="*/ 165 h 1299"/>
              <a:gd name="T108" fmla="*/ 320 w 1345"/>
              <a:gd name="T109" fmla="*/ 218 h 1299"/>
              <a:gd name="T110" fmla="*/ 477 w 1345"/>
              <a:gd name="T111" fmla="*/ 1107 h 1299"/>
              <a:gd name="T112" fmla="*/ 979 w 1345"/>
              <a:gd name="T113" fmla="*/ 166 h 1299"/>
              <a:gd name="T114" fmla="*/ 144 w 1345"/>
              <a:gd name="T115" fmla="*/ 267 h 1299"/>
              <a:gd name="T116" fmla="*/ 138 w 1345"/>
              <a:gd name="T117" fmla="*/ 398 h 1299"/>
              <a:gd name="T118" fmla="*/ 38 w 1345"/>
              <a:gd name="T119" fmla="*/ 556 h 1299"/>
              <a:gd name="T120" fmla="*/ 19 w 1345"/>
              <a:gd name="T121" fmla="*/ 708 h 1299"/>
              <a:gd name="T122" fmla="*/ 191 w 1345"/>
              <a:gd name="T123" fmla="*/ 954 h 1299"/>
              <a:gd name="T124" fmla="*/ 444 w 1345"/>
              <a:gd name="T125" fmla="*/ 1176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5" h="1299">
                <a:moveTo>
                  <a:pt x="1239" y="816"/>
                </a:moveTo>
                <a:cubicBezTo>
                  <a:pt x="1204" y="920"/>
                  <a:pt x="1129" y="1018"/>
                  <a:pt x="1035" y="1086"/>
                </a:cubicBezTo>
                <a:cubicBezTo>
                  <a:pt x="1102" y="1021"/>
                  <a:pt x="1155" y="944"/>
                  <a:pt x="1184" y="873"/>
                </a:cubicBezTo>
                <a:cubicBezTo>
                  <a:pt x="1210" y="810"/>
                  <a:pt x="1222" y="745"/>
                  <a:pt x="1223" y="681"/>
                </a:cubicBezTo>
                <a:cubicBezTo>
                  <a:pt x="1237" y="620"/>
                  <a:pt x="1247" y="559"/>
                  <a:pt x="1245" y="498"/>
                </a:cubicBezTo>
                <a:cubicBezTo>
                  <a:pt x="1271" y="602"/>
                  <a:pt x="1271" y="721"/>
                  <a:pt x="1239" y="816"/>
                </a:cubicBezTo>
                <a:close/>
                <a:moveTo>
                  <a:pt x="520" y="1190"/>
                </a:moveTo>
                <a:cubicBezTo>
                  <a:pt x="522" y="1186"/>
                  <a:pt x="524" y="1181"/>
                  <a:pt x="524" y="1175"/>
                </a:cubicBezTo>
                <a:lnTo>
                  <a:pt x="525" y="1176"/>
                </a:lnTo>
                <a:cubicBezTo>
                  <a:pt x="529" y="1180"/>
                  <a:pt x="533" y="1183"/>
                  <a:pt x="537" y="1186"/>
                </a:cubicBezTo>
                <a:cubicBezTo>
                  <a:pt x="531" y="1188"/>
                  <a:pt x="526" y="1189"/>
                  <a:pt x="520" y="1190"/>
                </a:cubicBezTo>
                <a:close/>
                <a:moveTo>
                  <a:pt x="679" y="92"/>
                </a:moveTo>
                <a:cubicBezTo>
                  <a:pt x="700" y="96"/>
                  <a:pt x="720" y="102"/>
                  <a:pt x="739" y="109"/>
                </a:cubicBezTo>
                <a:lnTo>
                  <a:pt x="740" y="113"/>
                </a:lnTo>
                <a:cubicBezTo>
                  <a:pt x="737" y="112"/>
                  <a:pt x="733" y="112"/>
                  <a:pt x="730" y="111"/>
                </a:cubicBezTo>
                <a:cubicBezTo>
                  <a:pt x="722" y="106"/>
                  <a:pt x="712" y="104"/>
                  <a:pt x="704" y="107"/>
                </a:cubicBezTo>
                <a:cubicBezTo>
                  <a:pt x="619" y="94"/>
                  <a:pt x="532" y="96"/>
                  <a:pt x="448" y="112"/>
                </a:cubicBezTo>
                <a:cubicBezTo>
                  <a:pt x="522" y="86"/>
                  <a:pt x="601" y="77"/>
                  <a:pt x="679" y="92"/>
                </a:cubicBezTo>
                <a:close/>
                <a:moveTo>
                  <a:pt x="1160" y="419"/>
                </a:moveTo>
                <a:cubicBezTo>
                  <a:pt x="1118" y="335"/>
                  <a:pt x="1065" y="252"/>
                  <a:pt x="999" y="185"/>
                </a:cubicBezTo>
                <a:cubicBezTo>
                  <a:pt x="1022" y="202"/>
                  <a:pt x="1046" y="218"/>
                  <a:pt x="1068" y="236"/>
                </a:cubicBezTo>
                <a:cubicBezTo>
                  <a:pt x="1107" y="283"/>
                  <a:pt x="1138" y="336"/>
                  <a:pt x="1158" y="388"/>
                </a:cubicBezTo>
                <a:cubicBezTo>
                  <a:pt x="1166" y="409"/>
                  <a:pt x="1172" y="431"/>
                  <a:pt x="1176" y="453"/>
                </a:cubicBezTo>
                <a:cubicBezTo>
                  <a:pt x="1171" y="442"/>
                  <a:pt x="1166" y="430"/>
                  <a:pt x="1160" y="419"/>
                </a:cubicBezTo>
                <a:close/>
                <a:moveTo>
                  <a:pt x="717" y="1156"/>
                </a:moveTo>
                <a:cubicBezTo>
                  <a:pt x="718" y="1161"/>
                  <a:pt x="720" y="1166"/>
                  <a:pt x="724" y="1170"/>
                </a:cubicBezTo>
                <a:cubicBezTo>
                  <a:pt x="715" y="1171"/>
                  <a:pt x="705" y="1171"/>
                  <a:pt x="695" y="1170"/>
                </a:cubicBezTo>
                <a:cubicBezTo>
                  <a:pt x="703" y="1166"/>
                  <a:pt x="710" y="1161"/>
                  <a:pt x="717" y="1156"/>
                </a:cubicBezTo>
                <a:close/>
                <a:moveTo>
                  <a:pt x="602" y="1146"/>
                </a:moveTo>
                <a:cubicBezTo>
                  <a:pt x="604" y="1139"/>
                  <a:pt x="603" y="1132"/>
                  <a:pt x="598" y="1125"/>
                </a:cubicBezTo>
                <a:cubicBezTo>
                  <a:pt x="599" y="1123"/>
                  <a:pt x="600" y="1122"/>
                  <a:pt x="600" y="1120"/>
                </a:cubicBezTo>
                <a:cubicBezTo>
                  <a:pt x="610" y="1129"/>
                  <a:pt x="621" y="1137"/>
                  <a:pt x="633" y="1145"/>
                </a:cubicBezTo>
                <a:cubicBezTo>
                  <a:pt x="628" y="1148"/>
                  <a:pt x="623" y="1150"/>
                  <a:pt x="618" y="1153"/>
                </a:cubicBezTo>
                <a:cubicBezTo>
                  <a:pt x="613" y="1151"/>
                  <a:pt x="607" y="1149"/>
                  <a:pt x="602" y="1146"/>
                </a:cubicBezTo>
                <a:close/>
                <a:moveTo>
                  <a:pt x="747" y="178"/>
                </a:moveTo>
                <a:cubicBezTo>
                  <a:pt x="748" y="181"/>
                  <a:pt x="748" y="184"/>
                  <a:pt x="748" y="186"/>
                </a:cubicBezTo>
                <a:lnTo>
                  <a:pt x="746" y="186"/>
                </a:lnTo>
                <a:cubicBezTo>
                  <a:pt x="746" y="183"/>
                  <a:pt x="746" y="180"/>
                  <a:pt x="746" y="178"/>
                </a:cubicBezTo>
                <a:lnTo>
                  <a:pt x="747" y="178"/>
                </a:lnTo>
                <a:close/>
                <a:moveTo>
                  <a:pt x="708" y="1017"/>
                </a:moveTo>
                <a:cubicBezTo>
                  <a:pt x="713" y="1039"/>
                  <a:pt x="718" y="1062"/>
                  <a:pt x="722" y="1085"/>
                </a:cubicBezTo>
                <a:lnTo>
                  <a:pt x="720" y="1086"/>
                </a:lnTo>
                <a:cubicBezTo>
                  <a:pt x="709" y="1070"/>
                  <a:pt x="678" y="1071"/>
                  <a:pt x="671" y="1093"/>
                </a:cubicBezTo>
                <a:cubicBezTo>
                  <a:pt x="652" y="1081"/>
                  <a:pt x="635" y="1068"/>
                  <a:pt x="619" y="1053"/>
                </a:cubicBezTo>
                <a:cubicBezTo>
                  <a:pt x="649" y="1043"/>
                  <a:pt x="679" y="1030"/>
                  <a:pt x="708" y="1017"/>
                </a:cubicBezTo>
                <a:close/>
                <a:moveTo>
                  <a:pt x="220" y="411"/>
                </a:moveTo>
                <a:lnTo>
                  <a:pt x="225" y="415"/>
                </a:lnTo>
                <a:cubicBezTo>
                  <a:pt x="223" y="427"/>
                  <a:pt x="221" y="439"/>
                  <a:pt x="220" y="451"/>
                </a:cubicBezTo>
                <a:cubicBezTo>
                  <a:pt x="215" y="453"/>
                  <a:pt x="211" y="454"/>
                  <a:pt x="206" y="456"/>
                </a:cubicBezTo>
                <a:cubicBezTo>
                  <a:pt x="208" y="442"/>
                  <a:pt x="210" y="428"/>
                  <a:pt x="212" y="414"/>
                </a:cubicBezTo>
                <a:cubicBezTo>
                  <a:pt x="215" y="413"/>
                  <a:pt x="217" y="412"/>
                  <a:pt x="220" y="411"/>
                </a:cubicBezTo>
                <a:close/>
                <a:moveTo>
                  <a:pt x="313" y="263"/>
                </a:moveTo>
                <a:cubicBezTo>
                  <a:pt x="303" y="269"/>
                  <a:pt x="293" y="276"/>
                  <a:pt x="283" y="283"/>
                </a:cubicBezTo>
                <a:cubicBezTo>
                  <a:pt x="284" y="277"/>
                  <a:pt x="285" y="270"/>
                  <a:pt x="286" y="264"/>
                </a:cubicBezTo>
                <a:cubicBezTo>
                  <a:pt x="295" y="261"/>
                  <a:pt x="305" y="258"/>
                  <a:pt x="314" y="255"/>
                </a:cubicBezTo>
                <a:cubicBezTo>
                  <a:pt x="313" y="258"/>
                  <a:pt x="313" y="260"/>
                  <a:pt x="313" y="263"/>
                </a:cubicBezTo>
                <a:close/>
                <a:moveTo>
                  <a:pt x="823" y="200"/>
                </a:moveTo>
                <a:cubicBezTo>
                  <a:pt x="823" y="202"/>
                  <a:pt x="823" y="204"/>
                  <a:pt x="824" y="206"/>
                </a:cubicBezTo>
                <a:cubicBezTo>
                  <a:pt x="807" y="201"/>
                  <a:pt x="790" y="197"/>
                  <a:pt x="773" y="193"/>
                </a:cubicBezTo>
                <a:lnTo>
                  <a:pt x="771" y="192"/>
                </a:lnTo>
                <a:cubicBezTo>
                  <a:pt x="771" y="189"/>
                  <a:pt x="770" y="187"/>
                  <a:pt x="770" y="184"/>
                </a:cubicBezTo>
                <a:cubicBezTo>
                  <a:pt x="788" y="189"/>
                  <a:pt x="806" y="194"/>
                  <a:pt x="823" y="200"/>
                </a:cubicBezTo>
                <a:close/>
                <a:moveTo>
                  <a:pt x="962" y="286"/>
                </a:moveTo>
                <a:cubicBezTo>
                  <a:pt x="955" y="273"/>
                  <a:pt x="949" y="260"/>
                  <a:pt x="941" y="247"/>
                </a:cubicBezTo>
                <a:cubicBezTo>
                  <a:pt x="949" y="255"/>
                  <a:pt x="956" y="263"/>
                  <a:pt x="964" y="271"/>
                </a:cubicBezTo>
                <a:cubicBezTo>
                  <a:pt x="978" y="286"/>
                  <a:pt x="991" y="303"/>
                  <a:pt x="1003" y="321"/>
                </a:cubicBezTo>
                <a:cubicBezTo>
                  <a:pt x="990" y="308"/>
                  <a:pt x="976" y="297"/>
                  <a:pt x="962" y="286"/>
                </a:cubicBezTo>
                <a:close/>
                <a:moveTo>
                  <a:pt x="1134" y="722"/>
                </a:moveTo>
                <a:cubicBezTo>
                  <a:pt x="1130" y="716"/>
                  <a:pt x="1124" y="711"/>
                  <a:pt x="1116" y="709"/>
                </a:cubicBezTo>
                <a:cubicBezTo>
                  <a:pt x="1116" y="705"/>
                  <a:pt x="1116" y="701"/>
                  <a:pt x="1117" y="697"/>
                </a:cubicBezTo>
                <a:cubicBezTo>
                  <a:pt x="1122" y="675"/>
                  <a:pt x="1126" y="653"/>
                  <a:pt x="1129" y="630"/>
                </a:cubicBezTo>
                <a:cubicBezTo>
                  <a:pt x="1134" y="661"/>
                  <a:pt x="1136" y="691"/>
                  <a:pt x="1134" y="722"/>
                </a:cubicBezTo>
                <a:close/>
                <a:moveTo>
                  <a:pt x="973" y="940"/>
                </a:moveTo>
                <a:lnTo>
                  <a:pt x="976" y="938"/>
                </a:lnTo>
                <a:cubicBezTo>
                  <a:pt x="978" y="957"/>
                  <a:pt x="981" y="975"/>
                  <a:pt x="985" y="994"/>
                </a:cubicBezTo>
                <a:cubicBezTo>
                  <a:pt x="985" y="998"/>
                  <a:pt x="987" y="1001"/>
                  <a:pt x="988" y="1004"/>
                </a:cubicBezTo>
                <a:cubicBezTo>
                  <a:pt x="986" y="1006"/>
                  <a:pt x="983" y="1008"/>
                  <a:pt x="980" y="1010"/>
                </a:cubicBezTo>
                <a:cubicBezTo>
                  <a:pt x="979" y="987"/>
                  <a:pt x="976" y="963"/>
                  <a:pt x="973" y="940"/>
                </a:cubicBezTo>
                <a:close/>
                <a:moveTo>
                  <a:pt x="918" y="1023"/>
                </a:moveTo>
                <a:cubicBezTo>
                  <a:pt x="918" y="1033"/>
                  <a:pt x="918" y="1043"/>
                  <a:pt x="918" y="1053"/>
                </a:cubicBezTo>
                <a:lnTo>
                  <a:pt x="917" y="1054"/>
                </a:lnTo>
                <a:cubicBezTo>
                  <a:pt x="917" y="1044"/>
                  <a:pt x="918" y="1033"/>
                  <a:pt x="918" y="1023"/>
                </a:cubicBezTo>
                <a:close/>
                <a:moveTo>
                  <a:pt x="791" y="1103"/>
                </a:moveTo>
                <a:cubicBezTo>
                  <a:pt x="799" y="1096"/>
                  <a:pt x="807" y="1090"/>
                  <a:pt x="816" y="1083"/>
                </a:cubicBezTo>
                <a:cubicBezTo>
                  <a:pt x="828" y="1093"/>
                  <a:pt x="848" y="1094"/>
                  <a:pt x="859" y="1083"/>
                </a:cubicBezTo>
                <a:cubicBezTo>
                  <a:pt x="859" y="1085"/>
                  <a:pt x="859" y="1087"/>
                  <a:pt x="860" y="1088"/>
                </a:cubicBezTo>
                <a:cubicBezTo>
                  <a:pt x="836" y="1101"/>
                  <a:pt x="813" y="1112"/>
                  <a:pt x="793" y="1118"/>
                </a:cubicBezTo>
                <a:cubicBezTo>
                  <a:pt x="792" y="1113"/>
                  <a:pt x="792" y="1108"/>
                  <a:pt x="791" y="1103"/>
                </a:cubicBezTo>
                <a:close/>
                <a:moveTo>
                  <a:pt x="794" y="969"/>
                </a:moveTo>
                <a:cubicBezTo>
                  <a:pt x="797" y="988"/>
                  <a:pt x="799" y="1006"/>
                  <a:pt x="801" y="1024"/>
                </a:cubicBezTo>
                <a:cubicBezTo>
                  <a:pt x="795" y="1030"/>
                  <a:pt x="788" y="1036"/>
                  <a:pt x="780" y="1042"/>
                </a:cubicBezTo>
                <a:cubicBezTo>
                  <a:pt x="776" y="1023"/>
                  <a:pt x="772" y="1004"/>
                  <a:pt x="768" y="985"/>
                </a:cubicBezTo>
                <a:cubicBezTo>
                  <a:pt x="776" y="980"/>
                  <a:pt x="785" y="975"/>
                  <a:pt x="794" y="969"/>
                </a:cubicBezTo>
                <a:close/>
                <a:moveTo>
                  <a:pt x="228" y="702"/>
                </a:moveTo>
                <a:cubicBezTo>
                  <a:pt x="229" y="707"/>
                  <a:pt x="230" y="713"/>
                  <a:pt x="231" y="718"/>
                </a:cubicBezTo>
                <a:lnTo>
                  <a:pt x="227" y="718"/>
                </a:lnTo>
                <a:cubicBezTo>
                  <a:pt x="225" y="712"/>
                  <a:pt x="224" y="707"/>
                  <a:pt x="223" y="701"/>
                </a:cubicBezTo>
                <a:cubicBezTo>
                  <a:pt x="224" y="702"/>
                  <a:pt x="226" y="702"/>
                  <a:pt x="228" y="702"/>
                </a:cubicBezTo>
                <a:close/>
                <a:moveTo>
                  <a:pt x="221" y="667"/>
                </a:moveTo>
                <a:cubicBezTo>
                  <a:pt x="219" y="666"/>
                  <a:pt x="218" y="666"/>
                  <a:pt x="216" y="665"/>
                </a:cubicBezTo>
                <a:cubicBezTo>
                  <a:pt x="212" y="648"/>
                  <a:pt x="210" y="630"/>
                  <a:pt x="208" y="611"/>
                </a:cubicBezTo>
                <a:cubicBezTo>
                  <a:pt x="210" y="613"/>
                  <a:pt x="213" y="615"/>
                  <a:pt x="216" y="617"/>
                </a:cubicBezTo>
                <a:cubicBezTo>
                  <a:pt x="217" y="633"/>
                  <a:pt x="219" y="650"/>
                  <a:pt x="221" y="667"/>
                </a:cubicBezTo>
                <a:close/>
                <a:moveTo>
                  <a:pt x="318" y="681"/>
                </a:moveTo>
                <a:cubicBezTo>
                  <a:pt x="304" y="680"/>
                  <a:pt x="290" y="678"/>
                  <a:pt x="277" y="677"/>
                </a:cubicBezTo>
                <a:cubicBezTo>
                  <a:pt x="275" y="669"/>
                  <a:pt x="274" y="661"/>
                  <a:pt x="272" y="654"/>
                </a:cubicBezTo>
                <a:cubicBezTo>
                  <a:pt x="287" y="663"/>
                  <a:pt x="302" y="672"/>
                  <a:pt x="318" y="681"/>
                </a:cubicBezTo>
                <a:close/>
                <a:moveTo>
                  <a:pt x="268" y="390"/>
                </a:moveTo>
                <a:cubicBezTo>
                  <a:pt x="279" y="386"/>
                  <a:pt x="290" y="382"/>
                  <a:pt x="301" y="379"/>
                </a:cubicBezTo>
                <a:cubicBezTo>
                  <a:pt x="299" y="396"/>
                  <a:pt x="299" y="413"/>
                  <a:pt x="298" y="430"/>
                </a:cubicBezTo>
                <a:cubicBezTo>
                  <a:pt x="288" y="424"/>
                  <a:pt x="277" y="417"/>
                  <a:pt x="266" y="410"/>
                </a:cubicBezTo>
                <a:cubicBezTo>
                  <a:pt x="267" y="403"/>
                  <a:pt x="268" y="397"/>
                  <a:pt x="268" y="390"/>
                </a:cubicBezTo>
                <a:close/>
                <a:moveTo>
                  <a:pt x="638" y="242"/>
                </a:moveTo>
                <a:cubicBezTo>
                  <a:pt x="624" y="242"/>
                  <a:pt x="611" y="242"/>
                  <a:pt x="599" y="242"/>
                </a:cubicBezTo>
                <a:cubicBezTo>
                  <a:pt x="584" y="243"/>
                  <a:pt x="569" y="244"/>
                  <a:pt x="553" y="245"/>
                </a:cubicBezTo>
                <a:cubicBezTo>
                  <a:pt x="548" y="240"/>
                  <a:pt x="542" y="235"/>
                  <a:pt x="537" y="230"/>
                </a:cubicBezTo>
                <a:cubicBezTo>
                  <a:pt x="566" y="226"/>
                  <a:pt x="596" y="225"/>
                  <a:pt x="626" y="227"/>
                </a:cubicBezTo>
                <a:cubicBezTo>
                  <a:pt x="630" y="232"/>
                  <a:pt x="634" y="237"/>
                  <a:pt x="638" y="242"/>
                </a:cubicBezTo>
                <a:close/>
                <a:moveTo>
                  <a:pt x="685" y="233"/>
                </a:moveTo>
                <a:cubicBezTo>
                  <a:pt x="685" y="236"/>
                  <a:pt x="685" y="239"/>
                  <a:pt x="684" y="242"/>
                </a:cubicBezTo>
                <a:cubicBezTo>
                  <a:pt x="679" y="242"/>
                  <a:pt x="674" y="242"/>
                  <a:pt x="668" y="242"/>
                </a:cubicBezTo>
                <a:cubicBezTo>
                  <a:pt x="665" y="238"/>
                  <a:pt x="662" y="234"/>
                  <a:pt x="658" y="230"/>
                </a:cubicBezTo>
                <a:cubicBezTo>
                  <a:pt x="667" y="231"/>
                  <a:pt x="676" y="232"/>
                  <a:pt x="685" y="233"/>
                </a:cubicBezTo>
                <a:close/>
                <a:moveTo>
                  <a:pt x="857" y="212"/>
                </a:moveTo>
                <a:lnTo>
                  <a:pt x="855" y="216"/>
                </a:lnTo>
                <a:lnTo>
                  <a:pt x="851" y="215"/>
                </a:lnTo>
                <a:lnTo>
                  <a:pt x="851" y="210"/>
                </a:lnTo>
                <a:cubicBezTo>
                  <a:pt x="853" y="211"/>
                  <a:pt x="855" y="212"/>
                  <a:pt x="857" y="212"/>
                </a:cubicBezTo>
                <a:close/>
                <a:moveTo>
                  <a:pt x="1046" y="557"/>
                </a:moveTo>
                <a:cubicBezTo>
                  <a:pt x="1025" y="573"/>
                  <a:pt x="1002" y="589"/>
                  <a:pt x="980" y="603"/>
                </a:cubicBezTo>
                <a:cubicBezTo>
                  <a:pt x="980" y="600"/>
                  <a:pt x="981" y="597"/>
                  <a:pt x="982" y="594"/>
                </a:cubicBezTo>
                <a:cubicBezTo>
                  <a:pt x="990" y="588"/>
                  <a:pt x="998" y="584"/>
                  <a:pt x="1006" y="578"/>
                </a:cubicBezTo>
                <a:cubicBezTo>
                  <a:pt x="1031" y="562"/>
                  <a:pt x="1020" y="527"/>
                  <a:pt x="999" y="519"/>
                </a:cubicBezTo>
                <a:cubicBezTo>
                  <a:pt x="999" y="512"/>
                  <a:pt x="996" y="505"/>
                  <a:pt x="992" y="500"/>
                </a:cubicBezTo>
                <a:cubicBezTo>
                  <a:pt x="994" y="468"/>
                  <a:pt x="994" y="438"/>
                  <a:pt x="992" y="407"/>
                </a:cubicBezTo>
                <a:cubicBezTo>
                  <a:pt x="1008" y="429"/>
                  <a:pt x="1021" y="452"/>
                  <a:pt x="1029" y="477"/>
                </a:cubicBezTo>
                <a:cubicBezTo>
                  <a:pt x="1038" y="502"/>
                  <a:pt x="1044" y="529"/>
                  <a:pt x="1046" y="557"/>
                </a:cubicBezTo>
                <a:close/>
                <a:moveTo>
                  <a:pt x="1032" y="881"/>
                </a:moveTo>
                <a:cubicBezTo>
                  <a:pt x="1039" y="890"/>
                  <a:pt x="1050" y="894"/>
                  <a:pt x="1060" y="894"/>
                </a:cubicBezTo>
                <a:cubicBezTo>
                  <a:pt x="1052" y="904"/>
                  <a:pt x="1044" y="915"/>
                  <a:pt x="1036" y="924"/>
                </a:cubicBezTo>
                <a:cubicBezTo>
                  <a:pt x="1035" y="910"/>
                  <a:pt x="1034" y="896"/>
                  <a:pt x="1032" y="881"/>
                </a:cubicBezTo>
                <a:close/>
                <a:moveTo>
                  <a:pt x="822" y="854"/>
                </a:moveTo>
                <a:cubicBezTo>
                  <a:pt x="825" y="855"/>
                  <a:pt x="828" y="855"/>
                  <a:pt x="831" y="856"/>
                </a:cubicBezTo>
                <a:cubicBezTo>
                  <a:pt x="832" y="861"/>
                  <a:pt x="833" y="866"/>
                  <a:pt x="834" y="872"/>
                </a:cubicBezTo>
                <a:cubicBezTo>
                  <a:pt x="832" y="873"/>
                  <a:pt x="830" y="875"/>
                  <a:pt x="829" y="876"/>
                </a:cubicBezTo>
                <a:cubicBezTo>
                  <a:pt x="826" y="869"/>
                  <a:pt x="825" y="862"/>
                  <a:pt x="822" y="854"/>
                </a:cubicBezTo>
                <a:close/>
                <a:moveTo>
                  <a:pt x="780" y="903"/>
                </a:moveTo>
                <a:cubicBezTo>
                  <a:pt x="781" y="906"/>
                  <a:pt x="782" y="909"/>
                  <a:pt x="782" y="912"/>
                </a:cubicBezTo>
                <a:cubicBezTo>
                  <a:pt x="774" y="917"/>
                  <a:pt x="766" y="922"/>
                  <a:pt x="758" y="927"/>
                </a:cubicBezTo>
                <a:cubicBezTo>
                  <a:pt x="766" y="920"/>
                  <a:pt x="773" y="911"/>
                  <a:pt x="780" y="903"/>
                </a:cubicBezTo>
                <a:close/>
                <a:moveTo>
                  <a:pt x="675" y="890"/>
                </a:moveTo>
                <a:cubicBezTo>
                  <a:pt x="679" y="903"/>
                  <a:pt x="683" y="917"/>
                  <a:pt x="687" y="930"/>
                </a:cubicBezTo>
                <a:cubicBezTo>
                  <a:pt x="681" y="935"/>
                  <a:pt x="676" y="940"/>
                  <a:pt x="670" y="945"/>
                </a:cubicBezTo>
                <a:lnTo>
                  <a:pt x="667" y="946"/>
                </a:lnTo>
                <a:cubicBezTo>
                  <a:pt x="646" y="958"/>
                  <a:pt x="626" y="971"/>
                  <a:pt x="606" y="983"/>
                </a:cubicBezTo>
                <a:cubicBezTo>
                  <a:pt x="631" y="953"/>
                  <a:pt x="654" y="922"/>
                  <a:pt x="675" y="890"/>
                </a:cubicBezTo>
                <a:close/>
                <a:moveTo>
                  <a:pt x="387" y="1017"/>
                </a:moveTo>
                <a:cubicBezTo>
                  <a:pt x="391" y="1022"/>
                  <a:pt x="396" y="1026"/>
                  <a:pt x="400" y="1031"/>
                </a:cubicBezTo>
                <a:cubicBezTo>
                  <a:pt x="397" y="1033"/>
                  <a:pt x="395" y="1035"/>
                  <a:pt x="392" y="1037"/>
                </a:cubicBezTo>
                <a:cubicBezTo>
                  <a:pt x="388" y="1032"/>
                  <a:pt x="384" y="1027"/>
                  <a:pt x="379" y="1022"/>
                </a:cubicBezTo>
                <a:cubicBezTo>
                  <a:pt x="382" y="1020"/>
                  <a:pt x="385" y="1018"/>
                  <a:pt x="387" y="1017"/>
                </a:cubicBezTo>
                <a:close/>
                <a:moveTo>
                  <a:pt x="328" y="939"/>
                </a:moveTo>
                <a:cubicBezTo>
                  <a:pt x="335" y="949"/>
                  <a:pt x="342" y="958"/>
                  <a:pt x="349" y="968"/>
                </a:cubicBezTo>
                <a:cubicBezTo>
                  <a:pt x="346" y="969"/>
                  <a:pt x="344" y="971"/>
                  <a:pt x="341" y="972"/>
                </a:cubicBezTo>
                <a:cubicBezTo>
                  <a:pt x="335" y="963"/>
                  <a:pt x="328" y="953"/>
                  <a:pt x="322" y="943"/>
                </a:cubicBezTo>
                <a:cubicBezTo>
                  <a:pt x="324" y="942"/>
                  <a:pt x="326" y="940"/>
                  <a:pt x="328" y="939"/>
                </a:cubicBezTo>
                <a:close/>
                <a:moveTo>
                  <a:pt x="287" y="868"/>
                </a:moveTo>
                <a:cubicBezTo>
                  <a:pt x="289" y="873"/>
                  <a:pt x="292" y="878"/>
                  <a:pt x="295" y="883"/>
                </a:cubicBezTo>
                <a:cubicBezTo>
                  <a:pt x="293" y="885"/>
                  <a:pt x="291" y="886"/>
                  <a:pt x="290" y="887"/>
                </a:cubicBezTo>
                <a:cubicBezTo>
                  <a:pt x="287" y="881"/>
                  <a:pt x="285" y="876"/>
                  <a:pt x="282" y="871"/>
                </a:cubicBezTo>
                <a:cubicBezTo>
                  <a:pt x="284" y="870"/>
                  <a:pt x="285" y="869"/>
                  <a:pt x="287" y="868"/>
                </a:cubicBezTo>
                <a:close/>
                <a:moveTo>
                  <a:pt x="262" y="816"/>
                </a:moveTo>
                <a:cubicBezTo>
                  <a:pt x="264" y="821"/>
                  <a:pt x="267" y="827"/>
                  <a:pt x="269" y="832"/>
                </a:cubicBezTo>
                <a:lnTo>
                  <a:pt x="265" y="835"/>
                </a:lnTo>
                <a:cubicBezTo>
                  <a:pt x="263" y="828"/>
                  <a:pt x="260" y="822"/>
                  <a:pt x="258" y="815"/>
                </a:cubicBezTo>
                <a:cubicBezTo>
                  <a:pt x="259" y="816"/>
                  <a:pt x="261" y="816"/>
                  <a:pt x="262" y="816"/>
                </a:cubicBezTo>
                <a:close/>
                <a:moveTo>
                  <a:pt x="338" y="766"/>
                </a:moveTo>
                <a:cubicBezTo>
                  <a:pt x="339" y="770"/>
                  <a:pt x="340" y="774"/>
                  <a:pt x="341" y="777"/>
                </a:cubicBezTo>
                <a:lnTo>
                  <a:pt x="339" y="779"/>
                </a:lnTo>
                <a:cubicBezTo>
                  <a:pt x="329" y="779"/>
                  <a:pt x="319" y="778"/>
                  <a:pt x="309" y="778"/>
                </a:cubicBezTo>
                <a:cubicBezTo>
                  <a:pt x="307" y="773"/>
                  <a:pt x="305" y="769"/>
                  <a:pt x="303" y="764"/>
                </a:cubicBezTo>
                <a:cubicBezTo>
                  <a:pt x="315" y="765"/>
                  <a:pt x="327" y="766"/>
                  <a:pt x="338" y="766"/>
                </a:cubicBezTo>
                <a:close/>
                <a:moveTo>
                  <a:pt x="328" y="723"/>
                </a:moveTo>
                <a:cubicBezTo>
                  <a:pt x="315" y="723"/>
                  <a:pt x="302" y="723"/>
                  <a:pt x="289" y="722"/>
                </a:cubicBezTo>
                <a:cubicBezTo>
                  <a:pt x="288" y="719"/>
                  <a:pt x="287" y="716"/>
                  <a:pt x="286" y="713"/>
                </a:cubicBezTo>
                <a:cubicBezTo>
                  <a:pt x="299" y="715"/>
                  <a:pt x="313" y="717"/>
                  <a:pt x="326" y="718"/>
                </a:cubicBezTo>
                <a:cubicBezTo>
                  <a:pt x="327" y="720"/>
                  <a:pt x="327" y="722"/>
                  <a:pt x="328" y="723"/>
                </a:cubicBezTo>
                <a:close/>
                <a:moveTo>
                  <a:pt x="393" y="620"/>
                </a:moveTo>
                <a:cubicBezTo>
                  <a:pt x="395" y="636"/>
                  <a:pt x="398" y="651"/>
                  <a:pt x="400" y="667"/>
                </a:cubicBezTo>
                <a:cubicBezTo>
                  <a:pt x="387" y="661"/>
                  <a:pt x="373" y="655"/>
                  <a:pt x="360" y="649"/>
                </a:cubicBezTo>
                <a:cubicBezTo>
                  <a:pt x="356" y="629"/>
                  <a:pt x="352" y="609"/>
                  <a:pt x="349" y="589"/>
                </a:cubicBezTo>
                <a:cubicBezTo>
                  <a:pt x="363" y="600"/>
                  <a:pt x="378" y="610"/>
                  <a:pt x="393" y="620"/>
                </a:cubicBezTo>
                <a:close/>
                <a:moveTo>
                  <a:pt x="338" y="508"/>
                </a:moveTo>
                <a:cubicBezTo>
                  <a:pt x="353" y="519"/>
                  <a:pt x="368" y="530"/>
                  <a:pt x="384" y="540"/>
                </a:cubicBezTo>
                <a:cubicBezTo>
                  <a:pt x="385" y="552"/>
                  <a:pt x="386" y="564"/>
                  <a:pt x="388" y="576"/>
                </a:cubicBezTo>
                <a:cubicBezTo>
                  <a:pt x="372" y="567"/>
                  <a:pt x="358" y="558"/>
                  <a:pt x="343" y="548"/>
                </a:cubicBezTo>
                <a:cubicBezTo>
                  <a:pt x="341" y="535"/>
                  <a:pt x="339" y="522"/>
                  <a:pt x="338" y="508"/>
                </a:cubicBezTo>
                <a:close/>
                <a:moveTo>
                  <a:pt x="438" y="261"/>
                </a:moveTo>
                <a:cubicBezTo>
                  <a:pt x="436" y="260"/>
                  <a:pt x="434" y="261"/>
                  <a:pt x="432" y="262"/>
                </a:cubicBezTo>
                <a:cubicBezTo>
                  <a:pt x="423" y="263"/>
                  <a:pt x="415" y="265"/>
                  <a:pt x="407" y="266"/>
                </a:cubicBezTo>
                <a:lnTo>
                  <a:pt x="407" y="263"/>
                </a:lnTo>
                <a:cubicBezTo>
                  <a:pt x="435" y="252"/>
                  <a:pt x="464" y="243"/>
                  <a:pt x="493" y="237"/>
                </a:cubicBezTo>
                <a:cubicBezTo>
                  <a:pt x="498" y="241"/>
                  <a:pt x="502" y="246"/>
                  <a:pt x="507" y="250"/>
                </a:cubicBezTo>
                <a:cubicBezTo>
                  <a:pt x="484" y="253"/>
                  <a:pt x="461" y="256"/>
                  <a:pt x="438" y="261"/>
                </a:cubicBezTo>
                <a:close/>
                <a:moveTo>
                  <a:pt x="743" y="248"/>
                </a:moveTo>
                <a:lnTo>
                  <a:pt x="743" y="247"/>
                </a:lnTo>
                <a:cubicBezTo>
                  <a:pt x="745" y="247"/>
                  <a:pt x="746" y="248"/>
                  <a:pt x="748" y="248"/>
                </a:cubicBezTo>
                <a:cubicBezTo>
                  <a:pt x="746" y="248"/>
                  <a:pt x="745" y="248"/>
                  <a:pt x="743" y="248"/>
                </a:cubicBezTo>
                <a:close/>
                <a:moveTo>
                  <a:pt x="927" y="507"/>
                </a:moveTo>
                <a:cubicBezTo>
                  <a:pt x="919" y="485"/>
                  <a:pt x="910" y="464"/>
                  <a:pt x="900" y="443"/>
                </a:cubicBezTo>
                <a:cubicBezTo>
                  <a:pt x="899" y="430"/>
                  <a:pt x="897" y="416"/>
                  <a:pt x="895" y="403"/>
                </a:cubicBezTo>
                <a:cubicBezTo>
                  <a:pt x="898" y="406"/>
                  <a:pt x="901" y="410"/>
                  <a:pt x="905" y="414"/>
                </a:cubicBezTo>
                <a:cubicBezTo>
                  <a:pt x="914" y="425"/>
                  <a:pt x="927" y="425"/>
                  <a:pt x="937" y="418"/>
                </a:cubicBezTo>
                <a:cubicBezTo>
                  <a:pt x="937" y="447"/>
                  <a:pt x="935" y="476"/>
                  <a:pt x="931" y="504"/>
                </a:cubicBezTo>
                <a:lnTo>
                  <a:pt x="927" y="507"/>
                </a:lnTo>
                <a:close/>
                <a:moveTo>
                  <a:pt x="1049" y="640"/>
                </a:moveTo>
                <a:cubicBezTo>
                  <a:pt x="1048" y="642"/>
                  <a:pt x="1047" y="644"/>
                  <a:pt x="1047" y="646"/>
                </a:cubicBezTo>
                <a:cubicBezTo>
                  <a:pt x="1047" y="660"/>
                  <a:pt x="1046" y="672"/>
                  <a:pt x="1044" y="685"/>
                </a:cubicBezTo>
                <a:cubicBezTo>
                  <a:pt x="1042" y="683"/>
                  <a:pt x="1040" y="680"/>
                  <a:pt x="1038" y="678"/>
                </a:cubicBezTo>
                <a:cubicBezTo>
                  <a:pt x="1032" y="671"/>
                  <a:pt x="1022" y="682"/>
                  <a:pt x="1028" y="689"/>
                </a:cubicBezTo>
                <a:cubicBezTo>
                  <a:pt x="1031" y="692"/>
                  <a:pt x="1034" y="696"/>
                  <a:pt x="1036" y="700"/>
                </a:cubicBezTo>
                <a:cubicBezTo>
                  <a:pt x="1030" y="700"/>
                  <a:pt x="1025" y="699"/>
                  <a:pt x="1020" y="698"/>
                </a:cubicBezTo>
                <a:cubicBezTo>
                  <a:pt x="1016" y="697"/>
                  <a:pt x="1012" y="697"/>
                  <a:pt x="1008" y="697"/>
                </a:cubicBezTo>
                <a:cubicBezTo>
                  <a:pt x="1003" y="696"/>
                  <a:pt x="997" y="695"/>
                  <a:pt x="992" y="695"/>
                </a:cubicBezTo>
                <a:cubicBezTo>
                  <a:pt x="989" y="685"/>
                  <a:pt x="986" y="676"/>
                  <a:pt x="983" y="666"/>
                </a:cubicBezTo>
                <a:cubicBezTo>
                  <a:pt x="1006" y="653"/>
                  <a:pt x="1028" y="639"/>
                  <a:pt x="1049" y="624"/>
                </a:cubicBezTo>
                <a:cubicBezTo>
                  <a:pt x="1049" y="629"/>
                  <a:pt x="1049" y="635"/>
                  <a:pt x="1049" y="640"/>
                </a:cubicBezTo>
                <a:close/>
                <a:moveTo>
                  <a:pt x="907" y="885"/>
                </a:moveTo>
                <a:cubicBezTo>
                  <a:pt x="908" y="892"/>
                  <a:pt x="909" y="899"/>
                  <a:pt x="909" y="907"/>
                </a:cubicBezTo>
                <a:lnTo>
                  <a:pt x="908" y="908"/>
                </a:lnTo>
                <a:cubicBezTo>
                  <a:pt x="907" y="901"/>
                  <a:pt x="906" y="894"/>
                  <a:pt x="904" y="888"/>
                </a:cubicBezTo>
                <a:lnTo>
                  <a:pt x="907" y="885"/>
                </a:lnTo>
                <a:close/>
                <a:moveTo>
                  <a:pt x="471" y="953"/>
                </a:moveTo>
                <a:cubicBezTo>
                  <a:pt x="473" y="952"/>
                  <a:pt x="475" y="950"/>
                  <a:pt x="477" y="948"/>
                </a:cubicBezTo>
                <a:cubicBezTo>
                  <a:pt x="479" y="953"/>
                  <a:pt x="481" y="957"/>
                  <a:pt x="483" y="961"/>
                </a:cubicBezTo>
                <a:lnTo>
                  <a:pt x="479" y="965"/>
                </a:lnTo>
                <a:cubicBezTo>
                  <a:pt x="476" y="961"/>
                  <a:pt x="474" y="957"/>
                  <a:pt x="471" y="953"/>
                </a:cubicBezTo>
                <a:close/>
                <a:moveTo>
                  <a:pt x="466" y="666"/>
                </a:moveTo>
                <a:cubicBezTo>
                  <a:pt x="462" y="670"/>
                  <a:pt x="458" y="674"/>
                  <a:pt x="454" y="678"/>
                </a:cubicBezTo>
                <a:cubicBezTo>
                  <a:pt x="453" y="678"/>
                  <a:pt x="451" y="678"/>
                  <a:pt x="450" y="679"/>
                </a:cubicBezTo>
                <a:cubicBezTo>
                  <a:pt x="448" y="670"/>
                  <a:pt x="446" y="661"/>
                  <a:pt x="444" y="653"/>
                </a:cubicBezTo>
                <a:cubicBezTo>
                  <a:pt x="451" y="657"/>
                  <a:pt x="459" y="662"/>
                  <a:pt x="466" y="666"/>
                </a:cubicBezTo>
                <a:close/>
                <a:moveTo>
                  <a:pt x="514" y="615"/>
                </a:moveTo>
                <a:cubicBezTo>
                  <a:pt x="508" y="622"/>
                  <a:pt x="502" y="629"/>
                  <a:pt x="495" y="635"/>
                </a:cubicBezTo>
                <a:cubicBezTo>
                  <a:pt x="475" y="625"/>
                  <a:pt x="455" y="615"/>
                  <a:pt x="434" y="603"/>
                </a:cubicBezTo>
                <a:cubicBezTo>
                  <a:pt x="432" y="592"/>
                  <a:pt x="431" y="580"/>
                  <a:pt x="429" y="568"/>
                </a:cubicBezTo>
                <a:cubicBezTo>
                  <a:pt x="456" y="585"/>
                  <a:pt x="485" y="600"/>
                  <a:pt x="514" y="615"/>
                </a:cubicBezTo>
                <a:close/>
                <a:moveTo>
                  <a:pt x="451" y="344"/>
                </a:moveTo>
                <a:cubicBezTo>
                  <a:pt x="461" y="365"/>
                  <a:pt x="471" y="386"/>
                  <a:pt x="481" y="406"/>
                </a:cubicBezTo>
                <a:cubicBezTo>
                  <a:pt x="458" y="408"/>
                  <a:pt x="434" y="409"/>
                  <a:pt x="411" y="412"/>
                </a:cubicBezTo>
                <a:cubicBezTo>
                  <a:pt x="409" y="392"/>
                  <a:pt x="408" y="371"/>
                  <a:pt x="407" y="350"/>
                </a:cubicBezTo>
                <a:cubicBezTo>
                  <a:pt x="422" y="348"/>
                  <a:pt x="436" y="345"/>
                  <a:pt x="451" y="344"/>
                </a:cubicBezTo>
                <a:close/>
                <a:moveTo>
                  <a:pt x="606" y="808"/>
                </a:moveTo>
                <a:lnTo>
                  <a:pt x="610" y="807"/>
                </a:lnTo>
                <a:cubicBezTo>
                  <a:pt x="613" y="808"/>
                  <a:pt x="617" y="809"/>
                  <a:pt x="620" y="810"/>
                </a:cubicBezTo>
                <a:cubicBezTo>
                  <a:pt x="591" y="849"/>
                  <a:pt x="559" y="885"/>
                  <a:pt x="525" y="920"/>
                </a:cubicBezTo>
                <a:cubicBezTo>
                  <a:pt x="524" y="916"/>
                  <a:pt x="522" y="912"/>
                  <a:pt x="520" y="908"/>
                </a:cubicBezTo>
                <a:cubicBezTo>
                  <a:pt x="551" y="877"/>
                  <a:pt x="580" y="843"/>
                  <a:pt x="606" y="808"/>
                </a:cubicBezTo>
                <a:close/>
                <a:moveTo>
                  <a:pt x="420" y="767"/>
                </a:moveTo>
                <a:cubicBezTo>
                  <a:pt x="421" y="771"/>
                  <a:pt x="422" y="775"/>
                  <a:pt x="423" y="779"/>
                </a:cubicBezTo>
                <a:cubicBezTo>
                  <a:pt x="417" y="779"/>
                  <a:pt x="411" y="779"/>
                  <a:pt x="404" y="780"/>
                </a:cubicBezTo>
                <a:cubicBezTo>
                  <a:pt x="410" y="775"/>
                  <a:pt x="415" y="771"/>
                  <a:pt x="420" y="767"/>
                </a:cubicBezTo>
                <a:close/>
                <a:moveTo>
                  <a:pt x="591" y="651"/>
                </a:moveTo>
                <a:lnTo>
                  <a:pt x="591" y="652"/>
                </a:lnTo>
                <a:cubicBezTo>
                  <a:pt x="578" y="655"/>
                  <a:pt x="565" y="659"/>
                  <a:pt x="552" y="662"/>
                </a:cubicBezTo>
                <a:cubicBezTo>
                  <a:pt x="548" y="660"/>
                  <a:pt x="543" y="658"/>
                  <a:pt x="539" y="656"/>
                </a:cubicBezTo>
                <a:cubicBezTo>
                  <a:pt x="545" y="649"/>
                  <a:pt x="551" y="643"/>
                  <a:pt x="557" y="636"/>
                </a:cubicBezTo>
                <a:cubicBezTo>
                  <a:pt x="568" y="641"/>
                  <a:pt x="580" y="646"/>
                  <a:pt x="591" y="651"/>
                </a:cubicBezTo>
                <a:close/>
                <a:moveTo>
                  <a:pt x="631" y="543"/>
                </a:moveTo>
                <a:cubicBezTo>
                  <a:pt x="640" y="559"/>
                  <a:pt x="649" y="575"/>
                  <a:pt x="657" y="592"/>
                </a:cubicBezTo>
                <a:cubicBezTo>
                  <a:pt x="653" y="597"/>
                  <a:pt x="649" y="603"/>
                  <a:pt x="645" y="609"/>
                </a:cubicBezTo>
                <a:cubicBezTo>
                  <a:pt x="638" y="606"/>
                  <a:pt x="632" y="604"/>
                  <a:pt x="626" y="602"/>
                </a:cubicBezTo>
                <a:cubicBezTo>
                  <a:pt x="621" y="591"/>
                  <a:pt x="616" y="581"/>
                  <a:pt x="611" y="571"/>
                </a:cubicBezTo>
                <a:cubicBezTo>
                  <a:pt x="618" y="562"/>
                  <a:pt x="624" y="552"/>
                  <a:pt x="631" y="543"/>
                </a:cubicBezTo>
                <a:close/>
                <a:moveTo>
                  <a:pt x="583" y="459"/>
                </a:moveTo>
                <a:cubicBezTo>
                  <a:pt x="589" y="470"/>
                  <a:pt x="596" y="481"/>
                  <a:pt x="602" y="492"/>
                </a:cubicBezTo>
                <a:cubicBezTo>
                  <a:pt x="597" y="501"/>
                  <a:pt x="591" y="511"/>
                  <a:pt x="585" y="520"/>
                </a:cubicBezTo>
                <a:cubicBezTo>
                  <a:pt x="575" y="499"/>
                  <a:pt x="564" y="478"/>
                  <a:pt x="553" y="457"/>
                </a:cubicBezTo>
                <a:cubicBezTo>
                  <a:pt x="563" y="457"/>
                  <a:pt x="573" y="458"/>
                  <a:pt x="583" y="459"/>
                </a:cubicBezTo>
                <a:close/>
                <a:moveTo>
                  <a:pt x="660" y="364"/>
                </a:moveTo>
                <a:cubicBezTo>
                  <a:pt x="654" y="357"/>
                  <a:pt x="648" y="349"/>
                  <a:pt x="643" y="342"/>
                </a:cubicBezTo>
                <a:cubicBezTo>
                  <a:pt x="650" y="343"/>
                  <a:pt x="658" y="344"/>
                  <a:pt x="665" y="345"/>
                </a:cubicBezTo>
                <a:cubicBezTo>
                  <a:pt x="664" y="352"/>
                  <a:pt x="662" y="358"/>
                  <a:pt x="660" y="364"/>
                </a:cubicBezTo>
                <a:close/>
                <a:moveTo>
                  <a:pt x="860" y="454"/>
                </a:moveTo>
                <a:cubicBezTo>
                  <a:pt x="856" y="452"/>
                  <a:pt x="852" y="451"/>
                  <a:pt x="847" y="450"/>
                </a:cubicBezTo>
                <a:cubicBezTo>
                  <a:pt x="849" y="442"/>
                  <a:pt x="851" y="435"/>
                  <a:pt x="853" y="427"/>
                </a:cubicBezTo>
                <a:cubicBezTo>
                  <a:pt x="856" y="433"/>
                  <a:pt x="858" y="438"/>
                  <a:pt x="860" y="443"/>
                </a:cubicBezTo>
                <a:cubicBezTo>
                  <a:pt x="860" y="447"/>
                  <a:pt x="860" y="450"/>
                  <a:pt x="860" y="454"/>
                </a:cubicBezTo>
                <a:close/>
                <a:moveTo>
                  <a:pt x="903" y="648"/>
                </a:moveTo>
                <a:cubicBezTo>
                  <a:pt x="902" y="646"/>
                  <a:pt x="901" y="643"/>
                  <a:pt x="900" y="641"/>
                </a:cubicBezTo>
                <a:cubicBezTo>
                  <a:pt x="902" y="639"/>
                  <a:pt x="905" y="638"/>
                  <a:pt x="907" y="637"/>
                </a:cubicBezTo>
                <a:cubicBezTo>
                  <a:pt x="906" y="640"/>
                  <a:pt x="906" y="644"/>
                  <a:pt x="905" y="647"/>
                </a:cubicBezTo>
                <a:lnTo>
                  <a:pt x="903" y="648"/>
                </a:lnTo>
                <a:close/>
                <a:moveTo>
                  <a:pt x="883" y="756"/>
                </a:moveTo>
                <a:cubicBezTo>
                  <a:pt x="884" y="758"/>
                  <a:pt x="884" y="760"/>
                  <a:pt x="885" y="761"/>
                </a:cubicBezTo>
                <a:lnTo>
                  <a:pt x="880" y="761"/>
                </a:lnTo>
                <a:cubicBezTo>
                  <a:pt x="881" y="759"/>
                  <a:pt x="882" y="757"/>
                  <a:pt x="883" y="756"/>
                </a:cubicBezTo>
                <a:close/>
                <a:moveTo>
                  <a:pt x="499" y="822"/>
                </a:moveTo>
                <a:cubicBezTo>
                  <a:pt x="507" y="821"/>
                  <a:pt x="516" y="821"/>
                  <a:pt x="524" y="820"/>
                </a:cubicBezTo>
                <a:cubicBezTo>
                  <a:pt x="515" y="830"/>
                  <a:pt x="506" y="839"/>
                  <a:pt x="497" y="849"/>
                </a:cubicBezTo>
                <a:cubicBezTo>
                  <a:pt x="494" y="842"/>
                  <a:pt x="492" y="835"/>
                  <a:pt x="490" y="829"/>
                </a:cubicBezTo>
                <a:cubicBezTo>
                  <a:pt x="493" y="826"/>
                  <a:pt x="496" y="824"/>
                  <a:pt x="499" y="822"/>
                </a:cubicBezTo>
                <a:close/>
                <a:moveTo>
                  <a:pt x="477" y="763"/>
                </a:moveTo>
                <a:cubicBezTo>
                  <a:pt x="476" y="765"/>
                  <a:pt x="474" y="766"/>
                  <a:pt x="472" y="768"/>
                </a:cubicBezTo>
                <a:lnTo>
                  <a:pt x="471" y="764"/>
                </a:lnTo>
                <a:cubicBezTo>
                  <a:pt x="473" y="764"/>
                  <a:pt x="475" y="764"/>
                  <a:pt x="477" y="763"/>
                </a:cubicBezTo>
                <a:close/>
                <a:moveTo>
                  <a:pt x="674" y="471"/>
                </a:moveTo>
                <a:cubicBezTo>
                  <a:pt x="677" y="471"/>
                  <a:pt x="680" y="472"/>
                  <a:pt x="682" y="472"/>
                </a:cubicBezTo>
                <a:cubicBezTo>
                  <a:pt x="690" y="486"/>
                  <a:pt x="698" y="499"/>
                  <a:pt x="705" y="513"/>
                </a:cubicBezTo>
                <a:cubicBezTo>
                  <a:pt x="705" y="514"/>
                  <a:pt x="704" y="516"/>
                  <a:pt x="703" y="518"/>
                </a:cubicBezTo>
                <a:cubicBezTo>
                  <a:pt x="697" y="530"/>
                  <a:pt x="690" y="541"/>
                  <a:pt x="683" y="553"/>
                </a:cubicBezTo>
                <a:cubicBezTo>
                  <a:pt x="674" y="537"/>
                  <a:pt x="665" y="521"/>
                  <a:pt x="655" y="505"/>
                </a:cubicBezTo>
                <a:cubicBezTo>
                  <a:pt x="662" y="494"/>
                  <a:pt x="668" y="483"/>
                  <a:pt x="674" y="471"/>
                </a:cubicBezTo>
                <a:close/>
                <a:moveTo>
                  <a:pt x="730" y="423"/>
                </a:moveTo>
                <a:cubicBezTo>
                  <a:pt x="720" y="421"/>
                  <a:pt x="710" y="420"/>
                  <a:pt x="700" y="418"/>
                </a:cubicBezTo>
                <a:lnTo>
                  <a:pt x="700" y="417"/>
                </a:lnTo>
                <a:cubicBezTo>
                  <a:pt x="707" y="399"/>
                  <a:pt x="714" y="380"/>
                  <a:pt x="720" y="360"/>
                </a:cubicBezTo>
                <a:cubicBezTo>
                  <a:pt x="726" y="369"/>
                  <a:pt x="732" y="378"/>
                  <a:pt x="737" y="388"/>
                </a:cubicBezTo>
                <a:cubicBezTo>
                  <a:pt x="735" y="399"/>
                  <a:pt x="733" y="411"/>
                  <a:pt x="730" y="423"/>
                </a:cubicBezTo>
                <a:close/>
                <a:moveTo>
                  <a:pt x="815" y="383"/>
                </a:moveTo>
                <a:lnTo>
                  <a:pt x="819" y="384"/>
                </a:lnTo>
                <a:cubicBezTo>
                  <a:pt x="817" y="402"/>
                  <a:pt x="814" y="420"/>
                  <a:pt x="811" y="438"/>
                </a:cubicBezTo>
                <a:lnTo>
                  <a:pt x="810" y="440"/>
                </a:lnTo>
                <a:lnTo>
                  <a:pt x="806" y="439"/>
                </a:lnTo>
                <a:cubicBezTo>
                  <a:pt x="802" y="433"/>
                  <a:pt x="799" y="427"/>
                  <a:pt x="795" y="421"/>
                </a:cubicBezTo>
                <a:cubicBezTo>
                  <a:pt x="800" y="407"/>
                  <a:pt x="804" y="394"/>
                  <a:pt x="808" y="381"/>
                </a:cubicBezTo>
                <a:cubicBezTo>
                  <a:pt x="810" y="381"/>
                  <a:pt x="813" y="382"/>
                  <a:pt x="815" y="383"/>
                </a:cubicBezTo>
                <a:close/>
                <a:moveTo>
                  <a:pt x="858" y="671"/>
                </a:moveTo>
                <a:cubicBezTo>
                  <a:pt x="853" y="670"/>
                  <a:pt x="849" y="669"/>
                  <a:pt x="844" y="668"/>
                </a:cubicBezTo>
                <a:cubicBezTo>
                  <a:pt x="849" y="666"/>
                  <a:pt x="853" y="664"/>
                  <a:pt x="858" y="661"/>
                </a:cubicBezTo>
                <a:cubicBezTo>
                  <a:pt x="859" y="664"/>
                  <a:pt x="859" y="667"/>
                  <a:pt x="860" y="670"/>
                </a:cubicBezTo>
                <a:lnTo>
                  <a:pt x="858" y="671"/>
                </a:lnTo>
                <a:close/>
                <a:moveTo>
                  <a:pt x="947" y="755"/>
                </a:moveTo>
                <a:lnTo>
                  <a:pt x="949" y="756"/>
                </a:lnTo>
                <a:lnTo>
                  <a:pt x="946" y="759"/>
                </a:lnTo>
                <a:lnTo>
                  <a:pt x="947" y="755"/>
                </a:lnTo>
                <a:close/>
                <a:moveTo>
                  <a:pt x="733" y="567"/>
                </a:moveTo>
                <a:cubicBezTo>
                  <a:pt x="737" y="575"/>
                  <a:pt x="741" y="582"/>
                  <a:pt x="745" y="590"/>
                </a:cubicBezTo>
                <a:cubicBezTo>
                  <a:pt x="746" y="592"/>
                  <a:pt x="747" y="595"/>
                  <a:pt x="748" y="597"/>
                </a:cubicBezTo>
                <a:cubicBezTo>
                  <a:pt x="737" y="602"/>
                  <a:pt x="727" y="606"/>
                  <a:pt x="716" y="610"/>
                </a:cubicBezTo>
                <a:lnTo>
                  <a:pt x="714" y="607"/>
                </a:lnTo>
                <a:cubicBezTo>
                  <a:pt x="716" y="601"/>
                  <a:pt x="719" y="595"/>
                  <a:pt x="721" y="589"/>
                </a:cubicBezTo>
                <a:cubicBezTo>
                  <a:pt x="725" y="582"/>
                  <a:pt x="729" y="574"/>
                  <a:pt x="733" y="567"/>
                </a:cubicBezTo>
                <a:close/>
                <a:moveTo>
                  <a:pt x="821" y="563"/>
                </a:moveTo>
                <a:lnTo>
                  <a:pt x="822" y="561"/>
                </a:lnTo>
                <a:lnTo>
                  <a:pt x="822" y="563"/>
                </a:lnTo>
                <a:lnTo>
                  <a:pt x="821" y="563"/>
                </a:lnTo>
                <a:close/>
                <a:moveTo>
                  <a:pt x="769" y="492"/>
                </a:moveTo>
                <a:cubicBezTo>
                  <a:pt x="776" y="494"/>
                  <a:pt x="783" y="496"/>
                  <a:pt x="790" y="499"/>
                </a:cubicBezTo>
                <a:cubicBezTo>
                  <a:pt x="785" y="512"/>
                  <a:pt x="780" y="526"/>
                  <a:pt x="775" y="539"/>
                </a:cubicBezTo>
                <a:cubicBezTo>
                  <a:pt x="770" y="530"/>
                  <a:pt x="765" y="521"/>
                  <a:pt x="760" y="512"/>
                </a:cubicBezTo>
                <a:cubicBezTo>
                  <a:pt x="763" y="505"/>
                  <a:pt x="766" y="499"/>
                  <a:pt x="769" y="492"/>
                </a:cubicBezTo>
                <a:close/>
                <a:moveTo>
                  <a:pt x="860" y="543"/>
                </a:moveTo>
                <a:lnTo>
                  <a:pt x="860" y="544"/>
                </a:lnTo>
                <a:cubicBezTo>
                  <a:pt x="856" y="535"/>
                  <a:pt x="852" y="526"/>
                  <a:pt x="847" y="518"/>
                </a:cubicBezTo>
                <a:cubicBezTo>
                  <a:pt x="852" y="519"/>
                  <a:pt x="856" y="521"/>
                  <a:pt x="861" y="522"/>
                </a:cubicBezTo>
                <a:cubicBezTo>
                  <a:pt x="861" y="529"/>
                  <a:pt x="861" y="536"/>
                  <a:pt x="860" y="543"/>
                </a:cubicBezTo>
                <a:close/>
                <a:moveTo>
                  <a:pt x="587" y="338"/>
                </a:moveTo>
                <a:cubicBezTo>
                  <a:pt x="606" y="361"/>
                  <a:pt x="625" y="386"/>
                  <a:pt x="642" y="411"/>
                </a:cubicBezTo>
                <a:cubicBezTo>
                  <a:pt x="625" y="409"/>
                  <a:pt x="609" y="408"/>
                  <a:pt x="592" y="407"/>
                </a:cubicBezTo>
                <a:cubicBezTo>
                  <a:pt x="577" y="384"/>
                  <a:pt x="561" y="360"/>
                  <a:pt x="545" y="337"/>
                </a:cubicBezTo>
                <a:cubicBezTo>
                  <a:pt x="559" y="337"/>
                  <a:pt x="573" y="337"/>
                  <a:pt x="587" y="338"/>
                </a:cubicBezTo>
                <a:close/>
                <a:moveTo>
                  <a:pt x="508" y="338"/>
                </a:moveTo>
                <a:cubicBezTo>
                  <a:pt x="522" y="361"/>
                  <a:pt x="536" y="383"/>
                  <a:pt x="550" y="405"/>
                </a:cubicBezTo>
                <a:cubicBezTo>
                  <a:pt x="542" y="405"/>
                  <a:pt x="534" y="405"/>
                  <a:pt x="525" y="405"/>
                </a:cubicBezTo>
                <a:cubicBezTo>
                  <a:pt x="514" y="383"/>
                  <a:pt x="502" y="361"/>
                  <a:pt x="490" y="339"/>
                </a:cubicBezTo>
                <a:cubicBezTo>
                  <a:pt x="496" y="339"/>
                  <a:pt x="502" y="339"/>
                  <a:pt x="508" y="338"/>
                </a:cubicBezTo>
                <a:close/>
                <a:moveTo>
                  <a:pt x="429" y="871"/>
                </a:moveTo>
                <a:cubicBezTo>
                  <a:pt x="434" y="868"/>
                  <a:pt x="440" y="864"/>
                  <a:pt x="445" y="861"/>
                </a:cubicBezTo>
                <a:cubicBezTo>
                  <a:pt x="448" y="870"/>
                  <a:pt x="451" y="880"/>
                  <a:pt x="454" y="889"/>
                </a:cubicBezTo>
                <a:cubicBezTo>
                  <a:pt x="450" y="892"/>
                  <a:pt x="446" y="896"/>
                  <a:pt x="442" y="899"/>
                </a:cubicBezTo>
                <a:cubicBezTo>
                  <a:pt x="438" y="890"/>
                  <a:pt x="434" y="881"/>
                  <a:pt x="429" y="871"/>
                </a:cubicBezTo>
                <a:close/>
                <a:moveTo>
                  <a:pt x="379" y="479"/>
                </a:moveTo>
                <a:cubicBezTo>
                  <a:pt x="371" y="475"/>
                  <a:pt x="363" y="470"/>
                  <a:pt x="355" y="465"/>
                </a:cubicBezTo>
                <a:cubicBezTo>
                  <a:pt x="362" y="464"/>
                  <a:pt x="370" y="463"/>
                  <a:pt x="378" y="462"/>
                </a:cubicBezTo>
                <a:cubicBezTo>
                  <a:pt x="378" y="468"/>
                  <a:pt x="378" y="474"/>
                  <a:pt x="379" y="479"/>
                </a:cubicBezTo>
                <a:close/>
                <a:moveTo>
                  <a:pt x="415" y="459"/>
                </a:moveTo>
                <a:cubicBezTo>
                  <a:pt x="445" y="456"/>
                  <a:pt x="475" y="455"/>
                  <a:pt x="505" y="455"/>
                </a:cubicBezTo>
                <a:cubicBezTo>
                  <a:pt x="522" y="492"/>
                  <a:pt x="538" y="528"/>
                  <a:pt x="554" y="564"/>
                </a:cubicBezTo>
                <a:cubicBezTo>
                  <a:pt x="553" y="566"/>
                  <a:pt x="552" y="568"/>
                  <a:pt x="550" y="570"/>
                </a:cubicBezTo>
                <a:cubicBezTo>
                  <a:pt x="506" y="549"/>
                  <a:pt x="462" y="527"/>
                  <a:pt x="420" y="503"/>
                </a:cubicBezTo>
                <a:cubicBezTo>
                  <a:pt x="418" y="488"/>
                  <a:pt x="416" y="473"/>
                  <a:pt x="415" y="459"/>
                </a:cubicBezTo>
                <a:close/>
                <a:moveTo>
                  <a:pt x="378" y="721"/>
                </a:moveTo>
                <a:cubicBezTo>
                  <a:pt x="383" y="721"/>
                  <a:pt x="389" y="721"/>
                  <a:pt x="394" y="722"/>
                </a:cubicBezTo>
                <a:lnTo>
                  <a:pt x="395" y="722"/>
                </a:lnTo>
                <a:cubicBezTo>
                  <a:pt x="389" y="722"/>
                  <a:pt x="383" y="722"/>
                  <a:pt x="378" y="722"/>
                </a:cubicBezTo>
                <a:lnTo>
                  <a:pt x="378" y="721"/>
                </a:lnTo>
                <a:close/>
                <a:moveTo>
                  <a:pt x="347" y="824"/>
                </a:moveTo>
                <a:cubicBezTo>
                  <a:pt x="350" y="824"/>
                  <a:pt x="352" y="824"/>
                  <a:pt x="355" y="824"/>
                </a:cubicBezTo>
                <a:cubicBezTo>
                  <a:pt x="357" y="830"/>
                  <a:pt x="358" y="836"/>
                  <a:pt x="360" y="842"/>
                </a:cubicBezTo>
                <a:cubicBezTo>
                  <a:pt x="356" y="845"/>
                  <a:pt x="351" y="848"/>
                  <a:pt x="346" y="850"/>
                </a:cubicBezTo>
                <a:cubicBezTo>
                  <a:pt x="343" y="845"/>
                  <a:pt x="339" y="838"/>
                  <a:pt x="336" y="832"/>
                </a:cubicBezTo>
                <a:cubicBezTo>
                  <a:pt x="340" y="830"/>
                  <a:pt x="344" y="827"/>
                  <a:pt x="347" y="824"/>
                </a:cubicBezTo>
                <a:close/>
                <a:moveTo>
                  <a:pt x="723" y="837"/>
                </a:moveTo>
                <a:cubicBezTo>
                  <a:pt x="737" y="840"/>
                  <a:pt x="751" y="843"/>
                  <a:pt x="764" y="845"/>
                </a:cubicBezTo>
                <a:cubicBezTo>
                  <a:pt x="765" y="848"/>
                  <a:pt x="766" y="850"/>
                  <a:pt x="767" y="853"/>
                </a:cubicBezTo>
                <a:cubicBezTo>
                  <a:pt x="757" y="863"/>
                  <a:pt x="748" y="873"/>
                  <a:pt x="739" y="882"/>
                </a:cubicBezTo>
                <a:cubicBezTo>
                  <a:pt x="734" y="867"/>
                  <a:pt x="729" y="852"/>
                  <a:pt x="723" y="837"/>
                </a:cubicBezTo>
                <a:close/>
                <a:moveTo>
                  <a:pt x="334" y="368"/>
                </a:moveTo>
                <a:cubicBezTo>
                  <a:pt x="347" y="364"/>
                  <a:pt x="361" y="361"/>
                  <a:pt x="374" y="358"/>
                </a:cubicBezTo>
                <a:cubicBezTo>
                  <a:pt x="374" y="377"/>
                  <a:pt x="375" y="397"/>
                  <a:pt x="375" y="417"/>
                </a:cubicBezTo>
                <a:cubicBezTo>
                  <a:pt x="362" y="419"/>
                  <a:pt x="348" y="421"/>
                  <a:pt x="334" y="423"/>
                </a:cubicBezTo>
                <a:cubicBezTo>
                  <a:pt x="333" y="405"/>
                  <a:pt x="334" y="386"/>
                  <a:pt x="334" y="368"/>
                </a:cubicBezTo>
                <a:close/>
                <a:moveTo>
                  <a:pt x="262" y="482"/>
                </a:moveTo>
                <a:cubicBezTo>
                  <a:pt x="272" y="479"/>
                  <a:pt x="283" y="477"/>
                  <a:pt x="294" y="475"/>
                </a:cubicBezTo>
                <a:lnTo>
                  <a:pt x="298" y="478"/>
                </a:lnTo>
                <a:cubicBezTo>
                  <a:pt x="298" y="491"/>
                  <a:pt x="299" y="505"/>
                  <a:pt x="299" y="518"/>
                </a:cubicBezTo>
                <a:cubicBezTo>
                  <a:pt x="287" y="509"/>
                  <a:pt x="274" y="500"/>
                  <a:pt x="261" y="490"/>
                </a:cubicBezTo>
                <a:cubicBezTo>
                  <a:pt x="261" y="487"/>
                  <a:pt x="262" y="485"/>
                  <a:pt x="262" y="482"/>
                </a:cubicBezTo>
                <a:close/>
                <a:moveTo>
                  <a:pt x="241" y="758"/>
                </a:moveTo>
                <a:lnTo>
                  <a:pt x="242" y="761"/>
                </a:lnTo>
                <a:cubicBezTo>
                  <a:pt x="243" y="764"/>
                  <a:pt x="245" y="768"/>
                  <a:pt x="246" y="772"/>
                </a:cubicBezTo>
                <a:lnTo>
                  <a:pt x="242" y="771"/>
                </a:lnTo>
                <a:cubicBezTo>
                  <a:pt x="240" y="767"/>
                  <a:pt x="239" y="762"/>
                  <a:pt x="238" y="757"/>
                </a:cubicBezTo>
                <a:lnTo>
                  <a:pt x="241" y="758"/>
                </a:lnTo>
                <a:close/>
                <a:moveTo>
                  <a:pt x="1110" y="774"/>
                </a:moveTo>
                <a:cubicBezTo>
                  <a:pt x="1118" y="774"/>
                  <a:pt x="1125" y="772"/>
                  <a:pt x="1130" y="768"/>
                </a:cubicBezTo>
                <a:lnTo>
                  <a:pt x="1130" y="768"/>
                </a:lnTo>
                <a:cubicBezTo>
                  <a:pt x="1119" y="793"/>
                  <a:pt x="1107" y="818"/>
                  <a:pt x="1094" y="841"/>
                </a:cubicBezTo>
                <a:cubicBezTo>
                  <a:pt x="1099" y="819"/>
                  <a:pt x="1103" y="796"/>
                  <a:pt x="1107" y="773"/>
                </a:cubicBezTo>
                <a:lnTo>
                  <a:pt x="1110" y="774"/>
                </a:lnTo>
                <a:close/>
                <a:moveTo>
                  <a:pt x="261" y="519"/>
                </a:moveTo>
                <a:cubicBezTo>
                  <a:pt x="274" y="531"/>
                  <a:pt x="288" y="542"/>
                  <a:pt x="301" y="553"/>
                </a:cubicBezTo>
                <a:cubicBezTo>
                  <a:pt x="303" y="577"/>
                  <a:pt x="306" y="601"/>
                  <a:pt x="309" y="625"/>
                </a:cubicBezTo>
                <a:cubicBezTo>
                  <a:pt x="294" y="617"/>
                  <a:pt x="280" y="610"/>
                  <a:pt x="265" y="602"/>
                </a:cubicBezTo>
                <a:cubicBezTo>
                  <a:pt x="262" y="574"/>
                  <a:pt x="261" y="547"/>
                  <a:pt x="261" y="519"/>
                </a:cubicBezTo>
                <a:close/>
                <a:moveTo>
                  <a:pt x="203" y="496"/>
                </a:moveTo>
                <a:cubicBezTo>
                  <a:pt x="208" y="495"/>
                  <a:pt x="212" y="494"/>
                  <a:pt x="216" y="493"/>
                </a:cubicBezTo>
                <a:cubicBezTo>
                  <a:pt x="214" y="520"/>
                  <a:pt x="214" y="547"/>
                  <a:pt x="214" y="573"/>
                </a:cubicBezTo>
                <a:cubicBezTo>
                  <a:pt x="211" y="571"/>
                  <a:pt x="207" y="569"/>
                  <a:pt x="204" y="567"/>
                </a:cubicBezTo>
                <a:cubicBezTo>
                  <a:pt x="203" y="544"/>
                  <a:pt x="202" y="520"/>
                  <a:pt x="203" y="496"/>
                </a:cubicBezTo>
                <a:close/>
                <a:moveTo>
                  <a:pt x="686" y="165"/>
                </a:moveTo>
                <a:cubicBezTo>
                  <a:pt x="686" y="168"/>
                  <a:pt x="686" y="172"/>
                  <a:pt x="686" y="176"/>
                </a:cubicBezTo>
                <a:cubicBezTo>
                  <a:pt x="651" y="171"/>
                  <a:pt x="616" y="170"/>
                  <a:pt x="582" y="173"/>
                </a:cubicBezTo>
                <a:cubicBezTo>
                  <a:pt x="548" y="173"/>
                  <a:pt x="514" y="176"/>
                  <a:pt x="481" y="180"/>
                </a:cubicBezTo>
                <a:cubicBezTo>
                  <a:pt x="474" y="174"/>
                  <a:pt x="467" y="168"/>
                  <a:pt x="460" y="162"/>
                </a:cubicBezTo>
                <a:cubicBezTo>
                  <a:pt x="443" y="149"/>
                  <a:pt x="420" y="172"/>
                  <a:pt x="437" y="186"/>
                </a:cubicBezTo>
                <a:lnTo>
                  <a:pt x="438" y="187"/>
                </a:lnTo>
                <a:cubicBezTo>
                  <a:pt x="404" y="193"/>
                  <a:pt x="371" y="202"/>
                  <a:pt x="339" y="212"/>
                </a:cubicBezTo>
                <a:cubicBezTo>
                  <a:pt x="332" y="208"/>
                  <a:pt x="323" y="210"/>
                  <a:pt x="320" y="218"/>
                </a:cubicBezTo>
                <a:cubicBezTo>
                  <a:pt x="313" y="221"/>
                  <a:pt x="305" y="224"/>
                  <a:pt x="298" y="227"/>
                </a:cubicBezTo>
                <a:cubicBezTo>
                  <a:pt x="302" y="221"/>
                  <a:pt x="301" y="214"/>
                  <a:pt x="297" y="210"/>
                </a:cubicBezTo>
                <a:cubicBezTo>
                  <a:pt x="303" y="202"/>
                  <a:pt x="310" y="195"/>
                  <a:pt x="316" y="187"/>
                </a:cubicBezTo>
                <a:cubicBezTo>
                  <a:pt x="437" y="149"/>
                  <a:pt x="562" y="143"/>
                  <a:pt x="686" y="165"/>
                </a:cubicBezTo>
                <a:close/>
                <a:moveTo>
                  <a:pt x="516" y="1149"/>
                </a:moveTo>
                <a:cubicBezTo>
                  <a:pt x="514" y="1147"/>
                  <a:pt x="512" y="1145"/>
                  <a:pt x="510" y="1143"/>
                </a:cubicBezTo>
                <a:cubicBezTo>
                  <a:pt x="496" y="1134"/>
                  <a:pt x="483" y="1123"/>
                  <a:pt x="470" y="1112"/>
                </a:cubicBezTo>
                <a:cubicBezTo>
                  <a:pt x="472" y="1111"/>
                  <a:pt x="475" y="1109"/>
                  <a:pt x="477" y="1107"/>
                </a:cubicBezTo>
                <a:cubicBezTo>
                  <a:pt x="490" y="1119"/>
                  <a:pt x="504" y="1130"/>
                  <a:pt x="518" y="1141"/>
                </a:cubicBezTo>
                <a:cubicBezTo>
                  <a:pt x="517" y="1144"/>
                  <a:pt x="516" y="1146"/>
                  <a:pt x="516" y="1149"/>
                </a:cubicBezTo>
                <a:close/>
                <a:moveTo>
                  <a:pt x="1274" y="415"/>
                </a:moveTo>
                <a:cubicBezTo>
                  <a:pt x="1250" y="357"/>
                  <a:pt x="1213" y="310"/>
                  <a:pt x="1169" y="269"/>
                </a:cubicBezTo>
                <a:cubicBezTo>
                  <a:pt x="1071" y="117"/>
                  <a:pt x="898" y="0"/>
                  <a:pt x="721" y="18"/>
                </a:cubicBezTo>
                <a:cubicBezTo>
                  <a:pt x="705" y="19"/>
                  <a:pt x="704" y="44"/>
                  <a:pt x="721" y="44"/>
                </a:cubicBezTo>
                <a:cubicBezTo>
                  <a:pt x="814" y="46"/>
                  <a:pt x="906" y="87"/>
                  <a:pt x="983" y="150"/>
                </a:cubicBezTo>
                <a:cubicBezTo>
                  <a:pt x="979" y="155"/>
                  <a:pt x="978" y="160"/>
                  <a:pt x="979" y="166"/>
                </a:cubicBezTo>
                <a:cubicBezTo>
                  <a:pt x="942" y="132"/>
                  <a:pt x="901" y="102"/>
                  <a:pt x="854" y="80"/>
                </a:cubicBezTo>
                <a:cubicBezTo>
                  <a:pt x="842" y="75"/>
                  <a:pt x="831" y="83"/>
                  <a:pt x="828" y="93"/>
                </a:cubicBezTo>
                <a:cubicBezTo>
                  <a:pt x="785" y="71"/>
                  <a:pt x="739" y="54"/>
                  <a:pt x="691" y="46"/>
                </a:cubicBezTo>
                <a:cubicBezTo>
                  <a:pt x="587" y="30"/>
                  <a:pt x="484" y="51"/>
                  <a:pt x="391" y="97"/>
                </a:cubicBezTo>
                <a:cubicBezTo>
                  <a:pt x="386" y="90"/>
                  <a:pt x="377" y="85"/>
                  <a:pt x="367" y="92"/>
                </a:cubicBezTo>
                <a:cubicBezTo>
                  <a:pt x="338" y="113"/>
                  <a:pt x="312" y="136"/>
                  <a:pt x="287" y="160"/>
                </a:cubicBezTo>
                <a:cubicBezTo>
                  <a:pt x="233" y="183"/>
                  <a:pt x="181" y="211"/>
                  <a:pt x="132" y="245"/>
                </a:cubicBezTo>
                <a:cubicBezTo>
                  <a:pt x="119" y="254"/>
                  <a:pt x="131" y="276"/>
                  <a:pt x="144" y="267"/>
                </a:cubicBezTo>
                <a:cubicBezTo>
                  <a:pt x="175" y="248"/>
                  <a:pt x="206" y="232"/>
                  <a:pt x="237" y="218"/>
                </a:cubicBezTo>
                <a:cubicBezTo>
                  <a:pt x="223" y="236"/>
                  <a:pt x="211" y="254"/>
                  <a:pt x="199" y="273"/>
                </a:cubicBezTo>
                <a:cubicBezTo>
                  <a:pt x="163" y="293"/>
                  <a:pt x="129" y="315"/>
                  <a:pt x="96" y="341"/>
                </a:cubicBezTo>
                <a:cubicBezTo>
                  <a:pt x="90" y="346"/>
                  <a:pt x="95" y="355"/>
                  <a:pt x="101" y="351"/>
                </a:cubicBezTo>
                <a:cubicBezTo>
                  <a:pt x="127" y="335"/>
                  <a:pt x="153" y="321"/>
                  <a:pt x="179" y="308"/>
                </a:cubicBezTo>
                <a:cubicBezTo>
                  <a:pt x="173" y="321"/>
                  <a:pt x="167" y="333"/>
                  <a:pt x="161" y="346"/>
                </a:cubicBezTo>
                <a:cubicBezTo>
                  <a:pt x="147" y="352"/>
                  <a:pt x="133" y="358"/>
                  <a:pt x="119" y="365"/>
                </a:cubicBezTo>
                <a:cubicBezTo>
                  <a:pt x="97" y="375"/>
                  <a:pt x="116" y="408"/>
                  <a:pt x="138" y="398"/>
                </a:cubicBezTo>
                <a:lnTo>
                  <a:pt x="142" y="396"/>
                </a:lnTo>
                <a:cubicBezTo>
                  <a:pt x="132" y="426"/>
                  <a:pt x="124" y="457"/>
                  <a:pt x="119" y="488"/>
                </a:cubicBezTo>
                <a:cubicBezTo>
                  <a:pt x="116" y="489"/>
                  <a:pt x="113" y="490"/>
                  <a:pt x="110" y="492"/>
                </a:cubicBezTo>
                <a:cubicBezTo>
                  <a:pt x="101" y="454"/>
                  <a:pt x="94" y="417"/>
                  <a:pt x="87" y="379"/>
                </a:cubicBezTo>
                <a:cubicBezTo>
                  <a:pt x="84" y="360"/>
                  <a:pt x="57" y="368"/>
                  <a:pt x="60" y="386"/>
                </a:cubicBezTo>
                <a:cubicBezTo>
                  <a:pt x="66" y="426"/>
                  <a:pt x="73" y="465"/>
                  <a:pt x="82" y="504"/>
                </a:cubicBezTo>
                <a:cubicBezTo>
                  <a:pt x="63" y="513"/>
                  <a:pt x="44" y="523"/>
                  <a:pt x="25" y="533"/>
                </a:cubicBezTo>
                <a:cubicBezTo>
                  <a:pt x="10" y="541"/>
                  <a:pt x="23" y="563"/>
                  <a:pt x="38" y="556"/>
                </a:cubicBezTo>
                <a:cubicBezTo>
                  <a:pt x="55" y="549"/>
                  <a:pt x="72" y="542"/>
                  <a:pt x="89" y="535"/>
                </a:cubicBezTo>
                <a:cubicBezTo>
                  <a:pt x="95" y="561"/>
                  <a:pt x="102" y="587"/>
                  <a:pt x="109" y="613"/>
                </a:cubicBezTo>
                <a:cubicBezTo>
                  <a:pt x="109" y="620"/>
                  <a:pt x="110" y="626"/>
                  <a:pt x="110" y="633"/>
                </a:cubicBezTo>
                <a:cubicBezTo>
                  <a:pt x="94" y="629"/>
                  <a:pt x="88" y="656"/>
                  <a:pt x="105" y="663"/>
                </a:cubicBezTo>
                <a:cubicBezTo>
                  <a:pt x="107" y="664"/>
                  <a:pt x="109" y="665"/>
                  <a:pt x="112" y="666"/>
                </a:cubicBezTo>
                <a:cubicBezTo>
                  <a:pt x="113" y="677"/>
                  <a:pt x="114" y="689"/>
                  <a:pt x="116" y="700"/>
                </a:cubicBezTo>
                <a:cubicBezTo>
                  <a:pt x="86" y="694"/>
                  <a:pt x="56" y="687"/>
                  <a:pt x="27" y="677"/>
                </a:cubicBezTo>
                <a:cubicBezTo>
                  <a:pt x="8" y="672"/>
                  <a:pt x="0" y="702"/>
                  <a:pt x="19" y="708"/>
                </a:cubicBezTo>
                <a:cubicBezTo>
                  <a:pt x="53" y="719"/>
                  <a:pt x="87" y="728"/>
                  <a:pt x="121" y="736"/>
                </a:cubicBezTo>
                <a:cubicBezTo>
                  <a:pt x="122" y="741"/>
                  <a:pt x="123" y="745"/>
                  <a:pt x="124" y="750"/>
                </a:cubicBezTo>
                <a:cubicBezTo>
                  <a:pt x="106" y="746"/>
                  <a:pt x="89" y="741"/>
                  <a:pt x="71" y="736"/>
                </a:cubicBezTo>
                <a:cubicBezTo>
                  <a:pt x="50" y="730"/>
                  <a:pt x="41" y="763"/>
                  <a:pt x="62" y="770"/>
                </a:cubicBezTo>
                <a:cubicBezTo>
                  <a:pt x="85" y="778"/>
                  <a:pt x="109" y="785"/>
                  <a:pt x="132" y="791"/>
                </a:cubicBezTo>
                <a:cubicBezTo>
                  <a:pt x="141" y="828"/>
                  <a:pt x="153" y="866"/>
                  <a:pt x="168" y="902"/>
                </a:cubicBezTo>
                <a:cubicBezTo>
                  <a:pt x="150" y="915"/>
                  <a:pt x="164" y="943"/>
                  <a:pt x="183" y="937"/>
                </a:cubicBezTo>
                <a:cubicBezTo>
                  <a:pt x="185" y="943"/>
                  <a:pt x="188" y="949"/>
                  <a:pt x="191" y="954"/>
                </a:cubicBezTo>
                <a:cubicBezTo>
                  <a:pt x="189" y="955"/>
                  <a:pt x="187" y="957"/>
                  <a:pt x="185" y="958"/>
                </a:cubicBezTo>
                <a:cubicBezTo>
                  <a:pt x="151" y="984"/>
                  <a:pt x="185" y="1043"/>
                  <a:pt x="219" y="1017"/>
                </a:cubicBezTo>
                <a:cubicBezTo>
                  <a:pt x="221" y="1016"/>
                  <a:pt x="222" y="1014"/>
                  <a:pt x="224" y="1013"/>
                </a:cubicBezTo>
                <a:cubicBezTo>
                  <a:pt x="256" y="1061"/>
                  <a:pt x="294" y="1104"/>
                  <a:pt x="340" y="1138"/>
                </a:cubicBezTo>
                <a:cubicBezTo>
                  <a:pt x="341" y="1156"/>
                  <a:pt x="357" y="1174"/>
                  <a:pt x="376" y="1166"/>
                </a:cubicBezTo>
                <a:cubicBezTo>
                  <a:pt x="377" y="1165"/>
                  <a:pt x="379" y="1165"/>
                  <a:pt x="380" y="1164"/>
                </a:cubicBezTo>
                <a:cubicBezTo>
                  <a:pt x="390" y="1169"/>
                  <a:pt x="400" y="1175"/>
                  <a:pt x="410" y="1179"/>
                </a:cubicBezTo>
                <a:cubicBezTo>
                  <a:pt x="422" y="1185"/>
                  <a:pt x="435" y="1183"/>
                  <a:pt x="444" y="1176"/>
                </a:cubicBezTo>
                <a:cubicBezTo>
                  <a:pt x="452" y="1184"/>
                  <a:pt x="461" y="1190"/>
                  <a:pt x="469" y="1197"/>
                </a:cubicBezTo>
                <a:cubicBezTo>
                  <a:pt x="440" y="1199"/>
                  <a:pt x="437" y="1240"/>
                  <a:pt x="464" y="1250"/>
                </a:cubicBezTo>
                <a:cubicBezTo>
                  <a:pt x="506" y="1267"/>
                  <a:pt x="556" y="1247"/>
                  <a:pt x="600" y="1224"/>
                </a:cubicBezTo>
                <a:cubicBezTo>
                  <a:pt x="631" y="1238"/>
                  <a:pt x="664" y="1245"/>
                  <a:pt x="697" y="1246"/>
                </a:cubicBezTo>
                <a:cubicBezTo>
                  <a:pt x="942" y="1299"/>
                  <a:pt x="1206" y="1085"/>
                  <a:pt x="1293" y="859"/>
                </a:cubicBezTo>
                <a:cubicBezTo>
                  <a:pt x="1345" y="723"/>
                  <a:pt x="1330" y="548"/>
                  <a:pt x="1274" y="415"/>
                </a:cubicBezTo>
              </a:path>
            </a:pathLst>
          </a:custGeom>
          <a:solidFill>
            <a:srgbClr val="537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115"/>
          <p:cNvSpPr>
            <a:spLocks/>
          </p:cNvSpPr>
          <p:nvPr/>
        </p:nvSpPr>
        <p:spPr bwMode="auto">
          <a:xfrm>
            <a:off x="5794729" y="2015509"/>
            <a:ext cx="889307" cy="1745055"/>
          </a:xfrm>
          <a:custGeom>
            <a:avLst/>
            <a:gdLst>
              <a:gd name="T0" fmla="*/ 433 w 2293"/>
              <a:gd name="T1" fmla="*/ 302 h 4503"/>
              <a:gd name="T2" fmla="*/ 524 w 2293"/>
              <a:gd name="T3" fmla="*/ 145 h 4503"/>
              <a:gd name="T4" fmla="*/ 659 w 2293"/>
              <a:gd name="T5" fmla="*/ 108 h 4503"/>
              <a:gd name="T6" fmla="*/ 1879 w 2293"/>
              <a:gd name="T7" fmla="*/ 3 h 4503"/>
              <a:gd name="T8" fmla="*/ 1949 w 2293"/>
              <a:gd name="T9" fmla="*/ 14 h 4503"/>
              <a:gd name="T10" fmla="*/ 1985 w 2293"/>
              <a:gd name="T11" fmla="*/ 95 h 4503"/>
              <a:gd name="T12" fmla="*/ 2214 w 2293"/>
              <a:gd name="T13" fmla="*/ 2279 h 4503"/>
              <a:gd name="T14" fmla="*/ 2205 w 2293"/>
              <a:gd name="T15" fmla="*/ 3380 h 4503"/>
              <a:gd name="T16" fmla="*/ 2169 w 2293"/>
              <a:gd name="T17" fmla="*/ 3929 h 4503"/>
              <a:gd name="T18" fmla="*/ 2179 w 2293"/>
              <a:gd name="T19" fmla="*/ 4260 h 4503"/>
              <a:gd name="T20" fmla="*/ 2082 w 2293"/>
              <a:gd name="T21" fmla="*/ 4287 h 4503"/>
              <a:gd name="T22" fmla="*/ 402 w 2293"/>
              <a:gd name="T23" fmla="*/ 4439 h 4503"/>
              <a:gd name="T24" fmla="*/ 19 w 2293"/>
              <a:gd name="T25" fmla="*/ 4154 h 4503"/>
              <a:gd name="T26" fmla="*/ 12 w 2293"/>
              <a:gd name="T27" fmla="*/ 3873 h 4503"/>
              <a:gd name="T28" fmla="*/ 140 w 2293"/>
              <a:gd name="T29" fmla="*/ 2093 h 4503"/>
              <a:gd name="T30" fmla="*/ 433 w 2293"/>
              <a:gd name="T31" fmla="*/ 302 h 4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3" h="4503">
                <a:moveTo>
                  <a:pt x="433" y="302"/>
                </a:moveTo>
                <a:cubicBezTo>
                  <a:pt x="452" y="243"/>
                  <a:pt x="476" y="180"/>
                  <a:pt x="524" y="145"/>
                </a:cubicBezTo>
                <a:cubicBezTo>
                  <a:pt x="563" y="117"/>
                  <a:pt x="612" y="112"/>
                  <a:pt x="659" y="108"/>
                </a:cubicBezTo>
                <a:cubicBezTo>
                  <a:pt x="1066" y="73"/>
                  <a:pt x="1473" y="38"/>
                  <a:pt x="1879" y="3"/>
                </a:cubicBezTo>
                <a:cubicBezTo>
                  <a:pt x="1903" y="1"/>
                  <a:pt x="1929" y="0"/>
                  <a:pt x="1949" y="14"/>
                </a:cubicBezTo>
                <a:cubicBezTo>
                  <a:pt x="1972" y="31"/>
                  <a:pt x="1980" y="64"/>
                  <a:pt x="1985" y="95"/>
                </a:cubicBezTo>
                <a:cubicBezTo>
                  <a:pt x="2117" y="816"/>
                  <a:pt x="2193" y="1547"/>
                  <a:pt x="2214" y="2279"/>
                </a:cubicBezTo>
                <a:cubicBezTo>
                  <a:pt x="2225" y="2646"/>
                  <a:pt x="2222" y="3013"/>
                  <a:pt x="2205" y="3380"/>
                </a:cubicBezTo>
                <a:cubicBezTo>
                  <a:pt x="2197" y="3555"/>
                  <a:pt x="2152" y="3755"/>
                  <a:pt x="2169" y="3929"/>
                </a:cubicBezTo>
                <a:cubicBezTo>
                  <a:pt x="2179" y="4024"/>
                  <a:pt x="2293" y="4183"/>
                  <a:pt x="2179" y="4260"/>
                </a:cubicBezTo>
                <a:cubicBezTo>
                  <a:pt x="2151" y="4279"/>
                  <a:pt x="2116" y="4283"/>
                  <a:pt x="2082" y="4287"/>
                </a:cubicBezTo>
                <a:cubicBezTo>
                  <a:pt x="1522" y="4352"/>
                  <a:pt x="962" y="4503"/>
                  <a:pt x="402" y="4439"/>
                </a:cubicBezTo>
                <a:cubicBezTo>
                  <a:pt x="211" y="4418"/>
                  <a:pt x="61" y="4357"/>
                  <a:pt x="19" y="4154"/>
                </a:cubicBezTo>
                <a:cubicBezTo>
                  <a:pt x="0" y="4061"/>
                  <a:pt x="6" y="3966"/>
                  <a:pt x="12" y="3873"/>
                </a:cubicBezTo>
                <a:cubicBezTo>
                  <a:pt x="51" y="3281"/>
                  <a:pt x="120" y="2682"/>
                  <a:pt x="140" y="2093"/>
                </a:cubicBezTo>
                <a:cubicBezTo>
                  <a:pt x="161" y="1487"/>
                  <a:pt x="243" y="880"/>
                  <a:pt x="433" y="302"/>
                </a:cubicBezTo>
              </a:path>
            </a:pathLst>
          </a:custGeom>
          <a:solidFill>
            <a:srgbClr val="AFD9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116"/>
          <p:cNvSpPr>
            <a:spLocks/>
          </p:cNvSpPr>
          <p:nvPr/>
        </p:nvSpPr>
        <p:spPr bwMode="auto">
          <a:xfrm>
            <a:off x="6319923" y="1988662"/>
            <a:ext cx="734937" cy="2031983"/>
          </a:xfrm>
          <a:custGeom>
            <a:avLst/>
            <a:gdLst>
              <a:gd name="T0" fmla="*/ 936 w 1898"/>
              <a:gd name="T1" fmla="*/ 180 h 5245"/>
              <a:gd name="T2" fmla="*/ 712 w 1898"/>
              <a:gd name="T3" fmla="*/ 31 h 5245"/>
              <a:gd name="T4" fmla="*/ 571 w 1898"/>
              <a:gd name="T5" fmla="*/ 48 h 5245"/>
              <a:gd name="T6" fmla="*/ 142 w 1898"/>
              <a:gd name="T7" fmla="*/ 166 h 5245"/>
              <a:gd name="T8" fmla="*/ 57 w 1898"/>
              <a:gd name="T9" fmla="*/ 585 h 5245"/>
              <a:gd name="T10" fmla="*/ 77 w 1898"/>
              <a:gd name="T11" fmla="*/ 2140 h 5245"/>
              <a:gd name="T12" fmla="*/ 328 w 1898"/>
              <a:gd name="T13" fmla="*/ 4803 h 5245"/>
              <a:gd name="T14" fmla="*/ 386 w 1898"/>
              <a:gd name="T15" fmla="*/ 4996 h 5245"/>
              <a:gd name="T16" fmla="*/ 566 w 1898"/>
              <a:gd name="T17" fmla="*/ 5100 h 5245"/>
              <a:gd name="T18" fmla="*/ 1263 w 1898"/>
              <a:gd name="T19" fmla="*/ 5242 h 5245"/>
              <a:gd name="T20" fmla="*/ 1898 w 1898"/>
              <a:gd name="T21" fmla="*/ 4968 h 5245"/>
              <a:gd name="T22" fmla="*/ 1326 w 1898"/>
              <a:gd name="T23" fmla="*/ 1632 h 5245"/>
              <a:gd name="T24" fmla="*/ 1054 w 1898"/>
              <a:gd name="T25" fmla="*/ 685 h 5245"/>
              <a:gd name="T26" fmla="*/ 936 w 1898"/>
              <a:gd name="T27" fmla="*/ 180 h 5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8" h="5245">
                <a:moveTo>
                  <a:pt x="936" y="180"/>
                </a:moveTo>
                <a:cubicBezTo>
                  <a:pt x="892" y="95"/>
                  <a:pt x="824" y="35"/>
                  <a:pt x="712" y="31"/>
                </a:cubicBezTo>
                <a:cubicBezTo>
                  <a:pt x="665" y="30"/>
                  <a:pt x="618" y="40"/>
                  <a:pt x="571" y="48"/>
                </a:cubicBezTo>
                <a:cubicBezTo>
                  <a:pt x="401" y="74"/>
                  <a:pt x="249" y="0"/>
                  <a:pt x="142" y="166"/>
                </a:cubicBezTo>
                <a:cubicBezTo>
                  <a:pt x="64" y="286"/>
                  <a:pt x="71" y="449"/>
                  <a:pt x="57" y="585"/>
                </a:cubicBezTo>
                <a:cubicBezTo>
                  <a:pt x="0" y="1102"/>
                  <a:pt x="36" y="1624"/>
                  <a:pt x="77" y="2140"/>
                </a:cubicBezTo>
                <a:cubicBezTo>
                  <a:pt x="146" y="3029"/>
                  <a:pt x="230" y="3917"/>
                  <a:pt x="328" y="4803"/>
                </a:cubicBezTo>
                <a:cubicBezTo>
                  <a:pt x="335" y="4871"/>
                  <a:pt x="344" y="4942"/>
                  <a:pt x="386" y="4996"/>
                </a:cubicBezTo>
                <a:cubicBezTo>
                  <a:pt x="429" y="5051"/>
                  <a:pt x="499" y="5077"/>
                  <a:pt x="566" y="5100"/>
                </a:cubicBezTo>
                <a:cubicBezTo>
                  <a:pt x="792" y="5176"/>
                  <a:pt x="1025" y="5245"/>
                  <a:pt x="1263" y="5242"/>
                </a:cubicBezTo>
                <a:cubicBezTo>
                  <a:pt x="1501" y="5238"/>
                  <a:pt x="1749" y="5153"/>
                  <a:pt x="1898" y="4968"/>
                </a:cubicBezTo>
                <a:cubicBezTo>
                  <a:pt x="1443" y="3931"/>
                  <a:pt x="1591" y="2733"/>
                  <a:pt x="1326" y="1632"/>
                </a:cubicBezTo>
                <a:cubicBezTo>
                  <a:pt x="1250" y="1312"/>
                  <a:pt x="1139" y="1002"/>
                  <a:pt x="1054" y="685"/>
                </a:cubicBezTo>
                <a:cubicBezTo>
                  <a:pt x="1018" y="549"/>
                  <a:pt x="1013" y="327"/>
                  <a:pt x="936" y="180"/>
                </a:cubicBezTo>
                <a:close/>
              </a:path>
            </a:pathLst>
          </a:custGeom>
          <a:solidFill>
            <a:srgbClr val="CDCC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 name="Freeform 117"/>
          <p:cNvSpPr>
            <a:spLocks/>
          </p:cNvSpPr>
          <p:nvPr/>
        </p:nvSpPr>
        <p:spPr bwMode="auto">
          <a:xfrm>
            <a:off x="5937353" y="1082576"/>
            <a:ext cx="651040" cy="855748"/>
          </a:xfrm>
          <a:custGeom>
            <a:avLst/>
            <a:gdLst>
              <a:gd name="T0" fmla="*/ 579 w 1681"/>
              <a:gd name="T1" fmla="*/ 74 h 2212"/>
              <a:gd name="T2" fmla="*/ 1045 w 1681"/>
              <a:gd name="T3" fmla="*/ 25 h 2212"/>
              <a:gd name="T4" fmla="*/ 1300 w 1681"/>
              <a:gd name="T5" fmla="*/ 105 h 2212"/>
              <a:gd name="T6" fmla="*/ 1441 w 1681"/>
              <a:gd name="T7" fmla="*/ 291 h 2212"/>
              <a:gd name="T8" fmla="*/ 1364 w 1681"/>
              <a:gd name="T9" fmla="*/ 1865 h 2212"/>
              <a:gd name="T10" fmla="*/ 1250 w 1681"/>
              <a:gd name="T11" fmla="*/ 2046 h 2212"/>
              <a:gd name="T12" fmla="*/ 1025 w 1681"/>
              <a:gd name="T13" fmla="*/ 2154 h 2212"/>
              <a:gd name="T14" fmla="*/ 577 w 1681"/>
              <a:gd name="T15" fmla="*/ 2212 h 2212"/>
              <a:gd name="T16" fmla="*/ 447 w 1681"/>
              <a:gd name="T17" fmla="*/ 2193 h 2212"/>
              <a:gd name="T18" fmla="*/ 306 w 1681"/>
              <a:gd name="T19" fmla="*/ 2045 h 2212"/>
              <a:gd name="T20" fmla="*/ 43 w 1681"/>
              <a:gd name="T21" fmla="*/ 839 h 2212"/>
              <a:gd name="T22" fmla="*/ 90 w 1681"/>
              <a:gd name="T23" fmla="*/ 618 h 2212"/>
              <a:gd name="T24" fmla="*/ 360 w 1681"/>
              <a:gd name="T25" fmla="*/ 254 h 2212"/>
              <a:gd name="T26" fmla="*/ 579 w 1681"/>
              <a:gd name="T27" fmla="*/ 74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1" h="2212">
                <a:moveTo>
                  <a:pt x="579" y="74"/>
                </a:moveTo>
                <a:cubicBezTo>
                  <a:pt x="719" y="0"/>
                  <a:pt x="887" y="5"/>
                  <a:pt x="1045" y="25"/>
                </a:cubicBezTo>
                <a:cubicBezTo>
                  <a:pt x="1134" y="36"/>
                  <a:pt x="1227" y="52"/>
                  <a:pt x="1300" y="105"/>
                </a:cubicBezTo>
                <a:cubicBezTo>
                  <a:pt x="1364" y="151"/>
                  <a:pt x="1407" y="220"/>
                  <a:pt x="1441" y="291"/>
                </a:cubicBezTo>
                <a:cubicBezTo>
                  <a:pt x="1681" y="778"/>
                  <a:pt x="1586" y="1370"/>
                  <a:pt x="1364" y="1865"/>
                </a:cubicBezTo>
                <a:cubicBezTo>
                  <a:pt x="1335" y="1931"/>
                  <a:pt x="1302" y="1997"/>
                  <a:pt x="1250" y="2046"/>
                </a:cubicBezTo>
                <a:cubicBezTo>
                  <a:pt x="1189" y="2103"/>
                  <a:pt x="1106" y="2132"/>
                  <a:pt x="1025" y="2154"/>
                </a:cubicBezTo>
                <a:cubicBezTo>
                  <a:pt x="879" y="2192"/>
                  <a:pt x="728" y="2212"/>
                  <a:pt x="577" y="2212"/>
                </a:cubicBezTo>
                <a:cubicBezTo>
                  <a:pt x="533" y="2212"/>
                  <a:pt x="487" y="2210"/>
                  <a:pt x="447" y="2193"/>
                </a:cubicBezTo>
                <a:cubicBezTo>
                  <a:pt x="383" y="2165"/>
                  <a:pt x="341" y="2104"/>
                  <a:pt x="306" y="2045"/>
                </a:cubicBezTo>
                <a:cubicBezTo>
                  <a:pt x="93" y="1685"/>
                  <a:pt x="0" y="1255"/>
                  <a:pt x="43" y="839"/>
                </a:cubicBezTo>
                <a:cubicBezTo>
                  <a:pt x="51" y="764"/>
                  <a:pt x="63" y="689"/>
                  <a:pt x="90" y="618"/>
                </a:cubicBezTo>
                <a:cubicBezTo>
                  <a:pt x="144" y="476"/>
                  <a:pt x="254" y="363"/>
                  <a:pt x="360" y="254"/>
                </a:cubicBezTo>
                <a:cubicBezTo>
                  <a:pt x="427" y="186"/>
                  <a:pt x="495" y="117"/>
                  <a:pt x="579" y="74"/>
                </a:cubicBezTo>
              </a:path>
            </a:pathLst>
          </a:custGeom>
          <a:solidFill>
            <a:srgbClr val="F3D2BB"/>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9" name="Freeform 118"/>
          <p:cNvSpPr>
            <a:spLocks/>
          </p:cNvSpPr>
          <p:nvPr/>
        </p:nvSpPr>
        <p:spPr bwMode="auto">
          <a:xfrm>
            <a:off x="5902117" y="822495"/>
            <a:ext cx="956425" cy="1416180"/>
          </a:xfrm>
          <a:custGeom>
            <a:avLst/>
            <a:gdLst>
              <a:gd name="T0" fmla="*/ 301 w 2468"/>
              <a:gd name="T1" fmla="*/ 2466 h 3656"/>
              <a:gd name="T2" fmla="*/ 244 w 2468"/>
              <a:gd name="T3" fmla="*/ 1632 h 3656"/>
              <a:gd name="T4" fmla="*/ 536 w 2468"/>
              <a:gd name="T5" fmla="*/ 1165 h 3656"/>
              <a:gd name="T6" fmla="*/ 858 w 2468"/>
              <a:gd name="T7" fmla="*/ 1272 h 3656"/>
              <a:gd name="T8" fmla="*/ 1134 w 2468"/>
              <a:gd name="T9" fmla="*/ 1496 h 3656"/>
              <a:gd name="T10" fmla="*/ 1250 w 2468"/>
              <a:gd name="T11" fmla="*/ 1756 h 3656"/>
              <a:gd name="T12" fmla="*/ 1334 w 2468"/>
              <a:gd name="T13" fmla="*/ 2720 h 3656"/>
              <a:gd name="T14" fmla="*/ 1331 w 2468"/>
              <a:gd name="T15" fmla="*/ 3643 h 3656"/>
              <a:gd name="T16" fmla="*/ 2044 w 2468"/>
              <a:gd name="T17" fmla="*/ 3656 h 3656"/>
              <a:gd name="T18" fmla="*/ 2151 w 2468"/>
              <a:gd name="T19" fmla="*/ 1009 h 3656"/>
              <a:gd name="T20" fmla="*/ 1697 w 2468"/>
              <a:gd name="T21" fmla="*/ 332 h 3656"/>
              <a:gd name="T22" fmla="*/ 244 w 2468"/>
              <a:gd name="T23" fmla="*/ 670 h 3656"/>
              <a:gd name="T24" fmla="*/ 14 w 2468"/>
              <a:gd name="T25" fmla="*/ 1603 h 3656"/>
              <a:gd name="T26" fmla="*/ 15 w 2468"/>
              <a:gd name="T27" fmla="*/ 2387 h 3656"/>
              <a:gd name="T28" fmla="*/ 368 w 2468"/>
              <a:gd name="T29" fmla="*/ 3247 h 3656"/>
              <a:gd name="T30" fmla="*/ 301 w 2468"/>
              <a:gd name="T31" fmla="*/ 246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8" h="3656">
                <a:moveTo>
                  <a:pt x="301" y="2466"/>
                </a:moveTo>
                <a:cubicBezTo>
                  <a:pt x="240" y="2193"/>
                  <a:pt x="221" y="1911"/>
                  <a:pt x="244" y="1632"/>
                </a:cubicBezTo>
                <a:cubicBezTo>
                  <a:pt x="261" y="1434"/>
                  <a:pt x="340" y="1195"/>
                  <a:pt x="536" y="1165"/>
                </a:cubicBezTo>
                <a:cubicBezTo>
                  <a:pt x="651" y="1147"/>
                  <a:pt x="760" y="1211"/>
                  <a:pt x="858" y="1272"/>
                </a:cubicBezTo>
                <a:cubicBezTo>
                  <a:pt x="959" y="1335"/>
                  <a:pt x="1063" y="1400"/>
                  <a:pt x="1134" y="1496"/>
                </a:cubicBezTo>
                <a:cubicBezTo>
                  <a:pt x="1192" y="1572"/>
                  <a:pt x="1225" y="1664"/>
                  <a:pt x="1250" y="1756"/>
                </a:cubicBezTo>
                <a:cubicBezTo>
                  <a:pt x="1335" y="2068"/>
                  <a:pt x="1335" y="2396"/>
                  <a:pt x="1334" y="2720"/>
                </a:cubicBezTo>
                <a:cubicBezTo>
                  <a:pt x="1333" y="3028"/>
                  <a:pt x="1332" y="3335"/>
                  <a:pt x="1331" y="3643"/>
                </a:cubicBezTo>
                <a:cubicBezTo>
                  <a:pt x="1566" y="3591"/>
                  <a:pt x="1812" y="3595"/>
                  <a:pt x="2044" y="3656"/>
                </a:cubicBezTo>
                <a:cubicBezTo>
                  <a:pt x="2429" y="2835"/>
                  <a:pt x="2468" y="1859"/>
                  <a:pt x="2151" y="1009"/>
                </a:cubicBezTo>
                <a:cubicBezTo>
                  <a:pt x="2054" y="751"/>
                  <a:pt x="1919" y="496"/>
                  <a:pt x="1697" y="332"/>
                </a:cubicBezTo>
                <a:cubicBezTo>
                  <a:pt x="1247" y="0"/>
                  <a:pt x="535" y="192"/>
                  <a:pt x="244" y="670"/>
                </a:cubicBezTo>
                <a:cubicBezTo>
                  <a:pt x="76" y="946"/>
                  <a:pt x="32" y="1279"/>
                  <a:pt x="14" y="1603"/>
                </a:cubicBezTo>
                <a:cubicBezTo>
                  <a:pt x="0" y="1864"/>
                  <a:pt x="0" y="2126"/>
                  <a:pt x="15" y="2387"/>
                </a:cubicBezTo>
                <a:cubicBezTo>
                  <a:pt x="34" y="2708"/>
                  <a:pt x="99" y="3070"/>
                  <a:pt x="368" y="3247"/>
                </a:cubicBezTo>
                <a:cubicBezTo>
                  <a:pt x="455" y="2996"/>
                  <a:pt x="359" y="2725"/>
                  <a:pt x="301" y="2466"/>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0" name="Freeform 119"/>
          <p:cNvSpPr>
            <a:spLocks/>
          </p:cNvSpPr>
          <p:nvPr/>
        </p:nvSpPr>
        <p:spPr bwMode="auto">
          <a:xfrm>
            <a:off x="5865202" y="2210150"/>
            <a:ext cx="929578" cy="1699752"/>
          </a:xfrm>
          <a:custGeom>
            <a:avLst/>
            <a:gdLst>
              <a:gd name="T0" fmla="*/ 1590 w 2401"/>
              <a:gd name="T1" fmla="*/ 584 h 4388"/>
              <a:gd name="T2" fmla="*/ 1739 w 2401"/>
              <a:gd name="T3" fmla="*/ 194 h 4388"/>
              <a:gd name="T4" fmla="*/ 2100 w 2401"/>
              <a:gd name="T5" fmla="*/ 28 h 4388"/>
              <a:gd name="T6" fmla="*/ 2369 w 2401"/>
              <a:gd name="T7" fmla="*/ 324 h 4388"/>
              <a:gd name="T8" fmla="*/ 2351 w 2401"/>
              <a:gd name="T9" fmla="*/ 744 h 4388"/>
              <a:gd name="T10" fmla="*/ 1752 w 2401"/>
              <a:gd name="T11" fmla="*/ 2805 h 4388"/>
              <a:gd name="T12" fmla="*/ 1546 w 2401"/>
              <a:gd name="T13" fmla="*/ 3271 h 4388"/>
              <a:gd name="T14" fmla="*/ 1163 w 2401"/>
              <a:gd name="T15" fmla="*/ 3653 h 4388"/>
              <a:gd name="T16" fmla="*/ 414 w 2401"/>
              <a:gd name="T17" fmla="*/ 4271 h 4388"/>
              <a:gd name="T18" fmla="*/ 59 w 2401"/>
              <a:gd name="T19" fmla="*/ 4287 h 4388"/>
              <a:gd name="T20" fmla="*/ 34 w 2401"/>
              <a:gd name="T21" fmla="*/ 4146 h 4388"/>
              <a:gd name="T22" fmla="*/ 69 w 2401"/>
              <a:gd name="T23" fmla="*/ 4121 h 4388"/>
              <a:gd name="T24" fmla="*/ 95 w 2401"/>
              <a:gd name="T25" fmla="*/ 4109 h 4388"/>
              <a:gd name="T26" fmla="*/ 100 w 2401"/>
              <a:gd name="T27" fmla="*/ 4072 h 4388"/>
              <a:gd name="T28" fmla="*/ 258 w 2401"/>
              <a:gd name="T29" fmla="*/ 3921 h 4388"/>
              <a:gd name="T30" fmla="*/ 452 w 2401"/>
              <a:gd name="T31" fmla="*/ 3771 h 4388"/>
              <a:gd name="T32" fmla="*/ 1222 w 2401"/>
              <a:gd name="T33" fmla="*/ 2837 h 4388"/>
              <a:gd name="T34" fmla="*/ 1399 w 2401"/>
              <a:gd name="T35" fmla="*/ 2549 h 4388"/>
              <a:gd name="T36" fmla="*/ 1418 w 2401"/>
              <a:gd name="T37" fmla="*/ 2298 h 4388"/>
              <a:gd name="T38" fmla="*/ 1590 w 2401"/>
              <a:gd name="T39" fmla="*/ 584 h 4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1" h="4388">
                <a:moveTo>
                  <a:pt x="1590" y="584"/>
                </a:moveTo>
                <a:cubicBezTo>
                  <a:pt x="1620" y="447"/>
                  <a:pt x="1656" y="307"/>
                  <a:pt x="1739" y="194"/>
                </a:cubicBezTo>
                <a:cubicBezTo>
                  <a:pt x="1822" y="81"/>
                  <a:pt x="1963" y="0"/>
                  <a:pt x="2100" y="28"/>
                </a:cubicBezTo>
                <a:cubicBezTo>
                  <a:pt x="2238" y="56"/>
                  <a:pt x="2338" y="187"/>
                  <a:pt x="2369" y="324"/>
                </a:cubicBezTo>
                <a:cubicBezTo>
                  <a:pt x="2401" y="462"/>
                  <a:pt x="2378" y="606"/>
                  <a:pt x="2351" y="744"/>
                </a:cubicBezTo>
                <a:cubicBezTo>
                  <a:pt x="2215" y="1447"/>
                  <a:pt x="1983" y="2128"/>
                  <a:pt x="1752" y="2805"/>
                </a:cubicBezTo>
                <a:cubicBezTo>
                  <a:pt x="1697" y="2967"/>
                  <a:pt x="1641" y="3130"/>
                  <a:pt x="1546" y="3271"/>
                </a:cubicBezTo>
                <a:cubicBezTo>
                  <a:pt x="1444" y="3421"/>
                  <a:pt x="1302" y="3538"/>
                  <a:pt x="1163" y="3653"/>
                </a:cubicBezTo>
                <a:cubicBezTo>
                  <a:pt x="913" y="3859"/>
                  <a:pt x="664" y="4065"/>
                  <a:pt x="414" y="4271"/>
                </a:cubicBezTo>
                <a:cubicBezTo>
                  <a:pt x="304" y="4362"/>
                  <a:pt x="176" y="4388"/>
                  <a:pt x="59" y="4287"/>
                </a:cubicBezTo>
                <a:cubicBezTo>
                  <a:pt x="19" y="4252"/>
                  <a:pt x="0" y="4187"/>
                  <a:pt x="34" y="4146"/>
                </a:cubicBezTo>
                <a:cubicBezTo>
                  <a:pt x="43" y="4134"/>
                  <a:pt x="55" y="4126"/>
                  <a:pt x="69" y="4121"/>
                </a:cubicBezTo>
                <a:cubicBezTo>
                  <a:pt x="78" y="4118"/>
                  <a:pt x="89" y="4116"/>
                  <a:pt x="95" y="4109"/>
                </a:cubicBezTo>
                <a:cubicBezTo>
                  <a:pt x="104" y="4099"/>
                  <a:pt x="101" y="4084"/>
                  <a:pt x="100" y="4072"/>
                </a:cubicBezTo>
                <a:cubicBezTo>
                  <a:pt x="84" y="3945"/>
                  <a:pt x="185" y="3952"/>
                  <a:pt x="258" y="3921"/>
                </a:cubicBezTo>
                <a:cubicBezTo>
                  <a:pt x="343" y="3885"/>
                  <a:pt x="390" y="3846"/>
                  <a:pt x="452" y="3771"/>
                </a:cubicBezTo>
                <a:cubicBezTo>
                  <a:pt x="708" y="3460"/>
                  <a:pt x="965" y="3149"/>
                  <a:pt x="1222" y="2837"/>
                </a:cubicBezTo>
                <a:cubicBezTo>
                  <a:pt x="1294" y="2750"/>
                  <a:pt x="1368" y="2659"/>
                  <a:pt x="1399" y="2549"/>
                </a:cubicBezTo>
                <a:cubicBezTo>
                  <a:pt x="1422" y="2468"/>
                  <a:pt x="1419" y="2383"/>
                  <a:pt x="1418" y="2298"/>
                </a:cubicBezTo>
                <a:cubicBezTo>
                  <a:pt x="1409" y="1723"/>
                  <a:pt x="1467" y="1146"/>
                  <a:pt x="1590" y="584"/>
                </a:cubicBezTo>
              </a:path>
            </a:pathLst>
          </a:custGeom>
          <a:solidFill>
            <a:srgbClr val="F3D2BB"/>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902205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grpSp>
        <p:nvGrpSpPr>
          <p:cNvPr id="3" name="그룹 2"/>
          <p:cNvGrpSpPr/>
          <p:nvPr userDrawn="1"/>
        </p:nvGrpSpPr>
        <p:grpSpPr>
          <a:xfrm>
            <a:off x="899592" y="805975"/>
            <a:ext cx="2354148" cy="1773581"/>
            <a:chOff x="899592" y="805975"/>
            <a:chExt cx="2354148" cy="1773581"/>
          </a:xfrm>
        </p:grpSpPr>
        <p:sp>
          <p:nvSpPr>
            <p:cNvPr id="13" name="Freeform 72"/>
            <p:cNvSpPr>
              <a:spLocks/>
            </p:cNvSpPr>
            <p:nvPr/>
          </p:nvSpPr>
          <p:spPr bwMode="auto">
            <a:xfrm>
              <a:off x="899592" y="1488895"/>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 name="Freeform 73"/>
            <p:cNvSpPr>
              <a:spLocks/>
            </p:cNvSpPr>
            <p:nvPr/>
          </p:nvSpPr>
          <p:spPr bwMode="auto">
            <a:xfrm>
              <a:off x="2814119" y="2045971"/>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 name="Freeform 74"/>
            <p:cNvSpPr>
              <a:spLocks/>
            </p:cNvSpPr>
            <p:nvPr/>
          </p:nvSpPr>
          <p:spPr bwMode="auto">
            <a:xfrm>
              <a:off x="2304026" y="1698638"/>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75"/>
            <p:cNvSpPr>
              <a:spLocks/>
            </p:cNvSpPr>
            <p:nvPr/>
          </p:nvSpPr>
          <p:spPr bwMode="auto">
            <a:xfrm>
              <a:off x="2903050" y="1943617"/>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 name="Freeform 76"/>
            <p:cNvSpPr>
              <a:spLocks/>
            </p:cNvSpPr>
            <p:nvPr/>
          </p:nvSpPr>
          <p:spPr bwMode="auto">
            <a:xfrm>
              <a:off x="2757069" y="2049327"/>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 name="Freeform 77"/>
            <p:cNvSpPr>
              <a:spLocks/>
            </p:cNvSpPr>
            <p:nvPr/>
          </p:nvSpPr>
          <p:spPr bwMode="auto">
            <a:xfrm>
              <a:off x="2738612" y="2025836"/>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Freeform 78"/>
            <p:cNvSpPr>
              <a:spLocks/>
            </p:cNvSpPr>
            <p:nvPr/>
          </p:nvSpPr>
          <p:spPr bwMode="auto">
            <a:xfrm>
              <a:off x="2765460" y="2059394"/>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79"/>
            <p:cNvSpPr>
              <a:spLocks/>
            </p:cNvSpPr>
            <p:nvPr/>
          </p:nvSpPr>
          <p:spPr bwMode="auto">
            <a:xfrm>
              <a:off x="1124436" y="1378151"/>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Freeform 80"/>
            <p:cNvSpPr>
              <a:spLocks/>
            </p:cNvSpPr>
            <p:nvPr/>
          </p:nvSpPr>
          <p:spPr bwMode="auto">
            <a:xfrm>
              <a:off x="2171469" y="1723807"/>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81"/>
            <p:cNvSpPr>
              <a:spLocks/>
            </p:cNvSpPr>
            <p:nvPr/>
          </p:nvSpPr>
          <p:spPr bwMode="auto">
            <a:xfrm>
              <a:off x="2037234" y="1019073"/>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Freeform 82"/>
            <p:cNvSpPr>
              <a:spLocks/>
            </p:cNvSpPr>
            <p:nvPr/>
          </p:nvSpPr>
          <p:spPr bwMode="auto">
            <a:xfrm>
              <a:off x="2072470" y="1287543"/>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Freeform 83"/>
            <p:cNvSpPr>
              <a:spLocks/>
            </p:cNvSpPr>
            <p:nvPr/>
          </p:nvSpPr>
          <p:spPr bwMode="auto">
            <a:xfrm>
              <a:off x="2107708" y="956990"/>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Freeform 84"/>
            <p:cNvSpPr>
              <a:spLocks/>
            </p:cNvSpPr>
            <p:nvPr/>
          </p:nvSpPr>
          <p:spPr bwMode="auto">
            <a:xfrm>
              <a:off x="2176503" y="1042564"/>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85"/>
            <p:cNvSpPr>
              <a:spLocks/>
            </p:cNvSpPr>
            <p:nvPr/>
          </p:nvSpPr>
          <p:spPr bwMode="auto">
            <a:xfrm>
              <a:off x="2418126" y="805975"/>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Freeform 86"/>
            <p:cNvSpPr>
              <a:spLocks/>
            </p:cNvSpPr>
            <p:nvPr/>
          </p:nvSpPr>
          <p:spPr bwMode="auto">
            <a:xfrm>
              <a:off x="2532226" y="894905"/>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87"/>
            <p:cNvSpPr>
              <a:spLocks/>
            </p:cNvSpPr>
            <p:nvPr/>
          </p:nvSpPr>
          <p:spPr bwMode="auto">
            <a:xfrm>
              <a:off x="2027167" y="1998989"/>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 name="Freeform 88"/>
            <p:cNvSpPr>
              <a:spLocks/>
            </p:cNvSpPr>
            <p:nvPr/>
          </p:nvSpPr>
          <p:spPr bwMode="auto">
            <a:xfrm>
              <a:off x="2549005" y="2354711"/>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Freeform 89"/>
            <p:cNvSpPr>
              <a:spLocks/>
            </p:cNvSpPr>
            <p:nvPr/>
          </p:nvSpPr>
          <p:spPr bwMode="auto">
            <a:xfrm>
              <a:off x="2037234" y="2009056"/>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 name="Freeform 90"/>
            <p:cNvSpPr>
              <a:spLocks/>
            </p:cNvSpPr>
            <p:nvPr/>
          </p:nvSpPr>
          <p:spPr bwMode="auto">
            <a:xfrm>
              <a:off x="2636258" y="2254035"/>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 name="Freeform 91"/>
            <p:cNvSpPr>
              <a:spLocks/>
            </p:cNvSpPr>
            <p:nvPr/>
          </p:nvSpPr>
          <p:spPr bwMode="auto">
            <a:xfrm>
              <a:off x="2490278" y="2359746"/>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92"/>
            <p:cNvSpPr>
              <a:spLocks/>
            </p:cNvSpPr>
            <p:nvPr/>
          </p:nvSpPr>
          <p:spPr bwMode="auto">
            <a:xfrm>
              <a:off x="2471820" y="2336255"/>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 name="Freeform 93"/>
            <p:cNvSpPr>
              <a:spLocks/>
            </p:cNvSpPr>
            <p:nvPr/>
          </p:nvSpPr>
          <p:spPr bwMode="auto">
            <a:xfrm>
              <a:off x="2498667" y="2369813"/>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Freeform 94"/>
            <p:cNvSpPr>
              <a:spLocks/>
            </p:cNvSpPr>
            <p:nvPr/>
          </p:nvSpPr>
          <p:spPr bwMode="auto">
            <a:xfrm>
              <a:off x="1265382" y="1950329"/>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95"/>
            <p:cNvSpPr>
              <a:spLocks/>
            </p:cNvSpPr>
            <p:nvPr/>
          </p:nvSpPr>
          <p:spPr bwMode="auto">
            <a:xfrm>
              <a:off x="1194909" y="2331220"/>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Freeform 96"/>
            <p:cNvSpPr>
              <a:spLocks/>
            </p:cNvSpPr>
            <p:nvPr/>
          </p:nvSpPr>
          <p:spPr bwMode="auto">
            <a:xfrm>
              <a:off x="1189875" y="1946973"/>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Freeform 97"/>
            <p:cNvSpPr>
              <a:spLocks/>
            </p:cNvSpPr>
            <p:nvPr/>
          </p:nvSpPr>
          <p:spPr bwMode="auto">
            <a:xfrm>
              <a:off x="1240213" y="2396660"/>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98"/>
            <p:cNvSpPr>
              <a:spLocks/>
            </p:cNvSpPr>
            <p:nvPr/>
          </p:nvSpPr>
          <p:spPr bwMode="auto">
            <a:xfrm>
              <a:off x="1273772" y="2322831"/>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 name="Freeform 99"/>
            <p:cNvSpPr>
              <a:spLocks/>
            </p:cNvSpPr>
            <p:nvPr/>
          </p:nvSpPr>
          <p:spPr bwMode="auto">
            <a:xfrm>
              <a:off x="1241891" y="2319475"/>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Freeform 100"/>
            <p:cNvSpPr>
              <a:spLocks/>
            </p:cNvSpPr>
            <p:nvPr/>
          </p:nvSpPr>
          <p:spPr bwMode="auto">
            <a:xfrm>
              <a:off x="1260348" y="2341288"/>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28911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빈 화면">
    <p:bg>
      <p:bgRef idx="1001">
        <a:schemeClr val="bg1"/>
      </p:bgRef>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직사각형 4"/>
          <p:cNvSpPr/>
          <p:nvPr userDrawn="1"/>
        </p:nvSpPr>
        <p:spPr>
          <a:xfrm>
            <a:off x="0" y="0"/>
            <a:ext cx="9144000" cy="6858000"/>
          </a:xfrm>
          <a:prstGeom prst="rect">
            <a:avLst/>
          </a:prstGeom>
          <a:solidFill>
            <a:srgbClr val="00206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날짜 개체 틀 1"/>
          <p:cNvSpPr>
            <a:spLocks noGrp="1"/>
          </p:cNvSpPr>
          <p:nvPr>
            <p:ph type="dt" sz="half" idx="10"/>
          </p:nvPr>
        </p:nvSpPr>
        <p:spPr/>
        <p:txBody>
          <a:bodyPr/>
          <a:lstStyle/>
          <a:p>
            <a:fld id="{ACBB571C-3CF3-4EF8-B9FD-45373FD84ECE}" type="datetime1">
              <a:rPr lang="ko-KR" altLang="en-US" smtClean="0"/>
              <a:t>2018-08-30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7" name="톱니 모양의 오른쪽 화살표 6"/>
          <p:cNvSpPr/>
          <p:nvPr userDrawn="1"/>
        </p:nvSpPr>
        <p:spPr>
          <a:xfrm flipH="1">
            <a:off x="-1044624" y="-99392"/>
            <a:ext cx="1800200" cy="936104"/>
          </a:xfrm>
          <a:prstGeom prst="notchedRightArrow">
            <a:avLst/>
          </a:prstGeom>
          <a:solidFill>
            <a:srgbClr val="FF99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슬라이드 번호 개체 틀 3"/>
          <p:cNvSpPr>
            <a:spLocks noGrp="1"/>
          </p:cNvSpPr>
          <p:nvPr>
            <p:ph type="sldNum" sz="quarter" idx="12"/>
          </p:nvPr>
        </p:nvSpPr>
        <p:spPr>
          <a:xfrm>
            <a:off x="64071" y="183555"/>
            <a:ext cx="504056" cy="365125"/>
          </a:xfrm>
        </p:spPr>
        <p:txBody>
          <a:bodyPr/>
          <a:lstStyle>
            <a:lvl1pPr algn="ctr">
              <a:defRPr sz="1600">
                <a:solidFill>
                  <a:schemeClr val="bg1"/>
                </a:solidFill>
              </a:defRPr>
            </a:lvl1pPr>
          </a:lstStyle>
          <a:p>
            <a:fld id="{CFC48613-D1D5-42C6-AA47-CE1C9A1D9ADE}" type="slidenum">
              <a:rPr lang="ko-KR" altLang="en-US" smtClean="0"/>
              <a:pPr/>
              <a:t>‹#›</a:t>
            </a:fld>
            <a:endParaRPr lang="ko-KR" altLang="en-US" dirty="0"/>
          </a:p>
        </p:txBody>
      </p:sp>
      <p:sp>
        <p:nvSpPr>
          <p:cNvPr id="9" name="제목 8"/>
          <p:cNvSpPr>
            <a:spLocks noGrp="1"/>
          </p:cNvSpPr>
          <p:nvPr>
            <p:ph type="title"/>
          </p:nvPr>
        </p:nvSpPr>
        <p:spPr>
          <a:xfrm>
            <a:off x="683568" y="94618"/>
            <a:ext cx="8229600" cy="526070"/>
          </a:xfrm>
        </p:spPr>
        <p:txBody>
          <a:bodyPr>
            <a:normAutofit/>
          </a:bodyPr>
          <a:lstStyle>
            <a:lvl1pPr algn="r">
              <a:defRPr lang="ko-KR" altLang="en-US" sz="2800" b="1" i="1" kern="1200" dirty="0">
                <a:solidFill>
                  <a:schemeClr val="bg1"/>
                </a:solidFill>
                <a:latin typeface="+mj-ea"/>
                <a:ea typeface="+mj-ea"/>
                <a:cs typeface="+mn-cs"/>
              </a:defRPr>
            </a:lvl1pPr>
          </a:lstStyle>
          <a:p>
            <a:r>
              <a:rPr lang="ko-KR" altLang="en-US" dirty="0"/>
              <a:t>마스터 제목 스타일 편집</a:t>
            </a:r>
          </a:p>
        </p:txBody>
      </p:sp>
    </p:spTree>
    <p:extLst>
      <p:ext uri="{BB962C8B-B14F-4D97-AF65-F5344CB8AC3E}">
        <p14:creationId xmlns:p14="http://schemas.microsoft.com/office/powerpoint/2010/main" val="2782186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빈 화면">
    <p:bg>
      <p:bgRef idx="1001">
        <a:schemeClr val="bg1"/>
      </p:bgRef>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직사각형 4"/>
          <p:cNvSpPr/>
          <p:nvPr userDrawn="1"/>
        </p:nvSpPr>
        <p:spPr>
          <a:xfrm>
            <a:off x="0" y="0"/>
            <a:ext cx="9144000" cy="6858000"/>
          </a:xfrm>
          <a:prstGeom prst="rect">
            <a:avLst/>
          </a:prstGeom>
          <a:solidFill>
            <a:srgbClr val="00206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날짜 개체 틀 1"/>
          <p:cNvSpPr>
            <a:spLocks noGrp="1"/>
          </p:cNvSpPr>
          <p:nvPr>
            <p:ph type="dt" sz="half" idx="10"/>
          </p:nvPr>
        </p:nvSpPr>
        <p:spPr/>
        <p:txBody>
          <a:bodyPr/>
          <a:lstStyle/>
          <a:p>
            <a:fld id="{ACBB571C-3CF3-4EF8-B9FD-45373FD84ECE}" type="datetime1">
              <a:rPr lang="ko-KR" altLang="en-US" smtClean="0"/>
              <a:t>2018-08-30</a:t>
            </a:fld>
            <a:endParaRPr lang="ko-KR" altLang="en-US"/>
          </a:p>
        </p:txBody>
      </p:sp>
      <p:sp>
        <p:nvSpPr>
          <p:cNvPr id="3" name="바닥글 개체 틀 2"/>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3045435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28665" y="111108"/>
            <a:ext cx="7786742" cy="674687"/>
          </a:xfrm>
          <a:prstGeom prst="rect">
            <a:avLst/>
          </a:prstGeom>
        </p:spPr>
        <p:txBody>
          <a:bodyPr/>
          <a:lstStyle>
            <a:lvl1pPr>
              <a:defRPr sz="2400">
                <a:latin typeface="+mn-ea"/>
                <a:ea typeface="+mn-ea"/>
              </a:defRPr>
            </a:lvl1pPr>
          </a:lstStyle>
          <a:p>
            <a:r>
              <a:rPr lang="ko-KR" altLang="en-US" dirty="0"/>
              <a:t>마스터 제목 스타일 편집</a:t>
            </a:r>
          </a:p>
        </p:txBody>
      </p:sp>
      <p:sp>
        <p:nvSpPr>
          <p:cNvPr id="3" name="내용 개체 틀 2"/>
          <p:cNvSpPr>
            <a:spLocks noGrp="1"/>
          </p:cNvSpPr>
          <p:nvPr>
            <p:ph idx="1"/>
          </p:nvPr>
        </p:nvSpPr>
        <p:spPr>
          <a:xfrm>
            <a:off x="350838" y="1000110"/>
            <a:ext cx="8437562" cy="5214975"/>
          </a:xfrm>
          <a:prstGeom prst="rect">
            <a:avLst/>
          </a:prstGeom>
        </p:spPr>
        <p:txBody>
          <a:bodyPr/>
          <a:lstStyle>
            <a:lvl1pPr>
              <a:defRPr>
                <a:latin typeface="맑은 고딕" pitchFamily="50" charset="-127"/>
                <a:ea typeface="맑은 고딕" pitchFamily="50" charset="-127"/>
              </a:defRPr>
            </a:lvl1pPr>
            <a:lvl2pPr>
              <a:defRPr>
                <a:latin typeface="맑은 고딕" pitchFamily="50" charset="-127"/>
                <a:ea typeface="맑은 고딕" pitchFamily="50" charset="-127"/>
              </a:defRPr>
            </a:lvl2pPr>
            <a:lvl3pPr>
              <a:defRPr>
                <a:latin typeface="맑은 고딕" pitchFamily="50" charset="-127"/>
                <a:ea typeface="맑은 고딕" pitchFamily="50" charset="-127"/>
              </a:defRPr>
            </a:lvl3pPr>
            <a:lvl4pPr>
              <a:defRPr>
                <a:latin typeface="맑은 고딕" pitchFamily="50" charset="-127"/>
                <a:ea typeface="맑은 고딕" pitchFamily="50" charset="-127"/>
              </a:defRPr>
            </a:lvl4pPr>
            <a:lvl5pPr>
              <a:defRPr>
                <a:latin typeface="맑은 고딕" pitchFamily="50" charset="-127"/>
                <a:ea typeface="맑은 고딕" pitchFamily="50" charset="-127"/>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a:xfrm>
            <a:off x="4000500" y="6429396"/>
            <a:ext cx="1143008" cy="214314"/>
          </a:xfrm>
          <a:prstGeom prst="rect">
            <a:avLst/>
          </a:prstGeom>
        </p:spPr>
        <p:txBody>
          <a:bodyPr anchor="ctr"/>
          <a:lstStyle>
            <a:lvl1pPr algn="ctr">
              <a:defRPr>
                <a:latin typeface="+mn-ea"/>
                <a:ea typeface="+mn-ea"/>
              </a:defRPr>
            </a:lvl1pPr>
          </a:lstStyle>
          <a:p>
            <a:fld id="{095FF14D-9B4E-4FF7-A598-AAEE6B330E9C}" type="slidenum">
              <a:rPr lang="en-US" altLang="ko-KR" smtClean="0"/>
              <a:pPr/>
              <a:t>‹#›</a:t>
            </a:fld>
            <a:endParaRPr lang="en-US" altLang="ko-KR" dirty="0"/>
          </a:p>
        </p:txBody>
      </p:sp>
    </p:spTree>
    <p:extLst>
      <p:ext uri="{BB962C8B-B14F-4D97-AF65-F5344CB8AC3E}">
        <p14:creationId xmlns:p14="http://schemas.microsoft.com/office/powerpoint/2010/main" val="27741804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42E22-7FB6-4A97-BDF6-7891335D6396}" type="datetime1">
              <a:rPr lang="ko-KR" altLang="en-US" smtClean="0"/>
              <a:t>2018-08-30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48613-D1D5-42C6-AA47-CE1C9A1D9ADE}" type="slidenum">
              <a:rPr lang="ko-KR" altLang="en-US" smtClean="0"/>
              <a:t>‹#›</a:t>
            </a:fld>
            <a:endParaRPr lang="ko-KR" altLang="en-US"/>
          </a:p>
        </p:txBody>
      </p:sp>
    </p:spTree>
    <p:extLst>
      <p:ext uri="{BB962C8B-B14F-4D97-AF65-F5344CB8AC3E}">
        <p14:creationId xmlns:p14="http://schemas.microsoft.com/office/powerpoint/2010/main" val="936500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2" r:id="rId6"/>
    <p:sldLayoutId id="2147483660" r:id="rId7"/>
    <p:sldLayoutId id="2147483663" r:id="rId8"/>
    <p:sldLayoutId id="2147483664" r:id="rId9"/>
    <p:sldLayoutId id="2147483665" r:id="rId10"/>
    <p:sldLayoutId id="2147483666" r:id="rId11"/>
    <p:sldLayoutId id="2147483667"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microsoft.com/office/2007/relationships/hdphoto" Target="../media/hdphoto5.wdp"/><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4.wdp"/><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모서리가 둥근 직사각형 1"/>
          <p:cNvSpPr/>
          <p:nvPr/>
        </p:nvSpPr>
        <p:spPr>
          <a:xfrm>
            <a:off x="2602013" y="1318607"/>
            <a:ext cx="3939974" cy="4220786"/>
          </a:xfrm>
          <a:prstGeom prst="roundRect">
            <a:avLst>
              <a:gd name="adj" fmla="val 350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7" name="TextBox 1116"/>
          <p:cNvSpPr txBox="1"/>
          <p:nvPr/>
        </p:nvSpPr>
        <p:spPr>
          <a:xfrm>
            <a:off x="2780362" y="2343944"/>
            <a:ext cx="3583274" cy="2123658"/>
          </a:xfrm>
          <a:prstGeom prst="rect">
            <a:avLst/>
          </a:prstGeom>
          <a:noFill/>
        </p:spPr>
        <p:txBody>
          <a:bodyPr wrap="square" rtlCol="0">
            <a:spAutoFit/>
          </a:bodyPr>
          <a:lstStyle/>
          <a:p>
            <a:pPr algn="dist"/>
            <a:r>
              <a:rPr lang="en-US" altLang="ko-KR" sz="4800" b="1" dirty="0">
                <a:solidFill>
                  <a:schemeClr val="bg1"/>
                </a:solidFill>
              </a:rPr>
              <a:t>SOCIAL</a:t>
            </a:r>
          </a:p>
          <a:p>
            <a:pPr algn="dist"/>
            <a:r>
              <a:rPr lang="en-US" altLang="ko-KR" dirty="0">
                <a:solidFill>
                  <a:schemeClr val="bg1"/>
                </a:solidFill>
              </a:rPr>
              <a:t>COMMUNICATION</a:t>
            </a:r>
          </a:p>
          <a:p>
            <a:pPr algn="dist"/>
            <a:r>
              <a:rPr lang="en-US" altLang="ko-KR" sz="6600" b="1" dirty="0">
                <a:solidFill>
                  <a:schemeClr val="bg1"/>
                </a:solidFill>
              </a:rPr>
              <a:t>ROBOT</a:t>
            </a:r>
            <a:endParaRPr lang="ko-KR" altLang="en-US" sz="4800" b="1" dirty="0">
              <a:solidFill>
                <a:schemeClr val="bg1"/>
              </a:solidFill>
            </a:endParaRPr>
          </a:p>
        </p:txBody>
      </p:sp>
      <p:grpSp>
        <p:nvGrpSpPr>
          <p:cNvPr id="7" name="그룹 6"/>
          <p:cNvGrpSpPr/>
          <p:nvPr/>
        </p:nvGrpSpPr>
        <p:grpSpPr>
          <a:xfrm>
            <a:off x="2889686" y="1950877"/>
            <a:ext cx="3364627" cy="0"/>
            <a:chOff x="1969466" y="-753523"/>
            <a:chExt cx="3364627" cy="0"/>
          </a:xfrm>
        </p:grpSpPr>
        <p:cxnSp>
          <p:nvCxnSpPr>
            <p:cNvPr id="4" name="직선 연결선 3"/>
            <p:cNvCxnSpPr/>
            <p:nvPr/>
          </p:nvCxnSpPr>
          <p:spPr>
            <a:xfrm>
              <a:off x="1969466" y="-753523"/>
              <a:ext cx="1138634"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4195459" y="-753523"/>
              <a:ext cx="1138634"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780363" y="4727927"/>
            <a:ext cx="3583273" cy="307777"/>
          </a:xfrm>
          <a:prstGeom prst="rect">
            <a:avLst/>
          </a:prstGeom>
          <a:noFill/>
        </p:spPr>
        <p:txBody>
          <a:bodyPr wrap="square" rtlCol="0">
            <a:spAutoFit/>
          </a:bodyPr>
          <a:lstStyle/>
          <a:p>
            <a:pPr algn="dist"/>
            <a:r>
              <a:rPr lang="en-US" altLang="ko-KR" sz="1400" dirty="0">
                <a:solidFill>
                  <a:schemeClr val="bg1"/>
                </a:solidFill>
              </a:rPr>
              <a:t>IP-R&amp;D</a:t>
            </a:r>
            <a:r>
              <a:rPr lang="ko-KR" altLang="en-US" sz="1400" dirty="0">
                <a:solidFill>
                  <a:schemeClr val="bg1"/>
                </a:solidFill>
              </a:rPr>
              <a:t>여름방학캠프 </a:t>
            </a:r>
            <a:r>
              <a:rPr lang="en-US" altLang="ko-KR" sz="1400" dirty="0">
                <a:solidFill>
                  <a:schemeClr val="bg1"/>
                </a:solidFill>
              </a:rPr>
              <a:t>4</a:t>
            </a:r>
            <a:r>
              <a:rPr lang="ko-KR" altLang="en-US" sz="1400" dirty="0">
                <a:solidFill>
                  <a:schemeClr val="bg1"/>
                </a:solidFill>
              </a:rPr>
              <a:t>조</a:t>
            </a:r>
          </a:p>
        </p:txBody>
      </p:sp>
      <p:cxnSp>
        <p:nvCxnSpPr>
          <p:cNvPr id="69" name="직선 연결선 68"/>
          <p:cNvCxnSpPr/>
          <p:nvPr/>
        </p:nvCxnSpPr>
        <p:spPr>
          <a:xfrm>
            <a:off x="2835024" y="5097839"/>
            <a:ext cx="3473950"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2835024" y="4665791"/>
            <a:ext cx="3473950"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그룹 2"/>
          <p:cNvGrpSpPr/>
          <p:nvPr/>
        </p:nvGrpSpPr>
        <p:grpSpPr>
          <a:xfrm>
            <a:off x="4142709" y="1700808"/>
            <a:ext cx="834428" cy="539898"/>
            <a:chOff x="4052285" y="1580512"/>
            <a:chExt cx="834428" cy="539898"/>
          </a:xfrm>
        </p:grpSpPr>
        <p:sp>
          <p:nvSpPr>
            <p:cNvPr id="65" name="Freeform 114"/>
            <p:cNvSpPr>
              <a:spLocks noEditPoints="1"/>
            </p:cNvSpPr>
            <p:nvPr/>
          </p:nvSpPr>
          <p:spPr bwMode="auto">
            <a:xfrm>
              <a:off x="4560797" y="1806022"/>
              <a:ext cx="325916" cy="314388"/>
            </a:xfrm>
            <a:custGeom>
              <a:avLst/>
              <a:gdLst>
                <a:gd name="T0" fmla="*/ 524 w 1345"/>
                <a:gd name="T1" fmla="*/ 1175 h 1299"/>
                <a:gd name="T2" fmla="*/ 704 w 1345"/>
                <a:gd name="T3" fmla="*/ 107 h 1299"/>
                <a:gd name="T4" fmla="*/ 1160 w 1345"/>
                <a:gd name="T5" fmla="*/ 419 h 1299"/>
                <a:gd name="T6" fmla="*/ 633 w 1345"/>
                <a:gd name="T7" fmla="*/ 1145 h 1299"/>
                <a:gd name="T8" fmla="*/ 708 w 1345"/>
                <a:gd name="T9" fmla="*/ 1017 h 1299"/>
                <a:gd name="T10" fmla="*/ 220 w 1345"/>
                <a:gd name="T11" fmla="*/ 451 h 1299"/>
                <a:gd name="T12" fmla="*/ 313 w 1345"/>
                <a:gd name="T13" fmla="*/ 263 h 1299"/>
                <a:gd name="T14" fmla="*/ 941 w 1345"/>
                <a:gd name="T15" fmla="*/ 247 h 1299"/>
                <a:gd name="T16" fmla="*/ 1134 w 1345"/>
                <a:gd name="T17" fmla="*/ 722 h 1299"/>
                <a:gd name="T18" fmla="*/ 918 w 1345"/>
                <a:gd name="T19" fmla="*/ 1053 h 1299"/>
                <a:gd name="T20" fmla="*/ 791 w 1345"/>
                <a:gd name="T21" fmla="*/ 1103 h 1299"/>
                <a:gd name="T22" fmla="*/ 227 w 1345"/>
                <a:gd name="T23" fmla="*/ 718 h 1299"/>
                <a:gd name="T24" fmla="*/ 318 w 1345"/>
                <a:gd name="T25" fmla="*/ 681 h 1299"/>
                <a:gd name="T26" fmla="*/ 268 w 1345"/>
                <a:gd name="T27" fmla="*/ 390 h 1299"/>
                <a:gd name="T28" fmla="*/ 684 w 1345"/>
                <a:gd name="T29" fmla="*/ 242 h 1299"/>
                <a:gd name="T30" fmla="*/ 857 w 1345"/>
                <a:gd name="T31" fmla="*/ 212 h 1299"/>
                <a:gd name="T32" fmla="*/ 1029 w 1345"/>
                <a:gd name="T33" fmla="*/ 477 h 1299"/>
                <a:gd name="T34" fmla="*/ 834 w 1345"/>
                <a:gd name="T35" fmla="*/ 872 h 1299"/>
                <a:gd name="T36" fmla="*/ 687 w 1345"/>
                <a:gd name="T37" fmla="*/ 930 h 1299"/>
                <a:gd name="T38" fmla="*/ 379 w 1345"/>
                <a:gd name="T39" fmla="*/ 1022 h 1299"/>
                <a:gd name="T40" fmla="*/ 295 w 1345"/>
                <a:gd name="T41" fmla="*/ 883 h 1299"/>
                <a:gd name="T42" fmla="*/ 262 w 1345"/>
                <a:gd name="T43" fmla="*/ 816 h 1299"/>
                <a:gd name="T44" fmla="*/ 289 w 1345"/>
                <a:gd name="T45" fmla="*/ 722 h 1299"/>
                <a:gd name="T46" fmla="*/ 393 w 1345"/>
                <a:gd name="T47" fmla="*/ 620 h 1299"/>
                <a:gd name="T48" fmla="*/ 407 w 1345"/>
                <a:gd name="T49" fmla="*/ 266 h 1299"/>
                <a:gd name="T50" fmla="*/ 743 w 1345"/>
                <a:gd name="T51" fmla="*/ 248 h 1299"/>
                <a:gd name="T52" fmla="*/ 1049 w 1345"/>
                <a:gd name="T53" fmla="*/ 640 h 1299"/>
                <a:gd name="T54" fmla="*/ 992 w 1345"/>
                <a:gd name="T55" fmla="*/ 695 h 1299"/>
                <a:gd name="T56" fmla="*/ 907 w 1345"/>
                <a:gd name="T57" fmla="*/ 885 h 1299"/>
                <a:gd name="T58" fmla="*/ 450 w 1345"/>
                <a:gd name="T59" fmla="*/ 679 h 1299"/>
                <a:gd name="T60" fmla="*/ 451 w 1345"/>
                <a:gd name="T61" fmla="*/ 344 h 1299"/>
                <a:gd name="T62" fmla="*/ 525 w 1345"/>
                <a:gd name="T63" fmla="*/ 920 h 1299"/>
                <a:gd name="T64" fmla="*/ 591 w 1345"/>
                <a:gd name="T65" fmla="*/ 652 h 1299"/>
                <a:gd name="T66" fmla="*/ 626 w 1345"/>
                <a:gd name="T67" fmla="*/ 602 h 1299"/>
                <a:gd name="T68" fmla="*/ 660 w 1345"/>
                <a:gd name="T69" fmla="*/ 364 h 1299"/>
                <a:gd name="T70" fmla="*/ 860 w 1345"/>
                <a:gd name="T71" fmla="*/ 454 h 1299"/>
                <a:gd name="T72" fmla="*/ 880 w 1345"/>
                <a:gd name="T73" fmla="*/ 761 h 1299"/>
                <a:gd name="T74" fmla="*/ 472 w 1345"/>
                <a:gd name="T75" fmla="*/ 768 h 1299"/>
                <a:gd name="T76" fmla="*/ 655 w 1345"/>
                <a:gd name="T77" fmla="*/ 505 h 1299"/>
                <a:gd name="T78" fmla="*/ 815 w 1345"/>
                <a:gd name="T79" fmla="*/ 383 h 1299"/>
                <a:gd name="T80" fmla="*/ 858 w 1345"/>
                <a:gd name="T81" fmla="*/ 671 h 1299"/>
                <a:gd name="T82" fmla="*/ 947 w 1345"/>
                <a:gd name="T83" fmla="*/ 755 h 1299"/>
                <a:gd name="T84" fmla="*/ 821 w 1345"/>
                <a:gd name="T85" fmla="*/ 563 h 1299"/>
                <a:gd name="T86" fmla="*/ 769 w 1345"/>
                <a:gd name="T87" fmla="*/ 492 h 1299"/>
                <a:gd name="T88" fmla="*/ 592 w 1345"/>
                <a:gd name="T89" fmla="*/ 407 h 1299"/>
                <a:gd name="T90" fmla="*/ 429 w 1345"/>
                <a:gd name="T91" fmla="*/ 871 h 1299"/>
                <a:gd name="T92" fmla="*/ 379 w 1345"/>
                <a:gd name="T93" fmla="*/ 479 h 1299"/>
                <a:gd name="T94" fmla="*/ 394 w 1345"/>
                <a:gd name="T95" fmla="*/ 722 h 1299"/>
                <a:gd name="T96" fmla="*/ 336 w 1345"/>
                <a:gd name="T97" fmla="*/ 832 h 1299"/>
                <a:gd name="T98" fmla="*/ 374 w 1345"/>
                <a:gd name="T99" fmla="*/ 358 h 1299"/>
                <a:gd name="T100" fmla="*/ 261 w 1345"/>
                <a:gd name="T101" fmla="*/ 490 h 1299"/>
                <a:gd name="T102" fmla="*/ 1110 w 1345"/>
                <a:gd name="T103" fmla="*/ 774 h 1299"/>
                <a:gd name="T104" fmla="*/ 309 w 1345"/>
                <a:gd name="T105" fmla="*/ 625 h 1299"/>
                <a:gd name="T106" fmla="*/ 686 w 1345"/>
                <a:gd name="T107" fmla="*/ 165 h 1299"/>
                <a:gd name="T108" fmla="*/ 320 w 1345"/>
                <a:gd name="T109" fmla="*/ 218 h 1299"/>
                <a:gd name="T110" fmla="*/ 477 w 1345"/>
                <a:gd name="T111" fmla="*/ 1107 h 1299"/>
                <a:gd name="T112" fmla="*/ 979 w 1345"/>
                <a:gd name="T113" fmla="*/ 166 h 1299"/>
                <a:gd name="T114" fmla="*/ 144 w 1345"/>
                <a:gd name="T115" fmla="*/ 267 h 1299"/>
                <a:gd name="T116" fmla="*/ 138 w 1345"/>
                <a:gd name="T117" fmla="*/ 398 h 1299"/>
                <a:gd name="T118" fmla="*/ 38 w 1345"/>
                <a:gd name="T119" fmla="*/ 556 h 1299"/>
                <a:gd name="T120" fmla="*/ 19 w 1345"/>
                <a:gd name="T121" fmla="*/ 708 h 1299"/>
                <a:gd name="T122" fmla="*/ 191 w 1345"/>
                <a:gd name="T123" fmla="*/ 954 h 1299"/>
                <a:gd name="T124" fmla="*/ 444 w 1345"/>
                <a:gd name="T125" fmla="*/ 1176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5" h="1299">
                  <a:moveTo>
                    <a:pt x="1239" y="816"/>
                  </a:moveTo>
                  <a:cubicBezTo>
                    <a:pt x="1204" y="920"/>
                    <a:pt x="1129" y="1018"/>
                    <a:pt x="1035" y="1086"/>
                  </a:cubicBezTo>
                  <a:cubicBezTo>
                    <a:pt x="1102" y="1021"/>
                    <a:pt x="1155" y="944"/>
                    <a:pt x="1184" y="873"/>
                  </a:cubicBezTo>
                  <a:cubicBezTo>
                    <a:pt x="1210" y="810"/>
                    <a:pt x="1222" y="745"/>
                    <a:pt x="1223" y="681"/>
                  </a:cubicBezTo>
                  <a:cubicBezTo>
                    <a:pt x="1237" y="620"/>
                    <a:pt x="1247" y="559"/>
                    <a:pt x="1245" y="498"/>
                  </a:cubicBezTo>
                  <a:cubicBezTo>
                    <a:pt x="1271" y="602"/>
                    <a:pt x="1271" y="721"/>
                    <a:pt x="1239" y="816"/>
                  </a:cubicBezTo>
                  <a:close/>
                  <a:moveTo>
                    <a:pt x="520" y="1190"/>
                  </a:moveTo>
                  <a:cubicBezTo>
                    <a:pt x="522" y="1186"/>
                    <a:pt x="524" y="1181"/>
                    <a:pt x="524" y="1175"/>
                  </a:cubicBezTo>
                  <a:lnTo>
                    <a:pt x="525" y="1176"/>
                  </a:lnTo>
                  <a:cubicBezTo>
                    <a:pt x="529" y="1180"/>
                    <a:pt x="533" y="1183"/>
                    <a:pt x="537" y="1186"/>
                  </a:cubicBezTo>
                  <a:cubicBezTo>
                    <a:pt x="531" y="1188"/>
                    <a:pt x="526" y="1189"/>
                    <a:pt x="520" y="1190"/>
                  </a:cubicBezTo>
                  <a:close/>
                  <a:moveTo>
                    <a:pt x="679" y="92"/>
                  </a:moveTo>
                  <a:cubicBezTo>
                    <a:pt x="700" y="96"/>
                    <a:pt x="720" y="102"/>
                    <a:pt x="739" y="109"/>
                  </a:cubicBezTo>
                  <a:lnTo>
                    <a:pt x="740" y="113"/>
                  </a:lnTo>
                  <a:cubicBezTo>
                    <a:pt x="737" y="112"/>
                    <a:pt x="733" y="112"/>
                    <a:pt x="730" y="111"/>
                  </a:cubicBezTo>
                  <a:cubicBezTo>
                    <a:pt x="722" y="106"/>
                    <a:pt x="712" y="104"/>
                    <a:pt x="704" y="107"/>
                  </a:cubicBezTo>
                  <a:cubicBezTo>
                    <a:pt x="619" y="94"/>
                    <a:pt x="532" y="96"/>
                    <a:pt x="448" y="112"/>
                  </a:cubicBezTo>
                  <a:cubicBezTo>
                    <a:pt x="522" y="86"/>
                    <a:pt x="601" y="77"/>
                    <a:pt x="679" y="92"/>
                  </a:cubicBezTo>
                  <a:close/>
                  <a:moveTo>
                    <a:pt x="1160" y="419"/>
                  </a:moveTo>
                  <a:cubicBezTo>
                    <a:pt x="1118" y="335"/>
                    <a:pt x="1065" y="252"/>
                    <a:pt x="999" y="185"/>
                  </a:cubicBezTo>
                  <a:cubicBezTo>
                    <a:pt x="1022" y="202"/>
                    <a:pt x="1046" y="218"/>
                    <a:pt x="1068" y="236"/>
                  </a:cubicBezTo>
                  <a:cubicBezTo>
                    <a:pt x="1107" y="283"/>
                    <a:pt x="1138" y="336"/>
                    <a:pt x="1158" y="388"/>
                  </a:cubicBezTo>
                  <a:cubicBezTo>
                    <a:pt x="1166" y="409"/>
                    <a:pt x="1172" y="431"/>
                    <a:pt x="1176" y="453"/>
                  </a:cubicBezTo>
                  <a:cubicBezTo>
                    <a:pt x="1171" y="442"/>
                    <a:pt x="1166" y="430"/>
                    <a:pt x="1160" y="419"/>
                  </a:cubicBezTo>
                  <a:close/>
                  <a:moveTo>
                    <a:pt x="717" y="1156"/>
                  </a:moveTo>
                  <a:cubicBezTo>
                    <a:pt x="718" y="1161"/>
                    <a:pt x="720" y="1166"/>
                    <a:pt x="724" y="1170"/>
                  </a:cubicBezTo>
                  <a:cubicBezTo>
                    <a:pt x="715" y="1171"/>
                    <a:pt x="705" y="1171"/>
                    <a:pt x="695" y="1170"/>
                  </a:cubicBezTo>
                  <a:cubicBezTo>
                    <a:pt x="703" y="1166"/>
                    <a:pt x="710" y="1161"/>
                    <a:pt x="717" y="1156"/>
                  </a:cubicBezTo>
                  <a:close/>
                  <a:moveTo>
                    <a:pt x="602" y="1146"/>
                  </a:moveTo>
                  <a:cubicBezTo>
                    <a:pt x="604" y="1139"/>
                    <a:pt x="603" y="1132"/>
                    <a:pt x="598" y="1125"/>
                  </a:cubicBezTo>
                  <a:cubicBezTo>
                    <a:pt x="599" y="1123"/>
                    <a:pt x="600" y="1122"/>
                    <a:pt x="600" y="1120"/>
                  </a:cubicBezTo>
                  <a:cubicBezTo>
                    <a:pt x="610" y="1129"/>
                    <a:pt x="621" y="1137"/>
                    <a:pt x="633" y="1145"/>
                  </a:cubicBezTo>
                  <a:cubicBezTo>
                    <a:pt x="628" y="1148"/>
                    <a:pt x="623" y="1150"/>
                    <a:pt x="618" y="1153"/>
                  </a:cubicBezTo>
                  <a:cubicBezTo>
                    <a:pt x="613" y="1151"/>
                    <a:pt x="607" y="1149"/>
                    <a:pt x="602" y="1146"/>
                  </a:cubicBezTo>
                  <a:close/>
                  <a:moveTo>
                    <a:pt x="747" y="178"/>
                  </a:moveTo>
                  <a:cubicBezTo>
                    <a:pt x="748" y="181"/>
                    <a:pt x="748" y="184"/>
                    <a:pt x="748" y="186"/>
                  </a:cubicBezTo>
                  <a:lnTo>
                    <a:pt x="746" y="186"/>
                  </a:lnTo>
                  <a:cubicBezTo>
                    <a:pt x="746" y="183"/>
                    <a:pt x="746" y="180"/>
                    <a:pt x="746" y="178"/>
                  </a:cubicBezTo>
                  <a:lnTo>
                    <a:pt x="747" y="178"/>
                  </a:lnTo>
                  <a:close/>
                  <a:moveTo>
                    <a:pt x="708" y="1017"/>
                  </a:moveTo>
                  <a:cubicBezTo>
                    <a:pt x="713" y="1039"/>
                    <a:pt x="718" y="1062"/>
                    <a:pt x="722" y="1085"/>
                  </a:cubicBezTo>
                  <a:lnTo>
                    <a:pt x="720" y="1086"/>
                  </a:lnTo>
                  <a:cubicBezTo>
                    <a:pt x="709" y="1070"/>
                    <a:pt x="678" y="1071"/>
                    <a:pt x="671" y="1093"/>
                  </a:cubicBezTo>
                  <a:cubicBezTo>
                    <a:pt x="652" y="1081"/>
                    <a:pt x="635" y="1068"/>
                    <a:pt x="619" y="1053"/>
                  </a:cubicBezTo>
                  <a:cubicBezTo>
                    <a:pt x="649" y="1043"/>
                    <a:pt x="679" y="1030"/>
                    <a:pt x="708" y="1017"/>
                  </a:cubicBezTo>
                  <a:close/>
                  <a:moveTo>
                    <a:pt x="220" y="411"/>
                  </a:moveTo>
                  <a:lnTo>
                    <a:pt x="225" y="415"/>
                  </a:lnTo>
                  <a:cubicBezTo>
                    <a:pt x="223" y="427"/>
                    <a:pt x="221" y="439"/>
                    <a:pt x="220" y="451"/>
                  </a:cubicBezTo>
                  <a:cubicBezTo>
                    <a:pt x="215" y="453"/>
                    <a:pt x="211" y="454"/>
                    <a:pt x="206" y="456"/>
                  </a:cubicBezTo>
                  <a:cubicBezTo>
                    <a:pt x="208" y="442"/>
                    <a:pt x="210" y="428"/>
                    <a:pt x="212" y="414"/>
                  </a:cubicBezTo>
                  <a:cubicBezTo>
                    <a:pt x="215" y="413"/>
                    <a:pt x="217" y="412"/>
                    <a:pt x="220" y="411"/>
                  </a:cubicBezTo>
                  <a:close/>
                  <a:moveTo>
                    <a:pt x="313" y="263"/>
                  </a:moveTo>
                  <a:cubicBezTo>
                    <a:pt x="303" y="269"/>
                    <a:pt x="293" y="276"/>
                    <a:pt x="283" y="283"/>
                  </a:cubicBezTo>
                  <a:cubicBezTo>
                    <a:pt x="284" y="277"/>
                    <a:pt x="285" y="270"/>
                    <a:pt x="286" y="264"/>
                  </a:cubicBezTo>
                  <a:cubicBezTo>
                    <a:pt x="295" y="261"/>
                    <a:pt x="305" y="258"/>
                    <a:pt x="314" y="255"/>
                  </a:cubicBezTo>
                  <a:cubicBezTo>
                    <a:pt x="313" y="258"/>
                    <a:pt x="313" y="260"/>
                    <a:pt x="313" y="263"/>
                  </a:cubicBezTo>
                  <a:close/>
                  <a:moveTo>
                    <a:pt x="823" y="200"/>
                  </a:moveTo>
                  <a:cubicBezTo>
                    <a:pt x="823" y="202"/>
                    <a:pt x="823" y="204"/>
                    <a:pt x="824" y="206"/>
                  </a:cubicBezTo>
                  <a:cubicBezTo>
                    <a:pt x="807" y="201"/>
                    <a:pt x="790" y="197"/>
                    <a:pt x="773" y="193"/>
                  </a:cubicBezTo>
                  <a:lnTo>
                    <a:pt x="771" y="192"/>
                  </a:lnTo>
                  <a:cubicBezTo>
                    <a:pt x="771" y="189"/>
                    <a:pt x="770" y="187"/>
                    <a:pt x="770" y="184"/>
                  </a:cubicBezTo>
                  <a:cubicBezTo>
                    <a:pt x="788" y="189"/>
                    <a:pt x="806" y="194"/>
                    <a:pt x="823" y="200"/>
                  </a:cubicBezTo>
                  <a:close/>
                  <a:moveTo>
                    <a:pt x="962" y="286"/>
                  </a:moveTo>
                  <a:cubicBezTo>
                    <a:pt x="955" y="273"/>
                    <a:pt x="949" y="260"/>
                    <a:pt x="941" y="247"/>
                  </a:cubicBezTo>
                  <a:cubicBezTo>
                    <a:pt x="949" y="255"/>
                    <a:pt x="956" y="263"/>
                    <a:pt x="964" y="271"/>
                  </a:cubicBezTo>
                  <a:cubicBezTo>
                    <a:pt x="978" y="286"/>
                    <a:pt x="991" y="303"/>
                    <a:pt x="1003" y="321"/>
                  </a:cubicBezTo>
                  <a:cubicBezTo>
                    <a:pt x="990" y="308"/>
                    <a:pt x="976" y="297"/>
                    <a:pt x="962" y="286"/>
                  </a:cubicBezTo>
                  <a:close/>
                  <a:moveTo>
                    <a:pt x="1134" y="722"/>
                  </a:moveTo>
                  <a:cubicBezTo>
                    <a:pt x="1130" y="716"/>
                    <a:pt x="1124" y="711"/>
                    <a:pt x="1116" y="709"/>
                  </a:cubicBezTo>
                  <a:cubicBezTo>
                    <a:pt x="1116" y="705"/>
                    <a:pt x="1116" y="701"/>
                    <a:pt x="1117" y="697"/>
                  </a:cubicBezTo>
                  <a:cubicBezTo>
                    <a:pt x="1122" y="675"/>
                    <a:pt x="1126" y="653"/>
                    <a:pt x="1129" y="630"/>
                  </a:cubicBezTo>
                  <a:cubicBezTo>
                    <a:pt x="1134" y="661"/>
                    <a:pt x="1136" y="691"/>
                    <a:pt x="1134" y="722"/>
                  </a:cubicBezTo>
                  <a:close/>
                  <a:moveTo>
                    <a:pt x="973" y="940"/>
                  </a:moveTo>
                  <a:lnTo>
                    <a:pt x="976" y="938"/>
                  </a:lnTo>
                  <a:cubicBezTo>
                    <a:pt x="978" y="957"/>
                    <a:pt x="981" y="975"/>
                    <a:pt x="985" y="994"/>
                  </a:cubicBezTo>
                  <a:cubicBezTo>
                    <a:pt x="985" y="998"/>
                    <a:pt x="987" y="1001"/>
                    <a:pt x="988" y="1004"/>
                  </a:cubicBezTo>
                  <a:cubicBezTo>
                    <a:pt x="986" y="1006"/>
                    <a:pt x="983" y="1008"/>
                    <a:pt x="980" y="1010"/>
                  </a:cubicBezTo>
                  <a:cubicBezTo>
                    <a:pt x="979" y="987"/>
                    <a:pt x="976" y="963"/>
                    <a:pt x="973" y="940"/>
                  </a:cubicBezTo>
                  <a:close/>
                  <a:moveTo>
                    <a:pt x="918" y="1023"/>
                  </a:moveTo>
                  <a:cubicBezTo>
                    <a:pt x="918" y="1033"/>
                    <a:pt x="918" y="1043"/>
                    <a:pt x="918" y="1053"/>
                  </a:cubicBezTo>
                  <a:lnTo>
                    <a:pt x="917" y="1054"/>
                  </a:lnTo>
                  <a:cubicBezTo>
                    <a:pt x="917" y="1044"/>
                    <a:pt x="918" y="1033"/>
                    <a:pt x="918" y="1023"/>
                  </a:cubicBezTo>
                  <a:close/>
                  <a:moveTo>
                    <a:pt x="791" y="1103"/>
                  </a:moveTo>
                  <a:cubicBezTo>
                    <a:pt x="799" y="1096"/>
                    <a:pt x="807" y="1090"/>
                    <a:pt x="816" y="1083"/>
                  </a:cubicBezTo>
                  <a:cubicBezTo>
                    <a:pt x="828" y="1093"/>
                    <a:pt x="848" y="1094"/>
                    <a:pt x="859" y="1083"/>
                  </a:cubicBezTo>
                  <a:cubicBezTo>
                    <a:pt x="859" y="1085"/>
                    <a:pt x="859" y="1087"/>
                    <a:pt x="860" y="1088"/>
                  </a:cubicBezTo>
                  <a:cubicBezTo>
                    <a:pt x="836" y="1101"/>
                    <a:pt x="813" y="1112"/>
                    <a:pt x="793" y="1118"/>
                  </a:cubicBezTo>
                  <a:cubicBezTo>
                    <a:pt x="792" y="1113"/>
                    <a:pt x="792" y="1108"/>
                    <a:pt x="791" y="1103"/>
                  </a:cubicBezTo>
                  <a:close/>
                  <a:moveTo>
                    <a:pt x="794" y="969"/>
                  </a:moveTo>
                  <a:cubicBezTo>
                    <a:pt x="797" y="988"/>
                    <a:pt x="799" y="1006"/>
                    <a:pt x="801" y="1024"/>
                  </a:cubicBezTo>
                  <a:cubicBezTo>
                    <a:pt x="795" y="1030"/>
                    <a:pt x="788" y="1036"/>
                    <a:pt x="780" y="1042"/>
                  </a:cubicBezTo>
                  <a:cubicBezTo>
                    <a:pt x="776" y="1023"/>
                    <a:pt x="772" y="1004"/>
                    <a:pt x="768" y="985"/>
                  </a:cubicBezTo>
                  <a:cubicBezTo>
                    <a:pt x="776" y="980"/>
                    <a:pt x="785" y="975"/>
                    <a:pt x="794" y="969"/>
                  </a:cubicBezTo>
                  <a:close/>
                  <a:moveTo>
                    <a:pt x="228" y="702"/>
                  </a:moveTo>
                  <a:cubicBezTo>
                    <a:pt x="229" y="707"/>
                    <a:pt x="230" y="713"/>
                    <a:pt x="231" y="718"/>
                  </a:cubicBezTo>
                  <a:lnTo>
                    <a:pt x="227" y="718"/>
                  </a:lnTo>
                  <a:cubicBezTo>
                    <a:pt x="225" y="712"/>
                    <a:pt x="224" y="707"/>
                    <a:pt x="223" y="701"/>
                  </a:cubicBezTo>
                  <a:cubicBezTo>
                    <a:pt x="224" y="702"/>
                    <a:pt x="226" y="702"/>
                    <a:pt x="228" y="702"/>
                  </a:cubicBezTo>
                  <a:close/>
                  <a:moveTo>
                    <a:pt x="221" y="667"/>
                  </a:moveTo>
                  <a:cubicBezTo>
                    <a:pt x="219" y="666"/>
                    <a:pt x="218" y="666"/>
                    <a:pt x="216" y="665"/>
                  </a:cubicBezTo>
                  <a:cubicBezTo>
                    <a:pt x="212" y="648"/>
                    <a:pt x="210" y="630"/>
                    <a:pt x="208" y="611"/>
                  </a:cubicBezTo>
                  <a:cubicBezTo>
                    <a:pt x="210" y="613"/>
                    <a:pt x="213" y="615"/>
                    <a:pt x="216" y="617"/>
                  </a:cubicBezTo>
                  <a:cubicBezTo>
                    <a:pt x="217" y="633"/>
                    <a:pt x="219" y="650"/>
                    <a:pt x="221" y="667"/>
                  </a:cubicBezTo>
                  <a:close/>
                  <a:moveTo>
                    <a:pt x="318" y="681"/>
                  </a:moveTo>
                  <a:cubicBezTo>
                    <a:pt x="304" y="680"/>
                    <a:pt x="290" y="678"/>
                    <a:pt x="277" y="677"/>
                  </a:cubicBezTo>
                  <a:cubicBezTo>
                    <a:pt x="275" y="669"/>
                    <a:pt x="274" y="661"/>
                    <a:pt x="272" y="654"/>
                  </a:cubicBezTo>
                  <a:cubicBezTo>
                    <a:pt x="287" y="663"/>
                    <a:pt x="302" y="672"/>
                    <a:pt x="318" y="681"/>
                  </a:cubicBezTo>
                  <a:close/>
                  <a:moveTo>
                    <a:pt x="268" y="390"/>
                  </a:moveTo>
                  <a:cubicBezTo>
                    <a:pt x="279" y="386"/>
                    <a:pt x="290" y="382"/>
                    <a:pt x="301" y="379"/>
                  </a:cubicBezTo>
                  <a:cubicBezTo>
                    <a:pt x="299" y="396"/>
                    <a:pt x="299" y="413"/>
                    <a:pt x="298" y="430"/>
                  </a:cubicBezTo>
                  <a:cubicBezTo>
                    <a:pt x="288" y="424"/>
                    <a:pt x="277" y="417"/>
                    <a:pt x="266" y="410"/>
                  </a:cubicBezTo>
                  <a:cubicBezTo>
                    <a:pt x="267" y="403"/>
                    <a:pt x="268" y="397"/>
                    <a:pt x="268" y="390"/>
                  </a:cubicBezTo>
                  <a:close/>
                  <a:moveTo>
                    <a:pt x="638" y="242"/>
                  </a:moveTo>
                  <a:cubicBezTo>
                    <a:pt x="624" y="242"/>
                    <a:pt x="611" y="242"/>
                    <a:pt x="599" y="242"/>
                  </a:cubicBezTo>
                  <a:cubicBezTo>
                    <a:pt x="584" y="243"/>
                    <a:pt x="569" y="244"/>
                    <a:pt x="553" y="245"/>
                  </a:cubicBezTo>
                  <a:cubicBezTo>
                    <a:pt x="548" y="240"/>
                    <a:pt x="542" y="235"/>
                    <a:pt x="537" y="230"/>
                  </a:cubicBezTo>
                  <a:cubicBezTo>
                    <a:pt x="566" y="226"/>
                    <a:pt x="596" y="225"/>
                    <a:pt x="626" y="227"/>
                  </a:cubicBezTo>
                  <a:cubicBezTo>
                    <a:pt x="630" y="232"/>
                    <a:pt x="634" y="237"/>
                    <a:pt x="638" y="242"/>
                  </a:cubicBezTo>
                  <a:close/>
                  <a:moveTo>
                    <a:pt x="685" y="233"/>
                  </a:moveTo>
                  <a:cubicBezTo>
                    <a:pt x="685" y="236"/>
                    <a:pt x="685" y="239"/>
                    <a:pt x="684" y="242"/>
                  </a:cubicBezTo>
                  <a:cubicBezTo>
                    <a:pt x="679" y="242"/>
                    <a:pt x="674" y="242"/>
                    <a:pt x="668" y="242"/>
                  </a:cubicBezTo>
                  <a:cubicBezTo>
                    <a:pt x="665" y="238"/>
                    <a:pt x="662" y="234"/>
                    <a:pt x="658" y="230"/>
                  </a:cubicBezTo>
                  <a:cubicBezTo>
                    <a:pt x="667" y="231"/>
                    <a:pt x="676" y="232"/>
                    <a:pt x="685" y="233"/>
                  </a:cubicBezTo>
                  <a:close/>
                  <a:moveTo>
                    <a:pt x="857" y="212"/>
                  </a:moveTo>
                  <a:lnTo>
                    <a:pt x="855" y="216"/>
                  </a:lnTo>
                  <a:lnTo>
                    <a:pt x="851" y="215"/>
                  </a:lnTo>
                  <a:lnTo>
                    <a:pt x="851" y="210"/>
                  </a:lnTo>
                  <a:cubicBezTo>
                    <a:pt x="853" y="211"/>
                    <a:pt x="855" y="212"/>
                    <a:pt x="857" y="212"/>
                  </a:cubicBezTo>
                  <a:close/>
                  <a:moveTo>
                    <a:pt x="1046" y="557"/>
                  </a:moveTo>
                  <a:cubicBezTo>
                    <a:pt x="1025" y="573"/>
                    <a:pt x="1002" y="589"/>
                    <a:pt x="980" y="603"/>
                  </a:cubicBezTo>
                  <a:cubicBezTo>
                    <a:pt x="980" y="600"/>
                    <a:pt x="981" y="597"/>
                    <a:pt x="982" y="594"/>
                  </a:cubicBezTo>
                  <a:cubicBezTo>
                    <a:pt x="990" y="588"/>
                    <a:pt x="998" y="584"/>
                    <a:pt x="1006" y="578"/>
                  </a:cubicBezTo>
                  <a:cubicBezTo>
                    <a:pt x="1031" y="562"/>
                    <a:pt x="1020" y="527"/>
                    <a:pt x="999" y="519"/>
                  </a:cubicBezTo>
                  <a:cubicBezTo>
                    <a:pt x="999" y="512"/>
                    <a:pt x="996" y="505"/>
                    <a:pt x="992" y="500"/>
                  </a:cubicBezTo>
                  <a:cubicBezTo>
                    <a:pt x="994" y="468"/>
                    <a:pt x="994" y="438"/>
                    <a:pt x="992" y="407"/>
                  </a:cubicBezTo>
                  <a:cubicBezTo>
                    <a:pt x="1008" y="429"/>
                    <a:pt x="1021" y="452"/>
                    <a:pt x="1029" y="477"/>
                  </a:cubicBezTo>
                  <a:cubicBezTo>
                    <a:pt x="1038" y="502"/>
                    <a:pt x="1044" y="529"/>
                    <a:pt x="1046" y="557"/>
                  </a:cubicBezTo>
                  <a:close/>
                  <a:moveTo>
                    <a:pt x="1032" y="881"/>
                  </a:moveTo>
                  <a:cubicBezTo>
                    <a:pt x="1039" y="890"/>
                    <a:pt x="1050" y="894"/>
                    <a:pt x="1060" y="894"/>
                  </a:cubicBezTo>
                  <a:cubicBezTo>
                    <a:pt x="1052" y="904"/>
                    <a:pt x="1044" y="915"/>
                    <a:pt x="1036" y="924"/>
                  </a:cubicBezTo>
                  <a:cubicBezTo>
                    <a:pt x="1035" y="910"/>
                    <a:pt x="1034" y="896"/>
                    <a:pt x="1032" y="881"/>
                  </a:cubicBezTo>
                  <a:close/>
                  <a:moveTo>
                    <a:pt x="822" y="854"/>
                  </a:moveTo>
                  <a:cubicBezTo>
                    <a:pt x="825" y="855"/>
                    <a:pt x="828" y="855"/>
                    <a:pt x="831" y="856"/>
                  </a:cubicBezTo>
                  <a:cubicBezTo>
                    <a:pt x="832" y="861"/>
                    <a:pt x="833" y="866"/>
                    <a:pt x="834" y="872"/>
                  </a:cubicBezTo>
                  <a:cubicBezTo>
                    <a:pt x="832" y="873"/>
                    <a:pt x="830" y="875"/>
                    <a:pt x="829" y="876"/>
                  </a:cubicBezTo>
                  <a:cubicBezTo>
                    <a:pt x="826" y="869"/>
                    <a:pt x="825" y="862"/>
                    <a:pt x="822" y="854"/>
                  </a:cubicBezTo>
                  <a:close/>
                  <a:moveTo>
                    <a:pt x="780" y="903"/>
                  </a:moveTo>
                  <a:cubicBezTo>
                    <a:pt x="781" y="906"/>
                    <a:pt x="782" y="909"/>
                    <a:pt x="782" y="912"/>
                  </a:cubicBezTo>
                  <a:cubicBezTo>
                    <a:pt x="774" y="917"/>
                    <a:pt x="766" y="922"/>
                    <a:pt x="758" y="927"/>
                  </a:cubicBezTo>
                  <a:cubicBezTo>
                    <a:pt x="766" y="920"/>
                    <a:pt x="773" y="911"/>
                    <a:pt x="780" y="903"/>
                  </a:cubicBezTo>
                  <a:close/>
                  <a:moveTo>
                    <a:pt x="675" y="890"/>
                  </a:moveTo>
                  <a:cubicBezTo>
                    <a:pt x="679" y="903"/>
                    <a:pt x="683" y="917"/>
                    <a:pt x="687" y="930"/>
                  </a:cubicBezTo>
                  <a:cubicBezTo>
                    <a:pt x="681" y="935"/>
                    <a:pt x="676" y="940"/>
                    <a:pt x="670" y="945"/>
                  </a:cubicBezTo>
                  <a:lnTo>
                    <a:pt x="667" y="946"/>
                  </a:lnTo>
                  <a:cubicBezTo>
                    <a:pt x="646" y="958"/>
                    <a:pt x="626" y="971"/>
                    <a:pt x="606" y="983"/>
                  </a:cubicBezTo>
                  <a:cubicBezTo>
                    <a:pt x="631" y="953"/>
                    <a:pt x="654" y="922"/>
                    <a:pt x="675" y="890"/>
                  </a:cubicBezTo>
                  <a:close/>
                  <a:moveTo>
                    <a:pt x="387" y="1017"/>
                  </a:moveTo>
                  <a:cubicBezTo>
                    <a:pt x="391" y="1022"/>
                    <a:pt x="396" y="1026"/>
                    <a:pt x="400" y="1031"/>
                  </a:cubicBezTo>
                  <a:cubicBezTo>
                    <a:pt x="397" y="1033"/>
                    <a:pt x="395" y="1035"/>
                    <a:pt x="392" y="1037"/>
                  </a:cubicBezTo>
                  <a:cubicBezTo>
                    <a:pt x="388" y="1032"/>
                    <a:pt x="384" y="1027"/>
                    <a:pt x="379" y="1022"/>
                  </a:cubicBezTo>
                  <a:cubicBezTo>
                    <a:pt x="382" y="1020"/>
                    <a:pt x="385" y="1018"/>
                    <a:pt x="387" y="1017"/>
                  </a:cubicBezTo>
                  <a:close/>
                  <a:moveTo>
                    <a:pt x="328" y="939"/>
                  </a:moveTo>
                  <a:cubicBezTo>
                    <a:pt x="335" y="949"/>
                    <a:pt x="342" y="958"/>
                    <a:pt x="349" y="968"/>
                  </a:cubicBezTo>
                  <a:cubicBezTo>
                    <a:pt x="346" y="969"/>
                    <a:pt x="344" y="971"/>
                    <a:pt x="341" y="972"/>
                  </a:cubicBezTo>
                  <a:cubicBezTo>
                    <a:pt x="335" y="963"/>
                    <a:pt x="328" y="953"/>
                    <a:pt x="322" y="943"/>
                  </a:cubicBezTo>
                  <a:cubicBezTo>
                    <a:pt x="324" y="942"/>
                    <a:pt x="326" y="940"/>
                    <a:pt x="328" y="939"/>
                  </a:cubicBezTo>
                  <a:close/>
                  <a:moveTo>
                    <a:pt x="287" y="868"/>
                  </a:moveTo>
                  <a:cubicBezTo>
                    <a:pt x="289" y="873"/>
                    <a:pt x="292" y="878"/>
                    <a:pt x="295" y="883"/>
                  </a:cubicBezTo>
                  <a:cubicBezTo>
                    <a:pt x="293" y="885"/>
                    <a:pt x="291" y="886"/>
                    <a:pt x="290" y="887"/>
                  </a:cubicBezTo>
                  <a:cubicBezTo>
                    <a:pt x="287" y="881"/>
                    <a:pt x="285" y="876"/>
                    <a:pt x="282" y="871"/>
                  </a:cubicBezTo>
                  <a:cubicBezTo>
                    <a:pt x="284" y="870"/>
                    <a:pt x="285" y="869"/>
                    <a:pt x="287" y="868"/>
                  </a:cubicBezTo>
                  <a:close/>
                  <a:moveTo>
                    <a:pt x="262" y="816"/>
                  </a:moveTo>
                  <a:cubicBezTo>
                    <a:pt x="264" y="821"/>
                    <a:pt x="267" y="827"/>
                    <a:pt x="269" y="832"/>
                  </a:cubicBezTo>
                  <a:lnTo>
                    <a:pt x="265" y="835"/>
                  </a:lnTo>
                  <a:cubicBezTo>
                    <a:pt x="263" y="828"/>
                    <a:pt x="260" y="822"/>
                    <a:pt x="258" y="815"/>
                  </a:cubicBezTo>
                  <a:cubicBezTo>
                    <a:pt x="259" y="816"/>
                    <a:pt x="261" y="816"/>
                    <a:pt x="262" y="816"/>
                  </a:cubicBezTo>
                  <a:close/>
                  <a:moveTo>
                    <a:pt x="338" y="766"/>
                  </a:moveTo>
                  <a:cubicBezTo>
                    <a:pt x="339" y="770"/>
                    <a:pt x="340" y="774"/>
                    <a:pt x="341" y="777"/>
                  </a:cubicBezTo>
                  <a:lnTo>
                    <a:pt x="339" y="779"/>
                  </a:lnTo>
                  <a:cubicBezTo>
                    <a:pt x="329" y="779"/>
                    <a:pt x="319" y="778"/>
                    <a:pt x="309" y="778"/>
                  </a:cubicBezTo>
                  <a:cubicBezTo>
                    <a:pt x="307" y="773"/>
                    <a:pt x="305" y="769"/>
                    <a:pt x="303" y="764"/>
                  </a:cubicBezTo>
                  <a:cubicBezTo>
                    <a:pt x="315" y="765"/>
                    <a:pt x="327" y="766"/>
                    <a:pt x="338" y="766"/>
                  </a:cubicBezTo>
                  <a:close/>
                  <a:moveTo>
                    <a:pt x="328" y="723"/>
                  </a:moveTo>
                  <a:cubicBezTo>
                    <a:pt x="315" y="723"/>
                    <a:pt x="302" y="723"/>
                    <a:pt x="289" y="722"/>
                  </a:cubicBezTo>
                  <a:cubicBezTo>
                    <a:pt x="288" y="719"/>
                    <a:pt x="287" y="716"/>
                    <a:pt x="286" y="713"/>
                  </a:cubicBezTo>
                  <a:cubicBezTo>
                    <a:pt x="299" y="715"/>
                    <a:pt x="313" y="717"/>
                    <a:pt x="326" y="718"/>
                  </a:cubicBezTo>
                  <a:cubicBezTo>
                    <a:pt x="327" y="720"/>
                    <a:pt x="327" y="722"/>
                    <a:pt x="328" y="723"/>
                  </a:cubicBezTo>
                  <a:close/>
                  <a:moveTo>
                    <a:pt x="393" y="620"/>
                  </a:moveTo>
                  <a:cubicBezTo>
                    <a:pt x="395" y="636"/>
                    <a:pt x="398" y="651"/>
                    <a:pt x="400" y="667"/>
                  </a:cubicBezTo>
                  <a:cubicBezTo>
                    <a:pt x="387" y="661"/>
                    <a:pt x="373" y="655"/>
                    <a:pt x="360" y="649"/>
                  </a:cubicBezTo>
                  <a:cubicBezTo>
                    <a:pt x="356" y="629"/>
                    <a:pt x="352" y="609"/>
                    <a:pt x="349" y="589"/>
                  </a:cubicBezTo>
                  <a:cubicBezTo>
                    <a:pt x="363" y="600"/>
                    <a:pt x="378" y="610"/>
                    <a:pt x="393" y="620"/>
                  </a:cubicBezTo>
                  <a:close/>
                  <a:moveTo>
                    <a:pt x="338" y="508"/>
                  </a:moveTo>
                  <a:cubicBezTo>
                    <a:pt x="353" y="519"/>
                    <a:pt x="368" y="530"/>
                    <a:pt x="384" y="540"/>
                  </a:cubicBezTo>
                  <a:cubicBezTo>
                    <a:pt x="385" y="552"/>
                    <a:pt x="386" y="564"/>
                    <a:pt x="388" y="576"/>
                  </a:cubicBezTo>
                  <a:cubicBezTo>
                    <a:pt x="372" y="567"/>
                    <a:pt x="358" y="558"/>
                    <a:pt x="343" y="548"/>
                  </a:cubicBezTo>
                  <a:cubicBezTo>
                    <a:pt x="341" y="535"/>
                    <a:pt x="339" y="522"/>
                    <a:pt x="338" y="508"/>
                  </a:cubicBezTo>
                  <a:close/>
                  <a:moveTo>
                    <a:pt x="438" y="261"/>
                  </a:moveTo>
                  <a:cubicBezTo>
                    <a:pt x="436" y="260"/>
                    <a:pt x="434" y="261"/>
                    <a:pt x="432" y="262"/>
                  </a:cubicBezTo>
                  <a:cubicBezTo>
                    <a:pt x="423" y="263"/>
                    <a:pt x="415" y="265"/>
                    <a:pt x="407" y="266"/>
                  </a:cubicBezTo>
                  <a:lnTo>
                    <a:pt x="407" y="263"/>
                  </a:lnTo>
                  <a:cubicBezTo>
                    <a:pt x="435" y="252"/>
                    <a:pt x="464" y="243"/>
                    <a:pt x="493" y="237"/>
                  </a:cubicBezTo>
                  <a:cubicBezTo>
                    <a:pt x="498" y="241"/>
                    <a:pt x="502" y="246"/>
                    <a:pt x="507" y="250"/>
                  </a:cubicBezTo>
                  <a:cubicBezTo>
                    <a:pt x="484" y="253"/>
                    <a:pt x="461" y="256"/>
                    <a:pt x="438" y="261"/>
                  </a:cubicBezTo>
                  <a:close/>
                  <a:moveTo>
                    <a:pt x="743" y="248"/>
                  </a:moveTo>
                  <a:lnTo>
                    <a:pt x="743" y="247"/>
                  </a:lnTo>
                  <a:cubicBezTo>
                    <a:pt x="745" y="247"/>
                    <a:pt x="746" y="248"/>
                    <a:pt x="748" y="248"/>
                  </a:cubicBezTo>
                  <a:cubicBezTo>
                    <a:pt x="746" y="248"/>
                    <a:pt x="745" y="248"/>
                    <a:pt x="743" y="248"/>
                  </a:cubicBezTo>
                  <a:close/>
                  <a:moveTo>
                    <a:pt x="927" y="507"/>
                  </a:moveTo>
                  <a:cubicBezTo>
                    <a:pt x="919" y="485"/>
                    <a:pt x="910" y="464"/>
                    <a:pt x="900" y="443"/>
                  </a:cubicBezTo>
                  <a:cubicBezTo>
                    <a:pt x="899" y="430"/>
                    <a:pt x="897" y="416"/>
                    <a:pt x="895" y="403"/>
                  </a:cubicBezTo>
                  <a:cubicBezTo>
                    <a:pt x="898" y="406"/>
                    <a:pt x="901" y="410"/>
                    <a:pt x="905" y="414"/>
                  </a:cubicBezTo>
                  <a:cubicBezTo>
                    <a:pt x="914" y="425"/>
                    <a:pt x="927" y="425"/>
                    <a:pt x="937" y="418"/>
                  </a:cubicBezTo>
                  <a:cubicBezTo>
                    <a:pt x="937" y="447"/>
                    <a:pt x="935" y="476"/>
                    <a:pt x="931" y="504"/>
                  </a:cubicBezTo>
                  <a:lnTo>
                    <a:pt x="927" y="507"/>
                  </a:lnTo>
                  <a:close/>
                  <a:moveTo>
                    <a:pt x="1049" y="640"/>
                  </a:moveTo>
                  <a:cubicBezTo>
                    <a:pt x="1048" y="642"/>
                    <a:pt x="1047" y="644"/>
                    <a:pt x="1047" y="646"/>
                  </a:cubicBezTo>
                  <a:cubicBezTo>
                    <a:pt x="1047" y="660"/>
                    <a:pt x="1046" y="672"/>
                    <a:pt x="1044" y="685"/>
                  </a:cubicBezTo>
                  <a:cubicBezTo>
                    <a:pt x="1042" y="683"/>
                    <a:pt x="1040" y="680"/>
                    <a:pt x="1038" y="678"/>
                  </a:cubicBezTo>
                  <a:cubicBezTo>
                    <a:pt x="1032" y="671"/>
                    <a:pt x="1022" y="682"/>
                    <a:pt x="1028" y="689"/>
                  </a:cubicBezTo>
                  <a:cubicBezTo>
                    <a:pt x="1031" y="692"/>
                    <a:pt x="1034" y="696"/>
                    <a:pt x="1036" y="700"/>
                  </a:cubicBezTo>
                  <a:cubicBezTo>
                    <a:pt x="1030" y="700"/>
                    <a:pt x="1025" y="699"/>
                    <a:pt x="1020" y="698"/>
                  </a:cubicBezTo>
                  <a:cubicBezTo>
                    <a:pt x="1016" y="697"/>
                    <a:pt x="1012" y="697"/>
                    <a:pt x="1008" y="697"/>
                  </a:cubicBezTo>
                  <a:cubicBezTo>
                    <a:pt x="1003" y="696"/>
                    <a:pt x="997" y="695"/>
                    <a:pt x="992" y="695"/>
                  </a:cubicBezTo>
                  <a:cubicBezTo>
                    <a:pt x="989" y="685"/>
                    <a:pt x="986" y="676"/>
                    <a:pt x="983" y="666"/>
                  </a:cubicBezTo>
                  <a:cubicBezTo>
                    <a:pt x="1006" y="653"/>
                    <a:pt x="1028" y="639"/>
                    <a:pt x="1049" y="624"/>
                  </a:cubicBezTo>
                  <a:cubicBezTo>
                    <a:pt x="1049" y="629"/>
                    <a:pt x="1049" y="635"/>
                    <a:pt x="1049" y="640"/>
                  </a:cubicBezTo>
                  <a:close/>
                  <a:moveTo>
                    <a:pt x="907" y="885"/>
                  </a:moveTo>
                  <a:cubicBezTo>
                    <a:pt x="908" y="892"/>
                    <a:pt x="909" y="899"/>
                    <a:pt x="909" y="907"/>
                  </a:cubicBezTo>
                  <a:lnTo>
                    <a:pt x="908" y="908"/>
                  </a:lnTo>
                  <a:cubicBezTo>
                    <a:pt x="907" y="901"/>
                    <a:pt x="906" y="894"/>
                    <a:pt x="904" y="888"/>
                  </a:cubicBezTo>
                  <a:lnTo>
                    <a:pt x="907" y="885"/>
                  </a:lnTo>
                  <a:close/>
                  <a:moveTo>
                    <a:pt x="471" y="953"/>
                  </a:moveTo>
                  <a:cubicBezTo>
                    <a:pt x="473" y="952"/>
                    <a:pt x="475" y="950"/>
                    <a:pt x="477" y="948"/>
                  </a:cubicBezTo>
                  <a:cubicBezTo>
                    <a:pt x="479" y="953"/>
                    <a:pt x="481" y="957"/>
                    <a:pt x="483" y="961"/>
                  </a:cubicBezTo>
                  <a:lnTo>
                    <a:pt x="479" y="965"/>
                  </a:lnTo>
                  <a:cubicBezTo>
                    <a:pt x="476" y="961"/>
                    <a:pt x="474" y="957"/>
                    <a:pt x="471" y="953"/>
                  </a:cubicBezTo>
                  <a:close/>
                  <a:moveTo>
                    <a:pt x="466" y="666"/>
                  </a:moveTo>
                  <a:cubicBezTo>
                    <a:pt x="462" y="670"/>
                    <a:pt x="458" y="674"/>
                    <a:pt x="454" y="678"/>
                  </a:cubicBezTo>
                  <a:cubicBezTo>
                    <a:pt x="453" y="678"/>
                    <a:pt x="451" y="678"/>
                    <a:pt x="450" y="679"/>
                  </a:cubicBezTo>
                  <a:cubicBezTo>
                    <a:pt x="448" y="670"/>
                    <a:pt x="446" y="661"/>
                    <a:pt x="444" y="653"/>
                  </a:cubicBezTo>
                  <a:cubicBezTo>
                    <a:pt x="451" y="657"/>
                    <a:pt x="459" y="662"/>
                    <a:pt x="466" y="666"/>
                  </a:cubicBezTo>
                  <a:close/>
                  <a:moveTo>
                    <a:pt x="514" y="615"/>
                  </a:moveTo>
                  <a:cubicBezTo>
                    <a:pt x="508" y="622"/>
                    <a:pt x="502" y="629"/>
                    <a:pt x="495" y="635"/>
                  </a:cubicBezTo>
                  <a:cubicBezTo>
                    <a:pt x="475" y="625"/>
                    <a:pt x="455" y="615"/>
                    <a:pt x="434" y="603"/>
                  </a:cubicBezTo>
                  <a:cubicBezTo>
                    <a:pt x="432" y="592"/>
                    <a:pt x="431" y="580"/>
                    <a:pt x="429" y="568"/>
                  </a:cubicBezTo>
                  <a:cubicBezTo>
                    <a:pt x="456" y="585"/>
                    <a:pt x="485" y="600"/>
                    <a:pt x="514" y="615"/>
                  </a:cubicBezTo>
                  <a:close/>
                  <a:moveTo>
                    <a:pt x="451" y="344"/>
                  </a:moveTo>
                  <a:cubicBezTo>
                    <a:pt x="461" y="365"/>
                    <a:pt x="471" y="386"/>
                    <a:pt x="481" y="406"/>
                  </a:cubicBezTo>
                  <a:cubicBezTo>
                    <a:pt x="458" y="408"/>
                    <a:pt x="434" y="409"/>
                    <a:pt x="411" y="412"/>
                  </a:cubicBezTo>
                  <a:cubicBezTo>
                    <a:pt x="409" y="392"/>
                    <a:pt x="408" y="371"/>
                    <a:pt x="407" y="350"/>
                  </a:cubicBezTo>
                  <a:cubicBezTo>
                    <a:pt x="422" y="348"/>
                    <a:pt x="436" y="345"/>
                    <a:pt x="451" y="344"/>
                  </a:cubicBezTo>
                  <a:close/>
                  <a:moveTo>
                    <a:pt x="606" y="808"/>
                  </a:moveTo>
                  <a:lnTo>
                    <a:pt x="610" y="807"/>
                  </a:lnTo>
                  <a:cubicBezTo>
                    <a:pt x="613" y="808"/>
                    <a:pt x="617" y="809"/>
                    <a:pt x="620" y="810"/>
                  </a:cubicBezTo>
                  <a:cubicBezTo>
                    <a:pt x="591" y="849"/>
                    <a:pt x="559" y="885"/>
                    <a:pt x="525" y="920"/>
                  </a:cubicBezTo>
                  <a:cubicBezTo>
                    <a:pt x="524" y="916"/>
                    <a:pt x="522" y="912"/>
                    <a:pt x="520" y="908"/>
                  </a:cubicBezTo>
                  <a:cubicBezTo>
                    <a:pt x="551" y="877"/>
                    <a:pt x="580" y="843"/>
                    <a:pt x="606" y="808"/>
                  </a:cubicBezTo>
                  <a:close/>
                  <a:moveTo>
                    <a:pt x="420" y="767"/>
                  </a:moveTo>
                  <a:cubicBezTo>
                    <a:pt x="421" y="771"/>
                    <a:pt x="422" y="775"/>
                    <a:pt x="423" y="779"/>
                  </a:cubicBezTo>
                  <a:cubicBezTo>
                    <a:pt x="417" y="779"/>
                    <a:pt x="411" y="779"/>
                    <a:pt x="404" y="780"/>
                  </a:cubicBezTo>
                  <a:cubicBezTo>
                    <a:pt x="410" y="775"/>
                    <a:pt x="415" y="771"/>
                    <a:pt x="420" y="767"/>
                  </a:cubicBezTo>
                  <a:close/>
                  <a:moveTo>
                    <a:pt x="591" y="651"/>
                  </a:moveTo>
                  <a:lnTo>
                    <a:pt x="591" y="652"/>
                  </a:lnTo>
                  <a:cubicBezTo>
                    <a:pt x="578" y="655"/>
                    <a:pt x="565" y="659"/>
                    <a:pt x="552" y="662"/>
                  </a:cubicBezTo>
                  <a:cubicBezTo>
                    <a:pt x="548" y="660"/>
                    <a:pt x="543" y="658"/>
                    <a:pt x="539" y="656"/>
                  </a:cubicBezTo>
                  <a:cubicBezTo>
                    <a:pt x="545" y="649"/>
                    <a:pt x="551" y="643"/>
                    <a:pt x="557" y="636"/>
                  </a:cubicBezTo>
                  <a:cubicBezTo>
                    <a:pt x="568" y="641"/>
                    <a:pt x="580" y="646"/>
                    <a:pt x="591" y="651"/>
                  </a:cubicBezTo>
                  <a:close/>
                  <a:moveTo>
                    <a:pt x="631" y="543"/>
                  </a:moveTo>
                  <a:cubicBezTo>
                    <a:pt x="640" y="559"/>
                    <a:pt x="649" y="575"/>
                    <a:pt x="657" y="592"/>
                  </a:cubicBezTo>
                  <a:cubicBezTo>
                    <a:pt x="653" y="597"/>
                    <a:pt x="649" y="603"/>
                    <a:pt x="645" y="609"/>
                  </a:cubicBezTo>
                  <a:cubicBezTo>
                    <a:pt x="638" y="606"/>
                    <a:pt x="632" y="604"/>
                    <a:pt x="626" y="602"/>
                  </a:cubicBezTo>
                  <a:cubicBezTo>
                    <a:pt x="621" y="591"/>
                    <a:pt x="616" y="581"/>
                    <a:pt x="611" y="571"/>
                  </a:cubicBezTo>
                  <a:cubicBezTo>
                    <a:pt x="618" y="562"/>
                    <a:pt x="624" y="552"/>
                    <a:pt x="631" y="543"/>
                  </a:cubicBezTo>
                  <a:close/>
                  <a:moveTo>
                    <a:pt x="583" y="459"/>
                  </a:moveTo>
                  <a:cubicBezTo>
                    <a:pt x="589" y="470"/>
                    <a:pt x="596" y="481"/>
                    <a:pt x="602" y="492"/>
                  </a:cubicBezTo>
                  <a:cubicBezTo>
                    <a:pt x="597" y="501"/>
                    <a:pt x="591" y="511"/>
                    <a:pt x="585" y="520"/>
                  </a:cubicBezTo>
                  <a:cubicBezTo>
                    <a:pt x="575" y="499"/>
                    <a:pt x="564" y="478"/>
                    <a:pt x="553" y="457"/>
                  </a:cubicBezTo>
                  <a:cubicBezTo>
                    <a:pt x="563" y="457"/>
                    <a:pt x="573" y="458"/>
                    <a:pt x="583" y="459"/>
                  </a:cubicBezTo>
                  <a:close/>
                  <a:moveTo>
                    <a:pt x="660" y="364"/>
                  </a:moveTo>
                  <a:cubicBezTo>
                    <a:pt x="654" y="357"/>
                    <a:pt x="648" y="349"/>
                    <a:pt x="643" y="342"/>
                  </a:cubicBezTo>
                  <a:cubicBezTo>
                    <a:pt x="650" y="343"/>
                    <a:pt x="658" y="344"/>
                    <a:pt x="665" y="345"/>
                  </a:cubicBezTo>
                  <a:cubicBezTo>
                    <a:pt x="664" y="352"/>
                    <a:pt x="662" y="358"/>
                    <a:pt x="660" y="364"/>
                  </a:cubicBezTo>
                  <a:close/>
                  <a:moveTo>
                    <a:pt x="860" y="454"/>
                  </a:moveTo>
                  <a:cubicBezTo>
                    <a:pt x="856" y="452"/>
                    <a:pt x="852" y="451"/>
                    <a:pt x="847" y="450"/>
                  </a:cubicBezTo>
                  <a:cubicBezTo>
                    <a:pt x="849" y="442"/>
                    <a:pt x="851" y="435"/>
                    <a:pt x="853" y="427"/>
                  </a:cubicBezTo>
                  <a:cubicBezTo>
                    <a:pt x="856" y="433"/>
                    <a:pt x="858" y="438"/>
                    <a:pt x="860" y="443"/>
                  </a:cubicBezTo>
                  <a:cubicBezTo>
                    <a:pt x="860" y="447"/>
                    <a:pt x="860" y="450"/>
                    <a:pt x="860" y="454"/>
                  </a:cubicBezTo>
                  <a:close/>
                  <a:moveTo>
                    <a:pt x="903" y="648"/>
                  </a:moveTo>
                  <a:cubicBezTo>
                    <a:pt x="902" y="646"/>
                    <a:pt x="901" y="643"/>
                    <a:pt x="900" y="641"/>
                  </a:cubicBezTo>
                  <a:cubicBezTo>
                    <a:pt x="902" y="639"/>
                    <a:pt x="905" y="638"/>
                    <a:pt x="907" y="637"/>
                  </a:cubicBezTo>
                  <a:cubicBezTo>
                    <a:pt x="906" y="640"/>
                    <a:pt x="906" y="644"/>
                    <a:pt x="905" y="647"/>
                  </a:cubicBezTo>
                  <a:lnTo>
                    <a:pt x="903" y="648"/>
                  </a:lnTo>
                  <a:close/>
                  <a:moveTo>
                    <a:pt x="883" y="756"/>
                  </a:moveTo>
                  <a:cubicBezTo>
                    <a:pt x="884" y="758"/>
                    <a:pt x="884" y="760"/>
                    <a:pt x="885" y="761"/>
                  </a:cubicBezTo>
                  <a:lnTo>
                    <a:pt x="880" y="761"/>
                  </a:lnTo>
                  <a:cubicBezTo>
                    <a:pt x="881" y="759"/>
                    <a:pt x="882" y="757"/>
                    <a:pt x="883" y="756"/>
                  </a:cubicBezTo>
                  <a:close/>
                  <a:moveTo>
                    <a:pt x="499" y="822"/>
                  </a:moveTo>
                  <a:cubicBezTo>
                    <a:pt x="507" y="821"/>
                    <a:pt x="516" y="821"/>
                    <a:pt x="524" y="820"/>
                  </a:cubicBezTo>
                  <a:cubicBezTo>
                    <a:pt x="515" y="830"/>
                    <a:pt x="506" y="839"/>
                    <a:pt x="497" y="849"/>
                  </a:cubicBezTo>
                  <a:cubicBezTo>
                    <a:pt x="494" y="842"/>
                    <a:pt x="492" y="835"/>
                    <a:pt x="490" y="829"/>
                  </a:cubicBezTo>
                  <a:cubicBezTo>
                    <a:pt x="493" y="826"/>
                    <a:pt x="496" y="824"/>
                    <a:pt x="499" y="822"/>
                  </a:cubicBezTo>
                  <a:close/>
                  <a:moveTo>
                    <a:pt x="477" y="763"/>
                  </a:moveTo>
                  <a:cubicBezTo>
                    <a:pt x="476" y="765"/>
                    <a:pt x="474" y="766"/>
                    <a:pt x="472" y="768"/>
                  </a:cubicBezTo>
                  <a:lnTo>
                    <a:pt x="471" y="764"/>
                  </a:lnTo>
                  <a:cubicBezTo>
                    <a:pt x="473" y="764"/>
                    <a:pt x="475" y="764"/>
                    <a:pt x="477" y="763"/>
                  </a:cubicBezTo>
                  <a:close/>
                  <a:moveTo>
                    <a:pt x="674" y="471"/>
                  </a:moveTo>
                  <a:cubicBezTo>
                    <a:pt x="677" y="471"/>
                    <a:pt x="680" y="472"/>
                    <a:pt x="682" y="472"/>
                  </a:cubicBezTo>
                  <a:cubicBezTo>
                    <a:pt x="690" y="486"/>
                    <a:pt x="698" y="499"/>
                    <a:pt x="705" y="513"/>
                  </a:cubicBezTo>
                  <a:cubicBezTo>
                    <a:pt x="705" y="514"/>
                    <a:pt x="704" y="516"/>
                    <a:pt x="703" y="518"/>
                  </a:cubicBezTo>
                  <a:cubicBezTo>
                    <a:pt x="697" y="530"/>
                    <a:pt x="690" y="541"/>
                    <a:pt x="683" y="553"/>
                  </a:cubicBezTo>
                  <a:cubicBezTo>
                    <a:pt x="674" y="537"/>
                    <a:pt x="665" y="521"/>
                    <a:pt x="655" y="505"/>
                  </a:cubicBezTo>
                  <a:cubicBezTo>
                    <a:pt x="662" y="494"/>
                    <a:pt x="668" y="483"/>
                    <a:pt x="674" y="471"/>
                  </a:cubicBezTo>
                  <a:close/>
                  <a:moveTo>
                    <a:pt x="730" y="423"/>
                  </a:moveTo>
                  <a:cubicBezTo>
                    <a:pt x="720" y="421"/>
                    <a:pt x="710" y="420"/>
                    <a:pt x="700" y="418"/>
                  </a:cubicBezTo>
                  <a:lnTo>
                    <a:pt x="700" y="417"/>
                  </a:lnTo>
                  <a:cubicBezTo>
                    <a:pt x="707" y="399"/>
                    <a:pt x="714" y="380"/>
                    <a:pt x="720" y="360"/>
                  </a:cubicBezTo>
                  <a:cubicBezTo>
                    <a:pt x="726" y="369"/>
                    <a:pt x="732" y="378"/>
                    <a:pt x="737" y="388"/>
                  </a:cubicBezTo>
                  <a:cubicBezTo>
                    <a:pt x="735" y="399"/>
                    <a:pt x="733" y="411"/>
                    <a:pt x="730" y="423"/>
                  </a:cubicBezTo>
                  <a:close/>
                  <a:moveTo>
                    <a:pt x="815" y="383"/>
                  </a:moveTo>
                  <a:lnTo>
                    <a:pt x="819" y="384"/>
                  </a:lnTo>
                  <a:cubicBezTo>
                    <a:pt x="817" y="402"/>
                    <a:pt x="814" y="420"/>
                    <a:pt x="811" y="438"/>
                  </a:cubicBezTo>
                  <a:lnTo>
                    <a:pt x="810" y="440"/>
                  </a:lnTo>
                  <a:lnTo>
                    <a:pt x="806" y="439"/>
                  </a:lnTo>
                  <a:cubicBezTo>
                    <a:pt x="802" y="433"/>
                    <a:pt x="799" y="427"/>
                    <a:pt x="795" y="421"/>
                  </a:cubicBezTo>
                  <a:cubicBezTo>
                    <a:pt x="800" y="407"/>
                    <a:pt x="804" y="394"/>
                    <a:pt x="808" y="381"/>
                  </a:cubicBezTo>
                  <a:cubicBezTo>
                    <a:pt x="810" y="381"/>
                    <a:pt x="813" y="382"/>
                    <a:pt x="815" y="383"/>
                  </a:cubicBezTo>
                  <a:close/>
                  <a:moveTo>
                    <a:pt x="858" y="671"/>
                  </a:moveTo>
                  <a:cubicBezTo>
                    <a:pt x="853" y="670"/>
                    <a:pt x="849" y="669"/>
                    <a:pt x="844" y="668"/>
                  </a:cubicBezTo>
                  <a:cubicBezTo>
                    <a:pt x="849" y="666"/>
                    <a:pt x="853" y="664"/>
                    <a:pt x="858" y="661"/>
                  </a:cubicBezTo>
                  <a:cubicBezTo>
                    <a:pt x="859" y="664"/>
                    <a:pt x="859" y="667"/>
                    <a:pt x="860" y="670"/>
                  </a:cubicBezTo>
                  <a:lnTo>
                    <a:pt x="858" y="671"/>
                  </a:lnTo>
                  <a:close/>
                  <a:moveTo>
                    <a:pt x="947" y="755"/>
                  </a:moveTo>
                  <a:lnTo>
                    <a:pt x="949" y="756"/>
                  </a:lnTo>
                  <a:lnTo>
                    <a:pt x="946" y="759"/>
                  </a:lnTo>
                  <a:lnTo>
                    <a:pt x="947" y="755"/>
                  </a:lnTo>
                  <a:close/>
                  <a:moveTo>
                    <a:pt x="733" y="567"/>
                  </a:moveTo>
                  <a:cubicBezTo>
                    <a:pt x="737" y="575"/>
                    <a:pt x="741" y="582"/>
                    <a:pt x="745" y="590"/>
                  </a:cubicBezTo>
                  <a:cubicBezTo>
                    <a:pt x="746" y="592"/>
                    <a:pt x="747" y="595"/>
                    <a:pt x="748" y="597"/>
                  </a:cubicBezTo>
                  <a:cubicBezTo>
                    <a:pt x="737" y="602"/>
                    <a:pt x="727" y="606"/>
                    <a:pt x="716" y="610"/>
                  </a:cubicBezTo>
                  <a:lnTo>
                    <a:pt x="714" y="607"/>
                  </a:lnTo>
                  <a:cubicBezTo>
                    <a:pt x="716" y="601"/>
                    <a:pt x="719" y="595"/>
                    <a:pt x="721" y="589"/>
                  </a:cubicBezTo>
                  <a:cubicBezTo>
                    <a:pt x="725" y="582"/>
                    <a:pt x="729" y="574"/>
                    <a:pt x="733" y="567"/>
                  </a:cubicBezTo>
                  <a:close/>
                  <a:moveTo>
                    <a:pt x="821" y="563"/>
                  </a:moveTo>
                  <a:lnTo>
                    <a:pt x="822" y="561"/>
                  </a:lnTo>
                  <a:lnTo>
                    <a:pt x="822" y="563"/>
                  </a:lnTo>
                  <a:lnTo>
                    <a:pt x="821" y="563"/>
                  </a:lnTo>
                  <a:close/>
                  <a:moveTo>
                    <a:pt x="769" y="492"/>
                  </a:moveTo>
                  <a:cubicBezTo>
                    <a:pt x="776" y="494"/>
                    <a:pt x="783" y="496"/>
                    <a:pt x="790" y="499"/>
                  </a:cubicBezTo>
                  <a:cubicBezTo>
                    <a:pt x="785" y="512"/>
                    <a:pt x="780" y="526"/>
                    <a:pt x="775" y="539"/>
                  </a:cubicBezTo>
                  <a:cubicBezTo>
                    <a:pt x="770" y="530"/>
                    <a:pt x="765" y="521"/>
                    <a:pt x="760" y="512"/>
                  </a:cubicBezTo>
                  <a:cubicBezTo>
                    <a:pt x="763" y="505"/>
                    <a:pt x="766" y="499"/>
                    <a:pt x="769" y="492"/>
                  </a:cubicBezTo>
                  <a:close/>
                  <a:moveTo>
                    <a:pt x="860" y="543"/>
                  </a:moveTo>
                  <a:lnTo>
                    <a:pt x="860" y="544"/>
                  </a:lnTo>
                  <a:cubicBezTo>
                    <a:pt x="856" y="535"/>
                    <a:pt x="852" y="526"/>
                    <a:pt x="847" y="518"/>
                  </a:cubicBezTo>
                  <a:cubicBezTo>
                    <a:pt x="852" y="519"/>
                    <a:pt x="856" y="521"/>
                    <a:pt x="861" y="522"/>
                  </a:cubicBezTo>
                  <a:cubicBezTo>
                    <a:pt x="861" y="529"/>
                    <a:pt x="861" y="536"/>
                    <a:pt x="860" y="543"/>
                  </a:cubicBezTo>
                  <a:close/>
                  <a:moveTo>
                    <a:pt x="587" y="338"/>
                  </a:moveTo>
                  <a:cubicBezTo>
                    <a:pt x="606" y="361"/>
                    <a:pt x="625" y="386"/>
                    <a:pt x="642" y="411"/>
                  </a:cubicBezTo>
                  <a:cubicBezTo>
                    <a:pt x="625" y="409"/>
                    <a:pt x="609" y="408"/>
                    <a:pt x="592" y="407"/>
                  </a:cubicBezTo>
                  <a:cubicBezTo>
                    <a:pt x="577" y="384"/>
                    <a:pt x="561" y="360"/>
                    <a:pt x="545" y="337"/>
                  </a:cubicBezTo>
                  <a:cubicBezTo>
                    <a:pt x="559" y="337"/>
                    <a:pt x="573" y="337"/>
                    <a:pt x="587" y="338"/>
                  </a:cubicBezTo>
                  <a:close/>
                  <a:moveTo>
                    <a:pt x="508" y="338"/>
                  </a:moveTo>
                  <a:cubicBezTo>
                    <a:pt x="522" y="361"/>
                    <a:pt x="536" y="383"/>
                    <a:pt x="550" y="405"/>
                  </a:cubicBezTo>
                  <a:cubicBezTo>
                    <a:pt x="542" y="405"/>
                    <a:pt x="534" y="405"/>
                    <a:pt x="525" y="405"/>
                  </a:cubicBezTo>
                  <a:cubicBezTo>
                    <a:pt x="514" y="383"/>
                    <a:pt x="502" y="361"/>
                    <a:pt x="490" y="339"/>
                  </a:cubicBezTo>
                  <a:cubicBezTo>
                    <a:pt x="496" y="339"/>
                    <a:pt x="502" y="339"/>
                    <a:pt x="508" y="338"/>
                  </a:cubicBezTo>
                  <a:close/>
                  <a:moveTo>
                    <a:pt x="429" y="871"/>
                  </a:moveTo>
                  <a:cubicBezTo>
                    <a:pt x="434" y="868"/>
                    <a:pt x="440" y="864"/>
                    <a:pt x="445" y="861"/>
                  </a:cubicBezTo>
                  <a:cubicBezTo>
                    <a:pt x="448" y="870"/>
                    <a:pt x="451" y="880"/>
                    <a:pt x="454" y="889"/>
                  </a:cubicBezTo>
                  <a:cubicBezTo>
                    <a:pt x="450" y="892"/>
                    <a:pt x="446" y="896"/>
                    <a:pt x="442" y="899"/>
                  </a:cubicBezTo>
                  <a:cubicBezTo>
                    <a:pt x="438" y="890"/>
                    <a:pt x="434" y="881"/>
                    <a:pt x="429" y="871"/>
                  </a:cubicBezTo>
                  <a:close/>
                  <a:moveTo>
                    <a:pt x="379" y="479"/>
                  </a:moveTo>
                  <a:cubicBezTo>
                    <a:pt x="371" y="475"/>
                    <a:pt x="363" y="470"/>
                    <a:pt x="355" y="465"/>
                  </a:cubicBezTo>
                  <a:cubicBezTo>
                    <a:pt x="362" y="464"/>
                    <a:pt x="370" y="463"/>
                    <a:pt x="378" y="462"/>
                  </a:cubicBezTo>
                  <a:cubicBezTo>
                    <a:pt x="378" y="468"/>
                    <a:pt x="378" y="474"/>
                    <a:pt x="379" y="479"/>
                  </a:cubicBezTo>
                  <a:close/>
                  <a:moveTo>
                    <a:pt x="415" y="459"/>
                  </a:moveTo>
                  <a:cubicBezTo>
                    <a:pt x="445" y="456"/>
                    <a:pt x="475" y="455"/>
                    <a:pt x="505" y="455"/>
                  </a:cubicBezTo>
                  <a:cubicBezTo>
                    <a:pt x="522" y="492"/>
                    <a:pt x="538" y="528"/>
                    <a:pt x="554" y="564"/>
                  </a:cubicBezTo>
                  <a:cubicBezTo>
                    <a:pt x="553" y="566"/>
                    <a:pt x="552" y="568"/>
                    <a:pt x="550" y="570"/>
                  </a:cubicBezTo>
                  <a:cubicBezTo>
                    <a:pt x="506" y="549"/>
                    <a:pt x="462" y="527"/>
                    <a:pt x="420" y="503"/>
                  </a:cubicBezTo>
                  <a:cubicBezTo>
                    <a:pt x="418" y="488"/>
                    <a:pt x="416" y="473"/>
                    <a:pt x="415" y="459"/>
                  </a:cubicBezTo>
                  <a:close/>
                  <a:moveTo>
                    <a:pt x="378" y="721"/>
                  </a:moveTo>
                  <a:cubicBezTo>
                    <a:pt x="383" y="721"/>
                    <a:pt x="389" y="721"/>
                    <a:pt x="394" y="722"/>
                  </a:cubicBezTo>
                  <a:lnTo>
                    <a:pt x="395" y="722"/>
                  </a:lnTo>
                  <a:cubicBezTo>
                    <a:pt x="389" y="722"/>
                    <a:pt x="383" y="722"/>
                    <a:pt x="378" y="722"/>
                  </a:cubicBezTo>
                  <a:lnTo>
                    <a:pt x="378" y="721"/>
                  </a:lnTo>
                  <a:close/>
                  <a:moveTo>
                    <a:pt x="347" y="824"/>
                  </a:moveTo>
                  <a:cubicBezTo>
                    <a:pt x="350" y="824"/>
                    <a:pt x="352" y="824"/>
                    <a:pt x="355" y="824"/>
                  </a:cubicBezTo>
                  <a:cubicBezTo>
                    <a:pt x="357" y="830"/>
                    <a:pt x="358" y="836"/>
                    <a:pt x="360" y="842"/>
                  </a:cubicBezTo>
                  <a:cubicBezTo>
                    <a:pt x="356" y="845"/>
                    <a:pt x="351" y="848"/>
                    <a:pt x="346" y="850"/>
                  </a:cubicBezTo>
                  <a:cubicBezTo>
                    <a:pt x="343" y="845"/>
                    <a:pt x="339" y="838"/>
                    <a:pt x="336" y="832"/>
                  </a:cubicBezTo>
                  <a:cubicBezTo>
                    <a:pt x="340" y="830"/>
                    <a:pt x="344" y="827"/>
                    <a:pt x="347" y="824"/>
                  </a:cubicBezTo>
                  <a:close/>
                  <a:moveTo>
                    <a:pt x="723" y="837"/>
                  </a:moveTo>
                  <a:cubicBezTo>
                    <a:pt x="737" y="840"/>
                    <a:pt x="751" y="843"/>
                    <a:pt x="764" y="845"/>
                  </a:cubicBezTo>
                  <a:cubicBezTo>
                    <a:pt x="765" y="848"/>
                    <a:pt x="766" y="850"/>
                    <a:pt x="767" y="853"/>
                  </a:cubicBezTo>
                  <a:cubicBezTo>
                    <a:pt x="757" y="863"/>
                    <a:pt x="748" y="873"/>
                    <a:pt x="739" y="882"/>
                  </a:cubicBezTo>
                  <a:cubicBezTo>
                    <a:pt x="734" y="867"/>
                    <a:pt x="729" y="852"/>
                    <a:pt x="723" y="837"/>
                  </a:cubicBezTo>
                  <a:close/>
                  <a:moveTo>
                    <a:pt x="334" y="368"/>
                  </a:moveTo>
                  <a:cubicBezTo>
                    <a:pt x="347" y="364"/>
                    <a:pt x="361" y="361"/>
                    <a:pt x="374" y="358"/>
                  </a:cubicBezTo>
                  <a:cubicBezTo>
                    <a:pt x="374" y="377"/>
                    <a:pt x="375" y="397"/>
                    <a:pt x="375" y="417"/>
                  </a:cubicBezTo>
                  <a:cubicBezTo>
                    <a:pt x="362" y="419"/>
                    <a:pt x="348" y="421"/>
                    <a:pt x="334" y="423"/>
                  </a:cubicBezTo>
                  <a:cubicBezTo>
                    <a:pt x="333" y="405"/>
                    <a:pt x="334" y="386"/>
                    <a:pt x="334" y="368"/>
                  </a:cubicBezTo>
                  <a:close/>
                  <a:moveTo>
                    <a:pt x="262" y="482"/>
                  </a:moveTo>
                  <a:cubicBezTo>
                    <a:pt x="272" y="479"/>
                    <a:pt x="283" y="477"/>
                    <a:pt x="294" y="475"/>
                  </a:cubicBezTo>
                  <a:lnTo>
                    <a:pt x="298" y="478"/>
                  </a:lnTo>
                  <a:cubicBezTo>
                    <a:pt x="298" y="491"/>
                    <a:pt x="299" y="505"/>
                    <a:pt x="299" y="518"/>
                  </a:cubicBezTo>
                  <a:cubicBezTo>
                    <a:pt x="287" y="509"/>
                    <a:pt x="274" y="500"/>
                    <a:pt x="261" y="490"/>
                  </a:cubicBezTo>
                  <a:cubicBezTo>
                    <a:pt x="261" y="487"/>
                    <a:pt x="262" y="485"/>
                    <a:pt x="262" y="482"/>
                  </a:cubicBezTo>
                  <a:close/>
                  <a:moveTo>
                    <a:pt x="241" y="758"/>
                  </a:moveTo>
                  <a:lnTo>
                    <a:pt x="242" y="761"/>
                  </a:lnTo>
                  <a:cubicBezTo>
                    <a:pt x="243" y="764"/>
                    <a:pt x="245" y="768"/>
                    <a:pt x="246" y="772"/>
                  </a:cubicBezTo>
                  <a:lnTo>
                    <a:pt x="242" y="771"/>
                  </a:lnTo>
                  <a:cubicBezTo>
                    <a:pt x="240" y="767"/>
                    <a:pt x="239" y="762"/>
                    <a:pt x="238" y="757"/>
                  </a:cubicBezTo>
                  <a:lnTo>
                    <a:pt x="241" y="758"/>
                  </a:lnTo>
                  <a:close/>
                  <a:moveTo>
                    <a:pt x="1110" y="774"/>
                  </a:moveTo>
                  <a:cubicBezTo>
                    <a:pt x="1118" y="774"/>
                    <a:pt x="1125" y="772"/>
                    <a:pt x="1130" y="768"/>
                  </a:cubicBezTo>
                  <a:lnTo>
                    <a:pt x="1130" y="768"/>
                  </a:lnTo>
                  <a:cubicBezTo>
                    <a:pt x="1119" y="793"/>
                    <a:pt x="1107" y="818"/>
                    <a:pt x="1094" y="841"/>
                  </a:cubicBezTo>
                  <a:cubicBezTo>
                    <a:pt x="1099" y="819"/>
                    <a:pt x="1103" y="796"/>
                    <a:pt x="1107" y="773"/>
                  </a:cubicBezTo>
                  <a:lnTo>
                    <a:pt x="1110" y="774"/>
                  </a:lnTo>
                  <a:close/>
                  <a:moveTo>
                    <a:pt x="261" y="519"/>
                  </a:moveTo>
                  <a:cubicBezTo>
                    <a:pt x="274" y="531"/>
                    <a:pt x="288" y="542"/>
                    <a:pt x="301" y="553"/>
                  </a:cubicBezTo>
                  <a:cubicBezTo>
                    <a:pt x="303" y="577"/>
                    <a:pt x="306" y="601"/>
                    <a:pt x="309" y="625"/>
                  </a:cubicBezTo>
                  <a:cubicBezTo>
                    <a:pt x="294" y="617"/>
                    <a:pt x="280" y="610"/>
                    <a:pt x="265" y="602"/>
                  </a:cubicBezTo>
                  <a:cubicBezTo>
                    <a:pt x="262" y="574"/>
                    <a:pt x="261" y="547"/>
                    <a:pt x="261" y="519"/>
                  </a:cubicBezTo>
                  <a:close/>
                  <a:moveTo>
                    <a:pt x="203" y="496"/>
                  </a:moveTo>
                  <a:cubicBezTo>
                    <a:pt x="208" y="495"/>
                    <a:pt x="212" y="494"/>
                    <a:pt x="216" y="493"/>
                  </a:cubicBezTo>
                  <a:cubicBezTo>
                    <a:pt x="214" y="520"/>
                    <a:pt x="214" y="547"/>
                    <a:pt x="214" y="573"/>
                  </a:cubicBezTo>
                  <a:cubicBezTo>
                    <a:pt x="211" y="571"/>
                    <a:pt x="207" y="569"/>
                    <a:pt x="204" y="567"/>
                  </a:cubicBezTo>
                  <a:cubicBezTo>
                    <a:pt x="203" y="544"/>
                    <a:pt x="202" y="520"/>
                    <a:pt x="203" y="496"/>
                  </a:cubicBezTo>
                  <a:close/>
                  <a:moveTo>
                    <a:pt x="686" y="165"/>
                  </a:moveTo>
                  <a:cubicBezTo>
                    <a:pt x="686" y="168"/>
                    <a:pt x="686" y="172"/>
                    <a:pt x="686" y="176"/>
                  </a:cubicBezTo>
                  <a:cubicBezTo>
                    <a:pt x="651" y="171"/>
                    <a:pt x="616" y="170"/>
                    <a:pt x="582" y="173"/>
                  </a:cubicBezTo>
                  <a:cubicBezTo>
                    <a:pt x="548" y="173"/>
                    <a:pt x="514" y="176"/>
                    <a:pt x="481" y="180"/>
                  </a:cubicBezTo>
                  <a:cubicBezTo>
                    <a:pt x="474" y="174"/>
                    <a:pt x="467" y="168"/>
                    <a:pt x="460" y="162"/>
                  </a:cubicBezTo>
                  <a:cubicBezTo>
                    <a:pt x="443" y="149"/>
                    <a:pt x="420" y="172"/>
                    <a:pt x="437" y="186"/>
                  </a:cubicBezTo>
                  <a:lnTo>
                    <a:pt x="438" y="187"/>
                  </a:lnTo>
                  <a:cubicBezTo>
                    <a:pt x="404" y="193"/>
                    <a:pt x="371" y="202"/>
                    <a:pt x="339" y="212"/>
                  </a:cubicBezTo>
                  <a:cubicBezTo>
                    <a:pt x="332" y="208"/>
                    <a:pt x="323" y="210"/>
                    <a:pt x="320" y="218"/>
                  </a:cubicBezTo>
                  <a:cubicBezTo>
                    <a:pt x="313" y="221"/>
                    <a:pt x="305" y="224"/>
                    <a:pt x="298" y="227"/>
                  </a:cubicBezTo>
                  <a:cubicBezTo>
                    <a:pt x="302" y="221"/>
                    <a:pt x="301" y="214"/>
                    <a:pt x="297" y="210"/>
                  </a:cubicBezTo>
                  <a:cubicBezTo>
                    <a:pt x="303" y="202"/>
                    <a:pt x="310" y="195"/>
                    <a:pt x="316" y="187"/>
                  </a:cubicBezTo>
                  <a:cubicBezTo>
                    <a:pt x="437" y="149"/>
                    <a:pt x="562" y="143"/>
                    <a:pt x="686" y="165"/>
                  </a:cubicBezTo>
                  <a:close/>
                  <a:moveTo>
                    <a:pt x="516" y="1149"/>
                  </a:moveTo>
                  <a:cubicBezTo>
                    <a:pt x="514" y="1147"/>
                    <a:pt x="512" y="1145"/>
                    <a:pt x="510" y="1143"/>
                  </a:cubicBezTo>
                  <a:cubicBezTo>
                    <a:pt x="496" y="1134"/>
                    <a:pt x="483" y="1123"/>
                    <a:pt x="470" y="1112"/>
                  </a:cubicBezTo>
                  <a:cubicBezTo>
                    <a:pt x="472" y="1111"/>
                    <a:pt x="475" y="1109"/>
                    <a:pt x="477" y="1107"/>
                  </a:cubicBezTo>
                  <a:cubicBezTo>
                    <a:pt x="490" y="1119"/>
                    <a:pt x="504" y="1130"/>
                    <a:pt x="518" y="1141"/>
                  </a:cubicBezTo>
                  <a:cubicBezTo>
                    <a:pt x="517" y="1144"/>
                    <a:pt x="516" y="1146"/>
                    <a:pt x="516" y="1149"/>
                  </a:cubicBezTo>
                  <a:close/>
                  <a:moveTo>
                    <a:pt x="1274" y="415"/>
                  </a:moveTo>
                  <a:cubicBezTo>
                    <a:pt x="1250" y="357"/>
                    <a:pt x="1213" y="310"/>
                    <a:pt x="1169" y="269"/>
                  </a:cubicBezTo>
                  <a:cubicBezTo>
                    <a:pt x="1071" y="117"/>
                    <a:pt x="898" y="0"/>
                    <a:pt x="721" y="18"/>
                  </a:cubicBezTo>
                  <a:cubicBezTo>
                    <a:pt x="705" y="19"/>
                    <a:pt x="704" y="44"/>
                    <a:pt x="721" y="44"/>
                  </a:cubicBezTo>
                  <a:cubicBezTo>
                    <a:pt x="814" y="46"/>
                    <a:pt x="906" y="87"/>
                    <a:pt x="983" y="150"/>
                  </a:cubicBezTo>
                  <a:cubicBezTo>
                    <a:pt x="979" y="155"/>
                    <a:pt x="978" y="160"/>
                    <a:pt x="979" y="166"/>
                  </a:cubicBezTo>
                  <a:cubicBezTo>
                    <a:pt x="942" y="132"/>
                    <a:pt x="901" y="102"/>
                    <a:pt x="854" y="80"/>
                  </a:cubicBezTo>
                  <a:cubicBezTo>
                    <a:pt x="842" y="75"/>
                    <a:pt x="831" y="83"/>
                    <a:pt x="828" y="93"/>
                  </a:cubicBezTo>
                  <a:cubicBezTo>
                    <a:pt x="785" y="71"/>
                    <a:pt x="739" y="54"/>
                    <a:pt x="691" y="46"/>
                  </a:cubicBezTo>
                  <a:cubicBezTo>
                    <a:pt x="587" y="30"/>
                    <a:pt x="484" y="51"/>
                    <a:pt x="391" y="97"/>
                  </a:cubicBezTo>
                  <a:cubicBezTo>
                    <a:pt x="386" y="90"/>
                    <a:pt x="377" y="85"/>
                    <a:pt x="367" y="92"/>
                  </a:cubicBezTo>
                  <a:cubicBezTo>
                    <a:pt x="338" y="113"/>
                    <a:pt x="312" y="136"/>
                    <a:pt x="287" y="160"/>
                  </a:cubicBezTo>
                  <a:cubicBezTo>
                    <a:pt x="233" y="183"/>
                    <a:pt x="181" y="211"/>
                    <a:pt x="132" y="245"/>
                  </a:cubicBezTo>
                  <a:cubicBezTo>
                    <a:pt x="119" y="254"/>
                    <a:pt x="131" y="276"/>
                    <a:pt x="144" y="267"/>
                  </a:cubicBezTo>
                  <a:cubicBezTo>
                    <a:pt x="175" y="248"/>
                    <a:pt x="206" y="232"/>
                    <a:pt x="237" y="218"/>
                  </a:cubicBezTo>
                  <a:cubicBezTo>
                    <a:pt x="223" y="236"/>
                    <a:pt x="211" y="254"/>
                    <a:pt x="199" y="273"/>
                  </a:cubicBezTo>
                  <a:cubicBezTo>
                    <a:pt x="163" y="293"/>
                    <a:pt x="129" y="315"/>
                    <a:pt x="96" y="341"/>
                  </a:cubicBezTo>
                  <a:cubicBezTo>
                    <a:pt x="90" y="346"/>
                    <a:pt x="95" y="355"/>
                    <a:pt x="101" y="351"/>
                  </a:cubicBezTo>
                  <a:cubicBezTo>
                    <a:pt x="127" y="335"/>
                    <a:pt x="153" y="321"/>
                    <a:pt x="179" y="308"/>
                  </a:cubicBezTo>
                  <a:cubicBezTo>
                    <a:pt x="173" y="321"/>
                    <a:pt x="167" y="333"/>
                    <a:pt x="161" y="346"/>
                  </a:cubicBezTo>
                  <a:cubicBezTo>
                    <a:pt x="147" y="352"/>
                    <a:pt x="133" y="358"/>
                    <a:pt x="119" y="365"/>
                  </a:cubicBezTo>
                  <a:cubicBezTo>
                    <a:pt x="97" y="375"/>
                    <a:pt x="116" y="408"/>
                    <a:pt x="138" y="398"/>
                  </a:cubicBezTo>
                  <a:lnTo>
                    <a:pt x="142" y="396"/>
                  </a:lnTo>
                  <a:cubicBezTo>
                    <a:pt x="132" y="426"/>
                    <a:pt x="124" y="457"/>
                    <a:pt x="119" y="488"/>
                  </a:cubicBezTo>
                  <a:cubicBezTo>
                    <a:pt x="116" y="489"/>
                    <a:pt x="113" y="490"/>
                    <a:pt x="110" y="492"/>
                  </a:cubicBezTo>
                  <a:cubicBezTo>
                    <a:pt x="101" y="454"/>
                    <a:pt x="94" y="417"/>
                    <a:pt x="87" y="379"/>
                  </a:cubicBezTo>
                  <a:cubicBezTo>
                    <a:pt x="84" y="360"/>
                    <a:pt x="57" y="368"/>
                    <a:pt x="60" y="386"/>
                  </a:cubicBezTo>
                  <a:cubicBezTo>
                    <a:pt x="66" y="426"/>
                    <a:pt x="73" y="465"/>
                    <a:pt x="82" y="504"/>
                  </a:cubicBezTo>
                  <a:cubicBezTo>
                    <a:pt x="63" y="513"/>
                    <a:pt x="44" y="523"/>
                    <a:pt x="25" y="533"/>
                  </a:cubicBezTo>
                  <a:cubicBezTo>
                    <a:pt x="10" y="541"/>
                    <a:pt x="23" y="563"/>
                    <a:pt x="38" y="556"/>
                  </a:cubicBezTo>
                  <a:cubicBezTo>
                    <a:pt x="55" y="549"/>
                    <a:pt x="72" y="542"/>
                    <a:pt x="89" y="535"/>
                  </a:cubicBezTo>
                  <a:cubicBezTo>
                    <a:pt x="95" y="561"/>
                    <a:pt x="102" y="587"/>
                    <a:pt x="109" y="613"/>
                  </a:cubicBezTo>
                  <a:cubicBezTo>
                    <a:pt x="109" y="620"/>
                    <a:pt x="110" y="626"/>
                    <a:pt x="110" y="633"/>
                  </a:cubicBezTo>
                  <a:cubicBezTo>
                    <a:pt x="94" y="629"/>
                    <a:pt x="88" y="656"/>
                    <a:pt x="105" y="663"/>
                  </a:cubicBezTo>
                  <a:cubicBezTo>
                    <a:pt x="107" y="664"/>
                    <a:pt x="109" y="665"/>
                    <a:pt x="112" y="666"/>
                  </a:cubicBezTo>
                  <a:cubicBezTo>
                    <a:pt x="113" y="677"/>
                    <a:pt x="114" y="689"/>
                    <a:pt x="116" y="700"/>
                  </a:cubicBezTo>
                  <a:cubicBezTo>
                    <a:pt x="86" y="694"/>
                    <a:pt x="56" y="687"/>
                    <a:pt x="27" y="677"/>
                  </a:cubicBezTo>
                  <a:cubicBezTo>
                    <a:pt x="8" y="672"/>
                    <a:pt x="0" y="702"/>
                    <a:pt x="19" y="708"/>
                  </a:cubicBezTo>
                  <a:cubicBezTo>
                    <a:pt x="53" y="719"/>
                    <a:pt x="87" y="728"/>
                    <a:pt x="121" y="736"/>
                  </a:cubicBezTo>
                  <a:cubicBezTo>
                    <a:pt x="122" y="741"/>
                    <a:pt x="123" y="745"/>
                    <a:pt x="124" y="750"/>
                  </a:cubicBezTo>
                  <a:cubicBezTo>
                    <a:pt x="106" y="746"/>
                    <a:pt x="89" y="741"/>
                    <a:pt x="71" y="736"/>
                  </a:cubicBezTo>
                  <a:cubicBezTo>
                    <a:pt x="50" y="730"/>
                    <a:pt x="41" y="763"/>
                    <a:pt x="62" y="770"/>
                  </a:cubicBezTo>
                  <a:cubicBezTo>
                    <a:pt x="85" y="778"/>
                    <a:pt x="109" y="785"/>
                    <a:pt x="132" y="791"/>
                  </a:cubicBezTo>
                  <a:cubicBezTo>
                    <a:pt x="141" y="828"/>
                    <a:pt x="153" y="866"/>
                    <a:pt x="168" y="902"/>
                  </a:cubicBezTo>
                  <a:cubicBezTo>
                    <a:pt x="150" y="915"/>
                    <a:pt x="164" y="943"/>
                    <a:pt x="183" y="937"/>
                  </a:cubicBezTo>
                  <a:cubicBezTo>
                    <a:pt x="185" y="943"/>
                    <a:pt x="188" y="949"/>
                    <a:pt x="191" y="954"/>
                  </a:cubicBezTo>
                  <a:cubicBezTo>
                    <a:pt x="189" y="955"/>
                    <a:pt x="187" y="957"/>
                    <a:pt x="185" y="958"/>
                  </a:cubicBezTo>
                  <a:cubicBezTo>
                    <a:pt x="151" y="984"/>
                    <a:pt x="185" y="1043"/>
                    <a:pt x="219" y="1017"/>
                  </a:cubicBezTo>
                  <a:cubicBezTo>
                    <a:pt x="221" y="1016"/>
                    <a:pt x="222" y="1014"/>
                    <a:pt x="224" y="1013"/>
                  </a:cubicBezTo>
                  <a:cubicBezTo>
                    <a:pt x="256" y="1061"/>
                    <a:pt x="294" y="1104"/>
                    <a:pt x="340" y="1138"/>
                  </a:cubicBezTo>
                  <a:cubicBezTo>
                    <a:pt x="341" y="1156"/>
                    <a:pt x="357" y="1174"/>
                    <a:pt x="376" y="1166"/>
                  </a:cubicBezTo>
                  <a:cubicBezTo>
                    <a:pt x="377" y="1165"/>
                    <a:pt x="379" y="1165"/>
                    <a:pt x="380" y="1164"/>
                  </a:cubicBezTo>
                  <a:cubicBezTo>
                    <a:pt x="390" y="1169"/>
                    <a:pt x="400" y="1175"/>
                    <a:pt x="410" y="1179"/>
                  </a:cubicBezTo>
                  <a:cubicBezTo>
                    <a:pt x="422" y="1185"/>
                    <a:pt x="435" y="1183"/>
                    <a:pt x="444" y="1176"/>
                  </a:cubicBezTo>
                  <a:cubicBezTo>
                    <a:pt x="452" y="1184"/>
                    <a:pt x="461" y="1190"/>
                    <a:pt x="469" y="1197"/>
                  </a:cubicBezTo>
                  <a:cubicBezTo>
                    <a:pt x="440" y="1199"/>
                    <a:pt x="437" y="1240"/>
                    <a:pt x="464" y="1250"/>
                  </a:cubicBezTo>
                  <a:cubicBezTo>
                    <a:pt x="506" y="1267"/>
                    <a:pt x="556" y="1247"/>
                    <a:pt x="600" y="1224"/>
                  </a:cubicBezTo>
                  <a:cubicBezTo>
                    <a:pt x="631" y="1238"/>
                    <a:pt x="664" y="1245"/>
                    <a:pt x="697" y="1246"/>
                  </a:cubicBezTo>
                  <a:cubicBezTo>
                    <a:pt x="942" y="1299"/>
                    <a:pt x="1206" y="1085"/>
                    <a:pt x="1293" y="859"/>
                  </a:cubicBezTo>
                  <a:cubicBezTo>
                    <a:pt x="1345" y="723"/>
                    <a:pt x="1330" y="548"/>
                    <a:pt x="1274" y="415"/>
                  </a:cubicBezTo>
                </a:path>
              </a:pathLst>
            </a:custGeom>
            <a:solidFill>
              <a:srgbClr val="2F3F47"/>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27" name="그룹 126"/>
            <p:cNvGrpSpPr/>
            <p:nvPr/>
          </p:nvGrpSpPr>
          <p:grpSpPr>
            <a:xfrm rot="20046077">
              <a:off x="4052285" y="1580512"/>
              <a:ext cx="650440" cy="490030"/>
              <a:chOff x="899592" y="805975"/>
              <a:chExt cx="2354148" cy="1773581"/>
            </a:xfrm>
          </p:grpSpPr>
          <p:sp>
            <p:nvSpPr>
              <p:cNvPr id="128" name="Freeform 72"/>
              <p:cNvSpPr>
                <a:spLocks/>
              </p:cNvSpPr>
              <p:nvPr/>
            </p:nvSpPr>
            <p:spPr bwMode="auto">
              <a:xfrm>
                <a:off x="899592" y="1488895"/>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9" name="Freeform 73"/>
              <p:cNvSpPr>
                <a:spLocks/>
              </p:cNvSpPr>
              <p:nvPr/>
            </p:nvSpPr>
            <p:spPr bwMode="auto">
              <a:xfrm>
                <a:off x="2814119" y="2045971"/>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0" name="Freeform 74"/>
              <p:cNvSpPr>
                <a:spLocks/>
              </p:cNvSpPr>
              <p:nvPr/>
            </p:nvSpPr>
            <p:spPr bwMode="auto">
              <a:xfrm>
                <a:off x="2304026" y="1698638"/>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1" name="Freeform 75"/>
              <p:cNvSpPr>
                <a:spLocks/>
              </p:cNvSpPr>
              <p:nvPr/>
            </p:nvSpPr>
            <p:spPr bwMode="auto">
              <a:xfrm>
                <a:off x="2903050" y="1943617"/>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2" name="Freeform 76"/>
              <p:cNvSpPr>
                <a:spLocks/>
              </p:cNvSpPr>
              <p:nvPr/>
            </p:nvSpPr>
            <p:spPr bwMode="auto">
              <a:xfrm>
                <a:off x="2757069" y="2049327"/>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3" name="Freeform 77"/>
              <p:cNvSpPr>
                <a:spLocks/>
              </p:cNvSpPr>
              <p:nvPr/>
            </p:nvSpPr>
            <p:spPr bwMode="auto">
              <a:xfrm>
                <a:off x="2738612" y="2025836"/>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4" name="Freeform 78"/>
              <p:cNvSpPr>
                <a:spLocks/>
              </p:cNvSpPr>
              <p:nvPr/>
            </p:nvSpPr>
            <p:spPr bwMode="auto">
              <a:xfrm>
                <a:off x="2765460" y="2059394"/>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5" name="Freeform 79"/>
              <p:cNvSpPr>
                <a:spLocks/>
              </p:cNvSpPr>
              <p:nvPr/>
            </p:nvSpPr>
            <p:spPr bwMode="auto">
              <a:xfrm>
                <a:off x="1124436" y="1378151"/>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6" name="Freeform 80"/>
              <p:cNvSpPr>
                <a:spLocks/>
              </p:cNvSpPr>
              <p:nvPr/>
            </p:nvSpPr>
            <p:spPr bwMode="auto">
              <a:xfrm>
                <a:off x="2171469" y="1723807"/>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7" name="Freeform 81"/>
              <p:cNvSpPr>
                <a:spLocks/>
              </p:cNvSpPr>
              <p:nvPr/>
            </p:nvSpPr>
            <p:spPr bwMode="auto">
              <a:xfrm>
                <a:off x="2037234" y="1019073"/>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8" name="Freeform 82"/>
              <p:cNvSpPr>
                <a:spLocks/>
              </p:cNvSpPr>
              <p:nvPr/>
            </p:nvSpPr>
            <p:spPr bwMode="auto">
              <a:xfrm>
                <a:off x="2072470" y="1287543"/>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9" name="Freeform 83"/>
              <p:cNvSpPr>
                <a:spLocks/>
              </p:cNvSpPr>
              <p:nvPr/>
            </p:nvSpPr>
            <p:spPr bwMode="auto">
              <a:xfrm>
                <a:off x="2107708" y="956990"/>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0" name="Freeform 84"/>
              <p:cNvSpPr>
                <a:spLocks/>
              </p:cNvSpPr>
              <p:nvPr/>
            </p:nvSpPr>
            <p:spPr bwMode="auto">
              <a:xfrm>
                <a:off x="2176503" y="1042564"/>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1" name="Freeform 85"/>
              <p:cNvSpPr>
                <a:spLocks/>
              </p:cNvSpPr>
              <p:nvPr/>
            </p:nvSpPr>
            <p:spPr bwMode="auto">
              <a:xfrm>
                <a:off x="2418126" y="805975"/>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2" name="Freeform 86"/>
              <p:cNvSpPr>
                <a:spLocks/>
              </p:cNvSpPr>
              <p:nvPr/>
            </p:nvSpPr>
            <p:spPr bwMode="auto">
              <a:xfrm>
                <a:off x="2532226" y="894905"/>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3" name="Freeform 87"/>
              <p:cNvSpPr>
                <a:spLocks/>
              </p:cNvSpPr>
              <p:nvPr/>
            </p:nvSpPr>
            <p:spPr bwMode="auto">
              <a:xfrm>
                <a:off x="2027167" y="1998989"/>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4" name="Freeform 88"/>
              <p:cNvSpPr>
                <a:spLocks/>
              </p:cNvSpPr>
              <p:nvPr/>
            </p:nvSpPr>
            <p:spPr bwMode="auto">
              <a:xfrm>
                <a:off x="2549005" y="2354711"/>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5" name="Freeform 89"/>
              <p:cNvSpPr>
                <a:spLocks/>
              </p:cNvSpPr>
              <p:nvPr/>
            </p:nvSpPr>
            <p:spPr bwMode="auto">
              <a:xfrm>
                <a:off x="2037234" y="2009056"/>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6" name="Freeform 90"/>
              <p:cNvSpPr>
                <a:spLocks/>
              </p:cNvSpPr>
              <p:nvPr/>
            </p:nvSpPr>
            <p:spPr bwMode="auto">
              <a:xfrm>
                <a:off x="2636258" y="2254035"/>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7" name="Freeform 91"/>
              <p:cNvSpPr>
                <a:spLocks/>
              </p:cNvSpPr>
              <p:nvPr/>
            </p:nvSpPr>
            <p:spPr bwMode="auto">
              <a:xfrm>
                <a:off x="2490278" y="2359746"/>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8" name="Freeform 92"/>
              <p:cNvSpPr>
                <a:spLocks/>
              </p:cNvSpPr>
              <p:nvPr/>
            </p:nvSpPr>
            <p:spPr bwMode="auto">
              <a:xfrm>
                <a:off x="2471820" y="2336255"/>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9" name="Freeform 93"/>
              <p:cNvSpPr>
                <a:spLocks/>
              </p:cNvSpPr>
              <p:nvPr/>
            </p:nvSpPr>
            <p:spPr bwMode="auto">
              <a:xfrm>
                <a:off x="2498667" y="2369813"/>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0" name="Freeform 94"/>
              <p:cNvSpPr>
                <a:spLocks/>
              </p:cNvSpPr>
              <p:nvPr/>
            </p:nvSpPr>
            <p:spPr bwMode="auto">
              <a:xfrm>
                <a:off x="1265382" y="1950329"/>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1" name="Freeform 95"/>
              <p:cNvSpPr>
                <a:spLocks/>
              </p:cNvSpPr>
              <p:nvPr/>
            </p:nvSpPr>
            <p:spPr bwMode="auto">
              <a:xfrm>
                <a:off x="1194909" y="2331220"/>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2" name="Freeform 96"/>
              <p:cNvSpPr>
                <a:spLocks/>
              </p:cNvSpPr>
              <p:nvPr/>
            </p:nvSpPr>
            <p:spPr bwMode="auto">
              <a:xfrm>
                <a:off x="1189875" y="1946973"/>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3" name="Freeform 97"/>
              <p:cNvSpPr>
                <a:spLocks/>
              </p:cNvSpPr>
              <p:nvPr/>
            </p:nvSpPr>
            <p:spPr bwMode="auto">
              <a:xfrm>
                <a:off x="1240213" y="2396660"/>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4" name="Freeform 98"/>
              <p:cNvSpPr>
                <a:spLocks/>
              </p:cNvSpPr>
              <p:nvPr/>
            </p:nvSpPr>
            <p:spPr bwMode="auto">
              <a:xfrm>
                <a:off x="1273772" y="2322831"/>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5" name="Freeform 99"/>
              <p:cNvSpPr>
                <a:spLocks/>
              </p:cNvSpPr>
              <p:nvPr/>
            </p:nvSpPr>
            <p:spPr bwMode="auto">
              <a:xfrm>
                <a:off x="1241891" y="2319475"/>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6" name="Freeform 100"/>
              <p:cNvSpPr>
                <a:spLocks/>
              </p:cNvSpPr>
              <p:nvPr/>
            </p:nvSpPr>
            <p:spPr bwMode="auto">
              <a:xfrm>
                <a:off x="1260348" y="2341288"/>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36592261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자유형 326"/>
          <p:cNvSpPr/>
          <p:nvPr/>
        </p:nvSpPr>
        <p:spPr>
          <a:xfrm>
            <a:off x="670142" y="1268760"/>
            <a:ext cx="7803716" cy="4782579"/>
          </a:xfrm>
          <a:custGeom>
            <a:avLst/>
            <a:gdLst>
              <a:gd name="connsiteX0" fmla="*/ 0 w 6091618"/>
              <a:gd name="connsiteY0" fmla="*/ 194866 h 1948656"/>
              <a:gd name="connsiteX1" fmla="*/ 194866 w 6091618"/>
              <a:gd name="connsiteY1" fmla="*/ 0 h 1948656"/>
              <a:gd name="connsiteX2" fmla="*/ 5896752 w 6091618"/>
              <a:gd name="connsiteY2" fmla="*/ 0 h 1948656"/>
              <a:gd name="connsiteX3" fmla="*/ 6091618 w 6091618"/>
              <a:gd name="connsiteY3" fmla="*/ 194866 h 1948656"/>
              <a:gd name="connsiteX4" fmla="*/ 6091618 w 6091618"/>
              <a:gd name="connsiteY4" fmla="*/ 1753790 h 1948656"/>
              <a:gd name="connsiteX5" fmla="*/ 5896752 w 6091618"/>
              <a:gd name="connsiteY5" fmla="*/ 1948656 h 1948656"/>
              <a:gd name="connsiteX6" fmla="*/ 194866 w 6091618"/>
              <a:gd name="connsiteY6" fmla="*/ 1948656 h 1948656"/>
              <a:gd name="connsiteX7" fmla="*/ 0 w 6091618"/>
              <a:gd name="connsiteY7" fmla="*/ 1753790 h 1948656"/>
              <a:gd name="connsiteX8" fmla="*/ 0 w 6091618"/>
              <a:gd name="connsiteY8" fmla="*/ 19486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1618" h="1948656">
                <a:moveTo>
                  <a:pt x="0" y="194866"/>
                </a:moveTo>
                <a:cubicBezTo>
                  <a:pt x="0" y="87244"/>
                  <a:pt x="87244" y="0"/>
                  <a:pt x="194866" y="0"/>
                </a:cubicBezTo>
                <a:lnTo>
                  <a:pt x="5896752" y="0"/>
                </a:lnTo>
                <a:cubicBezTo>
                  <a:pt x="6004374" y="0"/>
                  <a:pt x="6091618" y="87244"/>
                  <a:pt x="6091618" y="194866"/>
                </a:cubicBezTo>
                <a:lnTo>
                  <a:pt x="6091618" y="1753790"/>
                </a:lnTo>
                <a:cubicBezTo>
                  <a:pt x="6091618" y="1861412"/>
                  <a:pt x="6004374" y="1948656"/>
                  <a:pt x="5896752" y="1948656"/>
                </a:cubicBezTo>
                <a:lnTo>
                  <a:pt x="194866" y="1948656"/>
                </a:lnTo>
                <a:cubicBezTo>
                  <a:pt x="87244" y="1948656"/>
                  <a:pt x="0" y="1861412"/>
                  <a:pt x="0" y="1753790"/>
                </a:cubicBezTo>
                <a:lnTo>
                  <a:pt x="0" y="194866"/>
                </a:lnTo>
                <a:close/>
              </a:path>
            </a:pathLst>
          </a:custGeom>
          <a:noFill/>
          <a:ln>
            <a:solidFill>
              <a:srgbClr val="00206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8044" tIns="198044" rIns="198044" bIns="198044" numCol="1" spcCol="1270" anchor="ctr" anchorCtr="0">
            <a:noAutofit/>
          </a:bodyPr>
          <a:lstStyle/>
          <a:p>
            <a:pPr lvl="0" algn="ctr" defTabSz="1644650" latinLnBrk="1">
              <a:lnSpc>
                <a:spcPct val="90000"/>
              </a:lnSpc>
              <a:spcBef>
                <a:spcPct val="0"/>
              </a:spcBef>
              <a:spcAft>
                <a:spcPct val="35000"/>
              </a:spcAft>
            </a:pPr>
            <a:r>
              <a:rPr lang="ko-KR" altLang="en-US" sz="3700" b="1" kern="1200" dirty="0">
                <a:solidFill>
                  <a:schemeClr val="tx2">
                    <a:lumMod val="50000"/>
                  </a:schemeClr>
                </a:solidFill>
              </a:rPr>
              <a:t>인간과 정서적인 교감을 하는</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r>
              <a:rPr lang="ko-KR" altLang="en-US" sz="3700" b="1" kern="1200" dirty="0">
                <a:solidFill>
                  <a:schemeClr val="tx2">
                    <a:lumMod val="50000"/>
                  </a:schemeClr>
                </a:solidFill>
              </a:rPr>
              <a:t>동물형태의 소셜 로봇</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kern="1200" dirty="0">
              <a:solidFill>
                <a:schemeClr val="tx2">
                  <a:lumMod val="50000"/>
                </a:schemeClr>
              </a:solidFill>
            </a:endParaRPr>
          </a:p>
          <a:p>
            <a:pPr lvl="0" algn="ctr" defTabSz="1644650" latinLnBrk="1">
              <a:lnSpc>
                <a:spcPct val="90000"/>
              </a:lnSpc>
              <a:spcBef>
                <a:spcPct val="0"/>
              </a:spcBef>
              <a:spcAft>
                <a:spcPct val="35000"/>
              </a:spcAft>
            </a:pPr>
            <a:endParaRPr lang="ko-KR" altLang="en-US" sz="3700" kern="1200" dirty="0">
              <a:solidFill>
                <a:schemeClr val="tx2">
                  <a:lumMod val="50000"/>
                </a:schemeClr>
              </a:solidFill>
            </a:endParaRPr>
          </a:p>
        </p:txBody>
      </p:sp>
      <p:sp>
        <p:nvSpPr>
          <p:cNvPr id="2" name="슬라이드 번호 개체 틀 1"/>
          <p:cNvSpPr>
            <a:spLocks noGrp="1"/>
          </p:cNvSpPr>
          <p:nvPr>
            <p:ph type="sldNum" sz="quarter" idx="12"/>
          </p:nvPr>
        </p:nvSpPr>
        <p:spPr/>
        <p:txBody>
          <a:bodyPr/>
          <a:lstStyle/>
          <a:p>
            <a:fld id="{CFC48613-D1D5-42C6-AA47-CE1C9A1D9ADE}" type="slidenum">
              <a:rPr lang="ko-KR" altLang="en-US" smtClean="0"/>
              <a:t>10</a:t>
            </a:fld>
            <a:endParaRPr lang="ko-KR" altLang="en-US" dirty="0"/>
          </a:p>
        </p:txBody>
      </p:sp>
      <p:sp>
        <p:nvSpPr>
          <p:cNvPr id="5" name="제목 4"/>
          <p:cNvSpPr>
            <a:spLocks noGrp="1"/>
          </p:cNvSpPr>
          <p:nvPr>
            <p:ph type="title"/>
          </p:nvPr>
        </p:nvSpPr>
        <p:spPr/>
        <p:txBody>
          <a:bodyPr/>
          <a:lstStyle/>
          <a:p>
            <a:r>
              <a:rPr lang="ko-KR" altLang="en-US" dirty="0"/>
              <a:t>기술분석</a:t>
            </a:r>
          </a:p>
        </p:txBody>
      </p:sp>
      <p:sp>
        <p:nvSpPr>
          <p:cNvPr id="41" name="Freeform 72"/>
          <p:cNvSpPr>
            <a:spLocks/>
          </p:cNvSpPr>
          <p:nvPr/>
        </p:nvSpPr>
        <p:spPr bwMode="auto">
          <a:xfrm>
            <a:off x="2158475" y="4604614"/>
            <a:ext cx="382992" cy="41577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42" name="그룹 41"/>
          <p:cNvGrpSpPr/>
          <p:nvPr/>
        </p:nvGrpSpPr>
        <p:grpSpPr>
          <a:xfrm>
            <a:off x="3405805" y="4790894"/>
            <a:ext cx="843476" cy="423226"/>
            <a:chOff x="3597820" y="4651526"/>
            <a:chExt cx="843476" cy="423226"/>
          </a:xfrm>
        </p:grpSpPr>
        <p:sp>
          <p:nvSpPr>
            <p:cNvPr id="43" name="Freeform 73"/>
            <p:cNvSpPr>
              <a:spLocks/>
            </p:cNvSpPr>
            <p:nvPr/>
          </p:nvSpPr>
          <p:spPr bwMode="auto">
            <a:xfrm>
              <a:off x="4050852" y="4960003"/>
              <a:ext cx="131141" cy="64081"/>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74"/>
            <p:cNvSpPr>
              <a:spLocks/>
            </p:cNvSpPr>
            <p:nvPr/>
          </p:nvSpPr>
          <p:spPr bwMode="auto">
            <a:xfrm>
              <a:off x="3597820" y="4651526"/>
              <a:ext cx="502211" cy="423226"/>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75"/>
            <p:cNvSpPr>
              <a:spLocks/>
            </p:cNvSpPr>
            <p:nvPr/>
          </p:nvSpPr>
          <p:spPr bwMode="auto">
            <a:xfrm>
              <a:off x="4129835" y="4869100"/>
              <a:ext cx="311461" cy="187769"/>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76"/>
            <p:cNvSpPr>
              <a:spLocks/>
            </p:cNvSpPr>
            <p:nvPr/>
          </p:nvSpPr>
          <p:spPr bwMode="auto">
            <a:xfrm>
              <a:off x="4000184" y="4962984"/>
              <a:ext cx="70042" cy="74512"/>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77"/>
            <p:cNvSpPr>
              <a:spLocks/>
            </p:cNvSpPr>
            <p:nvPr/>
          </p:nvSpPr>
          <p:spPr bwMode="auto">
            <a:xfrm>
              <a:off x="3983792" y="4942121"/>
              <a:ext cx="80473" cy="92394"/>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 name="Freeform 78"/>
            <p:cNvSpPr>
              <a:spLocks/>
            </p:cNvSpPr>
            <p:nvPr/>
          </p:nvSpPr>
          <p:spPr bwMode="auto">
            <a:xfrm>
              <a:off x="4007636" y="4971925"/>
              <a:ext cx="29805" cy="28315"/>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9" name="Freeform 85"/>
          <p:cNvSpPr>
            <a:spLocks/>
          </p:cNvSpPr>
          <p:nvPr/>
        </p:nvSpPr>
        <p:spPr bwMode="auto">
          <a:xfrm>
            <a:off x="3507141" y="3998090"/>
            <a:ext cx="269733" cy="314439"/>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50" name="그룹 49"/>
          <p:cNvGrpSpPr/>
          <p:nvPr/>
        </p:nvGrpSpPr>
        <p:grpSpPr>
          <a:xfrm>
            <a:off x="2358167" y="4077072"/>
            <a:ext cx="1648204" cy="1297992"/>
            <a:chOff x="1687538" y="1744384"/>
            <a:chExt cx="1648204" cy="1297992"/>
          </a:xfrm>
        </p:grpSpPr>
        <p:sp>
          <p:nvSpPr>
            <p:cNvPr id="51" name="Freeform 79"/>
            <p:cNvSpPr>
              <a:spLocks/>
            </p:cNvSpPr>
            <p:nvPr/>
          </p:nvSpPr>
          <p:spPr bwMode="auto">
            <a:xfrm>
              <a:off x="1687538" y="2173570"/>
              <a:ext cx="1399335" cy="868806"/>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 name="Freeform 80"/>
            <p:cNvSpPr>
              <a:spLocks/>
            </p:cNvSpPr>
            <p:nvPr/>
          </p:nvSpPr>
          <p:spPr bwMode="auto">
            <a:xfrm>
              <a:off x="2617447" y="2480559"/>
              <a:ext cx="409817" cy="293576"/>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 name="Freeform 81"/>
            <p:cNvSpPr>
              <a:spLocks/>
            </p:cNvSpPr>
            <p:nvPr/>
          </p:nvSpPr>
          <p:spPr bwMode="auto">
            <a:xfrm>
              <a:off x="2498228" y="1854661"/>
              <a:ext cx="821123" cy="824099"/>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 name="Freeform 82"/>
            <p:cNvSpPr>
              <a:spLocks/>
            </p:cNvSpPr>
            <p:nvPr/>
          </p:nvSpPr>
          <p:spPr bwMode="auto">
            <a:xfrm>
              <a:off x="2529522" y="2093098"/>
              <a:ext cx="806220" cy="478365"/>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 name="Freeform 83"/>
            <p:cNvSpPr>
              <a:spLocks/>
            </p:cNvSpPr>
            <p:nvPr/>
          </p:nvSpPr>
          <p:spPr bwMode="auto">
            <a:xfrm>
              <a:off x="2560819" y="1799523"/>
              <a:ext cx="230988" cy="348714"/>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84"/>
            <p:cNvSpPr>
              <a:spLocks/>
            </p:cNvSpPr>
            <p:nvPr/>
          </p:nvSpPr>
          <p:spPr bwMode="auto">
            <a:xfrm>
              <a:off x="2621918" y="1875525"/>
              <a:ext cx="84944" cy="157964"/>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86"/>
            <p:cNvSpPr>
              <a:spLocks/>
            </p:cNvSpPr>
            <p:nvPr/>
          </p:nvSpPr>
          <p:spPr bwMode="auto">
            <a:xfrm>
              <a:off x="2937849" y="1744384"/>
              <a:ext cx="87925" cy="146043"/>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8" name="그룹 57"/>
          <p:cNvGrpSpPr/>
          <p:nvPr/>
        </p:nvGrpSpPr>
        <p:grpSpPr>
          <a:xfrm>
            <a:off x="3159916" y="5057645"/>
            <a:ext cx="852417" cy="432167"/>
            <a:chOff x="3351931" y="4918277"/>
            <a:chExt cx="852417" cy="432167"/>
          </a:xfrm>
        </p:grpSpPr>
        <p:sp>
          <p:nvSpPr>
            <p:cNvPr id="59" name="Freeform 87"/>
            <p:cNvSpPr>
              <a:spLocks/>
            </p:cNvSpPr>
            <p:nvPr/>
          </p:nvSpPr>
          <p:spPr bwMode="auto">
            <a:xfrm>
              <a:off x="3351931" y="4918277"/>
              <a:ext cx="281656" cy="254830"/>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0" name="Freeform 88"/>
            <p:cNvSpPr>
              <a:spLocks/>
            </p:cNvSpPr>
            <p:nvPr/>
          </p:nvSpPr>
          <p:spPr bwMode="auto">
            <a:xfrm>
              <a:off x="3815395" y="5234206"/>
              <a:ext cx="131141" cy="65570"/>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1" name="Freeform 89"/>
            <p:cNvSpPr>
              <a:spLocks/>
            </p:cNvSpPr>
            <p:nvPr/>
          </p:nvSpPr>
          <p:spPr bwMode="auto">
            <a:xfrm>
              <a:off x="3360872" y="4927218"/>
              <a:ext cx="502211" cy="423226"/>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2" name="Freeform 90"/>
            <p:cNvSpPr>
              <a:spLocks/>
            </p:cNvSpPr>
            <p:nvPr/>
          </p:nvSpPr>
          <p:spPr bwMode="auto">
            <a:xfrm>
              <a:off x="3892887" y="5144792"/>
              <a:ext cx="311461" cy="186280"/>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3" name="Freeform 91"/>
            <p:cNvSpPr>
              <a:spLocks/>
            </p:cNvSpPr>
            <p:nvPr/>
          </p:nvSpPr>
          <p:spPr bwMode="auto">
            <a:xfrm>
              <a:off x="3763237" y="5238677"/>
              <a:ext cx="70042" cy="74512"/>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4" name="Freeform 92"/>
            <p:cNvSpPr>
              <a:spLocks/>
            </p:cNvSpPr>
            <p:nvPr/>
          </p:nvSpPr>
          <p:spPr bwMode="auto">
            <a:xfrm>
              <a:off x="3746844" y="5217814"/>
              <a:ext cx="80473" cy="9090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5" name="Freeform 93"/>
            <p:cNvSpPr>
              <a:spLocks/>
            </p:cNvSpPr>
            <p:nvPr/>
          </p:nvSpPr>
          <p:spPr bwMode="auto">
            <a:xfrm>
              <a:off x="3770688" y="5247618"/>
              <a:ext cx="29805" cy="26824"/>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66" name="그룹 65"/>
          <p:cNvGrpSpPr/>
          <p:nvPr/>
        </p:nvGrpSpPr>
        <p:grpSpPr>
          <a:xfrm rot="1236315">
            <a:off x="2416286" y="5011448"/>
            <a:ext cx="406836" cy="561818"/>
            <a:chOff x="2608301" y="4872080"/>
            <a:chExt cx="406836" cy="561818"/>
          </a:xfrm>
        </p:grpSpPr>
        <p:sp>
          <p:nvSpPr>
            <p:cNvPr id="67" name="Freeform 94"/>
            <p:cNvSpPr>
              <a:spLocks/>
            </p:cNvSpPr>
            <p:nvPr/>
          </p:nvSpPr>
          <p:spPr bwMode="auto">
            <a:xfrm>
              <a:off x="2675362" y="4875061"/>
              <a:ext cx="338285" cy="247379"/>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8" name="Freeform 95"/>
            <p:cNvSpPr>
              <a:spLocks/>
            </p:cNvSpPr>
            <p:nvPr/>
          </p:nvSpPr>
          <p:spPr bwMode="auto">
            <a:xfrm>
              <a:off x="2612772" y="5213343"/>
              <a:ext cx="159456" cy="168397"/>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9" name="Freeform 96"/>
            <p:cNvSpPr>
              <a:spLocks/>
            </p:cNvSpPr>
            <p:nvPr/>
          </p:nvSpPr>
          <p:spPr bwMode="auto">
            <a:xfrm>
              <a:off x="2608301" y="4872080"/>
              <a:ext cx="406836" cy="450050"/>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0" name="Freeform 97"/>
            <p:cNvSpPr>
              <a:spLocks/>
            </p:cNvSpPr>
            <p:nvPr/>
          </p:nvSpPr>
          <p:spPr bwMode="auto">
            <a:xfrm>
              <a:off x="2653008" y="5271462"/>
              <a:ext cx="335305" cy="16243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1" name="Freeform 98"/>
            <p:cNvSpPr>
              <a:spLocks/>
            </p:cNvSpPr>
            <p:nvPr/>
          </p:nvSpPr>
          <p:spPr bwMode="auto">
            <a:xfrm>
              <a:off x="2682813" y="5205892"/>
              <a:ext cx="35766" cy="59610"/>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99"/>
            <p:cNvSpPr>
              <a:spLocks/>
            </p:cNvSpPr>
            <p:nvPr/>
          </p:nvSpPr>
          <p:spPr bwMode="auto">
            <a:xfrm>
              <a:off x="2654498" y="5202911"/>
              <a:ext cx="58120" cy="61100"/>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100"/>
            <p:cNvSpPr>
              <a:spLocks/>
            </p:cNvSpPr>
            <p:nvPr/>
          </p:nvSpPr>
          <p:spPr bwMode="auto">
            <a:xfrm>
              <a:off x="2670891" y="5222284"/>
              <a:ext cx="20863" cy="1937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74" name="모서리가 둥근 직사각형 73"/>
          <p:cNvSpPr/>
          <p:nvPr/>
        </p:nvSpPr>
        <p:spPr>
          <a:xfrm rot="20669416">
            <a:off x="3640601" y="4536316"/>
            <a:ext cx="337422" cy="117340"/>
          </a:xfrm>
          <a:prstGeom prst="roundRect">
            <a:avLst>
              <a:gd name="adj" fmla="val 50000"/>
            </a:avLst>
          </a:prstGeom>
          <a:gradFill flip="none" rotWithShape="1">
            <a:gsLst>
              <a:gs pos="0">
                <a:schemeClr val="accent5">
                  <a:lumMod val="75000"/>
                </a:schemeClr>
              </a:gs>
              <a:gs pos="72100">
                <a:schemeClr val="accent5">
                  <a:lumMod val="75000"/>
                  <a:alpha val="44000"/>
                </a:schemeClr>
              </a:gs>
              <a:gs pos="100000">
                <a:schemeClr val="accent5">
                  <a:lumMod val="5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p:cNvGrpSpPr/>
          <p:nvPr/>
        </p:nvGrpSpPr>
        <p:grpSpPr>
          <a:xfrm>
            <a:off x="4601482" y="3335163"/>
            <a:ext cx="3171556" cy="2275604"/>
            <a:chOff x="4601482" y="3335163"/>
            <a:chExt cx="3171556" cy="2275604"/>
          </a:xfrm>
        </p:grpSpPr>
        <p:sp>
          <p:nvSpPr>
            <p:cNvPr id="274" name="Freeform 11"/>
            <p:cNvSpPr>
              <a:spLocks/>
            </p:cNvSpPr>
            <p:nvPr/>
          </p:nvSpPr>
          <p:spPr bwMode="auto">
            <a:xfrm>
              <a:off x="6331795" y="3389364"/>
              <a:ext cx="136323" cy="140429"/>
            </a:xfrm>
            <a:custGeom>
              <a:avLst/>
              <a:gdLst>
                <a:gd name="T0" fmla="*/ 388 w 512"/>
                <a:gd name="T1" fmla="*/ 521 h 531"/>
                <a:gd name="T2" fmla="*/ 355 w 512"/>
                <a:gd name="T3" fmla="*/ 521 h 531"/>
                <a:gd name="T4" fmla="*/ 346 w 512"/>
                <a:gd name="T5" fmla="*/ 513 h 531"/>
                <a:gd name="T6" fmla="*/ 306 w 512"/>
                <a:gd name="T7" fmla="*/ 496 h 531"/>
                <a:gd name="T8" fmla="*/ 121 w 512"/>
                <a:gd name="T9" fmla="*/ 496 h 531"/>
                <a:gd name="T10" fmla="*/ 89 w 512"/>
                <a:gd name="T11" fmla="*/ 473 h 531"/>
                <a:gd name="T12" fmla="*/ 10 w 512"/>
                <a:gd name="T13" fmla="*/ 256 h 531"/>
                <a:gd name="T14" fmla="*/ 47 w 512"/>
                <a:gd name="T15" fmla="*/ 204 h 531"/>
                <a:gd name="T16" fmla="*/ 201 w 512"/>
                <a:gd name="T17" fmla="*/ 204 h 531"/>
                <a:gd name="T18" fmla="*/ 198 w 512"/>
                <a:gd name="T19" fmla="*/ 154 h 531"/>
                <a:gd name="T20" fmla="*/ 167 w 512"/>
                <a:gd name="T21" fmla="*/ 74 h 531"/>
                <a:gd name="T22" fmla="*/ 184 w 512"/>
                <a:gd name="T23" fmla="*/ 30 h 531"/>
                <a:gd name="T24" fmla="*/ 240 w 512"/>
                <a:gd name="T25" fmla="*/ 34 h 531"/>
                <a:gd name="T26" fmla="*/ 284 w 512"/>
                <a:gd name="T27" fmla="*/ 137 h 531"/>
                <a:gd name="T28" fmla="*/ 385 w 512"/>
                <a:gd name="T29" fmla="*/ 254 h 531"/>
                <a:gd name="T30" fmla="*/ 402 w 512"/>
                <a:gd name="T31" fmla="*/ 271 h 531"/>
                <a:gd name="T32" fmla="*/ 503 w 512"/>
                <a:gd name="T33" fmla="*/ 373 h 531"/>
                <a:gd name="T34" fmla="*/ 503 w 512"/>
                <a:gd name="T35" fmla="*/ 406 h 531"/>
                <a:gd name="T36" fmla="*/ 388 w 512"/>
                <a:gd name="T37" fmla="*/ 52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2" h="531">
                  <a:moveTo>
                    <a:pt x="388" y="521"/>
                  </a:moveTo>
                  <a:cubicBezTo>
                    <a:pt x="379" y="531"/>
                    <a:pt x="364" y="531"/>
                    <a:pt x="355" y="521"/>
                  </a:cubicBezTo>
                  <a:lnTo>
                    <a:pt x="346" y="513"/>
                  </a:lnTo>
                  <a:cubicBezTo>
                    <a:pt x="337" y="503"/>
                    <a:pt x="319" y="496"/>
                    <a:pt x="306" y="496"/>
                  </a:cubicBezTo>
                  <a:lnTo>
                    <a:pt x="121" y="496"/>
                  </a:lnTo>
                  <a:cubicBezTo>
                    <a:pt x="107" y="496"/>
                    <a:pt x="93" y="486"/>
                    <a:pt x="89" y="473"/>
                  </a:cubicBezTo>
                  <a:lnTo>
                    <a:pt x="10" y="256"/>
                  </a:lnTo>
                  <a:cubicBezTo>
                    <a:pt x="0" y="227"/>
                    <a:pt x="17" y="204"/>
                    <a:pt x="47" y="204"/>
                  </a:cubicBezTo>
                  <a:lnTo>
                    <a:pt x="201" y="204"/>
                  </a:lnTo>
                  <a:cubicBezTo>
                    <a:pt x="208" y="182"/>
                    <a:pt x="204" y="164"/>
                    <a:pt x="198" y="154"/>
                  </a:cubicBezTo>
                  <a:cubicBezTo>
                    <a:pt x="188" y="140"/>
                    <a:pt x="162" y="113"/>
                    <a:pt x="167" y="74"/>
                  </a:cubicBezTo>
                  <a:cubicBezTo>
                    <a:pt x="168" y="61"/>
                    <a:pt x="176" y="40"/>
                    <a:pt x="184" y="30"/>
                  </a:cubicBezTo>
                  <a:cubicBezTo>
                    <a:pt x="207" y="0"/>
                    <a:pt x="240" y="7"/>
                    <a:pt x="240" y="34"/>
                  </a:cubicBezTo>
                  <a:cubicBezTo>
                    <a:pt x="240" y="66"/>
                    <a:pt x="223" y="98"/>
                    <a:pt x="284" y="137"/>
                  </a:cubicBezTo>
                  <a:cubicBezTo>
                    <a:pt x="344" y="177"/>
                    <a:pt x="385" y="254"/>
                    <a:pt x="385" y="254"/>
                  </a:cubicBezTo>
                  <a:cubicBezTo>
                    <a:pt x="385" y="254"/>
                    <a:pt x="392" y="262"/>
                    <a:pt x="402" y="271"/>
                  </a:cubicBezTo>
                  <a:lnTo>
                    <a:pt x="503" y="373"/>
                  </a:lnTo>
                  <a:cubicBezTo>
                    <a:pt x="512" y="382"/>
                    <a:pt x="512" y="397"/>
                    <a:pt x="503" y="406"/>
                  </a:cubicBezTo>
                  <a:lnTo>
                    <a:pt x="388" y="521"/>
                  </a:ln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5" name="Freeform 12"/>
            <p:cNvSpPr>
              <a:spLocks/>
            </p:cNvSpPr>
            <p:nvPr/>
          </p:nvSpPr>
          <p:spPr bwMode="auto">
            <a:xfrm>
              <a:off x="6436090" y="3498586"/>
              <a:ext cx="44346" cy="44346"/>
            </a:xfrm>
            <a:custGeom>
              <a:avLst/>
              <a:gdLst>
                <a:gd name="T0" fmla="*/ 44 w 54"/>
                <a:gd name="T1" fmla="*/ 0 h 54"/>
                <a:gd name="T2" fmla="*/ 0 w 54"/>
                <a:gd name="T3" fmla="*/ 44 h 54"/>
                <a:gd name="T4" fmla="*/ 10 w 54"/>
                <a:gd name="T5" fmla="*/ 54 h 54"/>
                <a:gd name="T6" fmla="*/ 54 w 54"/>
                <a:gd name="T7" fmla="*/ 10 h 54"/>
                <a:gd name="T8" fmla="*/ 44 w 54"/>
                <a:gd name="T9" fmla="*/ 0 h 54"/>
              </a:gdLst>
              <a:ahLst/>
              <a:cxnLst>
                <a:cxn ang="0">
                  <a:pos x="T0" y="T1"/>
                </a:cxn>
                <a:cxn ang="0">
                  <a:pos x="T2" y="T3"/>
                </a:cxn>
                <a:cxn ang="0">
                  <a:pos x="T4" y="T5"/>
                </a:cxn>
                <a:cxn ang="0">
                  <a:pos x="T6" y="T7"/>
                </a:cxn>
                <a:cxn ang="0">
                  <a:pos x="T8" y="T9"/>
                </a:cxn>
              </a:cxnLst>
              <a:rect l="0" t="0" r="r" b="b"/>
              <a:pathLst>
                <a:path w="54" h="54">
                  <a:moveTo>
                    <a:pt x="44" y="0"/>
                  </a:moveTo>
                  <a:lnTo>
                    <a:pt x="0" y="44"/>
                  </a:lnTo>
                  <a:lnTo>
                    <a:pt x="10" y="54"/>
                  </a:lnTo>
                  <a:lnTo>
                    <a:pt x="54" y="10"/>
                  </a:lnTo>
                  <a:lnTo>
                    <a:pt x="44" y="0"/>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6" name="Freeform 13"/>
            <p:cNvSpPr>
              <a:spLocks noEditPoints="1"/>
            </p:cNvSpPr>
            <p:nvPr/>
          </p:nvSpPr>
          <p:spPr bwMode="auto">
            <a:xfrm>
              <a:off x="5142667" y="4403572"/>
              <a:ext cx="142892" cy="142892"/>
            </a:xfrm>
            <a:custGeom>
              <a:avLst/>
              <a:gdLst>
                <a:gd name="T0" fmla="*/ 125 w 540"/>
                <a:gd name="T1" fmla="*/ 88 h 539"/>
                <a:gd name="T2" fmla="*/ 106 w 540"/>
                <a:gd name="T3" fmla="*/ 52 h 539"/>
                <a:gd name="T4" fmla="*/ 181 w 540"/>
                <a:gd name="T5" fmla="*/ 12 h 539"/>
                <a:gd name="T6" fmla="*/ 200 w 540"/>
                <a:gd name="T7" fmla="*/ 48 h 539"/>
                <a:gd name="T8" fmla="*/ 270 w 540"/>
                <a:gd name="T9" fmla="*/ 37 h 539"/>
                <a:gd name="T10" fmla="*/ 270 w 540"/>
                <a:gd name="T11" fmla="*/ 97 h 539"/>
                <a:gd name="T12" fmla="*/ 106 w 540"/>
                <a:gd name="T13" fmla="*/ 219 h 539"/>
                <a:gd name="T14" fmla="*/ 220 w 540"/>
                <a:gd name="T15" fmla="*/ 434 h 539"/>
                <a:gd name="T16" fmla="*/ 270 w 540"/>
                <a:gd name="T17" fmla="*/ 441 h 539"/>
                <a:gd name="T18" fmla="*/ 270 w 540"/>
                <a:gd name="T19" fmla="*/ 502 h 539"/>
                <a:gd name="T20" fmla="*/ 244 w 540"/>
                <a:gd name="T21" fmla="*/ 501 h 539"/>
                <a:gd name="T22" fmla="*/ 232 w 540"/>
                <a:gd name="T23" fmla="*/ 539 h 539"/>
                <a:gd name="T24" fmla="*/ 151 w 540"/>
                <a:gd name="T25" fmla="*/ 514 h 539"/>
                <a:gd name="T26" fmla="*/ 163 w 540"/>
                <a:gd name="T27" fmla="*/ 476 h 539"/>
                <a:gd name="T28" fmla="*/ 88 w 540"/>
                <a:gd name="T29" fmla="*/ 415 h 539"/>
                <a:gd name="T30" fmla="*/ 53 w 540"/>
                <a:gd name="T31" fmla="*/ 434 h 539"/>
                <a:gd name="T32" fmla="*/ 13 w 540"/>
                <a:gd name="T33" fmla="*/ 359 h 539"/>
                <a:gd name="T34" fmla="*/ 48 w 540"/>
                <a:gd name="T35" fmla="*/ 340 h 539"/>
                <a:gd name="T36" fmla="*/ 39 w 540"/>
                <a:gd name="T37" fmla="*/ 243 h 539"/>
                <a:gd name="T38" fmla="*/ 0 w 540"/>
                <a:gd name="T39" fmla="*/ 232 h 539"/>
                <a:gd name="T40" fmla="*/ 25 w 540"/>
                <a:gd name="T41" fmla="*/ 150 h 539"/>
                <a:gd name="T42" fmla="*/ 63 w 540"/>
                <a:gd name="T43" fmla="*/ 162 h 539"/>
                <a:gd name="T44" fmla="*/ 125 w 540"/>
                <a:gd name="T45" fmla="*/ 88 h 539"/>
                <a:gd name="T46" fmla="*/ 270 w 540"/>
                <a:gd name="T47" fmla="*/ 37 h 539"/>
                <a:gd name="T48" fmla="*/ 296 w 540"/>
                <a:gd name="T49" fmla="*/ 38 h 539"/>
                <a:gd name="T50" fmla="*/ 308 w 540"/>
                <a:gd name="T51" fmla="*/ 0 h 539"/>
                <a:gd name="T52" fmla="*/ 389 w 540"/>
                <a:gd name="T53" fmla="*/ 24 h 539"/>
                <a:gd name="T54" fmla="*/ 377 w 540"/>
                <a:gd name="T55" fmla="*/ 63 h 539"/>
                <a:gd name="T56" fmla="*/ 452 w 540"/>
                <a:gd name="T57" fmla="*/ 124 h 539"/>
                <a:gd name="T58" fmla="*/ 487 w 540"/>
                <a:gd name="T59" fmla="*/ 105 h 539"/>
                <a:gd name="T60" fmla="*/ 527 w 540"/>
                <a:gd name="T61" fmla="*/ 180 h 539"/>
                <a:gd name="T62" fmla="*/ 492 w 540"/>
                <a:gd name="T63" fmla="*/ 199 h 539"/>
                <a:gd name="T64" fmla="*/ 501 w 540"/>
                <a:gd name="T65" fmla="*/ 295 h 539"/>
                <a:gd name="T66" fmla="*/ 540 w 540"/>
                <a:gd name="T67" fmla="*/ 307 h 539"/>
                <a:gd name="T68" fmla="*/ 515 w 540"/>
                <a:gd name="T69" fmla="*/ 388 h 539"/>
                <a:gd name="T70" fmla="*/ 477 w 540"/>
                <a:gd name="T71" fmla="*/ 377 h 539"/>
                <a:gd name="T72" fmla="*/ 415 w 540"/>
                <a:gd name="T73" fmla="*/ 451 h 539"/>
                <a:gd name="T74" fmla="*/ 434 w 540"/>
                <a:gd name="T75" fmla="*/ 487 h 539"/>
                <a:gd name="T76" fmla="*/ 359 w 540"/>
                <a:gd name="T77" fmla="*/ 527 h 539"/>
                <a:gd name="T78" fmla="*/ 340 w 540"/>
                <a:gd name="T79" fmla="*/ 491 h 539"/>
                <a:gd name="T80" fmla="*/ 270 w 540"/>
                <a:gd name="T81" fmla="*/ 502 h 539"/>
                <a:gd name="T82" fmla="*/ 270 w 540"/>
                <a:gd name="T83" fmla="*/ 441 h 539"/>
                <a:gd name="T84" fmla="*/ 434 w 540"/>
                <a:gd name="T85" fmla="*/ 319 h 539"/>
                <a:gd name="T86" fmla="*/ 320 w 540"/>
                <a:gd name="T87" fmla="*/ 105 h 539"/>
                <a:gd name="T88" fmla="*/ 270 w 540"/>
                <a:gd name="T89" fmla="*/ 97 h 539"/>
                <a:gd name="T90" fmla="*/ 270 w 540"/>
                <a:gd name="T91" fmla="*/ 3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0" h="539">
                  <a:moveTo>
                    <a:pt x="125" y="88"/>
                  </a:moveTo>
                  <a:lnTo>
                    <a:pt x="106" y="52"/>
                  </a:lnTo>
                  <a:lnTo>
                    <a:pt x="181" y="12"/>
                  </a:lnTo>
                  <a:lnTo>
                    <a:pt x="200" y="48"/>
                  </a:lnTo>
                  <a:cubicBezTo>
                    <a:pt x="222" y="40"/>
                    <a:pt x="246" y="37"/>
                    <a:pt x="270" y="37"/>
                  </a:cubicBezTo>
                  <a:lnTo>
                    <a:pt x="270" y="97"/>
                  </a:lnTo>
                  <a:cubicBezTo>
                    <a:pt x="196" y="97"/>
                    <a:pt x="128" y="145"/>
                    <a:pt x="106" y="219"/>
                  </a:cubicBezTo>
                  <a:cubicBezTo>
                    <a:pt x="78" y="310"/>
                    <a:pt x="129" y="406"/>
                    <a:pt x="220" y="434"/>
                  </a:cubicBezTo>
                  <a:cubicBezTo>
                    <a:pt x="237" y="439"/>
                    <a:pt x="253" y="441"/>
                    <a:pt x="270" y="441"/>
                  </a:cubicBezTo>
                  <a:lnTo>
                    <a:pt x="270" y="502"/>
                  </a:lnTo>
                  <a:cubicBezTo>
                    <a:pt x="261" y="502"/>
                    <a:pt x="253" y="502"/>
                    <a:pt x="244" y="501"/>
                  </a:cubicBezTo>
                  <a:lnTo>
                    <a:pt x="232" y="539"/>
                  </a:lnTo>
                  <a:lnTo>
                    <a:pt x="151" y="514"/>
                  </a:lnTo>
                  <a:lnTo>
                    <a:pt x="163" y="476"/>
                  </a:lnTo>
                  <a:cubicBezTo>
                    <a:pt x="133" y="461"/>
                    <a:pt x="108" y="440"/>
                    <a:pt x="88" y="415"/>
                  </a:cubicBezTo>
                  <a:lnTo>
                    <a:pt x="53" y="434"/>
                  </a:lnTo>
                  <a:lnTo>
                    <a:pt x="13" y="359"/>
                  </a:lnTo>
                  <a:lnTo>
                    <a:pt x="48" y="340"/>
                  </a:lnTo>
                  <a:cubicBezTo>
                    <a:pt x="38" y="309"/>
                    <a:pt x="35" y="276"/>
                    <a:pt x="39" y="243"/>
                  </a:cubicBezTo>
                  <a:lnTo>
                    <a:pt x="0" y="232"/>
                  </a:lnTo>
                  <a:lnTo>
                    <a:pt x="25" y="150"/>
                  </a:lnTo>
                  <a:lnTo>
                    <a:pt x="63" y="162"/>
                  </a:lnTo>
                  <a:cubicBezTo>
                    <a:pt x="79" y="133"/>
                    <a:pt x="100" y="107"/>
                    <a:pt x="125" y="88"/>
                  </a:cubicBezTo>
                  <a:close/>
                  <a:moveTo>
                    <a:pt x="270" y="37"/>
                  </a:moveTo>
                  <a:cubicBezTo>
                    <a:pt x="279" y="37"/>
                    <a:pt x="287" y="37"/>
                    <a:pt x="296" y="38"/>
                  </a:cubicBezTo>
                  <a:lnTo>
                    <a:pt x="308" y="0"/>
                  </a:lnTo>
                  <a:lnTo>
                    <a:pt x="389" y="24"/>
                  </a:lnTo>
                  <a:lnTo>
                    <a:pt x="377" y="63"/>
                  </a:lnTo>
                  <a:cubicBezTo>
                    <a:pt x="407" y="78"/>
                    <a:pt x="432" y="99"/>
                    <a:pt x="452" y="124"/>
                  </a:cubicBezTo>
                  <a:lnTo>
                    <a:pt x="487" y="105"/>
                  </a:lnTo>
                  <a:lnTo>
                    <a:pt x="527" y="180"/>
                  </a:lnTo>
                  <a:lnTo>
                    <a:pt x="492" y="199"/>
                  </a:lnTo>
                  <a:cubicBezTo>
                    <a:pt x="501" y="230"/>
                    <a:pt x="505" y="262"/>
                    <a:pt x="501" y="295"/>
                  </a:cubicBezTo>
                  <a:lnTo>
                    <a:pt x="540" y="307"/>
                  </a:lnTo>
                  <a:lnTo>
                    <a:pt x="515" y="388"/>
                  </a:lnTo>
                  <a:lnTo>
                    <a:pt x="477" y="377"/>
                  </a:lnTo>
                  <a:cubicBezTo>
                    <a:pt x="461" y="406"/>
                    <a:pt x="440" y="431"/>
                    <a:pt x="415" y="451"/>
                  </a:cubicBezTo>
                  <a:lnTo>
                    <a:pt x="434" y="487"/>
                  </a:lnTo>
                  <a:lnTo>
                    <a:pt x="359" y="527"/>
                  </a:lnTo>
                  <a:lnTo>
                    <a:pt x="340" y="491"/>
                  </a:lnTo>
                  <a:cubicBezTo>
                    <a:pt x="318" y="498"/>
                    <a:pt x="294" y="502"/>
                    <a:pt x="270" y="502"/>
                  </a:cubicBezTo>
                  <a:lnTo>
                    <a:pt x="270" y="441"/>
                  </a:lnTo>
                  <a:cubicBezTo>
                    <a:pt x="344" y="441"/>
                    <a:pt x="412" y="394"/>
                    <a:pt x="434" y="319"/>
                  </a:cubicBezTo>
                  <a:cubicBezTo>
                    <a:pt x="462" y="229"/>
                    <a:pt x="411" y="133"/>
                    <a:pt x="320" y="105"/>
                  </a:cubicBezTo>
                  <a:cubicBezTo>
                    <a:pt x="303" y="100"/>
                    <a:pt x="286" y="98"/>
                    <a:pt x="270" y="97"/>
                  </a:cubicBezTo>
                  <a:lnTo>
                    <a:pt x="270" y="37"/>
                  </a:ln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7" name="Freeform 14"/>
            <p:cNvSpPr>
              <a:spLocks noEditPoints="1"/>
            </p:cNvSpPr>
            <p:nvPr/>
          </p:nvSpPr>
          <p:spPr bwMode="auto">
            <a:xfrm>
              <a:off x="5222325" y="4534967"/>
              <a:ext cx="97726" cy="98546"/>
            </a:xfrm>
            <a:custGeom>
              <a:avLst/>
              <a:gdLst>
                <a:gd name="T0" fmla="*/ 185 w 370"/>
                <a:gd name="T1" fmla="*/ 368 h 370"/>
                <a:gd name="T2" fmla="*/ 167 w 370"/>
                <a:gd name="T3" fmla="*/ 370 h 370"/>
                <a:gd name="T4" fmla="*/ 165 w 370"/>
                <a:gd name="T5" fmla="*/ 342 h 370"/>
                <a:gd name="T6" fmla="*/ 112 w 370"/>
                <a:gd name="T7" fmla="*/ 325 h 370"/>
                <a:gd name="T8" fmla="*/ 94 w 370"/>
                <a:gd name="T9" fmla="*/ 346 h 370"/>
                <a:gd name="T10" fmla="*/ 42 w 370"/>
                <a:gd name="T11" fmla="*/ 303 h 370"/>
                <a:gd name="T12" fmla="*/ 59 w 370"/>
                <a:gd name="T13" fmla="*/ 282 h 370"/>
                <a:gd name="T14" fmla="*/ 34 w 370"/>
                <a:gd name="T15" fmla="*/ 232 h 370"/>
                <a:gd name="T16" fmla="*/ 6 w 370"/>
                <a:gd name="T17" fmla="*/ 234 h 370"/>
                <a:gd name="T18" fmla="*/ 0 w 370"/>
                <a:gd name="T19" fmla="*/ 167 h 370"/>
                <a:gd name="T20" fmla="*/ 28 w 370"/>
                <a:gd name="T21" fmla="*/ 164 h 370"/>
                <a:gd name="T22" fmla="*/ 44 w 370"/>
                <a:gd name="T23" fmla="*/ 111 h 370"/>
                <a:gd name="T24" fmla="*/ 23 w 370"/>
                <a:gd name="T25" fmla="*/ 93 h 370"/>
                <a:gd name="T26" fmla="*/ 67 w 370"/>
                <a:gd name="T27" fmla="*/ 41 h 370"/>
                <a:gd name="T28" fmla="*/ 88 w 370"/>
                <a:gd name="T29" fmla="*/ 59 h 370"/>
                <a:gd name="T30" fmla="*/ 138 w 370"/>
                <a:gd name="T31" fmla="*/ 33 h 370"/>
                <a:gd name="T32" fmla="*/ 135 w 370"/>
                <a:gd name="T33" fmla="*/ 6 h 370"/>
                <a:gd name="T34" fmla="*/ 185 w 370"/>
                <a:gd name="T35" fmla="*/ 1 h 370"/>
                <a:gd name="T36" fmla="*/ 185 w 370"/>
                <a:gd name="T37" fmla="*/ 78 h 370"/>
                <a:gd name="T38" fmla="*/ 104 w 370"/>
                <a:gd name="T39" fmla="*/ 116 h 370"/>
                <a:gd name="T40" fmla="*/ 117 w 370"/>
                <a:gd name="T41" fmla="*/ 266 h 370"/>
                <a:gd name="T42" fmla="*/ 154 w 370"/>
                <a:gd name="T43" fmla="*/ 286 h 370"/>
                <a:gd name="T44" fmla="*/ 185 w 370"/>
                <a:gd name="T45" fmla="*/ 291 h 370"/>
                <a:gd name="T46" fmla="*/ 185 w 370"/>
                <a:gd name="T47" fmla="*/ 368 h 370"/>
                <a:gd name="T48" fmla="*/ 326 w 370"/>
                <a:gd name="T49" fmla="*/ 258 h 370"/>
                <a:gd name="T50" fmla="*/ 347 w 370"/>
                <a:gd name="T51" fmla="*/ 276 h 370"/>
                <a:gd name="T52" fmla="*/ 303 w 370"/>
                <a:gd name="T53" fmla="*/ 328 h 370"/>
                <a:gd name="T54" fmla="*/ 282 w 370"/>
                <a:gd name="T55" fmla="*/ 310 h 370"/>
                <a:gd name="T56" fmla="*/ 233 w 370"/>
                <a:gd name="T57" fmla="*/ 336 h 370"/>
                <a:gd name="T58" fmla="*/ 235 w 370"/>
                <a:gd name="T59" fmla="*/ 364 h 370"/>
                <a:gd name="T60" fmla="*/ 185 w 370"/>
                <a:gd name="T61" fmla="*/ 368 h 370"/>
                <a:gd name="T62" fmla="*/ 185 w 370"/>
                <a:gd name="T63" fmla="*/ 291 h 370"/>
                <a:gd name="T64" fmla="*/ 267 w 370"/>
                <a:gd name="T65" fmla="*/ 253 h 370"/>
                <a:gd name="T66" fmla="*/ 254 w 370"/>
                <a:gd name="T67" fmla="*/ 103 h 370"/>
                <a:gd name="T68" fmla="*/ 216 w 370"/>
                <a:gd name="T69" fmla="*/ 83 h 370"/>
                <a:gd name="T70" fmla="*/ 185 w 370"/>
                <a:gd name="T71" fmla="*/ 78 h 370"/>
                <a:gd name="T72" fmla="*/ 185 w 370"/>
                <a:gd name="T73" fmla="*/ 1 h 370"/>
                <a:gd name="T74" fmla="*/ 203 w 370"/>
                <a:gd name="T75" fmla="*/ 0 h 370"/>
                <a:gd name="T76" fmla="*/ 206 w 370"/>
                <a:gd name="T77" fmla="*/ 27 h 370"/>
                <a:gd name="T78" fmla="*/ 259 w 370"/>
                <a:gd name="T79" fmla="*/ 44 h 370"/>
                <a:gd name="T80" fmla="*/ 276 w 370"/>
                <a:gd name="T81" fmla="*/ 23 h 370"/>
                <a:gd name="T82" fmla="*/ 329 w 370"/>
                <a:gd name="T83" fmla="*/ 67 h 370"/>
                <a:gd name="T84" fmla="*/ 311 w 370"/>
                <a:gd name="T85" fmla="*/ 88 h 370"/>
                <a:gd name="T86" fmla="*/ 337 w 370"/>
                <a:gd name="T87" fmla="*/ 137 h 370"/>
                <a:gd name="T88" fmla="*/ 364 w 370"/>
                <a:gd name="T89" fmla="*/ 135 h 370"/>
                <a:gd name="T90" fmla="*/ 370 w 370"/>
                <a:gd name="T91" fmla="*/ 203 h 370"/>
                <a:gd name="T92" fmla="*/ 343 w 370"/>
                <a:gd name="T93" fmla="*/ 205 h 370"/>
                <a:gd name="T94" fmla="*/ 326 w 370"/>
                <a:gd name="T95" fmla="*/ 25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370">
                  <a:moveTo>
                    <a:pt x="185" y="368"/>
                  </a:moveTo>
                  <a:lnTo>
                    <a:pt x="167" y="370"/>
                  </a:lnTo>
                  <a:lnTo>
                    <a:pt x="165" y="342"/>
                  </a:lnTo>
                  <a:cubicBezTo>
                    <a:pt x="146" y="340"/>
                    <a:pt x="128" y="334"/>
                    <a:pt x="112" y="325"/>
                  </a:cubicBezTo>
                  <a:lnTo>
                    <a:pt x="94" y="346"/>
                  </a:lnTo>
                  <a:lnTo>
                    <a:pt x="42" y="303"/>
                  </a:lnTo>
                  <a:lnTo>
                    <a:pt x="59" y="282"/>
                  </a:lnTo>
                  <a:cubicBezTo>
                    <a:pt x="48" y="267"/>
                    <a:pt x="39" y="250"/>
                    <a:pt x="34" y="232"/>
                  </a:cubicBezTo>
                  <a:lnTo>
                    <a:pt x="6" y="234"/>
                  </a:lnTo>
                  <a:lnTo>
                    <a:pt x="0" y="167"/>
                  </a:lnTo>
                  <a:lnTo>
                    <a:pt x="28" y="164"/>
                  </a:lnTo>
                  <a:cubicBezTo>
                    <a:pt x="30" y="146"/>
                    <a:pt x="36" y="128"/>
                    <a:pt x="44" y="111"/>
                  </a:cubicBezTo>
                  <a:lnTo>
                    <a:pt x="23" y="93"/>
                  </a:lnTo>
                  <a:lnTo>
                    <a:pt x="67" y="41"/>
                  </a:lnTo>
                  <a:lnTo>
                    <a:pt x="88" y="59"/>
                  </a:lnTo>
                  <a:cubicBezTo>
                    <a:pt x="103" y="47"/>
                    <a:pt x="120" y="39"/>
                    <a:pt x="138" y="33"/>
                  </a:cubicBezTo>
                  <a:lnTo>
                    <a:pt x="135" y="6"/>
                  </a:lnTo>
                  <a:lnTo>
                    <a:pt x="185" y="1"/>
                  </a:lnTo>
                  <a:lnTo>
                    <a:pt x="185" y="78"/>
                  </a:lnTo>
                  <a:cubicBezTo>
                    <a:pt x="154" y="78"/>
                    <a:pt x="124" y="92"/>
                    <a:pt x="104" y="116"/>
                  </a:cubicBezTo>
                  <a:cubicBezTo>
                    <a:pt x="66" y="161"/>
                    <a:pt x="72" y="228"/>
                    <a:pt x="117" y="266"/>
                  </a:cubicBezTo>
                  <a:cubicBezTo>
                    <a:pt x="128" y="275"/>
                    <a:pt x="140" y="282"/>
                    <a:pt x="154" y="286"/>
                  </a:cubicBezTo>
                  <a:cubicBezTo>
                    <a:pt x="164" y="290"/>
                    <a:pt x="175" y="291"/>
                    <a:pt x="185" y="291"/>
                  </a:cubicBezTo>
                  <a:lnTo>
                    <a:pt x="185" y="368"/>
                  </a:lnTo>
                  <a:close/>
                  <a:moveTo>
                    <a:pt x="326" y="258"/>
                  </a:moveTo>
                  <a:lnTo>
                    <a:pt x="347" y="276"/>
                  </a:lnTo>
                  <a:lnTo>
                    <a:pt x="303" y="328"/>
                  </a:lnTo>
                  <a:lnTo>
                    <a:pt x="282" y="310"/>
                  </a:lnTo>
                  <a:cubicBezTo>
                    <a:pt x="267" y="322"/>
                    <a:pt x="251" y="331"/>
                    <a:pt x="233" y="336"/>
                  </a:cubicBezTo>
                  <a:lnTo>
                    <a:pt x="235" y="364"/>
                  </a:lnTo>
                  <a:lnTo>
                    <a:pt x="185" y="368"/>
                  </a:lnTo>
                  <a:lnTo>
                    <a:pt x="185" y="291"/>
                  </a:lnTo>
                  <a:cubicBezTo>
                    <a:pt x="216" y="291"/>
                    <a:pt x="246" y="278"/>
                    <a:pt x="267" y="253"/>
                  </a:cubicBezTo>
                  <a:cubicBezTo>
                    <a:pt x="304" y="208"/>
                    <a:pt x="299" y="141"/>
                    <a:pt x="254" y="103"/>
                  </a:cubicBezTo>
                  <a:cubicBezTo>
                    <a:pt x="243" y="94"/>
                    <a:pt x="230" y="87"/>
                    <a:pt x="216" y="83"/>
                  </a:cubicBezTo>
                  <a:cubicBezTo>
                    <a:pt x="206" y="80"/>
                    <a:pt x="196" y="78"/>
                    <a:pt x="185" y="78"/>
                  </a:cubicBezTo>
                  <a:lnTo>
                    <a:pt x="185" y="1"/>
                  </a:lnTo>
                  <a:lnTo>
                    <a:pt x="203" y="0"/>
                  </a:lnTo>
                  <a:lnTo>
                    <a:pt x="206" y="27"/>
                  </a:lnTo>
                  <a:cubicBezTo>
                    <a:pt x="224" y="30"/>
                    <a:pt x="242" y="35"/>
                    <a:pt x="259" y="44"/>
                  </a:cubicBezTo>
                  <a:lnTo>
                    <a:pt x="276" y="23"/>
                  </a:lnTo>
                  <a:lnTo>
                    <a:pt x="329" y="67"/>
                  </a:lnTo>
                  <a:lnTo>
                    <a:pt x="311" y="88"/>
                  </a:lnTo>
                  <a:cubicBezTo>
                    <a:pt x="323" y="103"/>
                    <a:pt x="331" y="119"/>
                    <a:pt x="337" y="137"/>
                  </a:cubicBezTo>
                  <a:lnTo>
                    <a:pt x="364" y="135"/>
                  </a:lnTo>
                  <a:lnTo>
                    <a:pt x="370" y="203"/>
                  </a:lnTo>
                  <a:lnTo>
                    <a:pt x="343" y="205"/>
                  </a:lnTo>
                  <a:cubicBezTo>
                    <a:pt x="340" y="224"/>
                    <a:pt x="335" y="242"/>
                    <a:pt x="326" y="258"/>
                  </a:cubicBez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8" name="Freeform 15"/>
            <p:cNvSpPr>
              <a:spLocks noEditPoints="1"/>
            </p:cNvSpPr>
            <p:nvPr/>
          </p:nvSpPr>
          <p:spPr bwMode="auto">
            <a:xfrm>
              <a:off x="5632936" y="4995672"/>
              <a:ext cx="238975" cy="24637"/>
            </a:xfrm>
            <a:custGeom>
              <a:avLst/>
              <a:gdLst>
                <a:gd name="T0" fmla="*/ 86 w 902"/>
                <a:gd name="T1" fmla="*/ 94 h 94"/>
                <a:gd name="T2" fmla="*/ 114 w 902"/>
                <a:gd name="T3" fmla="*/ 94 h 94"/>
                <a:gd name="T4" fmla="*/ 114 w 902"/>
                <a:gd name="T5" fmla="*/ 86 h 94"/>
                <a:gd name="T6" fmla="*/ 75 w 902"/>
                <a:gd name="T7" fmla="*/ 47 h 94"/>
                <a:gd name="T8" fmla="*/ 114 w 902"/>
                <a:gd name="T9" fmla="*/ 8 h 94"/>
                <a:gd name="T10" fmla="*/ 114 w 902"/>
                <a:gd name="T11" fmla="*/ 1 h 94"/>
                <a:gd name="T12" fmla="*/ 86 w 902"/>
                <a:gd name="T13" fmla="*/ 1 h 94"/>
                <a:gd name="T14" fmla="*/ 86 w 902"/>
                <a:gd name="T15" fmla="*/ 94 h 94"/>
                <a:gd name="T16" fmla="*/ 114 w 902"/>
                <a:gd name="T17" fmla="*/ 94 h 94"/>
                <a:gd name="T18" fmla="*/ 788 w 902"/>
                <a:gd name="T19" fmla="*/ 94 h 94"/>
                <a:gd name="T20" fmla="*/ 788 w 902"/>
                <a:gd name="T21" fmla="*/ 86 h 94"/>
                <a:gd name="T22" fmla="*/ 749 w 902"/>
                <a:gd name="T23" fmla="*/ 47 h 94"/>
                <a:gd name="T24" fmla="*/ 788 w 902"/>
                <a:gd name="T25" fmla="*/ 8 h 94"/>
                <a:gd name="T26" fmla="*/ 788 w 902"/>
                <a:gd name="T27" fmla="*/ 1 h 94"/>
                <a:gd name="T28" fmla="*/ 114 w 902"/>
                <a:gd name="T29" fmla="*/ 1 h 94"/>
                <a:gd name="T30" fmla="*/ 114 w 902"/>
                <a:gd name="T31" fmla="*/ 8 h 94"/>
                <a:gd name="T32" fmla="*/ 153 w 902"/>
                <a:gd name="T33" fmla="*/ 47 h 94"/>
                <a:gd name="T34" fmla="*/ 114 w 902"/>
                <a:gd name="T35" fmla="*/ 86 h 94"/>
                <a:gd name="T36" fmla="*/ 114 w 902"/>
                <a:gd name="T37" fmla="*/ 94 h 94"/>
                <a:gd name="T38" fmla="*/ 788 w 902"/>
                <a:gd name="T39" fmla="*/ 94 h 94"/>
                <a:gd name="T40" fmla="*/ 816 w 902"/>
                <a:gd name="T41" fmla="*/ 94 h 94"/>
                <a:gd name="T42" fmla="*/ 816 w 902"/>
                <a:gd name="T43" fmla="*/ 1 h 94"/>
                <a:gd name="T44" fmla="*/ 788 w 902"/>
                <a:gd name="T45" fmla="*/ 1 h 94"/>
                <a:gd name="T46" fmla="*/ 788 w 902"/>
                <a:gd name="T47" fmla="*/ 8 h 94"/>
                <a:gd name="T48" fmla="*/ 827 w 902"/>
                <a:gd name="T49" fmla="*/ 47 h 94"/>
                <a:gd name="T50" fmla="*/ 788 w 902"/>
                <a:gd name="T51" fmla="*/ 86 h 94"/>
                <a:gd name="T52" fmla="*/ 788 w 902"/>
                <a:gd name="T5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2" h="94">
                  <a:moveTo>
                    <a:pt x="86" y="94"/>
                  </a:moveTo>
                  <a:lnTo>
                    <a:pt x="114" y="94"/>
                  </a:lnTo>
                  <a:lnTo>
                    <a:pt x="114" y="86"/>
                  </a:lnTo>
                  <a:cubicBezTo>
                    <a:pt x="93" y="86"/>
                    <a:pt x="75" y="68"/>
                    <a:pt x="75" y="47"/>
                  </a:cubicBezTo>
                  <a:cubicBezTo>
                    <a:pt x="75" y="26"/>
                    <a:pt x="93" y="8"/>
                    <a:pt x="114" y="8"/>
                  </a:cubicBezTo>
                  <a:lnTo>
                    <a:pt x="114" y="1"/>
                  </a:lnTo>
                  <a:lnTo>
                    <a:pt x="86" y="1"/>
                  </a:lnTo>
                  <a:cubicBezTo>
                    <a:pt x="0" y="1"/>
                    <a:pt x="4" y="94"/>
                    <a:pt x="86" y="94"/>
                  </a:cubicBezTo>
                  <a:close/>
                  <a:moveTo>
                    <a:pt x="114" y="94"/>
                  </a:moveTo>
                  <a:lnTo>
                    <a:pt x="788" y="94"/>
                  </a:lnTo>
                  <a:lnTo>
                    <a:pt x="788" y="86"/>
                  </a:lnTo>
                  <a:cubicBezTo>
                    <a:pt x="766" y="86"/>
                    <a:pt x="749" y="68"/>
                    <a:pt x="749" y="47"/>
                  </a:cubicBezTo>
                  <a:cubicBezTo>
                    <a:pt x="749" y="26"/>
                    <a:pt x="766" y="8"/>
                    <a:pt x="788" y="8"/>
                  </a:cubicBezTo>
                  <a:lnTo>
                    <a:pt x="788" y="1"/>
                  </a:lnTo>
                  <a:cubicBezTo>
                    <a:pt x="563" y="0"/>
                    <a:pt x="339" y="0"/>
                    <a:pt x="114" y="1"/>
                  </a:cubicBezTo>
                  <a:lnTo>
                    <a:pt x="114" y="8"/>
                  </a:lnTo>
                  <a:cubicBezTo>
                    <a:pt x="136" y="8"/>
                    <a:pt x="153" y="26"/>
                    <a:pt x="153" y="47"/>
                  </a:cubicBezTo>
                  <a:cubicBezTo>
                    <a:pt x="153" y="68"/>
                    <a:pt x="136" y="86"/>
                    <a:pt x="114" y="86"/>
                  </a:cubicBezTo>
                  <a:lnTo>
                    <a:pt x="114" y="94"/>
                  </a:lnTo>
                  <a:close/>
                  <a:moveTo>
                    <a:pt x="788" y="94"/>
                  </a:moveTo>
                  <a:lnTo>
                    <a:pt x="816" y="94"/>
                  </a:lnTo>
                  <a:cubicBezTo>
                    <a:pt x="898" y="94"/>
                    <a:pt x="902" y="1"/>
                    <a:pt x="816" y="1"/>
                  </a:cubicBezTo>
                  <a:lnTo>
                    <a:pt x="788" y="1"/>
                  </a:lnTo>
                  <a:lnTo>
                    <a:pt x="788" y="8"/>
                  </a:lnTo>
                  <a:cubicBezTo>
                    <a:pt x="809" y="8"/>
                    <a:pt x="827" y="26"/>
                    <a:pt x="827" y="47"/>
                  </a:cubicBezTo>
                  <a:cubicBezTo>
                    <a:pt x="827" y="68"/>
                    <a:pt x="809" y="86"/>
                    <a:pt x="788" y="86"/>
                  </a:cubicBezTo>
                  <a:lnTo>
                    <a:pt x="788" y="94"/>
                  </a:ln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9" name="Oval 16"/>
            <p:cNvSpPr>
              <a:spLocks noChangeArrowheads="1"/>
            </p:cNvSpPr>
            <p:nvPr/>
          </p:nvSpPr>
          <p:spPr bwMode="auto">
            <a:xfrm>
              <a:off x="5756119" y="4911908"/>
              <a:ext cx="20531" cy="20531"/>
            </a:xfrm>
            <a:prstGeom prst="ellipse">
              <a:avLst/>
            </a:pr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0" name="Freeform 17"/>
            <p:cNvSpPr>
              <a:spLocks/>
            </p:cNvSpPr>
            <p:nvPr/>
          </p:nvSpPr>
          <p:spPr bwMode="auto">
            <a:xfrm>
              <a:off x="5767616" y="4924226"/>
              <a:ext cx="79659" cy="88692"/>
            </a:xfrm>
            <a:custGeom>
              <a:avLst/>
              <a:gdLst>
                <a:gd name="T0" fmla="*/ 296 w 302"/>
                <a:gd name="T1" fmla="*/ 305 h 334"/>
                <a:gd name="T2" fmla="*/ 31 w 302"/>
                <a:gd name="T3" fmla="*/ 8 h 334"/>
                <a:gd name="T4" fmla="*/ 7 w 302"/>
                <a:gd name="T5" fmla="*/ 7 h 334"/>
                <a:gd name="T6" fmla="*/ 6 w 302"/>
                <a:gd name="T7" fmla="*/ 30 h 334"/>
                <a:gd name="T8" fmla="*/ 271 w 302"/>
                <a:gd name="T9" fmla="*/ 327 h 334"/>
                <a:gd name="T10" fmla="*/ 295 w 302"/>
                <a:gd name="T11" fmla="*/ 328 h 334"/>
                <a:gd name="T12" fmla="*/ 296 w 302"/>
                <a:gd name="T13" fmla="*/ 305 h 334"/>
              </a:gdLst>
              <a:ahLst/>
              <a:cxnLst>
                <a:cxn ang="0">
                  <a:pos x="T0" y="T1"/>
                </a:cxn>
                <a:cxn ang="0">
                  <a:pos x="T2" y="T3"/>
                </a:cxn>
                <a:cxn ang="0">
                  <a:pos x="T4" y="T5"/>
                </a:cxn>
                <a:cxn ang="0">
                  <a:pos x="T6" y="T7"/>
                </a:cxn>
                <a:cxn ang="0">
                  <a:pos x="T8" y="T9"/>
                </a:cxn>
                <a:cxn ang="0">
                  <a:pos x="T10" y="T11"/>
                </a:cxn>
                <a:cxn ang="0">
                  <a:pos x="T12" y="T13"/>
                </a:cxn>
              </a:cxnLst>
              <a:rect l="0" t="0" r="r" b="b"/>
              <a:pathLst>
                <a:path w="302" h="334">
                  <a:moveTo>
                    <a:pt x="296" y="305"/>
                  </a:moveTo>
                  <a:lnTo>
                    <a:pt x="31" y="8"/>
                  </a:lnTo>
                  <a:cubicBezTo>
                    <a:pt x="25" y="1"/>
                    <a:pt x="14" y="0"/>
                    <a:pt x="7" y="7"/>
                  </a:cubicBezTo>
                  <a:cubicBezTo>
                    <a:pt x="0" y="13"/>
                    <a:pt x="0" y="23"/>
                    <a:pt x="6" y="30"/>
                  </a:cubicBezTo>
                  <a:lnTo>
                    <a:pt x="271" y="327"/>
                  </a:lnTo>
                  <a:cubicBezTo>
                    <a:pt x="277" y="334"/>
                    <a:pt x="288" y="334"/>
                    <a:pt x="295" y="328"/>
                  </a:cubicBezTo>
                  <a:cubicBezTo>
                    <a:pt x="302" y="322"/>
                    <a:pt x="302" y="311"/>
                    <a:pt x="296" y="305"/>
                  </a:cubicBez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1" name="Oval 18"/>
            <p:cNvSpPr>
              <a:spLocks noChangeArrowheads="1"/>
            </p:cNvSpPr>
            <p:nvPr/>
          </p:nvSpPr>
          <p:spPr bwMode="auto">
            <a:xfrm>
              <a:off x="5728197" y="4911908"/>
              <a:ext cx="21352" cy="20531"/>
            </a:xfrm>
            <a:prstGeom prst="ellipse">
              <a:avLst/>
            </a:pr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2" name="Freeform 19"/>
            <p:cNvSpPr>
              <a:spLocks/>
            </p:cNvSpPr>
            <p:nvPr/>
          </p:nvSpPr>
          <p:spPr bwMode="auto">
            <a:xfrm>
              <a:off x="5657572" y="4917656"/>
              <a:ext cx="86228" cy="95262"/>
            </a:xfrm>
            <a:custGeom>
              <a:avLst/>
              <a:gdLst>
                <a:gd name="T0" fmla="*/ 6 w 326"/>
                <a:gd name="T1" fmla="*/ 331 h 360"/>
                <a:gd name="T2" fmla="*/ 295 w 326"/>
                <a:gd name="T3" fmla="*/ 7 h 360"/>
                <a:gd name="T4" fmla="*/ 319 w 326"/>
                <a:gd name="T5" fmla="*/ 6 h 360"/>
                <a:gd name="T6" fmla="*/ 320 w 326"/>
                <a:gd name="T7" fmla="*/ 29 h 360"/>
                <a:gd name="T8" fmla="*/ 31 w 326"/>
                <a:gd name="T9" fmla="*/ 353 h 360"/>
                <a:gd name="T10" fmla="*/ 7 w 326"/>
                <a:gd name="T11" fmla="*/ 354 h 360"/>
                <a:gd name="T12" fmla="*/ 6 w 326"/>
                <a:gd name="T13" fmla="*/ 331 h 360"/>
              </a:gdLst>
              <a:ahLst/>
              <a:cxnLst>
                <a:cxn ang="0">
                  <a:pos x="T0" y="T1"/>
                </a:cxn>
                <a:cxn ang="0">
                  <a:pos x="T2" y="T3"/>
                </a:cxn>
                <a:cxn ang="0">
                  <a:pos x="T4" y="T5"/>
                </a:cxn>
                <a:cxn ang="0">
                  <a:pos x="T6" y="T7"/>
                </a:cxn>
                <a:cxn ang="0">
                  <a:pos x="T8" y="T9"/>
                </a:cxn>
                <a:cxn ang="0">
                  <a:pos x="T10" y="T11"/>
                </a:cxn>
                <a:cxn ang="0">
                  <a:pos x="T12" y="T13"/>
                </a:cxn>
              </a:cxnLst>
              <a:rect l="0" t="0" r="r" b="b"/>
              <a:pathLst>
                <a:path w="326" h="360">
                  <a:moveTo>
                    <a:pt x="6" y="331"/>
                  </a:moveTo>
                  <a:lnTo>
                    <a:pt x="295" y="7"/>
                  </a:lnTo>
                  <a:cubicBezTo>
                    <a:pt x="301" y="0"/>
                    <a:pt x="312" y="0"/>
                    <a:pt x="319" y="6"/>
                  </a:cubicBezTo>
                  <a:cubicBezTo>
                    <a:pt x="326" y="12"/>
                    <a:pt x="326" y="22"/>
                    <a:pt x="320" y="29"/>
                  </a:cubicBezTo>
                  <a:lnTo>
                    <a:pt x="31" y="353"/>
                  </a:lnTo>
                  <a:cubicBezTo>
                    <a:pt x="25" y="360"/>
                    <a:pt x="14" y="360"/>
                    <a:pt x="7" y="354"/>
                  </a:cubicBezTo>
                  <a:cubicBezTo>
                    <a:pt x="0" y="348"/>
                    <a:pt x="0" y="337"/>
                    <a:pt x="6" y="331"/>
                  </a:cubicBez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3" name="Freeform 20"/>
            <p:cNvSpPr>
              <a:spLocks noEditPoints="1"/>
            </p:cNvSpPr>
            <p:nvPr/>
          </p:nvSpPr>
          <p:spPr bwMode="auto">
            <a:xfrm>
              <a:off x="5656751" y="5027700"/>
              <a:ext cx="191345" cy="74731"/>
            </a:xfrm>
            <a:custGeom>
              <a:avLst/>
              <a:gdLst>
                <a:gd name="T0" fmla="*/ 36 w 722"/>
                <a:gd name="T1" fmla="*/ 205 h 282"/>
                <a:gd name="T2" fmla="*/ 136 w 722"/>
                <a:gd name="T3" fmla="*/ 0 h 282"/>
                <a:gd name="T4" fmla="*/ 125 w 722"/>
                <a:gd name="T5" fmla="*/ 26 h 282"/>
                <a:gd name="T6" fmla="*/ 108 w 722"/>
                <a:gd name="T7" fmla="*/ 125 h 282"/>
                <a:gd name="T8" fmla="*/ 136 w 722"/>
                <a:gd name="T9" fmla="*/ 221 h 282"/>
                <a:gd name="T10" fmla="*/ 133 w 722"/>
                <a:gd name="T11" fmla="*/ 282 h 282"/>
                <a:gd name="T12" fmla="*/ 248 w 722"/>
                <a:gd name="T13" fmla="*/ 0 h 282"/>
                <a:gd name="T14" fmla="*/ 243 w 722"/>
                <a:gd name="T15" fmla="*/ 26 h 282"/>
                <a:gd name="T16" fmla="*/ 220 w 722"/>
                <a:gd name="T17" fmla="*/ 125 h 282"/>
                <a:gd name="T18" fmla="*/ 248 w 722"/>
                <a:gd name="T19" fmla="*/ 223 h 282"/>
                <a:gd name="T20" fmla="*/ 136 w 722"/>
                <a:gd name="T21" fmla="*/ 282 h 282"/>
                <a:gd name="T22" fmla="*/ 149 w 722"/>
                <a:gd name="T23" fmla="*/ 224 h 282"/>
                <a:gd name="T24" fmla="*/ 167 w 722"/>
                <a:gd name="T25" fmla="*/ 125 h 282"/>
                <a:gd name="T26" fmla="*/ 136 w 722"/>
                <a:gd name="T27" fmla="*/ 28 h 282"/>
                <a:gd name="T28" fmla="*/ 248 w 722"/>
                <a:gd name="T29" fmla="*/ 0 h 282"/>
                <a:gd name="T30" fmla="*/ 361 w 722"/>
                <a:gd name="T31" fmla="*/ 26 h 282"/>
                <a:gd name="T32" fmla="*/ 331 w 722"/>
                <a:gd name="T33" fmla="*/ 125 h 282"/>
                <a:gd name="T34" fmla="*/ 361 w 722"/>
                <a:gd name="T35" fmla="*/ 224 h 282"/>
                <a:gd name="T36" fmla="*/ 361 w 722"/>
                <a:gd name="T37" fmla="*/ 282 h 282"/>
                <a:gd name="T38" fmla="*/ 248 w 722"/>
                <a:gd name="T39" fmla="*/ 223 h 282"/>
                <a:gd name="T40" fmla="*/ 282 w 722"/>
                <a:gd name="T41" fmla="*/ 195 h 282"/>
                <a:gd name="T42" fmla="*/ 275 w 722"/>
                <a:gd name="T43" fmla="*/ 55 h 282"/>
                <a:gd name="T44" fmla="*/ 248 w 722"/>
                <a:gd name="T45" fmla="*/ 0 h 282"/>
                <a:gd name="T46" fmla="*/ 474 w 722"/>
                <a:gd name="T47" fmla="*/ 0 h 282"/>
                <a:gd name="T48" fmla="*/ 446 w 722"/>
                <a:gd name="T49" fmla="*/ 55 h 282"/>
                <a:gd name="T50" fmla="*/ 440 w 722"/>
                <a:gd name="T51" fmla="*/ 195 h 282"/>
                <a:gd name="T52" fmla="*/ 474 w 722"/>
                <a:gd name="T53" fmla="*/ 223 h 282"/>
                <a:gd name="T54" fmla="*/ 361 w 722"/>
                <a:gd name="T55" fmla="*/ 282 h 282"/>
                <a:gd name="T56" fmla="*/ 389 w 722"/>
                <a:gd name="T57" fmla="*/ 195 h 282"/>
                <a:gd name="T58" fmla="*/ 391 w 722"/>
                <a:gd name="T59" fmla="*/ 55 h 282"/>
                <a:gd name="T60" fmla="*/ 361 w 722"/>
                <a:gd name="T61" fmla="*/ 26 h 282"/>
                <a:gd name="T62" fmla="*/ 474 w 722"/>
                <a:gd name="T63" fmla="*/ 0 h 282"/>
                <a:gd name="T64" fmla="*/ 586 w 722"/>
                <a:gd name="T65" fmla="*/ 28 h 282"/>
                <a:gd name="T66" fmla="*/ 555 w 722"/>
                <a:gd name="T67" fmla="*/ 125 h 282"/>
                <a:gd name="T68" fmla="*/ 573 w 722"/>
                <a:gd name="T69" fmla="*/ 224 h 282"/>
                <a:gd name="T70" fmla="*/ 586 w 722"/>
                <a:gd name="T71" fmla="*/ 282 h 282"/>
                <a:gd name="T72" fmla="*/ 474 w 722"/>
                <a:gd name="T73" fmla="*/ 223 h 282"/>
                <a:gd name="T74" fmla="*/ 502 w 722"/>
                <a:gd name="T75" fmla="*/ 125 h 282"/>
                <a:gd name="T76" fmla="*/ 479 w 722"/>
                <a:gd name="T77" fmla="*/ 26 h 282"/>
                <a:gd name="T78" fmla="*/ 474 w 722"/>
                <a:gd name="T79" fmla="*/ 0 h 282"/>
                <a:gd name="T80" fmla="*/ 722 w 722"/>
                <a:gd name="T81" fmla="*/ 0 h 282"/>
                <a:gd name="T82" fmla="*/ 589 w 722"/>
                <a:gd name="T83" fmla="*/ 282 h 282"/>
                <a:gd name="T84" fmla="*/ 586 w 722"/>
                <a:gd name="T85" fmla="*/ 221 h 282"/>
                <a:gd name="T86" fmla="*/ 614 w 722"/>
                <a:gd name="T87" fmla="*/ 125 h 282"/>
                <a:gd name="T88" fmla="*/ 597 w 722"/>
                <a:gd name="T89" fmla="*/ 26 h 282"/>
                <a:gd name="T90" fmla="*/ 586 w 722"/>
                <a:gd name="T9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282">
                  <a:moveTo>
                    <a:pt x="133" y="282"/>
                  </a:moveTo>
                  <a:cubicBezTo>
                    <a:pt x="65" y="282"/>
                    <a:pt x="44" y="249"/>
                    <a:pt x="36" y="205"/>
                  </a:cubicBezTo>
                  <a:lnTo>
                    <a:pt x="0" y="0"/>
                  </a:lnTo>
                  <a:lnTo>
                    <a:pt x="136" y="0"/>
                  </a:lnTo>
                  <a:lnTo>
                    <a:pt x="136" y="28"/>
                  </a:lnTo>
                  <a:cubicBezTo>
                    <a:pt x="133" y="27"/>
                    <a:pt x="129" y="26"/>
                    <a:pt x="125" y="26"/>
                  </a:cubicBezTo>
                  <a:cubicBezTo>
                    <a:pt x="108" y="26"/>
                    <a:pt x="96" y="39"/>
                    <a:pt x="98" y="55"/>
                  </a:cubicBezTo>
                  <a:cubicBezTo>
                    <a:pt x="101" y="78"/>
                    <a:pt x="105" y="102"/>
                    <a:pt x="108" y="125"/>
                  </a:cubicBezTo>
                  <a:cubicBezTo>
                    <a:pt x="111" y="148"/>
                    <a:pt x="114" y="172"/>
                    <a:pt x="118" y="195"/>
                  </a:cubicBezTo>
                  <a:cubicBezTo>
                    <a:pt x="119" y="206"/>
                    <a:pt x="127" y="216"/>
                    <a:pt x="136" y="221"/>
                  </a:cubicBezTo>
                  <a:lnTo>
                    <a:pt x="136" y="282"/>
                  </a:lnTo>
                  <a:lnTo>
                    <a:pt x="133" y="282"/>
                  </a:lnTo>
                  <a:close/>
                  <a:moveTo>
                    <a:pt x="136" y="0"/>
                  </a:moveTo>
                  <a:lnTo>
                    <a:pt x="248" y="0"/>
                  </a:lnTo>
                  <a:lnTo>
                    <a:pt x="248" y="27"/>
                  </a:lnTo>
                  <a:cubicBezTo>
                    <a:pt x="246" y="27"/>
                    <a:pt x="245" y="26"/>
                    <a:pt x="243" y="26"/>
                  </a:cubicBezTo>
                  <a:cubicBezTo>
                    <a:pt x="226" y="26"/>
                    <a:pt x="213" y="39"/>
                    <a:pt x="214" y="55"/>
                  </a:cubicBezTo>
                  <a:cubicBezTo>
                    <a:pt x="216" y="78"/>
                    <a:pt x="218" y="102"/>
                    <a:pt x="220" y="125"/>
                  </a:cubicBezTo>
                  <a:cubicBezTo>
                    <a:pt x="221" y="148"/>
                    <a:pt x="223" y="172"/>
                    <a:pt x="225" y="195"/>
                  </a:cubicBezTo>
                  <a:cubicBezTo>
                    <a:pt x="226" y="208"/>
                    <a:pt x="236" y="220"/>
                    <a:pt x="248" y="223"/>
                  </a:cubicBezTo>
                  <a:lnTo>
                    <a:pt x="248" y="282"/>
                  </a:lnTo>
                  <a:lnTo>
                    <a:pt x="136" y="282"/>
                  </a:lnTo>
                  <a:lnTo>
                    <a:pt x="136" y="221"/>
                  </a:lnTo>
                  <a:cubicBezTo>
                    <a:pt x="140" y="223"/>
                    <a:pt x="145" y="224"/>
                    <a:pt x="149" y="224"/>
                  </a:cubicBezTo>
                  <a:cubicBezTo>
                    <a:pt x="165" y="224"/>
                    <a:pt x="176" y="211"/>
                    <a:pt x="174" y="195"/>
                  </a:cubicBezTo>
                  <a:cubicBezTo>
                    <a:pt x="172" y="172"/>
                    <a:pt x="169" y="148"/>
                    <a:pt x="167" y="125"/>
                  </a:cubicBezTo>
                  <a:cubicBezTo>
                    <a:pt x="164" y="102"/>
                    <a:pt x="162" y="78"/>
                    <a:pt x="159" y="55"/>
                  </a:cubicBezTo>
                  <a:cubicBezTo>
                    <a:pt x="158" y="43"/>
                    <a:pt x="148" y="32"/>
                    <a:pt x="136" y="28"/>
                  </a:cubicBezTo>
                  <a:lnTo>
                    <a:pt x="136" y="0"/>
                  </a:lnTo>
                  <a:close/>
                  <a:moveTo>
                    <a:pt x="248" y="0"/>
                  </a:moveTo>
                  <a:lnTo>
                    <a:pt x="361" y="0"/>
                  </a:lnTo>
                  <a:lnTo>
                    <a:pt x="361" y="26"/>
                  </a:lnTo>
                  <a:cubicBezTo>
                    <a:pt x="344" y="26"/>
                    <a:pt x="330" y="39"/>
                    <a:pt x="330" y="55"/>
                  </a:cubicBezTo>
                  <a:cubicBezTo>
                    <a:pt x="331" y="78"/>
                    <a:pt x="331" y="102"/>
                    <a:pt x="331" y="125"/>
                  </a:cubicBezTo>
                  <a:cubicBezTo>
                    <a:pt x="332" y="148"/>
                    <a:pt x="332" y="172"/>
                    <a:pt x="333" y="195"/>
                  </a:cubicBezTo>
                  <a:cubicBezTo>
                    <a:pt x="333" y="211"/>
                    <a:pt x="346" y="224"/>
                    <a:pt x="361" y="224"/>
                  </a:cubicBezTo>
                  <a:lnTo>
                    <a:pt x="361" y="224"/>
                  </a:lnTo>
                  <a:lnTo>
                    <a:pt x="361" y="282"/>
                  </a:lnTo>
                  <a:lnTo>
                    <a:pt x="248" y="282"/>
                  </a:lnTo>
                  <a:lnTo>
                    <a:pt x="248" y="223"/>
                  </a:lnTo>
                  <a:cubicBezTo>
                    <a:pt x="250" y="223"/>
                    <a:pt x="253" y="224"/>
                    <a:pt x="255" y="224"/>
                  </a:cubicBezTo>
                  <a:cubicBezTo>
                    <a:pt x="270" y="224"/>
                    <a:pt x="282" y="211"/>
                    <a:pt x="282" y="195"/>
                  </a:cubicBezTo>
                  <a:cubicBezTo>
                    <a:pt x="281" y="172"/>
                    <a:pt x="280" y="148"/>
                    <a:pt x="279" y="125"/>
                  </a:cubicBezTo>
                  <a:cubicBezTo>
                    <a:pt x="278" y="102"/>
                    <a:pt x="276" y="78"/>
                    <a:pt x="275" y="55"/>
                  </a:cubicBezTo>
                  <a:cubicBezTo>
                    <a:pt x="275" y="41"/>
                    <a:pt x="263" y="29"/>
                    <a:pt x="248" y="27"/>
                  </a:cubicBezTo>
                  <a:lnTo>
                    <a:pt x="248" y="0"/>
                  </a:lnTo>
                  <a:close/>
                  <a:moveTo>
                    <a:pt x="361" y="0"/>
                  </a:moveTo>
                  <a:lnTo>
                    <a:pt x="474" y="0"/>
                  </a:lnTo>
                  <a:lnTo>
                    <a:pt x="474" y="27"/>
                  </a:lnTo>
                  <a:cubicBezTo>
                    <a:pt x="459" y="29"/>
                    <a:pt x="447" y="41"/>
                    <a:pt x="446" y="55"/>
                  </a:cubicBezTo>
                  <a:cubicBezTo>
                    <a:pt x="445" y="78"/>
                    <a:pt x="444" y="102"/>
                    <a:pt x="443" y="125"/>
                  </a:cubicBezTo>
                  <a:cubicBezTo>
                    <a:pt x="442" y="148"/>
                    <a:pt x="441" y="172"/>
                    <a:pt x="440" y="195"/>
                  </a:cubicBezTo>
                  <a:cubicBezTo>
                    <a:pt x="439" y="211"/>
                    <a:pt x="451" y="224"/>
                    <a:pt x="467" y="224"/>
                  </a:cubicBezTo>
                  <a:cubicBezTo>
                    <a:pt x="469" y="224"/>
                    <a:pt x="472" y="223"/>
                    <a:pt x="474" y="223"/>
                  </a:cubicBezTo>
                  <a:lnTo>
                    <a:pt x="474" y="282"/>
                  </a:lnTo>
                  <a:lnTo>
                    <a:pt x="361" y="282"/>
                  </a:lnTo>
                  <a:lnTo>
                    <a:pt x="361" y="224"/>
                  </a:lnTo>
                  <a:cubicBezTo>
                    <a:pt x="376" y="224"/>
                    <a:pt x="389" y="211"/>
                    <a:pt x="389" y="195"/>
                  </a:cubicBezTo>
                  <a:cubicBezTo>
                    <a:pt x="390" y="172"/>
                    <a:pt x="390" y="148"/>
                    <a:pt x="390" y="125"/>
                  </a:cubicBezTo>
                  <a:cubicBezTo>
                    <a:pt x="391" y="102"/>
                    <a:pt x="391" y="78"/>
                    <a:pt x="391" y="55"/>
                  </a:cubicBezTo>
                  <a:cubicBezTo>
                    <a:pt x="392" y="39"/>
                    <a:pt x="378" y="26"/>
                    <a:pt x="361" y="26"/>
                  </a:cubicBezTo>
                  <a:lnTo>
                    <a:pt x="361" y="26"/>
                  </a:lnTo>
                  <a:lnTo>
                    <a:pt x="361" y="0"/>
                  </a:lnTo>
                  <a:close/>
                  <a:moveTo>
                    <a:pt x="474" y="0"/>
                  </a:moveTo>
                  <a:lnTo>
                    <a:pt x="586" y="0"/>
                  </a:lnTo>
                  <a:lnTo>
                    <a:pt x="586" y="28"/>
                  </a:lnTo>
                  <a:cubicBezTo>
                    <a:pt x="573" y="32"/>
                    <a:pt x="564" y="43"/>
                    <a:pt x="562" y="55"/>
                  </a:cubicBezTo>
                  <a:cubicBezTo>
                    <a:pt x="560" y="78"/>
                    <a:pt x="558" y="102"/>
                    <a:pt x="555" y="125"/>
                  </a:cubicBezTo>
                  <a:cubicBezTo>
                    <a:pt x="553" y="148"/>
                    <a:pt x="550" y="172"/>
                    <a:pt x="548" y="195"/>
                  </a:cubicBezTo>
                  <a:cubicBezTo>
                    <a:pt x="546" y="211"/>
                    <a:pt x="557" y="224"/>
                    <a:pt x="573" y="224"/>
                  </a:cubicBezTo>
                  <a:cubicBezTo>
                    <a:pt x="577" y="224"/>
                    <a:pt x="582" y="223"/>
                    <a:pt x="586" y="221"/>
                  </a:cubicBezTo>
                  <a:lnTo>
                    <a:pt x="586" y="282"/>
                  </a:lnTo>
                  <a:lnTo>
                    <a:pt x="474" y="282"/>
                  </a:lnTo>
                  <a:lnTo>
                    <a:pt x="474" y="223"/>
                  </a:lnTo>
                  <a:cubicBezTo>
                    <a:pt x="486" y="220"/>
                    <a:pt x="496" y="208"/>
                    <a:pt x="497" y="195"/>
                  </a:cubicBezTo>
                  <a:cubicBezTo>
                    <a:pt x="499" y="172"/>
                    <a:pt x="500" y="148"/>
                    <a:pt x="502" y="125"/>
                  </a:cubicBezTo>
                  <a:cubicBezTo>
                    <a:pt x="504" y="102"/>
                    <a:pt x="506" y="78"/>
                    <a:pt x="508" y="55"/>
                  </a:cubicBezTo>
                  <a:cubicBezTo>
                    <a:pt x="509" y="39"/>
                    <a:pt x="496" y="26"/>
                    <a:pt x="479" y="26"/>
                  </a:cubicBezTo>
                  <a:cubicBezTo>
                    <a:pt x="477" y="26"/>
                    <a:pt x="475" y="27"/>
                    <a:pt x="474" y="27"/>
                  </a:cubicBezTo>
                  <a:lnTo>
                    <a:pt x="474" y="0"/>
                  </a:lnTo>
                  <a:close/>
                  <a:moveTo>
                    <a:pt x="586" y="0"/>
                  </a:moveTo>
                  <a:lnTo>
                    <a:pt x="722" y="0"/>
                  </a:lnTo>
                  <a:lnTo>
                    <a:pt x="686" y="205"/>
                  </a:lnTo>
                  <a:cubicBezTo>
                    <a:pt x="678" y="249"/>
                    <a:pt x="657" y="282"/>
                    <a:pt x="589" y="282"/>
                  </a:cubicBezTo>
                  <a:lnTo>
                    <a:pt x="586" y="282"/>
                  </a:lnTo>
                  <a:lnTo>
                    <a:pt x="586" y="221"/>
                  </a:lnTo>
                  <a:cubicBezTo>
                    <a:pt x="595" y="216"/>
                    <a:pt x="603" y="206"/>
                    <a:pt x="604" y="195"/>
                  </a:cubicBezTo>
                  <a:cubicBezTo>
                    <a:pt x="608" y="172"/>
                    <a:pt x="611" y="148"/>
                    <a:pt x="614" y="125"/>
                  </a:cubicBezTo>
                  <a:cubicBezTo>
                    <a:pt x="617" y="102"/>
                    <a:pt x="620" y="78"/>
                    <a:pt x="624" y="55"/>
                  </a:cubicBezTo>
                  <a:cubicBezTo>
                    <a:pt x="626" y="39"/>
                    <a:pt x="614" y="26"/>
                    <a:pt x="597" y="26"/>
                  </a:cubicBezTo>
                  <a:cubicBezTo>
                    <a:pt x="593" y="26"/>
                    <a:pt x="589" y="27"/>
                    <a:pt x="586" y="28"/>
                  </a:cubicBezTo>
                  <a:lnTo>
                    <a:pt x="586" y="0"/>
                  </a:ln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4" name="Freeform 21"/>
            <p:cNvSpPr>
              <a:spLocks noEditPoints="1"/>
            </p:cNvSpPr>
            <p:nvPr/>
          </p:nvSpPr>
          <p:spPr bwMode="auto">
            <a:xfrm>
              <a:off x="7568554" y="4113681"/>
              <a:ext cx="204484" cy="185596"/>
            </a:xfrm>
            <a:custGeom>
              <a:avLst/>
              <a:gdLst>
                <a:gd name="T0" fmla="*/ 237 w 768"/>
                <a:gd name="T1" fmla="*/ 47 h 700"/>
                <a:gd name="T2" fmla="*/ 94 w 768"/>
                <a:gd name="T3" fmla="*/ 180 h 700"/>
                <a:gd name="T4" fmla="*/ 214 w 768"/>
                <a:gd name="T5" fmla="*/ 641 h 700"/>
                <a:gd name="T6" fmla="*/ 531 w 768"/>
                <a:gd name="T7" fmla="*/ 653 h 700"/>
                <a:gd name="T8" fmla="*/ 504 w 768"/>
                <a:gd name="T9" fmla="*/ 597 h 700"/>
                <a:gd name="T10" fmla="*/ 245 w 768"/>
                <a:gd name="T11" fmla="*/ 586 h 700"/>
                <a:gd name="T12" fmla="*/ 148 w 768"/>
                <a:gd name="T13" fmla="*/ 212 h 700"/>
                <a:gd name="T14" fmla="*/ 264 w 768"/>
                <a:gd name="T15" fmla="*/ 104 h 700"/>
                <a:gd name="T16" fmla="*/ 237 w 768"/>
                <a:gd name="T17" fmla="*/ 47 h 700"/>
                <a:gd name="T18" fmla="*/ 554 w 768"/>
                <a:gd name="T19" fmla="*/ 60 h 700"/>
                <a:gd name="T20" fmla="*/ 237 w 768"/>
                <a:gd name="T21" fmla="*/ 47 h 700"/>
                <a:gd name="T22" fmla="*/ 264 w 768"/>
                <a:gd name="T23" fmla="*/ 104 h 700"/>
                <a:gd name="T24" fmla="*/ 523 w 768"/>
                <a:gd name="T25" fmla="*/ 114 h 700"/>
                <a:gd name="T26" fmla="*/ 620 w 768"/>
                <a:gd name="T27" fmla="*/ 489 h 700"/>
                <a:gd name="T28" fmla="*/ 504 w 768"/>
                <a:gd name="T29" fmla="*/ 597 h 700"/>
                <a:gd name="T30" fmla="*/ 531 w 768"/>
                <a:gd name="T31" fmla="*/ 653 h 700"/>
                <a:gd name="T32" fmla="*/ 674 w 768"/>
                <a:gd name="T33" fmla="*/ 521 h 700"/>
                <a:gd name="T34" fmla="*/ 554 w 768"/>
                <a:gd name="T35" fmla="*/ 6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8" h="700">
                  <a:moveTo>
                    <a:pt x="237" y="47"/>
                  </a:moveTo>
                  <a:cubicBezTo>
                    <a:pt x="179" y="75"/>
                    <a:pt x="129" y="120"/>
                    <a:pt x="94" y="180"/>
                  </a:cubicBezTo>
                  <a:cubicBezTo>
                    <a:pt x="0" y="340"/>
                    <a:pt x="53" y="546"/>
                    <a:pt x="214" y="641"/>
                  </a:cubicBezTo>
                  <a:cubicBezTo>
                    <a:pt x="314" y="700"/>
                    <a:pt x="433" y="700"/>
                    <a:pt x="531" y="653"/>
                  </a:cubicBezTo>
                  <a:lnTo>
                    <a:pt x="504" y="597"/>
                  </a:lnTo>
                  <a:cubicBezTo>
                    <a:pt x="424" y="635"/>
                    <a:pt x="327" y="634"/>
                    <a:pt x="245" y="586"/>
                  </a:cubicBezTo>
                  <a:cubicBezTo>
                    <a:pt x="115" y="510"/>
                    <a:pt x="71" y="342"/>
                    <a:pt x="148" y="212"/>
                  </a:cubicBezTo>
                  <a:cubicBezTo>
                    <a:pt x="176" y="163"/>
                    <a:pt x="217" y="127"/>
                    <a:pt x="264" y="104"/>
                  </a:cubicBezTo>
                  <a:lnTo>
                    <a:pt x="237" y="47"/>
                  </a:lnTo>
                  <a:close/>
                  <a:moveTo>
                    <a:pt x="554" y="60"/>
                  </a:moveTo>
                  <a:cubicBezTo>
                    <a:pt x="454" y="1"/>
                    <a:pt x="335" y="0"/>
                    <a:pt x="237" y="47"/>
                  </a:cubicBezTo>
                  <a:lnTo>
                    <a:pt x="264" y="104"/>
                  </a:lnTo>
                  <a:cubicBezTo>
                    <a:pt x="344" y="65"/>
                    <a:pt x="441" y="66"/>
                    <a:pt x="523" y="114"/>
                  </a:cubicBezTo>
                  <a:cubicBezTo>
                    <a:pt x="653" y="191"/>
                    <a:pt x="697" y="358"/>
                    <a:pt x="620" y="489"/>
                  </a:cubicBezTo>
                  <a:cubicBezTo>
                    <a:pt x="592" y="537"/>
                    <a:pt x="551" y="574"/>
                    <a:pt x="504" y="597"/>
                  </a:cubicBezTo>
                  <a:lnTo>
                    <a:pt x="531" y="653"/>
                  </a:lnTo>
                  <a:cubicBezTo>
                    <a:pt x="589" y="625"/>
                    <a:pt x="639" y="580"/>
                    <a:pt x="674" y="521"/>
                  </a:cubicBezTo>
                  <a:cubicBezTo>
                    <a:pt x="768" y="360"/>
                    <a:pt x="715" y="154"/>
                    <a:pt x="554" y="60"/>
                  </a:cubicBez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5" name="Freeform 22"/>
            <p:cNvSpPr>
              <a:spLocks/>
            </p:cNvSpPr>
            <p:nvPr/>
          </p:nvSpPr>
          <p:spPr bwMode="auto">
            <a:xfrm>
              <a:off x="7575944" y="4268891"/>
              <a:ext cx="64877" cy="87050"/>
            </a:xfrm>
            <a:custGeom>
              <a:avLst/>
              <a:gdLst>
                <a:gd name="T0" fmla="*/ 26 w 79"/>
                <a:gd name="T1" fmla="*/ 106 h 106"/>
                <a:gd name="T2" fmla="*/ 0 w 79"/>
                <a:gd name="T3" fmla="*/ 91 h 106"/>
                <a:gd name="T4" fmla="*/ 54 w 79"/>
                <a:gd name="T5" fmla="*/ 0 h 106"/>
                <a:gd name="T6" fmla="*/ 79 w 79"/>
                <a:gd name="T7" fmla="*/ 15 h 106"/>
                <a:gd name="T8" fmla="*/ 26 w 79"/>
                <a:gd name="T9" fmla="*/ 106 h 106"/>
              </a:gdLst>
              <a:ahLst/>
              <a:cxnLst>
                <a:cxn ang="0">
                  <a:pos x="T0" y="T1"/>
                </a:cxn>
                <a:cxn ang="0">
                  <a:pos x="T2" y="T3"/>
                </a:cxn>
                <a:cxn ang="0">
                  <a:pos x="T4" y="T5"/>
                </a:cxn>
                <a:cxn ang="0">
                  <a:pos x="T6" y="T7"/>
                </a:cxn>
                <a:cxn ang="0">
                  <a:pos x="T8" y="T9"/>
                </a:cxn>
              </a:cxnLst>
              <a:rect l="0" t="0" r="r" b="b"/>
              <a:pathLst>
                <a:path w="79" h="106">
                  <a:moveTo>
                    <a:pt x="26" y="106"/>
                  </a:moveTo>
                  <a:lnTo>
                    <a:pt x="0" y="91"/>
                  </a:lnTo>
                  <a:lnTo>
                    <a:pt x="54" y="0"/>
                  </a:lnTo>
                  <a:lnTo>
                    <a:pt x="79" y="15"/>
                  </a:lnTo>
                  <a:lnTo>
                    <a:pt x="26" y="106"/>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6" name="Freeform 23"/>
            <p:cNvSpPr>
              <a:spLocks/>
            </p:cNvSpPr>
            <p:nvPr/>
          </p:nvSpPr>
          <p:spPr bwMode="auto">
            <a:xfrm>
              <a:off x="7576766" y="4290243"/>
              <a:ext cx="51737" cy="64055"/>
            </a:xfrm>
            <a:custGeom>
              <a:avLst/>
              <a:gdLst>
                <a:gd name="T0" fmla="*/ 27 w 63"/>
                <a:gd name="T1" fmla="*/ 78 h 78"/>
                <a:gd name="T2" fmla="*/ 0 w 63"/>
                <a:gd name="T3" fmla="*/ 62 h 78"/>
                <a:gd name="T4" fmla="*/ 36 w 63"/>
                <a:gd name="T5" fmla="*/ 0 h 78"/>
                <a:gd name="T6" fmla="*/ 63 w 63"/>
                <a:gd name="T7" fmla="*/ 16 h 78"/>
                <a:gd name="T8" fmla="*/ 27 w 63"/>
                <a:gd name="T9" fmla="*/ 78 h 78"/>
              </a:gdLst>
              <a:ahLst/>
              <a:cxnLst>
                <a:cxn ang="0">
                  <a:pos x="T0" y="T1"/>
                </a:cxn>
                <a:cxn ang="0">
                  <a:pos x="T2" y="T3"/>
                </a:cxn>
                <a:cxn ang="0">
                  <a:pos x="T4" y="T5"/>
                </a:cxn>
                <a:cxn ang="0">
                  <a:pos x="T6" y="T7"/>
                </a:cxn>
                <a:cxn ang="0">
                  <a:pos x="T8" y="T9"/>
                </a:cxn>
              </a:cxnLst>
              <a:rect l="0" t="0" r="r" b="b"/>
              <a:pathLst>
                <a:path w="63" h="78">
                  <a:moveTo>
                    <a:pt x="27" y="78"/>
                  </a:moveTo>
                  <a:lnTo>
                    <a:pt x="0" y="62"/>
                  </a:lnTo>
                  <a:lnTo>
                    <a:pt x="36" y="0"/>
                  </a:lnTo>
                  <a:lnTo>
                    <a:pt x="63" y="16"/>
                  </a:lnTo>
                  <a:lnTo>
                    <a:pt x="27" y="78"/>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7" name="Freeform 24"/>
            <p:cNvSpPr>
              <a:spLocks/>
            </p:cNvSpPr>
            <p:nvPr/>
          </p:nvSpPr>
          <p:spPr bwMode="auto">
            <a:xfrm>
              <a:off x="7541453" y="4290243"/>
              <a:ext cx="89513" cy="119077"/>
            </a:xfrm>
            <a:custGeom>
              <a:avLst/>
              <a:gdLst>
                <a:gd name="T0" fmla="*/ 155 w 336"/>
                <a:gd name="T1" fmla="*/ 400 h 449"/>
                <a:gd name="T2" fmla="*/ 49 w 336"/>
                <a:gd name="T3" fmla="*/ 428 h 449"/>
                <a:gd name="T4" fmla="*/ 22 w 336"/>
                <a:gd name="T5" fmla="*/ 322 h 449"/>
                <a:gd name="T6" fmla="*/ 188 w 336"/>
                <a:gd name="T7" fmla="*/ 38 h 449"/>
                <a:gd name="T8" fmla="*/ 244 w 336"/>
                <a:gd name="T9" fmla="*/ 0 h 449"/>
                <a:gd name="T10" fmla="*/ 328 w 336"/>
                <a:gd name="T11" fmla="*/ 49 h 449"/>
                <a:gd name="T12" fmla="*/ 322 w 336"/>
                <a:gd name="T13" fmla="*/ 116 h 449"/>
                <a:gd name="T14" fmla="*/ 155 w 336"/>
                <a:gd name="T15" fmla="*/ 400 h 4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449">
                  <a:moveTo>
                    <a:pt x="155" y="400"/>
                  </a:moveTo>
                  <a:cubicBezTo>
                    <a:pt x="134" y="437"/>
                    <a:pt x="86" y="449"/>
                    <a:pt x="49" y="428"/>
                  </a:cubicBezTo>
                  <a:cubicBezTo>
                    <a:pt x="12" y="406"/>
                    <a:pt x="0" y="359"/>
                    <a:pt x="22" y="322"/>
                  </a:cubicBezTo>
                  <a:lnTo>
                    <a:pt x="188" y="38"/>
                  </a:lnTo>
                  <a:cubicBezTo>
                    <a:pt x="201" y="17"/>
                    <a:pt x="222" y="3"/>
                    <a:pt x="244" y="0"/>
                  </a:cubicBezTo>
                  <a:lnTo>
                    <a:pt x="328" y="49"/>
                  </a:lnTo>
                  <a:cubicBezTo>
                    <a:pt x="336" y="70"/>
                    <a:pt x="334" y="95"/>
                    <a:pt x="322" y="116"/>
                  </a:cubicBezTo>
                  <a:lnTo>
                    <a:pt x="155" y="400"/>
                  </a:ln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8" name="Freeform 25"/>
            <p:cNvSpPr>
              <a:spLocks/>
            </p:cNvSpPr>
            <p:nvPr/>
          </p:nvSpPr>
          <p:spPr bwMode="auto">
            <a:xfrm>
              <a:off x="7543095" y="4293528"/>
              <a:ext cx="85407" cy="114971"/>
            </a:xfrm>
            <a:custGeom>
              <a:avLst/>
              <a:gdLst>
                <a:gd name="T0" fmla="*/ 146 w 323"/>
                <a:gd name="T1" fmla="*/ 386 h 433"/>
                <a:gd name="T2" fmla="*/ 47 w 323"/>
                <a:gd name="T3" fmla="*/ 412 h 433"/>
                <a:gd name="T4" fmla="*/ 21 w 323"/>
                <a:gd name="T5" fmla="*/ 313 h 433"/>
                <a:gd name="T6" fmla="*/ 177 w 323"/>
                <a:gd name="T7" fmla="*/ 46 h 433"/>
                <a:gd name="T8" fmla="*/ 277 w 323"/>
                <a:gd name="T9" fmla="*/ 20 h 433"/>
                <a:gd name="T10" fmla="*/ 303 w 323"/>
                <a:gd name="T11" fmla="*/ 120 h 433"/>
                <a:gd name="T12" fmla="*/ 146 w 323"/>
                <a:gd name="T13" fmla="*/ 386 h 433"/>
              </a:gdLst>
              <a:ahLst/>
              <a:cxnLst>
                <a:cxn ang="0">
                  <a:pos x="T0" y="T1"/>
                </a:cxn>
                <a:cxn ang="0">
                  <a:pos x="T2" y="T3"/>
                </a:cxn>
                <a:cxn ang="0">
                  <a:pos x="T4" y="T5"/>
                </a:cxn>
                <a:cxn ang="0">
                  <a:pos x="T6" y="T7"/>
                </a:cxn>
                <a:cxn ang="0">
                  <a:pos x="T8" y="T9"/>
                </a:cxn>
                <a:cxn ang="0">
                  <a:pos x="T10" y="T11"/>
                </a:cxn>
                <a:cxn ang="0">
                  <a:pos x="T12" y="T13"/>
                </a:cxn>
              </a:cxnLst>
              <a:rect l="0" t="0" r="r" b="b"/>
              <a:pathLst>
                <a:path w="323" h="433">
                  <a:moveTo>
                    <a:pt x="146" y="386"/>
                  </a:moveTo>
                  <a:cubicBezTo>
                    <a:pt x="126" y="421"/>
                    <a:pt x="81" y="433"/>
                    <a:pt x="47" y="412"/>
                  </a:cubicBezTo>
                  <a:cubicBezTo>
                    <a:pt x="12" y="392"/>
                    <a:pt x="0" y="347"/>
                    <a:pt x="21" y="313"/>
                  </a:cubicBezTo>
                  <a:lnTo>
                    <a:pt x="177" y="46"/>
                  </a:lnTo>
                  <a:cubicBezTo>
                    <a:pt x="198" y="11"/>
                    <a:pt x="242" y="0"/>
                    <a:pt x="277" y="20"/>
                  </a:cubicBezTo>
                  <a:cubicBezTo>
                    <a:pt x="312" y="40"/>
                    <a:pt x="323" y="85"/>
                    <a:pt x="303" y="120"/>
                  </a:cubicBezTo>
                  <a:lnTo>
                    <a:pt x="146" y="386"/>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9" name="Oval 26"/>
            <p:cNvSpPr>
              <a:spLocks noChangeArrowheads="1"/>
            </p:cNvSpPr>
            <p:nvPr/>
          </p:nvSpPr>
          <p:spPr bwMode="auto">
            <a:xfrm>
              <a:off x="4861809" y="3592205"/>
              <a:ext cx="69804" cy="69804"/>
            </a:xfrm>
            <a:prstGeom prst="ellipse">
              <a:avLst/>
            </a:pr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0" name="Freeform 27"/>
            <p:cNvSpPr>
              <a:spLocks noEditPoints="1"/>
            </p:cNvSpPr>
            <p:nvPr/>
          </p:nvSpPr>
          <p:spPr bwMode="auto">
            <a:xfrm>
              <a:off x="4897121" y="3496944"/>
              <a:ext cx="130574" cy="130574"/>
            </a:xfrm>
            <a:custGeom>
              <a:avLst/>
              <a:gdLst>
                <a:gd name="T0" fmla="*/ 156 w 492"/>
                <a:gd name="T1" fmla="*/ 25 h 492"/>
                <a:gd name="T2" fmla="*/ 156 w 492"/>
                <a:gd name="T3" fmla="*/ 117 h 492"/>
                <a:gd name="T4" fmla="*/ 0 w 492"/>
                <a:gd name="T5" fmla="*/ 86 h 492"/>
                <a:gd name="T6" fmla="*/ 0 w 492"/>
                <a:gd name="T7" fmla="*/ 0 h 492"/>
                <a:gd name="T8" fmla="*/ 156 w 492"/>
                <a:gd name="T9" fmla="*/ 25 h 492"/>
                <a:gd name="T10" fmla="*/ 0 w 492"/>
                <a:gd name="T11" fmla="*/ 268 h 492"/>
                <a:gd name="T12" fmla="*/ 156 w 492"/>
                <a:gd name="T13" fmla="*/ 332 h 492"/>
                <a:gd name="T14" fmla="*/ 156 w 492"/>
                <a:gd name="T15" fmla="*/ 221 h 492"/>
                <a:gd name="T16" fmla="*/ 0 w 492"/>
                <a:gd name="T17" fmla="*/ 179 h 492"/>
                <a:gd name="T18" fmla="*/ 0 w 492"/>
                <a:gd name="T19" fmla="*/ 268 h 492"/>
                <a:gd name="T20" fmla="*/ 156 w 492"/>
                <a:gd name="T21" fmla="*/ 117 h 492"/>
                <a:gd name="T22" fmla="*/ 156 w 492"/>
                <a:gd name="T23" fmla="*/ 25 h 492"/>
                <a:gd name="T24" fmla="*/ 492 w 492"/>
                <a:gd name="T25" fmla="*/ 492 h 492"/>
                <a:gd name="T26" fmla="*/ 405 w 492"/>
                <a:gd name="T27" fmla="*/ 492 h 492"/>
                <a:gd name="T28" fmla="*/ 156 w 492"/>
                <a:gd name="T29" fmla="*/ 117 h 492"/>
                <a:gd name="T30" fmla="*/ 156 w 492"/>
                <a:gd name="T31" fmla="*/ 332 h 492"/>
                <a:gd name="T32" fmla="*/ 223 w 492"/>
                <a:gd name="T33" fmla="*/ 492 h 492"/>
                <a:gd name="T34" fmla="*/ 312 w 492"/>
                <a:gd name="T35" fmla="*/ 492 h 492"/>
                <a:gd name="T36" fmla="*/ 156 w 492"/>
                <a:gd name="T37" fmla="*/ 221 h 492"/>
                <a:gd name="T38" fmla="*/ 156 w 492"/>
                <a:gd name="T39" fmla="*/ 33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2" h="492">
                  <a:moveTo>
                    <a:pt x="156" y="25"/>
                  </a:moveTo>
                  <a:lnTo>
                    <a:pt x="156" y="117"/>
                  </a:lnTo>
                  <a:cubicBezTo>
                    <a:pt x="108" y="97"/>
                    <a:pt x="55" y="86"/>
                    <a:pt x="0" y="86"/>
                  </a:cubicBezTo>
                  <a:lnTo>
                    <a:pt x="0" y="0"/>
                  </a:lnTo>
                  <a:cubicBezTo>
                    <a:pt x="54" y="0"/>
                    <a:pt x="107" y="8"/>
                    <a:pt x="156" y="25"/>
                  </a:cubicBezTo>
                  <a:close/>
                  <a:moveTo>
                    <a:pt x="0" y="268"/>
                  </a:moveTo>
                  <a:cubicBezTo>
                    <a:pt x="61" y="268"/>
                    <a:pt x="116" y="292"/>
                    <a:pt x="156" y="332"/>
                  </a:cubicBezTo>
                  <a:lnTo>
                    <a:pt x="156" y="221"/>
                  </a:lnTo>
                  <a:cubicBezTo>
                    <a:pt x="110" y="194"/>
                    <a:pt x="57" y="179"/>
                    <a:pt x="0" y="179"/>
                  </a:cubicBezTo>
                  <a:lnTo>
                    <a:pt x="0" y="268"/>
                  </a:lnTo>
                  <a:close/>
                  <a:moveTo>
                    <a:pt x="156" y="117"/>
                  </a:moveTo>
                  <a:lnTo>
                    <a:pt x="156" y="25"/>
                  </a:lnTo>
                  <a:cubicBezTo>
                    <a:pt x="351" y="90"/>
                    <a:pt x="492" y="275"/>
                    <a:pt x="492" y="492"/>
                  </a:cubicBezTo>
                  <a:lnTo>
                    <a:pt x="405" y="492"/>
                  </a:lnTo>
                  <a:cubicBezTo>
                    <a:pt x="405" y="323"/>
                    <a:pt x="302" y="179"/>
                    <a:pt x="156" y="117"/>
                  </a:cubicBezTo>
                  <a:close/>
                  <a:moveTo>
                    <a:pt x="156" y="332"/>
                  </a:moveTo>
                  <a:cubicBezTo>
                    <a:pt x="198" y="372"/>
                    <a:pt x="223" y="429"/>
                    <a:pt x="223" y="492"/>
                  </a:cubicBezTo>
                  <a:lnTo>
                    <a:pt x="312" y="492"/>
                  </a:lnTo>
                  <a:cubicBezTo>
                    <a:pt x="312" y="376"/>
                    <a:pt x="249" y="275"/>
                    <a:pt x="156" y="221"/>
                  </a:cubicBezTo>
                  <a:lnTo>
                    <a:pt x="156" y="332"/>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1" name="Freeform 28"/>
            <p:cNvSpPr>
              <a:spLocks noEditPoints="1"/>
            </p:cNvSpPr>
            <p:nvPr/>
          </p:nvSpPr>
          <p:spPr bwMode="auto">
            <a:xfrm>
              <a:off x="6941141" y="4004458"/>
              <a:ext cx="98546" cy="181490"/>
            </a:xfrm>
            <a:custGeom>
              <a:avLst/>
              <a:gdLst>
                <a:gd name="T0" fmla="*/ 160 w 374"/>
                <a:gd name="T1" fmla="*/ 524 h 686"/>
                <a:gd name="T2" fmla="*/ 160 w 374"/>
                <a:gd name="T3" fmla="*/ 364 h 686"/>
                <a:gd name="T4" fmla="*/ 50 w 374"/>
                <a:gd name="T5" fmla="*/ 299 h 686"/>
                <a:gd name="T6" fmla="*/ 15 w 374"/>
                <a:gd name="T7" fmla="*/ 193 h 686"/>
                <a:gd name="T8" fmla="*/ 55 w 374"/>
                <a:gd name="T9" fmla="*/ 88 h 686"/>
                <a:gd name="T10" fmla="*/ 160 w 374"/>
                <a:gd name="T11" fmla="*/ 38 h 686"/>
                <a:gd name="T12" fmla="*/ 160 w 374"/>
                <a:gd name="T13" fmla="*/ 0 h 686"/>
                <a:gd name="T14" fmla="*/ 216 w 374"/>
                <a:gd name="T15" fmla="*/ 0 h 686"/>
                <a:gd name="T16" fmla="*/ 216 w 374"/>
                <a:gd name="T17" fmla="*/ 38 h 686"/>
                <a:gd name="T18" fmla="*/ 313 w 374"/>
                <a:gd name="T19" fmla="*/ 80 h 686"/>
                <a:gd name="T20" fmla="*/ 359 w 374"/>
                <a:gd name="T21" fmla="*/ 172 h 686"/>
                <a:gd name="T22" fmla="*/ 262 w 374"/>
                <a:gd name="T23" fmla="*/ 184 h 686"/>
                <a:gd name="T24" fmla="*/ 216 w 374"/>
                <a:gd name="T25" fmla="*/ 123 h 686"/>
                <a:gd name="T26" fmla="*/ 216 w 374"/>
                <a:gd name="T27" fmla="*/ 273 h 686"/>
                <a:gd name="T28" fmla="*/ 341 w 374"/>
                <a:gd name="T29" fmla="*/ 338 h 686"/>
                <a:gd name="T30" fmla="*/ 374 w 374"/>
                <a:gd name="T31" fmla="*/ 439 h 686"/>
                <a:gd name="T32" fmla="*/ 332 w 374"/>
                <a:gd name="T33" fmla="*/ 556 h 686"/>
                <a:gd name="T34" fmla="*/ 216 w 374"/>
                <a:gd name="T35" fmla="*/ 614 h 686"/>
                <a:gd name="T36" fmla="*/ 216 w 374"/>
                <a:gd name="T37" fmla="*/ 686 h 686"/>
                <a:gd name="T38" fmla="*/ 160 w 374"/>
                <a:gd name="T39" fmla="*/ 686 h 686"/>
                <a:gd name="T40" fmla="*/ 160 w 374"/>
                <a:gd name="T41" fmla="*/ 616 h 686"/>
                <a:gd name="T42" fmla="*/ 53 w 374"/>
                <a:gd name="T43" fmla="*/ 567 h 686"/>
                <a:gd name="T44" fmla="*/ 0 w 374"/>
                <a:gd name="T45" fmla="*/ 450 h 686"/>
                <a:gd name="T46" fmla="*/ 100 w 374"/>
                <a:gd name="T47" fmla="*/ 439 h 686"/>
                <a:gd name="T48" fmla="*/ 123 w 374"/>
                <a:gd name="T49" fmla="*/ 492 h 686"/>
                <a:gd name="T50" fmla="*/ 160 w 374"/>
                <a:gd name="T51" fmla="*/ 524 h 686"/>
                <a:gd name="T52" fmla="*/ 160 w 374"/>
                <a:gd name="T53" fmla="*/ 122 h 686"/>
                <a:gd name="T54" fmla="*/ 124 w 374"/>
                <a:gd name="T55" fmla="*/ 148 h 686"/>
                <a:gd name="T56" fmla="*/ 111 w 374"/>
                <a:gd name="T57" fmla="*/ 189 h 686"/>
                <a:gd name="T58" fmla="*/ 123 w 374"/>
                <a:gd name="T59" fmla="*/ 226 h 686"/>
                <a:gd name="T60" fmla="*/ 160 w 374"/>
                <a:gd name="T61" fmla="*/ 254 h 686"/>
                <a:gd name="T62" fmla="*/ 160 w 374"/>
                <a:gd name="T63" fmla="*/ 122 h 686"/>
                <a:gd name="T64" fmla="*/ 216 w 374"/>
                <a:gd name="T65" fmla="*/ 530 h 686"/>
                <a:gd name="T66" fmla="*/ 263 w 374"/>
                <a:gd name="T67" fmla="*/ 503 h 686"/>
                <a:gd name="T68" fmla="*/ 281 w 374"/>
                <a:gd name="T69" fmla="*/ 453 h 686"/>
                <a:gd name="T70" fmla="*/ 265 w 374"/>
                <a:gd name="T71" fmla="*/ 409 h 686"/>
                <a:gd name="T72" fmla="*/ 216 w 374"/>
                <a:gd name="T73" fmla="*/ 380 h 686"/>
                <a:gd name="T74" fmla="*/ 216 w 374"/>
                <a:gd name="T75" fmla="*/ 53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4" h="686">
                  <a:moveTo>
                    <a:pt x="160" y="524"/>
                  </a:moveTo>
                  <a:lnTo>
                    <a:pt x="160" y="364"/>
                  </a:lnTo>
                  <a:cubicBezTo>
                    <a:pt x="110" y="349"/>
                    <a:pt x="73" y="328"/>
                    <a:pt x="50" y="299"/>
                  </a:cubicBezTo>
                  <a:cubicBezTo>
                    <a:pt x="27" y="270"/>
                    <a:pt x="15" y="235"/>
                    <a:pt x="15" y="193"/>
                  </a:cubicBezTo>
                  <a:cubicBezTo>
                    <a:pt x="15" y="151"/>
                    <a:pt x="28" y="116"/>
                    <a:pt x="55" y="88"/>
                  </a:cubicBezTo>
                  <a:cubicBezTo>
                    <a:pt x="81" y="59"/>
                    <a:pt x="116" y="43"/>
                    <a:pt x="160" y="38"/>
                  </a:cubicBezTo>
                  <a:lnTo>
                    <a:pt x="160" y="0"/>
                  </a:lnTo>
                  <a:lnTo>
                    <a:pt x="216" y="0"/>
                  </a:lnTo>
                  <a:lnTo>
                    <a:pt x="216" y="38"/>
                  </a:lnTo>
                  <a:cubicBezTo>
                    <a:pt x="256" y="43"/>
                    <a:pt x="289" y="57"/>
                    <a:pt x="313" y="80"/>
                  </a:cubicBezTo>
                  <a:cubicBezTo>
                    <a:pt x="337" y="103"/>
                    <a:pt x="352" y="133"/>
                    <a:pt x="359" y="172"/>
                  </a:cubicBezTo>
                  <a:lnTo>
                    <a:pt x="262" y="184"/>
                  </a:lnTo>
                  <a:cubicBezTo>
                    <a:pt x="256" y="154"/>
                    <a:pt x="241" y="134"/>
                    <a:pt x="216" y="123"/>
                  </a:cubicBezTo>
                  <a:lnTo>
                    <a:pt x="216" y="273"/>
                  </a:lnTo>
                  <a:cubicBezTo>
                    <a:pt x="277" y="289"/>
                    <a:pt x="319" y="311"/>
                    <a:pt x="341" y="338"/>
                  </a:cubicBezTo>
                  <a:cubicBezTo>
                    <a:pt x="363" y="364"/>
                    <a:pt x="374" y="398"/>
                    <a:pt x="374" y="439"/>
                  </a:cubicBezTo>
                  <a:cubicBezTo>
                    <a:pt x="374" y="485"/>
                    <a:pt x="360" y="524"/>
                    <a:pt x="332" y="556"/>
                  </a:cubicBezTo>
                  <a:cubicBezTo>
                    <a:pt x="304" y="588"/>
                    <a:pt x="266" y="607"/>
                    <a:pt x="216" y="614"/>
                  </a:cubicBezTo>
                  <a:lnTo>
                    <a:pt x="216" y="686"/>
                  </a:lnTo>
                  <a:lnTo>
                    <a:pt x="160" y="686"/>
                  </a:lnTo>
                  <a:lnTo>
                    <a:pt x="160" y="616"/>
                  </a:lnTo>
                  <a:cubicBezTo>
                    <a:pt x="116" y="611"/>
                    <a:pt x="80" y="594"/>
                    <a:pt x="53" y="567"/>
                  </a:cubicBezTo>
                  <a:cubicBezTo>
                    <a:pt x="25" y="539"/>
                    <a:pt x="7" y="500"/>
                    <a:pt x="0" y="450"/>
                  </a:cubicBezTo>
                  <a:lnTo>
                    <a:pt x="100" y="439"/>
                  </a:lnTo>
                  <a:cubicBezTo>
                    <a:pt x="104" y="460"/>
                    <a:pt x="111" y="477"/>
                    <a:pt x="123" y="492"/>
                  </a:cubicBezTo>
                  <a:cubicBezTo>
                    <a:pt x="134" y="507"/>
                    <a:pt x="146" y="518"/>
                    <a:pt x="160" y="524"/>
                  </a:cubicBezTo>
                  <a:close/>
                  <a:moveTo>
                    <a:pt x="160" y="122"/>
                  </a:moveTo>
                  <a:cubicBezTo>
                    <a:pt x="145" y="127"/>
                    <a:pt x="133" y="136"/>
                    <a:pt x="124" y="148"/>
                  </a:cubicBezTo>
                  <a:cubicBezTo>
                    <a:pt x="115" y="160"/>
                    <a:pt x="111" y="174"/>
                    <a:pt x="111" y="189"/>
                  </a:cubicBezTo>
                  <a:cubicBezTo>
                    <a:pt x="111" y="202"/>
                    <a:pt x="115" y="215"/>
                    <a:pt x="123" y="226"/>
                  </a:cubicBezTo>
                  <a:cubicBezTo>
                    <a:pt x="131" y="238"/>
                    <a:pt x="144" y="247"/>
                    <a:pt x="160" y="254"/>
                  </a:cubicBezTo>
                  <a:lnTo>
                    <a:pt x="160" y="122"/>
                  </a:lnTo>
                  <a:close/>
                  <a:moveTo>
                    <a:pt x="216" y="530"/>
                  </a:moveTo>
                  <a:cubicBezTo>
                    <a:pt x="235" y="526"/>
                    <a:pt x="251" y="517"/>
                    <a:pt x="263" y="503"/>
                  </a:cubicBezTo>
                  <a:cubicBezTo>
                    <a:pt x="275" y="489"/>
                    <a:pt x="281" y="472"/>
                    <a:pt x="281" y="453"/>
                  </a:cubicBezTo>
                  <a:cubicBezTo>
                    <a:pt x="281" y="436"/>
                    <a:pt x="275" y="421"/>
                    <a:pt x="265" y="409"/>
                  </a:cubicBezTo>
                  <a:cubicBezTo>
                    <a:pt x="255" y="396"/>
                    <a:pt x="239" y="387"/>
                    <a:pt x="216" y="380"/>
                  </a:cubicBezTo>
                  <a:lnTo>
                    <a:pt x="216" y="530"/>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2" name="Freeform 29"/>
            <p:cNvSpPr>
              <a:spLocks noEditPoints="1"/>
            </p:cNvSpPr>
            <p:nvPr/>
          </p:nvSpPr>
          <p:spPr bwMode="auto">
            <a:xfrm>
              <a:off x="4653219" y="4627765"/>
              <a:ext cx="63234" cy="113329"/>
            </a:xfrm>
            <a:custGeom>
              <a:avLst/>
              <a:gdLst>
                <a:gd name="T0" fmla="*/ 101 w 236"/>
                <a:gd name="T1" fmla="*/ 328 h 430"/>
                <a:gd name="T2" fmla="*/ 101 w 236"/>
                <a:gd name="T3" fmla="*/ 228 h 430"/>
                <a:gd name="T4" fmla="*/ 32 w 236"/>
                <a:gd name="T5" fmla="*/ 187 h 430"/>
                <a:gd name="T6" fmla="*/ 10 w 236"/>
                <a:gd name="T7" fmla="*/ 121 h 430"/>
                <a:gd name="T8" fmla="*/ 35 w 236"/>
                <a:gd name="T9" fmla="*/ 55 h 430"/>
                <a:gd name="T10" fmla="*/ 101 w 236"/>
                <a:gd name="T11" fmla="*/ 24 h 430"/>
                <a:gd name="T12" fmla="*/ 101 w 236"/>
                <a:gd name="T13" fmla="*/ 0 h 430"/>
                <a:gd name="T14" fmla="*/ 136 w 236"/>
                <a:gd name="T15" fmla="*/ 0 h 430"/>
                <a:gd name="T16" fmla="*/ 136 w 236"/>
                <a:gd name="T17" fmla="*/ 24 h 430"/>
                <a:gd name="T18" fmla="*/ 197 w 236"/>
                <a:gd name="T19" fmla="*/ 50 h 430"/>
                <a:gd name="T20" fmla="*/ 226 w 236"/>
                <a:gd name="T21" fmla="*/ 107 h 430"/>
                <a:gd name="T22" fmla="*/ 165 w 236"/>
                <a:gd name="T23" fmla="*/ 115 h 430"/>
                <a:gd name="T24" fmla="*/ 136 w 236"/>
                <a:gd name="T25" fmla="*/ 77 h 430"/>
                <a:gd name="T26" fmla="*/ 136 w 236"/>
                <a:gd name="T27" fmla="*/ 171 h 430"/>
                <a:gd name="T28" fmla="*/ 215 w 236"/>
                <a:gd name="T29" fmla="*/ 211 h 430"/>
                <a:gd name="T30" fmla="*/ 236 w 236"/>
                <a:gd name="T31" fmla="*/ 275 h 430"/>
                <a:gd name="T32" fmla="*/ 209 w 236"/>
                <a:gd name="T33" fmla="*/ 348 h 430"/>
                <a:gd name="T34" fmla="*/ 136 w 236"/>
                <a:gd name="T35" fmla="*/ 385 h 430"/>
                <a:gd name="T36" fmla="*/ 136 w 236"/>
                <a:gd name="T37" fmla="*/ 430 h 430"/>
                <a:gd name="T38" fmla="*/ 101 w 236"/>
                <a:gd name="T39" fmla="*/ 430 h 430"/>
                <a:gd name="T40" fmla="*/ 101 w 236"/>
                <a:gd name="T41" fmla="*/ 386 h 430"/>
                <a:gd name="T42" fmla="*/ 34 w 236"/>
                <a:gd name="T43" fmla="*/ 355 h 430"/>
                <a:gd name="T44" fmla="*/ 0 w 236"/>
                <a:gd name="T45" fmla="*/ 282 h 430"/>
                <a:gd name="T46" fmla="*/ 63 w 236"/>
                <a:gd name="T47" fmla="*/ 275 h 430"/>
                <a:gd name="T48" fmla="*/ 78 w 236"/>
                <a:gd name="T49" fmla="*/ 308 h 430"/>
                <a:gd name="T50" fmla="*/ 101 w 236"/>
                <a:gd name="T51" fmla="*/ 328 h 430"/>
                <a:gd name="T52" fmla="*/ 101 w 236"/>
                <a:gd name="T53" fmla="*/ 76 h 430"/>
                <a:gd name="T54" fmla="*/ 79 w 236"/>
                <a:gd name="T55" fmla="*/ 92 h 430"/>
                <a:gd name="T56" fmla="*/ 70 w 236"/>
                <a:gd name="T57" fmla="*/ 118 h 430"/>
                <a:gd name="T58" fmla="*/ 78 w 236"/>
                <a:gd name="T59" fmla="*/ 142 h 430"/>
                <a:gd name="T60" fmla="*/ 101 w 236"/>
                <a:gd name="T61" fmla="*/ 159 h 430"/>
                <a:gd name="T62" fmla="*/ 101 w 236"/>
                <a:gd name="T63" fmla="*/ 76 h 430"/>
                <a:gd name="T64" fmla="*/ 136 w 236"/>
                <a:gd name="T65" fmla="*/ 332 h 430"/>
                <a:gd name="T66" fmla="*/ 165 w 236"/>
                <a:gd name="T67" fmla="*/ 315 h 430"/>
                <a:gd name="T68" fmla="*/ 177 w 236"/>
                <a:gd name="T69" fmla="*/ 284 h 430"/>
                <a:gd name="T70" fmla="*/ 167 w 236"/>
                <a:gd name="T71" fmla="*/ 256 h 430"/>
                <a:gd name="T72" fmla="*/ 136 w 236"/>
                <a:gd name="T73" fmla="*/ 238 h 430"/>
                <a:gd name="T74" fmla="*/ 136 w 236"/>
                <a:gd name="T75" fmla="*/ 33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6" h="430">
                  <a:moveTo>
                    <a:pt x="101" y="328"/>
                  </a:moveTo>
                  <a:lnTo>
                    <a:pt x="101" y="228"/>
                  </a:lnTo>
                  <a:cubicBezTo>
                    <a:pt x="70" y="219"/>
                    <a:pt x="47" y="205"/>
                    <a:pt x="32" y="187"/>
                  </a:cubicBezTo>
                  <a:cubicBezTo>
                    <a:pt x="17" y="169"/>
                    <a:pt x="10" y="147"/>
                    <a:pt x="10" y="121"/>
                  </a:cubicBezTo>
                  <a:cubicBezTo>
                    <a:pt x="10" y="94"/>
                    <a:pt x="18" y="72"/>
                    <a:pt x="35" y="55"/>
                  </a:cubicBezTo>
                  <a:cubicBezTo>
                    <a:pt x="51" y="37"/>
                    <a:pt x="74" y="26"/>
                    <a:pt x="101" y="24"/>
                  </a:cubicBezTo>
                  <a:lnTo>
                    <a:pt x="101" y="0"/>
                  </a:lnTo>
                  <a:lnTo>
                    <a:pt x="136" y="0"/>
                  </a:lnTo>
                  <a:lnTo>
                    <a:pt x="136" y="24"/>
                  </a:lnTo>
                  <a:cubicBezTo>
                    <a:pt x="161" y="27"/>
                    <a:pt x="182" y="35"/>
                    <a:pt x="197" y="50"/>
                  </a:cubicBezTo>
                  <a:cubicBezTo>
                    <a:pt x="212" y="64"/>
                    <a:pt x="222" y="83"/>
                    <a:pt x="226" y="107"/>
                  </a:cubicBezTo>
                  <a:lnTo>
                    <a:pt x="165" y="115"/>
                  </a:lnTo>
                  <a:cubicBezTo>
                    <a:pt x="161" y="96"/>
                    <a:pt x="152" y="84"/>
                    <a:pt x="136" y="77"/>
                  </a:cubicBezTo>
                  <a:lnTo>
                    <a:pt x="136" y="171"/>
                  </a:lnTo>
                  <a:cubicBezTo>
                    <a:pt x="174" y="181"/>
                    <a:pt x="201" y="195"/>
                    <a:pt x="215" y="211"/>
                  </a:cubicBezTo>
                  <a:cubicBezTo>
                    <a:pt x="229" y="228"/>
                    <a:pt x="236" y="249"/>
                    <a:pt x="236" y="275"/>
                  </a:cubicBezTo>
                  <a:cubicBezTo>
                    <a:pt x="236" y="304"/>
                    <a:pt x="227" y="329"/>
                    <a:pt x="209" y="348"/>
                  </a:cubicBezTo>
                  <a:cubicBezTo>
                    <a:pt x="192" y="368"/>
                    <a:pt x="167" y="380"/>
                    <a:pt x="136" y="385"/>
                  </a:cubicBezTo>
                  <a:lnTo>
                    <a:pt x="136" y="430"/>
                  </a:lnTo>
                  <a:lnTo>
                    <a:pt x="101" y="430"/>
                  </a:lnTo>
                  <a:lnTo>
                    <a:pt x="101" y="386"/>
                  </a:lnTo>
                  <a:cubicBezTo>
                    <a:pt x="73" y="383"/>
                    <a:pt x="51" y="372"/>
                    <a:pt x="34" y="355"/>
                  </a:cubicBezTo>
                  <a:cubicBezTo>
                    <a:pt x="16" y="338"/>
                    <a:pt x="5" y="313"/>
                    <a:pt x="0" y="282"/>
                  </a:cubicBezTo>
                  <a:lnTo>
                    <a:pt x="63" y="275"/>
                  </a:lnTo>
                  <a:cubicBezTo>
                    <a:pt x="66" y="288"/>
                    <a:pt x="71" y="299"/>
                    <a:pt x="78" y="308"/>
                  </a:cubicBezTo>
                  <a:cubicBezTo>
                    <a:pt x="85" y="318"/>
                    <a:pt x="92" y="324"/>
                    <a:pt x="101" y="328"/>
                  </a:cubicBezTo>
                  <a:close/>
                  <a:moveTo>
                    <a:pt x="101" y="76"/>
                  </a:moveTo>
                  <a:cubicBezTo>
                    <a:pt x="92" y="79"/>
                    <a:pt x="84" y="85"/>
                    <a:pt x="79" y="92"/>
                  </a:cubicBezTo>
                  <a:cubicBezTo>
                    <a:pt x="73" y="100"/>
                    <a:pt x="70" y="109"/>
                    <a:pt x="70" y="118"/>
                  </a:cubicBezTo>
                  <a:cubicBezTo>
                    <a:pt x="70" y="126"/>
                    <a:pt x="73" y="134"/>
                    <a:pt x="78" y="142"/>
                  </a:cubicBezTo>
                  <a:cubicBezTo>
                    <a:pt x="83" y="149"/>
                    <a:pt x="91" y="155"/>
                    <a:pt x="101" y="159"/>
                  </a:cubicBezTo>
                  <a:lnTo>
                    <a:pt x="101" y="76"/>
                  </a:lnTo>
                  <a:close/>
                  <a:moveTo>
                    <a:pt x="136" y="332"/>
                  </a:moveTo>
                  <a:cubicBezTo>
                    <a:pt x="148" y="330"/>
                    <a:pt x="158" y="324"/>
                    <a:pt x="165" y="315"/>
                  </a:cubicBezTo>
                  <a:cubicBezTo>
                    <a:pt x="173" y="306"/>
                    <a:pt x="177" y="296"/>
                    <a:pt x="177" y="284"/>
                  </a:cubicBezTo>
                  <a:cubicBezTo>
                    <a:pt x="177" y="273"/>
                    <a:pt x="173" y="264"/>
                    <a:pt x="167" y="256"/>
                  </a:cubicBezTo>
                  <a:cubicBezTo>
                    <a:pt x="161" y="248"/>
                    <a:pt x="150" y="242"/>
                    <a:pt x="136" y="238"/>
                  </a:cubicBezTo>
                  <a:lnTo>
                    <a:pt x="136" y="332"/>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3" name="Freeform 30"/>
            <p:cNvSpPr>
              <a:spLocks noEditPoints="1"/>
            </p:cNvSpPr>
            <p:nvPr/>
          </p:nvSpPr>
          <p:spPr bwMode="auto">
            <a:xfrm>
              <a:off x="6715305" y="5398071"/>
              <a:ext cx="62413" cy="114150"/>
            </a:xfrm>
            <a:custGeom>
              <a:avLst/>
              <a:gdLst>
                <a:gd name="T0" fmla="*/ 100 w 235"/>
                <a:gd name="T1" fmla="*/ 329 h 430"/>
                <a:gd name="T2" fmla="*/ 100 w 235"/>
                <a:gd name="T3" fmla="*/ 228 h 430"/>
                <a:gd name="T4" fmla="*/ 31 w 235"/>
                <a:gd name="T5" fmla="*/ 188 h 430"/>
                <a:gd name="T6" fmla="*/ 9 w 235"/>
                <a:gd name="T7" fmla="*/ 121 h 430"/>
                <a:gd name="T8" fmla="*/ 34 w 235"/>
                <a:gd name="T9" fmla="*/ 55 h 430"/>
                <a:gd name="T10" fmla="*/ 100 w 235"/>
                <a:gd name="T11" fmla="*/ 24 h 430"/>
                <a:gd name="T12" fmla="*/ 100 w 235"/>
                <a:gd name="T13" fmla="*/ 0 h 430"/>
                <a:gd name="T14" fmla="*/ 135 w 235"/>
                <a:gd name="T15" fmla="*/ 0 h 430"/>
                <a:gd name="T16" fmla="*/ 135 w 235"/>
                <a:gd name="T17" fmla="*/ 24 h 430"/>
                <a:gd name="T18" fmla="*/ 196 w 235"/>
                <a:gd name="T19" fmla="*/ 50 h 430"/>
                <a:gd name="T20" fmla="*/ 225 w 235"/>
                <a:gd name="T21" fmla="*/ 108 h 430"/>
                <a:gd name="T22" fmla="*/ 164 w 235"/>
                <a:gd name="T23" fmla="*/ 116 h 430"/>
                <a:gd name="T24" fmla="*/ 135 w 235"/>
                <a:gd name="T25" fmla="*/ 77 h 430"/>
                <a:gd name="T26" fmla="*/ 135 w 235"/>
                <a:gd name="T27" fmla="*/ 171 h 430"/>
                <a:gd name="T28" fmla="*/ 214 w 235"/>
                <a:gd name="T29" fmla="*/ 212 h 430"/>
                <a:gd name="T30" fmla="*/ 235 w 235"/>
                <a:gd name="T31" fmla="*/ 276 h 430"/>
                <a:gd name="T32" fmla="*/ 208 w 235"/>
                <a:gd name="T33" fmla="*/ 349 h 430"/>
                <a:gd name="T34" fmla="*/ 135 w 235"/>
                <a:gd name="T35" fmla="*/ 385 h 430"/>
                <a:gd name="T36" fmla="*/ 135 w 235"/>
                <a:gd name="T37" fmla="*/ 430 h 430"/>
                <a:gd name="T38" fmla="*/ 100 w 235"/>
                <a:gd name="T39" fmla="*/ 430 h 430"/>
                <a:gd name="T40" fmla="*/ 100 w 235"/>
                <a:gd name="T41" fmla="*/ 387 h 430"/>
                <a:gd name="T42" fmla="*/ 33 w 235"/>
                <a:gd name="T43" fmla="*/ 356 h 430"/>
                <a:gd name="T44" fmla="*/ 0 w 235"/>
                <a:gd name="T45" fmla="*/ 282 h 430"/>
                <a:gd name="T46" fmla="*/ 62 w 235"/>
                <a:gd name="T47" fmla="*/ 276 h 430"/>
                <a:gd name="T48" fmla="*/ 77 w 235"/>
                <a:gd name="T49" fmla="*/ 309 h 430"/>
                <a:gd name="T50" fmla="*/ 100 w 235"/>
                <a:gd name="T51" fmla="*/ 329 h 430"/>
                <a:gd name="T52" fmla="*/ 100 w 235"/>
                <a:gd name="T53" fmla="*/ 77 h 430"/>
                <a:gd name="T54" fmla="*/ 78 w 235"/>
                <a:gd name="T55" fmla="*/ 93 h 430"/>
                <a:gd name="T56" fmla="*/ 69 w 235"/>
                <a:gd name="T57" fmla="*/ 118 h 430"/>
                <a:gd name="T58" fmla="*/ 77 w 235"/>
                <a:gd name="T59" fmla="*/ 142 h 430"/>
                <a:gd name="T60" fmla="*/ 100 w 235"/>
                <a:gd name="T61" fmla="*/ 160 h 430"/>
                <a:gd name="T62" fmla="*/ 100 w 235"/>
                <a:gd name="T63" fmla="*/ 77 h 430"/>
                <a:gd name="T64" fmla="*/ 135 w 235"/>
                <a:gd name="T65" fmla="*/ 332 h 430"/>
                <a:gd name="T66" fmla="*/ 164 w 235"/>
                <a:gd name="T67" fmla="*/ 316 h 430"/>
                <a:gd name="T68" fmla="*/ 176 w 235"/>
                <a:gd name="T69" fmla="*/ 284 h 430"/>
                <a:gd name="T70" fmla="*/ 166 w 235"/>
                <a:gd name="T71" fmla="*/ 257 h 430"/>
                <a:gd name="T72" fmla="*/ 135 w 235"/>
                <a:gd name="T73" fmla="*/ 239 h 430"/>
                <a:gd name="T74" fmla="*/ 135 w 235"/>
                <a:gd name="T75" fmla="*/ 33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 h="430">
                  <a:moveTo>
                    <a:pt x="100" y="329"/>
                  </a:moveTo>
                  <a:lnTo>
                    <a:pt x="100" y="228"/>
                  </a:lnTo>
                  <a:cubicBezTo>
                    <a:pt x="69" y="219"/>
                    <a:pt x="46" y="206"/>
                    <a:pt x="31" y="188"/>
                  </a:cubicBezTo>
                  <a:cubicBezTo>
                    <a:pt x="17" y="169"/>
                    <a:pt x="9" y="147"/>
                    <a:pt x="9" y="121"/>
                  </a:cubicBezTo>
                  <a:cubicBezTo>
                    <a:pt x="9" y="95"/>
                    <a:pt x="17" y="73"/>
                    <a:pt x="34" y="55"/>
                  </a:cubicBezTo>
                  <a:cubicBezTo>
                    <a:pt x="51" y="37"/>
                    <a:pt x="73" y="27"/>
                    <a:pt x="100" y="24"/>
                  </a:cubicBezTo>
                  <a:lnTo>
                    <a:pt x="100" y="0"/>
                  </a:lnTo>
                  <a:lnTo>
                    <a:pt x="135" y="0"/>
                  </a:lnTo>
                  <a:lnTo>
                    <a:pt x="135" y="24"/>
                  </a:lnTo>
                  <a:cubicBezTo>
                    <a:pt x="161" y="27"/>
                    <a:pt x="181" y="36"/>
                    <a:pt x="196" y="50"/>
                  </a:cubicBezTo>
                  <a:cubicBezTo>
                    <a:pt x="211" y="65"/>
                    <a:pt x="221" y="84"/>
                    <a:pt x="225" y="108"/>
                  </a:cubicBezTo>
                  <a:lnTo>
                    <a:pt x="164" y="116"/>
                  </a:lnTo>
                  <a:cubicBezTo>
                    <a:pt x="160" y="97"/>
                    <a:pt x="151" y="84"/>
                    <a:pt x="135" y="77"/>
                  </a:cubicBezTo>
                  <a:lnTo>
                    <a:pt x="135" y="171"/>
                  </a:lnTo>
                  <a:cubicBezTo>
                    <a:pt x="174" y="182"/>
                    <a:pt x="200" y="195"/>
                    <a:pt x="214" y="212"/>
                  </a:cubicBezTo>
                  <a:cubicBezTo>
                    <a:pt x="228" y="228"/>
                    <a:pt x="235" y="250"/>
                    <a:pt x="235" y="276"/>
                  </a:cubicBezTo>
                  <a:cubicBezTo>
                    <a:pt x="235" y="305"/>
                    <a:pt x="226" y="329"/>
                    <a:pt x="208" y="349"/>
                  </a:cubicBezTo>
                  <a:cubicBezTo>
                    <a:pt x="191" y="369"/>
                    <a:pt x="166" y="381"/>
                    <a:pt x="135" y="385"/>
                  </a:cubicBezTo>
                  <a:lnTo>
                    <a:pt x="135" y="430"/>
                  </a:lnTo>
                  <a:lnTo>
                    <a:pt x="100" y="430"/>
                  </a:lnTo>
                  <a:lnTo>
                    <a:pt x="100" y="387"/>
                  </a:lnTo>
                  <a:cubicBezTo>
                    <a:pt x="73" y="383"/>
                    <a:pt x="50" y="373"/>
                    <a:pt x="33" y="356"/>
                  </a:cubicBezTo>
                  <a:cubicBezTo>
                    <a:pt x="15" y="338"/>
                    <a:pt x="4" y="314"/>
                    <a:pt x="0" y="282"/>
                  </a:cubicBezTo>
                  <a:lnTo>
                    <a:pt x="62" y="276"/>
                  </a:lnTo>
                  <a:cubicBezTo>
                    <a:pt x="65" y="288"/>
                    <a:pt x="70" y="299"/>
                    <a:pt x="77" y="309"/>
                  </a:cubicBezTo>
                  <a:cubicBezTo>
                    <a:pt x="84" y="318"/>
                    <a:pt x="92" y="325"/>
                    <a:pt x="100" y="329"/>
                  </a:cubicBezTo>
                  <a:close/>
                  <a:moveTo>
                    <a:pt x="100" y="77"/>
                  </a:moveTo>
                  <a:cubicBezTo>
                    <a:pt x="91" y="80"/>
                    <a:pt x="83" y="85"/>
                    <a:pt x="78" y="93"/>
                  </a:cubicBezTo>
                  <a:cubicBezTo>
                    <a:pt x="72" y="101"/>
                    <a:pt x="69" y="109"/>
                    <a:pt x="69" y="118"/>
                  </a:cubicBezTo>
                  <a:cubicBezTo>
                    <a:pt x="69" y="127"/>
                    <a:pt x="72" y="135"/>
                    <a:pt x="77" y="142"/>
                  </a:cubicBezTo>
                  <a:cubicBezTo>
                    <a:pt x="82" y="149"/>
                    <a:pt x="90" y="155"/>
                    <a:pt x="100" y="160"/>
                  </a:cubicBezTo>
                  <a:lnTo>
                    <a:pt x="100" y="77"/>
                  </a:lnTo>
                  <a:close/>
                  <a:moveTo>
                    <a:pt x="135" y="332"/>
                  </a:moveTo>
                  <a:cubicBezTo>
                    <a:pt x="147" y="330"/>
                    <a:pt x="157" y="325"/>
                    <a:pt x="164" y="316"/>
                  </a:cubicBezTo>
                  <a:cubicBezTo>
                    <a:pt x="172" y="307"/>
                    <a:pt x="176" y="296"/>
                    <a:pt x="176" y="284"/>
                  </a:cubicBezTo>
                  <a:cubicBezTo>
                    <a:pt x="176" y="274"/>
                    <a:pt x="173" y="264"/>
                    <a:pt x="166" y="257"/>
                  </a:cubicBezTo>
                  <a:cubicBezTo>
                    <a:pt x="160" y="249"/>
                    <a:pt x="150" y="243"/>
                    <a:pt x="135" y="239"/>
                  </a:cubicBezTo>
                  <a:lnTo>
                    <a:pt x="135" y="332"/>
                  </a:ln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4" name="Freeform 31"/>
            <p:cNvSpPr>
              <a:spLocks/>
            </p:cNvSpPr>
            <p:nvPr/>
          </p:nvSpPr>
          <p:spPr bwMode="auto">
            <a:xfrm>
              <a:off x="5265028" y="4021704"/>
              <a:ext cx="662726" cy="366265"/>
            </a:xfrm>
            <a:custGeom>
              <a:avLst/>
              <a:gdLst>
                <a:gd name="T0" fmla="*/ 0 w 2496"/>
                <a:gd name="T1" fmla="*/ 57 h 1378"/>
                <a:gd name="T2" fmla="*/ 2466 w 2496"/>
                <a:gd name="T3" fmla="*/ 1378 h 1378"/>
                <a:gd name="T4" fmla="*/ 2496 w 2496"/>
                <a:gd name="T5" fmla="*/ 1322 h 1378"/>
                <a:gd name="T6" fmla="*/ 30 w 2496"/>
                <a:gd name="T7" fmla="*/ 0 h 1378"/>
              </a:gdLst>
              <a:ahLst/>
              <a:cxnLst>
                <a:cxn ang="0">
                  <a:pos x="T0" y="T1"/>
                </a:cxn>
                <a:cxn ang="0">
                  <a:pos x="T2" y="T3"/>
                </a:cxn>
                <a:cxn ang="0">
                  <a:pos x="T4" y="T5"/>
                </a:cxn>
                <a:cxn ang="0">
                  <a:pos x="T6" y="T7"/>
                </a:cxn>
              </a:cxnLst>
              <a:rect l="0" t="0" r="r" b="b"/>
              <a:pathLst>
                <a:path w="2496" h="1378">
                  <a:moveTo>
                    <a:pt x="0" y="57"/>
                  </a:moveTo>
                  <a:lnTo>
                    <a:pt x="2466" y="1378"/>
                  </a:lnTo>
                  <a:lnTo>
                    <a:pt x="2496" y="1322"/>
                  </a:lnTo>
                  <a:lnTo>
                    <a:pt x="30" y="0"/>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5" name="Freeform 32"/>
            <p:cNvSpPr>
              <a:spLocks/>
            </p:cNvSpPr>
            <p:nvPr/>
          </p:nvSpPr>
          <p:spPr bwMode="auto">
            <a:xfrm>
              <a:off x="5921184" y="4372365"/>
              <a:ext cx="1113576" cy="348198"/>
            </a:xfrm>
            <a:custGeom>
              <a:avLst/>
              <a:gdLst>
                <a:gd name="T0" fmla="*/ 4196 w 4196"/>
                <a:gd name="T1" fmla="*/ 1251 h 1312"/>
                <a:gd name="T2" fmla="*/ 18 w 4196"/>
                <a:gd name="T3" fmla="*/ 0 h 1312"/>
                <a:gd name="T4" fmla="*/ 0 w 4196"/>
                <a:gd name="T5" fmla="*/ 61 h 1312"/>
                <a:gd name="T6" fmla="*/ 4177 w 4196"/>
                <a:gd name="T7" fmla="*/ 1312 h 1312"/>
              </a:gdLst>
              <a:ahLst/>
              <a:cxnLst>
                <a:cxn ang="0">
                  <a:pos x="T0" y="T1"/>
                </a:cxn>
                <a:cxn ang="0">
                  <a:pos x="T2" y="T3"/>
                </a:cxn>
                <a:cxn ang="0">
                  <a:pos x="T4" y="T5"/>
                </a:cxn>
                <a:cxn ang="0">
                  <a:pos x="T6" y="T7"/>
                </a:cxn>
              </a:cxnLst>
              <a:rect l="0" t="0" r="r" b="b"/>
              <a:pathLst>
                <a:path w="4196" h="1312">
                  <a:moveTo>
                    <a:pt x="4196" y="1251"/>
                  </a:moveTo>
                  <a:lnTo>
                    <a:pt x="18" y="0"/>
                  </a:lnTo>
                  <a:lnTo>
                    <a:pt x="0" y="61"/>
                  </a:lnTo>
                  <a:lnTo>
                    <a:pt x="4177" y="1312"/>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6" name="Freeform 33"/>
            <p:cNvSpPr>
              <a:spLocks/>
            </p:cNvSpPr>
            <p:nvPr/>
          </p:nvSpPr>
          <p:spPr bwMode="auto">
            <a:xfrm>
              <a:off x="5919542" y="4378935"/>
              <a:ext cx="384331" cy="984645"/>
            </a:xfrm>
            <a:custGeom>
              <a:avLst/>
              <a:gdLst>
                <a:gd name="T0" fmla="*/ 1449 w 1449"/>
                <a:gd name="T1" fmla="*/ 3700 h 3712"/>
                <a:gd name="T2" fmla="*/ 31 w 1449"/>
                <a:gd name="T3" fmla="*/ 0 h 3712"/>
                <a:gd name="T4" fmla="*/ 0 w 1449"/>
                <a:gd name="T5" fmla="*/ 12 h 3712"/>
                <a:gd name="T6" fmla="*/ 1418 w 1449"/>
                <a:gd name="T7" fmla="*/ 3712 h 3712"/>
              </a:gdLst>
              <a:ahLst/>
              <a:cxnLst>
                <a:cxn ang="0">
                  <a:pos x="T0" y="T1"/>
                </a:cxn>
                <a:cxn ang="0">
                  <a:pos x="T2" y="T3"/>
                </a:cxn>
                <a:cxn ang="0">
                  <a:pos x="T4" y="T5"/>
                </a:cxn>
                <a:cxn ang="0">
                  <a:pos x="T6" y="T7"/>
                </a:cxn>
              </a:cxnLst>
              <a:rect l="0" t="0" r="r" b="b"/>
              <a:pathLst>
                <a:path w="1449" h="3712">
                  <a:moveTo>
                    <a:pt x="1449" y="3700"/>
                  </a:moveTo>
                  <a:lnTo>
                    <a:pt x="31" y="0"/>
                  </a:lnTo>
                  <a:lnTo>
                    <a:pt x="0" y="12"/>
                  </a:lnTo>
                  <a:lnTo>
                    <a:pt x="1418" y="3712"/>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7" name="Freeform 34"/>
            <p:cNvSpPr>
              <a:spLocks/>
            </p:cNvSpPr>
            <p:nvPr/>
          </p:nvSpPr>
          <p:spPr bwMode="auto">
            <a:xfrm>
              <a:off x="5921184" y="3647227"/>
              <a:ext cx="903343" cy="736636"/>
            </a:xfrm>
            <a:custGeom>
              <a:avLst/>
              <a:gdLst>
                <a:gd name="T0" fmla="*/ 3384 w 3405"/>
                <a:gd name="T1" fmla="*/ 0 h 2776"/>
                <a:gd name="T2" fmla="*/ 0 w 3405"/>
                <a:gd name="T3" fmla="*/ 2750 h 2776"/>
                <a:gd name="T4" fmla="*/ 21 w 3405"/>
                <a:gd name="T5" fmla="*/ 2776 h 2776"/>
                <a:gd name="T6" fmla="*/ 3405 w 3405"/>
                <a:gd name="T7" fmla="*/ 26 h 2776"/>
              </a:gdLst>
              <a:ahLst/>
              <a:cxnLst>
                <a:cxn ang="0">
                  <a:pos x="T0" y="T1"/>
                </a:cxn>
                <a:cxn ang="0">
                  <a:pos x="T2" y="T3"/>
                </a:cxn>
                <a:cxn ang="0">
                  <a:pos x="T4" y="T5"/>
                </a:cxn>
                <a:cxn ang="0">
                  <a:pos x="T6" y="T7"/>
                </a:cxn>
              </a:cxnLst>
              <a:rect l="0" t="0" r="r" b="b"/>
              <a:pathLst>
                <a:path w="3405" h="2776">
                  <a:moveTo>
                    <a:pt x="3384" y="0"/>
                  </a:moveTo>
                  <a:lnTo>
                    <a:pt x="0" y="2750"/>
                  </a:lnTo>
                  <a:lnTo>
                    <a:pt x="21" y="2776"/>
                  </a:lnTo>
                  <a:lnTo>
                    <a:pt x="3405" y="26"/>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8" name="Freeform 35"/>
            <p:cNvSpPr>
              <a:spLocks/>
            </p:cNvSpPr>
            <p:nvPr/>
          </p:nvSpPr>
          <p:spPr bwMode="auto">
            <a:xfrm>
              <a:off x="6759651" y="3583993"/>
              <a:ext cx="614273" cy="84586"/>
            </a:xfrm>
            <a:custGeom>
              <a:avLst/>
              <a:gdLst>
                <a:gd name="T0" fmla="*/ 4 w 2316"/>
                <a:gd name="T1" fmla="*/ 317 h 317"/>
                <a:gd name="T2" fmla="*/ 2316 w 2316"/>
                <a:gd name="T3" fmla="*/ 33 h 317"/>
                <a:gd name="T4" fmla="*/ 2312 w 2316"/>
                <a:gd name="T5" fmla="*/ 0 h 317"/>
                <a:gd name="T6" fmla="*/ 0 w 2316"/>
                <a:gd name="T7" fmla="*/ 284 h 317"/>
              </a:gdLst>
              <a:ahLst/>
              <a:cxnLst>
                <a:cxn ang="0">
                  <a:pos x="T0" y="T1"/>
                </a:cxn>
                <a:cxn ang="0">
                  <a:pos x="T2" y="T3"/>
                </a:cxn>
                <a:cxn ang="0">
                  <a:pos x="T4" y="T5"/>
                </a:cxn>
                <a:cxn ang="0">
                  <a:pos x="T6" y="T7"/>
                </a:cxn>
              </a:cxnLst>
              <a:rect l="0" t="0" r="r" b="b"/>
              <a:pathLst>
                <a:path w="2316" h="317">
                  <a:moveTo>
                    <a:pt x="4" y="317"/>
                  </a:moveTo>
                  <a:lnTo>
                    <a:pt x="2316" y="33"/>
                  </a:lnTo>
                  <a:lnTo>
                    <a:pt x="2312" y="0"/>
                  </a:lnTo>
                  <a:lnTo>
                    <a:pt x="0" y="284"/>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9" name="Freeform 36"/>
            <p:cNvSpPr>
              <a:spLocks/>
            </p:cNvSpPr>
            <p:nvPr/>
          </p:nvSpPr>
          <p:spPr bwMode="auto">
            <a:xfrm>
              <a:off x="6599513" y="3581529"/>
              <a:ext cx="778517" cy="538721"/>
            </a:xfrm>
            <a:custGeom>
              <a:avLst/>
              <a:gdLst>
                <a:gd name="T0" fmla="*/ 36 w 2934"/>
                <a:gd name="T1" fmla="*/ 2030 h 2030"/>
                <a:gd name="T2" fmla="*/ 2934 w 2934"/>
                <a:gd name="T3" fmla="*/ 53 h 2030"/>
                <a:gd name="T4" fmla="*/ 2898 w 2934"/>
                <a:gd name="T5" fmla="*/ 0 h 2030"/>
                <a:gd name="T6" fmla="*/ 0 w 2934"/>
                <a:gd name="T7" fmla="*/ 1977 h 2030"/>
              </a:gdLst>
              <a:ahLst/>
              <a:cxnLst>
                <a:cxn ang="0">
                  <a:pos x="T0" y="T1"/>
                </a:cxn>
                <a:cxn ang="0">
                  <a:pos x="T2" y="T3"/>
                </a:cxn>
                <a:cxn ang="0">
                  <a:pos x="T4" y="T5"/>
                </a:cxn>
                <a:cxn ang="0">
                  <a:pos x="T6" y="T7"/>
                </a:cxn>
              </a:cxnLst>
              <a:rect l="0" t="0" r="r" b="b"/>
              <a:pathLst>
                <a:path w="2934" h="2030">
                  <a:moveTo>
                    <a:pt x="36" y="2030"/>
                  </a:moveTo>
                  <a:lnTo>
                    <a:pt x="2934" y="53"/>
                  </a:lnTo>
                  <a:lnTo>
                    <a:pt x="2898" y="0"/>
                  </a:lnTo>
                  <a:lnTo>
                    <a:pt x="0" y="1977"/>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0" name="Freeform 37"/>
            <p:cNvSpPr>
              <a:spLocks/>
            </p:cNvSpPr>
            <p:nvPr/>
          </p:nvSpPr>
          <p:spPr bwMode="auto">
            <a:xfrm>
              <a:off x="5857950" y="3504334"/>
              <a:ext cx="732529" cy="601134"/>
            </a:xfrm>
            <a:custGeom>
              <a:avLst/>
              <a:gdLst>
                <a:gd name="T0" fmla="*/ 2760 w 2760"/>
                <a:gd name="T1" fmla="*/ 2216 h 2266"/>
                <a:gd name="T2" fmla="*/ 41 w 2760"/>
                <a:gd name="T3" fmla="*/ 0 h 2266"/>
                <a:gd name="T4" fmla="*/ 0 w 2760"/>
                <a:gd name="T5" fmla="*/ 50 h 2266"/>
                <a:gd name="T6" fmla="*/ 2720 w 2760"/>
                <a:gd name="T7" fmla="*/ 2266 h 2266"/>
              </a:gdLst>
              <a:ahLst/>
              <a:cxnLst>
                <a:cxn ang="0">
                  <a:pos x="T0" y="T1"/>
                </a:cxn>
                <a:cxn ang="0">
                  <a:pos x="T2" y="T3"/>
                </a:cxn>
                <a:cxn ang="0">
                  <a:pos x="T4" y="T5"/>
                </a:cxn>
                <a:cxn ang="0">
                  <a:pos x="T6" y="T7"/>
                </a:cxn>
              </a:cxnLst>
              <a:rect l="0" t="0" r="r" b="b"/>
              <a:pathLst>
                <a:path w="2760" h="2266">
                  <a:moveTo>
                    <a:pt x="2760" y="2216"/>
                  </a:moveTo>
                  <a:lnTo>
                    <a:pt x="41" y="0"/>
                  </a:lnTo>
                  <a:lnTo>
                    <a:pt x="0" y="50"/>
                  </a:lnTo>
                  <a:lnTo>
                    <a:pt x="2720" y="2266"/>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1" name="Freeform 38"/>
            <p:cNvSpPr>
              <a:spLocks/>
            </p:cNvSpPr>
            <p:nvPr/>
          </p:nvSpPr>
          <p:spPr bwMode="auto">
            <a:xfrm>
              <a:off x="6583089" y="4123536"/>
              <a:ext cx="559252" cy="763736"/>
            </a:xfrm>
            <a:custGeom>
              <a:avLst/>
              <a:gdLst>
                <a:gd name="T0" fmla="*/ 0 w 2108"/>
                <a:gd name="T1" fmla="*/ 38 h 2880"/>
                <a:gd name="T2" fmla="*/ 2056 w 2108"/>
                <a:gd name="T3" fmla="*/ 2880 h 2880"/>
                <a:gd name="T4" fmla="*/ 2108 w 2108"/>
                <a:gd name="T5" fmla="*/ 2842 h 2880"/>
                <a:gd name="T6" fmla="*/ 52 w 2108"/>
                <a:gd name="T7" fmla="*/ 0 h 2880"/>
              </a:gdLst>
              <a:ahLst/>
              <a:cxnLst>
                <a:cxn ang="0">
                  <a:pos x="T0" y="T1"/>
                </a:cxn>
                <a:cxn ang="0">
                  <a:pos x="T2" y="T3"/>
                </a:cxn>
                <a:cxn ang="0">
                  <a:pos x="T4" y="T5"/>
                </a:cxn>
                <a:cxn ang="0">
                  <a:pos x="T6" y="T7"/>
                </a:cxn>
              </a:cxnLst>
              <a:rect l="0" t="0" r="r" b="b"/>
              <a:pathLst>
                <a:path w="2108" h="2880">
                  <a:moveTo>
                    <a:pt x="0" y="38"/>
                  </a:moveTo>
                  <a:lnTo>
                    <a:pt x="2056" y="2880"/>
                  </a:lnTo>
                  <a:lnTo>
                    <a:pt x="2108" y="2842"/>
                  </a:lnTo>
                  <a:lnTo>
                    <a:pt x="52" y="0"/>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2" name="Freeform 39"/>
            <p:cNvSpPr>
              <a:spLocks/>
            </p:cNvSpPr>
            <p:nvPr/>
          </p:nvSpPr>
          <p:spPr bwMode="auto">
            <a:xfrm>
              <a:off x="7028191" y="3587278"/>
              <a:ext cx="349019" cy="1126716"/>
            </a:xfrm>
            <a:custGeom>
              <a:avLst/>
              <a:gdLst>
                <a:gd name="T0" fmla="*/ 32 w 1318"/>
                <a:gd name="T1" fmla="*/ 4244 h 4244"/>
                <a:gd name="T2" fmla="*/ 1318 w 1318"/>
                <a:gd name="T3" fmla="*/ 9 h 4244"/>
                <a:gd name="T4" fmla="*/ 1286 w 1318"/>
                <a:gd name="T5" fmla="*/ 0 h 4244"/>
                <a:gd name="T6" fmla="*/ 0 w 1318"/>
                <a:gd name="T7" fmla="*/ 4234 h 4244"/>
              </a:gdLst>
              <a:ahLst/>
              <a:cxnLst>
                <a:cxn ang="0">
                  <a:pos x="T0" y="T1"/>
                </a:cxn>
                <a:cxn ang="0">
                  <a:pos x="T2" y="T3"/>
                </a:cxn>
                <a:cxn ang="0">
                  <a:pos x="T4" y="T5"/>
                </a:cxn>
                <a:cxn ang="0">
                  <a:pos x="T6" y="T7"/>
                </a:cxn>
              </a:cxnLst>
              <a:rect l="0" t="0" r="r" b="b"/>
              <a:pathLst>
                <a:path w="1318" h="4244">
                  <a:moveTo>
                    <a:pt x="32" y="4244"/>
                  </a:moveTo>
                  <a:lnTo>
                    <a:pt x="1318" y="9"/>
                  </a:lnTo>
                  <a:lnTo>
                    <a:pt x="1286" y="0"/>
                  </a:lnTo>
                  <a:lnTo>
                    <a:pt x="0" y="4234"/>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3" name="Freeform 40"/>
            <p:cNvSpPr>
              <a:spLocks/>
            </p:cNvSpPr>
            <p:nvPr/>
          </p:nvSpPr>
          <p:spPr bwMode="auto">
            <a:xfrm>
              <a:off x="5695348" y="4105469"/>
              <a:ext cx="881170" cy="317813"/>
            </a:xfrm>
            <a:custGeom>
              <a:avLst/>
              <a:gdLst>
                <a:gd name="T0" fmla="*/ 3308 w 3319"/>
                <a:gd name="T1" fmla="*/ 0 h 1199"/>
                <a:gd name="T2" fmla="*/ 0 w 3319"/>
                <a:gd name="T3" fmla="*/ 1168 h 1199"/>
                <a:gd name="T4" fmla="*/ 11 w 3319"/>
                <a:gd name="T5" fmla="*/ 1199 h 1199"/>
                <a:gd name="T6" fmla="*/ 3319 w 3319"/>
                <a:gd name="T7" fmla="*/ 32 h 1199"/>
              </a:gdLst>
              <a:ahLst/>
              <a:cxnLst>
                <a:cxn ang="0">
                  <a:pos x="T0" y="T1"/>
                </a:cxn>
                <a:cxn ang="0">
                  <a:pos x="T2" y="T3"/>
                </a:cxn>
                <a:cxn ang="0">
                  <a:pos x="T4" y="T5"/>
                </a:cxn>
                <a:cxn ang="0">
                  <a:pos x="T6" y="T7"/>
                </a:cxn>
              </a:cxnLst>
              <a:rect l="0" t="0" r="r" b="b"/>
              <a:pathLst>
                <a:path w="3319" h="1199">
                  <a:moveTo>
                    <a:pt x="3308" y="0"/>
                  </a:moveTo>
                  <a:lnTo>
                    <a:pt x="0" y="1168"/>
                  </a:lnTo>
                  <a:lnTo>
                    <a:pt x="11" y="1199"/>
                  </a:lnTo>
                  <a:lnTo>
                    <a:pt x="3319" y="32"/>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4" name="Freeform 41"/>
            <p:cNvSpPr>
              <a:spLocks/>
            </p:cNvSpPr>
            <p:nvPr/>
          </p:nvSpPr>
          <p:spPr bwMode="auto">
            <a:xfrm>
              <a:off x="7027369" y="4705781"/>
              <a:ext cx="539542" cy="405683"/>
            </a:xfrm>
            <a:custGeom>
              <a:avLst/>
              <a:gdLst>
                <a:gd name="T0" fmla="*/ 0 w 2034"/>
                <a:gd name="T1" fmla="*/ 52 h 1530"/>
                <a:gd name="T2" fmla="*/ 1996 w 2034"/>
                <a:gd name="T3" fmla="*/ 1530 h 1530"/>
                <a:gd name="T4" fmla="*/ 2034 w 2034"/>
                <a:gd name="T5" fmla="*/ 1479 h 1530"/>
                <a:gd name="T6" fmla="*/ 38 w 2034"/>
                <a:gd name="T7" fmla="*/ 0 h 1530"/>
              </a:gdLst>
              <a:ahLst/>
              <a:cxnLst>
                <a:cxn ang="0">
                  <a:pos x="T0" y="T1"/>
                </a:cxn>
                <a:cxn ang="0">
                  <a:pos x="T2" y="T3"/>
                </a:cxn>
                <a:cxn ang="0">
                  <a:pos x="T4" y="T5"/>
                </a:cxn>
                <a:cxn ang="0">
                  <a:pos x="T6" y="T7"/>
                </a:cxn>
              </a:cxnLst>
              <a:rect l="0" t="0" r="r" b="b"/>
              <a:pathLst>
                <a:path w="2034" h="1530">
                  <a:moveTo>
                    <a:pt x="0" y="52"/>
                  </a:moveTo>
                  <a:lnTo>
                    <a:pt x="1996" y="1530"/>
                  </a:lnTo>
                  <a:lnTo>
                    <a:pt x="2034" y="1479"/>
                  </a:lnTo>
                  <a:lnTo>
                    <a:pt x="38" y="0"/>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5" name="Freeform 42"/>
            <p:cNvSpPr>
              <a:spLocks/>
            </p:cNvSpPr>
            <p:nvPr/>
          </p:nvSpPr>
          <p:spPr bwMode="auto">
            <a:xfrm>
              <a:off x="6294019" y="4705781"/>
              <a:ext cx="744026" cy="662726"/>
            </a:xfrm>
            <a:custGeom>
              <a:avLst/>
              <a:gdLst>
                <a:gd name="T0" fmla="*/ 2760 w 2803"/>
                <a:gd name="T1" fmla="*/ 0 h 2497"/>
                <a:gd name="T2" fmla="*/ 0 w 2803"/>
                <a:gd name="T3" fmla="*/ 2449 h 2497"/>
                <a:gd name="T4" fmla="*/ 43 w 2803"/>
                <a:gd name="T5" fmla="*/ 2497 h 2497"/>
                <a:gd name="T6" fmla="*/ 2803 w 2803"/>
                <a:gd name="T7" fmla="*/ 48 h 2497"/>
              </a:gdLst>
              <a:ahLst/>
              <a:cxnLst>
                <a:cxn ang="0">
                  <a:pos x="T0" y="T1"/>
                </a:cxn>
                <a:cxn ang="0">
                  <a:pos x="T2" y="T3"/>
                </a:cxn>
                <a:cxn ang="0">
                  <a:pos x="T4" y="T5"/>
                </a:cxn>
                <a:cxn ang="0">
                  <a:pos x="T6" y="T7"/>
                </a:cxn>
              </a:cxnLst>
              <a:rect l="0" t="0" r="r" b="b"/>
              <a:pathLst>
                <a:path w="2803" h="2497">
                  <a:moveTo>
                    <a:pt x="2760" y="0"/>
                  </a:moveTo>
                  <a:lnTo>
                    <a:pt x="0" y="2449"/>
                  </a:lnTo>
                  <a:lnTo>
                    <a:pt x="43" y="2497"/>
                  </a:lnTo>
                  <a:lnTo>
                    <a:pt x="2803" y="48"/>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6" name="Freeform 43"/>
            <p:cNvSpPr>
              <a:spLocks/>
            </p:cNvSpPr>
            <p:nvPr/>
          </p:nvSpPr>
          <p:spPr bwMode="auto">
            <a:xfrm>
              <a:off x="4964462" y="4708245"/>
              <a:ext cx="2067834" cy="243082"/>
            </a:xfrm>
            <a:custGeom>
              <a:avLst/>
              <a:gdLst>
                <a:gd name="T0" fmla="*/ 7790 w 7794"/>
                <a:gd name="T1" fmla="*/ 0 h 917"/>
                <a:gd name="T2" fmla="*/ 0 w 7794"/>
                <a:gd name="T3" fmla="*/ 884 h 917"/>
                <a:gd name="T4" fmla="*/ 3 w 7794"/>
                <a:gd name="T5" fmla="*/ 917 h 917"/>
                <a:gd name="T6" fmla="*/ 7794 w 7794"/>
                <a:gd name="T7" fmla="*/ 33 h 917"/>
              </a:gdLst>
              <a:ahLst/>
              <a:cxnLst>
                <a:cxn ang="0">
                  <a:pos x="T0" y="T1"/>
                </a:cxn>
                <a:cxn ang="0">
                  <a:pos x="T2" y="T3"/>
                </a:cxn>
                <a:cxn ang="0">
                  <a:pos x="T4" y="T5"/>
                </a:cxn>
                <a:cxn ang="0">
                  <a:pos x="T6" y="T7"/>
                </a:cxn>
              </a:cxnLst>
              <a:rect l="0" t="0" r="r" b="b"/>
              <a:pathLst>
                <a:path w="7794" h="917">
                  <a:moveTo>
                    <a:pt x="7790" y="0"/>
                  </a:moveTo>
                  <a:lnTo>
                    <a:pt x="0" y="884"/>
                  </a:lnTo>
                  <a:lnTo>
                    <a:pt x="3" y="917"/>
                  </a:lnTo>
                  <a:lnTo>
                    <a:pt x="7794" y="33"/>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7" name="Freeform 44"/>
            <p:cNvSpPr>
              <a:spLocks/>
            </p:cNvSpPr>
            <p:nvPr/>
          </p:nvSpPr>
          <p:spPr bwMode="auto">
            <a:xfrm>
              <a:off x="5262565" y="3522401"/>
              <a:ext cx="602776" cy="532973"/>
            </a:xfrm>
            <a:custGeom>
              <a:avLst/>
              <a:gdLst>
                <a:gd name="T0" fmla="*/ 2252 w 2274"/>
                <a:gd name="T1" fmla="*/ 0 h 2007"/>
                <a:gd name="T2" fmla="*/ 0 w 2274"/>
                <a:gd name="T3" fmla="*/ 1982 h 2007"/>
                <a:gd name="T4" fmla="*/ 22 w 2274"/>
                <a:gd name="T5" fmla="*/ 2007 h 2007"/>
                <a:gd name="T6" fmla="*/ 2274 w 2274"/>
                <a:gd name="T7" fmla="*/ 25 h 2007"/>
              </a:gdLst>
              <a:ahLst/>
              <a:cxnLst>
                <a:cxn ang="0">
                  <a:pos x="T0" y="T1"/>
                </a:cxn>
                <a:cxn ang="0">
                  <a:pos x="T2" y="T3"/>
                </a:cxn>
                <a:cxn ang="0">
                  <a:pos x="T4" y="T5"/>
                </a:cxn>
                <a:cxn ang="0">
                  <a:pos x="T6" y="T7"/>
                </a:cxn>
              </a:cxnLst>
              <a:rect l="0" t="0" r="r" b="b"/>
              <a:pathLst>
                <a:path w="2274" h="2007">
                  <a:moveTo>
                    <a:pt x="2252" y="0"/>
                  </a:moveTo>
                  <a:lnTo>
                    <a:pt x="0" y="1982"/>
                  </a:lnTo>
                  <a:lnTo>
                    <a:pt x="22" y="2007"/>
                  </a:lnTo>
                  <a:lnTo>
                    <a:pt x="2274" y="25"/>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8" name="Freeform 45"/>
            <p:cNvSpPr>
              <a:spLocks/>
            </p:cNvSpPr>
            <p:nvPr/>
          </p:nvSpPr>
          <p:spPr bwMode="auto">
            <a:xfrm>
              <a:off x="4750944" y="4044698"/>
              <a:ext cx="518191" cy="243903"/>
            </a:xfrm>
            <a:custGeom>
              <a:avLst/>
              <a:gdLst>
                <a:gd name="T0" fmla="*/ 26 w 1952"/>
                <a:gd name="T1" fmla="*/ 920 h 920"/>
                <a:gd name="T2" fmla="*/ 1952 w 1952"/>
                <a:gd name="T3" fmla="*/ 58 h 920"/>
                <a:gd name="T4" fmla="*/ 1925 w 1952"/>
                <a:gd name="T5" fmla="*/ 0 h 920"/>
                <a:gd name="T6" fmla="*/ 0 w 1952"/>
                <a:gd name="T7" fmla="*/ 862 h 920"/>
              </a:gdLst>
              <a:ahLst/>
              <a:cxnLst>
                <a:cxn ang="0">
                  <a:pos x="T0" y="T1"/>
                </a:cxn>
                <a:cxn ang="0">
                  <a:pos x="T2" y="T3"/>
                </a:cxn>
                <a:cxn ang="0">
                  <a:pos x="T4" y="T5"/>
                </a:cxn>
                <a:cxn ang="0">
                  <a:pos x="T6" y="T7"/>
                </a:cxn>
              </a:cxnLst>
              <a:rect l="0" t="0" r="r" b="b"/>
              <a:pathLst>
                <a:path w="1952" h="920">
                  <a:moveTo>
                    <a:pt x="26" y="920"/>
                  </a:moveTo>
                  <a:lnTo>
                    <a:pt x="1952" y="58"/>
                  </a:lnTo>
                  <a:lnTo>
                    <a:pt x="1925" y="0"/>
                  </a:lnTo>
                  <a:lnTo>
                    <a:pt x="0" y="862"/>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9" name="Freeform 46"/>
            <p:cNvSpPr>
              <a:spLocks/>
            </p:cNvSpPr>
            <p:nvPr/>
          </p:nvSpPr>
          <p:spPr bwMode="auto">
            <a:xfrm>
              <a:off x="4742732" y="4305846"/>
              <a:ext cx="163423" cy="540364"/>
            </a:xfrm>
            <a:custGeom>
              <a:avLst/>
              <a:gdLst>
                <a:gd name="T0" fmla="*/ 0 w 616"/>
                <a:gd name="T1" fmla="*/ 10 h 2037"/>
                <a:gd name="T2" fmla="*/ 584 w 616"/>
                <a:gd name="T3" fmla="*/ 2037 h 2037"/>
                <a:gd name="T4" fmla="*/ 616 w 616"/>
                <a:gd name="T5" fmla="*/ 2028 h 2037"/>
                <a:gd name="T6" fmla="*/ 32 w 616"/>
                <a:gd name="T7" fmla="*/ 0 h 2037"/>
              </a:gdLst>
              <a:ahLst/>
              <a:cxnLst>
                <a:cxn ang="0">
                  <a:pos x="T0" y="T1"/>
                </a:cxn>
                <a:cxn ang="0">
                  <a:pos x="T2" y="T3"/>
                </a:cxn>
                <a:cxn ang="0">
                  <a:pos x="T4" y="T5"/>
                </a:cxn>
                <a:cxn ang="0">
                  <a:pos x="T6" y="T7"/>
                </a:cxn>
              </a:cxnLst>
              <a:rect l="0" t="0" r="r" b="b"/>
              <a:pathLst>
                <a:path w="616" h="2037">
                  <a:moveTo>
                    <a:pt x="0" y="10"/>
                  </a:moveTo>
                  <a:lnTo>
                    <a:pt x="584" y="2037"/>
                  </a:lnTo>
                  <a:lnTo>
                    <a:pt x="616" y="2028"/>
                  </a:lnTo>
                  <a:lnTo>
                    <a:pt x="32" y="0"/>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0" name="Freeform 47"/>
            <p:cNvSpPr>
              <a:spLocks/>
            </p:cNvSpPr>
            <p:nvPr/>
          </p:nvSpPr>
          <p:spPr bwMode="auto">
            <a:xfrm>
              <a:off x="4756693" y="4284495"/>
              <a:ext cx="1163670" cy="83764"/>
            </a:xfrm>
            <a:custGeom>
              <a:avLst/>
              <a:gdLst>
                <a:gd name="T0" fmla="*/ 0 w 4383"/>
                <a:gd name="T1" fmla="*/ 33 h 315"/>
                <a:gd name="T2" fmla="*/ 4381 w 4383"/>
                <a:gd name="T3" fmla="*/ 315 h 315"/>
                <a:gd name="T4" fmla="*/ 4383 w 4383"/>
                <a:gd name="T5" fmla="*/ 282 h 315"/>
                <a:gd name="T6" fmla="*/ 2 w 4383"/>
                <a:gd name="T7" fmla="*/ 0 h 315"/>
              </a:gdLst>
              <a:ahLst/>
              <a:cxnLst>
                <a:cxn ang="0">
                  <a:pos x="T0" y="T1"/>
                </a:cxn>
                <a:cxn ang="0">
                  <a:pos x="T2" y="T3"/>
                </a:cxn>
                <a:cxn ang="0">
                  <a:pos x="T4" y="T5"/>
                </a:cxn>
                <a:cxn ang="0">
                  <a:pos x="T6" y="T7"/>
                </a:cxn>
              </a:cxnLst>
              <a:rect l="0" t="0" r="r" b="b"/>
              <a:pathLst>
                <a:path w="4383" h="315">
                  <a:moveTo>
                    <a:pt x="0" y="33"/>
                  </a:moveTo>
                  <a:lnTo>
                    <a:pt x="4381" y="315"/>
                  </a:lnTo>
                  <a:lnTo>
                    <a:pt x="4383" y="282"/>
                  </a:lnTo>
                  <a:lnTo>
                    <a:pt x="2" y="0"/>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1" name="Freeform 48"/>
            <p:cNvSpPr>
              <a:spLocks/>
            </p:cNvSpPr>
            <p:nvPr/>
          </p:nvSpPr>
          <p:spPr bwMode="auto">
            <a:xfrm>
              <a:off x="4962819" y="4939008"/>
              <a:ext cx="1339412" cy="431142"/>
            </a:xfrm>
            <a:custGeom>
              <a:avLst/>
              <a:gdLst>
                <a:gd name="T0" fmla="*/ 5050 w 5050"/>
                <a:gd name="T1" fmla="*/ 1564 h 1625"/>
                <a:gd name="T2" fmla="*/ 19 w 5050"/>
                <a:gd name="T3" fmla="*/ 0 h 1625"/>
                <a:gd name="T4" fmla="*/ 0 w 5050"/>
                <a:gd name="T5" fmla="*/ 61 h 1625"/>
                <a:gd name="T6" fmla="*/ 5031 w 5050"/>
                <a:gd name="T7" fmla="*/ 1625 h 1625"/>
              </a:gdLst>
              <a:ahLst/>
              <a:cxnLst>
                <a:cxn ang="0">
                  <a:pos x="T0" y="T1"/>
                </a:cxn>
                <a:cxn ang="0">
                  <a:pos x="T2" y="T3"/>
                </a:cxn>
                <a:cxn ang="0">
                  <a:pos x="T4" y="T5"/>
                </a:cxn>
                <a:cxn ang="0">
                  <a:pos x="T6" y="T7"/>
                </a:cxn>
              </a:cxnLst>
              <a:rect l="0" t="0" r="r" b="b"/>
              <a:pathLst>
                <a:path w="5050" h="1625">
                  <a:moveTo>
                    <a:pt x="5050" y="1564"/>
                  </a:moveTo>
                  <a:lnTo>
                    <a:pt x="19" y="0"/>
                  </a:lnTo>
                  <a:lnTo>
                    <a:pt x="0" y="61"/>
                  </a:lnTo>
                  <a:lnTo>
                    <a:pt x="5031" y="1625"/>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2" name="Freeform 49"/>
            <p:cNvSpPr>
              <a:spLocks/>
            </p:cNvSpPr>
            <p:nvPr/>
          </p:nvSpPr>
          <p:spPr bwMode="auto">
            <a:xfrm>
              <a:off x="6298946" y="5086828"/>
              <a:ext cx="1263860" cy="279215"/>
            </a:xfrm>
            <a:custGeom>
              <a:avLst/>
              <a:gdLst>
                <a:gd name="T0" fmla="*/ 7 w 4763"/>
                <a:gd name="T1" fmla="*/ 1053 h 1053"/>
                <a:gd name="T2" fmla="*/ 4763 w 4763"/>
                <a:gd name="T3" fmla="*/ 32 h 1053"/>
                <a:gd name="T4" fmla="*/ 4756 w 4763"/>
                <a:gd name="T5" fmla="*/ 0 h 1053"/>
                <a:gd name="T6" fmla="*/ 0 w 4763"/>
                <a:gd name="T7" fmla="*/ 1021 h 1053"/>
              </a:gdLst>
              <a:ahLst/>
              <a:cxnLst>
                <a:cxn ang="0">
                  <a:pos x="T0" y="T1"/>
                </a:cxn>
                <a:cxn ang="0">
                  <a:pos x="T2" y="T3"/>
                </a:cxn>
                <a:cxn ang="0">
                  <a:pos x="T4" y="T5"/>
                </a:cxn>
                <a:cxn ang="0">
                  <a:pos x="T6" y="T7"/>
                </a:cxn>
              </a:cxnLst>
              <a:rect l="0" t="0" r="r" b="b"/>
              <a:pathLst>
                <a:path w="4763" h="1053">
                  <a:moveTo>
                    <a:pt x="7" y="1053"/>
                  </a:moveTo>
                  <a:lnTo>
                    <a:pt x="4763" y="32"/>
                  </a:lnTo>
                  <a:lnTo>
                    <a:pt x="4756" y="0"/>
                  </a:lnTo>
                  <a:lnTo>
                    <a:pt x="0" y="1021"/>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3" name="Freeform 50"/>
            <p:cNvSpPr>
              <a:spLocks/>
            </p:cNvSpPr>
            <p:nvPr/>
          </p:nvSpPr>
          <p:spPr bwMode="auto">
            <a:xfrm>
              <a:off x="4939825" y="4367438"/>
              <a:ext cx="1009281" cy="612631"/>
            </a:xfrm>
            <a:custGeom>
              <a:avLst/>
              <a:gdLst>
                <a:gd name="T0" fmla="*/ 33 w 3801"/>
                <a:gd name="T1" fmla="*/ 2309 h 2309"/>
                <a:gd name="T2" fmla="*/ 3801 w 3801"/>
                <a:gd name="T3" fmla="*/ 55 h 2309"/>
                <a:gd name="T4" fmla="*/ 3768 w 3801"/>
                <a:gd name="T5" fmla="*/ 0 h 2309"/>
                <a:gd name="T6" fmla="*/ 0 w 3801"/>
                <a:gd name="T7" fmla="*/ 2254 h 2309"/>
              </a:gdLst>
              <a:ahLst/>
              <a:cxnLst>
                <a:cxn ang="0">
                  <a:pos x="T0" y="T1"/>
                </a:cxn>
                <a:cxn ang="0">
                  <a:pos x="T2" y="T3"/>
                </a:cxn>
                <a:cxn ang="0">
                  <a:pos x="T4" y="T5"/>
                </a:cxn>
                <a:cxn ang="0">
                  <a:pos x="T6" y="T7"/>
                </a:cxn>
              </a:cxnLst>
              <a:rect l="0" t="0" r="r" b="b"/>
              <a:pathLst>
                <a:path w="3801" h="2309">
                  <a:moveTo>
                    <a:pt x="33" y="2309"/>
                  </a:moveTo>
                  <a:lnTo>
                    <a:pt x="3801" y="55"/>
                  </a:lnTo>
                  <a:lnTo>
                    <a:pt x="3768" y="0"/>
                  </a:lnTo>
                  <a:lnTo>
                    <a:pt x="0" y="2254"/>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4" name="Freeform 51"/>
            <p:cNvSpPr>
              <a:spLocks/>
            </p:cNvSpPr>
            <p:nvPr/>
          </p:nvSpPr>
          <p:spPr bwMode="auto">
            <a:xfrm>
              <a:off x="5853023" y="3516653"/>
              <a:ext cx="90334" cy="929622"/>
            </a:xfrm>
            <a:custGeom>
              <a:avLst/>
              <a:gdLst>
                <a:gd name="T0" fmla="*/ 341 w 341"/>
                <a:gd name="T1" fmla="*/ 3497 h 3502"/>
                <a:gd name="T2" fmla="*/ 63 w 341"/>
                <a:gd name="T3" fmla="*/ 0 h 3502"/>
                <a:gd name="T4" fmla="*/ 0 w 341"/>
                <a:gd name="T5" fmla="*/ 5 h 3502"/>
                <a:gd name="T6" fmla="*/ 277 w 341"/>
                <a:gd name="T7" fmla="*/ 3502 h 3502"/>
              </a:gdLst>
              <a:ahLst/>
              <a:cxnLst>
                <a:cxn ang="0">
                  <a:pos x="T0" y="T1"/>
                </a:cxn>
                <a:cxn ang="0">
                  <a:pos x="T2" y="T3"/>
                </a:cxn>
                <a:cxn ang="0">
                  <a:pos x="T4" y="T5"/>
                </a:cxn>
                <a:cxn ang="0">
                  <a:pos x="T6" y="T7"/>
                </a:cxn>
              </a:cxnLst>
              <a:rect l="0" t="0" r="r" b="b"/>
              <a:pathLst>
                <a:path w="341" h="3502">
                  <a:moveTo>
                    <a:pt x="341" y="3497"/>
                  </a:moveTo>
                  <a:lnTo>
                    <a:pt x="63" y="0"/>
                  </a:lnTo>
                  <a:lnTo>
                    <a:pt x="0" y="5"/>
                  </a:lnTo>
                  <a:lnTo>
                    <a:pt x="277" y="3502"/>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5" name="Freeform 52"/>
            <p:cNvSpPr>
              <a:spLocks/>
            </p:cNvSpPr>
            <p:nvPr/>
          </p:nvSpPr>
          <p:spPr bwMode="auto">
            <a:xfrm>
              <a:off x="5861235" y="3501871"/>
              <a:ext cx="919768" cy="160959"/>
            </a:xfrm>
            <a:custGeom>
              <a:avLst/>
              <a:gdLst>
                <a:gd name="T0" fmla="*/ 3467 w 3467"/>
                <a:gd name="T1" fmla="*/ 574 h 606"/>
                <a:gd name="T2" fmla="*/ 6 w 3467"/>
                <a:gd name="T3" fmla="*/ 0 h 606"/>
                <a:gd name="T4" fmla="*/ 0 w 3467"/>
                <a:gd name="T5" fmla="*/ 33 h 606"/>
                <a:gd name="T6" fmla="*/ 3461 w 3467"/>
                <a:gd name="T7" fmla="*/ 606 h 606"/>
              </a:gdLst>
              <a:ahLst/>
              <a:cxnLst>
                <a:cxn ang="0">
                  <a:pos x="T0" y="T1"/>
                </a:cxn>
                <a:cxn ang="0">
                  <a:pos x="T2" y="T3"/>
                </a:cxn>
                <a:cxn ang="0">
                  <a:pos x="T4" y="T5"/>
                </a:cxn>
                <a:cxn ang="0">
                  <a:pos x="T6" y="T7"/>
                </a:cxn>
              </a:cxnLst>
              <a:rect l="0" t="0" r="r" b="b"/>
              <a:pathLst>
                <a:path w="3467" h="606">
                  <a:moveTo>
                    <a:pt x="3467" y="574"/>
                  </a:moveTo>
                  <a:lnTo>
                    <a:pt x="6" y="0"/>
                  </a:lnTo>
                  <a:lnTo>
                    <a:pt x="0" y="33"/>
                  </a:lnTo>
                  <a:lnTo>
                    <a:pt x="3461" y="606"/>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6" name="Freeform 53"/>
            <p:cNvSpPr>
              <a:spLocks/>
            </p:cNvSpPr>
            <p:nvPr/>
          </p:nvSpPr>
          <p:spPr bwMode="auto">
            <a:xfrm>
              <a:off x="7364891" y="3587278"/>
              <a:ext cx="220087" cy="1518438"/>
            </a:xfrm>
            <a:custGeom>
              <a:avLst/>
              <a:gdLst>
                <a:gd name="T0" fmla="*/ 830 w 830"/>
                <a:gd name="T1" fmla="*/ 5713 h 5722"/>
                <a:gd name="T2" fmla="*/ 64 w 830"/>
                <a:gd name="T3" fmla="*/ 0 h 5722"/>
                <a:gd name="T4" fmla="*/ 0 w 830"/>
                <a:gd name="T5" fmla="*/ 9 h 5722"/>
                <a:gd name="T6" fmla="*/ 767 w 830"/>
                <a:gd name="T7" fmla="*/ 5722 h 5722"/>
              </a:gdLst>
              <a:ahLst/>
              <a:cxnLst>
                <a:cxn ang="0">
                  <a:pos x="T0" y="T1"/>
                </a:cxn>
                <a:cxn ang="0">
                  <a:pos x="T2" y="T3"/>
                </a:cxn>
                <a:cxn ang="0">
                  <a:pos x="T4" y="T5"/>
                </a:cxn>
                <a:cxn ang="0">
                  <a:pos x="T6" y="T7"/>
                </a:cxn>
              </a:cxnLst>
              <a:rect l="0" t="0" r="r" b="b"/>
              <a:pathLst>
                <a:path w="830" h="5722">
                  <a:moveTo>
                    <a:pt x="830" y="5713"/>
                  </a:moveTo>
                  <a:lnTo>
                    <a:pt x="64" y="0"/>
                  </a:lnTo>
                  <a:lnTo>
                    <a:pt x="0" y="9"/>
                  </a:lnTo>
                  <a:lnTo>
                    <a:pt x="767" y="5722"/>
                  </a:lnTo>
                </a:path>
              </a:pathLst>
            </a:custGeom>
            <a:solidFill>
              <a:srgbClr val="6C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8" name="Oval 95"/>
            <p:cNvSpPr>
              <a:spLocks noChangeArrowheads="1"/>
            </p:cNvSpPr>
            <p:nvPr/>
          </p:nvSpPr>
          <p:spPr bwMode="auto">
            <a:xfrm>
              <a:off x="5680566" y="3335163"/>
              <a:ext cx="363801" cy="363802"/>
            </a:xfrm>
            <a:prstGeom prst="ellipse">
              <a:avLst/>
            </a:pr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9" name="Freeform 96"/>
            <p:cNvSpPr>
              <a:spLocks/>
            </p:cNvSpPr>
            <p:nvPr/>
          </p:nvSpPr>
          <p:spPr bwMode="auto">
            <a:xfrm>
              <a:off x="5765973" y="3417285"/>
              <a:ext cx="135502" cy="278395"/>
            </a:xfrm>
            <a:custGeom>
              <a:avLst/>
              <a:gdLst>
                <a:gd name="T0" fmla="*/ 116 w 511"/>
                <a:gd name="T1" fmla="*/ 56 h 1049"/>
                <a:gd name="T2" fmla="*/ 110 w 511"/>
                <a:gd name="T3" fmla="*/ 796 h 1049"/>
                <a:gd name="T4" fmla="*/ 505 w 511"/>
                <a:gd name="T5" fmla="*/ 909 h 1049"/>
                <a:gd name="T6" fmla="*/ 116 w 511"/>
                <a:gd name="T7" fmla="*/ 56 h 1049"/>
              </a:gdLst>
              <a:ahLst/>
              <a:cxnLst>
                <a:cxn ang="0">
                  <a:pos x="T0" y="T1"/>
                </a:cxn>
                <a:cxn ang="0">
                  <a:pos x="T2" y="T3"/>
                </a:cxn>
                <a:cxn ang="0">
                  <a:pos x="T4" y="T5"/>
                </a:cxn>
                <a:cxn ang="0">
                  <a:pos x="T6" y="T7"/>
                </a:cxn>
              </a:cxnLst>
              <a:rect l="0" t="0" r="r" b="b"/>
              <a:pathLst>
                <a:path w="511" h="1049">
                  <a:moveTo>
                    <a:pt x="116" y="56"/>
                  </a:moveTo>
                  <a:cubicBezTo>
                    <a:pt x="78" y="128"/>
                    <a:pt x="0" y="552"/>
                    <a:pt x="110" y="796"/>
                  </a:cubicBezTo>
                  <a:cubicBezTo>
                    <a:pt x="220" y="1040"/>
                    <a:pt x="499" y="1049"/>
                    <a:pt x="505" y="909"/>
                  </a:cubicBezTo>
                  <a:cubicBezTo>
                    <a:pt x="511" y="769"/>
                    <a:pt x="191" y="0"/>
                    <a:pt x="116" y="56"/>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0" name="Freeform 97"/>
            <p:cNvSpPr>
              <a:spLocks/>
            </p:cNvSpPr>
            <p:nvPr/>
          </p:nvSpPr>
          <p:spPr bwMode="auto">
            <a:xfrm>
              <a:off x="5820174" y="3416464"/>
              <a:ext cx="134680" cy="279215"/>
            </a:xfrm>
            <a:custGeom>
              <a:avLst/>
              <a:gdLst>
                <a:gd name="T0" fmla="*/ 396 w 507"/>
                <a:gd name="T1" fmla="*/ 57 h 1050"/>
                <a:gd name="T2" fmla="*/ 397 w 507"/>
                <a:gd name="T3" fmla="*/ 771 h 1050"/>
                <a:gd name="T4" fmla="*/ 6 w 507"/>
                <a:gd name="T5" fmla="*/ 910 h 1050"/>
                <a:gd name="T6" fmla="*/ 396 w 507"/>
                <a:gd name="T7" fmla="*/ 57 h 1050"/>
              </a:gdLst>
              <a:ahLst/>
              <a:cxnLst>
                <a:cxn ang="0">
                  <a:pos x="T0" y="T1"/>
                </a:cxn>
                <a:cxn ang="0">
                  <a:pos x="T2" y="T3"/>
                </a:cxn>
                <a:cxn ang="0">
                  <a:pos x="T4" y="T5"/>
                </a:cxn>
                <a:cxn ang="0">
                  <a:pos x="T6" y="T7"/>
                </a:cxn>
              </a:cxnLst>
              <a:rect l="0" t="0" r="r" b="b"/>
              <a:pathLst>
                <a:path w="507" h="1050">
                  <a:moveTo>
                    <a:pt x="396" y="57"/>
                  </a:moveTo>
                  <a:cubicBezTo>
                    <a:pt x="435" y="128"/>
                    <a:pt x="507" y="527"/>
                    <a:pt x="397" y="771"/>
                  </a:cubicBezTo>
                  <a:cubicBezTo>
                    <a:pt x="287" y="1015"/>
                    <a:pt x="12" y="1050"/>
                    <a:pt x="6" y="910"/>
                  </a:cubicBezTo>
                  <a:cubicBezTo>
                    <a:pt x="0" y="770"/>
                    <a:pt x="322" y="0"/>
                    <a:pt x="396" y="57"/>
                  </a:cubicBezTo>
                  <a:close/>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1" name="Freeform 98"/>
            <p:cNvSpPr>
              <a:spLocks/>
            </p:cNvSpPr>
            <p:nvPr/>
          </p:nvSpPr>
          <p:spPr bwMode="auto">
            <a:xfrm>
              <a:off x="5758583" y="3574960"/>
              <a:ext cx="207769" cy="124005"/>
            </a:xfrm>
            <a:custGeom>
              <a:avLst/>
              <a:gdLst>
                <a:gd name="T0" fmla="*/ 135 w 781"/>
                <a:gd name="T1" fmla="*/ 93 h 465"/>
                <a:gd name="T2" fmla="*/ 0 w 781"/>
                <a:gd name="T3" fmla="*/ 342 h 465"/>
                <a:gd name="T4" fmla="*/ 391 w 781"/>
                <a:gd name="T5" fmla="*/ 465 h 465"/>
                <a:gd name="T6" fmla="*/ 781 w 781"/>
                <a:gd name="T7" fmla="*/ 342 h 465"/>
                <a:gd name="T8" fmla="*/ 646 w 781"/>
                <a:gd name="T9" fmla="*/ 93 h 465"/>
                <a:gd name="T10" fmla="*/ 390 w 781"/>
                <a:gd name="T11" fmla="*/ 1 h 465"/>
                <a:gd name="T12" fmla="*/ 135 w 781"/>
                <a:gd name="T13" fmla="*/ 93 h 465"/>
              </a:gdLst>
              <a:ahLst/>
              <a:cxnLst>
                <a:cxn ang="0">
                  <a:pos x="T0" y="T1"/>
                </a:cxn>
                <a:cxn ang="0">
                  <a:pos x="T2" y="T3"/>
                </a:cxn>
                <a:cxn ang="0">
                  <a:pos x="T4" y="T5"/>
                </a:cxn>
                <a:cxn ang="0">
                  <a:pos x="T6" y="T7"/>
                </a:cxn>
                <a:cxn ang="0">
                  <a:pos x="T8" y="T9"/>
                </a:cxn>
                <a:cxn ang="0">
                  <a:pos x="T10" y="T11"/>
                </a:cxn>
                <a:cxn ang="0">
                  <a:pos x="T12" y="T13"/>
                </a:cxn>
              </a:cxnLst>
              <a:rect l="0" t="0" r="r" b="b"/>
              <a:pathLst>
                <a:path w="781" h="465">
                  <a:moveTo>
                    <a:pt x="135" y="93"/>
                  </a:moveTo>
                  <a:cubicBezTo>
                    <a:pt x="67" y="136"/>
                    <a:pt x="40" y="231"/>
                    <a:pt x="0" y="342"/>
                  </a:cubicBezTo>
                  <a:cubicBezTo>
                    <a:pt x="111" y="419"/>
                    <a:pt x="246" y="465"/>
                    <a:pt x="391" y="465"/>
                  </a:cubicBezTo>
                  <a:cubicBezTo>
                    <a:pt x="536" y="465"/>
                    <a:pt x="671" y="419"/>
                    <a:pt x="781" y="342"/>
                  </a:cubicBezTo>
                  <a:cubicBezTo>
                    <a:pt x="742" y="230"/>
                    <a:pt x="714" y="135"/>
                    <a:pt x="646" y="93"/>
                  </a:cubicBezTo>
                  <a:cubicBezTo>
                    <a:pt x="529" y="20"/>
                    <a:pt x="459" y="2"/>
                    <a:pt x="390" y="1"/>
                  </a:cubicBezTo>
                  <a:cubicBezTo>
                    <a:pt x="320" y="0"/>
                    <a:pt x="251" y="17"/>
                    <a:pt x="135" y="93"/>
                  </a:cubicBezTo>
                  <a:close/>
                </a:path>
              </a:pathLst>
            </a:custGeom>
            <a:solidFill>
              <a:srgbClr val="7A9C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2" name="Freeform 99"/>
            <p:cNvSpPr>
              <a:spLocks/>
            </p:cNvSpPr>
            <p:nvPr/>
          </p:nvSpPr>
          <p:spPr bwMode="auto">
            <a:xfrm>
              <a:off x="5836599" y="3507620"/>
              <a:ext cx="51737" cy="101831"/>
            </a:xfrm>
            <a:custGeom>
              <a:avLst/>
              <a:gdLst>
                <a:gd name="T0" fmla="*/ 0 w 193"/>
                <a:gd name="T1" fmla="*/ 0 h 385"/>
                <a:gd name="T2" fmla="*/ 193 w 193"/>
                <a:gd name="T3" fmla="*/ 0 h 385"/>
                <a:gd name="T4" fmla="*/ 193 w 193"/>
                <a:gd name="T5" fmla="*/ 280 h 385"/>
                <a:gd name="T6" fmla="*/ 0 w 193"/>
                <a:gd name="T7" fmla="*/ 280 h 385"/>
                <a:gd name="T8" fmla="*/ 0 w 193"/>
                <a:gd name="T9" fmla="*/ 0 h 385"/>
              </a:gdLst>
              <a:ahLst/>
              <a:cxnLst>
                <a:cxn ang="0">
                  <a:pos x="T0" y="T1"/>
                </a:cxn>
                <a:cxn ang="0">
                  <a:pos x="T2" y="T3"/>
                </a:cxn>
                <a:cxn ang="0">
                  <a:pos x="T4" y="T5"/>
                </a:cxn>
                <a:cxn ang="0">
                  <a:pos x="T6" y="T7"/>
                </a:cxn>
                <a:cxn ang="0">
                  <a:pos x="T8" y="T9"/>
                </a:cxn>
              </a:cxnLst>
              <a:rect l="0" t="0" r="r" b="b"/>
              <a:pathLst>
                <a:path w="193" h="385">
                  <a:moveTo>
                    <a:pt x="0" y="0"/>
                  </a:moveTo>
                  <a:lnTo>
                    <a:pt x="193" y="0"/>
                  </a:lnTo>
                  <a:lnTo>
                    <a:pt x="193" y="280"/>
                  </a:lnTo>
                  <a:cubicBezTo>
                    <a:pt x="193" y="374"/>
                    <a:pt x="0" y="385"/>
                    <a:pt x="0" y="280"/>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3" name="Freeform 100"/>
            <p:cNvSpPr>
              <a:spLocks/>
            </p:cNvSpPr>
            <p:nvPr/>
          </p:nvSpPr>
          <p:spPr bwMode="auto">
            <a:xfrm>
              <a:off x="5836599" y="3544574"/>
              <a:ext cx="51737" cy="35313"/>
            </a:xfrm>
            <a:custGeom>
              <a:avLst/>
              <a:gdLst>
                <a:gd name="T0" fmla="*/ 63 w 63"/>
                <a:gd name="T1" fmla="*/ 11 h 43"/>
                <a:gd name="T2" fmla="*/ 63 w 63"/>
                <a:gd name="T3" fmla="*/ 0 h 43"/>
                <a:gd name="T4" fmla="*/ 0 w 63"/>
                <a:gd name="T5" fmla="*/ 0 h 43"/>
                <a:gd name="T6" fmla="*/ 0 w 63"/>
                <a:gd name="T7" fmla="*/ 43 h 43"/>
                <a:gd name="T8" fmla="*/ 63 w 63"/>
                <a:gd name="T9" fmla="*/ 11 h 43"/>
              </a:gdLst>
              <a:ahLst/>
              <a:cxnLst>
                <a:cxn ang="0">
                  <a:pos x="T0" y="T1"/>
                </a:cxn>
                <a:cxn ang="0">
                  <a:pos x="T2" y="T3"/>
                </a:cxn>
                <a:cxn ang="0">
                  <a:pos x="T4" y="T5"/>
                </a:cxn>
                <a:cxn ang="0">
                  <a:pos x="T6" y="T7"/>
                </a:cxn>
                <a:cxn ang="0">
                  <a:pos x="T8" y="T9"/>
                </a:cxn>
              </a:cxnLst>
              <a:rect l="0" t="0" r="r" b="b"/>
              <a:pathLst>
                <a:path w="63" h="43">
                  <a:moveTo>
                    <a:pt x="63" y="11"/>
                  </a:moveTo>
                  <a:lnTo>
                    <a:pt x="63" y="0"/>
                  </a:lnTo>
                  <a:lnTo>
                    <a:pt x="0" y="0"/>
                  </a:lnTo>
                  <a:lnTo>
                    <a:pt x="0" y="43"/>
                  </a:lnTo>
                  <a:lnTo>
                    <a:pt x="63" y="11"/>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4" name="Freeform 101"/>
            <p:cNvSpPr>
              <a:spLocks/>
            </p:cNvSpPr>
            <p:nvPr/>
          </p:nvSpPr>
          <p:spPr bwMode="auto">
            <a:xfrm>
              <a:off x="5753656" y="3413179"/>
              <a:ext cx="217624" cy="143714"/>
            </a:xfrm>
            <a:custGeom>
              <a:avLst/>
              <a:gdLst>
                <a:gd name="T0" fmla="*/ 410 w 819"/>
                <a:gd name="T1" fmla="*/ 0 h 541"/>
                <a:gd name="T2" fmla="*/ 410 w 819"/>
                <a:gd name="T3" fmla="*/ 541 h 541"/>
                <a:gd name="T4" fmla="*/ 410 w 819"/>
                <a:gd name="T5" fmla="*/ 0 h 541"/>
              </a:gdLst>
              <a:ahLst/>
              <a:cxnLst>
                <a:cxn ang="0">
                  <a:pos x="T0" y="T1"/>
                </a:cxn>
                <a:cxn ang="0">
                  <a:pos x="T2" y="T3"/>
                </a:cxn>
                <a:cxn ang="0">
                  <a:pos x="T4" y="T5"/>
                </a:cxn>
              </a:cxnLst>
              <a:rect l="0" t="0" r="r" b="b"/>
              <a:pathLst>
                <a:path w="819" h="541">
                  <a:moveTo>
                    <a:pt x="410" y="0"/>
                  </a:moveTo>
                  <a:cubicBezTo>
                    <a:pt x="819" y="0"/>
                    <a:pt x="653" y="541"/>
                    <a:pt x="410" y="541"/>
                  </a:cubicBezTo>
                  <a:cubicBezTo>
                    <a:pt x="166" y="541"/>
                    <a:pt x="0" y="0"/>
                    <a:pt x="410" y="0"/>
                  </a:cubicBezTo>
                  <a:close/>
                </a:path>
              </a:pathLst>
            </a:custGeom>
            <a:solidFill>
              <a:srgbClr val="F0C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5" name="Freeform 102"/>
            <p:cNvSpPr>
              <a:spLocks/>
            </p:cNvSpPr>
            <p:nvPr/>
          </p:nvSpPr>
          <p:spPr bwMode="auto">
            <a:xfrm>
              <a:off x="5862878" y="3413179"/>
              <a:ext cx="108401" cy="143714"/>
            </a:xfrm>
            <a:custGeom>
              <a:avLst/>
              <a:gdLst>
                <a:gd name="T0" fmla="*/ 0 w 409"/>
                <a:gd name="T1" fmla="*/ 0 h 541"/>
                <a:gd name="T2" fmla="*/ 0 w 409"/>
                <a:gd name="T3" fmla="*/ 541 h 541"/>
                <a:gd name="T4" fmla="*/ 0 w 409"/>
                <a:gd name="T5" fmla="*/ 0 h 541"/>
              </a:gdLst>
              <a:ahLst/>
              <a:cxnLst>
                <a:cxn ang="0">
                  <a:pos x="T0" y="T1"/>
                </a:cxn>
                <a:cxn ang="0">
                  <a:pos x="T2" y="T3"/>
                </a:cxn>
                <a:cxn ang="0">
                  <a:pos x="T4" y="T5"/>
                </a:cxn>
              </a:cxnLst>
              <a:rect l="0" t="0" r="r" b="b"/>
              <a:pathLst>
                <a:path w="409" h="541">
                  <a:moveTo>
                    <a:pt x="0" y="0"/>
                  </a:moveTo>
                  <a:cubicBezTo>
                    <a:pt x="409" y="0"/>
                    <a:pt x="243" y="541"/>
                    <a:pt x="0" y="541"/>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6" name="Freeform 103"/>
            <p:cNvSpPr>
              <a:spLocks/>
            </p:cNvSpPr>
            <p:nvPr/>
          </p:nvSpPr>
          <p:spPr bwMode="auto">
            <a:xfrm>
              <a:off x="5784862" y="3386900"/>
              <a:ext cx="155211" cy="116613"/>
            </a:xfrm>
            <a:custGeom>
              <a:avLst/>
              <a:gdLst>
                <a:gd name="T0" fmla="*/ 376 w 585"/>
                <a:gd name="T1" fmla="*/ 152 h 440"/>
                <a:gd name="T2" fmla="*/ 500 w 585"/>
                <a:gd name="T3" fmla="*/ 327 h 440"/>
                <a:gd name="T4" fmla="*/ 555 w 585"/>
                <a:gd name="T5" fmla="*/ 337 h 440"/>
                <a:gd name="T6" fmla="*/ 299 w 585"/>
                <a:gd name="T7" fmla="*/ 0 h 440"/>
                <a:gd name="T8" fmla="*/ 30 w 585"/>
                <a:gd name="T9" fmla="*/ 325 h 440"/>
                <a:gd name="T10" fmla="*/ 101 w 585"/>
                <a:gd name="T11" fmla="*/ 316 h 440"/>
                <a:gd name="T12" fmla="*/ 376 w 585"/>
                <a:gd name="T13" fmla="*/ 152 h 440"/>
              </a:gdLst>
              <a:ahLst/>
              <a:cxnLst>
                <a:cxn ang="0">
                  <a:pos x="T0" y="T1"/>
                </a:cxn>
                <a:cxn ang="0">
                  <a:pos x="T2" y="T3"/>
                </a:cxn>
                <a:cxn ang="0">
                  <a:pos x="T4" y="T5"/>
                </a:cxn>
                <a:cxn ang="0">
                  <a:pos x="T6" y="T7"/>
                </a:cxn>
                <a:cxn ang="0">
                  <a:pos x="T8" y="T9"/>
                </a:cxn>
                <a:cxn ang="0">
                  <a:pos x="T10" y="T11"/>
                </a:cxn>
                <a:cxn ang="0">
                  <a:pos x="T12" y="T13"/>
                </a:cxn>
              </a:cxnLst>
              <a:rect l="0" t="0" r="r" b="b"/>
              <a:pathLst>
                <a:path w="585" h="440">
                  <a:moveTo>
                    <a:pt x="376" y="152"/>
                  </a:moveTo>
                  <a:cubicBezTo>
                    <a:pt x="444" y="185"/>
                    <a:pt x="485" y="241"/>
                    <a:pt x="500" y="327"/>
                  </a:cubicBezTo>
                  <a:cubicBezTo>
                    <a:pt x="515" y="413"/>
                    <a:pt x="525" y="400"/>
                    <a:pt x="555" y="337"/>
                  </a:cubicBezTo>
                  <a:cubicBezTo>
                    <a:pt x="585" y="274"/>
                    <a:pt x="512" y="0"/>
                    <a:pt x="299" y="0"/>
                  </a:cubicBezTo>
                  <a:cubicBezTo>
                    <a:pt x="87" y="0"/>
                    <a:pt x="0" y="210"/>
                    <a:pt x="30" y="325"/>
                  </a:cubicBezTo>
                  <a:cubicBezTo>
                    <a:pt x="59" y="440"/>
                    <a:pt x="83" y="403"/>
                    <a:pt x="101" y="316"/>
                  </a:cubicBezTo>
                  <a:cubicBezTo>
                    <a:pt x="120" y="228"/>
                    <a:pt x="211" y="143"/>
                    <a:pt x="376" y="152"/>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8" name="Freeform 104"/>
            <p:cNvSpPr>
              <a:spLocks/>
            </p:cNvSpPr>
            <p:nvPr/>
          </p:nvSpPr>
          <p:spPr bwMode="auto">
            <a:xfrm>
              <a:off x="5884229" y="3421391"/>
              <a:ext cx="71447" cy="180669"/>
            </a:xfrm>
            <a:custGeom>
              <a:avLst/>
              <a:gdLst>
                <a:gd name="T0" fmla="*/ 110 w 270"/>
                <a:gd name="T1" fmla="*/ 682 h 682"/>
                <a:gd name="T2" fmla="*/ 0 w 270"/>
                <a:gd name="T3" fmla="*/ 21 h 682"/>
                <a:gd name="T4" fmla="*/ 110 w 270"/>
                <a:gd name="T5" fmla="*/ 682 h 682"/>
              </a:gdLst>
              <a:ahLst/>
              <a:cxnLst>
                <a:cxn ang="0">
                  <a:pos x="T0" y="T1"/>
                </a:cxn>
                <a:cxn ang="0">
                  <a:pos x="T2" y="T3"/>
                </a:cxn>
                <a:cxn ang="0">
                  <a:pos x="T4" y="T5"/>
                </a:cxn>
              </a:cxnLst>
              <a:rect l="0" t="0" r="r" b="b"/>
              <a:pathLst>
                <a:path w="270" h="682">
                  <a:moveTo>
                    <a:pt x="110" y="682"/>
                  </a:moveTo>
                  <a:cubicBezTo>
                    <a:pt x="230" y="277"/>
                    <a:pt x="42" y="24"/>
                    <a:pt x="0" y="21"/>
                  </a:cubicBezTo>
                  <a:cubicBezTo>
                    <a:pt x="81" y="0"/>
                    <a:pt x="270" y="252"/>
                    <a:pt x="110" y="682"/>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9" name="Freeform 105"/>
            <p:cNvSpPr>
              <a:spLocks/>
            </p:cNvSpPr>
            <p:nvPr/>
          </p:nvSpPr>
          <p:spPr bwMode="auto">
            <a:xfrm>
              <a:off x="5836599" y="3579065"/>
              <a:ext cx="51737" cy="65697"/>
            </a:xfrm>
            <a:custGeom>
              <a:avLst/>
              <a:gdLst>
                <a:gd name="T0" fmla="*/ 194 w 194"/>
                <a:gd name="T1" fmla="*/ 1 h 247"/>
                <a:gd name="T2" fmla="*/ 97 w 194"/>
                <a:gd name="T3" fmla="*/ 247 h 247"/>
                <a:gd name="T4" fmla="*/ 0 w 194"/>
                <a:gd name="T5" fmla="*/ 0 h 247"/>
                <a:gd name="T6" fmla="*/ 194 w 194"/>
                <a:gd name="T7" fmla="*/ 1 h 247"/>
              </a:gdLst>
              <a:ahLst/>
              <a:cxnLst>
                <a:cxn ang="0">
                  <a:pos x="T0" y="T1"/>
                </a:cxn>
                <a:cxn ang="0">
                  <a:pos x="T2" y="T3"/>
                </a:cxn>
                <a:cxn ang="0">
                  <a:pos x="T4" y="T5"/>
                </a:cxn>
                <a:cxn ang="0">
                  <a:pos x="T6" y="T7"/>
                </a:cxn>
              </a:cxnLst>
              <a:rect l="0" t="0" r="r" b="b"/>
              <a:pathLst>
                <a:path w="194" h="247">
                  <a:moveTo>
                    <a:pt x="194" y="1"/>
                  </a:moveTo>
                  <a:cubicBezTo>
                    <a:pt x="185" y="93"/>
                    <a:pt x="97" y="172"/>
                    <a:pt x="97" y="247"/>
                  </a:cubicBezTo>
                  <a:cubicBezTo>
                    <a:pt x="97" y="172"/>
                    <a:pt x="9" y="93"/>
                    <a:pt x="0" y="0"/>
                  </a:cubicBezTo>
                  <a:lnTo>
                    <a:pt x="194" y="1"/>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0" name="Freeform 106"/>
            <p:cNvSpPr>
              <a:spLocks/>
            </p:cNvSpPr>
            <p:nvPr/>
          </p:nvSpPr>
          <p:spPr bwMode="auto">
            <a:xfrm>
              <a:off x="5862056" y="3569211"/>
              <a:ext cx="63234" cy="66519"/>
            </a:xfrm>
            <a:custGeom>
              <a:avLst/>
              <a:gdLst>
                <a:gd name="T0" fmla="*/ 1 w 238"/>
                <a:gd name="T1" fmla="*/ 251 h 251"/>
                <a:gd name="T2" fmla="*/ 141 w 238"/>
                <a:gd name="T3" fmla="*/ 135 h 251"/>
                <a:gd name="T4" fmla="*/ 238 w 238"/>
                <a:gd name="T5" fmla="*/ 130 h 251"/>
                <a:gd name="T6" fmla="*/ 98 w 238"/>
                <a:gd name="T7" fmla="*/ 0 h 251"/>
                <a:gd name="T8" fmla="*/ 1 w 238"/>
                <a:gd name="T9" fmla="*/ 251 h 251"/>
              </a:gdLst>
              <a:ahLst/>
              <a:cxnLst>
                <a:cxn ang="0">
                  <a:pos x="T0" y="T1"/>
                </a:cxn>
                <a:cxn ang="0">
                  <a:pos x="T2" y="T3"/>
                </a:cxn>
                <a:cxn ang="0">
                  <a:pos x="T4" y="T5"/>
                </a:cxn>
                <a:cxn ang="0">
                  <a:pos x="T6" y="T7"/>
                </a:cxn>
                <a:cxn ang="0">
                  <a:pos x="T8" y="T9"/>
                </a:cxn>
              </a:cxnLst>
              <a:rect l="0" t="0" r="r" b="b"/>
              <a:pathLst>
                <a:path w="238" h="251">
                  <a:moveTo>
                    <a:pt x="1" y="251"/>
                  </a:moveTo>
                  <a:cubicBezTo>
                    <a:pt x="44" y="188"/>
                    <a:pt x="88" y="151"/>
                    <a:pt x="141" y="135"/>
                  </a:cubicBezTo>
                  <a:cubicBezTo>
                    <a:pt x="167" y="127"/>
                    <a:pt x="213" y="118"/>
                    <a:pt x="238" y="130"/>
                  </a:cubicBezTo>
                  <a:cubicBezTo>
                    <a:pt x="191" y="77"/>
                    <a:pt x="142" y="50"/>
                    <a:pt x="98" y="0"/>
                  </a:cubicBezTo>
                  <a:cubicBezTo>
                    <a:pt x="98" y="144"/>
                    <a:pt x="0" y="170"/>
                    <a:pt x="1" y="251"/>
                  </a:cubicBezTo>
                </a:path>
              </a:pathLst>
            </a:custGeom>
            <a:solidFill>
              <a:srgbClr val="E5E8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1" name="Freeform 107"/>
            <p:cNvSpPr>
              <a:spLocks/>
            </p:cNvSpPr>
            <p:nvPr/>
          </p:nvSpPr>
          <p:spPr bwMode="auto">
            <a:xfrm>
              <a:off x="5862056" y="3569211"/>
              <a:ext cx="56665" cy="66519"/>
            </a:xfrm>
            <a:custGeom>
              <a:avLst/>
              <a:gdLst>
                <a:gd name="T0" fmla="*/ 1 w 211"/>
                <a:gd name="T1" fmla="*/ 251 h 251"/>
                <a:gd name="T2" fmla="*/ 135 w 211"/>
                <a:gd name="T3" fmla="*/ 110 h 251"/>
                <a:gd name="T4" fmla="*/ 211 w 211"/>
                <a:gd name="T5" fmla="*/ 116 h 251"/>
                <a:gd name="T6" fmla="*/ 98 w 211"/>
                <a:gd name="T7" fmla="*/ 0 h 251"/>
                <a:gd name="T8" fmla="*/ 1 w 211"/>
                <a:gd name="T9" fmla="*/ 251 h 251"/>
              </a:gdLst>
              <a:ahLst/>
              <a:cxnLst>
                <a:cxn ang="0">
                  <a:pos x="T0" y="T1"/>
                </a:cxn>
                <a:cxn ang="0">
                  <a:pos x="T2" y="T3"/>
                </a:cxn>
                <a:cxn ang="0">
                  <a:pos x="T4" y="T5"/>
                </a:cxn>
                <a:cxn ang="0">
                  <a:pos x="T6" y="T7"/>
                </a:cxn>
                <a:cxn ang="0">
                  <a:pos x="T8" y="T9"/>
                </a:cxn>
              </a:cxnLst>
              <a:rect l="0" t="0" r="r" b="b"/>
              <a:pathLst>
                <a:path w="211" h="251">
                  <a:moveTo>
                    <a:pt x="1" y="251"/>
                  </a:moveTo>
                  <a:cubicBezTo>
                    <a:pt x="33" y="184"/>
                    <a:pt x="82" y="127"/>
                    <a:pt x="135" y="110"/>
                  </a:cubicBezTo>
                  <a:cubicBezTo>
                    <a:pt x="161" y="102"/>
                    <a:pt x="186" y="104"/>
                    <a:pt x="211" y="116"/>
                  </a:cubicBezTo>
                  <a:cubicBezTo>
                    <a:pt x="164" y="63"/>
                    <a:pt x="142" y="32"/>
                    <a:pt x="98" y="0"/>
                  </a:cubicBezTo>
                  <a:cubicBezTo>
                    <a:pt x="98" y="144"/>
                    <a:pt x="0" y="170"/>
                    <a:pt x="1" y="2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2" name="Freeform 108"/>
            <p:cNvSpPr>
              <a:spLocks/>
            </p:cNvSpPr>
            <p:nvPr/>
          </p:nvSpPr>
          <p:spPr bwMode="auto">
            <a:xfrm>
              <a:off x="5800465" y="3569211"/>
              <a:ext cx="62413" cy="66519"/>
            </a:xfrm>
            <a:custGeom>
              <a:avLst/>
              <a:gdLst>
                <a:gd name="T0" fmla="*/ 236 w 237"/>
                <a:gd name="T1" fmla="*/ 251 h 251"/>
                <a:gd name="T2" fmla="*/ 97 w 237"/>
                <a:gd name="T3" fmla="*/ 135 h 251"/>
                <a:gd name="T4" fmla="*/ 0 w 237"/>
                <a:gd name="T5" fmla="*/ 130 h 251"/>
                <a:gd name="T6" fmla="*/ 140 w 237"/>
                <a:gd name="T7" fmla="*/ 0 h 251"/>
                <a:gd name="T8" fmla="*/ 236 w 237"/>
                <a:gd name="T9" fmla="*/ 251 h 251"/>
              </a:gdLst>
              <a:ahLst/>
              <a:cxnLst>
                <a:cxn ang="0">
                  <a:pos x="T0" y="T1"/>
                </a:cxn>
                <a:cxn ang="0">
                  <a:pos x="T2" y="T3"/>
                </a:cxn>
                <a:cxn ang="0">
                  <a:pos x="T4" y="T5"/>
                </a:cxn>
                <a:cxn ang="0">
                  <a:pos x="T6" y="T7"/>
                </a:cxn>
                <a:cxn ang="0">
                  <a:pos x="T8" y="T9"/>
                </a:cxn>
              </a:cxnLst>
              <a:rect l="0" t="0" r="r" b="b"/>
              <a:pathLst>
                <a:path w="237" h="251">
                  <a:moveTo>
                    <a:pt x="236" y="251"/>
                  </a:moveTo>
                  <a:cubicBezTo>
                    <a:pt x="194" y="188"/>
                    <a:pt x="150" y="151"/>
                    <a:pt x="97" y="135"/>
                  </a:cubicBezTo>
                  <a:cubicBezTo>
                    <a:pt x="71" y="127"/>
                    <a:pt x="25" y="118"/>
                    <a:pt x="0" y="130"/>
                  </a:cubicBezTo>
                  <a:cubicBezTo>
                    <a:pt x="47" y="77"/>
                    <a:pt x="96" y="50"/>
                    <a:pt x="140" y="0"/>
                  </a:cubicBezTo>
                  <a:cubicBezTo>
                    <a:pt x="140" y="144"/>
                    <a:pt x="237" y="170"/>
                    <a:pt x="236" y="251"/>
                  </a:cubicBezTo>
                </a:path>
              </a:pathLst>
            </a:custGeom>
            <a:solidFill>
              <a:srgbClr val="E5E8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3" name="Freeform 109"/>
            <p:cNvSpPr>
              <a:spLocks/>
            </p:cNvSpPr>
            <p:nvPr/>
          </p:nvSpPr>
          <p:spPr bwMode="auto">
            <a:xfrm>
              <a:off x="5807034" y="3569211"/>
              <a:ext cx="55843" cy="66519"/>
            </a:xfrm>
            <a:custGeom>
              <a:avLst/>
              <a:gdLst>
                <a:gd name="T0" fmla="*/ 209 w 210"/>
                <a:gd name="T1" fmla="*/ 251 h 251"/>
                <a:gd name="T2" fmla="*/ 76 w 210"/>
                <a:gd name="T3" fmla="*/ 110 h 251"/>
                <a:gd name="T4" fmla="*/ 0 w 210"/>
                <a:gd name="T5" fmla="*/ 116 h 251"/>
                <a:gd name="T6" fmla="*/ 113 w 210"/>
                <a:gd name="T7" fmla="*/ 0 h 251"/>
                <a:gd name="T8" fmla="*/ 209 w 210"/>
                <a:gd name="T9" fmla="*/ 251 h 251"/>
              </a:gdLst>
              <a:ahLst/>
              <a:cxnLst>
                <a:cxn ang="0">
                  <a:pos x="T0" y="T1"/>
                </a:cxn>
                <a:cxn ang="0">
                  <a:pos x="T2" y="T3"/>
                </a:cxn>
                <a:cxn ang="0">
                  <a:pos x="T4" y="T5"/>
                </a:cxn>
                <a:cxn ang="0">
                  <a:pos x="T6" y="T7"/>
                </a:cxn>
                <a:cxn ang="0">
                  <a:pos x="T8" y="T9"/>
                </a:cxn>
              </a:cxnLst>
              <a:rect l="0" t="0" r="r" b="b"/>
              <a:pathLst>
                <a:path w="210" h="251">
                  <a:moveTo>
                    <a:pt x="209" y="251"/>
                  </a:moveTo>
                  <a:cubicBezTo>
                    <a:pt x="178" y="184"/>
                    <a:pt x="129" y="127"/>
                    <a:pt x="76" y="110"/>
                  </a:cubicBezTo>
                  <a:cubicBezTo>
                    <a:pt x="49" y="102"/>
                    <a:pt x="25" y="104"/>
                    <a:pt x="0" y="116"/>
                  </a:cubicBezTo>
                  <a:cubicBezTo>
                    <a:pt x="47" y="63"/>
                    <a:pt x="69" y="32"/>
                    <a:pt x="113" y="0"/>
                  </a:cubicBezTo>
                  <a:cubicBezTo>
                    <a:pt x="113" y="144"/>
                    <a:pt x="210" y="170"/>
                    <a:pt x="209" y="2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4" name="Freeform 110"/>
            <p:cNvSpPr>
              <a:spLocks/>
            </p:cNvSpPr>
            <p:nvPr/>
          </p:nvSpPr>
          <p:spPr bwMode="auto">
            <a:xfrm>
              <a:off x="5747085" y="3398397"/>
              <a:ext cx="137965" cy="224194"/>
            </a:xfrm>
            <a:custGeom>
              <a:avLst/>
              <a:gdLst>
                <a:gd name="T0" fmla="*/ 257 w 519"/>
                <a:gd name="T1" fmla="*/ 845 h 845"/>
                <a:gd name="T2" fmla="*/ 519 w 519"/>
                <a:gd name="T3" fmla="*/ 106 h 845"/>
                <a:gd name="T4" fmla="*/ 257 w 519"/>
                <a:gd name="T5" fmla="*/ 845 h 845"/>
              </a:gdLst>
              <a:ahLst/>
              <a:cxnLst>
                <a:cxn ang="0">
                  <a:pos x="T0" y="T1"/>
                </a:cxn>
                <a:cxn ang="0">
                  <a:pos x="T2" y="T3"/>
                </a:cxn>
                <a:cxn ang="0">
                  <a:pos x="T4" y="T5"/>
                </a:cxn>
              </a:cxnLst>
              <a:rect l="0" t="0" r="r" b="b"/>
              <a:pathLst>
                <a:path w="519" h="845">
                  <a:moveTo>
                    <a:pt x="257" y="845"/>
                  </a:moveTo>
                  <a:cubicBezTo>
                    <a:pt x="117" y="28"/>
                    <a:pt x="444" y="121"/>
                    <a:pt x="519" y="106"/>
                  </a:cubicBezTo>
                  <a:cubicBezTo>
                    <a:pt x="425" y="6"/>
                    <a:pt x="0" y="0"/>
                    <a:pt x="257" y="845"/>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5" name="Freeform 111"/>
            <p:cNvSpPr>
              <a:spLocks/>
            </p:cNvSpPr>
            <p:nvPr/>
          </p:nvSpPr>
          <p:spPr bwMode="auto">
            <a:xfrm>
              <a:off x="5793074" y="3593027"/>
              <a:ext cx="53380" cy="105117"/>
            </a:xfrm>
            <a:custGeom>
              <a:avLst/>
              <a:gdLst>
                <a:gd name="T0" fmla="*/ 54 w 203"/>
                <a:gd name="T1" fmla="*/ 0 h 394"/>
                <a:gd name="T2" fmla="*/ 0 w 203"/>
                <a:gd name="T3" fmla="*/ 110 h 394"/>
                <a:gd name="T4" fmla="*/ 157 w 203"/>
                <a:gd name="T5" fmla="*/ 154 h 394"/>
                <a:gd name="T6" fmla="*/ 63 w 203"/>
                <a:gd name="T7" fmla="*/ 247 h 394"/>
                <a:gd name="T8" fmla="*/ 185 w 203"/>
                <a:gd name="T9" fmla="*/ 392 h 394"/>
                <a:gd name="T10" fmla="*/ 203 w 203"/>
                <a:gd name="T11" fmla="*/ 394 h 394"/>
                <a:gd name="T12" fmla="*/ 87 w 203"/>
                <a:gd name="T13" fmla="*/ 244 h 394"/>
                <a:gd name="T14" fmla="*/ 187 w 203"/>
                <a:gd name="T15" fmla="*/ 158 h 394"/>
                <a:gd name="T16" fmla="*/ 17 w 203"/>
                <a:gd name="T17" fmla="*/ 82 h 394"/>
                <a:gd name="T18" fmla="*/ 54 w 203"/>
                <a:gd name="T19"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394">
                  <a:moveTo>
                    <a:pt x="54" y="0"/>
                  </a:moveTo>
                  <a:cubicBezTo>
                    <a:pt x="19" y="21"/>
                    <a:pt x="4" y="71"/>
                    <a:pt x="0" y="110"/>
                  </a:cubicBezTo>
                  <a:cubicBezTo>
                    <a:pt x="68" y="95"/>
                    <a:pt x="145" y="136"/>
                    <a:pt x="157" y="154"/>
                  </a:cubicBezTo>
                  <a:cubicBezTo>
                    <a:pt x="106" y="183"/>
                    <a:pt x="91" y="210"/>
                    <a:pt x="63" y="247"/>
                  </a:cubicBezTo>
                  <a:cubicBezTo>
                    <a:pt x="87" y="280"/>
                    <a:pt x="139" y="328"/>
                    <a:pt x="185" y="392"/>
                  </a:cubicBezTo>
                  <a:cubicBezTo>
                    <a:pt x="191" y="393"/>
                    <a:pt x="197" y="393"/>
                    <a:pt x="203" y="394"/>
                  </a:cubicBezTo>
                  <a:cubicBezTo>
                    <a:pt x="162" y="327"/>
                    <a:pt x="112" y="278"/>
                    <a:pt x="87" y="244"/>
                  </a:cubicBezTo>
                  <a:cubicBezTo>
                    <a:pt x="115" y="207"/>
                    <a:pt x="135" y="187"/>
                    <a:pt x="187" y="158"/>
                  </a:cubicBezTo>
                  <a:cubicBezTo>
                    <a:pt x="174" y="139"/>
                    <a:pt x="85" y="67"/>
                    <a:pt x="17" y="82"/>
                  </a:cubicBezTo>
                  <a:cubicBezTo>
                    <a:pt x="24" y="43"/>
                    <a:pt x="27" y="27"/>
                    <a:pt x="54" y="0"/>
                  </a:cubicBezTo>
                  <a:close/>
                </a:path>
              </a:pathLst>
            </a:custGeom>
            <a:solidFill>
              <a:srgbClr val="376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6" name="Freeform 112"/>
            <p:cNvSpPr>
              <a:spLocks/>
            </p:cNvSpPr>
            <p:nvPr/>
          </p:nvSpPr>
          <p:spPr bwMode="auto">
            <a:xfrm>
              <a:off x="5879302" y="3593027"/>
              <a:ext cx="54201" cy="105117"/>
            </a:xfrm>
            <a:custGeom>
              <a:avLst/>
              <a:gdLst>
                <a:gd name="T0" fmla="*/ 149 w 203"/>
                <a:gd name="T1" fmla="*/ 0 h 394"/>
                <a:gd name="T2" fmla="*/ 203 w 203"/>
                <a:gd name="T3" fmla="*/ 110 h 394"/>
                <a:gd name="T4" fmla="*/ 45 w 203"/>
                <a:gd name="T5" fmla="*/ 154 h 394"/>
                <a:gd name="T6" fmla="*/ 140 w 203"/>
                <a:gd name="T7" fmla="*/ 247 h 394"/>
                <a:gd name="T8" fmla="*/ 18 w 203"/>
                <a:gd name="T9" fmla="*/ 392 h 394"/>
                <a:gd name="T10" fmla="*/ 0 w 203"/>
                <a:gd name="T11" fmla="*/ 394 h 394"/>
                <a:gd name="T12" fmla="*/ 116 w 203"/>
                <a:gd name="T13" fmla="*/ 244 h 394"/>
                <a:gd name="T14" fmla="*/ 16 w 203"/>
                <a:gd name="T15" fmla="*/ 158 h 394"/>
                <a:gd name="T16" fmla="*/ 186 w 203"/>
                <a:gd name="T17" fmla="*/ 82 h 394"/>
                <a:gd name="T18" fmla="*/ 149 w 203"/>
                <a:gd name="T19"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394">
                  <a:moveTo>
                    <a:pt x="149" y="0"/>
                  </a:moveTo>
                  <a:cubicBezTo>
                    <a:pt x="183" y="21"/>
                    <a:pt x="198" y="71"/>
                    <a:pt x="203" y="110"/>
                  </a:cubicBezTo>
                  <a:cubicBezTo>
                    <a:pt x="135" y="95"/>
                    <a:pt x="58" y="136"/>
                    <a:pt x="45" y="154"/>
                  </a:cubicBezTo>
                  <a:cubicBezTo>
                    <a:pt x="97" y="183"/>
                    <a:pt x="111" y="210"/>
                    <a:pt x="140" y="247"/>
                  </a:cubicBezTo>
                  <a:cubicBezTo>
                    <a:pt x="116" y="280"/>
                    <a:pt x="64" y="328"/>
                    <a:pt x="18" y="392"/>
                  </a:cubicBezTo>
                  <a:cubicBezTo>
                    <a:pt x="12" y="392"/>
                    <a:pt x="6" y="393"/>
                    <a:pt x="0" y="394"/>
                  </a:cubicBezTo>
                  <a:cubicBezTo>
                    <a:pt x="41" y="327"/>
                    <a:pt x="91" y="278"/>
                    <a:pt x="116" y="244"/>
                  </a:cubicBezTo>
                  <a:cubicBezTo>
                    <a:pt x="88" y="207"/>
                    <a:pt x="67" y="187"/>
                    <a:pt x="16" y="158"/>
                  </a:cubicBezTo>
                  <a:cubicBezTo>
                    <a:pt x="29" y="139"/>
                    <a:pt x="118" y="67"/>
                    <a:pt x="186" y="82"/>
                  </a:cubicBezTo>
                  <a:cubicBezTo>
                    <a:pt x="179" y="43"/>
                    <a:pt x="175" y="27"/>
                    <a:pt x="149" y="0"/>
                  </a:cubicBezTo>
                  <a:close/>
                </a:path>
              </a:pathLst>
            </a:custGeom>
            <a:solidFill>
              <a:srgbClr val="376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7" name="Freeform 113"/>
            <p:cNvSpPr>
              <a:spLocks/>
            </p:cNvSpPr>
            <p:nvPr/>
          </p:nvSpPr>
          <p:spPr bwMode="auto">
            <a:xfrm>
              <a:off x="5858771" y="3638193"/>
              <a:ext cx="4927" cy="60770"/>
            </a:xfrm>
            <a:custGeom>
              <a:avLst/>
              <a:gdLst>
                <a:gd name="T0" fmla="*/ 13 w 18"/>
                <a:gd name="T1" fmla="*/ 228 h 228"/>
                <a:gd name="T2" fmla="*/ 18 w 18"/>
                <a:gd name="T3" fmla="*/ 0 h 228"/>
                <a:gd name="T4" fmla="*/ 5 w 18"/>
                <a:gd name="T5" fmla="*/ 227 h 228"/>
                <a:gd name="T6" fmla="*/ 13 w 18"/>
                <a:gd name="T7" fmla="*/ 228 h 228"/>
              </a:gdLst>
              <a:ahLst/>
              <a:cxnLst>
                <a:cxn ang="0">
                  <a:pos x="T0" y="T1"/>
                </a:cxn>
                <a:cxn ang="0">
                  <a:pos x="T2" y="T3"/>
                </a:cxn>
                <a:cxn ang="0">
                  <a:pos x="T4" y="T5"/>
                </a:cxn>
                <a:cxn ang="0">
                  <a:pos x="T6" y="T7"/>
                </a:cxn>
              </a:cxnLst>
              <a:rect l="0" t="0" r="r" b="b"/>
              <a:pathLst>
                <a:path w="18" h="228">
                  <a:moveTo>
                    <a:pt x="13" y="228"/>
                  </a:moveTo>
                  <a:cubicBezTo>
                    <a:pt x="12" y="150"/>
                    <a:pt x="14" y="55"/>
                    <a:pt x="18" y="0"/>
                  </a:cubicBezTo>
                  <a:cubicBezTo>
                    <a:pt x="2" y="60"/>
                    <a:pt x="0" y="153"/>
                    <a:pt x="5" y="227"/>
                  </a:cubicBezTo>
                  <a:cubicBezTo>
                    <a:pt x="7" y="228"/>
                    <a:pt x="10" y="228"/>
                    <a:pt x="13" y="228"/>
                  </a:cubicBezTo>
                  <a:close/>
                </a:path>
              </a:pathLst>
            </a:custGeom>
            <a:solidFill>
              <a:srgbClr val="376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8" name="Oval 114"/>
            <p:cNvSpPr>
              <a:spLocks noChangeArrowheads="1"/>
            </p:cNvSpPr>
            <p:nvPr/>
          </p:nvSpPr>
          <p:spPr bwMode="auto">
            <a:xfrm>
              <a:off x="4601482" y="4127642"/>
              <a:ext cx="306316" cy="306316"/>
            </a:xfrm>
            <a:prstGeom prst="ellipse">
              <a:avLst/>
            </a:pr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9" name="Freeform 115"/>
            <p:cNvSpPr>
              <a:spLocks/>
            </p:cNvSpPr>
            <p:nvPr/>
          </p:nvSpPr>
          <p:spPr bwMode="auto">
            <a:xfrm>
              <a:off x="4675392" y="4357583"/>
              <a:ext cx="158496" cy="76374"/>
            </a:xfrm>
            <a:custGeom>
              <a:avLst/>
              <a:gdLst>
                <a:gd name="T0" fmla="*/ 83 w 598"/>
                <a:gd name="T1" fmla="*/ 78 h 288"/>
                <a:gd name="T2" fmla="*/ 0 w 598"/>
                <a:gd name="T3" fmla="*/ 204 h 288"/>
                <a:gd name="T4" fmla="*/ 299 w 598"/>
                <a:gd name="T5" fmla="*/ 288 h 288"/>
                <a:gd name="T6" fmla="*/ 598 w 598"/>
                <a:gd name="T7" fmla="*/ 204 h 288"/>
                <a:gd name="T8" fmla="*/ 514 w 598"/>
                <a:gd name="T9" fmla="*/ 78 h 288"/>
                <a:gd name="T10" fmla="*/ 299 w 598"/>
                <a:gd name="T11" fmla="*/ 0 h 288"/>
                <a:gd name="T12" fmla="*/ 83 w 598"/>
                <a:gd name="T13" fmla="*/ 78 h 288"/>
              </a:gdLst>
              <a:ahLst/>
              <a:cxnLst>
                <a:cxn ang="0">
                  <a:pos x="T0" y="T1"/>
                </a:cxn>
                <a:cxn ang="0">
                  <a:pos x="T2" y="T3"/>
                </a:cxn>
                <a:cxn ang="0">
                  <a:pos x="T4" y="T5"/>
                </a:cxn>
                <a:cxn ang="0">
                  <a:pos x="T6" y="T7"/>
                </a:cxn>
                <a:cxn ang="0">
                  <a:pos x="T8" y="T9"/>
                </a:cxn>
                <a:cxn ang="0">
                  <a:pos x="T10" y="T11"/>
                </a:cxn>
                <a:cxn ang="0">
                  <a:pos x="T12" y="T13"/>
                </a:cxn>
              </a:cxnLst>
              <a:rect l="0" t="0" r="r" b="b"/>
              <a:pathLst>
                <a:path w="598" h="288">
                  <a:moveTo>
                    <a:pt x="83" y="78"/>
                  </a:moveTo>
                  <a:cubicBezTo>
                    <a:pt x="45" y="103"/>
                    <a:pt x="21" y="148"/>
                    <a:pt x="0" y="204"/>
                  </a:cubicBezTo>
                  <a:cubicBezTo>
                    <a:pt x="87" y="257"/>
                    <a:pt x="189" y="288"/>
                    <a:pt x="299" y="288"/>
                  </a:cubicBezTo>
                  <a:cubicBezTo>
                    <a:pt x="409" y="288"/>
                    <a:pt x="511" y="257"/>
                    <a:pt x="598" y="204"/>
                  </a:cubicBezTo>
                  <a:cubicBezTo>
                    <a:pt x="577" y="147"/>
                    <a:pt x="554" y="102"/>
                    <a:pt x="514" y="78"/>
                  </a:cubicBezTo>
                  <a:cubicBezTo>
                    <a:pt x="416" y="16"/>
                    <a:pt x="357" y="1"/>
                    <a:pt x="299" y="0"/>
                  </a:cubicBezTo>
                  <a:cubicBezTo>
                    <a:pt x="239" y="0"/>
                    <a:pt x="181" y="14"/>
                    <a:pt x="83"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0" name="Freeform 116"/>
            <p:cNvSpPr>
              <a:spLocks/>
            </p:cNvSpPr>
            <p:nvPr/>
          </p:nvSpPr>
          <p:spPr bwMode="auto">
            <a:xfrm>
              <a:off x="4732878" y="4295170"/>
              <a:ext cx="42703" cy="86228"/>
            </a:xfrm>
            <a:custGeom>
              <a:avLst/>
              <a:gdLst>
                <a:gd name="T0" fmla="*/ 0 w 163"/>
                <a:gd name="T1" fmla="*/ 0 h 325"/>
                <a:gd name="T2" fmla="*/ 163 w 163"/>
                <a:gd name="T3" fmla="*/ 0 h 325"/>
                <a:gd name="T4" fmla="*/ 163 w 163"/>
                <a:gd name="T5" fmla="*/ 236 h 325"/>
                <a:gd name="T6" fmla="*/ 0 w 163"/>
                <a:gd name="T7" fmla="*/ 236 h 325"/>
                <a:gd name="T8" fmla="*/ 0 w 163"/>
                <a:gd name="T9" fmla="*/ 0 h 325"/>
              </a:gdLst>
              <a:ahLst/>
              <a:cxnLst>
                <a:cxn ang="0">
                  <a:pos x="T0" y="T1"/>
                </a:cxn>
                <a:cxn ang="0">
                  <a:pos x="T2" y="T3"/>
                </a:cxn>
                <a:cxn ang="0">
                  <a:pos x="T4" y="T5"/>
                </a:cxn>
                <a:cxn ang="0">
                  <a:pos x="T6" y="T7"/>
                </a:cxn>
                <a:cxn ang="0">
                  <a:pos x="T8" y="T9"/>
                </a:cxn>
              </a:cxnLst>
              <a:rect l="0" t="0" r="r" b="b"/>
              <a:pathLst>
                <a:path w="163" h="325">
                  <a:moveTo>
                    <a:pt x="0" y="0"/>
                  </a:moveTo>
                  <a:lnTo>
                    <a:pt x="163" y="0"/>
                  </a:lnTo>
                  <a:lnTo>
                    <a:pt x="163" y="236"/>
                  </a:lnTo>
                  <a:cubicBezTo>
                    <a:pt x="163" y="316"/>
                    <a:pt x="0" y="325"/>
                    <a:pt x="0" y="236"/>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1" name="Freeform 117"/>
            <p:cNvSpPr>
              <a:spLocks/>
            </p:cNvSpPr>
            <p:nvPr/>
          </p:nvSpPr>
          <p:spPr bwMode="auto">
            <a:xfrm>
              <a:off x="4732878" y="4331304"/>
              <a:ext cx="42703" cy="29564"/>
            </a:xfrm>
            <a:custGeom>
              <a:avLst/>
              <a:gdLst>
                <a:gd name="T0" fmla="*/ 52 w 52"/>
                <a:gd name="T1" fmla="*/ 10 h 36"/>
                <a:gd name="T2" fmla="*/ 52 w 52"/>
                <a:gd name="T3" fmla="*/ 0 h 36"/>
                <a:gd name="T4" fmla="*/ 0 w 52"/>
                <a:gd name="T5" fmla="*/ 0 h 36"/>
                <a:gd name="T6" fmla="*/ 0 w 52"/>
                <a:gd name="T7" fmla="*/ 36 h 36"/>
                <a:gd name="T8" fmla="*/ 52 w 52"/>
                <a:gd name="T9" fmla="*/ 10 h 36"/>
              </a:gdLst>
              <a:ahLst/>
              <a:cxnLst>
                <a:cxn ang="0">
                  <a:pos x="T0" y="T1"/>
                </a:cxn>
                <a:cxn ang="0">
                  <a:pos x="T2" y="T3"/>
                </a:cxn>
                <a:cxn ang="0">
                  <a:pos x="T4" y="T5"/>
                </a:cxn>
                <a:cxn ang="0">
                  <a:pos x="T6" y="T7"/>
                </a:cxn>
                <a:cxn ang="0">
                  <a:pos x="T8" y="T9"/>
                </a:cxn>
              </a:cxnLst>
              <a:rect l="0" t="0" r="r" b="b"/>
              <a:pathLst>
                <a:path w="52" h="36">
                  <a:moveTo>
                    <a:pt x="52" y="10"/>
                  </a:moveTo>
                  <a:lnTo>
                    <a:pt x="52" y="0"/>
                  </a:lnTo>
                  <a:lnTo>
                    <a:pt x="0" y="0"/>
                  </a:lnTo>
                  <a:lnTo>
                    <a:pt x="0" y="36"/>
                  </a:lnTo>
                  <a:lnTo>
                    <a:pt x="52" y="10"/>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2" name="Freeform 118"/>
            <p:cNvSpPr>
              <a:spLocks/>
            </p:cNvSpPr>
            <p:nvPr/>
          </p:nvSpPr>
          <p:spPr bwMode="auto">
            <a:xfrm>
              <a:off x="4663074" y="4220439"/>
              <a:ext cx="183133" cy="121541"/>
            </a:xfrm>
            <a:custGeom>
              <a:avLst/>
              <a:gdLst>
                <a:gd name="T0" fmla="*/ 345 w 690"/>
                <a:gd name="T1" fmla="*/ 0 h 456"/>
                <a:gd name="T2" fmla="*/ 345 w 690"/>
                <a:gd name="T3" fmla="*/ 456 h 456"/>
                <a:gd name="T4" fmla="*/ 345 w 690"/>
                <a:gd name="T5" fmla="*/ 0 h 456"/>
              </a:gdLst>
              <a:ahLst/>
              <a:cxnLst>
                <a:cxn ang="0">
                  <a:pos x="T0" y="T1"/>
                </a:cxn>
                <a:cxn ang="0">
                  <a:pos x="T2" y="T3"/>
                </a:cxn>
                <a:cxn ang="0">
                  <a:pos x="T4" y="T5"/>
                </a:cxn>
              </a:cxnLst>
              <a:rect l="0" t="0" r="r" b="b"/>
              <a:pathLst>
                <a:path w="690" h="456">
                  <a:moveTo>
                    <a:pt x="345" y="0"/>
                  </a:moveTo>
                  <a:cubicBezTo>
                    <a:pt x="690" y="0"/>
                    <a:pt x="550" y="456"/>
                    <a:pt x="345" y="456"/>
                  </a:cubicBezTo>
                  <a:cubicBezTo>
                    <a:pt x="140" y="456"/>
                    <a:pt x="0" y="0"/>
                    <a:pt x="345"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3" name="Freeform 119"/>
            <p:cNvSpPr>
              <a:spLocks/>
            </p:cNvSpPr>
            <p:nvPr/>
          </p:nvSpPr>
          <p:spPr bwMode="auto">
            <a:xfrm>
              <a:off x="4688532" y="4198266"/>
              <a:ext cx="131396" cy="98546"/>
            </a:xfrm>
            <a:custGeom>
              <a:avLst/>
              <a:gdLst>
                <a:gd name="T0" fmla="*/ 343 w 493"/>
                <a:gd name="T1" fmla="*/ 115 h 371"/>
                <a:gd name="T2" fmla="*/ 435 w 493"/>
                <a:gd name="T3" fmla="*/ 273 h 371"/>
                <a:gd name="T4" fmla="*/ 468 w 493"/>
                <a:gd name="T5" fmla="*/ 284 h 371"/>
                <a:gd name="T6" fmla="*/ 253 w 493"/>
                <a:gd name="T7" fmla="*/ 0 h 371"/>
                <a:gd name="T8" fmla="*/ 25 w 493"/>
                <a:gd name="T9" fmla="*/ 274 h 371"/>
                <a:gd name="T10" fmla="*/ 66 w 493"/>
                <a:gd name="T11" fmla="*/ 275 h 371"/>
                <a:gd name="T12" fmla="*/ 146 w 493"/>
                <a:gd name="T13" fmla="*/ 118 h 371"/>
                <a:gd name="T14" fmla="*/ 249 w 493"/>
                <a:gd name="T15" fmla="*/ 126 h 371"/>
                <a:gd name="T16" fmla="*/ 343 w 493"/>
                <a:gd name="T17" fmla="*/ 11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371">
                  <a:moveTo>
                    <a:pt x="343" y="115"/>
                  </a:moveTo>
                  <a:cubicBezTo>
                    <a:pt x="408" y="133"/>
                    <a:pt x="422" y="225"/>
                    <a:pt x="435" y="273"/>
                  </a:cubicBezTo>
                  <a:cubicBezTo>
                    <a:pt x="454" y="344"/>
                    <a:pt x="443" y="338"/>
                    <a:pt x="468" y="284"/>
                  </a:cubicBezTo>
                  <a:cubicBezTo>
                    <a:pt x="493" y="231"/>
                    <a:pt x="432" y="0"/>
                    <a:pt x="253" y="0"/>
                  </a:cubicBezTo>
                  <a:cubicBezTo>
                    <a:pt x="74" y="0"/>
                    <a:pt x="0" y="178"/>
                    <a:pt x="25" y="274"/>
                  </a:cubicBezTo>
                  <a:cubicBezTo>
                    <a:pt x="50" y="371"/>
                    <a:pt x="50" y="348"/>
                    <a:pt x="66" y="275"/>
                  </a:cubicBezTo>
                  <a:cubicBezTo>
                    <a:pt x="82" y="202"/>
                    <a:pt x="109" y="133"/>
                    <a:pt x="146" y="118"/>
                  </a:cubicBezTo>
                  <a:cubicBezTo>
                    <a:pt x="176" y="107"/>
                    <a:pt x="216" y="128"/>
                    <a:pt x="249" y="126"/>
                  </a:cubicBezTo>
                  <a:cubicBezTo>
                    <a:pt x="283" y="125"/>
                    <a:pt x="313" y="107"/>
                    <a:pt x="343" y="115"/>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4" name="Freeform 120"/>
            <p:cNvSpPr>
              <a:spLocks/>
            </p:cNvSpPr>
            <p:nvPr/>
          </p:nvSpPr>
          <p:spPr bwMode="auto">
            <a:xfrm>
              <a:off x="4802682" y="4261501"/>
              <a:ext cx="14782" cy="29564"/>
            </a:xfrm>
            <a:custGeom>
              <a:avLst/>
              <a:gdLst>
                <a:gd name="T0" fmla="*/ 41 w 58"/>
                <a:gd name="T1" fmla="*/ 3 h 111"/>
                <a:gd name="T2" fmla="*/ 52 w 58"/>
                <a:gd name="T3" fmla="*/ 61 h 111"/>
                <a:gd name="T4" fmla="*/ 17 w 58"/>
                <a:gd name="T5" fmla="*/ 108 h 111"/>
                <a:gd name="T6" fmla="*/ 6 w 58"/>
                <a:gd name="T7" fmla="*/ 50 h 111"/>
                <a:gd name="T8" fmla="*/ 41 w 58"/>
                <a:gd name="T9" fmla="*/ 3 h 111"/>
              </a:gdLst>
              <a:ahLst/>
              <a:cxnLst>
                <a:cxn ang="0">
                  <a:pos x="T0" y="T1"/>
                </a:cxn>
                <a:cxn ang="0">
                  <a:pos x="T2" y="T3"/>
                </a:cxn>
                <a:cxn ang="0">
                  <a:pos x="T4" y="T5"/>
                </a:cxn>
                <a:cxn ang="0">
                  <a:pos x="T6" y="T7"/>
                </a:cxn>
                <a:cxn ang="0">
                  <a:pos x="T8" y="T9"/>
                </a:cxn>
              </a:cxnLst>
              <a:rect l="0" t="0" r="r" b="b"/>
              <a:pathLst>
                <a:path w="58" h="111">
                  <a:moveTo>
                    <a:pt x="41" y="3"/>
                  </a:moveTo>
                  <a:cubicBezTo>
                    <a:pt x="53" y="6"/>
                    <a:pt x="58" y="32"/>
                    <a:pt x="52" y="61"/>
                  </a:cubicBezTo>
                  <a:cubicBezTo>
                    <a:pt x="45" y="90"/>
                    <a:pt x="30" y="111"/>
                    <a:pt x="17" y="108"/>
                  </a:cubicBezTo>
                  <a:cubicBezTo>
                    <a:pt x="5" y="105"/>
                    <a:pt x="0" y="80"/>
                    <a:pt x="6" y="50"/>
                  </a:cubicBezTo>
                  <a:cubicBezTo>
                    <a:pt x="13" y="21"/>
                    <a:pt x="28" y="0"/>
                    <a:pt x="41" y="3"/>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5" name="Freeform 121"/>
            <p:cNvSpPr>
              <a:spLocks/>
            </p:cNvSpPr>
            <p:nvPr/>
          </p:nvSpPr>
          <p:spPr bwMode="auto">
            <a:xfrm>
              <a:off x="4690995" y="4261501"/>
              <a:ext cx="15603" cy="29564"/>
            </a:xfrm>
            <a:custGeom>
              <a:avLst/>
              <a:gdLst>
                <a:gd name="T0" fmla="*/ 17 w 58"/>
                <a:gd name="T1" fmla="*/ 3 h 111"/>
                <a:gd name="T2" fmla="*/ 6 w 58"/>
                <a:gd name="T3" fmla="*/ 61 h 111"/>
                <a:gd name="T4" fmla="*/ 41 w 58"/>
                <a:gd name="T5" fmla="*/ 108 h 111"/>
                <a:gd name="T6" fmla="*/ 52 w 58"/>
                <a:gd name="T7" fmla="*/ 50 h 111"/>
                <a:gd name="T8" fmla="*/ 17 w 58"/>
                <a:gd name="T9" fmla="*/ 3 h 111"/>
              </a:gdLst>
              <a:ahLst/>
              <a:cxnLst>
                <a:cxn ang="0">
                  <a:pos x="T0" y="T1"/>
                </a:cxn>
                <a:cxn ang="0">
                  <a:pos x="T2" y="T3"/>
                </a:cxn>
                <a:cxn ang="0">
                  <a:pos x="T4" y="T5"/>
                </a:cxn>
                <a:cxn ang="0">
                  <a:pos x="T6" y="T7"/>
                </a:cxn>
                <a:cxn ang="0">
                  <a:pos x="T8" y="T9"/>
                </a:cxn>
              </a:cxnLst>
              <a:rect l="0" t="0" r="r" b="b"/>
              <a:pathLst>
                <a:path w="58" h="111">
                  <a:moveTo>
                    <a:pt x="17" y="3"/>
                  </a:moveTo>
                  <a:cubicBezTo>
                    <a:pt x="5" y="6"/>
                    <a:pt x="0" y="32"/>
                    <a:pt x="6" y="61"/>
                  </a:cubicBezTo>
                  <a:cubicBezTo>
                    <a:pt x="13" y="90"/>
                    <a:pt x="28" y="111"/>
                    <a:pt x="41" y="108"/>
                  </a:cubicBezTo>
                  <a:cubicBezTo>
                    <a:pt x="53" y="105"/>
                    <a:pt x="58" y="80"/>
                    <a:pt x="52" y="50"/>
                  </a:cubicBezTo>
                  <a:cubicBezTo>
                    <a:pt x="45" y="21"/>
                    <a:pt x="30" y="0"/>
                    <a:pt x="17" y="3"/>
                  </a:cubicBezTo>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6" name="Freeform 122"/>
            <p:cNvSpPr>
              <a:spLocks/>
            </p:cNvSpPr>
            <p:nvPr/>
          </p:nvSpPr>
          <p:spPr bwMode="auto">
            <a:xfrm>
              <a:off x="4734520" y="4359226"/>
              <a:ext cx="39418" cy="74731"/>
            </a:xfrm>
            <a:custGeom>
              <a:avLst/>
              <a:gdLst>
                <a:gd name="T0" fmla="*/ 57 w 150"/>
                <a:gd name="T1" fmla="*/ 139 h 283"/>
                <a:gd name="T2" fmla="*/ 47 w 150"/>
                <a:gd name="T3" fmla="*/ 282 h 283"/>
                <a:gd name="T4" fmla="*/ 75 w 150"/>
                <a:gd name="T5" fmla="*/ 283 h 283"/>
                <a:gd name="T6" fmla="*/ 103 w 150"/>
                <a:gd name="T7" fmla="*/ 282 h 283"/>
                <a:gd name="T8" fmla="*/ 93 w 150"/>
                <a:gd name="T9" fmla="*/ 139 h 283"/>
                <a:gd name="T10" fmla="*/ 150 w 150"/>
                <a:gd name="T11" fmla="*/ 1 h 283"/>
                <a:gd name="T12" fmla="*/ 0 w 150"/>
                <a:gd name="T13" fmla="*/ 1 h 283"/>
                <a:gd name="T14" fmla="*/ 57 w 150"/>
                <a:gd name="T15" fmla="*/ 139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283">
                  <a:moveTo>
                    <a:pt x="57" y="139"/>
                  </a:moveTo>
                  <a:lnTo>
                    <a:pt x="47" y="282"/>
                  </a:lnTo>
                  <a:cubicBezTo>
                    <a:pt x="56" y="282"/>
                    <a:pt x="66" y="283"/>
                    <a:pt x="75" y="283"/>
                  </a:cubicBezTo>
                  <a:cubicBezTo>
                    <a:pt x="84" y="283"/>
                    <a:pt x="94" y="282"/>
                    <a:pt x="103" y="282"/>
                  </a:cubicBezTo>
                  <a:lnTo>
                    <a:pt x="93" y="139"/>
                  </a:lnTo>
                  <a:lnTo>
                    <a:pt x="150" y="1"/>
                  </a:lnTo>
                  <a:cubicBezTo>
                    <a:pt x="96" y="0"/>
                    <a:pt x="53" y="0"/>
                    <a:pt x="0" y="1"/>
                  </a:cubicBezTo>
                  <a:lnTo>
                    <a:pt x="57" y="139"/>
                  </a:lnTo>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7" name="Freeform 123"/>
            <p:cNvSpPr>
              <a:spLocks/>
            </p:cNvSpPr>
            <p:nvPr/>
          </p:nvSpPr>
          <p:spPr bwMode="auto">
            <a:xfrm>
              <a:off x="4716453" y="4346086"/>
              <a:ext cx="38598" cy="45989"/>
            </a:xfrm>
            <a:custGeom>
              <a:avLst/>
              <a:gdLst>
                <a:gd name="T0" fmla="*/ 21 w 47"/>
                <a:gd name="T1" fmla="*/ 0 h 56"/>
                <a:gd name="T2" fmla="*/ 0 w 47"/>
                <a:gd name="T3" fmla="*/ 26 h 56"/>
                <a:gd name="T4" fmla="*/ 12 w 47"/>
                <a:gd name="T5" fmla="*/ 56 h 56"/>
                <a:gd name="T6" fmla="*/ 47 w 47"/>
                <a:gd name="T7" fmla="*/ 16 h 56"/>
                <a:gd name="T8" fmla="*/ 21 w 47"/>
                <a:gd name="T9" fmla="*/ 0 h 56"/>
              </a:gdLst>
              <a:ahLst/>
              <a:cxnLst>
                <a:cxn ang="0">
                  <a:pos x="T0" y="T1"/>
                </a:cxn>
                <a:cxn ang="0">
                  <a:pos x="T2" y="T3"/>
                </a:cxn>
                <a:cxn ang="0">
                  <a:pos x="T4" y="T5"/>
                </a:cxn>
                <a:cxn ang="0">
                  <a:pos x="T6" y="T7"/>
                </a:cxn>
                <a:cxn ang="0">
                  <a:pos x="T8" y="T9"/>
                </a:cxn>
              </a:cxnLst>
              <a:rect l="0" t="0" r="r" b="b"/>
              <a:pathLst>
                <a:path w="47" h="56">
                  <a:moveTo>
                    <a:pt x="21" y="0"/>
                  </a:moveTo>
                  <a:lnTo>
                    <a:pt x="0" y="26"/>
                  </a:lnTo>
                  <a:lnTo>
                    <a:pt x="12" y="56"/>
                  </a:lnTo>
                  <a:lnTo>
                    <a:pt x="47" y="16"/>
                  </a:lnTo>
                  <a:lnTo>
                    <a:pt x="21" y="0"/>
                  </a:lnTo>
                  <a:close/>
                </a:path>
              </a:pathLst>
            </a:custGeom>
            <a:solidFill>
              <a:srgbClr val="BE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8" name="Freeform 124"/>
            <p:cNvSpPr>
              <a:spLocks/>
            </p:cNvSpPr>
            <p:nvPr/>
          </p:nvSpPr>
          <p:spPr bwMode="auto">
            <a:xfrm>
              <a:off x="4716453" y="4346086"/>
              <a:ext cx="38598" cy="40240"/>
            </a:xfrm>
            <a:custGeom>
              <a:avLst/>
              <a:gdLst>
                <a:gd name="T0" fmla="*/ 21 w 47"/>
                <a:gd name="T1" fmla="*/ 0 h 49"/>
                <a:gd name="T2" fmla="*/ 0 w 47"/>
                <a:gd name="T3" fmla="*/ 26 h 49"/>
                <a:gd name="T4" fmla="*/ 13 w 47"/>
                <a:gd name="T5" fmla="*/ 49 h 49"/>
                <a:gd name="T6" fmla="*/ 47 w 47"/>
                <a:gd name="T7" fmla="*/ 16 h 49"/>
                <a:gd name="T8" fmla="*/ 21 w 47"/>
                <a:gd name="T9" fmla="*/ 0 h 49"/>
              </a:gdLst>
              <a:ahLst/>
              <a:cxnLst>
                <a:cxn ang="0">
                  <a:pos x="T0" y="T1"/>
                </a:cxn>
                <a:cxn ang="0">
                  <a:pos x="T2" y="T3"/>
                </a:cxn>
                <a:cxn ang="0">
                  <a:pos x="T4" y="T5"/>
                </a:cxn>
                <a:cxn ang="0">
                  <a:pos x="T6" y="T7"/>
                </a:cxn>
                <a:cxn ang="0">
                  <a:pos x="T8" y="T9"/>
                </a:cxn>
              </a:cxnLst>
              <a:rect l="0" t="0" r="r" b="b"/>
              <a:pathLst>
                <a:path w="47" h="49">
                  <a:moveTo>
                    <a:pt x="21" y="0"/>
                  </a:moveTo>
                  <a:lnTo>
                    <a:pt x="0" y="26"/>
                  </a:lnTo>
                  <a:lnTo>
                    <a:pt x="13" y="49"/>
                  </a:lnTo>
                  <a:lnTo>
                    <a:pt x="47" y="16"/>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9" name="Freeform 125"/>
            <p:cNvSpPr>
              <a:spLocks/>
            </p:cNvSpPr>
            <p:nvPr/>
          </p:nvSpPr>
          <p:spPr bwMode="auto">
            <a:xfrm>
              <a:off x="4755049" y="4346086"/>
              <a:ext cx="38598" cy="45989"/>
            </a:xfrm>
            <a:custGeom>
              <a:avLst/>
              <a:gdLst>
                <a:gd name="T0" fmla="*/ 26 w 47"/>
                <a:gd name="T1" fmla="*/ 0 h 56"/>
                <a:gd name="T2" fmla="*/ 47 w 47"/>
                <a:gd name="T3" fmla="*/ 26 h 56"/>
                <a:gd name="T4" fmla="*/ 35 w 47"/>
                <a:gd name="T5" fmla="*/ 56 h 56"/>
                <a:gd name="T6" fmla="*/ 0 w 47"/>
                <a:gd name="T7" fmla="*/ 16 h 56"/>
                <a:gd name="T8" fmla="*/ 26 w 47"/>
                <a:gd name="T9" fmla="*/ 0 h 56"/>
              </a:gdLst>
              <a:ahLst/>
              <a:cxnLst>
                <a:cxn ang="0">
                  <a:pos x="T0" y="T1"/>
                </a:cxn>
                <a:cxn ang="0">
                  <a:pos x="T2" y="T3"/>
                </a:cxn>
                <a:cxn ang="0">
                  <a:pos x="T4" y="T5"/>
                </a:cxn>
                <a:cxn ang="0">
                  <a:pos x="T6" y="T7"/>
                </a:cxn>
                <a:cxn ang="0">
                  <a:pos x="T8" y="T9"/>
                </a:cxn>
              </a:cxnLst>
              <a:rect l="0" t="0" r="r" b="b"/>
              <a:pathLst>
                <a:path w="47" h="56">
                  <a:moveTo>
                    <a:pt x="26" y="0"/>
                  </a:moveTo>
                  <a:lnTo>
                    <a:pt x="47" y="26"/>
                  </a:lnTo>
                  <a:lnTo>
                    <a:pt x="35" y="56"/>
                  </a:lnTo>
                  <a:lnTo>
                    <a:pt x="0" y="16"/>
                  </a:lnTo>
                  <a:lnTo>
                    <a:pt x="26" y="0"/>
                  </a:lnTo>
                  <a:close/>
                </a:path>
              </a:pathLst>
            </a:custGeom>
            <a:solidFill>
              <a:srgbClr val="E5E8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0" name="Freeform 126"/>
            <p:cNvSpPr>
              <a:spLocks/>
            </p:cNvSpPr>
            <p:nvPr/>
          </p:nvSpPr>
          <p:spPr bwMode="auto">
            <a:xfrm>
              <a:off x="4755049" y="4346086"/>
              <a:ext cx="38598" cy="40240"/>
            </a:xfrm>
            <a:custGeom>
              <a:avLst/>
              <a:gdLst>
                <a:gd name="T0" fmla="*/ 26 w 47"/>
                <a:gd name="T1" fmla="*/ 0 h 49"/>
                <a:gd name="T2" fmla="*/ 47 w 47"/>
                <a:gd name="T3" fmla="*/ 26 h 49"/>
                <a:gd name="T4" fmla="*/ 34 w 47"/>
                <a:gd name="T5" fmla="*/ 49 h 49"/>
                <a:gd name="T6" fmla="*/ 0 w 47"/>
                <a:gd name="T7" fmla="*/ 16 h 49"/>
                <a:gd name="T8" fmla="*/ 26 w 47"/>
                <a:gd name="T9" fmla="*/ 0 h 49"/>
              </a:gdLst>
              <a:ahLst/>
              <a:cxnLst>
                <a:cxn ang="0">
                  <a:pos x="T0" y="T1"/>
                </a:cxn>
                <a:cxn ang="0">
                  <a:pos x="T2" y="T3"/>
                </a:cxn>
                <a:cxn ang="0">
                  <a:pos x="T4" y="T5"/>
                </a:cxn>
                <a:cxn ang="0">
                  <a:pos x="T6" y="T7"/>
                </a:cxn>
                <a:cxn ang="0">
                  <a:pos x="T8" y="T9"/>
                </a:cxn>
              </a:cxnLst>
              <a:rect l="0" t="0" r="r" b="b"/>
              <a:pathLst>
                <a:path w="47" h="49">
                  <a:moveTo>
                    <a:pt x="26" y="0"/>
                  </a:moveTo>
                  <a:lnTo>
                    <a:pt x="47" y="26"/>
                  </a:lnTo>
                  <a:lnTo>
                    <a:pt x="34" y="49"/>
                  </a:lnTo>
                  <a:lnTo>
                    <a:pt x="0" y="16"/>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1" name="Oval 127"/>
            <p:cNvSpPr>
              <a:spLocks noChangeArrowheads="1"/>
            </p:cNvSpPr>
            <p:nvPr/>
          </p:nvSpPr>
          <p:spPr bwMode="auto">
            <a:xfrm>
              <a:off x="5058080" y="3813114"/>
              <a:ext cx="424572" cy="424572"/>
            </a:xfrm>
            <a:prstGeom prst="ellipse">
              <a:avLst/>
            </a:pr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2" name="Freeform 128"/>
            <p:cNvSpPr>
              <a:spLocks/>
            </p:cNvSpPr>
            <p:nvPr/>
          </p:nvSpPr>
          <p:spPr bwMode="auto">
            <a:xfrm>
              <a:off x="5145952" y="3930548"/>
              <a:ext cx="172457" cy="259506"/>
            </a:xfrm>
            <a:custGeom>
              <a:avLst/>
              <a:gdLst>
                <a:gd name="T0" fmla="*/ 148 w 649"/>
                <a:gd name="T1" fmla="*/ 325 h 980"/>
                <a:gd name="T2" fmla="*/ 68 w 649"/>
                <a:gd name="T3" fmla="*/ 546 h 980"/>
                <a:gd name="T4" fmla="*/ 364 w 649"/>
                <a:gd name="T5" fmla="*/ 811 h 980"/>
                <a:gd name="T6" fmla="*/ 148 w 649"/>
                <a:gd name="T7" fmla="*/ 325 h 980"/>
              </a:gdLst>
              <a:ahLst/>
              <a:cxnLst>
                <a:cxn ang="0">
                  <a:pos x="T0" y="T1"/>
                </a:cxn>
                <a:cxn ang="0">
                  <a:pos x="T2" y="T3"/>
                </a:cxn>
                <a:cxn ang="0">
                  <a:pos x="T4" y="T5"/>
                </a:cxn>
                <a:cxn ang="0">
                  <a:pos x="T6" y="T7"/>
                </a:cxn>
              </a:cxnLst>
              <a:rect l="0" t="0" r="r" b="b"/>
              <a:pathLst>
                <a:path w="649" h="980">
                  <a:moveTo>
                    <a:pt x="148" y="325"/>
                  </a:moveTo>
                  <a:cubicBezTo>
                    <a:pt x="172" y="484"/>
                    <a:pt x="100" y="669"/>
                    <a:pt x="68" y="546"/>
                  </a:cubicBezTo>
                  <a:cubicBezTo>
                    <a:pt x="0" y="632"/>
                    <a:pt x="79" y="980"/>
                    <a:pt x="364" y="811"/>
                  </a:cubicBezTo>
                  <a:cubicBezTo>
                    <a:pt x="649" y="642"/>
                    <a:pt x="416" y="0"/>
                    <a:pt x="148" y="325"/>
                  </a:cubicBezTo>
                  <a:close/>
                </a:path>
              </a:pathLst>
            </a:custGeom>
            <a:solidFill>
              <a:srgbClr val="AC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3" name="Freeform 129"/>
            <p:cNvSpPr>
              <a:spLocks/>
            </p:cNvSpPr>
            <p:nvPr/>
          </p:nvSpPr>
          <p:spPr bwMode="auto">
            <a:xfrm>
              <a:off x="5222324" y="3930548"/>
              <a:ext cx="171635" cy="259506"/>
            </a:xfrm>
            <a:custGeom>
              <a:avLst/>
              <a:gdLst>
                <a:gd name="T0" fmla="*/ 502 w 649"/>
                <a:gd name="T1" fmla="*/ 325 h 980"/>
                <a:gd name="T2" fmla="*/ 581 w 649"/>
                <a:gd name="T3" fmla="*/ 546 h 980"/>
                <a:gd name="T4" fmla="*/ 285 w 649"/>
                <a:gd name="T5" fmla="*/ 811 h 980"/>
                <a:gd name="T6" fmla="*/ 502 w 649"/>
                <a:gd name="T7" fmla="*/ 325 h 980"/>
              </a:gdLst>
              <a:ahLst/>
              <a:cxnLst>
                <a:cxn ang="0">
                  <a:pos x="T0" y="T1"/>
                </a:cxn>
                <a:cxn ang="0">
                  <a:pos x="T2" y="T3"/>
                </a:cxn>
                <a:cxn ang="0">
                  <a:pos x="T4" y="T5"/>
                </a:cxn>
                <a:cxn ang="0">
                  <a:pos x="T6" y="T7"/>
                </a:cxn>
              </a:cxnLst>
              <a:rect l="0" t="0" r="r" b="b"/>
              <a:pathLst>
                <a:path w="649" h="980">
                  <a:moveTo>
                    <a:pt x="502" y="325"/>
                  </a:moveTo>
                  <a:cubicBezTo>
                    <a:pt x="472" y="513"/>
                    <a:pt x="549" y="669"/>
                    <a:pt x="581" y="546"/>
                  </a:cubicBezTo>
                  <a:cubicBezTo>
                    <a:pt x="649" y="632"/>
                    <a:pt x="570" y="980"/>
                    <a:pt x="285" y="811"/>
                  </a:cubicBezTo>
                  <a:cubicBezTo>
                    <a:pt x="0" y="642"/>
                    <a:pt x="233" y="0"/>
                    <a:pt x="502" y="325"/>
                  </a:cubicBezTo>
                  <a:close/>
                </a:path>
              </a:pathLst>
            </a:custGeom>
            <a:solidFill>
              <a:srgbClr val="AC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4" name="Freeform 130"/>
            <p:cNvSpPr>
              <a:spLocks/>
            </p:cNvSpPr>
            <p:nvPr/>
          </p:nvSpPr>
          <p:spPr bwMode="auto">
            <a:xfrm>
              <a:off x="5159913" y="4131748"/>
              <a:ext cx="220087" cy="105938"/>
            </a:xfrm>
            <a:custGeom>
              <a:avLst/>
              <a:gdLst>
                <a:gd name="T0" fmla="*/ 116 w 830"/>
                <a:gd name="T1" fmla="*/ 108 h 400"/>
                <a:gd name="T2" fmla="*/ 0 w 830"/>
                <a:gd name="T3" fmla="*/ 284 h 400"/>
                <a:gd name="T4" fmla="*/ 415 w 830"/>
                <a:gd name="T5" fmla="*/ 400 h 400"/>
                <a:gd name="T6" fmla="*/ 830 w 830"/>
                <a:gd name="T7" fmla="*/ 284 h 400"/>
                <a:gd name="T8" fmla="*/ 714 w 830"/>
                <a:gd name="T9" fmla="*/ 108 h 400"/>
                <a:gd name="T10" fmla="*/ 414 w 830"/>
                <a:gd name="T11" fmla="*/ 1 h 400"/>
                <a:gd name="T12" fmla="*/ 116 w 830"/>
                <a:gd name="T13" fmla="*/ 108 h 400"/>
              </a:gdLst>
              <a:ahLst/>
              <a:cxnLst>
                <a:cxn ang="0">
                  <a:pos x="T0" y="T1"/>
                </a:cxn>
                <a:cxn ang="0">
                  <a:pos x="T2" y="T3"/>
                </a:cxn>
                <a:cxn ang="0">
                  <a:pos x="T4" y="T5"/>
                </a:cxn>
                <a:cxn ang="0">
                  <a:pos x="T6" y="T7"/>
                </a:cxn>
                <a:cxn ang="0">
                  <a:pos x="T8" y="T9"/>
                </a:cxn>
                <a:cxn ang="0">
                  <a:pos x="T10" y="T11"/>
                </a:cxn>
                <a:cxn ang="0">
                  <a:pos x="T12" y="T13"/>
                </a:cxn>
              </a:cxnLst>
              <a:rect l="0" t="0" r="r" b="b"/>
              <a:pathLst>
                <a:path w="830" h="400">
                  <a:moveTo>
                    <a:pt x="116" y="108"/>
                  </a:moveTo>
                  <a:cubicBezTo>
                    <a:pt x="62" y="143"/>
                    <a:pt x="29" y="206"/>
                    <a:pt x="0" y="284"/>
                  </a:cubicBezTo>
                  <a:cubicBezTo>
                    <a:pt x="121" y="357"/>
                    <a:pt x="263" y="400"/>
                    <a:pt x="415" y="400"/>
                  </a:cubicBezTo>
                  <a:cubicBezTo>
                    <a:pt x="567" y="400"/>
                    <a:pt x="709" y="357"/>
                    <a:pt x="830" y="284"/>
                  </a:cubicBezTo>
                  <a:cubicBezTo>
                    <a:pt x="800" y="205"/>
                    <a:pt x="768" y="143"/>
                    <a:pt x="714" y="108"/>
                  </a:cubicBezTo>
                  <a:cubicBezTo>
                    <a:pt x="577" y="23"/>
                    <a:pt x="495" y="2"/>
                    <a:pt x="414" y="1"/>
                  </a:cubicBezTo>
                  <a:cubicBezTo>
                    <a:pt x="332" y="0"/>
                    <a:pt x="251" y="20"/>
                    <a:pt x="116" y="108"/>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5" name="Freeform 131"/>
            <p:cNvSpPr>
              <a:spLocks/>
            </p:cNvSpPr>
            <p:nvPr/>
          </p:nvSpPr>
          <p:spPr bwMode="auto">
            <a:xfrm>
              <a:off x="5240391" y="4052089"/>
              <a:ext cx="59949" cy="119077"/>
            </a:xfrm>
            <a:custGeom>
              <a:avLst/>
              <a:gdLst>
                <a:gd name="T0" fmla="*/ 0 w 226"/>
                <a:gd name="T1" fmla="*/ 0 h 450"/>
                <a:gd name="T2" fmla="*/ 226 w 226"/>
                <a:gd name="T3" fmla="*/ 0 h 450"/>
                <a:gd name="T4" fmla="*/ 226 w 226"/>
                <a:gd name="T5" fmla="*/ 327 h 450"/>
                <a:gd name="T6" fmla="*/ 0 w 226"/>
                <a:gd name="T7" fmla="*/ 327 h 450"/>
                <a:gd name="T8" fmla="*/ 0 w 226"/>
                <a:gd name="T9" fmla="*/ 0 h 450"/>
              </a:gdLst>
              <a:ahLst/>
              <a:cxnLst>
                <a:cxn ang="0">
                  <a:pos x="T0" y="T1"/>
                </a:cxn>
                <a:cxn ang="0">
                  <a:pos x="T2" y="T3"/>
                </a:cxn>
                <a:cxn ang="0">
                  <a:pos x="T4" y="T5"/>
                </a:cxn>
                <a:cxn ang="0">
                  <a:pos x="T6" y="T7"/>
                </a:cxn>
                <a:cxn ang="0">
                  <a:pos x="T8" y="T9"/>
                </a:cxn>
              </a:cxnLst>
              <a:rect l="0" t="0" r="r" b="b"/>
              <a:pathLst>
                <a:path w="226" h="450">
                  <a:moveTo>
                    <a:pt x="0" y="0"/>
                  </a:moveTo>
                  <a:lnTo>
                    <a:pt x="226" y="0"/>
                  </a:lnTo>
                  <a:lnTo>
                    <a:pt x="226" y="327"/>
                  </a:lnTo>
                  <a:cubicBezTo>
                    <a:pt x="226" y="437"/>
                    <a:pt x="0" y="450"/>
                    <a:pt x="0" y="327"/>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6" name="Freeform 132"/>
            <p:cNvSpPr>
              <a:spLocks/>
            </p:cNvSpPr>
            <p:nvPr/>
          </p:nvSpPr>
          <p:spPr bwMode="auto">
            <a:xfrm>
              <a:off x="5240391" y="4095614"/>
              <a:ext cx="59949" cy="40240"/>
            </a:xfrm>
            <a:custGeom>
              <a:avLst/>
              <a:gdLst>
                <a:gd name="T0" fmla="*/ 73 w 73"/>
                <a:gd name="T1" fmla="*/ 13 h 49"/>
                <a:gd name="T2" fmla="*/ 73 w 73"/>
                <a:gd name="T3" fmla="*/ 0 h 49"/>
                <a:gd name="T4" fmla="*/ 0 w 73"/>
                <a:gd name="T5" fmla="*/ 0 h 49"/>
                <a:gd name="T6" fmla="*/ 0 w 73"/>
                <a:gd name="T7" fmla="*/ 49 h 49"/>
                <a:gd name="T8" fmla="*/ 73 w 73"/>
                <a:gd name="T9" fmla="*/ 13 h 49"/>
              </a:gdLst>
              <a:ahLst/>
              <a:cxnLst>
                <a:cxn ang="0">
                  <a:pos x="T0" y="T1"/>
                </a:cxn>
                <a:cxn ang="0">
                  <a:pos x="T2" y="T3"/>
                </a:cxn>
                <a:cxn ang="0">
                  <a:pos x="T4" y="T5"/>
                </a:cxn>
                <a:cxn ang="0">
                  <a:pos x="T6" y="T7"/>
                </a:cxn>
                <a:cxn ang="0">
                  <a:pos x="T8" y="T9"/>
                </a:cxn>
              </a:cxnLst>
              <a:rect l="0" t="0" r="r" b="b"/>
              <a:pathLst>
                <a:path w="73" h="49">
                  <a:moveTo>
                    <a:pt x="73" y="13"/>
                  </a:moveTo>
                  <a:lnTo>
                    <a:pt x="73" y="0"/>
                  </a:lnTo>
                  <a:lnTo>
                    <a:pt x="0" y="0"/>
                  </a:lnTo>
                  <a:lnTo>
                    <a:pt x="0" y="49"/>
                  </a:lnTo>
                  <a:lnTo>
                    <a:pt x="73" y="13"/>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7" name="Freeform 133"/>
            <p:cNvSpPr>
              <a:spLocks/>
            </p:cNvSpPr>
            <p:nvPr/>
          </p:nvSpPr>
          <p:spPr bwMode="auto">
            <a:xfrm>
              <a:off x="5143488" y="3942045"/>
              <a:ext cx="253758" cy="167529"/>
            </a:xfrm>
            <a:custGeom>
              <a:avLst/>
              <a:gdLst>
                <a:gd name="T0" fmla="*/ 479 w 957"/>
                <a:gd name="T1" fmla="*/ 0 h 633"/>
                <a:gd name="T2" fmla="*/ 479 w 957"/>
                <a:gd name="T3" fmla="*/ 633 h 633"/>
                <a:gd name="T4" fmla="*/ 479 w 957"/>
                <a:gd name="T5" fmla="*/ 0 h 633"/>
              </a:gdLst>
              <a:ahLst/>
              <a:cxnLst>
                <a:cxn ang="0">
                  <a:pos x="T0" y="T1"/>
                </a:cxn>
                <a:cxn ang="0">
                  <a:pos x="T2" y="T3"/>
                </a:cxn>
                <a:cxn ang="0">
                  <a:pos x="T4" y="T5"/>
                </a:cxn>
              </a:cxnLst>
              <a:rect l="0" t="0" r="r" b="b"/>
              <a:pathLst>
                <a:path w="957" h="633">
                  <a:moveTo>
                    <a:pt x="479" y="0"/>
                  </a:moveTo>
                  <a:cubicBezTo>
                    <a:pt x="957" y="0"/>
                    <a:pt x="763" y="633"/>
                    <a:pt x="479" y="633"/>
                  </a:cubicBezTo>
                  <a:cubicBezTo>
                    <a:pt x="194" y="633"/>
                    <a:pt x="0" y="0"/>
                    <a:pt x="479" y="0"/>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8" name="Freeform 134"/>
            <p:cNvSpPr>
              <a:spLocks/>
            </p:cNvSpPr>
            <p:nvPr/>
          </p:nvSpPr>
          <p:spPr bwMode="auto">
            <a:xfrm>
              <a:off x="5240391" y="4143244"/>
              <a:ext cx="59128" cy="72268"/>
            </a:xfrm>
            <a:custGeom>
              <a:avLst/>
              <a:gdLst>
                <a:gd name="T0" fmla="*/ 112 w 223"/>
                <a:gd name="T1" fmla="*/ 272 h 272"/>
                <a:gd name="T2" fmla="*/ 0 w 223"/>
                <a:gd name="T3" fmla="*/ 0 h 272"/>
                <a:gd name="T4" fmla="*/ 223 w 223"/>
                <a:gd name="T5" fmla="*/ 0 h 272"/>
                <a:gd name="T6" fmla="*/ 112 w 223"/>
                <a:gd name="T7" fmla="*/ 272 h 272"/>
              </a:gdLst>
              <a:ahLst/>
              <a:cxnLst>
                <a:cxn ang="0">
                  <a:pos x="T0" y="T1"/>
                </a:cxn>
                <a:cxn ang="0">
                  <a:pos x="T2" y="T3"/>
                </a:cxn>
                <a:cxn ang="0">
                  <a:pos x="T4" y="T5"/>
                </a:cxn>
                <a:cxn ang="0">
                  <a:pos x="T6" y="T7"/>
                </a:cxn>
              </a:cxnLst>
              <a:rect l="0" t="0" r="r" b="b"/>
              <a:pathLst>
                <a:path w="223" h="272">
                  <a:moveTo>
                    <a:pt x="112" y="272"/>
                  </a:moveTo>
                  <a:cubicBezTo>
                    <a:pt x="112" y="230"/>
                    <a:pt x="0" y="81"/>
                    <a:pt x="0" y="0"/>
                  </a:cubicBezTo>
                  <a:lnTo>
                    <a:pt x="223" y="0"/>
                  </a:lnTo>
                  <a:cubicBezTo>
                    <a:pt x="223" y="81"/>
                    <a:pt x="112" y="230"/>
                    <a:pt x="112" y="272"/>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9" name="Freeform 135"/>
            <p:cNvSpPr>
              <a:spLocks/>
            </p:cNvSpPr>
            <p:nvPr/>
          </p:nvSpPr>
          <p:spPr bwMode="auto">
            <a:xfrm>
              <a:off x="5191940" y="4117787"/>
              <a:ext cx="75552" cy="119898"/>
            </a:xfrm>
            <a:custGeom>
              <a:avLst/>
              <a:gdLst>
                <a:gd name="T0" fmla="*/ 242 w 285"/>
                <a:gd name="T1" fmla="*/ 448 h 450"/>
                <a:gd name="T2" fmla="*/ 67 w 285"/>
                <a:gd name="T3" fmla="*/ 307 h 450"/>
                <a:gd name="T4" fmla="*/ 86 w 285"/>
                <a:gd name="T5" fmla="*/ 180 h 450"/>
                <a:gd name="T6" fmla="*/ 11 w 285"/>
                <a:gd name="T7" fmla="*/ 196 h 450"/>
                <a:gd name="T8" fmla="*/ 181 w 285"/>
                <a:gd name="T9" fmla="*/ 0 h 450"/>
                <a:gd name="T10" fmla="*/ 220 w 285"/>
                <a:gd name="T11" fmla="*/ 187 h 450"/>
                <a:gd name="T12" fmla="*/ 285 w 285"/>
                <a:gd name="T13" fmla="*/ 450 h 450"/>
                <a:gd name="T14" fmla="*/ 242 w 285"/>
                <a:gd name="T15" fmla="*/ 448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450">
                  <a:moveTo>
                    <a:pt x="242" y="448"/>
                  </a:moveTo>
                  <a:cubicBezTo>
                    <a:pt x="198" y="373"/>
                    <a:pt x="131" y="299"/>
                    <a:pt x="67" y="307"/>
                  </a:cubicBezTo>
                  <a:cubicBezTo>
                    <a:pt x="52" y="260"/>
                    <a:pt x="65" y="222"/>
                    <a:pt x="86" y="180"/>
                  </a:cubicBezTo>
                  <a:cubicBezTo>
                    <a:pt x="60" y="175"/>
                    <a:pt x="44" y="180"/>
                    <a:pt x="11" y="196"/>
                  </a:cubicBezTo>
                  <a:cubicBezTo>
                    <a:pt x="0" y="135"/>
                    <a:pt x="100" y="26"/>
                    <a:pt x="181" y="0"/>
                  </a:cubicBezTo>
                  <a:cubicBezTo>
                    <a:pt x="181" y="45"/>
                    <a:pt x="176" y="130"/>
                    <a:pt x="220" y="187"/>
                  </a:cubicBezTo>
                  <a:cubicBezTo>
                    <a:pt x="249" y="226"/>
                    <a:pt x="273" y="347"/>
                    <a:pt x="285" y="450"/>
                  </a:cubicBezTo>
                  <a:cubicBezTo>
                    <a:pt x="271" y="450"/>
                    <a:pt x="256" y="449"/>
                    <a:pt x="242" y="448"/>
                  </a:cubicBezTo>
                </a:path>
              </a:pathLst>
            </a:custGeom>
            <a:solidFill>
              <a:srgbClr val="EA9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0" name="Freeform 136"/>
            <p:cNvSpPr>
              <a:spLocks/>
            </p:cNvSpPr>
            <p:nvPr/>
          </p:nvSpPr>
          <p:spPr bwMode="auto">
            <a:xfrm>
              <a:off x="5196045" y="4117787"/>
              <a:ext cx="72268" cy="119898"/>
            </a:xfrm>
            <a:custGeom>
              <a:avLst/>
              <a:gdLst>
                <a:gd name="T0" fmla="*/ 243 w 272"/>
                <a:gd name="T1" fmla="*/ 449 h 450"/>
                <a:gd name="T2" fmla="*/ 67 w 272"/>
                <a:gd name="T3" fmla="*/ 274 h 450"/>
                <a:gd name="T4" fmla="*/ 102 w 272"/>
                <a:gd name="T5" fmla="*/ 161 h 450"/>
                <a:gd name="T6" fmla="*/ 0 w 272"/>
                <a:gd name="T7" fmla="*/ 178 h 450"/>
                <a:gd name="T8" fmla="*/ 166 w 272"/>
                <a:gd name="T9" fmla="*/ 0 h 450"/>
                <a:gd name="T10" fmla="*/ 205 w 272"/>
                <a:gd name="T11" fmla="*/ 187 h 450"/>
                <a:gd name="T12" fmla="*/ 272 w 272"/>
                <a:gd name="T13" fmla="*/ 450 h 450"/>
                <a:gd name="T14" fmla="*/ 243 w 272"/>
                <a:gd name="T15" fmla="*/ 449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450">
                  <a:moveTo>
                    <a:pt x="243" y="449"/>
                  </a:moveTo>
                  <a:cubicBezTo>
                    <a:pt x="200" y="368"/>
                    <a:pt x="127" y="274"/>
                    <a:pt x="67" y="274"/>
                  </a:cubicBezTo>
                  <a:cubicBezTo>
                    <a:pt x="69" y="224"/>
                    <a:pt x="73" y="200"/>
                    <a:pt x="102" y="161"/>
                  </a:cubicBezTo>
                  <a:cubicBezTo>
                    <a:pt x="62" y="155"/>
                    <a:pt x="33" y="163"/>
                    <a:pt x="0" y="178"/>
                  </a:cubicBezTo>
                  <a:cubicBezTo>
                    <a:pt x="10" y="118"/>
                    <a:pt x="104" y="26"/>
                    <a:pt x="166" y="0"/>
                  </a:cubicBezTo>
                  <a:cubicBezTo>
                    <a:pt x="166" y="45"/>
                    <a:pt x="161" y="130"/>
                    <a:pt x="205" y="187"/>
                  </a:cubicBezTo>
                  <a:cubicBezTo>
                    <a:pt x="237" y="229"/>
                    <a:pt x="261" y="352"/>
                    <a:pt x="272" y="450"/>
                  </a:cubicBezTo>
                  <a:cubicBezTo>
                    <a:pt x="263" y="450"/>
                    <a:pt x="253" y="449"/>
                    <a:pt x="243" y="449"/>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1" name="Freeform 137"/>
            <p:cNvSpPr>
              <a:spLocks/>
            </p:cNvSpPr>
            <p:nvPr/>
          </p:nvSpPr>
          <p:spPr bwMode="auto">
            <a:xfrm>
              <a:off x="5196868" y="4117787"/>
              <a:ext cx="73089" cy="100189"/>
            </a:xfrm>
            <a:custGeom>
              <a:avLst/>
              <a:gdLst>
                <a:gd name="T0" fmla="*/ 274 w 274"/>
                <a:gd name="T1" fmla="*/ 376 h 376"/>
                <a:gd name="T2" fmla="*/ 79 w 274"/>
                <a:gd name="T3" fmla="*/ 236 h 376"/>
                <a:gd name="T4" fmla="*/ 133 w 274"/>
                <a:gd name="T5" fmla="*/ 117 h 376"/>
                <a:gd name="T6" fmla="*/ 0 w 274"/>
                <a:gd name="T7" fmla="*/ 158 h 376"/>
                <a:gd name="T8" fmla="*/ 162 w 274"/>
                <a:gd name="T9" fmla="*/ 0 h 376"/>
                <a:gd name="T10" fmla="*/ 201 w 274"/>
                <a:gd name="T11" fmla="*/ 187 h 376"/>
                <a:gd name="T12" fmla="*/ 274 w 274"/>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274" h="376">
                  <a:moveTo>
                    <a:pt x="274" y="376"/>
                  </a:moveTo>
                  <a:cubicBezTo>
                    <a:pt x="204" y="270"/>
                    <a:pt x="126" y="236"/>
                    <a:pt x="79" y="236"/>
                  </a:cubicBezTo>
                  <a:cubicBezTo>
                    <a:pt x="89" y="189"/>
                    <a:pt x="115" y="137"/>
                    <a:pt x="133" y="117"/>
                  </a:cubicBezTo>
                  <a:cubicBezTo>
                    <a:pt x="57" y="118"/>
                    <a:pt x="33" y="134"/>
                    <a:pt x="0" y="158"/>
                  </a:cubicBezTo>
                  <a:cubicBezTo>
                    <a:pt x="10" y="97"/>
                    <a:pt x="100" y="26"/>
                    <a:pt x="162" y="0"/>
                  </a:cubicBezTo>
                  <a:cubicBezTo>
                    <a:pt x="162" y="45"/>
                    <a:pt x="157" y="130"/>
                    <a:pt x="201" y="187"/>
                  </a:cubicBezTo>
                  <a:cubicBezTo>
                    <a:pt x="244" y="245"/>
                    <a:pt x="274" y="287"/>
                    <a:pt x="274" y="3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2" name="Freeform 138"/>
            <p:cNvSpPr>
              <a:spLocks/>
            </p:cNvSpPr>
            <p:nvPr/>
          </p:nvSpPr>
          <p:spPr bwMode="auto">
            <a:xfrm>
              <a:off x="5267492" y="4117787"/>
              <a:ext cx="80480" cy="119898"/>
            </a:xfrm>
            <a:custGeom>
              <a:avLst/>
              <a:gdLst>
                <a:gd name="T0" fmla="*/ 60 w 302"/>
                <a:gd name="T1" fmla="*/ 448 h 450"/>
                <a:gd name="T2" fmla="*/ 235 w 302"/>
                <a:gd name="T3" fmla="*/ 307 h 450"/>
                <a:gd name="T4" fmla="*/ 216 w 302"/>
                <a:gd name="T5" fmla="*/ 180 h 450"/>
                <a:gd name="T6" fmla="*/ 291 w 302"/>
                <a:gd name="T7" fmla="*/ 196 h 450"/>
                <a:gd name="T8" fmla="*/ 121 w 302"/>
                <a:gd name="T9" fmla="*/ 0 h 450"/>
                <a:gd name="T10" fmla="*/ 89 w 302"/>
                <a:gd name="T11" fmla="*/ 189 h 450"/>
                <a:gd name="T12" fmla="*/ 0 w 302"/>
                <a:gd name="T13" fmla="*/ 450 h 450"/>
                <a:gd name="T14" fmla="*/ 9 w 302"/>
                <a:gd name="T15" fmla="*/ 450 h 450"/>
                <a:gd name="T16" fmla="*/ 60 w 302"/>
                <a:gd name="T17" fmla="*/ 44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450">
                  <a:moveTo>
                    <a:pt x="60" y="448"/>
                  </a:moveTo>
                  <a:cubicBezTo>
                    <a:pt x="104" y="373"/>
                    <a:pt x="171" y="299"/>
                    <a:pt x="235" y="307"/>
                  </a:cubicBezTo>
                  <a:cubicBezTo>
                    <a:pt x="250" y="260"/>
                    <a:pt x="237" y="222"/>
                    <a:pt x="216" y="180"/>
                  </a:cubicBezTo>
                  <a:cubicBezTo>
                    <a:pt x="242" y="175"/>
                    <a:pt x="258" y="180"/>
                    <a:pt x="291" y="196"/>
                  </a:cubicBezTo>
                  <a:cubicBezTo>
                    <a:pt x="302" y="135"/>
                    <a:pt x="202" y="26"/>
                    <a:pt x="121" y="0"/>
                  </a:cubicBezTo>
                  <a:cubicBezTo>
                    <a:pt x="121" y="45"/>
                    <a:pt x="160" y="137"/>
                    <a:pt x="89" y="189"/>
                  </a:cubicBezTo>
                  <a:cubicBezTo>
                    <a:pt x="41" y="225"/>
                    <a:pt x="7" y="345"/>
                    <a:pt x="0" y="450"/>
                  </a:cubicBezTo>
                  <a:cubicBezTo>
                    <a:pt x="3" y="450"/>
                    <a:pt x="6" y="450"/>
                    <a:pt x="9" y="450"/>
                  </a:cubicBezTo>
                  <a:cubicBezTo>
                    <a:pt x="26" y="450"/>
                    <a:pt x="43" y="449"/>
                    <a:pt x="60" y="448"/>
                  </a:cubicBezTo>
                  <a:close/>
                </a:path>
              </a:pathLst>
            </a:custGeom>
            <a:solidFill>
              <a:srgbClr val="EA9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3" name="Freeform 139"/>
            <p:cNvSpPr>
              <a:spLocks/>
            </p:cNvSpPr>
            <p:nvPr/>
          </p:nvSpPr>
          <p:spPr bwMode="auto">
            <a:xfrm>
              <a:off x="5270777" y="4117787"/>
              <a:ext cx="73089" cy="119898"/>
            </a:xfrm>
            <a:custGeom>
              <a:avLst/>
              <a:gdLst>
                <a:gd name="T0" fmla="*/ 32 w 275"/>
                <a:gd name="T1" fmla="*/ 449 h 450"/>
                <a:gd name="T2" fmla="*/ 208 w 275"/>
                <a:gd name="T3" fmla="*/ 274 h 450"/>
                <a:gd name="T4" fmla="*/ 173 w 275"/>
                <a:gd name="T5" fmla="*/ 161 h 450"/>
                <a:gd name="T6" fmla="*/ 275 w 275"/>
                <a:gd name="T7" fmla="*/ 178 h 450"/>
                <a:gd name="T8" fmla="*/ 109 w 275"/>
                <a:gd name="T9" fmla="*/ 0 h 450"/>
                <a:gd name="T10" fmla="*/ 70 w 275"/>
                <a:gd name="T11" fmla="*/ 187 h 450"/>
                <a:gd name="T12" fmla="*/ 0 w 275"/>
                <a:gd name="T13" fmla="*/ 450 h 450"/>
                <a:gd name="T14" fmla="*/ 32 w 275"/>
                <a:gd name="T15" fmla="*/ 449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450">
                  <a:moveTo>
                    <a:pt x="32" y="449"/>
                  </a:moveTo>
                  <a:cubicBezTo>
                    <a:pt x="75" y="368"/>
                    <a:pt x="148" y="274"/>
                    <a:pt x="208" y="274"/>
                  </a:cubicBezTo>
                  <a:cubicBezTo>
                    <a:pt x="206" y="224"/>
                    <a:pt x="202" y="200"/>
                    <a:pt x="173" y="161"/>
                  </a:cubicBezTo>
                  <a:cubicBezTo>
                    <a:pt x="213" y="155"/>
                    <a:pt x="242" y="163"/>
                    <a:pt x="275" y="178"/>
                  </a:cubicBezTo>
                  <a:cubicBezTo>
                    <a:pt x="265" y="118"/>
                    <a:pt x="171" y="26"/>
                    <a:pt x="109" y="0"/>
                  </a:cubicBezTo>
                  <a:cubicBezTo>
                    <a:pt x="109" y="45"/>
                    <a:pt x="117" y="135"/>
                    <a:pt x="70" y="187"/>
                  </a:cubicBezTo>
                  <a:cubicBezTo>
                    <a:pt x="36" y="226"/>
                    <a:pt x="9" y="349"/>
                    <a:pt x="0" y="450"/>
                  </a:cubicBezTo>
                  <a:cubicBezTo>
                    <a:pt x="10" y="450"/>
                    <a:pt x="21" y="449"/>
                    <a:pt x="32" y="449"/>
                  </a:cubicBezTo>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4" name="Freeform 140"/>
            <p:cNvSpPr>
              <a:spLocks/>
            </p:cNvSpPr>
            <p:nvPr/>
          </p:nvSpPr>
          <p:spPr bwMode="auto">
            <a:xfrm>
              <a:off x="5269956" y="4117787"/>
              <a:ext cx="73089" cy="100189"/>
            </a:xfrm>
            <a:custGeom>
              <a:avLst/>
              <a:gdLst>
                <a:gd name="T0" fmla="*/ 0 w 275"/>
                <a:gd name="T1" fmla="*/ 376 h 376"/>
                <a:gd name="T2" fmla="*/ 196 w 275"/>
                <a:gd name="T3" fmla="*/ 236 h 376"/>
                <a:gd name="T4" fmla="*/ 142 w 275"/>
                <a:gd name="T5" fmla="*/ 117 h 376"/>
                <a:gd name="T6" fmla="*/ 275 w 275"/>
                <a:gd name="T7" fmla="*/ 158 h 376"/>
                <a:gd name="T8" fmla="*/ 113 w 275"/>
                <a:gd name="T9" fmla="*/ 0 h 376"/>
                <a:gd name="T10" fmla="*/ 74 w 275"/>
                <a:gd name="T11" fmla="*/ 187 h 376"/>
                <a:gd name="T12" fmla="*/ 0 w 275"/>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275" h="376">
                  <a:moveTo>
                    <a:pt x="0" y="376"/>
                  </a:moveTo>
                  <a:cubicBezTo>
                    <a:pt x="71" y="270"/>
                    <a:pt x="149" y="236"/>
                    <a:pt x="196" y="236"/>
                  </a:cubicBezTo>
                  <a:cubicBezTo>
                    <a:pt x="186" y="189"/>
                    <a:pt x="160" y="137"/>
                    <a:pt x="142" y="117"/>
                  </a:cubicBezTo>
                  <a:cubicBezTo>
                    <a:pt x="218" y="118"/>
                    <a:pt x="242" y="134"/>
                    <a:pt x="275" y="158"/>
                  </a:cubicBezTo>
                  <a:cubicBezTo>
                    <a:pt x="265" y="97"/>
                    <a:pt x="175" y="26"/>
                    <a:pt x="113" y="0"/>
                  </a:cubicBezTo>
                  <a:cubicBezTo>
                    <a:pt x="113" y="45"/>
                    <a:pt x="118" y="130"/>
                    <a:pt x="74" y="187"/>
                  </a:cubicBezTo>
                  <a:cubicBezTo>
                    <a:pt x="31" y="245"/>
                    <a:pt x="0" y="287"/>
                    <a:pt x="0" y="3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5" name="Freeform 141"/>
            <p:cNvSpPr>
              <a:spLocks/>
            </p:cNvSpPr>
            <p:nvPr/>
          </p:nvSpPr>
          <p:spPr bwMode="auto">
            <a:xfrm>
              <a:off x="5178800" y="3910839"/>
              <a:ext cx="181490" cy="136323"/>
            </a:xfrm>
            <a:custGeom>
              <a:avLst/>
              <a:gdLst>
                <a:gd name="T0" fmla="*/ 337 w 684"/>
                <a:gd name="T1" fmla="*/ 192 h 514"/>
                <a:gd name="T2" fmla="*/ 581 w 684"/>
                <a:gd name="T3" fmla="*/ 379 h 514"/>
                <a:gd name="T4" fmla="*/ 649 w 684"/>
                <a:gd name="T5" fmla="*/ 394 h 514"/>
                <a:gd name="T6" fmla="*/ 350 w 684"/>
                <a:gd name="T7" fmla="*/ 0 h 514"/>
                <a:gd name="T8" fmla="*/ 35 w 684"/>
                <a:gd name="T9" fmla="*/ 380 h 514"/>
                <a:gd name="T10" fmla="*/ 111 w 684"/>
                <a:gd name="T11" fmla="*/ 381 h 514"/>
                <a:gd name="T12" fmla="*/ 337 w 684"/>
                <a:gd name="T13" fmla="*/ 192 h 514"/>
              </a:gdLst>
              <a:ahLst/>
              <a:cxnLst>
                <a:cxn ang="0">
                  <a:pos x="T0" y="T1"/>
                </a:cxn>
                <a:cxn ang="0">
                  <a:pos x="T2" y="T3"/>
                </a:cxn>
                <a:cxn ang="0">
                  <a:pos x="T4" y="T5"/>
                </a:cxn>
                <a:cxn ang="0">
                  <a:pos x="T6" y="T7"/>
                </a:cxn>
                <a:cxn ang="0">
                  <a:pos x="T8" y="T9"/>
                </a:cxn>
                <a:cxn ang="0">
                  <a:pos x="T10" y="T11"/>
                </a:cxn>
                <a:cxn ang="0">
                  <a:pos x="T12" y="T13"/>
                </a:cxn>
              </a:cxnLst>
              <a:rect l="0" t="0" r="r" b="b"/>
              <a:pathLst>
                <a:path w="684" h="514">
                  <a:moveTo>
                    <a:pt x="337" y="192"/>
                  </a:moveTo>
                  <a:cubicBezTo>
                    <a:pt x="498" y="192"/>
                    <a:pt x="576" y="298"/>
                    <a:pt x="581" y="379"/>
                  </a:cubicBezTo>
                  <a:cubicBezTo>
                    <a:pt x="586" y="460"/>
                    <a:pt x="614" y="468"/>
                    <a:pt x="649" y="394"/>
                  </a:cubicBezTo>
                  <a:cubicBezTo>
                    <a:pt x="684" y="320"/>
                    <a:pt x="599" y="0"/>
                    <a:pt x="350" y="0"/>
                  </a:cubicBezTo>
                  <a:cubicBezTo>
                    <a:pt x="102" y="0"/>
                    <a:pt x="0" y="246"/>
                    <a:pt x="35" y="380"/>
                  </a:cubicBezTo>
                  <a:cubicBezTo>
                    <a:pt x="70" y="514"/>
                    <a:pt x="113" y="438"/>
                    <a:pt x="111" y="381"/>
                  </a:cubicBezTo>
                  <a:cubicBezTo>
                    <a:pt x="110" y="323"/>
                    <a:pt x="160" y="197"/>
                    <a:pt x="337" y="192"/>
                  </a:cubicBezTo>
                  <a:close/>
                </a:path>
              </a:pathLst>
            </a:custGeom>
            <a:solidFill>
              <a:srgbClr val="AC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6" name="Freeform 142"/>
            <p:cNvSpPr>
              <a:spLocks/>
            </p:cNvSpPr>
            <p:nvPr/>
          </p:nvSpPr>
          <p:spPr bwMode="auto">
            <a:xfrm>
              <a:off x="5336475" y="3998710"/>
              <a:ext cx="22173" cy="40240"/>
            </a:xfrm>
            <a:custGeom>
              <a:avLst/>
              <a:gdLst>
                <a:gd name="T0" fmla="*/ 57 w 82"/>
                <a:gd name="T1" fmla="*/ 4 h 154"/>
                <a:gd name="T2" fmla="*/ 73 w 82"/>
                <a:gd name="T3" fmla="*/ 84 h 154"/>
                <a:gd name="T4" fmla="*/ 25 w 82"/>
                <a:gd name="T5" fmla="*/ 150 h 154"/>
                <a:gd name="T6" fmla="*/ 9 w 82"/>
                <a:gd name="T7" fmla="*/ 70 h 154"/>
                <a:gd name="T8" fmla="*/ 57 w 82"/>
                <a:gd name="T9" fmla="*/ 4 h 154"/>
              </a:gdLst>
              <a:ahLst/>
              <a:cxnLst>
                <a:cxn ang="0">
                  <a:pos x="T0" y="T1"/>
                </a:cxn>
                <a:cxn ang="0">
                  <a:pos x="T2" y="T3"/>
                </a:cxn>
                <a:cxn ang="0">
                  <a:pos x="T4" y="T5"/>
                </a:cxn>
                <a:cxn ang="0">
                  <a:pos x="T6" y="T7"/>
                </a:cxn>
                <a:cxn ang="0">
                  <a:pos x="T8" y="T9"/>
                </a:cxn>
              </a:cxnLst>
              <a:rect l="0" t="0" r="r" b="b"/>
              <a:pathLst>
                <a:path w="82" h="154">
                  <a:moveTo>
                    <a:pt x="57" y="4"/>
                  </a:moveTo>
                  <a:cubicBezTo>
                    <a:pt x="75" y="8"/>
                    <a:pt x="82" y="43"/>
                    <a:pt x="73" y="84"/>
                  </a:cubicBezTo>
                  <a:cubicBezTo>
                    <a:pt x="64" y="124"/>
                    <a:pt x="42" y="154"/>
                    <a:pt x="25" y="150"/>
                  </a:cubicBezTo>
                  <a:cubicBezTo>
                    <a:pt x="7" y="146"/>
                    <a:pt x="0" y="110"/>
                    <a:pt x="9" y="70"/>
                  </a:cubicBezTo>
                  <a:cubicBezTo>
                    <a:pt x="18" y="29"/>
                    <a:pt x="40" y="0"/>
                    <a:pt x="57" y="4"/>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7" name="Freeform 143"/>
            <p:cNvSpPr>
              <a:spLocks/>
            </p:cNvSpPr>
            <p:nvPr/>
          </p:nvSpPr>
          <p:spPr bwMode="auto">
            <a:xfrm>
              <a:off x="5182084" y="3998710"/>
              <a:ext cx="21352" cy="40240"/>
            </a:xfrm>
            <a:custGeom>
              <a:avLst/>
              <a:gdLst>
                <a:gd name="T0" fmla="*/ 24 w 81"/>
                <a:gd name="T1" fmla="*/ 4 h 154"/>
                <a:gd name="T2" fmla="*/ 9 w 81"/>
                <a:gd name="T3" fmla="*/ 84 h 154"/>
                <a:gd name="T4" fmla="*/ 57 w 81"/>
                <a:gd name="T5" fmla="*/ 150 h 154"/>
                <a:gd name="T6" fmla="*/ 72 w 81"/>
                <a:gd name="T7" fmla="*/ 70 h 154"/>
                <a:gd name="T8" fmla="*/ 24 w 81"/>
                <a:gd name="T9" fmla="*/ 4 h 154"/>
              </a:gdLst>
              <a:ahLst/>
              <a:cxnLst>
                <a:cxn ang="0">
                  <a:pos x="T0" y="T1"/>
                </a:cxn>
                <a:cxn ang="0">
                  <a:pos x="T2" y="T3"/>
                </a:cxn>
                <a:cxn ang="0">
                  <a:pos x="T4" y="T5"/>
                </a:cxn>
                <a:cxn ang="0">
                  <a:pos x="T6" y="T7"/>
                </a:cxn>
                <a:cxn ang="0">
                  <a:pos x="T8" y="T9"/>
                </a:cxn>
              </a:cxnLst>
              <a:rect l="0" t="0" r="r" b="b"/>
              <a:pathLst>
                <a:path w="81" h="154">
                  <a:moveTo>
                    <a:pt x="24" y="4"/>
                  </a:moveTo>
                  <a:cubicBezTo>
                    <a:pt x="7" y="8"/>
                    <a:pt x="0" y="43"/>
                    <a:pt x="9" y="84"/>
                  </a:cubicBezTo>
                  <a:cubicBezTo>
                    <a:pt x="18" y="124"/>
                    <a:pt x="39" y="154"/>
                    <a:pt x="57" y="150"/>
                  </a:cubicBezTo>
                  <a:cubicBezTo>
                    <a:pt x="74" y="146"/>
                    <a:pt x="81" y="110"/>
                    <a:pt x="72" y="70"/>
                  </a:cubicBezTo>
                  <a:cubicBezTo>
                    <a:pt x="63" y="29"/>
                    <a:pt x="42" y="0"/>
                    <a:pt x="24" y="4"/>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8" name="Freeform 144"/>
            <p:cNvSpPr>
              <a:spLocks/>
            </p:cNvSpPr>
            <p:nvPr/>
          </p:nvSpPr>
          <p:spPr bwMode="auto">
            <a:xfrm>
              <a:off x="5212471" y="3922336"/>
              <a:ext cx="128932" cy="81301"/>
            </a:xfrm>
            <a:custGeom>
              <a:avLst/>
              <a:gdLst>
                <a:gd name="T0" fmla="*/ 16 w 488"/>
                <a:gd name="T1" fmla="*/ 92 h 306"/>
                <a:gd name="T2" fmla="*/ 469 w 488"/>
                <a:gd name="T3" fmla="*/ 306 h 306"/>
                <a:gd name="T4" fmla="*/ 16 w 488"/>
                <a:gd name="T5" fmla="*/ 92 h 306"/>
              </a:gdLst>
              <a:ahLst/>
              <a:cxnLst>
                <a:cxn ang="0">
                  <a:pos x="T0" y="T1"/>
                </a:cxn>
                <a:cxn ang="0">
                  <a:pos x="T2" y="T3"/>
                </a:cxn>
                <a:cxn ang="0">
                  <a:pos x="T4" y="T5"/>
                </a:cxn>
              </a:cxnLst>
              <a:rect l="0" t="0" r="r" b="b"/>
              <a:pathLst>
                <a:path w="488" h="306">
                  <a:moveTo>
                    <a:pt x="16" y="92"/>
                  </a:moveTo>
                  <a:cubicBezTo>
                    <a:pt x="0" y="187"/>
                    <a:pt x="260" y="297"/>
                    <a:pt x="469" y="306"/>
                  </a:cubicBezTo>
                  <a:cubicBezTo>
                    <a:pt x="488" y="60"/>
                    <a:pt x="179" y="0"/>
                    <a:pt x="16" y="92"/>
                  </a:cubicBezTo>
                  <a:close/>
                </a:path>
              </a:pathLst>
            </a:custGeom>
            <a:solidFill>
              <a:srgbClr val="AC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9" name="Freeform 145"/>
            <p:cNvSpPr>
              <a:spLocks noEditPoints="1"/>
            </p:cNvSpPr>
            <p:nvPr/>
          </p:nvSpPr>
          <p:spPr bwMode="auto">
            <a:xfrm>
              <a:off x="5201795" y="4006922"/>
              <a:ext cx="134680" cy="31206"/>
            </a:xfrm>
            <a:custGeom>
              <a:avLst/>
              <a:gdLst>
                <a:gd name="T0" fmla="*/ 1 w 509"/>
                <a:gd name="T1" fmla="*/ 6 h 118"/>
                <a:gd name="T2" fmla="*/ 2 w 509"/>
                <a:gd name="T3" fmla="*/ 74 h 118"/>
                <a:gd name="T4" fmla="*/ 97 w 509"/>
                <a:gd name="T5" fmla="*/ 113 h 118"/>
                <a:gd name="T6" fmla="*/ 123 w 509"/>
                <a:gd name="T7" fmla="*/ 115 h 118"/>
                <a:gd name="T8" fmla="*/ 123 w 509"/>
                <a:gd name="T9" fmla="*/ 106 h 118"/>
                <a:gd name="T10" fmla="*/ 113 w 509"/>
                <a:gd name="T11" fmla="*/ 105 h 118"/>
                <a:gd name="T12" fmla="*/ 33 w 509"/>
                <a:gd name="T13" fmla="*/ 80 h 118"/>
                <a:gd name="T14" fmla="*/ 23 w 509"/>
                <a:gd name="T15" fmla="*/ 26 h 118"/>
                <a:gd name="T16" fmla="*/ 123 w 509"/>
                <a:gd name="T17" fmla="*/ 18 h 118"/>
                <a:gd name="T18" fmla="*/ 123 w 509"/>
                <a:gd name="T19" fmla="*/ 8 h 118"/>
                <a:gd name="T20" fmla="*/ 1 w 509"/>
                <a:gd name="T21" fmla="*/ 6 h 118"/>
                <a:gd name="T22" fmla="*/ 123 w 509"/>
                <a:gd name="T23" fmla="*/ 115 h 118"/>
                <a:gd name="T24" fmla="*/ 206 w 509"/>
                <a:gd name="T25" fmla="*/ 111 h 118"/>
                <a:gd name="T26" fmla="*/ 233 w 509"/>
                <a:gd name="T27" fmla="*/ 64 h 118"/>
                <a:gd name="T28" fmla="*/ 277 w 509"/>
                <a:gd name="T29" fmla="*/ 65 h 118"/>
                <a:gd name="T30" fmla="*/ 304 w 509"/>
                <a:gd name="T31" fmla="*/ 111 h 118"/>
                <a:gd name="T32" fmla="*/ 386 w 509"/>
                <a:gd name="T33" fmla="*/ 115 h 118"/>
                <a:gd name="T34" fmla="*/ 386 w 509"/>
                <a:gd name="T35" fmla="*/ 106 h 118"/>
                <a:gd name="T36" fmla="*/ 314 w 509"/>
                <a:gd name="T37" fmla="*/ 100 h 118"/>
                <a:gd name="T38" fmla="*/ 287 w 509"/>
                <a:gd name="T39" fmla="*/ 47 h 118"/>
                <a:gd name="T40" fmla="*/ 380 w 509"/>
                <a:gd name="T41" fmla="*/ 20 h 118"/>
                <a:gd name="T42" fmla="*/ 386 w 509"/>
                <a:gd name="T43" fmla="*/ 19 h 118"/>
                <a:gd name="T44" fmla="*/ 386 w 509"/>
                <a:gd name="T45" fmla="*/ 8 h 118"/>
                <a:gd name="T46" fmla="*/ 371 w 509"/>
                <a:gd name="T47" fmla="*/ 10 h 118"/>
                <a:gd name="T48" fmla="*/ 258 w 509"/>
                <a:gd name="T49" fmla="*/ 28 h 118"/>
                <a:gd name="T50" fmla="*/ 138 w 509"/>
                <a:gd name="T51" fmla="*/ 10 h 118"/>
                <a:gd name="T52" fmla="*/ 123 w 509"/>
                <a:gd name="T53" fmla="*/ 8 h 118"/>
                <a:gd name="T54" fmla="*/ 123 w 509"/>
                <a:gd name="T55" fmla="*/ 18 h 118"/>
                <a:gd name="T56" fmla="*/ 129 w 509"/>
                <a:gd name="T57" fmla="*/ 19 h 118"/>
                <a:gd name="T58" fmla="*/ 222 w 509"/>
                <a:gd name="T59" fmla="*/ 46 h 118"/>
                <a:gd name="T60" fmla="*/ 195 w 509"/>
                <a:gd name="T61" fmla="*/ 100 h 118"/>
                <a:gd name="T62" fmla="*/ 123 w 509"/>
                <a:gd name="T63" fmla="*/ 106 h 118"/>
                <a:gd name="T64" fmla="*/ 123 w 509"/>
                <a:gd name="T65" fmla="*/ 115 h 118"/>
                <a:gd name="T66" fmla="*/ 386 w 509"/>
                <a:gd name="T67" fmla="*/ 115 h 118"/>
                <a:gd name="T68" fmla="*/ 412 w 509"/>
                <a:gd name="T69" fmla="*/ 113 h 118"/>
                <a:gd name="T70" fmla="*/ 508 w 509"/>
                <a:gd name="T71" fmla="*/ 74 h 118"/>
                <a:gd name="T72" fmla="*/ 508 w 509"/>
                <a:gd name="T73" fmla="*/ 6 h 118"/>
                <a:gd name="T74" fmla="*/ 386 w 509"/>
                <a:gd name="T75" fmla="*/ 8 h 118"/>
                <a:gd name="T76" fmla="*/ 386 w 509"/>
                <a:gd name="T77" fmla="*/ 19 h 118"/>
                <a:gd name="T78" fmla="*/ 486 w 509"/>
                <a:gd name="T79" fmla="*/ 26 h 118"/>
                <a:gd name="T80" fmla="*/ 476 w 509"/>
                <a:gd name="T81" fmla="*/ 80 h 118"/>
                <a:gd name="T82" fmla="*/ 396 w 509"/>
                <a:gd name="T83" fmla="*/ 105 h 118"/>
                <a:gd name="T84" fmla="*/ 386 w 509"/>
                <a:gd name="T85" fmla="*/ 106 h 118"/>
                <a:gd name="T86" fmla="*/ 386 w 509"/>
                <a:gd name="T87" fmla="*/ 1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9" h="118">
                  <a:moveTo>
                    <a:pt x="1" y="6"/>
                  </a:moveTo>
                  <a:cubicBezTo>
                    <a:pt x="4" y="19"/>
                    <a:pt x="0" y="64"/>
                    <a:pt x="2" y="74"/>
                  </a:cubicBezTo>
                  <a:cubicBezTo>
                    <a:pt x="3" y="83"/>
                    <a:pt x="57" y="109"/>
                    <a:pt x="97" y="113"/>
                  </a:cubicBezTo>
                  <a:cubicBezTo>
                    <a:pt x="105" y="114"/>
                    <a:pt x="114" y="114"/>
                    <a:pt x="123" y="115"/>
                  </a:cubicBezTo>
                  <a:lnTo>
                    <a:pt x="123" y="106"/>
                  </a:lnTo>
                  <a:cubicBezTo>
                    <a:pt x="120" y="106"/>
                    <a:pt x="116" y="105"/>
                    <a:pt x="113" y="105"/>
                  </a:cubicBezTo>
                  <a:cubicBezTo>
                    <a:pt x="80" y="100"/>
                    <a:pt x="44" y="91"/>
                    <a:pt x="33" y="80"/>
                  </a:cubicBezTo>
                  <a:cubicBezTo>
                    <a:pt x="23" y="69"/>
                    <a:pt x="23" y="33"/>
                    <a:pt x="23" y="26"/>
                  </a:cubicBezTo>
                  <a:cubicBezTo>
                    <a:pt x="23" y="13"/>
                    <a:pt x="86" y="15"/>
                    <a:pt x="123" y="18"/>
                  </a:cubicBezTo>
                  <a:lnTo>
                    <a:pt x="123" y="8"/>
                  </a:lnTo>
                  <a:cubicBezTo>
                    <a:pt x="78" y="3"/>
                    <a:pt x="2" y="0"/>
                    <a:pt x="1" y="6"/>
                  </a:cubicBezTo>
                  <a:close/>
                  <a:moveTo>
                    <a:pt x="123" y="115"/>
                  </a:moveTo>
                  <a:cubicBezTo>
                    <a:pt x="159" y="117"/>
                    <a:pt x="199" y="117"/>
                    <a:pt x="206" y="111"/>
                  </a:cubicBezTo>
                  <a:cubicBezTo>
                    <a:pt x="214" y="102"/>
                    <a:pt x="231" y="71"/>
                    <a:pt x="233" y="64"/>
                  </a:cubicBezTo>
                  <a:cubicBezTo>
                    <a:pt x="235" y="54"/>
                    <a:pt x="274" y="56"/>
                    <a:pt x="277" y="65"/>
                  </a:cubicBezTo>
                  <a:cubicBezTo>
                    <a:pt x="278" y="72"/>
                    <a:pt x="295" y="103"/>
                    <a:pt x="304" y="111"/>
                  </a:cubicBezTo>
                  <a:cubicBezTo>
                    <a:pt x="310" y="118"/>
                    <a:pt x="350" y="118"/>
                    <a:pt x="386" y="115"/>
                  </a:cubicBezTo>
                  <a:lnTo>
                    <a:pt x="386" y="106"/>
                  </a:lnTo>
                  <a:cubicBezTo>
                    <a:pt x="357" y="109"/>
                    <a:pt x="328" y="107"/>
                    <a:pt x="314" y="100"/>
                  </a:cubicBezTo>
                  <a:cubicBezTo>
                    <a:pt x="299" y="93"/>
                    <a:pt x="281" y="57"/>
                    <a:pt x="287" y="47"/>
                  </a:cubicBezTo>
                  <a:cubicBezTo>
                    <a:pt x="293" y="36"/>
                    <a:pt x="345" y="24"/>
                    <a:pt x="380" y="20"/>
                  </a:cubicBezTo>
                  <a:cubicBezTo>
                    <a:pt x="382" y="19"/>
                    <a:pt x="384" y="19"/>
                    <a:pt x="386" y="19"/>
                  </a:cubicBezTo>
                  <a:lnTo>
                    <a:pt x="386" y="8"/>
                  </a:lnTo>
                  <a:cubicBezTo>
                    <a:pt x="380" y="9"/>
                    <a:pt x="375" y="9"/>
                    <a:pt x="371" y="10"/>
                  </a:cubicBezTo>
                  <a:cubicBezTo>
                    <a:pt x="318" y="18"/>
                    <a:pt x="286" y="27"/>
                    <a:pt x="258" y="28"/>
                  </a:cubicBezTo>
                  <a:cubicBezTo>
                    <a:pt x="226" y="28"/>
                    <a:pt x="198" y="19"/>
                    <a:pt x="138" y="10"/>
                  </a:cubicBezTo>
                  <a:cubicBezTo>
                    <a:pt x="134" y="9"/>
                    <a:pt x="129" y="8"/>
                    <a:pt x="123" y="8"/>
                  </a:cubicBezTo>
                  <a:lnTo>
                    <a:pt x="123" y="18"/>
                  </a:lnTo>
                  <a:cubicBezTo>
                    <a:pt x="125" y="19"/>
                    <a:pt x="127" y="19"/>
                    <a:pt x="129" y="19"/>
                  </a:cubicBezTo>
                  <a:cubicBezTo>
                    <a:pt x="164" y="24"/>
                    <a:pt x="216" y="35"/>
                    <a:pt x="222" y="46"/>
                  </a:cubicBezTo>
                  <a:cubicBezTo>
                    <a:pt x="228" y="57"/>
                    <a:pt x="210" y="92"/>
                    <a:pt x="195" y="100"/>
                  </a:cubicBezTo>
                  <a:cubicBezTo>
                    <a:pt x="181" y="106"/>
                    <a:pt x="153" y="109"/>
                    <a:pt x="123" y="106"/>
                  </a:cubicBezTo>
                  <a:lnTo>
                    <a:pt x="123" y="115"/>
                  </a:lnTo>
                  <a:close/>
                  <a:moveTo>
                    <a:pt x="386" y="115"/>
                  </a:moveTo>
                  <a:cubicBezTo>
                    <a:pt x="395" y="115"/>
                    <a:pt x="404" y="114"/>
                    <a:pt x="412" y="113"/>
                  </a:cubicBezTo>
                  <a:cubicBezTo>
                    <a:pt x="453" y="109"/>
                    <a:pt x="506" y="83"/>
                    <a:pt x="508" y="74"/>
                  </a:cubicBezTo>
                  <a:cubicBezTo>
                    <a:pt x="509" y="64"/>
                    <a:pt x="505" y="19"/>
                    <a:pt x="508" y="6"/>
                  </a:cubicBezTo>
                  <a:cubicBezTo>
                    <a:pt x="507" y="0"/>
                    <a:pt x="431" y="3"/>
                    <a:pt x="386" y="8"/>
                  </a:cubicBezTo>
                  <a:lnTo>
                    <a:pt x="386" y="19"/>
                  </a:lnTo>
                  <a:cubicBezTo>
                    <a:pt x="423" y="15"/>
                    <a:pt x="486" y="13"/>
                    <a:pt x="486" y="26"/>
                  </a:cubicBezTo>
                  <a:cubicBezTo>
                    <a:pt x="486" y="33"/>
                    <a:pt x="486" y="69"/>
                    <a:pt x="476" y="80"/>
                  </a:cubicBezTo>
                  <a:cubicBezTo>
                    <a:pt x="465" y="91"/>
                    <a:pt x="429" y="101"/>
                    <a:pt x="396" y="105"/>
                  </a:cubicBezTo>
                  <a:cubicBezTo>
                    <a:pt x="393" y="106"/>
                    <a:pt x="389" y="106"/>
                    <a:pt x="386" y="106"/>
                  </a:cubicBezTo>
                  <a:lnTo>
                    <a:pt x="386" y="115"/>
                  </a:ln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0" name="Oval 146"/>
            <p:cNvSpPr>
              <a:spLocks noChangeArrowheads="1"/>
            </p:cNvSpPr>
            <p:nvPr/>
          </p:nvSpPr>
          <p:spPr bwMode="auto">
            <a:xfrm>
              <a:off x="6689026" y="4369080"/>
              <a:ext cx="685720" cy="685720"/>
            </a:xfrm>
            <a:prstGeom prst="ellipse">
              <a:avLst/>
            </a:pr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1" name="Freeform 147"/>
            <p:cNvSpPr>
              <a:spLocks/>
            </p:cNvSpPr>
            <p:nvPr/>
          </p:nvSpPr>
          <p:spPr bwMode="auto">
            <a:xfrm>
              <a:off x="6849985" y="4593274"/>
              <a:ext cx="256221" cy="323561"/>
            </a:xfrm>
            <a:custGeom>
              <a:avLst/>
              <a:gdLst>
                <a:gd name="T0" fmla="*/ 220 w 965"/>
                <a:gd name="T1" fmla="*/ 74 h 1219"/>
                <a:gd name="T2" fmla="*/ 208 w 965"/>
                <a:gd name="T3" fmla="*/ 1034 h 1219"/>
                <a:gd name="T4" fmla="*/ 370 w 965"/>
                <a:gd name="T5" fmla="*/ 1192 h 1219"/>
                <a:gd name="T6" fmla="*/ 687 w 965"/>
                <a:gd name="T7" fmla="*/ 1219 h 1219"/>
                <a:gd name="T8" fmla="*/ 950 w 965"/>
                <a:gd name="T9" fmla="*/ 1201 h 1219"/>
                <a:gd name="T10" fmla="*/ 954 w 965"/>
                <a:gd name="T11" fmla="*/ 1181 h 1219"/>
                <a:gd name="T12" fmla="*/ 220 w 965"/>
                <a:gd name="T13" fmla="*/ 74 h 1219"/>
              </a:gdLst>
              <a:ahLst/>
              <a:cxnLst>
                <a:cxn ang="0">
                  <a:pos x="T0" y="T1"/>
                </a:cxn>
                <a:cxn ang="0">
                  <a:pos x="T2" y="T3"/>
                </a:cxn>
                <a:cxn ang="0">
                  <a:pos x="T4" y="T5"/>
                </a:cxn>
                <a:cxn ang="0">
                  <a:pos x="T6" y="T7"/>
                </a:cxn>
                <a:cxn ang="0">
                  <a:pos x="T8" y="T9"/>
                </a:cxn>
                <a:cxn ang="0">
                  <a:pos x="T10" y="T11"/>
                </a:cxn>
                <a:cxn ang="0">
                  <a:pos x="T12" y="T13"/>
                </a:cxn>
              </a:cxnLst>
              <a:rect l="0" t="0" r="r" b="b"/>
              <a:pathLst>
                <a:path w="965" h="1219">
                  <a:moveTo>
                    <a:pt x="220" y="74"/>
                  </a:moveTo>
                  <a:cubicBezTo>
                    <a:pt x="147" y="167"/>
                    <a:pt x="0" y="717"/>
                    <a:pt x="208" y="1034"/>
                  </a:cubicBezTo>
                  <a:cubicBezTo>
                    <a:pt x="251" y="1100"/>
                    <a:pt x="307" y="1152"/>
                    <a:pt x="370" y="1192"/>
                  </a:cubicBezTo>
                  <a:cubicBezTo>
                    <a:pt x="471" y="1210"/>
                    <a:pt x="578" y="1219"/>
                    <a:pt x="687" y="1219"/>
                  </a:cubicBezTo>
                  <a:cubicBezTo>
                    <a:pt x="777" y="1219"/>
                    <a:pt x="865" y="1213"/>
                    <a:pt x="950" y="1201"/>
                  </a:cubicBezTo>
                  <a:cubicBezTo>
                    <a:pt x="952" y="1194"/>
                    <a:pt x="953" y="1188"/>
                    <a:pt x="954" y="1181"/>
                  </a:cubicBezTo>
                  <a:cubicBezTo>
                    <a:pt x="965" y="999"/>
                    <a:pt x="361" y="0"/>
                    <a:pt x="220" y="74"/>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6" name="Freeform 148"/>
            <p:cNvSpPr>
              <a:spLocks/>
            </p:cNvSpPr>
            <p:nvPr/>
          </p:nvSpPr>
          <p:spPr bwMode="auto">
            <a:xfrm>
              <a:off x="6952638" y="4593274"/>
              <a:ext cx="253758" cy="323561"/>
            </a:xfrm>
            <a:custGeom>
              <a:avLst/>
              <a:gdLst>
                <a:gd name="T0" fmla="*/ 748 w 958"/>
                <a:gd name="T1" fmla="*/ 73 h 1219"/>
                <a:gd name="T2" fmla="*/ 750 w 958"/>
                <a:gd name="T3" fmla="*/ 1000 h 1219"/>
                <a:gd name="T4" fmla="*/ 513 w 958"/>
                <a:gd name="T5" fmla="*/ 1207 h 1219"/>
                <a:gd name="T6" fmla="*/ 301 w 958"/>
                <a:gd name="T7" fmla="*/ 1219 h 1219"/>
                <a:gd name="T8" fmla="*/ 14 w 958"/>
                <a:gd name="T9" fmla="*/ 1197 h 1219"/>
                <a:gd name="T10" fmla="*/ 11 w 958"/>
                <a:gd name="T11" fmla="*/ 1181 h 1219"/>
                <a:gd name="T12" fmla="*/ 748 w 958"/>
                <a:gd name="T13" fmla="*/ 73 h 1219"/>
              </a:gdLst>
              <a:ahLst/>
              <a:cxnLst>
                <a:cxn ang="0">
                  <a:pos x="T0" y="T1"/>
                </a:cxn>
                <a:cxn ang="0">
                  <a:pos x="T2" y="T3"/>
                </a:cxn>
                <a:cxn ang="0">
                  <a:pos x="T4" y="T5"/>
                </a:cxn>
                <a:cxn ang="0">
                  <a:pos x="T6" y="T7"/>
                </a:cxn>
                <a:cxn ang="0">
                  <a:pos x="T8" y="T9"/>
                </a:cxn>
                <a:cxn ang="0">
                  <a:pos x="T10" y="T11"/>
                </a:cxn>
                <a:cxn ang="0">
                  <a:pos x="T12" y="T13"/>
                </a:cxn>
              </a:cxnLst>
              <a:rect l="0" t="0" r="r" b="b"/>
              <a:pathLst>
                <a:path w="958" h="1219">
                  <a:moveTo>
                    <a:pt x="748" y="73"/>
                  </a:moveTo>
                  <a:cubicBezTo>
                    <a:pt x="822" y="166"/>
                    <a:pt x="958" y="683"/>
                    <a:pt x="750" y="1000"/>
                  </a:cubicBezTo>
                  <a:cubicBezTo>
                    <a:pt x="690" y="1091"/>
                    <a:pt x="605" y="1160"/>
                    <a:pt x="513" y="1207"/>
                  </a:cubicBezTo>
                  <a:cubicBezTo>
                    <a:pt x="444" y="1215"/>
                    <a:pt x="373" y="1219"/>
                    <a:pt x="301" y="1219"/>
                  </a:cubicBezTo>
                  <a:cubicBezTo>
                    <a:pt x="203" y="1219"/>
                    <a:pt x="106" y="1212"/>
                    <a:pt x="14" y="1197"/>
                  </a:cubicBezTo>
                  <a:cubicBezTo>
                    <a:pt x="13" y="1192"/>
                    <a:pt x="12" y="1186"/>
                    <a:pt x="11" y="1181"/>
                  </a:cubicBezTo>
                  <a:cubicBezTo>
                    <a:pt x="0" y="999"/>
                    <a:pt x="608" y="0"/>
                    <a:pt x="748" y="73"/>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7" name="Freeform 149"/>
            <p:cNvSpPr>
              <a:spLocks/>
            </p:cNvSpPr>
            <p:nvPr/>
          </p:nvSpPr>
          <p:spPr bwMode="auto">
            <a:xfrm>
              <a:off x="6854091" y="4883986"/>
              <a:ext cx="356410" cy="170814"/>
            </a:xfrm>
            <a:custGeom>
              <a:avLst/>
              <a:gdLst>
                <a:gd name="T0" fmla="*/ 187 w 1341"/>
                <a:gd name="T1" fmla="*/ 175 h 646"/>
                <a:gd name="T2" fmla="*/ 0 w 1341"/>
                <a:gd name="T3" fmla="*/ 459 h 646"/>
                <a:gd name="T4" fmla="*/ 670 w 1341"/>
                <a:gd name="T5" fmla="*/ 646 h 646"/>
                <a:gd name="T6" fmla="*/ 1341 w 1341"/>
                <a:gd name="T7" fmla="*/ 458 h 646"/>
                <a:gd name="T8" fmla="*/ 1153 w 1341"/>
                <a:gd name="T9" fmla="*/ 175 h 646"/>
                <a:gd name="T10" fmla="*/ 670 w 1341"/>
                <a:gd name="T11" fmla="*/ 2 h 646"/>
                <a:gd name="T12" fmla="*/ 187 w 1341"/>
                <a:gd name="T13" fmla="*/ 175 h 646"/>
              </a:gdLst>
              <a:ahLst/>
              <a:cxnLst>
                <a:cxn ang="0">
                  <a:pos x="T0" y="T1"/>
                </a:cxn>
                <a:cxn ang="0">
                  <a:pos x="T2" y="T3"/>
                </a:cxn>
                <a:cxn ang="0">
                  <a:pos x="T4" y="T5"/>
                </a:cxn>
                <a:cxn ang="0">
                  <a:pos x="T6" y="T7"/>
                </a:cxn>
                <a:cxn ang="0">
                  <a:pos x="T8" y="T9"/>
                </a:cxn>
                <a:cxn ang="0">
                  <a:pos x="T10" y="T11"/>
                </a:cxn>
                <a:cxn ang="0">
                  <a:pos x="T12" y="T13"/>
                </a:cxn>
              </a:cxnLst>
              <a:rect l="0" t="0" r="r" b="b"/>
              <a:pathLst>
                <a:path w="1341" h="646">
                  <a:moveTo>
                    <a:pt x="187" y="175"/>
                  </a:moveTo>
                  <a:cubicBezTo>
                    <a:pt x="100" y="232"/>
                    <a:pt x="48" y="333"/>
                    <a:pt x="0" y="459"/>
                  </a:cubicBezTo>
                  <a:cubicBezTo>
                    <a:pt x="195" y="578"/>
                    <a:pt x="425" y="646"/>
                    <a:pt x="670" y="646"/>
                  </a:cubicBezTo>
                  <a:cubicBezTo>
                    <a:pt x="916" y="646"/>
                    <a:pt x="1146" y="578"/>
                    <a:pt x="1341" y="458"/>
                  </a:cubicBezTo>
                  <a:cubicBezTo>
                    <a:pt x="1293" y="332"/>
                    <a:pt x="1241" y="230"/>
                    <a:pt x="1153" y="175"/>
                  </a:cubicBezTo>
                  <a:cubicBezTo>
                    <a:pt x="932" y="37"/>
                    <a:pt x="800" y="4"/>
                    <a:pt x="670" y="2"/>
                  </a:cubicBezTo>
                  <a:cubicBezTo>
                    <a:pt x="537" y="0"/>
                    <a:pt x="406" y="33"/>
                    <a:pt x="187" y="175"/>
                  </a:cubicBezTo>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8" name="Freeform 150"/>
            <p:cNvSpPr>
              <a:spLocks/>
            </p:cNvSpPr>
            <p:nvPr/>
          </p:nvSpPr>
          <p:spPr bwMode="auto">
            <a:xfrm>
              <a:off x="6983844" y="4755876"/>
              <a:ext cx="96904" cy="192988"/>
            </a:xfrm>
            <a:custGeom>
              <a:avLst/>
              <a:gdLst>
                <a:gd name="T0" fmla="*/ 0 w 366"/>
                <a:gd name="T1" fmla="*/ 0 h 727"/>
                <a:gd name="T2" fmla="*/ 366 w 366"/>
                <a:gd name="T3" fmla="*/ 0 h 727"/>
                <a:gd name="T4" fmla="*/ 366 w 366"/>
                <a:gd name="T5" fmla="*/ 528 h 727"/>
                <a:gd name="T6" fmla="*/ 0 w 366"/>
                <a:gd name="T7" fmla="*/ 528 h 727"/>
                <a:gd name="T8" fmla="*/ 0 w 366"/>
                <a:gd name="T9" fmla="*/ 0 h 727"/>
              </a:gdLst>
              <a:ahLst/>
              <a:cxnLst>
                <a:cxn ang="0">
                  <a:pos x="T0" y="T1"/>
                </a:cxn>
                <a:cxn ang="0">
                  <a:pos x="T2" y="T3"/>
                </a:cxn>
                <a:cxn ang="0">
                  <a:pos x="T4" y="T5"/>
                </a:cxn>
                <a:cxn ang="0">
                  <a:pos x="T6" y="T7"/>
                </a:cxn>
                <a:cxn ang="0">
                  <a:pos x="T8" y="T9"/>
                </a:cxn>
              </a:cxnLst>
              <a:rect l="0" t="0" r="r" b="b"/>
              <a:pathLst>
                <a:path w="366" h="727">
                  <a:moveTo>
                    <a:pt x="0" y="0"/>
                  </a:moveTo>
                  <a:lnTo>
                    <a:pt x="366" y="0"/>
                  </a:lnTo>
                  <a:lnTo>
                    <a:pt x="366" y="528"/>
                  </a:lnTo>
                  <a:cubicBezTo>
                    <a:pt x="366" y="706"/>
                    <a:pt x="0" y="727"/>
                    <a:pt x="0" y="528"/>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9" name="Freeform 151"/>
            <p:cNvSpPr>
              <a:spLocks/>
            </p:cNvSpPr>
            <p:nvPr/>
          </p:nvSpPr>
          <p:spPr bwMode="auto">
            <a:xfrm>
              <a:off x="6983844" y="4825679"/>
              <a:ext cx="96904" cy="65697"/>
            </a:xfrm>
            <a:custGeom>
              <a:avLst/>
              <a:gdLst>
                <a:gd name="T0" fmla="*/ 118 w 118"/>
                <a:gd name="T1" fmla="*/ 22 h 80"/>
                <a:gd name="T2" fmla="*/ 118 w 118"/>
                <a:gd name="T3" fmla="*/ 0 h 80"/>
                <a:gd name="T4" fmla="*/ 0 w 118"/>
                <a:gd name="T5" fmla="*/ 0 h 80"/>
                <a:gd name="T6" fmla="*/ 0 w 118"/>
                <a:gd name="T7" fmla="*/ 80 h 80"/>
                <a:gd name="T8" fmla="*/ 118 w 118"/>
                <a:gd name="T9" fmla="*/ 22 h 80"/>
              </a:gdLst>
              <a:ahLst/>
              <a:cxnLst>
                <a:cxn ang="0">
                  <a:pos x="T0" y="T1"/>
                </a:cxn>
                <a:cxn ang="0">
                  <a:pos x="T2" y="T3"/>
                </a:cxn>
                <a:cxn ang="0">
                  <a:pos x="T4" y="T5"/>
                </a:cxn>
                <a:cxn ang="0">
                  <a:pos x="T6" y="T7"/>
                </a:cxn>
                <a:cxn ang="0">
                  <a:pos x="T8" y="T9"/>
                </a:cxn>
              </a:cxnLst>
              <a:rect l="0" t="0" r="r" b="b"/>
              <a:pathLst>
                <a:path w="118" h="80">
                  <a:moveTo>
                    <a:pt x="118" y="22"/>
                  </a:moveTo>
                  <a:lnTo>
                    <a:pt x="118" y="0"/>
                  </a:lnTo>
                  <a:lnTo>
                    <a:pt x="0" y="0"/>
                  </a:lnTo>
                  <a:lnTo>
                    <a:pt x="0" y="80"/>
                  </a:lnTo>
                  <a:lnTo>
                    <a:pt x="118" y="22"/>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0" name="Freeform 152"/>
            <p:cNvSpPr>
              <a:spLocks/>
            </p:cNvSpPr>
            <p:nvPr/>
          </p:nvSpPr>
          <p:spPr bwMode="auto">
            <a:xfrm>
              <a:off x="6826991" y="4576850"/>
              <a:ext cx="410610" cy="271824"/>
            </a:xfrm>
            <a:custGeom>
              <a:avLst/>
              <a:gdLst>
                <a:gd name="T0" fmla="*/ 773 w 1546"/>
                <a:gd name="T1" fmla="*/ 0 h 1022"/>
                <a:gd name="T2" fmla="*/ 773 w 1546"/>
                <a:gd name="T3" fmla="*/ 1022 h 1022"/>
                <a:gd name="T4" fmla="*/ 773 w 1546"/>
                <a:gd name="T5" fmla="*/ 0 h 1022"/>
              </a:gdLst>
              <a:ahLst/>
              <a:cxnLst>
                <a:cxn ang="0">
                  <a:pos x="T0" y="T1"/>
                </a:cxn>
                <a:cxn ang="0">
                  <a:pos x="T2" y="T3"/>
                </a:cxn>
                <a:cxn ang="0">
                  <a:pos x="T4" y="T5"/>
                </a:cxn>
              </a:cxnLst>
              <a:rect l="0" t="0" r="r" b="b"/>
              <a:pathLst>
                <a:path w="1546" h="1022">
                  <a:moveTo>
                    <a:pt x="773" y="0"/>
                  </a:moveTo>
                  <a:cubicBezTo>
                    <a:pt x="1546" y="0"/>
                    <a:pt x="1233" y="1022"/>
                    <a:pt x="773" y="1022"/>
                  </a:cubicBezTo>
                  <a:cubicBezTo>
                    <a:pt x="313" y="1022"/>
                    <a:pt x="0" y="0"/>
                    <a:pt x="773"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1" name="Freeform 153"/>
            <p:cNvSpPr>
              <a:spLocks/>
            </p:cNvSpPr>
            <p:nvPr/>
          </p:nvSpPr>
          <p:spPr bwMode="auto">
            <a:xfrm>
              <a:off x="6885298" y="4527576"/>
              <a:ext cx="293176" cy="220909"/>
            </a:xfrm>
            <a:custGeom>
              <a:avLst/>
              <a:gdLst>
                <a:gd name="T0" fmla="*/ 709 w 1104"/>
                <a:gd name="T1" fmla="*/ 286 h 831"/>
                <a:gd name="T2" fmla="*/ 968 w 1104"/>
                <a:gd name="T3" fmla="*/ 661 h 831"/>
                <a:gd name="T4" fmla="*/ 1047 w 1104"/>
                <a:gd name="T5" fmla="*/ 636 h 831"/>
                <a:gd name="T6" fmla="*/ 565 w 1104"/>
                <a:gd name="T7" fmla="*/ 0 h 831"/>
                <a:gd name="T8" fmla="*/ 56 w 1104"/>
                <a:gd name="T9" fmla="*/ 614 h 831"/>
                <a:gd name="T10" fmla="*/ 180 w 1104"/>
                <a:gd name="T11" fmla="*/ 606 h 831"/>
                <a:gd name="T12" fmla="*/ 709 w 1104"/>
                <a:gd name="T13" fmla="*/ 286 h 831"/>
              </a:gdLst>
              <a:ahLst/>
              <a:cxnLst>
                <a:cxn ang="0">
                  <a:pos x="T0" y="T1"/>
                </a:cxn>
                <a:cxn ang="0">
                  <a:pos x="T2" y="T3"/>
                </a:cxn>
                <a:cxn ang="0">
                  <a:pos x="T4" y="T5"/>
                </a:cxn>
                <a:cxn ang="0">
                  <a:pos x="T6" y="T7"/>
                </a:cxn>
                <a:cxn ang="0">
                  <a:pos x="T8" y="T9"/>
                </a:cxn>
                <a:cxn ang="0">
                  <a:pos x="T10" y="T11"/>
                </a:cxn>
                <a:cxn ang="0">
                  <a:pos x="T12" y="T13"/>
                </a:cxn>
              </a:cxnLst>
              <a:rect l="0" t="0" r="r" b="b"/>
              <a:pathLst>
                <a:path w="1104" h="831">
                  <a:moveTo>
                    <a:pt x="709" y="286"/>
                  </a:moveTo>
                  <a:cubicBezTo>
                    <a:pt x="837" y="349"/>
                    <a:pt x="941" y="499"/>
                    <a:pt x="968" y="661"/>
                  </a:cubicBezTo>
                  <a:cubicBezTo>
                    <a:pt x="996" y="823"/>
                    <a:pt x="991" y="755"/>
                    <a:pt x="1047" y="636"/>
                  </a:cubicBezTo>
                  <a:cubicBezTo>
                    <a:pt x="1104" y="516"/>
                    <a:pt x="966" y="0"/>
                    <a:pt x="565" y="0"/>
                  </a:cubicBezTo>
                  <a:cubicBezTo>
                    <a:pt x="164" y="0"/>
                    <a:pt x="0" y="397"/>
                    <a:pt x="56" y="614"/>
                  </a:cubicBezTo>
                  <a:cubicBezTo>
                    <a:pt x="112" y="831"/>
                    <a:pt x="145" y="771"/>
                    <a:pt x="180" y="606"/>
                  </a:cubicBezTo>
                  <a:cubicBezTo>
                    <a:pt x="215" y="442"/>
                    <a:pt x="358" y="249"/>
                    <a:pt x="709" y="286"/>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2" name="Freeform 154"/>
            <p:cNvSpPr>
              <a:spLocks/>
            </p:cNvSpPr>
            <p:nvPr/>
          </p:nvSpPr>
          <p:spPr bwMode="auto">
            <a:xfrm>
              <a:off x="7073357" y="4598201"/>
              <a:ext cx="134680" cy="241439"/>
            </a:xfrm>
            <a:custGeom>
              <a:avLst/>
              <a:gdLst>
                <a:gd name="T0" fmla="*/ 209 w 510"/>
                <a:gd name="T1" fmla="*/ 909 h 909"/>
                <a:gd name="T2" fmla="*/ 0 w 510"/>
                <a:gd name="T3" fmla="*/ 27 h 909"/>
                <a:gd name="T4" fmla="*/ 209 w 510"/>
                <a:gd name="T5" fmla="*/ 909 h 909"/>
              </a:gdLst>
              <a:ahLst/>
              <a:cxnLst>
                <a:cxn ang="0">
                  <a:pos x="T0" y="T1"/>
                </a:cxn>
                <a:cxn ang="0">
                  <a:pos x="T2" y="T3"/>
                </a:cxn>
                <a:cxn ang="0">
                  <a:pos x="T4" y="T5"/>
                </a:cxn>
              </a:cxnLst>
              <a:rect l="0" t="0" r="r" b="b"/>
              <a:pathLst>
                <a:path w="510" h="909">
                  <a:moveTo>
                    <a:pt x="209" y="909"/>
                  </a:moveTo>
                  <a:cubicBezTo>
                    <a:pt x="434" y="368"/>
                    <a:pt x="79" y="31"/>
                    <a:pt x="0" y="27"/>
                  </a:cubicBezTo>
                  <a:cubicBezTo>
                    <a:pt x="152" y="0"/>
                    <a:pt x="510" y="336"/>
                    <a:pt x="209" y="909"/>
                  </a:cubicBezTo>
                  <a:close/>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3" name="Freeform 155"/>
            <p:cNvSpPr>
              <a:spLocks/>
            </p:cNvSpPr>
            <p:nvPr/>
          </p:nvSpPr>
          <p:spPr bwMode="auto">
            <a:xfrm>
              <a:off x="6983844" y="4890556"/>
              <a:ext cx="96904" cy="124005"/>
            </a:xfrm>
            <a:custGeom>
              <a:avLst/>
              <a:gdLst>
                <a:gd name="T0" fmla="*/ 365 w 365"/>
                <a:gd name="T1" fmla="*/ 1 h 467"/>
                <a:gd name="T2" fmla="*/ 183 w 365"/>
                <a:gd name="T3" fmla="*/ 467 h 467"/>
                <a:gd name="T4" fmla="*/ 0 w 365"/>
                <a:gd name="T5" fmla="*/ 0 h 467"/>
                <a:gd name="T6" fmla="*/ 365 w 365"/>
                <a:gd name="T7" fmla="*/ 1 h 467"/>
              </a:gdLst>
              <a:ahLst/>
              <a:cxnLst>
                <a:cxn ang="0">
                  <a:pos x="T0" y="T1"/>
                </a:cxn>
                <a:cxn ang="0">
                  <a:pos x="T2" y="T3"/>
                </a:cxn>
                <a:cxn ang="0">
                  <a:pos x="T4" y="T5"/>
                </a:cxn>
                <a:cxn ang="0">
                  <a:pos x="T6" y="T7"/>
                </a:cxn>
              </a:cxnLst>
              <a:rect l="0" t="0" r="r" b="b"/>
              <a:pathLst>
                <a:path w="365" h="467">
                  <a:moveTo>
                    <a:pt x="365" y="1"/>
                  </a:moveTo>
                  <a:cubicBezTo>
                    <a:pt x="348" y="176"/>
                    <a:pt x="183" y="326"/>
                    <a:pt x="183" y="467"/>
                  </a:cubicBezTo>
                  <a:cubicBezTo>
                    <a:pt x="183" y="325"/>
                    <a:pt x="16" y="176"/>
                    <a:pt x="0" y="0"/>
                  </a:cubicBezTo>
                  <a:lnTo>
                    <a:pt x="365" y="1"/>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4" name="Freeform 156"/>
            <p:cNvSpPr>
              <a:spLocks/>
            </p:cNvSpPr>
            <p:nvPr/>
          </p:nvSpPr>
          <p:spPr bwMode="auto">
            <a:xfrm>
              <a:off x="7032296" y="4871668"/>
              <a:ext cx="119077" cy="125647"/>
            </a:xfrm>
            <a:custGeom>
              <a:avLst/>
              <a:gdLst>
                <a:gd name="T0" fmla="*/ 2 w 448"/>
                <a:gd name="T1" fmla="*/ 473 h 473"/>
                <a:gd name="T2" fmla="*/ 265 w 448"/>
                <a:gd name="T3" fmla="*/ 254 h 473"/>
                <a:gd name="T4" fmla="*/ 448 w 448"/>
                <a:gd name="T5" fmla="*/ 245 h 473"/>
                <a:gd name="T6" fmla="*/ 184 w 448"/>
                <a:gd name="T7" fmla="*/ 0 h 473"/>
                <a:gd name="T8" fmla="*/ 2 w 448"/>
                <a:gd name="T9" fmla="*/ 473 h 473"/>
              </a:gdLst>
              <a:ahLst/>
              <a:cxnLst>
                <a:cxn ang="0">
                  <a:pos x="T0" y="T1"/>
                </a:cxn>
                <a:cxn ang="0">
                  <a:pos x="T2" y="T3"/>
                </a:cxn>
                <a:cxn ang="0">
                  <a:pos x="T4" y="T5"/>
                </a:cxn>
                <a:cxn ang="0">
                  <a:pos x="T6" y="T7"/>
                </a:cxn>
                <a:cxn ang="0">
                  <a:pos x="T8" y="T9"/>
                </a:cxn>
              </a:cxnLst>
              <a:rect l="0" t="0" r="r" b="b"/>
              <a:pathLst>
                <a:path w="448" h="473">
                  <a:moveTo>
                    <a:pt x="2" y="473"/>
                  </a:moveTo>
                  <a:cubicBezTo>
                    <a:pt x="81" y="354"/>
                    <a:pt x="165" y="285"/>
                    <a:pt x="265" y="254"/>
                  </a:cubicBezTo>
                  <a:cubicBezTo>
                    <a:pt x="315" y="239"/>
                    <a:pt x="402" y="222"/>
                    <a:pt x="448" y="245"/>
                  </a:cubicBezTo>
                  <a:cubicBezTo>
                    <a:pt x="360" y="145"/>
                    <a:pt x="267" y="95"/>
                    <a:pt x="184" y="0"/>
                  </a:cubicBezTo>
                  <a:cubicBezTo>
                    <a:pt x="183" y="272"/>
                    <a:pt x="0" y="320"/>
                    <a:pt x="2" y="473"/>
                  </a:cubicBezTo>
                  <a:close/>
                </a:path>
              </a:pathLst>
            </a:custGeom>
            <a:solidFill>
              <a:srgbClr val="478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5" name="Freeform 157"/>
            <p:cNvSpPr>
              <a:spLocks/>
            </p:cNvSpPr>
            <p:nvPr/>
          </p:nvSpPr>
          <p:spPr bwMode="auto">
            <a:xfrm>
              <a:off x="7032296" y="4871668"/>
              <a:ext cx="105117" cy="125647"/>
            </a:xfrm>
            <a:custGeom>
              <a:avLst/>
              <a:gdLst>
                <a:gd name="T0" fmla="*/ 2 w 397"/>
                <a:gd name="T1" fmla="*/ 473 h 473"/>
                <a:gd name="T2" fmla="*/ 254 w 397"/>
                <a:gd name="T3" fmla="*/ 208 h 473"/>
                <a:gd name="T4" fmla="*/ 397 w 397"/>
                <a:gd name="T5" fmla="*/ 219 h 473"/>
                <a:gd name="T6" fmla="*/ 184 w 397"/>
                <a:gd name="T7" fmla="*/ 0 h 473"/>
                <a:gd name="T8" fmla="*/ 2 w 397"/>
                <a:gd name="T9" fmla="*/ 473 h 473"/>
              </a:gdLst>
              <a:ahLst/>
              <a:cxnLst>
                <a:cxn ang="0">
                  <a:pos x="T0" y="T1"/>
                </a:cxn>
                <a:cxn ang="0">
                  <a:pos x="T2" y="T3"/>
                </a:cxn>
                <a:cxn ang="0">
                  <a:pos x="T4" y="T5"/>
                </a:cxn>
                <a:cxn ang="0">
                  <a:pos x="T6" y="T7"/>
                </a:cxn>
                <a:cxn ang="0">
                  <a:pos x="T8" y="T9"/>
                </a:cxn>
              </a:cxnLst>
              <a:rect l="0" t="0" r="r" b="b"/>
              <a:pathLst>
                <a:path w="397" h="473">
                  <a:moveTo>
                    <a:pt x="2" y="473"/>
                  </a:moveTo>
                  <a:cubicBezTo>
                    <a:pt x="61" y="346"/>
                    <a:pt x="154" y="239"/>
                    <a:pt x="254" y="208"/>
                  </a:cubicBezTo>
                  <a:cubicBezTo>
                    <a:pt x="304" y="192"/>
                    <a:pt x="350" y="196"/>
                    <a:pt x="397" y="219"/>
                  </a:cubicBezTo>
                  <a:cubicBezTo>
                    <a:pt x="309" y="118"/>
                    <a:pt x="267" y="61"/>
                    <a:pt x="184" y="0"/>
                  </a:cubicBezTo>
                  <a:cubicBezTo>
                    <a:pt x="183" y="272"/>
                    <a:pt x="0" y="320"/>
                    <a:pt x="2" y="473"/>
                  </a:cubicBez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6" name="Freeform 158"/>
            <p:cNvSpPr>
              <a:spLocks/>
            </p:cNvSpPr>
            <p:nvPr/>
          </p:nvSpPr>
          <p:spPr bwMode="auto">
            <a:xfrm>
              <a:off x="6914041" y="4871668"/>
              <a:ext cx="119077" cy="125647"/>
            </a:xfrm>
            <a:custGeom>
              <a:avLst/>
              <a:gdLst>
                <a:gd name="T0" fmla="*/ 447 w 448"/>
                <a:gd name="T1" fmla="*/ 473 h 473"/>
                <a:gd name="T2" fmla="*/ 183 w 448"/>
                <a:gd name="T3" fmla="*/ 254 h 473"/>
                <a:gd name="T4" fmla="*/ 0 w 448"/>
                <a:gd name="T5" fmla="*/ 245 h 473"/>
                <a:gd name="T6" fmla="*/ 264 w 448"/>
                <a:gd name="T7" fmla="*/ 0 h 473"/>
                <a:gd name="T8" fmla="*/ 447 w 448"/>
                <a:gd name="T9" fmla="*/ 473 h 473"/>
              </a:gdLst>
              <a:ahLst/>
              <a:cxnLst>
                <a:cxn ang="0">
                  <a:pos x="T0" y="T1"/>
                </a:cxn>
                <a:cxn ang="0">
                  <a:pos x="T2" y="T3"/>
                </a:cxn>
                <a:cxn ang="0">
                  <a:pos x="T4" y="T5"/>
                </a:cxn>
                <a:cxn ang="0">
                  <a:pos x="T6" y="T7"/>
                </a:cxn>
                <a:cxn ang="0">
                  <a:pos x="T8" y="T9"/>
                </a:cxn>
              </a:cxnLst>
              <a:rect l="0" t="0" r="r" b="b"/>
              <a:pathLst>
                <a:path w="448" h="473">
                  <a:moveTo>
                    <a:pt x="447" y="473"/>
                  </a:moveTo>
                  <a:cubicBezTo>
                    <a:pt x="367" y="354"/>
                    <a:pt x="284" y="285"/>
                    <a:pt x="183" y="254"/>
                  </a:cubicBezTo>
                  <a:cubicBezTo>
                    <a:pt x="134" y="239"/>
                    <a:pt x="47" y="222"/>
                    <a:pt x="0" y="245"/>
                  </a:cubicBezTo>
                  <a:cubicBezTo>
                    <a:pt x="88" y="145"/>
                    <a:pt x="181" y="95"/>
                    <a:pt x="264" y="0"/>
                  </a:cubicBezTo>
                  <a:cubicBezTo>
                    <a:pt x="265" y="272"/>
                    <a:pt x="448" y="320"/>
                    <a:pt x="447" y="473"/>
                  </a:cubicBezTo>
                  <a:close/>
                </a:path>
              </a:pathLst>
            </a:custGeom>
            <a:solidFill>
              <a:srgbClr val="478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7" name="Freeform 159"/>
            <p:cNvSpPr>
              <a:spLocks/>
            </p:cNvSpPr>
            <p:nvPr/>
          </p:nvSpPr>
          <p:spPr bwMode="auto">
            <a:xfrm>
              <a:off x="6927180" y="4871668"/>
              <a:ext cx="105938" cy="125647"/>
            </a:xfrm>
            <a:custGeom>
              <a:avLst/>
              <a:gdLst>
                <a:gd name="T0" fmla="*/ 396 w 397"/>
                <a:gd name="T1" fmla="*/ 473 h 473"/>
                <a:gd name="T2" fmla="*/ 143 w 397"/>
                <a:gd name="T3" fmla="*/ 208 h 473"/>
                <a:gd name="T4" fmla="*/ 0 w 397"/>
                <a:gd name="T5" fmla="*/ 219 h 473"/>
                <a:gd name="T6" fmla="*/ 213 w 397"/>
                <a:gd name="T7" fmla="*/ 0 h 473"/>
                <a:gd name="T8" fmla="*/ 396 w 397"/>
                <a:gd name="T9" fmla="*/ 473 h 473"/>
              </a:gdLst>
              <a:ahLst/>
              <a:cxnLst>
                <a:cxn ang="0">
                  <a:pos x="T0" y="T1"/>
                </a:cxn>
                <a:cxn ang="0">
                  <a:pos x="T2" y="T3"/>
                </a:cxn>
                <a:cxn ang="0">
                  <a:pos x="T4" y="T5"/>
                </a:cxn>
                <a:cxn ang="0">
                  <a:pos x="T6" y="T7"/>
                </a:cxn>
                <a:cxn ang="0">
                  <a:pos x="T8" y="T9"/>
                </a:cxn>
              </a:cxnLst>
              <a:rect l="0" t="0" r="r" b="b"/>
              <a:pathLst>
                <a:path w="397" h="473">
                  <a:moveTo>
                    <a:pt x="396" y="473"/>
                  </a:moveTo>
                  <a:cubicBezTo>
                    <a:pt x="336" y="346"/>
                    <a:pt x="243" y="239"/>
                    <a:pt x="143" y="208"/>
                  </a:cubicBezTo>
                  <a:cubicBezTo>
                    <a:pt x="93" y="192"/>
                    <a:pt x="47" y="196"/>
                    <a:pt x="0" y="219"/>
                  </a:cubicBezTo>
                  <a:cubicBezTo>
                    <a:pt x="88" y="118"/>
                    <a:pt x="130" y="61"/>
                    <a:pt x="213" y="0"/>
                  </a:cubicBezTo>
                  <a:cubicBezTo>
                    <a:pt x="214" y="272"/>
                    <a:pt x="397" y="320"/>
                    <a:pt x="396" y="473"/>
                  </a:cubicBezTo>
                  <a:close/>
                </a:path>
              </a:pathLst>
            </a:cu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8" name="Freeform 160"/>
            <p:cNvSpPr>
              <a:spLocks/>
            </p:cNvSpPr>
            <p:nvPr/>
          </p:nvSpPr>
          <p:spPr bwMode="auto">
            <a:xfrm>
              <a:off x="6813851" y="4568637"/>
              <a:ext cx="260327" cy="298925"/>
            </a:xfrm>
            <a:custGeom>
              <a:avLst/>
              <a:gdLst>
                <a:gd name="T0" fmla="*/ 485 w 980"/>
                <a:gd name="T1" fmla="*/ 1127 h 1127"/>
                <a:gd name="T2" fmla="*/ 980 w 980"/>
                <a:gd name="T3" fmla="*/ 142 h 1127"/>
                <a:gd name="T4" fmla="*/ 485 w 980"/>
                <a:gd name="T5" fmla="*/ 1127 h 1127"/>
              </a:gdLst>
              <a:ahLst/>
              <a:cxnLst>
                <a:cxn ang="0">
                  <a:pos x="T0" y="T1"/>
                </a:cxn>
                <a:cxn ang="0">
                  <a:pos x="T2" y="T3"/>
                </a:cxn>
                <a:cxn ang="0">
                  <a:pos x="T4" y="T5"/>
                </a:cxn>
              </a:cxnLst>
              <a:rect l="0" t="0" r="r" b="b"/>
              <a:pathLst>
                <a:path w="980" h="1127">
                  <a:moveTo>
                    <a:pt x="485" y="1127"/>
                  </a:moveTo>
                  <a:cubicBezTo>
                    <a:pt x="232" y="27"/>
                    <a:pt x="862" y="138"/>
                    <a:pt x="980" y="142"/>
                  </a:cubicBezTo>
                  <a:cubicBezTo>
                    <a:pt x="804" y="9"/>
                    <a:pt x="0" y="0"/>
                    <a:pt x="485" y="1127"/>
                  </a:cubicBezTo>
                  <a:close/>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9" name="Oval 161"/>
            <p:cNvSpPr>
              <a:spLocks noChangeArrowheads="1"/>
            </p:cNvSpPr>
            <p:nvPr/>
          </p:nvSpPr>
          <p:spPr bwMode="auto">
            <a:xfrm>
              <a:off x="7384600" y="4913550"/>
              <a:ext cx="354768" cy="354767"/>
            </a:xfrm>
            <a:prstGeom prst="ellipse">
              <a:avLst/>
            </a:pr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0" name="Freeform 162"/>
            <p:cNvSpPr>
              <a:spLocks/>
            </p:cNvSpPr>
            <p:nvPr/>
          </p:nvSpPr>
          <p:spPr bwMode="auto">
            <a:xfrm>
              <a:off x="7536526" y="5113107"/>
              <a:ext cx="50095" cy="105117"/>
            </a:xfrm>
            <a:custGeom>
              <a:avLst/>
              <a:gdLst>
                <a:gd name="T0" fmla="*/ 0 w 188"/>
                <a:gd name="T1" fmla="*/ 0 h 396"/>
                <a:gd name="T2" fmla="*/ 188 w 188"/>
                <a:gd name="T3" fmla="*/ 0 h 396"/>
                <a:gd name="T4" fmla="*/ 188 w 188"/>
                <a:gd name="T5" fmla="*/ 293 h 396"/>
                <a:gd name="T6" fmla="*/ 0 w 188"/>
                <a:gd name="T7" fmla="*/ 293 h 396"/>
                <a:gd name="T8" fmla="*/ 0 w 188"/>
                <a:gd name="T9" fmla="*/ 0 h 396"/>
              </a:gdLst>
              <a:ahLst/>
              <a:cxnLst>
                <a:cxn ang="0">
                  <a:pos x="T0" y="T1"/>
                </a:cxn>
                <a:cxn ang="0">
                  <a:pos x="T2" y="T3"/>
                </a:cxn>
                <a:cxn ang="0">
                  <a:pos x="T4" y="T5"/>
                </a:cxn>
                <a:cxn ang="0">
                  <a:pos x="T6" y="T7"/>
                </a:cxn>
                <a:cxn ang="0">
                  <a:pos x="T8" y="T9"/>
                </a:cxn>
              </a:cxnLst>
              <a:rect l="0" t="0" r="r" b="b"/>
              <a:pathLst>
                <a:path w="188" h="396">
                  <a:moveTo>
                    <a:pt x="0" y="0"/>
                  </a:moveTo>
                  <a:lnTo>
                    <a:pt x="188" y="0"/>
                  </a:lnTo>
                  <a:lnTo>
                    <a:pt x="188" y="293"/>
                  </a:lnTo>
                  <a:cubicBezTo>
                    <a:pt x="188" y="386"/>
                    <a:pt x="0" y="396"/>
                    <a:pt x="0" y="293"/>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1" name="Freeform 163"/>
            <p:cNvSpPr>
              <a:spLocks/>
            </p:cNvSpPr>
            <p:nvPr/>
          </p:nvSpPr>
          <p:spPr bwMode="auto">
            <a:xfrm>
              <a:off x="7470007" y="5181269"/>
              <a:ext cx="183954" cy="87050"/>
            </a:xfrm>
            <a:custGeom>
              <a:avLst/>
              <a:gdLst>
                <a:gd name="T0" fmla="*/ 97 w 694"/>
                <a:gd name="T1" fmla="*/ 85 h 328"/>
                <a:gd name="T2" fmla="*/ 0 w 694"/>
                <a:gd name="T3" fmla="*/ 231 h 328"/>
                <a:gd name="T4" fmla="*/ 347 w 694"/>
                <a:gd name="T5" fmla="*/ 328 h 328"/>
                <a:gd name="T6" fmla="*/ 694 w 694"/>
                <a:gd name="T7" fmla="*/ 231 h 328"/>
                <a:gd name="T8" fmla="*/ 597 w 694"/>
                <a:gd name="T9" fmla="*/ 85 h 328"/>
                <a:gd name="T10" fmla="*/ 346 w 694"/>
                <a:gd name="T11" fmla="*/ 1 h 328"/>
                <a:gd name="T12" fmla="*/ 97 w 694"/>
                <a:gd name="T13" fmla="*/ 85 h 328"/>
              </a:gdLst>
              <a:ahLst/>
              <a:cxnLst>
                <a:cxn ang="0">
                  <a:pos x="T0" y="T1"/>
                </a:cxn>
                <a:cxn ang="0">
                  <a:pos x="T2" y="T3"/>
                </a:cxn>
                <a:cxn ang="0">
                  <a:pos x="T4" y="T5"/>
                </a:cxn>
                <a:cxn ang="0">
                  <a:pos x="T6" y="T7"/>
                </a:cxn>
                <a:cxn ang="0">
                  <a:pos x="T8" y="T9"/>
                </a:cxn>
                <a:cxn ang="0">
                  <a:pos x="T10" y="T11"/>
                </a:cxn>
                <a:cxn ang="0">
                  <a:pos x="T12" y="T13"/>
                </a:cxn>
              </a:cxnLst>
              <a:rect l="0" t="0" r="r" b="b"/>
              <a:pathLst>
                <a:path w="694" h="328">
                  <a:moveTo>
                    <a:pt x="97" y="85"/>
                  </a:moveTo>
                  <a:cubicBezTo>
                    <a:pt x="52" y="114"/>
                    <a:pt x="25" y="166"/>
                    <a:pt x="0" y="231"/>
                  </a:cubicBezTo>
                  <a:cubicBezTo>
                    <a:pt x="101" y="293"/>
                    <a:pt x="220" y="328"/>
                    <a:pt x="347" y="328"/>
                  </a:cubicBezTo>
                  <a:cubicBezTo>
                    <a:pt x="474" y="328"/>
                    <a:pt x="593" y="293"/>
                    <a:pt x="694" y="231"/>
                  </a:cubicBezTo>
                  <a:cubicBezTo>
                    <a:pt x="669" y="166"/>
                    <a:pt x="642" y="113"/>
                    <a:pt x="597" y="85"/>
                  </a:cubicBezTo>
                  <a:cubicBezTo>
                    <a:pt x="483" y="13"/>
                    <a:pt x="413" y="2"/>
                    <a:pt x="346" y="1"/>
                  </a:cubicBezTo>
                  <a:cubicBezTo>
                    <a:pt x="277" y="0"/>
                    <a:pt x="211" y="11"/>
                    <a:pt x="97" y="85"/>
                  </a:cubicBez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2" name="Freeform 164"/>
            <p:cNvSpPr>
              <a:spLocks/>
            </p:cNvSpPr>
            <p:nvPr/>
          </p:nvSpPr>
          <p:spPr bwMode="auto">
            <a:xfrm>
              <a:off x="7536526" y="5150062"/>
              <a:ext cx="50095" cy="33670"/>
            </a:xfrm>
            <a:custGeom>
              <a:avLst/>
              <a:gdLst>
                <a:gd name="T0" fmla="*/ 61 w 61"/>
                <a:gd name="T1" fmla="*/ 11 h 41"/>
                <a:gd name="T2" fmla="*/ 61 w 61"/>
                <a:gd name="T3" fmla="*/ 0 h 41"/>
                <a:gd name="T4" fmla="*/ 0 w 61"/>
                <a:gd name="T5" fmla="*/ 0 h 41"/>
                <a:gd name="T6" fmla="*/ 0 w 61"/>
                <a:gd name="T7" fmla="*/ 41 h 41"/>
                <a:gd name="T8" fmla="*/ 61 w 61"/>
                <a:gd name="T9" fmla="*/ 11 h 41"/>
              </a:gdLst>
              <a:ahLst/>
              <a:cxnLst>
                <a:cxn ang="0">
                  <a:pos x="T0" y="T1"/>
                </a:cxn>
                <a:cxn ang="0">
                  <a:pos x="T2" y="T3"/>
                </a:cxn>
                <a:cxn ang="0">
                  <a:pos x="T4" y="T5"/>
                </a:cxn>
                <a:cxn ang="0">
                  <a:pos x="T6" y="T7"/>
                </a:cxn>
                <a:cxn ang="0">
                  <a:pos x="T8" y="T9"/>
                </a:cxn>
              </a:cxnLst>
              <a:rect l="0" t="0" r="r" b="b"/>
              <a:pathLst>
                <a:path w="61" h="41">
                  <a:moveTo>
                    <a:pt x="61" y="11"/>
                  </a:moveTo>
                  <a:lnTo>
                    <a:pt x="61" y="0"/>
                  </a:lnTo>
                  <a:lnTo>
                    <a:pt x="0" y="0"/>
                  </a:lnTo>
                  <a:lnTo>
                    <a:pt x="0" y="41"/>
                  </a:lnTo>
                  <a:lnTo>
                    <a:pt x="61" y="11"/>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3" name="Freeform 165"/>
            <p:cNvSpPr>
              <a:spLocks/>
            </p:cNvSpPr>
            <p:nvPr/>
          </p:nvSpPr>
          <p:spPr bwMode="auto">
            <a:xfrm>
              <a:off x="7455225" y="5021130"/>
              <a:ext cx="212696" cy="140429"/>
            </a:xfrm>
            <a:custGeom>
              <a:avLst/>
              <a:gdLst>
                <a:gd name="T0" fmla="*/ 400 w 800"/>
                <a:gd name="T1" fmla="*/ 0 h 528"/>
                <a:gd name="T2" fmla="*/ 400 w 800"/>
                <a:gd name="T3" fmla="*/ 528 h 528"/>
                <a:gd name="T4" fmla="*/ 400 w 800"/>
                <a:gd name="T5" fmla="*/ 0 h 528"/>
              </a:gdLst>
              <a:ahLst/>
              <a:cxnLst>
                <a:cxn ang="0">
                  <a:pos x="T0" y="T1"/>
                </a:cxn>
                <a:cxn ang="0">
                  <a:pos x="T2" y="T3"/>
                </a:cxn>
                <a:cxn ang="0">
                  <a:pos x="T4" y="T5"/>
                </a:cxn>
              </a:cxnLst>
              <a:rect l="0" t="0" r="r" b="b"/>
              <a:pathLst>
                <a:path w="800" h="528">
                  <a:moveTo>
                    <a:pt x="400" y="0"/>
                  </a:moveTo>
                  <a:cubicBezTo>
                    <a:pt x="800" y="0"/>
                    <a:pt x="638" y="528"/>
                    <a:pt x="400" y="528"/>
                  </a:cubicBezTo>
                  <a:cubicBezTo>
                    <a:pt x="162" y="528"/>
                    <a:pt x="0" y="0"/>
                    <a:pt x="400"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4" name="Freeform 166"/>
            <p:cNvSpPr>
              <a:spLocks/>
            </p:cNvSpPr>
            <p:nvPr/>
          </p:nvSpPr>
          <p:spPr bwMode="auto">
            <a:xfrm>
              <a:off x="7538990" y="5182089"/>
              <a:ext cx="45989" cy="86228"/>
            </a:xfrm>
            <a:custGeom>
              <a:avLst/>
              <a:gdLst>
                <a:gd name="T0" fmla="*/ 67 w 174"/>
                <a:gd name="T1" fmla="*/ 161 h 327"/>
                <a:gd name="T2" fmla="*/ 55 w 174"/>
                <a:gd name="T3" fmla="*/ 327 h 327"/>
                <a:gd name="T4" fmla="*/ 87 w 174"/>
                <a:gd name="T5" fmla="*/ 327 h 327"/>
                <a:gd name="T6" fmla="*/ 119 w 174"/>
                <a:gd name="T7" fmla="*/ 327 h 327"/>
                <a:gd name="T8" fmla="*/ 108 w 174"/>
                <a:gd name="T9" fmla="*/ 161 h 327"/>
                <a:gd name="T10" fmla="*/ 174 w 174"/>
                <a:gd name="T11" fmla="*/ 1 h 327"/>
                <a:gd name="T12" fmla="*/ 0 w 174"/>
                <a:gd name="T13" fmla="*/ 1 h 327"/>
                <a:gd name="T14" fmla="*/ 67 w 174"/>
                <a:gd name="T15" fmla="*/ 161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327">
                  <a:moveTo>
                    <a:pt x="67" y="161"/>
                  </a:moveTo>
                  <a:lnTo>
                    <a:pt x="55" y="327"/>
                  </a:lnTo>
                  <a:cubicBezTo>
                    <a:pt x="66" y="327"/>
                    <a:pt x="76" y="327"/>
                    <a:pt x="87" y="327"/>
                  </a:cubicBezTo>
                  <a:cubicBezTo>
                    <a:pt x="98" y="327"/>
                    <a:pt x="109" y="327"/>
                    <a:pt x="119" y="327"/>
                  </a:cubicBezTo>
                  <a:lnTo>
                    <a:pt x="108" y="161"/>
                  </a:lnTo>
                  <a:lnTo>
                    <a:pt x="174" y="1"/>
                  </a:lnTo>
                  <a:cubicBezTo>
                    <a:pt x="112" y="0"/>
                    <a:pt x="62" y="0"/>
                    <a:pt x="0" y="1"/>
                  </a:cubicBezTo>
                  <a:lnTo>
                    <a:pt x="67" y="16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5" name="Freeform 167"/>
            <p:cNvSpPr>
              <a:spLocks/>
            </p:cNvSpPr>
            <p:nvPr/>
          </p:nvSpPr>
          <p:spPr bwMode="auto">
            <a:xfrm>
              <a:off x="7517638" y="5166486"/>
              <a:ext cx="43525" cy="53380"/>
            </a:xfrm>
            <a:custGeom>
              <a:avLst/>
              <a:gdLst>
                <a:gd name="T0" fmla="*/ 23 w 53"/>
                <a:gd name="T1" fmla="*/ 0 h 65"/>
                <a:gd name="T2" fmla="*/ 0 w 53"/>
                <a:gd name="T3" fmla="*/ 30 h 65"/>
                <a:gd name="T4" fmla="*/ 13 w 53"/>
                <a:gd name="T5" fmla="*/ 65 h 65"/>
                <a:gd name="T6" fmla="*/ 53 w 53"/>
                <a:gd name="T7" fmla="*/ 19 h 65"/>
                <a:gd name="T8" fmla="*/ 23 w 53"/>
                <a:gd name="T9" fmla="*/ 0 h 65"/>
              </a:gdLst>
              <a:ahLst/>
              <a:cxnLst>
                <a:cxn ang="0">
                  <a:pos x="T0" y="T1"/>
                </a:cxn>
                <a:cxn ang="0">
                  <a:pos x="T2" y="T3"/>
                </a:cxn>
                <a:cxn ang="0">
                  <a:pos x="T4" y="T5"/>
                </a:cxn>
                <a:cxn ang="0">
                  <a:pos x="T6" y="T7"/>
                </a:cxn>
                <a:cxn ang="0">
                  <a:pos x="T8" y="T9"/>
                </a:cxn>
              </a:cxnLst>
              <a:rect l="0" t="0" r="r" b="b"/>
              <a:pathLst>
                <a:path w="53" h="65">
                  <a:moveTo>
                    <a:pt x="23" y="0"/>
                  </a:moveTo>
                  <a:lnTo>
                    <a:pt x="0" y="30"/>
                  </a:lnTo>
                  <a:lnTo>
                    <a:pt x="13" y="65"/>
                  </a:lnTo>
                  <a:lnTo>
                    <a:pt x="53" y="19"/>
                  </a:lnTo>
                  <a:lnTo>
                    <a:pt x="23" y="0"/>
                  </a:lnTo>
                  <a:close/>
                </a:path>
              </a:pathLst>
            </a:custGeom>
            <a:solidFill>
              <a:srgbClr val="CA32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6" name="Freeform 168"/>
            <p:cNvSpPr>
              <a:spLocks/>
            </p:cNvSpPr>
            <p:nvPr/>
          </p:nvSpPr>
          <p:spPr bwMode="auto">
            <a:xfrm>
              <a:off x="7517638" y="5166486"/>
              <a:ext cx="43525" cy="47631"/>
            </a:xfrm>
            <a:custGeom>
              <a:avLst/>
              <a:gdLst>
                <a:gd name="T0" fmla="*/ 23 w 53"/>
                <a:gd name="T1" fmla="*/ 0 h 58"/>
                <a:gd name="T2" fmla="*/ 0 w 53"/>
                <a:gd name="T3" fmla="*/ 30 h 58"/>
                <a:gd name="T4" fmla="*/ 14 w 53"/>
                <a:gd name="T5" fmla="*/ 58 h 58"/>
                <a:gd name="T6" fmla="*/ 53 w 53"/>
                <a:gd name="T7" fmla="*/ 19 h 58"/>
                <a:gd name="T8" fmla="*/ 23 w 53"/>
                <a:gd name="T9" fmla="*/ 0 h 58"/>
              </a:gdLst>
              <a:ahLst/>
              <a:cxnLst>
                <a:cxn ang="0">
                  <a:pos x="T0" y="T1"/>
                </a:cxn>
                <a:cxn ang="0">
                  <a:pos x="T2" y="T3"/>
                </a:cxn>
                <a:cxn ang="0">
                  <a:pos x="T4" y="T5"/>
                </a:cxn>
                <a:cxn ang="0">
                  <a:pos x="T6" y="T7"/>
                </a:cxn>
                <a:cxn ang="0">
                  <a:pos x="T8" y="T9"/>
                </a:cxn>
              </a:cxnLst>
              <a:rect l="0" t="0" r="r" b="b"/>
              <a:pathLst>
                <a:path w="53" h="58">
                  <a:moveTo>
                    <a:pt x="23" y="0"/>
                  </a:moveTo>
                  <a:lnTo>
                    <a:pt x="0" y="30"/>
                  </a:lnTo>
                  <a:lnTo>
                    <a:pt x="14" y="58"/>
                  </a:lnTo>
                  <a:lnTo>
                    <a:pt x="53" y="19"/>
                  </a:lnTo>
                  <a:lnTo>
                    <a:pt x="23" y="0"/>
                  </a:ln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7" name="Freeform 169"/>
            <p:cNvSpPr>
              <a:spLocks/>
            </p:cNvSpPr>
            <p:nvPr/>
          </p:nvSpPr>
          <p:spPr bwMode="auto">
            <a:xfrm>
              <a:off x="7561984" y="5166486"/>
              <a:ext cx="44346" cy="53380"/>
            </a:xfrm>
            <a:custGeom>
              <a:avLst/>
              <a:gdLst>
                <a:gd name="T0" fmla="*/ 30 w 54"/>
                <a:gd name="T1" fmla="*/ 0 h 65"/>
                <a:gd name="T2" fmla="*/ 54 w 54"/>
                <a:gd name="T3" fmla="*/ 30 h 65"/>
                <a:gd name="T4" fmla="*/ 40 w 54"/>
                <a:gd name="T5" fmla="*/ 65 h 65"/>
                <a:gd name="T6" fmla="*/ 0 w 54"/>
                <a:gd name="T7" fmla="*/ 19 h 65"/>
                <a:gd name="T8" fmla="*/ 30 w 54"/>
                <a:gd name="T9" fmla="*/ 0 h 65"/>
              </a:gdLst>
              <a:ahLst/>
              <a:cxnLst>
                <a:cxn ang="0">
                  <a:pos x="T0" y="T1"/>
                </a:cxn>
                <a:cxn ang="0">
                  <a:pos x="T2" y="T3"/>
                </a:cxn>
                <a:cxn ang="0">
                  <a:pos x="T4" y="T5"/>
                </a:cxn>
                <a:cxn ang="0">
                  <a:pos x="T6" y="T7"/>
                </a:cxn>
                <a:cxn ang="0">
                  <a:pos x="T8" y="T9"/>
                </a:cxn>
              </a:cxnLst>
              <a:rect l="0" t="0" r="r" b="b"/>
              <a:pathLst>
                <a:path w="54" h="65">
                  <a:moveTo>
                    <a:pt x="30" y="0"/>
                  </a:moveTo>
                  <a:lnTo>
                    <a:pt x="54" y="30"/>
                  </a:lnTo>
                  <a:lnTo>
                    <a:pt x="40" y="65"/>
                  </a:lnTo>
                  <a:lnTo>
                    <a:pt x="0" y="19"/>
                  </a:lnTo>
                  <a:lnTo>
                    <a:pt x="30" y="0"/>
                  </a:lnTo>
                  <a:close/>
                </a:path>
              </a:pathLst>
            </a:custGeom>
            <a:solidFill>
              <a:srgbClr val="CA32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8" name="Freeform 170"/>
            <p:cNvSpPr>
              <a:spLocks/>
            </p:cNvSpPr>
            <p:nvPr/>
          </p:nvSpPr>
          <p:spPr bwMode="auto">
            <a:xfrm>
              <a:off x="7561984" y="5166486"/>
              <a:ext cx="44346" cy="47631"/>
            </a:xfrm>
            <a:custGeom>
              <a:avLst/>
              <a:gdLst>
                <a:gd name="T0" fmla="*/ 30 w 54"/>
                <a:gd name="T1" fmla="*/ 0 h 58"/>
                <a:gd name="T2" fmla="*/ 54 w 54"/>
                <a:gd name="T3" fmla="*/ 30 h 58"/>
                <a:gd name="T4" fmla="*/ 39 w 54"/>
                <a:gd name="T5" fmla="*/ 58 h 58"/>
                <a:gd name="T6" fmla="*/ 0 w 54"/>
                <a:gd name="T7" fmla="*/ 19 h 58"/>
                <a:gd name="T8" fmla="*/ 30 w 54"/>
                <a:gd name="T9" fmla="*/ 0 h 58"/>
              </a:gdLst>
              <a:ahLst/>
              <a:cxnLst>
                <a:cxn ang="0">
                  <a:pos x="T0" y="T1"/>
                </a:cxn>
                <a:cxn ang="0">
                  <a:pos x="T2" y="T3"/>
                </a:cxn>
                <a:cxn ang="0">
                  <a:pos x="T4" y="T5"/>
                </a:cxn>
                <a:cxn ang="0">
                  <a:pos x="T6" y="T7"/>
                </a:cxn>
                <a:cxn ang="0">
                  <a:pos x="T8" y="T9"/>
                </a:cxn>
              </a:cxnLst>
              <a:rect l="0" t="0" r="r" b="b"/>
              <a:pathLst>
                <a:path w="54" h="58">
                  <a:moveTo>
                    <a:pt x="30" y="0"/>
                  </a:moveTo>
                  <a:lnTo>
                    <a:pt x="54" y="30"/>
                  </a:lnTo>
                  <a:lnTo>
                    <a:pt x="39" y="58"/>
                  </a:lnTo>
                  <a:lnTo>
                    <a:pt x="0" y="19"/>
                  </a:lnTo>
                  <a:lnTo>
                    <a:pt x="30" y="0"/>
                  </a:ln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9" name="Freeform 171"/>
            <p:cNvSpPr>
              <a:spLocks/>
            </p:cNvSpPr>
            <p:nvPr/>
          </p:nvSpPr>
          <p:spPr bwMode="auto">
            <a:xfrm>
              <a:off x="7487253" y="4998957"/>
              <a:ext cx="146177" cy="91977"/>
            </a:xfrm>
            <a:custGeom>
              <a:avLst/>
              <a:gdLst>
                <a:gd name="T0" fmla="*/ 477 w 550"/>
                <a:gd name="T1" fmla="*/ 248 h 346"/>
                <a:gd name="T2" fmla="*/ 413 w 550"/>
                <a:gd name="T3" fmla="*/ 144 h 346"/>
                <a:gd name="T4" fmla="*/ 182 w 550"/>
                <a:gd name="T5" fmla="*/ 192 h 346"/>
                <a:gd name="T6" fmla="*/ 88 w 550"/>
                <a:gd name="T7" fmla="*/ 319 h 346"/>
                <a:gd name="T8" fmla="*/ 75 w 550"/>
                <a:gd name="T9" fmla="*/ 343 h 346"/>
                <a:gd name="T10" fmla="*/ 28 w 550"/>
                <a:gd name="T11" fmla="*/ 283 h 346"/>
                <a:gd name="T12" fmla="*/ 24 w 550"/>
                <a:gd name="T13" fmla="*/ 171 h 346"/>
                <a:gd name="T14" fmla="*/ 273 w 550"/>
                <a:gd name="T15" fmla="*/ 2 h 346"/>
                <a:gd name="T16" fmla="*/ 421 w 550"/>
                <a:gd name="T17" fmla="*/ 58 h 346"/>
                <a:gd name="T18" fmla="*/ 526 w 550"/>
                <a:gd name="T19" fmla="*/ 286 h 346"/>
                <a:gd name="T20" fmla="*/ 479 w 550"/>
                <a:gd name="T21" fmla="*/ 332 h 346"/>
                <a:gd name="T22" fmla="*/ 477 w 550"/>
                <a:gd name="T23" fmla="*/ 24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346">
                  <a:moveTo>
                    <a:pt x="477" y="248"/>
                  </a:moveTo>
                  <a:cubicBezTo>
                    <a:pt x="476" y="204"/>
                    <a:pt x="440" y="158"/>
                    <a:pt x="413" y="144"/>
                  </a:cubicBezTo>
                  <a:cubicBezTo>
                    <a:pt x="386" y="131"/>
                    <a:pt x="252" y="148"/>
                    <a:pt x="182" y="192"/>
                  </a:cubicBezTo>
                  <a:cubicBezTo>
                    <a:pt x="107" y="240"/>
                    <a:pt x="93" y="276"/>
                    <a:pt x="88" y="319"/>
                  </a:cubicBezTo>
                  <a:cubicBezTo>
                    <a:pt x="86" y="332"/>
                    <a:pt x="83" y="346"/>
                    <a:pt x="75" y="343"/>
                  </a:cubicBezTo>
                  <a:cubicBezTo>
                    <a:pt x="52" y="335"/>
                    <a:pt x="48" y="295"/>
                    <a:pt x="28" y="283"/>
                  </a:cubicBezTo>
                  <a:cubicBezTo>
                    <a:pt x="0" y="266"/>
                    <a:pt x="13" y="214"/>
                    <a:pt x="24" y="171"/>
                  </a:cubicBezTo>
                  <a:cubicBezTo>
                    <a:pt x="35" y="127"/>
                    <a:pt x="99" y="7"/>
                    <a:pt x="273" y="2"/>
                  </a:cubicBezTo>
                  <a:cubicBezTo>
                    <a:pt x="359" y="0"/>
                    <a:pt x="394" y="52"/>
                    <a:pt x="421" y="58"/>
                  </a:cubicBezTo>
                  <a:cubicBezTo>
                    <a:pt x="500" y="74"/>
                    <a:pt x="550" y="220"/>
                    <a:pt x="526" y="286"/>
                  </a:cubicBezTo>
                  <a:cubicBezTo>
                    <a:pt x="516" y="316"/>
                    <a:pt x="500" y="338"/>
                    <a:pt x="479" y="332"/>
                  </a:cubicBezTo>
                  <a:cubicBezTo>
                    <a:pt x="469" y="329"/>
                    <a:pt x="478" y="274"/>
                    <a:pt x="477" y="248"/>
                  </a:cubicBezTo>
                  <a:close/>
                </a:path>
              </a:pathLst>
            </a:custGeom>
            <a:solidFill>
              <a:srgbClr val="AC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0" name="Freeform 172"/>
            <p:cNvSpPr>
              <a:spLocks/>
            </p:cNvSpPr>
            <p:nvPr/>
          </p:nvSpPr>
          <p:spPr bwMode="auto">
            <a:xfrm>
              <a:off x="7617006" y="5068761"/>
              <a:ext cx="18067" cy="34491"/>
            </a:xfrm>
            <a:custGeom>
              <a:avLst/>
              <a:gdLst>
                <a:gd name="T0" fmla="*/ 48 w 68"/>
                <a:gd name="T1" fmla="*/ 4 h 129"/>
                <a:gd name="T2" fmla="*/ 61 w 68"/>
                <a:gd name="T3" fmla="*/ 71 h 129"/>
                <a:gd name="T4" fmla="*/ 21 w 68"/>
                <a:gd name="T5" fmla="*/ 126 h 129"/>
                <a:gd name="T6" fmla="*/ 8 w 68"/>
                <a:gd name="T7" fmla="*/ 59 h 129"/>
                <a:gd name="T8" fmla="*/ 48 w 68"/>
                <a:gd name="T9" fmla="*/ 4 h 129"/>
              </a:gdLst>
              <a:ahLst/>
              <a:cxnLst>
                <a:cxn ang="0">
                  <a:pos x="T0" y="T1"/>
                </a:cxn>
                <a:cxn ang="0">
                  <a:pos x="T2" y="T3"/>
                </a:cxn>
                <a:cxn ang="0">
                  <a:pos x="T4" y="T5"/>
                </a:cxn>
                <a:cxn ang="0">
                  <a:pos x="T6" y="T7"/>
                </a:cxn>
                <a:cxn ang="0">
                  <a:pos x="T8" y="T9"/>
                </a:cxn>
              </a:cxnLst>
              <a:rect l="0" t="0" r="r" b="b"/>
              <a:pathLst>
                <a:path w="68" h="129">
                  <a:moveTo>
                    <a:pt x="48" y="4"/>
                  </a:moveTo>
                  <a:cubicBezTo>
                    <a:pt x="63" y="7"/>
                    <a:pt x="68" y="37"/>
                    <a:pt x="61" y="71"/>
                  </a:cubicBezTo>
                  <a:cubicBezTo>
                    <a:pt x="53" y="104"/>
                    <a:pt x="35" y="129"/>
                    <a:pt x="21" y="126"/>
                  </a:cubicBezTo>
                  <a:cubicBezTo>
                    <a:pt x="6" y="123"/>
                    <a:pt x="0" y="93"/>
                    <a:pt x="8" y="59"/>
                  </a:cubicBezTo>
                  <a:cubicBezTo>
                    <a:pt x="15" y="25"/>
                    <a:pt x="33" y="0"/>
                    <a:pt x="48" y="4"/>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1" name="Freeform 173"/>
            <p:cNvSpPr>
              <a:spLocks/>
            </p:cNvSpPr>
            <p:nvPr/>
          </p:nvSpPr>
          <p:spPr bwMode="auto">
            <a:xfrm>
              <a:off x="7488075" y="5068761"/>
              <a:ext cx="18067" cy="34491"/>
            </a:xfrm>
            <a:custGeom>
              <a:avLst/>
              <a:gdLst>
                <a:gd name="T0" fmla="*/ 20 w 68"/>
                <a:gd name="T1" fmla="*/ 4 h 129"/>
                <a:gd name="T2" fmla="*/ 7 w 68"/>
                <a:gd name="T3" fmla="*/ 71 h 129"/>
                <a:gd name="T4" fmla="*/ 47 w 68"/>
                <a:gd name="T5" fmla="*/ 126 h 129"/>
                <a:gd name="T6" fmla="*/ 60 w 68"/>
                <a:gd name="T7" fmla="*/ 59 h 129"/>
                <a:gd name="T8" fmla="*/ 20 w 68"/>
                <a:gd name="T9" fmla="*/ 4 h 129"/>
              </a:gdLst>
              <a:ahLst/>
              <a:cxnLst>
                <a:cxn ang="0">
                  <a:pos x="T0" y="T1"/>
                </a:cxn>
                <a:cxn ang="0">
                  <a:pos x="T2" y="T3"/>
                </a:cxn>
                <a:cxn ang="0">
                  <a:pos x="T4" y="T5"/>
                </a:cxn>
                <a:cxn ang="0">
                  <a:pos x="T6" y="T7"/>
                </a:cxn>
                <a:cxn ang="0">
                  <a:pos x="T8" y="T9"/>
                </a:cxn>
              </a:cxnLst>
              <a:rect l="0" t="0" r="r" b="b"/>
              <a:pathLst>
                <a:path w="68" h="129">
                  <a:moveTo>
                    <a:pt x="20" y="4"/>
                  </a:moveTo>
                  <a:cubicBezTo>
                    <a:pt x="6" y="7"/>
                    <a:pt x="0" y="37"/>
                    <a:pt x="7" y="71"/>
                  </a:cubicBezTo>
                  <a:cubicBezTo>
                    <a:pt x="15" y="104"/>
                    <a:pt x="33" y="129"/>
                    <a:pt x="47" y="126"/>
                  </a:cubicBezTo>
                  <a:cubicBezTo>
                    <a:pt x="62" y="123"/>
                    <a:pt x="68" y="93"/>
                    <a:pt x="60" y="59"/>
                  </a:cubicBezTo>
                  <a:cubicBezTo>
                    <a:pt x="53" y="25"/>
                    <a:pt x="35" y="0"/>
                    <a:pt x="20" y="4"/>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2" name="Oval 174"/>
            <p:cNvSpPr>
              <a:spLocks noChangeArrowheads="1"/>
            </p:cNvSpPr>
            <p:nvPr/>
          </p:nvSpPr>
          <p:spPr bwMode="auto">
            <a:xfrm>
              <a:off x="6051758" y="5113107"/>
              <a:ext cx="496839" cy="497660"/>
            </a:xfrm>
            <a:prstGeom prst="ellipse">
              <a:avLst/>
            </a:pr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3" name="Freeform 175"/>
            <p:cNvSpPr>
              <a:spLocks/>
            </p:cNvSpPr>
            <p:nvPr/>
          </p:nvSpPr>
          <p:spPr bwMode="auto">
            <a:xfrm>
              <a:off x="6157696" y="5441596"/>
              <a:ext cx="284143" cy="169171"/>
            </a:xfrm>
            <a:custGeom>
              <a:avLst/>
              <a:gdLst>
                <a:gd name="T0" fmla="*/ 184 w 1069"/>
                <a:gd name="T1" fmla="*/ 127 h 636"/>
                <a:gd name="T2" fmla="*/ 0 w 1069"/>
                <a:gd name="T3" fmla="*/ 468 h 636"/>
                <a:gd name="T4" fmla="*/ 535 w 1069"/>
                <a:gd name="T5" fmla="*/ 636 h 636"/>
                <a:gd name="T6" fmla="*/ 1069 w 1069"/>
                <a:gd name="T7" fmla="*/ 468 h 636"/>
                <a:gd name="T8" fmla="*/ 884 w 1069"/>
                <a:gd name="T9" fmla="*/ 127 h 636"/>
                <a:gd name="T10" fmla="*/ 534 w 1069"/>
                <a:gd name="T11" fmla="*/ 2 h 636"/>
                <a:gd name="T12" fmla="*/ 184 w 1069"/>
                <a:gd name="T13" fmla="*/ 127 h 636"/>
              </a:gdLst>
              <a:ahLst/>
              <a:cxnLst>
                <a:cxn ang="0">
                  <a:pos x="T0" y="T1"/>
                </a:cxn>
                <a:cxn ang="0">
                  <a:pos x="T2" y="T3"/>
                </a:cxn>
                <a:cxn ang="0">
                  <a:pos x="T4" y="T5"/>
                </a:cxn>
                <a:cxn ang="0">
                  <a:pos x="T6" y="T7"/>
                </a:cxn>
                <a:cxn ang="0">
                  <a:pos x="T8" y="T9"/>
                </a:cxn>
                <a:cxn ang="0">
                  <a:pos x="T10" y="T11"/>
                </a:cxn>
                <a:cxn ang="0">
                  <a:pos x="T12" y="T13"/>
                </a:cxn>
              </a:cxnLst>
              <a:rect l="0" t="0" r="r" b="b"/>
              <a:pathLst>
                <a:path w="1069" h="636">
                  <a:moveTo>
                    <a:pt x="184" y="127"/>
                  </a:moveTo>
                  <a:cubicBezTo>
                    <a:pt x="92" y="187"/>
                    <a:pt x="54" y="316"/>
                    <a:pt x="0" y="468"/>
                  </a:cubicBezTo>
                  <a:cubicBezTo>
                    <a:pt x="151" y="574"/>
                    <a:pt x="336" y="636"/>
                    <a:pt x="535" y="636"/>
                  </a:cubicBezTo>
                  <a:cubicBezTo>
                    <a:pt x="733" y="636"/>
                    <a:pt x="917" y="574"/>
                    <a:pt x="1069" y="468"/>
                  </a:cubicBezTo>
                  <a:cubicBezTo>
                    <a:pt x="1015" y="315"/>
                    <a:pt x="977" y="185"/>
                    <a:pt x="884" y="127"/>
                  </a:cubicBezTo>
                  <a:cubicBezTo>
                    <a:pt x="724" y="27"/>
                    <a:pt x="628" y="3"/>
                    <a:pt x="534" y="2"/>
                  </a:cubicBezTo>
                  <a:cubicBezTo>
                    <a:pt x="437" y="0"/>
                    <a:pt x="343" y="24"/>
                    <a:pt x="184" y="127"/>
                  </a:cubicBezTo>
                  <a:close/>
                </a:path>
              </a:pathLst>
            </a:custGeom>
            <a:solidFill>
              <a:srgbClr val="FCD3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4" name="Freeform 176"/>
            <p:cNvSpPr>
              <a:spLocks/>
            </p:cNvSpPr>
            <p:nvPr/>
          </p:nvSpPr>
          <p:spPr bwMode="auto">
            <a:xfrm>
              <a:off x="6243924" y="5442417"/>
              <a:ext cx="111686" cy="56665"/>
            </a:xfrm>
            <a:custGeom>
              <a:avLst/>
              <a:gdLst>
                <a:gd name="T0" fmla="*/ 421 w 421"/>
                <a:gd name="T1" fmla="*/ 50 h 216"/>
                <a:gd name="T2" fmla="*/ 211 w 421"/>
                <a:gd name="T3" fmla="*/ 1 h 216"/>
                <a:gd name="T4" fmla="*/ 0 w 421"/>
                <a:gd name="T5" fmla="*/ 48 h 216"/>
                <a:gd name="T6" fmla="*/ 211 w 421"/>
                <a:gd name="T7" fmla="*/ 216 h 216"/>
                <a:gd name="T8" fmla="*/ 421 w 421"/>
                <a:gd name="T9" fmla="*/ 50 h 216"/>
              </a:gdLst>
              <a:ahLst/>
              <a:cxnLst>
                <a:cxn ang="0">
                  <a:pos x="T0" y="T1"/>
                </a:cxn>
                <a:cxn ang="0">
                  <a:pos x="T2" y="T3"/>
                </a:cxn>
                <a:cxn ang="0">
                  <a:pos x="T4" y="T5"/>
                </a:cxn>
                <a:cxn ang="0">
                  <a:pos x="T6" y="T7"/>
                </a:cxn>
                <a:cxn ang="0">
                  <a:pos x="T8" y="T9"/>
                </a:cxn>
              </a:cxnLst>
              <a:rect l="0" t="0" r="r" b="b"/>
              <a:pathLst>
                <a:path w="421" h="216">
                  <a:moveTo>
                    <a:pt x="421" y="50"/>
                  </a:moveTo>
                  <a:cubicBezTo>
                    <a:pt x="338" y="13"/>
                    <a:pt x="274" y="2"/>
                    <a:pt x="211" y="1"/>
                  </a:cubicBezTo>
                  <a:cubicBezTo>
                    <a:pt x="146" y="0"/>
                    <a:pt x="83" y="10"/>
                    <a:pt x="0" y="48"/>
                  </a:cubicBezTo>
                  <a:cubicBezTo>
                    <a:pt x="22" y="144"/>
                    <a:pt x="108" y="216"/>
                    <a:pt x="211" y="216"/>
                  </a:cubicBezTo>
                  <a:cubicBezTo>
                    <a:pt x="313" y="216"/>
                    <a:pt x="399" y="145"/>
                    <a:pt x="421" y="50"/>
                  </a:cubicBezTo>
                  <a:close/>
                </a:path>
              </a:pathLst>
            </a:custGeom>
            <a:solidFill>
              <a:srgbClr val="F9A5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5" name="Freeform 177"/>
            <p:cNvSpPr>
              <a:spLocks/>
            </p:cNvSpPr>
            <p:nvPr/>
          </p:nvSpPr>
          <p:spPr bwMode="auto">
            <a:xfrm>
              <a:off x="6264455" y="5348798"/>
              <a:ext cx="70625" cy="139608"/>
            </a:xfrm>
            <a:custGeom>
              <a:avLst/>
              <a:gdLst>
                <a:gd name="T0" fmla="*/ 0 w 264"/>
                <a:gd name="T1" fmla="*/ 0 h 527"/>
                <a:gd name="T2" fmla="*/ 264 w 264"/>
                <a:gd name="T3" fmla="*/ 0 h 527"/>
                <a:gd name="T4" fmla="*/ 264 w 264"/>
                <a:gd name="T5" fmla="*/ 383 h 527"/>
                <a:gd name="T6" fmla="*/ 0 w 264"/>
                <a:gd name="T7" fmla="*/ 383 h 527"/>
                <a:gd name="T8" fmla="*/ 0 w 264"/>
                <a:gd name="T9" fmla="*/ 0 h 527"/>
              </a:gdLst>
              <a:ahLst/>
              <a:cxnLst>
                <a:cxn ang="0">
                  <a:pos x="T0" y="T1"/>
                </a:cxn>
                <a:cxn ang="0">
                  <a:pos x="T2" y="T3"/>
                </a:cxn>
                <a:cxn ang="0">
                  <a:pos x="T4" y="T5"/>
                </a:cxn>
                <a:cxn ang="0">
                  <a:pos x="T6" y="T7"/>
                </a:cxn>
                <a:cxn ang="0">
                  <a:pos x="T8" y="T9"/>
                </a:cxn>
              </a:cxnLst>
              <a:rect l="0" t="0" r="r" b="b"/>
              <a:pathLst>
                <a:path w="264" h="527">
                  <a:moveTo>
                    <a:pt x="0" y="0"/>
                  </a:moveTo>
                  <a:lnTo>
                    <a:pt x="264" y="0"/>
                  </a:lnTo>
                  <a:lnTo>
                    <a:pt x="264" y="383"/>
                  </a:lnTo>
                  <a:cubicBezTo>
                    <a:pt x="264" y="512"/>
                    <a:pt x="0" y="527"/>
                    <a:pt x="0" y="383"/>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6" name="Freeform 178"/>
            <p:cNvSpPr>
              <a:spLocks/>
            </p:cNvSpPr>
            <p:nvPr/>
          </p:nvSpPr>
          <p:spPr bwMode="auto">
            <a:xfrm>
              <a:off x="6151126" y="5219866"/>
              <a:ext cx="297282" cy="196272"/>
            </a:xfrm>
            <a:custGeom>
              <a:avLst/>
              <a:gdLst>
                <a:gd name="T0" fmla="*/ 560 w 1121"/>
                <a:gd name="T1" fmla="*/ 0 h 741"/>
                <a:gd name="T2" fmla="*/ 560 w 1121"/>
                <a:gd name="T3" fmla="*/ 741 h 741"/>
                <a:gd name="T4" fmla="*/ 560 w 1121"/>
                <a:gd name="T5" fmla="*/ 0 h 741"/>
              </a:gdLst>
              <a:ahLst/>
              <a:cxnLst>
                <a:cxn ang="0">
                  <a:pos x="T0" y="T1"/>
                </a:cxn>
                <a:cxn ang="0">
                  <a:pos x="T2" y="T3"/>
                </a:cxn>
                <a:cxn ang="0">
                  <a:pos x="T4" y="T5"/>
                </a:cxn>
              </a:cxnLst>
              <a:rect l="0" t="0" r="r" b="b"/>
              <a:pathLst>
                <a:path w="1121" h="741">
                  <a:moveTo>
                    <a:pt x="560" y="0"/>
                  </a:moveTo>
                  <a:cubicBezTo>
                    <a:pt x="1121" y="0"/>
                    <a:pt x="893" y="741"/>
                    <a:pt x="560" y="741"/>
                  </a:cubicBezTo>
                  <a:cubicBezTo>
                    <a:pt x="227" y="741"/>
                    <a:pt x="0" y="0"/>
                    <a:pt x="560" y="0"/>
                  </a:cubicBezTo>
                  <a:close/>
                </a:path>
              </a:pathLst>
            </a:custGeom>
            <a:solidFill>
              <a:srgbClr val="F0C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7" name="Freeform 179"/>
            <p:cNvSpPr>
              <a:spLocks/>
            </p:cNvSpPr>
            <p:nvPr/>
          </p:nvSpPr>
          <p:spPr bwMode="auto">
            <a:xfrm>
              <a:off x="6299767" y="5219866"/>
              <a:ext cx="148641" cy="196272"/>
            </a:xfrm>
            <a:custGeom>
              <a:avLst/>
              <a:gdLst>
                <a:gd name="T0" fmla="*/ 0 w 561"/>
                <a:gd name="T1" fmla="*/ 0 h 741"/>
                <a:gd name="T2" fmla="*/ 0 w 561"/>
                <a:gd name="T3" fmla="*/ 741 h 741"/>
                <a:gd name="T4" fmla="*/ 0 w 561"/>
                <a:gd name="T5" fmla="*/ 0 h 741"/>
              </a:gdLst>
              <a:ahLst/>
              <a:cxnLst>
                <a:cxn ang="0">
                  <a:pos x="T0" y="T1"/>
                </a:cxn>
                <a:cxn ang="0">
                  <a:pos x="T2" y="T3"/>
                </a:cxn>
                <a:cxn ang="0">
                  <a:pos x="T4" y="T5"/>
                </a:cxn>
              </a:cxnLst>
              <a:rect l="0" t="0" r="r" b="b"/>
              <a:pathLst>
                <a:path w="561" h="741">
                  <a:moveTo>
                    <a:pt x="0" y="0"/>
                  </a:moveTo>
                  <a:cubicBezTo>
                    <a:pt x="561" y="0"/>
                    <a:pt x="333" y="741"/>
                    <a:pt x="0" y="741"/>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8" name="Freeform 180"/>
            <p:cNvSpPr>
              <a:spLocks/>
            </p:cNvSpPr>
            <p:nvPr/>
          </p:nvSpPr>
          <p:spPr bwMode="auto">
            <a:xfrm>
              <a:off x="6193830" y="5183732"/>
              <a:ext cx="211875" cy="160138"/>
            </a:xfrm>
            <a:custGeom>
              <a:avLst/>
              <a:gdLst>
                <a:gd name="T0" fmla="*/ 394 w 800"/>
                <a:gd name="T1" fmla="*/ 225 h 603"/>
                <a:gd name="T2" fmla="*/ 526 w 800"/>
                <a:gd name="T3" fmla="*/ 217 h 603"/>
                <a:gd name="T4" fmla="*/ 705 w 800"/>
                <a:gd name="T5" fmla="*/ 444 h 603"/>
                <a:gd name="T6" fmla="*/ 759 w 800"/>
                <a:gd name="T7" fmla="*/ 461 h 603"/>
                <a:gd name="T8" fmla="*/ 410 w 800"/>
                <a:gd name="T9" fmla="*/ 0 h 603"/>
                <a:gd name="T10" fmla="*/ 41 w 800"/>
                <a:gd name="T11" fmla="*/ 445 h 603"/>
                <a:gd name="T12" fmla="*/ 107 w 800"/>
                <a:gd name="T13" fmla="*/ 446 h 603"/>
                <a:gd name="T14" fmla="*/ 394 w 800"/>
                <a:gd name="T15" fmla="*/ 225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0" h="603">
                  <a:moveTo>
                    <a:pt x="394" y="225"/>
                  </a:moveTo>
                  <a:cubicBezTo>
                    <a:pt x="457" y="225"/>
                    <a:pt x="484" y="198"/>
                    <a:pt x="526" y="217"/>
                  </a:cubicBezTo>
                  <a:cubicBezTo>
                    <a:pt x="612" y="257"/>
                    <a:pt x="685" y="368"/>
                    <a:pt x="705" y="444"/>
                  </a:cubicBezTo>
                  <a:cubicBezTo>
                    <a:pt x="736" y="558"/>
                    <a:pt x="718" y="548"/>
                    <a:pt x="759" y="461"/>
                  </a:cubicBezTo>
                  <a:cubicBezTo>
                    <a:pt x="800" y="375"/>
                    <a:pt x="700" y="0"/>
                    <a:pt x="410" y="0"/>
                  </a:cubicBezTo>
                  <a:cubicBezTo>
                    <a:pt x="119" y="0"/>
                    <a:pt x="0" y="288"/>
                    <a:pt x="41" y="445"/>
                  </a:cubicBezTo>
                  <a:cubicBezTo>
                    <a:pt x="81" y="603"/>
                    <a:pt x="81" y="565"/>
                    <a:pt x="107" y="446"/>
                  </a:cubicBezTo>
                  <a:cubicBezTo>
                    <a:pt x="132" y="327"/>
                    <a:pt x="186" y="231"/>
                    <a:pt x="394" y="225"/>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9" name="Freeform 181"/>
            <p:cNvSpPr>
              <a:spLocks/>
            </p:cNvSpPr>
            <p:nvPr/>
          </p:nvSpPr>
          <p:spPr bwMode="auto">
            <a:xfrm>
              <a:off x="6207790" y="5216581"/>
              <a:ext cx="184775" cy="117435"/>
            </a:xfrm>
            <a:custGeom>
              <a:avLst/>
              <a:gdLst>
                <a:gd name="T0" fmla="*/ 498 w 699"/>
                <a:gd name="T1" fmla="*/ 99 h 444"/>
                <a:gd name="T2" fmla="*/ 235 w 699"/>
                <a:gd name="T3" fmla="*/ 218 h 444"/>
                <a:gd name="T4" fmla="*/ 278 w 699"/>
                <a:gd name="T5" fmla="*/ 159 h 444"/>
                <a:gd name="T6" fmla="*/ 120 w 699"/>
                <a:gd name="T7" fmla="*/ 246 h 444"/>
                <a:gd name="T8" fmla="*/ 149 w 699"/>
                <a:gd name="T9" fmla="*/ 188 h 444"/>
                <a:gd name="T10" fmla="*/ 74 w 699"/>
                <a:gd name="T11" fmla="*/ 378 h 444"/>
                <a:gd name="T12" fmla="*/ 43 w 699"/>
                <a:gd name="T13" fmla="*/ 353 h 444"/>
                <a:gd name="T14" fmla="*/ 24 w 699"/>
                <a:gd name="T15" fmla="*/ 136 h 444"/>
                <a:gd name="T16" fmla="*/ 467 w 699"/>
                <a:gd name="T17" fmla="*/ 0 h 444"/>
                <a:gd name="T18" fmla="*/ 675 w 699"/>
                <a:gd name="T19" fmla="*/ 144 h 444"/>
                <a:gd name="T20" fmla="*/ 654 w 699"/>
                <a:gd name="T21" fmla="*/ 351 h 444"/>
                <a:gd name="T22" fmla="*/ 623 w 699"/>
                <a:gd name="T23" fmla="*/ 350 h 444"/>
                <a:gd name="T24" fmla="*/ 498 w 699"/>
                <a:gd name="T25" fmla="*/ 9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444">
                  <a:moveTo>
                    <a:pt x="498" y="99"/>
                  </a:moveTo>
                  <a:cubicBezTo>
                    <a:pt x="457" y="135"/>
                    <a:pt x="317" y="216"/>
                    <a:pt x="235" y="218"/>
                  </a:cubicBezTo>
                  <a:cubicBezTo>
                    <a:pt x="257" y="199"/>
                    <a:pt x="271" y="181"/>
                    <a:pt x="278" y="159"/>
                  </a:cubicBezTo>
                  <a:cubicBezTo>
                    <a:pt x="285" y="137"/>
                    <a:pt x="167" y="241"/>
                    <a:pt x="120" y="246"/>
                  </a:cubicBezTo>
                  <a:cubicBezTo>
                    <a:pt x="144" y="216"/>
                    <a:pt x="148" y="204"/>
                    <a:pt x="149" y="188"/>
                  </a:cubicBezTo>
                  <a:cubicBezTo>
                    <a:pt x="72" y="230"/>
                    <a:pt x="74" y="312"/>
                    <a:pt x="74" y="378"/>
                  </a:cubicBezTo>
                  <a:cubicBezTo>
                    <a:pt x="74" y="444"/>
                    <a:pt x="38" y="425"/>
                    <a:pt x="43" y="353"/>
                  </a:cubicBezTo>
                  <a:cubicBezTo>
                    <a:pt x="48" y="281"/>
                    <a:pt x="0" y="193"/>
                    <a:pt x="24" y="136"/>
                  </a:cubicBezTo>
                  <a:cubicBezTo>
                    <a:pt x="48" y="79"/>
                    <a:pt x="366" y="0"/>
                    <a:pt x="467" y="0"/>
                  </a:cubicBezTo>
                  <a:cubicBezTo>
                    <a:pt x="568" y="0"/>
                    <a:pt x="651" y="100"/>
                    <a:pt x="675" y="144"/>
                  </a:cubicBezTo>
                  <a:cubicBezTo>
                    <a:pt x="699" y="188"/>
                    <a:pt x="653" y="312"/>
                    <a:pt x="654" y="351"/>
                  </a:cubicBezTo>
                  <a:cubicBezTo>
                    <a:pt x="655" y="391"/>
                    <a:pt x="623" y="434"/>
                    <a:pt x="623" y="350"/>
                  </a:cubicBezTo>
                  <a:cubicBezTo>
                    <a:pt x="622" y="266"/>
                    <a:pt x="574" y="179"/>
                    <a:pt x="498" y="99"/>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0" name="Freeform 182"/>
            <p:cNvSpPr>
              <a:spLocks/>
            </p:cNvSpPr>
            <p:nvPr/>
          </p:nvSpPr>
          <p:spPr bwMode="auto">
            <a:xfrm>
              <a:off x="6377784" y="5286385"/>
              <a:ext cx="25458" cy="47631"/>
            </a:xfrm>
            <a:custGeom>
              <a:avLst/>
              <a:gdLst>
                <a:gd name="T0" fmla="*/ 66 w 95"/>
                <a:gd name="T1" fmla="*/ 4 h 180"/>
                <a:gd name="T2" fmla="*/ 84 w 95"/>
                <a:gd name="T3" fmla="*/ 98 h 180"/>
                <a:gd name="T4" fmla="*/ 28 w 95"/>
                <a:gd name="T5" fmla="*/ 175 h 180"/>
                <a:gd name="T6" fmla="*/ 10 w 95"/>
                <a:gd name="T7" fmla="*/ 81 h 180"/>
                <a:gd name="T8" fmla="*/ 66 w 95"/>
                <a:gd name="T9" fmla="*/ 4 h 180"/>
              </a:gdLst>
              <a:ahLst/>
              <a:cxnLst>
                <a:cxn ang="0">
                  <a:pos x="T0" y="T1"/>
                </a:cxn>
                <a:cxn ang="0">
                  <a:pos x="T2" y="T3"/>
                </a:cxn>
                <a:cxn ang="0">
                  <a:pos x="T4" y="T5"/>
                </a:cxn>
                <a:cxn ang="0">
                  <a:pos x="T6" y="T7"/>
                </a:cxn>
                <a:cxn ang="0">
                  <a:pos x="T8" y="T9"/>
                </a:cxn>
              </a:cxnLst>
              <a:rect l="0" t="0" r="r" b="b"/>
              <a:pathLst>
                <a:path w="95" h="180">
                  <a:moveTo>
                    <a:pt x="66" y="4"/>
                  </a:moveTo>
                  <a:cubicBezTo>
                    <a:pt x="87" y="9"/>
                    <a:pt x="95" y="51"/>
                    <a:pt x="84" y="98"/>
                  </a:cubicBezTo>
                  <a:cubicBezTo>
                    <a:pt x="74" y="145"/>
                    <a:pt x="49" y="180"/>
                    <a:pt x="28" y="175"/>
                  </a:cubicBezTo>
                  <a:cubicBezTo>
                    <a:pt x="8" y="171"/>
                    <a:pt x="0" y="129"/>
                    <a:pt x="10" y="81"/>
                  </a:cubicBezTo>
                  <a:cubicBezTo>
                    <a:pt x="21" y="34"/>
                    <a:pt x="46" y="0"/>
                    <a:pt x="66" y="4"/>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1" name="Freeform 183"/>
            <p:cNvSpPr>
              <a:spLocks/>
            </p:cNvSpPr>
            <p:nvPr/>
          </p:nvSpPr>
          <p:spPr bwMode="auto">
            <a:xfrm>
              <a:off x="6197115" y="5286385"/>
              <a:ext cx="24637" cy="47631"/>
            </a:xfrm>
            <a:custGeom>
              <a:avLst/>
              <a:gdLst>
                <a:gd name="T0" fmla="*/ 28 w 95"/>
                <a:gd name="T1" fmla="*/ 4 h 180"/>
                <a:gd name="T2" fmla="*/ 10 w 95"/>
                <a:gd name="T3" fmla="*/ 98 h 180"/>
                <a:gd name="T4" fmla="*/ 66 w 95"/>
                <a:gd name="T5" fmla="*/ 175 h 180"/>
                <a:gd name="T6" fmla="*/ 84 w 95"/>
                <a:gd name="T7" fmla="*/ 81 h 180"/>
                <a:gd name="T8" fmla="*/ 28 w 95"/>
                <a:gd name="T9" fmla="*/ 4 h 180"/>
              </a:gdLst>
              <a:ahLst/>
              <a:cxnLst>
                <a:cxn ang="0">
                  <a:pos x="T0" y="T1"/>
                </a:cxn>
                <a:cxn ang="0">
                  <a:pos x="T2" y="T3"/>
                </a:cxn>
                <a:cxn ang="0">
                  <a:pos x="T4" y="T5"/>
                </a:cxn>
                <a:cxn ang="0">
                  <a:pos x="T6" y="T7"/>
                </a:cxn>
                <a:cxn ang="0">
                  <a:pos x="T8" y="T9"/>
                </a:cxn>
              </a:cxnLst>
              <a:rect l="0" t="0" r="r" b="b"/>
              <a:pathLst>
                <a:path w="95" h="180">
                  <a:moveTo>
                    <a:pt x="28" y="4"/>
                  </a:moveTo>
                  <a:cubicBezTo>
                    <a:pt x="8" y="9"/>
                    <a:pt x="0" y="51"/>
                    <a:pt x="10" y="98"/>
                  </a:cubicBezTo>
                  <a:cubicBezTo>
                    <a:pt x="21" y="145"/>
                    <a:pt x="46" y="180"/>
                    <a:pt x="66" y="175"/>
                  </a:cubicBezTo>
                  <a:cubicBezTo>
                    <a:pt x="87" y="171"/>
                    <a:pt x="95" y="129"/>
                    <a:pt x="84" y="81"/>
                  </a:cubicBezTo>
                  <a:cubicBezTo>
                    <a:pt x="74" y="34"/>
                    <a:pt x="49" y="0"/>
                    <a:pt x="28" y="4"/>
                  </a:cubicBezTo>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2" name="Freeform 184"/>
            <p:cNvSpPr>
              <a:spLocks/>
            </p:cNvSpPr>
            <p:nvPr/>
          </p:nvSpPr>
          <p:spPr bwMode="auto">
            <a:xfrm>
              <a:off x="6157696" y="5485942"/>
              <a:ext cx="55843" cy="107581"/>
            </a:xfrm>
            <a:custGeom>
              <a:avLst/>
              <a:gdLst>
                <a:gd name="T0" fmla="*/ 140 w 210"/>
                <a:gd name="T1" fmla="*/ 0 h 407"/>
                <a:gd name="T2" fmla="*/ 0 w 210"/>
                <a:gd name="T3" fmla="*/ 303 h 407"/>
                <a:gd name="T4" fmla="*/ 195 w 210"/>
                <a:gd name="T5" fmla="*/ 407 h 407"/>
                <a:gd name="T6" fmla="*/ 210 w 210"/>
                <a:gd name="T7" fmla="*/ 276 h 407"/>
                <a:gd name="T8" fmla="*/ 140 w 210"/>
                <a:gd name="T9" fmla="*/ 0 h 407"/>
              </a:gdLst>
              <a:ahLst/>
              <a:cxnLst>
                <a:cxn ang="0">
                  <a:pos x="T0" y="T1"/>
                </a:cxn>
                <a:cxn ang="0">
                  <a:pos x="T2" y="T3"/>
                </a:cxn>
                <a:cxn ang="0">
                  <a:pos x="T4" y="T5"/>
                </a:cxn>
                <a:cxn ang="0">
                  <a:pos x="T6" y="T7"/>
                </a:cxn>
                <a:cxn ang="0">
                  <a:pos x="T8" y="T9"/>
                </a:cxn>
              </a:cxnLst>
              <a:rect l="0" t="0" r="r" b="b"/>
              <a:pathLst>
                <a:path w="210" h="407">
                  <a:moveTo>
                    <a:pt x="140" y="0"/>
                  </a:moveTo>
                  <a:cubicBezTo>
                    <a:pt x="78" y="68"/>
                    <a:pt x="44" y="178"/>
                    <a:pt x="0" y="303"/>
                  </a:cubicBezTo>
                  <a:cubicBezTo>
                    <a:pt x="60" y="345"/>
                    <a:pt x="126" y="380"/>
                    <a:pt x="195" y="407"/>
                  </a:cubicBezTo>
                  <a:cubicBezTo>
                    <a:pt x="205" y="366"/>
                    <a:pt x="210" y="322"/>
                    <a:pt x="210" y="276"/>
                  </a:cubicBezTo>
                  <a:cubicBezTo>
                    <a:pt x="210" y="172"/>
                    <a:pt x="184" y="77"/>
                    <a:pt x="140" y="0"/>
                  </a:cubicBezTo>
                  <a:close/>
                </a:path>
              </a:pathLst>
            </a:custGeom>
            <a:solidFill>
              <a:srgbClr val="F9A5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3" name="Freeform 185"/>
            <p:cNvSpPr>
              <a:spLocks/>
            </p:cNvSpPr>
            <p:nvPr/>
          </p:nvSpPr>
          <p:spPr bwMode="auto">
            <a:xfrm>
              <a:off x="6385996" y="5485942"/>
              <a:ext cx="55843" cy="107581"/>
            </a:xfrm>
            <a:custGeom>
              <a:avLst/>
              <a:gdLst>
                <a:gd name="T0" fmla="*/ 14 w 210"/>
                <a:gd name="T1" fmla="*/ 408 h 408"/>
                <a:gd name="T2" fmla="*/ 210 w 210"/>
                <a:gd name="T3" fmla="*/ 303 h 408"/>
                <a:gd name="T4" fmla="*/ 70 w 210"/>
                <a:gd name="T5" fmla="*/ 0 h 408"/>
                <a:gd name="T6" fmla="*/ 0 w 210"/>
                <a:gd name="T7" fmla="*/ 276 h 408"/>
                <a:gd name="T8" fmla="*/ 14 w 210"/>
                <a:gd name="T9" fmla="*/ 408 h 408"/>
              </a:gdLst>
              <a:ahLst/>
              <a:cxnLst>
                <a:cxn ang="0">
                  <a:pos x="T0" y="T1"/>
                </a:cxn>
                <a:cxn ang="0">
                  <a:pos x="T2" y="T3"/>
                </a:cxn>
                <a:cxn ang="0">
                  <a:pos x="T4" y="T5"/>
                </a:cxn>
                <a:cxn ang="0">
                  <a:pos x="T6" y="T7"/>
                </a:cxn>
                <a:cxn ang="0">
                  <a:pos x="T8" y="T9"/>
                </a:cxn>
              </a:cxnLst>
              <a:rect l="0" t="0" r="r" b="b"/>
              <a:pathLst>
                <a:path w="210" h="408">
                  <a:moveTo>
                    <a:pt x="14" y="408"/>
                  </a:moveTo>
                  <a:cubicBezTo>
                    <a:pt x="84" y="381"/>
                    <a:pt x="150" y="346"/>
                    <a:pt x="210" y="303"/>
                  </a:cubicBezTo>
                  <a:cubicBezTo>
                    <a:pt x="166" y="178"/>
                    <a:pt x="132" y="67"/>
                    <a:pt x="70" y="0"/>
                  </a:cubicBezTo>
                  <a:cubicBezTo>
                    <a:pt x="26" y="76"/>
                    <a:pt x="0" y="172"/>
                    <a:pt x="0" y="276"/>
                  </a:cubicBezTo>
                  <a:cubicBezTo>
                    <a:pt x="0" y="322"/>
                    <a:pt x="5" y="366"/>
                    <a:pt x="14" y="408"/>
                  </a:cubicBezTo>
                  <a:close/>
                </a:path>
              </a:pathLst>
            </a:custGeom>
            <a:solidFill>
              <a:srgbClr val="F9A5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4" name="Oval 186"/>
            <p:cNvSpPr>
              <a:spLocks noChangeArrowheads="1"/>
            </p:cNvSpPr>
            <p:nvPr/>
          </p:nvSpPr>
          <p:spPr bwMode="auto">
            <a:xfrm>
              <a:off x="6686563" y="3560178"/>
              <a:ext cx="212696" cy="211875"/>
            </a:xfrm>
            <a:prstGeom prst="ellipse">
              <a:avLst/>
            </a:prstGeom>
            <a:solidFill>
              <a:srgbClr val="A9D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5" name="Freeform 187"/>
            <p:cNvSpPr>
              <a:spLocks/>
            </p:cNvSpPr>
            <p:nvPr/>
          </p:nvSpPr>
          <p:spPr bwMode="auto">
            <a:xfrm>
              <a:off x="6731729" y="3700606"/>
              <a:ext cx="121541" cy="71447"/>
            </a:xfrm>
            <a:custGeom>
              <a:avLst/>
              <a:gdLst>
                <a:gd name="T0" fmla="*/ 79 w 457"/>
                <a:gd name="T1" fmla="*/ 54 h 272"/>
                <a:gd name="T2" fmla="*/ 0 w 457"/>
                <a:gd name="T3" fmla="*/ 199 h 272"/>
                <a:gd name="T4" fmla="*/ 230 w 457"/>
                <a:gd name="T5" fmla="*/ 272 h 272"/>
                <a:gd name="T6" fmla="*/ 457 w 457"/>
                <a:gd name="T7" fmla="*/ 201 h 272"/>
                <a:gd name="T8" fmla="*/ 378 w 457"/>
                <a:gd name="T9" fmla="*/ 54 h 272"/>
                <a:gd name="T10" fmla="*/ 228 w 457"/>
                <a:gd name="T11" fmla="*/ 1 h 272"/>
                <a:gd name="T12" fmla="*/ 79 w 457"/>
                <a:gd name="T13" fmla="*/ 54 h 272"/>
              </a:gdLst>
              <a:ahLst/>
              <a:cxnLst>
                <a:cxn ang="0">
                  <a:pos x="T0" y="T1"/>
                </a:cxn>
                <a:cxn ang="0">
                  <a:pos x="T2" y="T3"/>
                </a:cxn>
                <a:cxn ang="0">
                  <a:pos x="T4" y="T5"/>
                </a:cxn>
                <a:cxn ang="0">
                  <a:pos x="T6" y="T7"/>
                </a:cxn>
                <a:cxn ang="0">
                  <a:pos x="T8" y="T9"/>
                </a:cxn>
                <a:cxn ang="0">
                  <a:pos x="T10" y="T11"/>
                </a:cxn>
                <a:cxn ang="0">
                  <a:pos x="T12" y="T13"/>
                </a:cxn>
              </a:cxnLst>
              <a:rect l="0" t="0" r="r" b="b"/>
              <a:pathLst>
                <a:path w="457" h="272">
                  <a:moveTo>
                    <a:pt x="79" y="54"/>
                  </a:moveTo>
                  <a:cubicBezTo>
                    <a:pt x="39" y="80"/>
                    <a:pt x="23" y="135"/>
                    <a:pt x="0" y="199"/>
                  </a:cubicBezTo>
                  <a:cubicBezTo>
                    <a:pt x="65" y="245"/>
                    <a:pt x="144" y="272"/>
                    <a:pt x="230" y="272"/>
                  </a:cubicBezTo>
                  <a:cubicBezTo>
                    <a:pt x="314" y="272"/>
                    <a:pt x="392" y="246"/>
                    <a:pt x="457" y="201"/>
                  </a:cubicBezTo>
                  <a:cubicBezTo>
                    <a:pt x="434" y="135"/>
                    <a:pt x="418" y="79"/>
                    <a:pt x="378" y="54"/>
                  </a:cubicBezTo>
                  <a:cubicBezTo>
                    <a:pt x="309" y="12"/>
                    <a:pt x="268" y="1"/>
                    <a:pt x="228" y="1"/>
                  </a:cubicBezTo>
                  <a:cubicBezTo>
                    <a:pt x="187" y="0"/>
                    <a:pt x="147" y="10"/>
                    <a:pt x="79" y="54"/>
                  </a:cubicBezTo>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6" name="Freeform 188"/>
            <p:cNvSpPr>
              <a:spLocks/>
            </p:cNvSpPr>
            <p:nvPr/>
          </p:nvSpPr>
          <p:spPr bwMode="auto">
            <a:xfrm>
              <a:off x="6777718" y="3660367"/>
              <a:ext cx="29564" cy="76374"/>
            </a:xfrm>
            <a:custGeom>
              <a:avLst/>
              <a:gdLst>
                <a:gd name="T0" fmla="*/ 0 w 113"/>
                <a:gd name="T1" fmla="*/ 0 h 286"/>
                <a:gd name="T2" fmla="*/ 113 w 113"/>
                <a:gd name="T3" fmla="*/ 0 h 286"/>
                <a:gd name="T4" fmla="*/ 113 w 113"/>
                <a:gd name="T5" fmla="*/ 163 h 286"/>
                <a:gd name="T6" fmla="*/ 53 w 113"/>
                <a:gd name="T7" fmla="*/ 285 h 286"/>
                <a:gd name="T8" fmla="*/ 0 w 113"/>
                <a:gd name="T9" fmla="*/ 163 h 286"/>
                <a:gd name="T10" fmla="*/ 0 w 113"/>
                <a:gd name="T11" fmla="*/ 0 h 286"/>
              </a:gdLst>
              <a:ahLst/>
              <a:cxnLst>
                <a:cxn ang="0">
                  <a:pos x="T0" y="T1"/>
                </a:cxn>
                <a:cxn ang="0">
                  <a:pos x="T2" y="T3"/>
                </a:cxn>
                <a:cxn ang="0">
                  <a:pos x="T4" y="T5"/>
                </a:cxn>
                <a:cxn ang="0">
                  <a:pos x="T6" y="T7"/>
                </a:cxn>
                <a:cxn ang="0">
                  <a:pos x="T8" y="T9"/>
                </a:cxn>
                <a:cxn ang="0">
                  <a:pos x="T10" y="T11"/>
                </a:cxn>
              </a:cxnLst>
              <a:rect l="0" t="0" r="r" b="b"/>
              <a:pathLst>
                <a:path w="113" h="286">
                  <a:moveTo>
                    <a:pt x="0" y="0"/>
                  </a:moveTo>
                  <a:lnTo>
                    <a:pt x="113" y="0"/>
                  </a:lnTo>
                  <a:lnTo>
                    <a:pt x="113" y="163"/>
                  </a:lnTo>
                  <a:cubicBezTo>
                    <a:pt x="113" y="192"/>
                    <a:pt x="82" y="286"/>
                    <a:pt x="53" y="285"/>
                  </a:cubicBezTo>
                  <a:cubicBezTo>
                    <a:pt x="26" y="285"/>
                    <a:pt x="0" y="193"/>
                    <a:pt x="0" y="163"/>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7" name="Freeform 189"/>
            <p:cNvSpPr>
              <a:spLocks/>
            </p:cNvSpPr>
            <p:nvPr/>
          </p:nvSpPr>
          <p:spPr bwMode="auto">
            <a:xfrm>
              <a:off x="6777718" y="3682539"/>
              <a:ext cx="29564" cy="19710"/>
            </a:xfrm>
            <a:custGeom>
              <a:avLst/>
              <a:gdLst>
                <a:gd name="T0" fmla="*/ 36 w 36"/>
                <a:gd name="T1" fmla="*/ 6 h 24"/>
                <a:gd name="T2" fmla="*/ 36 w 36"/>
                <a:gd name="T3" fmla="*/ 0 h 24"/>
                <a:gd name="T4" fmla="*/ 0 w 36"/>
                <a:gd name="T5" fmla="*/ 0 h 24"/>
                <a:gd name="T6" fmla="*/ 0 w 36"/>
                <a:gd name="T7" fmla="*/ 24 h 24"/>
                <a:gd name="T8" fmla="*/ 36 w 36"/>
                <a:gd name="T9" fmla="*/ 6 h 24"/>
              </a:gdLst>
              <a:ahLst/>
              <a:cxnLst>
                <a:cxn ang="0">
                  <a:pos x="T0" y="T1"/>
                </a:cxn>
                <a:cxn ang="0">
                  <a:pos x="T2" y="T3"/>
                </a:cxn>
                <a:cxn ang="0">
                  <a:pos x="T4" y="T5"/>
                </a:cxn>
                <a:cxn ang="0">
                  <a:pos x="T6" y="T7"/>
                </a:cxn>
                <a:cxn ang="0">
                  <a:pos x="T8" y="T9"/>
                </a:cxn>
              </a:cxnLst>
              <a:rect l="0" t="0" r="r" b="b"/>
              <a:pathLst>
                <a:path w="36" h="24">
                  <a:moveTo>
                    <a:pt x="36" y="6"/>
                  </a:moveTo>
                  <a:lnTo>
                    <a:pt x="36" y="0"/>
                  </a:lnTo>
                  <a:lnTo>
                    <a:pt x="0" y="0"/>
                  </a:lnTo>
                  <a:lnTo>
                    <a:pt x="0" y="24"/>
                  </a:lnTo>
                  <a:lnTo>
                    <a:pt x="36" y="6"/>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8" name="Freeform 190"/>
            <p:cNvSpPr>
              <a:spLocks/>
            </p:cNvSpPr>
            <p:nvPr/>
          </p:nvSpPr>
          <p:spPr bwMode="auto">
            <a:xfrm>
              <a:off x="6728444" y="3605345"/>
              <a:ext cx="127289" cy="83764"/>
            </a:xfrm>
            <a:custGeom>
              <a:avLst/>
              <a:gdLst>
                <a:gd name="T0" fmla="*/ 239 w 479"/>
                <a:gd name="T1" fmla="*/ 0 h 316"/>
                <a:gd name="T2" fmla="*/ 239 w 479"/>
                <a:gd name="T3" fmla="*/ 316 h 316"/>
                <a:gd name="T4" fmla="*/ 239 w 479"/>
                <a:gd name="T5" fmla="*/ 0 h 316"/>
              </a:gdLst>
              <a:ahLst/>
              <a:cxnLst>
                <a:cxn ang="0">
                  <a:pos x="T0" y="T1"/>
                </a:cxn>
                <a:cxn ang="0">
                  <a:pos x="T2" y="T3"/>
                </a:cxn>
                <a:cxn ang="0">
                  <a:pos x="T4" y="T5"/>
                </a:cxn>
              </a:cxnLst>
              <a:rect l="0" t="0" r="r" b="b"/>
              <a:pathLst>
                <a:path w="479" h="316">
                  <a:moveTo>
                    <a:pt x="239" y="0"/>
                  </a:moveTo>
                  <a:cubicBezTo>
                    <a:pt x="479" y="0"/>
                    <a:pt x="382" y="316"/>
                    <a:pt x="239" y="316"/>
                  </a:cubicBezTo>
                  <a:cubicBezTo>
                    <a:pt x="97" y="316"/>
                    <a:pt x="0" y="0"/>
                    <a:pt x="239"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9" name="Freeform 191"/>
            <p:cNvSpPr>
              <a:spLocks/>
            </p:cNvSpPr>
            <p:nvPr/>
          </p:nvSpPr>
          <p:spPr bwMode="auto">
            <a:xfrm>
              <a:off x="6747333" y="3588099"/>
              <a:ext cx="91156" cy="68983"/>
            </a:xfrm>
            <a:custGeom>
              <a:avLst/>
              <a:gdLst>
                <a:gd name="T0" fmla="*/ 238 w 342"/>
                <a:gd name="T1" fmla="*/ 90 h 258"/>
                <a:gd name="T2" fmla="*/ 301 w 342"/>
                <a:gd name="T3" fmla="*/ 190 h 258"/>
                <a:gd name="T4" fmla="*/ 324 w 342"/>
                <a:gd name="T5" fmla="*/ 197 h 258"/>
                <a:gd name="T6" fmla="*/ 175 w 342"/>
                <a:gd name="T7" fmla="*/ 0 h 258"/>
                <a:gd name="T8" fmla="*/ 17 w 342"/>
                <a:gd name="T9" fmla="*/ 190 h 258"/>
                <a:gd name="T10" fmla="*/ 45 w 342"/>
                <a:gd name="T11" fmla="*/ 191 h 258"/>
                <a:gd name="T12" fmla="*/ 238 w 342"/>
                <a:gd name="T13" fmla="*/ 90 h 258"/>
              </a:gdLst>
              <a:ahLst/>
              <a:cxnLst>
                <a:cxn ang="0">
                  <a:pos x="T0" y="T1"/>
                </a:cxn>
                <a:cxn ang="0">
                  <a:pos x="T2" y="T3"/>
                </a:cxn>
                <a:cxn ang="0">
                  <a:pos x="T4" y="T5"/>
                </a:cxn>
                <a:cxn ang="0">
                  <a:pos x="T6" y="T7"/>
                </a:cxn>
                <a:cxn ang="0">
                  <a:pos x="T8" y="T9"/>
                </a:cxn>
                <a:cxn ang="0">
                  <a:pos x="T10" y="T11"/>
                </a:cxn>
                <a:cxn ang="0">
                  <a:pos x="T12" y="T13"/>
                </a:cxn>
              </a:cxnLst>
              <a:rect l="0" t="0" r="r" b="b"/>
              <a:pathLst>
                <a:path w="342" h="258">
                  <a:moveTo>
                    <a:pt x="238" y="90"/>
                  </a:moveTo>
                  <a:cubicBezTo>
                    <a:pt x="276" y="107"/>
                    <a:pt x="292" y="156"/>
                    <a:pt x="301" y="190"/>
                  </a:cubicBezTo>
                  <a:cubicBezTo>
                    <a:pt x="314" y="238"/>
                    <a:pt x="307" y="234"/>
                    <a:pt x="324" y="197"/>
                  </a:cubicBezTo>
                  <a:cubicBezTo>
                    <a:pt x="342" y="160"/>
                    <a:pt x="299" y="0"/>
                    <a:pt x="175" y="0"/>
                  </a:cubicBezTo>
                  <a:cubicBezTo>
                    <a:pt x="51" y="0"/>
                    <a:pt x="0" y="123"/>
                    <a:pt x="17" y="190"/>
                  </a:cubicBezTo>
                  <a:cubicBezTo>
                    <a:pt x="35" y="258"/>
                    <a:pt x="35" y="242"/>
                    <a:pt x="45" y="191"/>
                  </a:cubicBezTo>
                  <a:cubicBezTo>
                    <a:pt x="73" y="60"/>
                    <a:pt x="172" y="117"/>
                    <a:pt x="238" y="90"/>
                  </a:cubicBezTo>
                </a:path>
              </a:pathLst>
            </a:custGeom>
            <a:solidFill>
              <a:srgbClr val="EC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0" name="Freeform 192"/>
            <p:cNvSpPr>
              <a:spLocks/>
            </p:cNvSpPr>
            <p:nvPr/>
          </p:nvSpPr>
          <p:spPr bwMode="auto">
            <a:xfrm>
              <a:off x="6752260" y="3610272"/>
              <a:ext cx="80480" cy="39418"/>
            </a:xfrm>
            <a:custGeom>
              <a:avLst/>
              <a:gdLst>
                <a:gd name="T0" fmla="*/ 230 w 304"/>
                <a:gd name="T1" fmla="*/ 35 h 150"/>
                <a:gd name="T2" fmla="*/ 102 w 304"/>
                <a:gd name="T3" fmla="*/ 93 h 150"/>
                <a:gd name="T4" fmla="*/ 116 w 304"/>
                <a:gd name="T5" fmla="*/ 78 h 150"/>
                <a:gd name="T6" fmla="*/ 41 w 304"/>
                <a:gd name="T7" fmla="*/ 100 h 150"/>
                <a:gd name="T8" fmla="*/ 49 w 304"/>
                <a:gd name="T9" fmla="*/ 88 h 150"/>
                <a:gd name="T10" fmla="*/ 27 w 304"/>
                <a:gd name="T11" fmla="*/ 122 h 150"/>
                <a:gd name="T12" fmla="*/ 2 w 304"/>
                <a:gd name="T13" fmla="*/ 113 h 150"/>
                <a:gd name="T14" fmla="*/ 13 w 304"/>
                <a:gd name="T15" fmla="*/ 58 h 150"/>
                <a:gd name="T16" fmla="*/ 203 w 304"/>
                <a:gd name="T17" fmla="*/ 0 h 150"/>
                <a:gd name="T18" fmla="*/ 292 w 304"/>
                <a:gd name="T19" fmla="*/ 62 h 150"/>
                <a:gd name="T20" fmla="*/ 300 w 304"/>
                <a:gd name="T21" fmla="*/ 118 h 150"/>
                <a:gd name="T22" fmla="*/ 280 w 304"/>
                <a:gd name="T23" fmla="*/ 121 h 150"/>
                <a:gd name="T24" fmla="*/ 230 w 304"/>
                <a:gd name="T25" fmla="*/ 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4" h="150">
                  <a:moveTo>
                    <a:pt x="230" y="35"/>
                  </a:moveTo>
                  <a:cubicBezTo>
                    <a:pt x="208" y="44"/>
                    <a:pt x="133" y="92"/>
                    <a:pt x="102" y="93"/>
                  </a:cubicBezTo>
                  <a:cubicBezTo>
                    <a:pt x="71" y="94"/>
                    <a:pt x="108" y="87"/>
                    <a:pt x="116" y="78"/>
                  </a:cubicBezTo>
                  <a:cubicBezTo>
                    <a:pt x="125" y="69"/>
                    <a:pt x="57" y="99"/>
                    <a:pt x="41" y="100"/>
                  </a:cubicBezTo>
                  <a:cubicBezTo>
                    <a:pt x="25" y="101"/>
                    <a:pt x="41" y="99"/>
                    <a:pt x="49" y="88"/>
                  </a:cubicBezTo>
                  <a:cubicBezTo>
                    <a:pt x="56" y="78"/>
                    <a:pt x="22" y="94"/>
                    <a:pt x="27" y="122"/>
                  </a:cubicBezTo>
                  <a:cubicBezTo>
                    <a:pt x="33" y="150"/>
                    <a:pt x="4" y="140"/>
                    <a:pt x="2" y="113"/>
                  </a:cubicBezTo>
                  <a:cubicBezTo>
                    <a:pt x="0" y="87"/>
                    <a:pt x="3" y="83"/>
                    <a:pt x="13" y="58"/>
                  </a:cubicBezTo>
                  <a:cubicBezTo>
                    <a:pt x="24" y="34"/>
                    <a:pt x="159" y="0"/>
                    <a:pt x="203" y="0"/>
                  </a:cubicBezTo>
                  <a:cubicBezTo>
                    <a:pt x="246" y="0"/>
                    <a:pt x="281" y="43"/>
                    <a:pt x="292" y="62"/>
                  </a:cubicBezTo>
                  <a:cubicBezTo>
                    <a:pt x="302" y="81"/>
                    <a:pt x="304" y="101"/>
                    <a:pt x="300" y="118"/>
                  </a:cubicBezTo>
                  <a:cubicBezTo>
                    <a:pt x="295" y="135"/>
                    <a:pt x="280" y="143"/>
                    <a:pt x="280" y="121"/>
                  </a:cubicBezTo>
                  <a:cubicBezTo>
                    <a:pt x="280" y="99"/>
                    <a:pt x="246" y="74"/>
                    <a:pt x="230" y="35"/>
                  </a:cubicBezTo>
                </a:path>
              </a:pathLst>
            </a:custGeom>
            <a:solidFill>
              <a:srgbClr val="EC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1" name="Freeform 193"/>
            <p:cNvSpPr>
              <a:spLocks/>
            </p:cNvSpPr>
            <p:nvPr/>
          </p:nvSpPr>
          <p:spPr bwMode="auto">
            <a:xfrm>
              <a:off x="6826170" y="3634088"/>
              <a:ext cx="10676" cy="20531"/>
            </a:xfrm>
            <a:custGeom>
              <a:avLst/>
              <a:gdLst>
                <a:gd name="T0" fmla="*/ 28 w 41"/>
                <a:gd name="T1" fmla="*/ 2 h 77"/>
                <a:gd name="T2" fmla="*/ 36 w 41"/>
                <a:gd name="T3" fmla="*/ 42 h 77"/>
                <a:gd name="T4" fmla="*/ 12 w 41"/>
                <a:gd name="T5" fmla="*/ 75 h 77"/>
                <a:gd name="T6" fmla="*/ 5 w 41"/>
                <a:gd name="T7" fmla="*/ 35 h 77"/>
                <a:gd name="T8" fmla="*/ 28 w 41"/>
                <a:gd name="T9" fmla="*/ 2 h 77"/>
              </a:gdLst>
              <a:ahLst/>
              <a:cxnLst>
                <a:cxn ang="0">
                  <a:pos x="T0" y="T1"/>
                </a:cxn>
                <a:cxn ang="0">
                  <a:pos x="T2" y="T3"/>
                </a:cxn>
                <a:cxn ang="0">
                  <a:pos x="T4" y="T5"/>
                </a:cxn>
                <a:cxn ang="0">
                  <a:pos x="T6" y="T7"/>
                </a:cxn>
                <a:cxn ang="0">
                  <a:pos x="T8" y="T9"/>
                </a:cxn>
              </a:cxnLst>
              <a:rect l="0" t="0" r="r" b="b"/>
              <a:pathLst>
                <a:path w="41" h="77">
                  <a:moveTo>
                    <a:pt x="28" y="2"/>
                  </a:moveTo>
                  <a:cubicBezTo>
                    <a:pt x="37" y="3"/>
                    <a:pt x="41" y="21"/>
                    <a:pt x="36" y="42"/>
                  </a:cubicBezTo>
                  <a:cubicBezTo>
                    <a:pt x="32" y="62"/>
                    <a:pt x="21" y="77"/>
                    <a:pt x="12" y="75"/>
                  </a:cubicBezTo>
                  <a:cubicBezTo>
                    <a:pt x="3" y="73"/>
                    <a:pt x="0" y="55"/>
                    <a:pt x="5" y="35"/>
                  </a:cubicBezTo>
                  <a:cubicBezTo>
                    <a:pt x="9" y="14"/>
                    <a:pt x="20" y="0"/>
                    <a:pt x="28" y="2"/>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2" name="Freeform 194"/>
            <p:cNvSpPr>
              <a:spLocks/>
            </p:cNvSpPr>
            <p:nvPr/>
          </p:nvSpPr>
          <p:spPr bwMode="auto">
            <a:xfrm>
              <a:off x="6748975" y="3634088"/>
              <a:ext cx="10676" cy="20531"/>
            </a:xfrm>
            <a:custGeom>
              <a:avLst/>
              <a:gdLst>
                <a:gd name="T0" fmla="*/ 12 w 40"/>
                <a:gd name="T1" fmla="*/ 2 h 77"/>
                <a:gd name="T2" fmla="*/ 4 w 40"/>
                <a:gd name="T3" fmla="*/ 42 h 77"/>
                <a:gd name="T4" fmla="*/ 28 w 40"/>
                <a:gd name="T5" fmla="*/ 75 h 77"/>
                <a:gd name="T6" fmla="*/ 36 w 40"/>
                <a:gd name="T7" fmla="*/ 35 h 77"/>
                <a:gd name="T8" fmla="*/ 12 w 40"/>
                <a:gd name="T9" fmla="*/ 2 h 77"/>
              </a:gdLst>
              <a:ahLst/>
              <a:cxnLst>
                <a:cxn ang="0">
                  <a:pos x="T0" y="T1"/>
                </a:cxn>
                <a:cxn ang="0">
                  <a:pos x="T2" y="T3"/>
                </a:cxn>
                <a:cxn ang="0">
                  <a:pos x="T4" y="T5"/>
                </a:cxn>
                <a:cxn ang="0">
                  <a:pos x="T6" y="T7"/>
                </a:cxn>
                <a:cxn ang="0">
                  <a:pos x="T8" y="T9"/>
                </a:cxn>
              </a:cxnLst>
              <a:rect l="0" t="0" r="r" b="b"/>
              <a:pathLst>
                <a:path w="40" h="77">
                  <a:moveTo>
                    <a:pt x="12" y="2"/>
                  </a:moveTo>
                  <a:cubicBezTo>
                    <a:pt x="3" y="3"/>
                    <a:pt x="0" y="21"/>
                    <a:pt x="4" y="42"/>
                  </a:cubicBezTo>
                  <a:cubicBezTo>
                    <a:pt x="9" y="62"/>
                    <a:pt x="19" y="77"/>
                    <a:pt x="28" y="75"/>
                  </a:cubicBezTo>
                  <a:cubicBezTo>
                    <a:pt x="37" y="73"/>
                    <a:pt x="40" y="55"/>
                    <a:pt x="36" y="35"/>
                  </a:cubicBezTo>
                  <a:cubicBezTo>
                    <a:pt x="31" y="14"/>
                    <a:pt x="21" y="0"/>
                    <a:pt x="12" y="2"/>
                  </a:cubicBezTo>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3" name="Freeform 195"/>
            <p:cNvSpPr>
              <a:spLocks/>
            </p:cNvSpPr>
            <p:nvPr/>
          </p:nvSpPr>
          <p:spPr bwMode="auto">
            <a:xfrm>
              <a:off x="6731729" y="3718673"/>
              <a:ext cx="23816" cy="46810"/>
            </a:xfrm>
            <a:custGeom>
              <a:avLst/>
              <a:gdLst>
                <a:gd name="T0" fmla="*/ 60 w 90"/>
                <a:gd name="T1" fmla="*/ 0 h 174"/>
                <a:gd name="T2" fmla="*/ 0 w 90"/>
                <a:gd name="T3" fmla="*/ 130 h 174"/>
                <a:gd name="T4" fmla="*/ 84 w 90"/>
                <a:gd name="T5" fmla="*/ 174 h 174"/>
                <a:gd name="T6" fmla="*/ 90 w 90"/>
                <a:gd name="T7" fmla="*/ 118 h 174"/>
                <a:gd name="T8" fmla="*/ 60 w 90"/>
                <a:gd name="T9" fmla="*/ 0 h 174"/>
              </a:gdLst>
              <a:ahLst/>
              <a:cxnLst>
                <a:cxn ang="0">
                  <a:pos x="T0" y="T1"/>
                </a:cxn>
                <a:cxn ang="0">
                  <a:pos x="T2" y="T3"/>
                </a:cxn>
                <a:cxn ang="0">
                  <a:pos x="T4" y="T5"/>
                </a:cxn>
                <a:cxn ang="0">
                  <a:pos x="T6" y="T7"/>
                </a:cxn>
                <a:cxn ang="0">
                  <a:pos x="T8" y="T9"/>
                </a:cxn>
              </a:cxnLst>
              <a:rect l="0" t="0" r="r" b="b"/>
              <a:pathLst>
                <a:path w="90" h="174">
                  <a:moveTo>
                    <a:pt x="60" y="0"/>
                  </a:moveTo>
                  <a:cubicBezTo>
                    <a:pt x="34" y="29"/>
                    <a:pt x="19" y="76"/>
                    <a:pt x="0" y="130"/>
                  </a:cubicBezTo>
                  <a:cubicBezTo>
                    <a:pt x="26" y="148"/>
                    <a:pt x="54" y="163"/>
                    <a:pt x="84" y="174"/>
                  </a:cubicBezTo>
                  <a:cubicBezTo>
                    <a:pt x="88" y="157"/>
                    <a:pt x="90" y="138"/>
                    <a:pt x="90" y="118"/>
                  </a:cubicBezTo>
                  <a:cubicBezTo>
                    <a:pt x="90" y="74"/>
                    <a:pt x="79" y="33"/>
                    <a:pt x="60" y="0"/>
                  </a:cubicBezTo>
                </a:path>
              </a:pathLst>
            </a:custGeom>
            <a:solidFill>
              <a:srgbClr val="F89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4" name="Freeform 196"/>
            <p:cNvSpPr>
              <a:spLocks/>
            </p:cNvSpPr>
            <p:nvPr/>
          </p:nvSpPr>
          <p:spPr bwMode="auto">
            <a:xfrm>
              <a:off x="6829455" y="3718673"/>
              <a:ext cx="23816" cy="46810"/>
            </a:xfrm>
            <a:custGeom>
              <a:avLst/>
              <a:gdLst>
                <a:gd name="T0" fmla="*/ 6 w 90"/>
                <a:gd name="T1" fmla="*/ 174 h 174"/>
                <a:gd name="T2" fmla="*/ 90 w 90"/>
                <a:gd name="T3" fmla="*/ 130 h 174"/>
                <a:gd name="T4" fmla="*/ 30 w 90"/>
                <a:gd name="T5" fmla="*/ 0 h 174"/>
                <a:gd name="T6" fmla="*/ 0 w 90"/>
                <a:gd name="T7" fmla="*/ 118 h 174"/>
                <a:gd name="T8" fmla="*/ 6 w 90"/>
                <a:gd name="T9" fmla="*/ 174 h 174"/>
              </a:gdLst>
              <a:ahLst/>
              <a:cxnLst>
                <a:cxn ang="0">
                  <a:pos x="T0" y="T1"/>
                </a:cxn>
                <a:cxn ang="0">
                  <a:pos x="T2" y="T3"/>
                </a:cxn>
                <a:cxn ang="0">
                  <a:pos x="T4" y="T5"/>
                </a:cxn>
                <a:cxn ang="0">
                  <a:pos x="T6" y="T7"/>
                </a:cxn>
                <a:cxn ang="0">
                  <a:pos x="T8" y="T9"/>
                </a:cxn>
              </a:cxnLst>
              <a:rect l="0" t="0" r="r" b="b"/>
              <a:pathLst>
                <a:path w="90" h="174">
                  <a:moveTo>
                    <a:pt x="6" y="174"/>
                  </a:moveTo>
                  <a:cubicBezTo>
                    <a:pt x="36" y="163"/>
                    <a:pt x="64" y="148"/>
                    <a:pt x="90" y="130"/>
                  </a:cubicBezTo>
                  <a:cubicBezTo>
                    <a:pt x="71" y="76"/>
                    <a:pt x="57" y="29"/>
                    <a:pt x="30" y="0"/>
                  </a:cubicBezTo>
                  <a:cubicBezTo>
                    <a:pt x="11" y="33"/>
                    <a:pt x="0" y="74"/>
                    <a:pt x="0" y="118"/>
                  </a:cubicBezTo>
                  <a:cubicBezTo>
                    <a:pt x="0" y="138"/>
                    <a:pt x="2" y="157"/>
                    <a:pt x="6" y="174"/>
                  </a:cubicBezTo>
                  <a:close/>
                </a:path>
              </a:pathLst>
            </a:custGeom>
            <a:solidFill>
              <a:srgbClr val="F89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5" name="Oval 197"/>
            <p:cNvSpPr>
              <a:spLocks noChangeArrowheads="1"/>
            </p:cNvSpPr>
            <p:nvPr/>
          </p:nvSpPr>
          <p:spPr bwMode="auto">
            <a:xfrm>
              <a:off x="7195719" y="3410715"/>
              <a:ext cx="355589" cy="355589"/>
            </a:xfrm>
            <a:prstGeom prst="ellipse">
              <a:avLst/>
            </a:pr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6" name="Freeform 198"/>
            <p:cNvSpPr>
              <a:spLocks/>
            </p:cNvSpPr>
            <p:nvPr/>
          </p:nvSpPr>
          <p:spPr bwMode="auto">
            <a:xfrm>
              <a:off x="7349288" y="3531435"/>
              <a:ext cx="87871" cy="104295"/>
            </a:xfrm>
            <a:custGeom>
              <a:avLst/>
              <a:gdLst>
                <a:gd name="T0" fmla="*/ 297 w 331"/>
                <a:gd name="T1" fmla="*/ 158 h 394"/>
                <a:gd name="T2" fmla="*/ 305 w 331"/>
                <a:gd name="T3" fmla="*/ 228 h 394"/>
                <a:gd name="T4" fmla="*/ 130 w 331"/>
                <a:gd name="T5" fmla="*/ 295 h 394"/>
                <a:gd name="T6" fmla="*/ 297 w 331"/>
                <a:gd name="T7" fmla="*/ 158 h 394"/>
              </a:gdLst>
              <a:ahLst/>
              <a:cxnLst>
                <a:cxn ang="0">
                  <a:pos x="T0" y="T1"/>
                </a:cxn>
                <a:cxn ang="0">
                  <a:pos x="T2" y="T3"/>
                </a:cxn>
                <a:cxn ang="0">
                  <a:pos x="T4" y="T5"/>
                </a:cxn>
                <a:cxn ang="0">
                  <a:pos x="T6" y="T7"/>
                </a:cxn>
              </a:cxnLst>
              <a:rect l="0" t="0" r="r" b="b"/>
              <a:pathLst>
                <a:path w="331" h="394">
                  <a:moveTo>
                    <a:pt x="297" y="158"/>
                  </a:moveTo>
                  <a:cubicBezTo>
                    <a:pt x="232" y="195"/>
                    <a:pt x="277" y="271"/>
                    <a:pt x="305" y="228"/>
                  </a:cubicBezTo>
                  <a:cubicBezTo>
                    <a:pt x="331" y="269"/>
                    <a:pt x="260" y="394"/>
                    <a:pt x="130" y="295"/>
                  </a:cubicBezTo>
                  <a:cubicBezTo>
                    <a:pt x="0" y="196"/>
                    <a:pt x="190" y="0"/>
                    <a:pt x="297" y="158"/>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7" name="Freeform 199"/>
            <p:cNvSpPr>
              <a:spLocks/>
            </p:cNvSpPr>
            <p:nvPr/>
          </p:nvSpPr>
          <p:spPr bwMode="auto">
            <a:xfrm>
              <a:off x="7309870" y="3529793"/>
              <a:ext cx="87871" cy="104295"/>
            </a:xfrm>
            <a:custGeom>
              <a:avLst/>
              <a:gdLst>
                <a:gd name="T0" fmla="*/ 35 w 331"/>
                <a:gd name="T1" fmla="*/ 157 h 394"/>
                <a:gd name="T2" fmla="*/ 27 w 331"/>
                <a:gd name="T3" fmla="*/ 228 h 394"/>
                <a:gd name="T4" fmla="*/ 202 w 331"/>
                <a:gd name="T5" fmla="*/ 295 h 394"/>
                <a:gd name="T6" fmla="*/ 35 w 331"/>
                <a:gd name="T7" fmla="*/ 157 h 394"/>
              </a:gdLst>
              <a:ahLst/>
              <a:cxnLst>
                <a:cxn ang="0">
                  <a:pos x="T0" y="T1"/>
                </a:cxn>
                <a:cxn ang="0">
                  <a:pos x="T2" y="T3"/>
                </a:cxn>
                <a:cxn ang="0">
                  <a:pos x="T4" y="T5"/>
                </a:cxn>
                <a:cxn ang="0">
                  <a:pos x="T6" y="T7"/>
                </a:cxn>
              </a:cxnLst>
              <a:rect l="0" t="0" r="r" b="b"/>
              <a:pathLst>
                <a:path w="331" h="394">
                  <a:moveTo>
                    <a:pt x="35" y="157"/>
                  </a:moveTo>
                  <a:cubicBezTo>
                    <a:pt x="99" y="195"/>
                    <a:pt x="55" y="271"/>
                    <a:pt x="27" y="228"/>
                  </a:cubicBezTo>
                  <a:cubicBezTo>
                    <a:pt x="0" y="269"/>
                    <a:pt x="72" y="394"/>
                    <a:pt x="202" y="295"/>
                  </a:cubicBezTo>
                  <a:cubicBezTo>
                    <a:pt x="331" y="196"/>
                    <a:pt x="142" y="0"/>
                    <a:pt x="35" y="157"/>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8" name="Freeform 200"/>
            <p:cNvSpPr>
              <a:spLocks/>
            </p:cNvSpPr>
            <p:nvPr/>
          </p:nvSpPr>
          <p:spPr bwMode="auto">
            <a:xfrm>
              <a:off x="7308228" y="3561820"/>
              <a:ext cx="90334" cy="96904"/>
            </a:xfrm>
            <a:custGeom>
              <a:avLst/>
              <a:gdLst>
                <a:gd name="T0" fmla="*/ 60 w 339"/>
                <a:gd name="T1" fmla="*/ 129 h 368"/>
                <a:gd name="T2" fmla="*/ 36 w 339"/>
                <a:gd name="T3" fmla="*/ 196 h 368"/>
                <a:gd name="T4" fmla="*/ 191 w 339"/>
                <a:gd name="T5" fmla="*/ 301 h 368"/>
                <a:gd name="T6" fmla="*/ 60 w 339"/>
                <a:gd name="T7" fmla="*/ 129 h 368"/>
              </a:gdLst>
              <a:ahLst/>
              <a:cxnLst>
                <a:cxn ang="0">
                  <a:pos x="T0" y="T1"/>
                </a:cxn>
                <a:cxn ang="0">
                  <a:pos x="T2" y="T3"/>
                </a:cxn>
                <a:cxn ang="0">
                  <a:pos x="T4" y="T5"/>
                </a:cxn>
                <a:cxn ang="0">
                  <a:pos x="T6" y="T7"/>
                </a:cxn>
              </a:cxnLst>
              <a:rect l="0" t="0" r="r" b="b"/>
              <a:pathLst>
                <a:path w="339" h="368">
                  <a:moveTo>
                    <a:pt x="60" y="129"/>
                  </a:moveTo>
                  <a:cubicBezTo>
                    <a:pt x="113" y="181"/>
                    <a:pt x="53" y="245"/>
                    <a:pt x="36" y="196"/>
                  </a:cubicBezTo>
                  <a:cubicBezTo>
                    <a:pt x="0" y="230"/>
                    <a:pt x="42" y="368"/>
                    <a:pt x="191" y="301"/>
                  </a:cubicBezTo>
                  <a:cubicBezTo>
                    <a:pt x="339" y="234"/>
                    <a:pt x="200" y="0"/>
                    <a:pt x="60" y="129"/>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9" name="Freeform 201"/>
            <p:cNvSpPr>
              <a:spLocks/>
            </p:cNvSpPr>
            <p:nvPr/>
          </p:nvSpPr>
          <p:spPr bwMode="auto">
            <a:xfrm>
              <a:off x="7348466" y="3561820"/>
              <a:ext cx="89513" cy="96904"/>
            </a:xfrm>
            <a:custGeom>
              <a:avLst/>
              <a:gdLst>
                <a:gd name="T0" fmla="*/ 280 w 339"/>
                <a:gd name="T1" fmla="*/ 129 h 368"/>
                <a:gd name="T2" fmla="*/ 304 w 339"/>
                <a:gd name="T3" fmla="*/ 196 h 368"/>
                <a:gd name="T4" fmla="*/ 149 w 339"/>
                <a:gd name="T5" fmla="*/ 301 h 368"/>
                <a:gd name="T6" fmla="*/ 280 w 339"/>
                <a:gd name="T7" fmla="*/ 129 h 368"/>
              </a:gdLst>
              <a:ahLst/>
              <a:cxnLst>
                <a:cxn ang="0">
                  <a:pos x="T0" y="T1"/>
                </a:cxn>
                <a:cxn ang="0">
                  <a:pos x="T2" y="T3"/>
                </a:cxn>
                <a:cxn ang="0">
                  <a:pos x="T4" y="T5"/>
                </a:cxn>
                <a:cxn ang="0">
                  <a:pos x="T6" y="T7"/>
                </a:cxn>
              </a:cxnLst>
              <a:rect l="0" t="0" r="r" b="b"/>
              <a:pathLst>
                <a:path w="339" h="368">
                  <a:moveTo>
                    <a:pt x="280" y="129"/>
                  </a:moveTo>
                  <a:cubicBezTo>
                    <a:pt x="226" y="181"/>
                    <a:pt x="287" y="245"/>
                    <a:pt x="304" y="196"/>
                  </a:cubicBezTo>
                  <a:cubicBezTo>
                    <a:pt x="339" y="230"/>
                    <a:pt x="298" y="368"/>
                    <a:pt x="149" y="301"/>
                  </a:cubicBezTo>
                  <a:cubicBezTo>
                    <a:pt x="0" y="234"/>
                    <a:pt x="140" y="0"/>
                    <a:pt x="280" y="129"/>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0" name="Freeform 202"/>
            <p:cNvSpPr>
              <a:spLocks/>
            </p:cNvSpPr>
            <p:nvPr/>
          </p:nvSpPr>
          <p:spPr bwMode="auto">
            <a:xfrm>
              <a:off x="7272094" y="3645585"/>
              <a:ext cx="202842" cy="120720"/>
            </a:xfrm>
            <a:custGeom>
              <a:avLst/>
              <a:gdLst>
                <a:gd name="T0" fmla="*/ 132 w 765"/>
                <a:gd name="T1" fmla="*/ 90 h 454"/>
                <a:gd name="T2" fmla="*/ 0 w 765"/>
                <a:gd name="T3" fmla="*/ 334 h 454"/>
                <a:gd name="T4" fmla="*/ 383 w 765"/>
                <a:gd name="T5" fmla="*/ 454 h 454"/>
                <a:gd name="T6" fmla="*/ 765 w 765"/>
                <a:gd name="T7" fmla="*/ 335 h 454"/>
                <a:gd name="T8" fmla="*/ 633 w 765"/>
                <a:gd name="T9" fmla="*/ 90 h 454"/>
                <a:gd name="T10" fmla="*/ 383 w 765"/>
                <a:gd name="T11" fmla="*/ 1 h 454"/>
                <a:gd name="T12" fmla="*/ 132 w 765"/>
                <a:gd name="T13" fmla="*/ 90 h 454"/>
              </a:gdLst>
              <a:ahLst/>
              <a:cxnLst>
                <a:cxn ang="0">
                  <a:pos x="T0" y="T1"/>
                </a:cxn>
                <a:cxn ang="0">
                  <a:pos x="T2" y="T3"/>
                </a:cxn>
                <a:cxn ang="0">
                  <a:pos x="T4" y="T5"/>
                </a:cxn>
                <a:cxn ang="0">
                  <a:pos x="T6" y="T7"/>
                </a:cxn>
                <a:cxn ang="0">
                  <a:pos x="T8" y="T9"/>
                </a:cxn>
                <a:cxn ang="0">
                  <a:pos x="T10" y="T11"/>
                </a:cxn>
                <a:cxn ang="0">
                  <a:pos x="T12" y="T13"/>
                </a:cxn>
              </a:cxnLst>
              <a:rect l="0" t="0" r="r" b="b"/>
              <a:pathLst>
                <a:path w="765" h="454">
                  <a:moveTo>
                    <a:pt x="132" y="90"/>
                  </a:moveTo>
                  <a:cubicBezTo>
                    <a:pt x="66" y="133"/>
                    <a:pt x="39" y="225"/>
                    <a:pt x="0" y="334"/>
                  </a:cubicBezTo>
                  <a:cubicBezTo>
                    <a:pt x="109" y="410"/>
                    <a:pt x="241" y="454"/>
                    <a:pt x="383" y="454"/>
                  </a:cubicBezTo>
                  <a:cubicBezTo>
                    <a:pt x="525" y="454"/>
                    <a:pt x="657" y="410"/>
                    <a:pt x="765" y="335"/>
                  </a:cubicBezTo>
                  <a:cubicBezTo>
                    <a:pt x="727" y="225"/>
                    <a:pt x="700" y="132"/>
                    <a:pt x="633" y="90"/>
                  </a:cubicBezTo>
                  <a:cubicBezTo>
                    <a:pt x="519" y="19"/>
                    <a:pt x="450" y="2"/>
                    <a:pt x="383" y="1"/>
                  </a:cubicBezTo>
                  <a:cubicBezTo>
                    <a:pt x="314" y="0"/>
                    <a:pt x="246" y="17"/>
                    <a:pt x="132" y="90"/>
                  </a:cubicBezTo>
                  <a:close/>
                </a:path>
              </a:pathLst>
            </a:custGeom>
            <a:solidFill>
              <a:srgbClr val="AC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1" name="Freeform 203"/>
            <p:cNvSpPr>
              <a:spLocks/>
            </p:cNvSpPr>
            <p:nvPr/>
          </p:nvSpPr>
          <p:spPr bwMode="auto">
            <a:xfrm>
              <a:off x="7348466" y="3579065"/>
              <a:ext cx="50095" cy="100189"/>
            </a:xfrm>
            <a:custGeom>
              <a:avLst/>
              <a:gdLst>
                <a:gd name="T0" fmla="*/ 0 w 189"/>
                <a:gd name="T1" fmla="*/ 0 h 377"/>
                <a:gd name="T2" fmla="*/ 189 w 189"/>
                <a:gd name="T3" fmla="*/ 0 h 377"/>
                <a:gd name="T4" fmla="*/ 189 w 189"/>
                <a:gd name="T5" fmla="*/ 274 h 377"/>
                <a:gd name="T6" fmla="*/ 0 w 189"/>
                <a:gd name="T7" fmla="*/ 274 h 377"/>
                <a:gd name="T8" fmla="*/ 0 w 189"/>
                <a:gd name="T9" fmla="*/ 0 h 377"/>
              </a:gdLst>
              <a:ahLst/>
              <a:cxnLst>
                <a:cxn ang="0">
                  <a:pos x="T0" y="T1"/>
                </a:cxn>
                <a:cxn ang="0">
                  <a:pos x="T2" y="T3"/>
                </a:cxn>
                <a:cxn ang="0">
                  <a:pos x="T4" y="T5"/>
                </a:cxn>
                <a:cxn ang="0">
                  <a:pos x="T6" y="T7"/>
                </a:cxn>
                <a:cxn ang="0">
                  <a:pos x="T8" y="T9"/>
                </a:cxn>
              </a:cxnLst>
              <a:rect l="0" t="0" r="r" b="b"/>
              <a:pathLst>
                <a:path w="189" h="377">
                  <a:moveTo>
                    <a:pt x="0" y="0"/>
                  </a:moveTo>
                  <a:lnTo>
                    <a:pt x="189" y="0"/>
                  </a:lnTo>
                  <a:lnTo>
                    <a:pt x="189" y="274"/>
                  </a:lnTo>
                  <a:cubicBezTo>
                    <a:pt x="189" y="366"/>
                    <a:pt x="0" y="377"/>
                    <a:pt x="0" y="274"/>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2" name="Freeform 204"/>
            <p:cNvSpPr>
              <a:spLocks/>
            </p:cNvSpPr>
            <p:nvPr/>
          </p:nvSpPr>
          <p:spPr bwMode="auto">
            <a:xfrm>
              <a:off x="7348466" y="3615200"/>
              <a:ext cx="50095" cy="34491"/>
            </a:xfrm>
            <a:custGeom>
              <a:avLst/>
              <a:gdLst>
                <a:gd name="T0" fmla="*/ 61 w 61"/>
                <a:gd name="T1" fmla="*/ 12 h 42"/>
                <a:gd name="T2" fmla="*/ 61 w 61"/>
                <a:gd name="T3" fmla="*/ 0 h 42"/>
                <a:gd name="T4" fmla="*/ 0 w 61"/>
                <a:gd name="T5" fmla="*/ 0 h 42"/>
                <a:gd name="T6" fmla="*/ 0 w 61"/>
                <a:gd name="T7" fmla="*/ 42 h 42"/>
                <a:gd name="T8" fmla="*/ 61 w 61"/>
                <a:gd name="T9" fmla="*/ 12 h 42"/>
              </a:gdLst>
              <a:ahLst/>
              <a:cxnLst>
                <a:cxn ang="0">
                  <a:pos x="T0" y="T1"/>
                </a:cxn>
                <a:cxn ang="0">
                  <a:pos x="T2" y="T3"/>
                </a:cxn>
                <a:cxn ang="0">
                  <a:pos x="T4" y="T5"/>
                </a:cxn>
                <a:cxn ang="0">
                  <a:pos x="T6" y="T7"/>
                </a:cxn>
                <a:cxn ang="0">
                  <a:pos x="T8" y="T9"/>
                </a:cxn>
              </a:cxnLst>
              <a:rect l="0" t="0" r="r" b="b"/>
              <a:pathLst>
                <a:path w="61" h="42">
                  <a:moveTo>
                    <a:pt x="61" y="12"/>
                  </a:moveTo>
                  <a:lnTo>
                    <a:pt x="61" y="0"/>
                  </a:lnTo>
                  <a:lnTo>
                    <a:pt x="0" y="0"/>
                  </a:lnTo>
                  <a:lnTo>
                    <a:pt x="0" y="42"/>
                  </a:lnTo>
                  <a:lnTo>
                    <a:pt x="61" y="12"/>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3" name="Freeform 206"/>
            <p:cNvSpPr>
              <a:spLocks/>
            </p:cNvSpPr>
            <p:nvPr/>
          </p:nvSpPr>
          <p:spPr bwMode="auto">
            <a:xfrm>
              <a:off x="7267166" y="3487089"/>
              <a:ext cx="212696" cy="140429"/>
            </a:xfrm>
            <a:custGeom>
              <a:avLst/>
              <a:gdLst>
                <a:gd name="T0" fmla="*/ 401 w 802"/>
                <a:gd name="T1" fmla="*/ 0 h 529"/>
                <a:gd name="T2" fmla="*/ 401 w 802"/>
                <a:gd name="T3" fmla="*/ 529 h 529"/>
                <a:gd name="T4" fmla="*/ 401 w 802"/>
                <a:gd name="T5" fmla="*/ 0 h 529"/>
              </a:gdLst>
              <a:ahLst/>
              <a:cxnLst>
                <a:cxn ang="0">
                  <a:pos x="T0" y="T1"/>
                </a:cxn>
                <a:cxn ang="0">
                  <a:pos x="T2" y="T3"/>
                </a:cxn>
                <a:cxn ang="0">
                  <a:pos x="T4" y="T5"/>
                </a:cxn>
              </a:cxnLst>
              <a:rect l="0" t="0" r="r" b="b"/>
              <a:pathLst>
                <a:path w="802" h="529">
                  <a:moveTo>
                    <a:pt x="401" y="0"/>
                  </a:moveTo>
                  <a:cubicBezTo>
                    <a:pt x="802" y="0"/>
                    <a:pt x="639" y="529"/>
                    <a:pt x="401" y="529"/>
                  </a:cubicBezTo>
                  <a:cubicBezTo>
                    <a:pt x="162" y="529"/>
                    <a:pt x="0" y="0"/>
                    <a:pt x="401"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4" name="Freeform 207"/>
            <p:cNvSpPr>
              <a:spLocks/>
            </p:cNvSpPr>
            <p:nvPr/>
          </p:nvSpPr>
          <p:spPr bwMode="auto">
            <a:xfrm>
              <a:off x="7348466" y="3655439"/>
              <a:ext cx="49273" cy="60770"/>
            </a:xfrm>
            <a:custGeom>
              <a:avLst/>
              <a:gdLst>
                <a:gd name="T0" fmla="*/ 94 w 187"/>
                <a:gd name="T1" fmla="*/ 227 h 227"/>
                <a:gd name="T2" fmla="*/ 0 w 187"/>
                <a:gd name="T3" fmla="*/ 0 h 227"/>
                <a:gd name="T4" fmla="*/ 187 w 187"/>
                <a:gd name="T5" fmla="*/ 0 h 227"/>
                <a:gd name="T6" fmla="*/ 94 w 187"/>
                <a:gd name="T7" fmla="*/ 227 h 227"/>
              </a:gdLst>
              <a:ahLst/>
              <a:cxnLst>
                <a:cxn ang="0">
                  <a:pos x="T0" y="T1"/>
                </a:cxn>
                <a:cxn ang="0">
                  <a:pos x="T2" y="T3"/>
                </a:cxn>
                <a:cxn ang="0">
                  <a:pos x="T4" y="T5"/>
                </a:cxn>
                <a:cxn ang="0">
                  <a:pos x="T6" y="T7"/>
                </a:cxn>
              </a:cxnLst>
              <a:rect l="0" t="0" r="r" b="b"/>
              <a:pathLst>
                <a:path w="187" h="227">
                  <a:moveTo>
                    <a:pt x="94" y="227"/>
                  </a:moveTo>
                  <a:cubicBezTo>
                    <a:pt x="94" y="192"/>
                    <a:pt x="0" y="67"/>
                    <a:pt x="0" y="0"/>
                  </a:cubicBezTo>
                  <a:lnTo>
                    <a:pt x="187" y="0"/>
                  </a:lnTo>
                  <a:cubicBezTo>
                    <a:pt x="187" y="67"/>
                    <a:pt x="94" y="192"/>
                    <a:pt x="94" y="227"/>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5" name="Freeform 208"/>
            <p:cNvSpPr>
              <a:spLocks/>
            </p:cNvSpPr>
            <p:nvPr/>
          </p:nvSpPr>
          <p:spPr bwMode="auto">
            <a:xfrm>
              <a:off x="7312334" y="3634909"/>
              <a:ext cx="60770" cy="82944"/>
            </a:xfrm>
            <a:custGeom>
              <a:avLst/>
              <a:gdLst>
                <a:gd name="T0" fmla="*/ 230 w 230"/>
                <a:gd name="T1" fmla="*/ 314 h 314"/>
                <a:gd name="T2" fmla="*/ 66 w 230"/>
                <a:gd name="T3" fmla="*/ 197 h 314"/>
                <a:gd name="T4" fmla="*/ 111 w 230"/>
                <a:gd name="T5" fmla="*/ 98 h 314"/>
                <a:gd name="T6" fmla="*/ 0 w 230"/>
                <a:gd name="T7" fmla="*/ 131 h 314"/>
                <a:gd name="T8" fmla="*/ 135 w 230"/>
                <a:gd name="T9" fmla="*/ 0 h 314"/>
                <a:gd name="T10" fmla="*/ 168 w 230"/>
                <a:gd name="T11" fmla="*/ 156 h 314"/>
                <a:gd name="T12" fmla="*/ 230 w 230"/>
                <a:gd name="T13" fmla="*/ 314 h 314"/>
              </a:gdLst>
              <a:ahLst/>
              <a:cxnLst>
                <a:cxn ang="0">
                  <a:pos x="T0" y="T1"/>
                </a:cxn>
                <a:cxn ang="0">
                  <a:pos x="T2" y="T3"/>
                </a:cxn>
                <a:cxn ang="0">
                  <a:pos x="T4" y="T5"/>
                </a:cxn>
                <a:cxn ang="0">
                  <a:pos x="T6" y="T7"/>
                </a:cxn>
                <a:cxn ang="0">
                  <a:pos x="T8" y="T9"/>
                </a:cxn>
                <a:cxn ang="0">
                  <a:pos x="T10" y="T11"/>
                </a:cxn>
                <a:cxn ang="0">
                  <a:pos x="T12" y="T13"/>
                </a:cxn>
              </a:cxnLst>
              <a:rect l="0" t="0" r="r" b="b"/>
              <a:pathLst>
                <a:path w="230" h="314">
                  <a:moveTo>
                    <a:pt x="230" y="314"/>
                  </a:moveTo>
                  <a:cubicBezTo>
                    <a:pt x="170" y="226"/>
                    <a:pt x="106" y="197"/>
                    <a:pt x="66" y="197"/>
                  </a:cubicBezTo>
                  <a:cubicBezTo>
                    <a:pt x="74" y="158"/>
                    <a:pt x="96" y="115"/>
                    <a:pt x="111" y="98"/>
                  </a:cubicBezTo>
                  <a:cubicBezTo>
                    <a:pt x="47" y="98"/>
                    <a:pt x="27" y="111"/>
                    <a:pt x="0" y="131"/>
                  </a:cubicBezTo>
                  <a:cubicBezTo>
                    <a:pt x="8" y="81"/>
                    <a:pt x="83" y="21"/>
                    <a:pt x="135" y="0"/>
                  </a:cubicBezTo>
                  <a:cubicBezTo>
                    <a:pt x="135" y="37"/>
                    <a:pt x="131" y="108"/>
                    <a:pt x="168" y="156"/>
                  </a:cubicBezTo>
                  <a:cubicBezTo>
                    <a:pt x="204" y="204"/>
                    <a:pt x="230" y="240"/>
                    <a:pt x="230" y="314"/>
                  </a:cubicBezTo>
                </a:path>
              </a:pathLst>
            </a:custGeom>
            <a:solidFill>
              <a:srgbClr val="74A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6" name="Freeform 209"/>
            <p:cNvSpPr>
              <a:spLocks/>
            </p:cNvSpPr>
            <p:nvPr/>
          </p:nvSpPr>
          <p:spPr bwMode="auto">
            <a:xfrm>
              <a:off x="7373103" y="3634909"/>
              <a:ext cx="60770" cy="82944"/>
            </a:xfrm>
            <a:custGeom>
              <a:avLst/>
              <a:gdLst>
                <a:gd name="T0" fmla="*/ 0 w 229"/>
                <a:gd name="T1" fmla="*/ 314 h 314"/>
                <a:gd name="T2" fmla="*/ 163 w 229"/>
                <a:gd name="T3" fmla="*/ 197 h 314"/>
                <a:gd name="T4" fmla="*/ 118 w 229"/>
                <a:gd name="T5" fmla="*/ 98 h 314"/>
                <a:gd name="T6" fmla="*/ 229 w 229"/>
                <a:gd name="T7" fmla="*/ 131 h 314"/>
                <a:gd name="T8" fmla="*/ 94 w 229"/>
                <a:gd name="T9" fmla="*/ 0 h 314"/>
                <a:gd name="T10" fmla="*/ 62 w 229"/>
                <a:gd name="T11" fmla="*/ 156 h 314"/>
                <a:gd name="T12" fmla="*/ 0 w 229"/>
                <a:gd name="T13" fmla="*/ 314 h 314"/>
              </a:gdLst>
              <a:ahLst/>
              <a:cxnLst>
                <a:cxn ang="0">
                  <a:pos x="T0" y="T1"/>
                </a:cxn>
                <a:cxn ang="0">
                  <a:pos x="T2" y="T3"/>
                </a:cxn>
                <a:cxn ang="0">
                  <a:pos x="T4" y="T5"/>
                </a:cxn>
                <a:cxn ang="0">
                  <a:pos x="T6" y="T7"/>
                </a:cxn>
                <a:cxn ang="0">
                  <a:pos x="T8" y="T9"/>
                </a:cxn>
                <a:cxn ang="0">
                  <a:pos x="T10" y="T11"/>
                </a:cxn>
                <a:cxn ang="0">
                  <a:pos x="T12" y="T13"/>
                </a:cxn>
              </a:cxnLst>
              <a:rect l="0" t="0" r="r" b="b"/>
              <a:pathLst>
                <a:path w="229" h="314">
                  <a:moveTo>
                    <a:pt x="0" y="314"/>
                  </a:moveTo>
                  <a:cubicBezTo>
                    <a:pt x="59" y="226"/>
                    <a:pt x="124" y="197"/>
                    <a:pt x="163" y="197"/>
                  </a:cubicBezTo>
                  <a:cubicBezTo>
                    <a:pt x="155" y="158"/>
                    <a:pt x="134" y="115"/>
                    <a:pt x="118" y="98"/>
                  </a:cubicBezTo>
                  <a:cubicBezTo>
                    <a:pt x="182" y="98"/>
                    <a:pt x="202" y="111"/>
                    <a:pt x="229" y="131"/>
                  </a:cubicBezTo>
                  <a:cubicBezTo>
                    <a:pt x="221" y="81"/>
                    <a:pt x="146" y="21"/>
                    <a:pt x="94" y="0"/>
                  </a:cubicBezTo>
                  <a:cubicBezTo>
                    <a:pt x="94" y="37"/>
                    <a:pt x="98" y="108"/>
                    <a:pt x="62" y="156"/>
                  </a:cubicBezTo>
                  <a:cubicBezTo>
                    <a:pt x="25" y="204"/>
                    <a:pt x="0" y="240"/>
                    <a:pt x="0" y="314"/>
                  </a:cubicBezTo>
                </a:path>
              </a:pathLst>
            </a:custGeom>
            <a:solidFill>
              <a:srgbClr val="74A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7" name="Freeform 210"/>
            <p:cNvSpPr>
              <a:spLocks/>
            </p:cNvSpPr>
            <p:nvPr/>
          </p:nvSpPr>
          <p:spPr bwMode="auto">
            <a:xfrm>
              <a:off x="7296731" y="3460810"/>
              <a:ext cx="151926" cy="114150"/>
            </a:xfrm>
            <a:custGeom>
              <a:avLst/>
              <a:gdLst>
                <a:gd name="T0" fmla="*/ 282 w 572"/>
                <a:gd name="T1" fmla="*/ 161 h 431"/>
                <a:gd name="T2" fmla="*/ 486 w 572"/>
                <a:gd name="T3" fmla="*/ 318 h 431"/>
                <a:gd name="T4" fmla="*/ 543 w 572"/>
                <a:gd name="T5" fmla="*/ 330 h 431"/>
                <a:gd name="T6" fmla="*/ 293 w 572"/>
                <a:gd name="T7" fmla="*/ 0 h 431"/>
                <a:gd name="T8" fmla="*/ 29 w 572"/>
                <a:gd name="T9" fmla="*/ 319 h 431"/>
                <a:gd name="T10" fmla="*/ 93 w 572"/>
                <a:gd name="T11" fmla="*/ 319 h 431"/>
                <a:gd name="T12" fmla="*/ 282 w 572"/>
                <a:gd name="T13" fmla="*/ 161 h 431"/>
              </a:gdLst>
              <a:ahLst/>
              <a:cxnLst>
                <a:cxn ang="0">
                  <a:pos x="T0" y="T1"/>
                </a:cxn>
                <a:cxn ang="0">
                  <a:pos x="T2" y="T3"/>
                </a:cxn>
                <a:cxn ang="0">
                  <a:pos x="T4" y="T5"/>
                </a:cxn>
                <a:cxn ang="0">
                  <a:pos x="T6" y="T7"/>
                </a:cxn>
                <a:cxn ang="0">
                  <a:pos x="T8" y="T9"/>
                </a:cxn>
                <a:cxn ang="0">
                  <a:pos x="T10" y="T11"/>
                </a:cxn>
                <a:cxn ang="0">
                  <a:pos x="T12" y="T13"/>
                </a:cxn>
              </a:cxnLst>
              <a:rect l="0" t="0" r="r" b="b"/>
              <a:pathLst>
                <a:path w="572" h="431">
                  <a:moveTo>
                    <a:pt x="282" y="161"/>
                  </a:moveTo>
                  <a:cubicBezTo>
                    <a:pt x="417" y="161"/>
                    <a:pt x="482" y="250"/>
                    <a:pt x="486" y="318"/>
                  </a:cubicBezTo>
                  <a:cubicBezTo>
                    <a:pt x="490" y="386"/>
                    <a:pt x="514" y="392"/>
                    <a:pt x="543" y="330"/>
                  </a:cubicBezTo>
                  <a:cubicBezTo>
                    <a:pt x="572" y="268"/>
                    <a:pt x="501" y="0"/>
                    <a:pt x="293" y="0"/>
                  </a:cubicBezTo>
                  <a:cubicBezTo>
                    <a:pt x="85" y="0"/>
                    <a:pt x="0" y="206"/>
                    <a:pt x="29" y="319"/>
                  </a:cubicBezTo>
                  <a:cubicBezTo>
                    <a:pt x="58" y="431"/>
                    <a:pt x="94" y="368"/>
                    <a:pt x="93" y="319"/>
                  </a:cubicBezTo>
                  <a:cubicBezTo>
                    <a:pt x="91" y="271"/>
                    <a:pt x="133" y="165"/>
                    <a:pt x="282" y="161"/>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8" name="Freeform 211"/>
            <p:cNvSpPr>
              <a:spLocks/>
            </p:cNvSpPr>
            <p:nvPr/>
          </p:nvSpPr>
          <p:spPr bwMode="auto">
            <a:xfrm>
              <a:off x="7428947" y="3534719"/>
              <a:ext cx="18067" cy="33670"/>
            </a:xfrm>
            <a:custGeom>
              <a:avLst/>
              <a:gdLst>
                <a:gd name="T0" fmla="*/ 47 w 68"/>
                <a:gd name="T1" fmla="*/ 3 h 129"/>
                <a:gd name="T2" fmla="*/ 60 w 68"/>
                <a:gd name="T3" fmla="*/ 70 h 129"/>
                <a:gd name="T4" fmla="*/ 20 w 68"/>
                <a:gd name="T5" fmla="*/ 125 h 129"/>
                <a:gd name="T6" fmla="*/ 7 w 68"/>
                <a:gd name="T7" fmla="*/ 58 h 129"/>
                <a:gd name="T8" fmla="*/ 47 w 68"/>
                <a:gd name="T9" fmla="*/ 3 h 129"/>
              </a:gdLst>
              <a:ahLst/>
              <a:cxnLst>
                <a:cxn ang="0">
                  <a:pos x="T0" y="T1"/>
                </a:cxn>
                <a:cxn ang="0">
                  <a:pos x="T2" y="T3"/>
                </a:cxn>
                <a:cxn ang="0">
                  <a:pos x="T4" y="T5"/>
                </a:cxn>
                <a:cxn ang="0">
                  <a:pos x="T6" y="T7"/>
                </a:cxn>
                <a:cxn ang="0">
                  <a:pos x="T8" y="T9"/>
                </a:cxn>
              </a:cxnLst>
              <a:rect l="0" t="0" r="r" b="b"/>
              <a:pathLst>
                <a:path w="68" h="129">
                  <a:moveTo>
                    <a:pt x="47" y="3"/>
                  </a:moveTo>
                  <a:cubicBezTo>
                    <a:pt x="62" y="6"/>
                    <a:pt x="68" y="36"/>
                    <a:pt x="60" y="70"/>
                  </a:cubicBezTo>
                  <a:cubicBezTo>
                    <a:pt x="53" y="104"/>
                    <a:pt x="35" y="129"/>
                    <a:pt x="20" y="125"/>
                  </a:cubicBezTo>
                  <a:cubicBezTo>
                    <a:pt x="6" y="122"/>
                    <a:pt x="0" y="92"/>
                    <a:pt x="7" y="58"/>
                  </a:cubicBezTo>
                  <a:cubicBezTo>
                    <a:pt x="15" y="24"/>
                    <a:pt x="33" y="0"/>
                    <a:pt x="47" y="3"/>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9" name="Freeform 212"/>
            <p:cNvSpPr>
              <a:spLocks/>
            </p:cNvSpPr>
            <p:nvPr/>
          </p:nvSpPr>
          <p:spPr bwMode="auto">
            <a:xfrm>
              <a:off x="7299194" y="3534719"/>
              <a:ext cx="18067" cy="33670"/>
            </a:xfrm>
            <a:custGeom>
              <a:avLst/>
              <a:gdLst>
                <a:gd name="T0" fmla="*/ 20 w 68"/>
                <a:gd name="T1" fmla="*/ 3 h 129"/>
                <a:gd name="T2" fmla="*/ 8 w 68"/>
                <a:gd name="T3" fmla="*/ 70 h 129"/>
                <a:gd name="T4" fmla="*/ 48 w 68"/>
                <a:gd name="T5" fmla="*/ 125 h 129"/>
                <a:gd name="T6" fmla="*/ 60 w 68"/>
                <a:gd name="T7" fmla="*/ 58 h 129"/>
                <a:gd name="T8" fmla="*/ 20 w 68"/>
                <a:gd name="T9" fmla="*/ 3 h 129"/>
              </a:gdLst>
              <a:ahLst/>
              <a:cxnLst>
                <a:cxn ang="0">
                  <a:pos x="T0" y="T1"/>
                </a:cxn>
                <a:cxn ang="0">
                  <a:pos x="T2" y="T3"/>
                </a:cxn>
                <a:cxn ang="0">
                  <a:pos x="T4" y="T5"/>
                </a:cxn>
                <a:cxn ang="0">
                  <a:pos x="T6" y="T7"/>
                </a:cxn>
                <a:cxn ang="0">
                  <a:pos x="T8" y="T9"/>
                </a:cxn>
              </a:cxnLst>
              <a:rect l="0" t="0" r="r" b="b"/>
              <a:pathLst>
                <a:path w="68" h="129">
                  <a:moveTo>
                    <a:pt x="20" y="3"/>
                  </a:moveTo>
                  <a:cubicBezTo>
                    <a:pt x="6" y="6"/>
                    <a:pt x="0" y="36"/>
                    <a:pt x="8" y="70"/>
                  </a:cubicBezTo>
                  <a:cubicBezTo>
                    <a:pt x="15" y="104"/>
                    <a:pt x="33" y="129"/>
                    <a:pt x="48" y="125"/>
                  </a:cubicBezTo>
                  <a:cubicBezTo>
                    <a:pt x="62" y="122"/>
                    <a:pt x="68" y="92"/>
                    <a:pt x="60" y="58"/>
                  </a:cubicBezTo>
                  <a:cubicBezTo>
                    <a:pt x="53" y="24"/>
                    <a:pt x="35" y="0"/>
                    <a:pt x="20" y="3"/>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0" name="Freeform 213"/>
            <p:cNvSpPr>
              <a:spLocks/>
            </p:cNvSpPr>
            <p:nvPr/>
          </p:nvSpPr>
          <p:spPr bwMode="auto">
            <a:xfrm>
              <a:off x="7324652" y="3470665"/>
              <a:ext cx="91156" cy="73089"/>
            </a:xfrm>
            <a:custGeom>
              <a:avLst/>
              <a:gdLst>
                <a:gd name="T0" fmla="*/ 13 w 343"/>
                <a:gd name="T1" fmla="*/ 77 h 277"/>
                <a:gd name="T2" fmla="*/ 327 w 343"/>
                <a:gd name="T3" fmla="*/ 277 h 277"/>
                <a:gd name="T4" fmla="*/ 13 w 343"/>
                <a:gd name="T5" fmla="*/ 77 h 277"/>
              </a:gdLst>
              <a:ahLst/>
              <a:cxnLst>
                <a:cxn ang="0">
                  <a:pos x="T0" y="T1"/>
                </a:cxn>
                <a:cxn ang="0">
                  <a:pos x="T2" y="T3"/>
                </a:cxn>
                <a:cxn ang="0">
                  <a:pos x="T4" y="T5"/>
                </a:cxn>
              </a:cxnLst>
              <a:rect l="0" t="0" r="r" b="b"/>
              <a:pathLst>
                <a:path w="343" h="277">
                  <a:moveTo>
                    <a:pt x="13" y="77"/>
                  </a:moveTo>
                  <a:cubicBezTo>
                    <a:pt x="0" y="156"/>
                    <a:pt x="152" y="269"/>
                    <a:pt x="327" y="277"/>
                  </a:cubicBezTo>
                  <a:cubicBezTo>
                    <a:pt x="343" y="70"/>
                    <a:pt x="150" y="0"/>
                    <a:pt x="13" y="77"/>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1" name="Freeform 214"/>
            <p:cNvSpPr>
              <a:spLocks/>
            </p:cNvSpPr>
            <p:nvPr/>
          </p:nvSpPr>
          <p:spPr bwMode="auto">
            <a:xfrm>
              <a:off x="7368998" y="3707177"/>
              <a:ext cx="4927" cy="59128"/>
            </a:xfrm>
            <a:custGeom>
              <a:avLst/>
              <a:gdLst>
                <a:gd name="T0" fmla="*/ 13 w 18"/>
                <a:gd name="T1" fmla="*/ 222 h 222"/>
                <a:gd name="T2" fmla="*/ 18 w 18"/>
                <a:gd name="T3" fmla="*/ 0 h 222"/>
                <a:gd name="T4" fmla="*/ 4 w 18"/>
                <a:gd name="T5" fmla="*/ 222 h 222"/>
                <a:gd name="T6" fmla="*/ 13 w 18"/>
                <a:gd name="T7" fmla="*/ 222 h 222"/>
              </a:gdLst>
              <a:ahLst/>
              <a:cxnLst>
                <a:cxn ang="0">
                  <a:pos x="T0" y="T1"/>
                </a:cxn>
                <a:cxn ang="0">
                  <a:pos x="T2" y="T3"/>
                </a:cxn>
                <a:cxn ang="0">
                  <a:pos x="T4" y="T5"/>
                </a:cxn>
                <a:cxn ang="0">
                  <a:pos x="T6" y="T7"/>
                </a:cxn>
              </a:cxnLst>
              <a:rect l="0" t="0" r="r" b="b"/>
              <a:pathLst>
                <a:path w="18" h="222">
                  <a:moveTo>
                    <a:pt x="13" y="222"/>
                  </a:moveTo>
                  <a:cubicBezTo>
                    <a:pt x="12" y="147"/>
                    <a:pt x="13" y="53"/>
                    <a:pt x="18" y="0"/>
                  </a:cubicBezTo>
                  <a:cubicBezTo>
                    <a:pt x="1" y="58"/>
                    <a:pt x="0" y="149"/>
                    <a:pt x="4" y="222"/>
                  </a:cubicBezTo>
                  <a:cubicBezTo>
                    <a:pt x="7" y="222"/>
                    <a:pt x="10" y="222"/>
                    <a:pt x="13" y="222"/>
                  </a:cubicBezTo>
                  <a:close/>
                </a:path>
              </a:pathLst>
            </a:custGeom>
            <a:solidFill>
              <a:srgbClr val="74A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2" name="Oval 247"/>
            <p:cNvSpPr>
              <a:spLocks noChangeArrowheads="1"/>
            </p:cNvSpPr>
            <p:nvPr/>
          </p:nvSpPr>
          <p:spPr bwMode="auto">
            <a:xfrm>
              <a:off x="6498505" y="3991320"/>
              <a:ext cx="211875" cy="211875"/>
            </a:xfrm>
            <a:prstGeom prst="ellipse">
              <a:avLst/>
            </a:pr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3" name="Freeform 248"/>
            <p:cNvSpPr>
              <a:spLocks/>
            </p:cNvSpPr>
            <p:nvPr/>
          </p:nvSpPr>
          <p:spPr bwMode="auto">
            <a:xfrm>
              <a:off x="6543672" y="4130927"/>
              <a:ext cx="121541" cy="67340"/>
            </a:xfrm>
            <a:custGeom>
              <a:avLst/>
              <a:gdLst>
                <a:gd name="T0" fmla="*/ 79 w 457"/>
                <a:gd name="T1" fmla="*/ 54 h 252"/>
                <a:gd name="T2" fmla="*/ 0 w 457"/>
                <a:gd name="T3" fmla="*/ 200 h 252"/>
                <a:gd name="T4" fmla="*/ 104 w 457"/>
                <a:gd name="T5" fmla="*/ 252 h 252"/>
                <a:gd name="T6" fmla="*/ 229 w 457"/>
                <a:gd name="T7" fmla="*/ 233 h 252"/>
                <a:gd name="T8" fmla="*/ 354 w 457"/>
                <a:gd name="T9" fmla="*/ 252 h 252"/>
                <a:gd name="T10" fmla="*/ 457 w 457"/>
                <a:gd name="T11" fmla="*/ 200 h 252"/>
                <a:gd name="T12" fmla="*/ 378 w 457"/>
                <a:gd name="T13" fmla="*/ 54 h 252"/>
                <a:gd name="T14" fmla="*/ 229 w 457"/>
                <a:gd name="T15" fmla="*/ 1 h 252"/>
                <a:gd name="T16" fmla="*/ 79 w 457"/>
                <a:gd name="T17" fmla="*/ 5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52">
                  <a:moveTo>
                    <a:pt x="79" y="54"/>
                  </a:moveTo>
                  <a:cubicBezTo>
                    <a:pt x="40" y="80"/>
                    <a:pt x="23" y="135"/>
                    <a:pt x="0" y="200"/>
                  </a:cubicBezTo>
                  <a:cubicBezTo>
                    <a:pt x="32" y="222"/>
                    <a:pt x="67" y="240"/>
                    <a:pt x="104" y="252"/>
                  </a:cubicBezTo>
                  <a:cubicBezTo>
                    <a:pt x="139" y="223"/>
                    <a:pt x="185" y="233"/>
                    <a:pt x="229" y="233"/>
                  </a:cubicBezTo>
                  <a:cubicBezTo>
                    <a:pt x="266" y="176"/>
                    <a:pt x="314" y="216"/>
                    <a:pt x="354" y="252"/>
                  </a:cubicBezTo>
                  <a:cubicBezTo>
                    <a:pt x="391" y="240"/>
                    <a:pt x="426" y="222"/>
                    <a:pt x="457" y="200"/>
                  </a:cubicBezTo>
                  <a:cubicBezTo>
                    <a:pt x="434" y="135"/>
                    <a:pt x="418" y="79"/>
                    <a:pt x="378" y="54"/>
                  </a:cubicBezTo>
                  <a:cubicBezTo>
                    <a:pt x="310" y="12"/>
                    <a:pt x="269" y="1"/>
                    <a:pt x="229" y="1"/>
                  </a:cubicBezTo>
                  <a:cubicBezTo>
                    <a:pt x="187" y="0"/>
                    <a:pt x="147" y="10"/>
                    <a:pt x="79" y="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4" name="Freeform 249"/>
            <p:cNvSpPr>
              <a:spLocks/>
            </p:cNvSpPr>
            <p:nvPr/>
          </p:nvSpPr>
          <p:spPr bwMode="auto">
            <a:xfrm>
              <a:off x="6589660" y="4091509"/>
              <a:ext cx="29564" cy="59949"/>
            </a:xfrm>
            <a:custGeom>
              <a:avLst/>
              <a:gdLst>
                <a:gd name="T0" fmla="*/ 0 w 113"/>
                <a:gd name="T1" fmla="*/ 0 h 225"/>
                <a:gd name="T2" fmla="*/ 113 w 113"/>
                <a:gd name="T3" fmla="*/ 0 h 225"/>
                <a:gd name="T4" fmla="*/ 113 w 113"/>
                <a:gd name="T5" fmla="*/ 163 h 225"/>
                <a:gd name="T6" fmla="*/ 0 w 113"/>
                <a:gd name="T7" fmla="*/ 163 h 225"/>
                <a:gd name="T8" fmla="*/ 0 w 113"/>
                <a:gd name="T9" fmla="*/ 0 h 225"/>
              </a:gdLst>
              <a:ahLst/>
              <a:cxnLst>
                <a:cxn ang="0">
                  <a:pos x="T0" y="T1"/>
                </a:cxn>
                <a:cxn ang="0">
                  <a:pos x="T2" y="T3"/>
                </a:cxn>
                <a:cxn ang="0">
                  <a:pos x="T4" y="T5"/>
                </a:cxn>
                <a:cxn ang="0">
                  <a:pos x="T6" y="T7"/>
                </a:cxn>
                <a:cxn ang="0">
                  <a:pos x="T8" y="T9"/>
                </a:cxn>
              </a:cxnLst>
              <a:rect l="0" t="0" r="r" b="b"/>
              <a:pathLst>
                <a:path w="113" h="225">
                  <a:moveTo>
                    <a:pt x="0" y="0"/>
                  </a:moveTo>
                  <a:lnTo>
                    <a:pt x="113" y="0"/>
                  </a:lnTo>
                  <a:lnTo>
                    <a:pt x="113" y="163"/>
                  </a:lnTo>
                  <a:cubicBezTo>
                    <a:pt x="113" y="218"/>
                    <a:pt x="0" y="225"/>
                    <a:pt x="0" y="163"/>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5" name="Freeform 250"/>
            <p:cNvSpPr>
              <a:spLocks/>
            </p:cNvSpPr>
            <p:nvPr/>
          </p:nvSpPr>
          <p:spPr bwMode="auto">
            <a:xfrm>
              <a:off x="6589660" y="4112860"/>
              <a:ext cx="29564" cy="20531"/>
            </a:xfrm>
            <a:custGeom>
              <a:avLst/>
              <a:gdLst>
                <a:gd name="T0" fmla="*/ 36 w 36"/>
                <a:gd name="T1" fmla="*/ 7 h 25"/>
                <a:gd name="T2" fmla="*/ 36 w 36"/>
                <a:gd name="T3" fmla="*/ 0 h 25"/>
                <a:gd name="T4" fmla="*/ 0 w 36"/>
                <a:gd name="T5" fmla="*/ 0 h 25"/>
                <a:gd name="T6" fmla="*/ 0 w 36"/>
                <a:gd name="T7" fmla="*/ 25 h 25"/>
                <a:gd name="T8" fmla="*/ 36 w 36"/>
                <a:gd name="T9" fmla="*/ 7 h 25"/>
              </a:gdLst>
              <a:ahLst/>
              <a:cxnLst>
                <a:cxn ang="0">
                  <a:pos x="T0" y="T1"/>
                </a:cxn>
                <a:cxn ang="0">
                  <a:pos x="T2" y="T3"/>
                </a:cxn>
                <a:cxn ang="0">
                  <a:pos x="T4" y="T5"/>
                </a:cxn>
                <a:cxn ang="0">
                  <a:pos x="T6" y="T7"/>
                </a:cxn>
                <a:cxn ang="0">
                  <a:pos x="T8" y="T9"/>
                </a:cxn>
              </a:cxnLst>
              <a:rect l="0" t="0" r="r" b="b"/>
              <a:pathLst>
                <a:path w="36" h="25">
                  <a:moveTo>
                    <a:pt x="36" y="7"/>
                  </a:moveTo>
                  <a:lnTo>
                    <a:pt x="36" y="0"/>
                  </a:lnTo>
                  <a:lnTo>
                    <a:pt x="0" y="0"/>
                  </a:lnTo>
                  <a:lnTo>
                    <a:pt x="0" y="25"/>
                  </a:lnTo>
                  <a:lnTo>
                    <a:pt x="36" y="7"/>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6" name="Freeform 251"/>
            <p:cNvSpPr>
              <a:spLocks/>
            </p:cNvSpPr>
            <p:nvPr/>
          </p:nvSpPr>
          <p:spPr bwMode="auto">
            <a:xfrm>
              <a:off x="6540387" y="4036487"/>
              <a:ext cx="127289" cy="83764"/>
            </a:xfrm>
            <a:custGeom>
              <a:avLst/>
              <a:gdLst>
                <a:gd name="T0" fmla="*/ 240 w 479"/>
                <a:gd name="T1" fmla="*/ 0 h 316"/>
                <a:gd name="T2" fmla="*/ 240 w 479"/>
                <a:gd name="T3" fmla="*/ 316 h 316"/>
                <a:gd name="T4" fmla="*/ 240 w 479"/>
                <a:gd name="T5" fmla="*/ 0 h 316"/>
              </a:gdLst>
              <a:ahLst/>
              <a:cxnLst>
                <a:cxn ang="0">
                  <a:pos x="T0" y="T1"/>
                </a:cxn>
                <a:cxn ang="0">
                  <a:pos x="T2" y="T3"/>
                </a:cxn>
                <a:cxn ang="0">
                  <a:pos x="T4" y="T5"/>
                </a:cxn>
              </a:cxnLst>
              <a:rect l="0" t="0" r="r" b="b"/>
              <a:pathLst>
                <a:path w="479" h="316">
                  <a:moveTo>
                    <a:pt x="240" y="0"/>
                  </a:moveTo>
                  <a:cubicBezTo>
                    <a:pt x="479" y="0"/>
                    <a:pt x="382" y="316"/>
                    <a:pt x="240" y="316"/>
                  </a:cubicBezTo>
                  <a:cubicBezTo>
                    <a:pt x="97" y="316"/>
                    <a:pt x="0" y="0"/>
                    <a:pt x="240"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7" name="Freeform 252"/>
            <p:cNvSpPr>
              <a:spLocks/>
            </p:cNvSpPr>
            <p:nvPr/>
          </p:nvSpPr>
          <p:spPr bwMode="auto">
            <a:xfrm>
              <a:off x="6558454" y="4018420"/>
              <a:ext cx="91156" cy="68161"/>
            </a:xfrm>
            <a:custGeom>
              <a:avLst/>
              <a:gdLst>
                <a:gd name="T0" fmla="*/ 169 w 342"/>
                <a:gd name="T1" fmla="*/ 96 h 257"/>
                <a:gd name="T2" fmla="*/ 290 w 342"/>
                <a:gd name="T3" fmla="*/ 189 h 257"/>
                <a:gd name="T4" fmla="*/ 324 w 342"/>
                <a:gd name="T5" fmla="*/ 196 h 257"/>
                <a:gd name="T6" fmla="*/ 175 w 342"/>
                <a:gd name="T7" fmla="*/ 0 h 257"/>
                <a:gd name="T8" fmla="*/ 17 w 342"/>
                <a:gd name="T9" fmla="*/ 190 h 257"/>
                <a:gd name="T10" fmla="*/ 56 w 342"/>
                <a:gd name="T11" fmla="*/ 190 h 257"/>
                <a:gd name="T12" fmla="*/ 169 w 342"/>
                <a:gd name="T13" fmla="*/ 96 h 257"/>
              </a:gdLst>
              <a:ahLst/>
              <a:cxnLst>
                <a:cxn ang="0">
                  <a:pos x="T0" y="T1"/>
                </a:cxn>
                <a:cxn ang="0">
                  <a:pos x="T2" y="T3"/>
                </a:cxn>
                <a:cxn ang="0">
                  <a:pos x="T4" y="T5"/>
                </a:cxn>
                <a:cxn ang="0">
                  <a:pos x="T6" y="T7"/>
                </a:cxn>
                <a:cxn ang="0">
                  <a:pos x="T8" y="T9"/>
                </a:cxn>
                <a:cxn ang="0">
                  <a:pos x="T10" y="T11"/>
                </a:cxn>
                <a:cxn ang="0">
                  <a:pos x="T12" y="T13"/>
                </a:cxn>
              </a:cxnLst>
              <a:rect l="0" t="0" r="r" b="b"/>
              <a:pathLst>
                <a:path w="342" h="257">
                  <a:moveTo>
                    <a:pt x="169" y="96"/>
                  </a:moveTo>
                  <a:cubicBezTo>
                    <a:pt x="249" y="96"/>
                    <a:pt x="288" y="148"/>
                    <a:pt x="290" y="189"/>
                  </a:cubicBezTo>
                  <a:cubicBezTo>
                    <a:pt x="293" y="230"/>
                    <a:pt x="307" y="234"/>
                    <a:pt x="324" y="196"/>
                  </a:cubicBezTo>
                  <a:cubicBezTo>
                    <a:pt x="342" y="159"/>
                    <a:pt x="299" y="0"/>
                    <a:pt x="175" y="0"/>
                  </a:cubicBezTo>
                  <a:cubicBezTo>
                    <a:pt x="51" y="0"/>
                    <a:pt x="0" y="123"/>
                    <a:pt x="17" y="190"/>
                  </a:cubicBezTo>
                  <a:cubicBezTo>
                    <a:pt x="35" y="257"/>
                    <a:pt x="56" y="219"/>
                    <a:pt x="56" y="190"/>
                  </a:cubicBezTo>
                  <a:cubicBezTo>
                    <a:pt x="55" y="161"/>
                    <a:pt x="80" y="98"/>
                    <a:pt x="169" y="96"/>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8" name="Freeform 253"/>
            <p:cNvSpPr>
              <a:spLocks/>
            </p:cNvSpPr>
            <p:nvPr/>
          </p:nvSpPr>
          <p:spPr bwMode="auto">
            <a:xfrm>
              <a:off x="6564202" y="4032381"/>
              <a:ext cx="80480" cy="50095"/>
            </a:xfrm>
            <a:custGeom>
              <a:avLst/>
              <a:gdLst>
                <a:gd name="T0" fmla="*/ 34 w 304"/>
                <a:gd name="T1" fmla="*/ 161 h 189"/>
                <a:gd name="T2" fmla="*/ 2 w 304"/>
                <a:gd name="T3" fmla="*/ 144 h 189"/>
                <a:gd name="T4" fmla="*/ 13 w 304"/>
                <a:gd name="T5" fmla="*/ 89 h 189"/>
                <a:gd name="T6" fmla="*/ 148 w 304"/>
                <a:gd name="T7" fmla="*/ 0 h 189"/>
                <a:gd name="T8" fmla="*/ 292 w 304"/>
                <a:gd name="T9" fmla="*/ 93 h 189"/>
                <a:gd name="T10" fmla="*/ 299 w 304"/>
                <a:gd name="T11" fmla="*/ 149 h 189"/>
                <a:gd name="T12" fmla="*/ 278 w 304"/>
                <a:gd name="T13" fmla="*/ 157 h 189"/>
                <a:gd name="T14" fmla="*/ 149 w 304"/>
                <a:gd name="T15" fmla="*/ 42 h 189"/>
                <a:gd name="T16" fmla="*/ 34 w 304"/>
                <a:gd name="T17" fmla="*/ 16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89">
                  <a:moveTo>
                    <a:pt x="34" y="161"/>
                  </a:moveTo>
                  <a:cubicBezTo>
                    <a:pt x="30" y="189"/>
                    <a:pt x="4" y="170"/>
                    <a:pt x="2" y="144"/>
                  </a:cubicBezTo>
                  <a:cubicBezTo>
                    <a:pt x="0" y="118"/>
                    <a:pt x="3" y="114"/>
                    <a:pt x="13" y="89"/>
                  </a:cubicBezTo>
                  <a:cubicBezTo>
                    <a:pt x="24" y="65"/>
                    <a:pt x="78" y="0"/>
                    <a:pt x="148" y="0"/>
                  </a:cubicBezTo>
                  <a:cubicBezTo>
                    <a:pt x="217" y="0"/>
                    <a:pt x="281" y="74"/>
                    <a:pt x="292" y="93"/>
                  </a:cubicBezTo>
                  <a:cubicBezTo>
                    <a:pt x="302" y="112"/>
                    <a:pt x="304" y="132"/>
                    <a:pt x="299" y="149"/>
                  </a:cubicBezTo>
                  <a:cubicBezTo>
                    <a:pt x="295" y="166"/>
                    <a:pt x="284" y="177"/>
                    <a:pt x="278" y="157"/>
                  </a:cubicBezTo>
                  <a:cubicBezTo>
                    <a:pt x="258" y="86"/>
                    <a:pt x="201" y="43"/>
                    <a:pt x="149" y="42"/>
                  </a:cubicBezTo>
                  <a:cubicBezTo>
                    <a:pt x="86" y="41"/>
                    <a:pt x="41" y="109"/>
                    <a:pt x="34" y="161"/>
                  </a:cubicBezTo>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9" name="Freeform 254"/>
            <p:cNvSpPr>
              <a:spLocks/>
            </p:cNvSpPr>
            <p:nvPr/>
          </p:nvSpPr>
          <p:spPr bwMode="auto">
            <a:xfrm>
              <a:off x="6637292" y="4065229"/>
              <a:ext cx="11497" cy="19710"/>
            </a:xfrm>
            <a:custGeom>
              <a:avLst/>
              <a:gdLst>
                <a:gd name="T0" fmla="*/ 29 w 41"/>
                <a:gd name="T1" fmla="*/ 1 h 76"/>
                <a:gd name="T2" fmla="*/ 36 w 41"/>
                <a:gd name="T3" fmla="*/ 42 h 76"/>
                <a:gd name="T4" fmla="*/ 12 w 41"/>
                <a:gd name="T5" fmla="*/ 75 h 76"/>
                <a:gd name="T6" fmla="*/ 5 w 41"/>
                <a:gd name="T7" fmla="*/ 34 h 76"/>
                <a:gd name="T8" fmla="*/ 29 w 41"/>
                <a:gd name="T9" fmla="*/ 1 h 76"/>
              </a:gdLst>
              <a:ahLst/>
              <a:cxnLst>
                <a:cxn ang="0">
                  <a:pos x="T0" y="T1"/>
                </a:cxn>
                <a:cxn ang="0">
                  <a:pos x="T2" y="T3"/>
                </a:cxn>
                <a:cxn ang="0">
                  <a:pos x="T4" y="T5"/>
                </a:cxn>
                <a:cxn ang="0">
                  <a:pos x="T6" y="T7"/>
                </a:cxn>
                <a:cxn ang="0">
                  <a:pos x="T8" y="T9"/>
                </a:cxn>
              </a:cxnLst>
              <a:rect l="0" t="0" r="r" b="b"/>
              <a:pathLst>
                <a:path w="41" h="76">
                  <a:moveTo>
                    <a:pt x="29" y="1"/>
                  </a:moveTo>
                  <a:cubicBezTo>
                    <a:pt x="37" y="3"/>
                    <a:pt x="41" y="21"/>
                    <a:pt x="36" y="42"/>
                  </a:cubicBezTo>
                  <a:cubicBezTo>
                    <a:pt x="32" y="62"/>
                    <a:pt x="21" y="76"/>
                    <a:pt x="12" y="75"/>
                  </a:cubicBezTo>
                  <a:cubicBezTo>
                    <a:pt x="4" y="73"/>
                    <a:pt x="0" y="55"/>
                    <a:pt x="5" y="34"/>
                  </a:cubicBezTo>
                  <a:cubicBezTo>
                    <a:pt x="9" y="14"/>
                    <a:pt x="20" y="0"/>
                    <a:pt x="29" y="1"/>
                  </a:cubicBezTo>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0" name="Freeform 255"/>
            <p:cNvSpPr>
              <a:spLocks/>
            </p:cNvSpPr>
            <p:nvPr/>
          </p:nvSpPr>
          <p:spPr bwMode="auto">
            <a:xfrm>
              <a:off x="6560096" y="4065229"/>
              <a:ext cx="10676" cy="19710"/>
            </a:xfrm>
            <a:custGeom>
              <a:avLst/>
              <a:gdLst>
                <a:gd name="T0" fmla="*/ 12 w 40"/>
                <a:gd name="T1" fmla="*/ 1 h 76"/>
                <a:gd name="T2" fmla="*/ 4 w 40"/>
                <a:gd name="T3" fmla="*/ 42 h 76"/>
                <a:gd name="T4" fmla="*/ 28 w 40"/>
                <a:gd name="T5" fmla="*/ 75 h 76"/>
                <a:gd name="T6" fmla="*/ 36 w 40"/>
                <a:gd name="T7" fmla="*/ 34 h 76"/>
                <a:gd name="T8" fmla="*/ 12 w 40"/>
                <a:gd name="T9" fmla="*/ 1 h 76"/>
              </a:gdLst>
              <a:ahLst/>
              <a:cxnLst>
                <a:cxn ang="0">
                  <a:pos x="T0" y="T1"/>
                </a:cxn>
                <a:cxn ang="0">
                  <a:pos x="T2" y="T3"/>
                </a:cxn>
                <a:cxn ang="0">
                  <a:pos x="T4" y="T5"/>
                </a:cxn>
                <a:cxn ang="0">
                  <a:pos x="T6" y="T7"/>
                </a:cxn>
                <a:cxn ang="0">
                  <a:pos x="T8" y="T9"/>
                </a:cxn>
              </a:cxnLst>
              <a:rect l="0" t="0" r="r" b="b"/>
              <a:pathLst>
                <a:path w="40" h="76">
                  <a:moveTo>
                    <a:pt x="12" y="1"/>
                  </a:moveTo>
                  <a:cubicBezTo>
                    <a:pt x="3" y="3"/>
                    <a:pt x="0" y="21"/>
                    <a:pt x="4" y="42"/>
                  </a:cubicBezTo>
                  <a:cubicBezTo>
                    <a:pt x="9" y="62"/>
                    <a:pt x="20" y="76"/>
                    <a:pt x="28" y="75"/>
                  </a:cubicBezTo>
                  <a:cubicBezTo>
                    <a:pt x="37" y="73"/>
                    <a:pt x="40" y="55"/>
                    <a:pt x="36" y="34"/>
                  </a:cubicBezTo>
                  <a:cubicBezTo>
                    <a:pt x="31" y="14"/>
                    <a:pt x="21" y="0"/>
                    <a:pt x="12" y="1"/>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1" name="Freeform 256"/>
            <p:cNvSpPr>
              <a:spLocks/>
            </p:cNvSpPr>
            <p:nvPr/>
          </p:nvSpPr>
          <p:spPr bwMode="auto">
            <a:xfrm>
              <a:off x="6571593" y="4136676"/>
              <a:ext cx="65697" cy="66519"/>
            </a:xfrm>
            <a:custGeom>
              <a:avLst/>
              <a:gdLst>
                <a:gd name="T0" fmla="*/ 35 w 250"/>
                <a:gd name="T1" fmla="*/ 0 h 251"/>
                <a:gd name="T2" fmla="*/ 35 w 250"/>
                <a:gd name="T3" fmla="*/ 174 h 251"/>
                <a:gd name="T4" fmla="*/ 215 w 250"/>
                <a:gd name="T5" fmla="*/ 174 h 251"/>
                <a:gd name="T6" fmla="*/ 215 w 250"/>
                <a:gd name="T7" fmla="*/ 1 h 251"/>
                <a:gd name="T8" fmla="*/ 250 w 250"/>
                <a:gd name="T9" fmla="*/ 19 h 251"/>
                <a:gd name="T10" fmla="*/ 250 w 250"/>
                <a:gd name="T11" fmla="*/ 231 h 251"/>
                <a:gd name="T12" fmla="*/ 125 w 250"/>
                <a:gd name="T13" fmla="*/ 251 h 251"/>
                <a:gd name="T14" fmla="*/ 0 w 250"/>
                <a:gd name="T15" fmla="*/ 231 h 251"/>
                <a:gd name="T16" fmla="*/ 0 w 250"/>
                <a:gd name="T17" fmla="*/ 206 h 251"/>
                <a:gd name="T18" fmla="*/ 0 w 250"/>
                <a:gd name="T19" fmla="*/ 18 h 251"/>
                <a:gd name="T20" fmla="*/ 35 w 250"/>
                <a:gd name="T21"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51">
                  <a:moveTo>
                    <a:pt x="35" y="0"/>
                  </a:moveTo>
                  <a:lnTo>
                    <a:pt x="35" y="174"/>
                  </a:lnTo>
                  <a:lnTo>
                    <a:pt x="215" y="174"/>
                  </a:lnTo>
                  <a:lnTo>
                    <a:pt x="215" y="1"/>
                  </a:lnTo>
                  <a:cubicBezTo>
                    <a:pt x="226" y="6"/>
                    <a:pt x="237" y="12"/>
                    <a:pt x="250" y="19"/>
                  </a:cubicBezTo>
                  <a:lnTo>
                    <a:pt x="250" y="231"/>
                  </a:lnTo>
                  <a:cubicBezTo>
                    <a:pt x="210" y="244"/>
                    <a:pt x="167" y="251"/>
                    <a:pt x="125" y="251"/>
                  </a:cubicBezTo>
                  <a:cubicBezTo>
                    <a:pt x="82" y="251"/>
                    <a:pt x="40" y="244"/>
                    <a:pt x="0" y="231"/>
                  </a:cubicBezTo>
                  <a:lnTo>
                    <a:pt x="0" y="206"/>
                  </a:lnTo>
                  <a:lnTo>
                    <a:pt x="0" y="18"/>
                  </a:lnTo>
                  <a:cubicBezTo>
                    <a:pt x="12" y="11"/>
                    <a:pt x="24" y="5"/>
                    <a:pt x="35" y="0"/>
                  </a:cubicBezTo>
                </a:path>
              </a:pathLst>
            </a:custGeom>
            <a:solidFill>
              <a:srgbClr val="3156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2" name="Freeform 257"/>
            <p:cNvSpPr>
              <a:spLocks/>
            </p:cNvSpPr>
            <p:nvPr/>
          </p:nvSpPr>
          <p:spPr bwMode="auto">
            <a:xfrm>
              <a:off x="6577343" y="4034023"/>
              <a:ext cx="54201" cy="44346"/>
            </a:xfrm>
            <a:custGeom>
              <a:avLst/>
              <a:gdLst>
                <a:gd name="T0" fmla="*/ 196 w 204"/>
                <a:gd name="T1" fmla="*/ 46 h 166"/>
                <a:gd name="T2" fmla="*/ 9 w 204"/>
                <a:gd name="T3" fmla="*/ 166 h 166"/>
                <a:gd name="T4" fmla="*/ 196 w 204"/>
                <a:gd name="T5" fmla="*/ 46 h 166"/>
              </a:gdLst>
              <a:ahLst/>
              <a:cxnLst>
                <a:cxn ang="0">
                  <a:pos x="T0" y="T1"/>
                </a:cxn>
                <a:cxn ang="0">
                  <a:pos x="T2" y="T3"/>
                </a:cxn>
                <a:cxn ang="0">
                  <a:pos x="T4" y="T5"/>
                </a:cxn>
              </a:cxnLst>
              <a:rect l="0" t="0" r="r" b="b"/>
              <a:pathLst>
                <a:path w="204" h="166">
                  <a:moveTo>
                    <a:pt x="196" y="46"/>
                  </a:moveTo>
                  <a:cubicBezTo>
                    <a:pt x="204" y="94"/>
                    <a:pt x="114" y="161"/>
                    <a:pt x="9" y="166"/>
                  </a:cubicBezTo>
                  <a:cubicBezTo>
                    <a:pt x="0" y="42"/>
                    <a:pt x="115" y="0"/>
                    <a:pt x="196" y="46"/>
                  </a:cubicBezTo>
                  <a:close/>
                </a:path>
              </a:pathLst>
            </a:custGeom>
            <a:solidFill>
              <a:srgbClr val="77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3" name="Oval 258"/>
            <p:cNvSpPr>
              <a:spLocks noChangeArrowheads="1"/>
            </p:cNvSpPr>
            <p:nvPr/>
          </p:nvSpPr>
          <p:spPr bwMode="auto">
            <a:xfrm>
              <a:off x="4723024" y="4705781"/>
              <a:ext cx="483701" cy="482878"/>
            </a:xfrm>
            <a:prstGeom prst="ellipse">
              <a:avLst/>
            </a:pr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4" name="Freeform 259"/>
            <p:cNvSpPr>
              <a:spLocks/>
            </p:cNvSpPr>
            <p:nvPr/>
          </p:nvSpPr>
          <p:spPr bwMode="auto">
            <a:xfrm>
              <a:off x="4826498" y="5024415"/>
              <a:ext cx="275931" cy="164245"/>
            </a:xfrm>
            <a:custGeom>
              <a:avLst/>
              <a:gdLst>
                <a:gd name="T0" fmla="*/ 180 w 1040"/>
                <a:gd name="T1" fmla="*/ 123 h 619"/>
                <a:gd name="T2" fmla="*/ 0 w 1040"/>
                <a:gd name="T3" fmla="*/ 455 h 619"/>
                <a:gd name="T4" fmla="*/ 520 w 1040"/>
                <a:gd name="T5" fmla="*/ 619 h 619"/>
                <a:gd name="T6" fmla="*/ 1040 w 1040"/>
                <a:gd name="T7" fmla="*/ 456 h 619"/>
                <a:gd name="T8" fmla="*/ 860 w 1040"/>
                <a:gd name="T9" fmla="*/ 123 h 619"/>
                <a:gd name="T10" fmla="*/ 520 w 1040"/>
                <a:gd name="T11" fmla="*/ 2 h 619"/>
                <a:gd name="T12" fmla="*/ 180 w 1040"/>
                <a:gd name="T13" fmla="*/ 123 h 619"/>
              </a:gdLst>
              <a:ahLst/>
              <a:cxnLst>
                <a:cxn ang="0">
                  <a:pos x="T0" y="T1"/>
                </a:cxn>
                <a:cxn ang="0">
                  <a:pos x="T2" y="T3"/>
                </a:cxn>
                <a:cxn ang="0">
                  <a:pos x="T4" y="T5"/>
                </a:cxn>
                <a:cxn ang="0">
                  <a:pos x="T6" y="T7"/>
                </a:cxn>
                <a:cxn ang="0">
                  <a:pos x="T8" y="T9"/>
                </a:cxn>
                <a:cxn ang="0">
                  <a:pos x="T10" y="T11"/>
                </a:cxn>
                <a:cxn ang="0">
                  <a:pos x="T12" y="T13"/>
                </a:cxn>
              </a:cxnLst>
              <a:rect l="0" t="0" r="r" b="b"/>
              <a:pathLst>
                <a:path w="1040" h="619">
                  <a:moveTo>
                    <a:pt x="180" y="123"/>
                  </a:moveTo>
                  <a:cubicBezTo>
                    <a:pt x="90" y="182"/>
                    <a:pt x="53" y="307"/>
                    <a:pt x="0" y="455"/>
                  </a:cubicBezTo>
                  <a:cubicBezTo>
                    <a:pt x="147" y="558"/>
                    <a:pt x="327" y="619"/>
                    <a:pt x="520" y="619"/>
                  </a:cubicBezTo>
                  <a:cubicBezTo>
                    <a:pt x="714" y="619"/>
                    <a:pt x="893" y="558"/>
                    <a:pt x="1040" y="456"/>
                  </a:cubicBezTo>
                  <a:cubicBezTo>
                    <a:pt x="988" y="307"/>
                    <a:pt x="951" y="180"/>
                    <a:pt x="860" y="123"/>
                  </a:cubicBezTo>
                  <a:cubicBezTo>
                    <a:pt x="705" y="26"/>
                    <a:pt x="611" y="3"/>
                    <a:pt x="520" y="2"/>
                  </a:cubicBezTo>
                  <a:cubicBezTo>
                    <a:pt x="426" y="0"/>
                    <a:pt x="334" y="23"/>
                    <a:pt x="180" y="123"/>
                  </a:cubicBezTo>
                </a:path>
              </a:pathLst>
            </a:custGeom>
            <a:solidFill>
              <a:srgbClr val="EC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5" name="Freeform 260"/>
            <p:cNvSpPr>
              <a:spLocks/>
            </p:cNvSpPr>
            <p:nvPr/>
          </p:nvSpPr>
          <p:spPr bwMode="auto">
            <a:xfrm>
              <a:off x="4930793" y="4934080"/>
              <a:ext cx="68161" cy="229942"/>
            </a:xfrm>
            <a:custGeom>
              <a:avLst/>
              <a:gdLst>
                <a:gd name="T0" fmla="*/ 0 w 258"/>
                <a:gd name="T1" fmla="*/ 0 h 866"/>
                <a:gd name="T2" fmla="*/ 258 w 258"/>
                <a:gd name="T3" fmla="*/ 0 h 866"/>
                <a:gd name="T4" fmla="*/ 258 w 258"/>
                <a:gd name="T5" fmla="*/ 373 h 866"/>
                <a:gd name="T6" fmla="*/ 129 w 258"/>
                <a:gd name="T7" fmla="*/ 866 h 866"/>
                <a:gd name="T8" fmla="*/ 0 w 258"/>
                <a:gd name="T9" fmla="*/ 373 h 866"/>
                <a:gd name="T10" fmla="*/ 0 w 258"/>
                <a:gd name="T11" fmla="*/ 0 h 866"/>
              </a:gdLst>
              <a:ahLst/>
              <a:cxnLst>
                <a:cxn ang="0">
                  <a:pos x="T0" y="T1"/>
                </a:cxn>
                <a:cxn ang="0">
                  <a:pos x="T2" y="T3"/>
                </a:cxn>
                <a:cxn ang="0">
                  <a:pos x="T4" y="T5"/>
                </a:cxn>
                <a:cxn ang="0">
                  <a:pos x="T6" y="T7"/>
                </a:cxn>
                <a:cxn ang="0">
                  <a:pos x="T8" y="T9"/>
                </a:cxn>
                <a:cxn ang="0">
                  <a:pos x="T10" y="T11"/>
                </a:cxn>
              </a:cxnLst>
              <a:rect l="0" t="0" r="r" b="b"/>
              <a:pathLst>
                <a:path w="258" h="866">
                  <a:moveTo>
                    <a:pt x="0" y="0"/>
                  </a:moveTo>
                  <a:lnTo>
                    <a:pt x="258" y="0"/>
                  </a:lnTo>
                  <a:lnTo>
                    <a:pt x="258" y="373"/>
                  </a:lnTo>
                  <a:cubicBezTo>
                    <a:pt x="258" y="436"/>
                    <a:pt x="158" y="663"/>
                    <a:pt x="129" y="866"/>
                  </a:cubicBezTo>
                  <a:cubicBezTo>
                    <a:pt x="108" y="742"/>
                    <a:pt x="0" y="443"/>
                    <a:pt x="0" y="373"/>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6" name="Freeform 261"/>
            <p:cNvSpPr>
              <a:spLocks/>
            </p:cNvSpPr>
            <p:nvPr/>
          </p:nvSpPr>
          <p:spPr bwMode="auto">
            <a:xfrm>
              <a:off x="4944755" y="5091755"/>
              <a:ext cx="37776" cy="72268"/>
            </a:xfrm>
            <a:custGeom>
              <a:avLst/>
              <a:gdLst>
                <a:gd name="T0" fmla="*/ 140 w 140"/>
                <a:gd name="T1" fmla="*/ 2 h 272"/>
                <a:gd name="T2" fmla="*/ 74 w 140"/>
                <a:gd name="T3" fmla="*/ 272 h 272"/>
                <a:gd name="T4" fmla="*/ 0 w 140"/>
                <a:gd name="T5" fmla="*/ 0 h 272"/>
                <a:gd name="T6" fmla="*/ 74 w 140"/>
                <a:gd name="T7" fmla="*/ 8 h 272"/>
                <a:gd name="T8" fmla="*/ 140 w 140"/>
                <a:gd name="T9" fmla="*/ 2 h 272"/>
              </a:gdLst>
              <a:ahLst/>
              <a:cxnLst>
                <a:cxn ang="0">
                  <a:pos x="T0" y="T1"/>
                </a:cxn>
                <a:cxn ang="0">
                  <a:pos x="T2" y="T3"/>
                </a:cxn>
                <a:cxn ang="0">
                  <a:pos x="T4" y="T5"/>
                </a:cxn>
                <a:cxn ang="0">
                  <a:pos x="T6" y="T7"/>
                </a:cxn>
                <a:cxn ang="0">
                  <a:pos x="T8" y="T9"/>
                </a:cxn>
              </a:cxnLst>
              <a:rect l="0" t="0" r="r" b="b"/>
              <a:pathLst>
                <a:path w="140" h="272">
                  <a:moveTo>
                    <a:pt x="140" y="2"/>
                  </a:moveTo>
                  <a:cubicBezTo>
                    <a:pt x="114" y="85"/>
                    <a:pt x="87" y="181"/>
                    <a:pt x="74" y="272"/>
                  </a:cubicBezTo>
                  <a:cubicBezTo>
                    <a:pt x="63" y="209"/>
                    <a:pt x="30" y="101"/>
                    <a:pt x="0" y="0"/>
                  </a:cubicBezTo>
                  <a:cubicBezTo>
                    <a:pt x="23" y="5"/>
                    <a:pt x="48" y="8"/>
                    <a:pt x="74" y="8"/>
                  </a:cubicBezTo>
                  <a:cubicBezTo>
                    <a:pt x="97" y="8"/>
                    <a:pt x="120" y="6"/>
                    <a:pt x="140" y="2"/>
                  </a:cubicBez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7" name="Freeform 262"/>
            <p:cNvSpPr>
              <a:spLocks/>
            </p:cNvSpPr>
            <p:nvPr/>
          </p:nvSpPr>
          <p:spPr bwMode="auto">
            <a:xfrm>
              <a:off x="4930793" y="4983354"/>
              <a:ext cx="68161" cy="46810"/>
            </a:xfrm>
            <a:custGeom>
              <a:avLst/>
              <a:gdLst>
                <a:gd name="T0" fmla="*/ 83 w 83"/>
                <a:gd name="T1" fmla="*/ 16 h 57"/>
                <a:gd name="T2" fmla="*/ 83 w 83"/>
                <a:gd name="T3" fmla="*/ 0 h 57"/>
                <a:gd name="T4" fmla="*/ 0 w 83"/>
                <a:gd name="T5" fmla="*/ 0 h 57"/>
                <a:gd name="T6" fmla="*/ 0 w 83"/>
                <a:gd name="T7" fmla="*/ 57 h 57"/>
                <a:gd name="T8" fmla="*/ 83 w 83"/>
                <a:gd name="T9" fmla="*/ 16 h 57"/>
              </a:gdLst>
              <a:ahLst/>
              <a:cxnLst>
                <a:cxn ang="0">
                  <a:pos x="T0" y="T1"/>
                </a:cxn>
                <a:cxn ang="0">
                  <a:pos x="T2" y="T3"/>
                </a:cxn>
                <a:cxn ang="0">
                  <a:pos x="T4" y="T5"/>
                </a:cxn>
                <a:cxn ang="0">
                  <a:pos x="T6" y="T7"/>
                </a:cxn>
                <a:cxn ang="0">
                  <a:pos x="T8" y="T9"/>
                </a:cxn>
              </a:cxnLst>
              <a:rect l="0" t="0" r="r" b="b"/>
              <a:pathLst>
                <a:path w="83" h="57">
                  <a:moveTo>
                    <a:pt x="83" y="16"/>
                  </a:moveTo>
                  <a:lnTo>
                    <a:pt x="83" y="0"/>
                  </a:lnTo>
                  <a:lnTo>
                    <a:pt x="0" y="0"/>
                  </a:lnTo>
                  <a:lnTo>
                    <a:pt x="0" y="57"/>
                  </a:lnTo>
                  <a:lnTo>
                    <a:pt x="83" y="16"/>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8" name="Freeform 263"/>
            <p:cNvSpPr>
              <a:spLocks/>
            </p:cNvSpPr>
            <p:nvPr/>
          </p:nvSpPr>
          <p:spPr bwMode="auto">
            <a:xfrm>
              <a:off x="4819926" y="4808434"/>
              <a:ext cx="289891" cy="191345"/>
            </a:xfrm>
            <a:custGeom>
              <a:avLst/>
              <a:gdLst>
                <a:gd name="T0" fmla="*/ 545 w 1090"/>
                <a:gd name="T1" fmla="*/ 0 h 720"/>
                <a:gd name="T2" fmla="*/ 545 w 1090"/>
                <a:gd name="T3" fmla="*/ 720 h 720"/>
                <a:gd name="T4" fmla="*/ 545 w 1090"/>
                <a:gd name="T5" fmla="*/ 0 h 720"/>
              </a:gdLst>
              <a:ahLst/>
              <a:cxnLst>
                <a:cxn ang="0">
                  <a:pos x="T0" y="T1"/>
                </a:cxn>
                <a:cxn ang="0">
                  <a:pos x="T2" y="T3"/>
                </a:cxn>
                <a:cxn ang="0">
                  <a:pos x="T4" y="T5"/>
                </a:cxn>
              </a:cxnLst>
              <a:rect l="0" t="0" r="r" b="b"/>
              <a:pathLst>
                <a:path w="1090" h="720">
                  <a:moveTo>
                    <a:pt x="545" y="0"/>
                  </a:moveTo>
                  <a:cubicBezTo>
                    <a:pt x="1090" y="0"/>
                    <a:pt x="869" y="720"/>
                    <a:pt x="545" y="720"/>
                  </a:cubicBezTo>
                  <a:cubicBezTo>
                    <a:pt x="221" y="720"/>
                    <a:pt x="0" y="0"/>
                    <a:pt x="545" y="0"/>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9" name="Freeform 264"/>
            <p:cNvSpPr>
              <a:spLocks/>
            </p:cNvSpPr>
            <p:nvPr/>
          </p:nvSpPr>
          <p:spPr bwMode="auto">
            <a:xfrm>
              <a:off x="4861810" y="4773944"/>
              <a:ext cx="206126" cy="155211"/>
            </a:xfrm>
            <a:custGeom>
              <a:avLst/>
              <a:gdLst>
                <a:gd name="T0" fmla="*/ 383 w 778"/>
                <a:gd name="T1" fmla="*/ 218 h 586"/>
                <a:gd name="T2" fmla="*/ 686 w 778"/>
                <a:gd name="T3" fmla="*/ 431 h 586"/>
                <a:gd name="T4" fmla="*/ 738 w 778"/>
                <a:gd name="T5" fmla="*/ 448 h 586"/>
                <a:gd name="T6" fmla="*/ 398 w 778"/>
                <a:gd name="T7" fmla="*/ 0 h 586"/>
                <a:gd name="T8" fmla="*/ 39 w 778"/>
                <a:gd name="T9" fmla="*/ 433 h 586"/>
                <a:gd name="T10" fmla="*/ 103 w 778"/>
                <a:gd name="T11" fmla="*/ 433 h 586"/>
                <a:gd name="T12" fmla="*/ 383 w 778"/>
                <a:gd name="T13" fmla="*/ 218 h 586"/>
              </a:gdLst>
              <a:ahLst/>
              <a:cxnLst>
                <a:cxn ang="0">
                  <a:pos x="T0" y="T1"/>
                </a:cxn>
                <a:cxn ang="0">
                  <a:pos x="T2" y="T3"/>
                </a:cxn>
                <a:cxn ang="0">
                  <a:pos x="T4" y="T5"/>
                </a:cxn>
                <a:cxn ang="0">
                  <a:pos x="T6" y="T7"/>
                </a:cxn>
                <a:cxn ang="0">
                  <a:pos x="T8" y="T9"/>
                </a:cxn>
                <a:cxn ang="0">
                  <a:pos x="T10" y="T11"/>
                </a:cxn>
                <a:cxn ang="0">
                  <a:pos x="T12" y="T13"/>
                </a:cxn>
              </a:cxnLst>
              <a:rect l="0" t="0" r="r" b="b"/>
              <a:pathLst>
                <a:path w="778" h="586">
                  <a:moveTo>
                    <a:pt x="383" y="218"/>
                  </a:moveTo>
                  <a:cubicBezTo>
                    <a:pt x="566" y="218"/>
                    <a:pt x="656" y="320"/>
                    <a:pt x="686" y="431"/>
                  </a:cubicBezTo>
                  <a:cubicBezTo>
                    <a:pt x="715" y="542"/>
                    <a:pt x="699" y="532"/>
                    <a:pt x="738" y="448"/>
                  </a:cubicBezTo>
                  <a:cubicBezTo>
                    <a:pt x="778" y="364"/>
                    <a:pt x="681" y="0"/>
                    <a:pt x="398" y="0"/>
                  </a:cubicBezTo>
                  <a:cubicBezTo>
                    <a:pt x="115" y="0"/>
                    <a:pt x="0" y="280"/>
                    <a:pt x="39" y="433"/>
                  </a:cubicBezTo>
                  <a:cubicBezTo>
                    <a:pt x="79" y="586"/>
                    <a:pt x="79" y="549"/>
                    <a:pt x="103" y="433"/>
                  </a:cubicBezTo>
                  <a:cubicBezTo>
                    <a:pt x="128" y="317"/>
                    <a:pt x="181" y="224"/>
                    <a:pt x="383" y="218"/>
                  </a:cubicBezTo>
                  <a:close/>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0" name="Freeform 265"/>
            <p:cNvSpPr>
              <a:spLocks/>
            </p:cNvSpPr>
            <p:nvPr/>
          </p:nvSpPr>
          <p:spPr bwMode="auto">
            <a:xfrm>
              <a:off x="5040841" y="4873311"/>
              <a:ext cx="24637" cy="46810"/>
            </a:xfrm>
            <a:custGeom>
              <a:avLst/>
              <a:gdLst>
                <a:gd name="T0" fmla="*/ 64 w 92"/>
                <a:gd name="T1" fmla="*/ 5 h 176"/>
                <a:gd name="T2" fmla="*/ 82 w 92"/>
                <a:gd name="T3" fmla="*/ 96 h 176"/>
                <a:gd name="T4" fmla="*/ 27 w 92"/>
                <a:gd name="T5" fmla="*/ 171 h 176"/>
                <a:gd name="T6" fmla="*/ 10 w 92"/>
                <a:gd name="T7" fmla="*/ 80 h 176"/>
                <a:gd name="T8" fmla="*/ 64 w 92"/>
                <a:gd name="T9" fmla="*/ 5 h 176"/>
              </a:gdLst>
              <a:ahLst/>
              <a:cxnLst>
                <a:cxn ang="0">
                  <a:pos x="T0" y="T1"/>
                </a:cxn>
                <a:cxn ang="0">
                  <a:pos x="T2" y="T3"/>
                </a:cxn>
                <a:cxn ang="0">
                  <a:pos x="T4" y="T5"/>
                </a:cxn>
                <a:cxn ang="0">
                  <a:pos x="T6" y="T7"/>
                </a:cxn>
                <a:cxn ang="0">
                  <a:pos x="T8" y="T9"/>
                </a:cxn>
              </a:cxnLst>
              <a:rect l="0" t="0" r="r" b="b"/>
              <a:pathLst>
                <a:path w="92" h="176">
                  <a:moveTo>
                    <a:pt x="64" y="5"/>
                  </a:moveTo>
                  <a:cubicBezTo>
                    <a:pt x="84" y="9"/>
                    <a:pt x="92" y="50"/>
                    <a:pt x="82" y="96"/>
                  </a:cubicBezTo>
                  <a:cubicBezTo>
                    <a:pt x="72" y="142"/>
                    <a:pt x="47" y="176"/>
                    <a:pt x="27" y="171"/>
                  </a:cubicBezTo>
                  <a:cubicBezTo>
                    <a:pt x="7" y="167"/>
                    <a:pt x="0" y="126"/>
                    <a:pt x="10" y="80"/>
                  </a:cubicBezTo>
                  <a:cubicBezTo>
                    <a:pt x="20" y="34"/>
                    <a:pt x="45" y="0"/>
                    <a:pt x="64" y="5"/>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1" name="Freeform 266"/>
            <p:cNvSpPr>
              <a:spLocks/>
            </p:cNvSpPr>
            <p:nvPr/>
          </p:nvSpPr>
          <p:spPr bwMode="auto">
            <a:xfrm>
              <a:off x="4864278" y="4873311"/>
              <a:ext cx="24637" cy="46810"/>
            </a:xfrm>
            <a:custGeom>
              <a:avLst/>
              <a:gdLst>
                <a:gd name="T0" fmla="*/ 28 w 93"/>
                <a:gd name="T1" fmla="*/ 5 h 176"/>
                <a:gd name="T2" fmla="*/ 10 w 93"/>
                <a:gd name="T3" fmla="*/ 96 h 176"/>
                <a:gd name="T4" fmla="*/ 65 w 93"/>
                <a:gd name="T5" fmla="*/ 171 h 176"/>
                <a:gd name="T6" fmla="*/ 82 w 93"/>
                <a:gd name="T7" fmla="*/ 80 h 176"/>
                <a:gd name="T8" fmla="*/ 28 w 93"/>
                <a:gd name="T9" fmla="*/ 5 h 176"/>
              </a:gdLst>
              <a:ahLst/>
              <a:cxnLst>
                <a:cxn ang="0">
                  <a:pos x="T0" y="T1"/>
                </a:cxn>
                <a:cxn ang="0">
                  <a:pos x="T2" y="T3"/>
                </a:cxn>
                <a:cxn ang="0">
                  <a:pos x="T4" y="T5"/>
                </a:cxn>
                <a:cxn ang="0">
                  <a:pos x="T6" y="T7"/>
                </a:cxn>
                <a:cxn ang="0">
                  <a:pos x="T8" y="T9"/>
                </a:cxn>
              </a:cxnLst>
              <a:rect l="0" t="0" r="r" b="b"/>
              <a:pathLst>
                <a:path w="93" h="176">
                  <a:moveTo>
                    <a:pt x="28" y="5"/>
                  </a:moveTo>
                  <a:cubicBezTo>
                    <a:pt x="8" y="9"/>
                    <a:pt x="0" y="50"/>
                    <a:pt x="10" y="96"/>
                  </a:cubicBezTo>
                  <a:cubicBezTo>
                    <a:pt x="21" y="142"/>
                    <a:pt x="45" y="176"/>
                    <a:pt x="65" y="171"/>
                  </a:cubicBezTo>
                  <a:cubicBezTo>
                    <a:pt x="85" y="167"/>
                    <a:pt x="93" y="126"/>
                    <a:pt x="82" y="80"/>
                  </a:cubicBezTo>
                  <a:cubicBezTo>
                    <a:pt x="72" y="34"/>
                    <a:pt x="48" y="0"/>
                    <a:pt x="28" y="5"/>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2" name="Freeform 267"/>
            <p:cNvSpPr>
              <a:spLocks noEditPoints="1"/>
            </p:cNvSpPr>
            <p:nvPr/>
          </p:nvSpPr>
          <p:spPr bwMode="auto">
            <a:xfrm>
              <a:off x="4898770" y="4877417"/>
              <a:ext cx="132217" cy="50095"/>
            </a:xfrm>
            <a:custGeom>
              <a:avLst/>
              <a:gdLst>
                <a:gd name="T0" fmla="*/ 46 w 499"/>
                <a:gd name="T1" fmla="*/ 10 h 189"/>
                <a:gd name="T2" fmla="*/ 10 w 499"/>
                <a:gd name="T3" fmla="*/ 104 h 189"/>
                <a:gd name="T4" fmla="*/ 98 w 499"/>
                <a:gd name="T5" fmla="*/ 185 h 189"/>
                <a:gd name="T6" fmla="*/ 216 w 499"/>
                <a:gd name="T7" fmla="*/ 116 h 189"/>
                <a:gd name="T8" fmla="*/ 228 w 499"/>
                <a:gd name="T9" fmla="*/ 67 h 189"/>
                <a:gd name="T10" fmla="*/ 249 w 499"/>
                <a:gd name="T11" fmla="*/ 67 h 189"/>
                <a:gd name="T12" fmla="*/ 249 w 499"/>
                <a:gd name="T13" fmla="*/ 58 h 189"/>
                <a:gd name="T14" fmla="*/ 227 w 499"/>
                <a:gd name="T15" fmla="*/ 58 h 189"/>
                <a:gd name="T16" fmla="*/ 198 w 499"/>
                <a:gd name="T17" fmla="*/ 19 h 189"/>
                <a:gd name="T18" fmla="*/ 171 w 499"/>
                <a:gd name="T19" fmla="*/ 9 h 189"/>
                <a:gd name="T20" fmla="*/ 243 w 499"/>
                <a:gd name="T21" fmla="*/ 9 h 189"/>
                <a:gd name="T22" fmla="*/ 249 w 499"/>
                <a:gd name="T23" fmla="*/ 9 h 189"/>
                <a:gd name="T24" fmla="*/ 249 w 499"/>
                <a:gd name="T25" fmla="*/ 0 h 189"/>
                <a:gd name="T26" fmla="*/ 243 w 499"/>
                <a:gd name="T27" fmla="*/ 0 h 189"/>
                <a:gd name="T28" fmla="*/ 105 w 499"/>
                <a:gd name="T29" fmla="*/ 0 h 189"/>
                <a:gd name="T30" fmla="*/ 46 w 499"/>
                <a:gd name="T31" fmla="*/ 10 h 189"/>
                <a:gd name="T32" fmla="*/ 249 w 499"/>
                <a:gd name="T33" fmla="*/ 67 h 189"/>
                <a:gd name="T34" fmla="*/ 271 w 499"/>
                <a:gd name="T35" fmla="*/ 67 h 189"/>
                <a:gd name="T36" fmla="*/ 283 w 499"/>
                <a:gd name="T37" fmla="*/ 116 h 189"/>
                <a:gd name="T38" fmla="*/ 400 w 499"/>
                <a:gd name="T39" fmla="*/ 185 h 189"/>
                <a:gd name="T40" fmla="*/ 489 w 499"/>
                <a:gd name="T41" fmla="*/ 104 h 189"/>
                <a:gd name="T42" fmla="*/ 453 w 499"/>
                <a:gd name="T43" fmla="*/ 10 h 189"/>
                <a:gd name="T44" fmla="*/ 394 w 499"/>
                <a:gd name="T45" fmla="*/ 0 h 189"/>
                <a:gd name="T46" fmla="*/ 256 w 499"/>
                <a:gd name="T47" fmla="*/ 0 h 189"/>
                <a:gd name="T48" fmla="*/ 249 w 499"/>
                <a:gd name="T49" fmla="*/ 0 h 189"/>
                <a:gd name="T50" fmla="*/ 249 w 499"/>
                <a:gd name="T51" fmla="*/ 9 h 189"/>
                <a:gd name="T52" fmla="*/ 256 w 499"/>
                <a:gd name="T53" fmla="*/ 9 h 189"/>
                <a:gd name="T54" fmla="*/ 328 w 499"/>
                <a:gd name="T55" fmla="*/ 9 h 189"/>
                <a:gd name="T56" fmla="*/ 301 w 499"/>
                <a:gd name="T57" fmla="*/ 19 h 189"/>
                <a:gd name="T58" fmla="*/ 272 w 499"/>
                <a:gd name="T59" fmla="*/ 58 h 189"/>
                <a:gd name="T60" fmla="*/ 249 w 499"/>
                <a:gd name="T61" fmla="*/ 58 h 189"/>
                <a:gd name="T62" fmla="*/ 249 w 499"/>
                <a:gd name="T63" fmla="*/ 6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9" h="189">
                  <a:moveTo>
                    <a:pt x="46" y="10"/>
                  </a:moveTo>
                  <a:cubicBezTo>
                    <a:pt x="27" y="19"/>
                    <a:pt x="0" y="46"/>
                    <a:pt x="10" y="104"/>
                  </a:cubicBezTo>
                  <a:cubicBezTo>
                    <a:pt x="21" y="161"/>
                    <a:pt x="56" y="189"/>
                    <a:pt x="98" y="185"/>
                  </a:cubicBezTo>
                  <a:cubicBezTo>
                    <a:pt x="141" y="181"/>
                    <a:pt x="193" y="150"/>
                    <a:pt x="216" y="116"/>
                  </a:cubicBezTo>
                  <a:cubicBezTo>
                    <a:pt x="226" y="101"/>
                    <a:pt x="230" y="83"/>
                    <a:pt x="228" y="67"/>
                  </a:cubicBezTo>
                  <a:lnTo>
                    <a:pt x="249" y="67"/>
                  </a:lnTo>
                  <a:lnTo>
                    <a:pt x="249" y="58"/>
                  </a:lnTo>
                  <a:lnTo>
                    <a:pt x="227" y="58"/>
                  </a:lnTo>
                  <a:cubicBezTo>
                    <a:pt x="223" y="41"/>
                    <a:pt x="213" y="26"/>
                    <a:pt x="198" y="19"/>
                  </a:cubicBezTo>
                  <a:cubicBezTo>
                    <a:pt x="190" y="15"/>
                    <a:pt x="181" y="12"/>
                    <a:pt x="171" y="9"/>
                  </a:cubicBezTo>
                  <a:lnTo>
                    <a:pt x="243" y="9"/>
                  </a:lnTo>
                  <a:lnTo>
                    <a:pt x="249" y="9"/>
                  </a:lnTo>
                  <a:lnTo>
                    <a:pt x="249" y="0"/>
                  </a:lnTo>
                  <a:lnTo>
                    <a:pt x="243" y="0"/>
                  </a:lnTo>
                  <a:lnTo>
                    <a:pt x="105" y="0"/>
                  </a:lnTo>
                  <a:cubicBezTo>
                    <a:pt x="83" y="0"/>
                    <a:pt x="62" y="3"/>
                    <a:pt x="46" y="10"/>
                  </a:cubicBezTo>
                  <a:close/>
                  <a:moveTo>
                    <a:pt x="249" y="67"/>
                  </a:moveTo>
                  <a:lnTo>
                    <a:pt x="271" y="67"/>
                  </a:lnTo>
                  <a:cubicBezTo>
                    <a:pt x="269" y="83"/>
                    <a:pt x="273" y="101"/>
                    <a:pt x="283" y="116"/>
                  </a:cubicBezTo>
                  <a:cubicBezTo>
                    <a:pt x="306" y="150"/>
                    <a:pt x="358" y="181"/>
                    <a:pt x="400" y="185"/>
                  </a:cubicBezTo>
                  <a:cubicBezTo>
                    <a:pt x="443" y="189"/>
                    <a:pt x="478" y="161"/>
                    <a:pt x="489" y="104"/>
                  </a:cubicBezTo>
                  <a:cubicBezTo>
                    <a:pt x="499" y="46"/>
                    <a:pt x="472" y="19"/>
                    <a:pt x="453" y="10"/>
                  </a:cubicBezTo>
                  <a:cubicBezTo>
                    <a:pt x="437" y="3"/>
                    <a:pt x="416" y="0"/>
                    <a:pt x="394" y="0"/>
                  </a:cubicBezTo>
                  <a:lnTo>
                    <a:pt x="256" y="0"/>
                  </a:lnTo>
                  <a:lnTo>
                    <a:pt x="249" y="0"/>
                  </a:lnTo>
                  <a:lnTo>
                    <a:pt x="249" y="9"/>
                  </a:lnTo>
                  <a:lnTo>
                    <a:pt x="256" y="9"/>
                  </a:lnTo>
                  <a:lnTo>
                    <a:pt x="328" y="9"/>
                  </a:lnTo>
                  <a:cubicBezTo>
                    <a:pt x="318" y="12"/>
                    <a:pt x="309" y="15"/>
                    <a:pt x="301" y="19"/>
                  </a:cubicBezTo>
                  <a:cubicBezTo>
                    <a:pt x="286" y="26"/>
                    <a:pt x="276" y="41"/>
                    <a:pt x="272" y="58"/>
                  </a:cubicBezTo>
                  <a:lnTo>
                    <a:pt x="249" y="58"/>
                  </a:lnTo>
                  <a:lnTo>
                    <a:pt x="249" y="67"/>
                  </a:lnTo>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3" name="Freeform 268"/>
            <p:cNvSpPr>
              <a:spLocks/>
            </p:cNvSpPr>
            <p:nvPr/>
          </p:nvSpPr>
          <p:spPr bwMode="auto">
            <a:xfrm>
              <a:off x="4902876" y="4879060"/>
              <a:ext cx="55843" cy="45167"/>
            </a:xfrm>
            <a:custGeom>
              <a:avLst/>
              <a:gdLst>
                <a:gd name="T0" fmla="*/ 34 w 209"/>
                <a:gd name="T1" fmla="*/ 10 h 169"/>
                <a:gd name="T2" fmla="*/ 9 w 209"/>
                <a:gd name="T3" fmla="*/ 35 h 169"/>
                <a:gd name="T4" fmla="*/ 3 w 209"/>
                <a:gd name="T5" fmla="*/ 94 h 169"/>
                <a:gd name="T6" fmla="*/ 50 w 209"/>
                <a:gd name="T7" fmla="*/ 164 h 169"/>
                <a:gd name="T8" fmla="*/ 82 w 209"/>
                <a:gd name="T9" fmla="*/ 168 h 169"/>
                <a:gd name="T10" fmla="*/ 192 w 209"/>
                <a:gd name="T11" fmla="*/ 103 h 169"/>
                <a:gd name="T12" fmla="*/ 191 w 209"/>
                <a:gd name="T13" fmla="*/ 29 h 169"/>
                <a:gd name="T14" fmla="*/ 178 w 209"/>
                <a:gd name="T15" fmla="*/ 19 h 169"/>
                <a:gd name="T16" fmla="*/ 101 w 209"/>
                <a:gd name="T17" fmla="*/ 2 h 169"/>
                <a:gd name="T18" fmla="*/ 34 w 209"/>
                <a:gd name="T19" fmla="*/ 1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69">
                  <a:moveTo>
                    <a:pt x="34" y="10"/>
                  </a:moveTo>
                  <a:cubicBezTo>
                    <a:pt x="23" y="15"/>
                    <a:pt x="14" y="25"/>
                    <a:pt x="9" y="35"/>
                  </a:cubicBezTo>
                  <a:cubicBezTo>
                    <a:pt x="0" y="53"/>
                    <a:pt x="0" y="75"/>
                    <a:pt x="3" y="94"/>
                  </a:cubicBezTo>
                  <a:cubicBezTo>
                    <a:pt x="8" y="122"/>
                    <a:pt x="22" y="152"/>
                    <a:pt x="50" y="164"/>
                  </a:cubicBezTo>
                  <a:cubicBezTo>
                    <a:pt x="60" y="168"/>
                    <a:pt x="71" y="169"/>
                    <a:pt x="82" y="168"/>
                  </a:cubicBezTo>
                  <a:cubicBezTo>
                    <a:pt x="120" y="164"/>
                    <a:pt x="171" y="135"/>
                    <a:pt x="192" y="103"/>
                  </a:cubicBezTo>
                  <a:cubicBezTo>
                    <a:pt x="206" y="82"/>
                    <a:pt x="209" y="49"/>
                    <a:pt x="191" y="29"/>
                  </a:cubicBezTo>
                  <a:cubicBezTo>
                    <a:pt x="187" y="25"/>
                    <a:pt x="183" y="21"/>
                    <a:pt x="178" y="19"/>
                  </a:cubicBezTo>
                  <a:cubicBezTo>
                    <a:pt x="156" y="9"/>
                    <a:pt x="125" y="3"/>
                    <a:pt x="101" y="2"/>
                  </a:cubicBezTo>
                  <a:cubicBezTo>
                    <a:pt x="80" y="0"/>
                    <a:pt x="53" y="1"/>
                    <a:pt x="34" y="10"/>
                  </a:cubicBezTo>
                  <a:close/>
                </a:path>
              </a:pathLst>
            </a:custGeom>
            <a:solidFill>
              <a:srgbClr val="F89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4" name="Freeform 269"/>
            <p:cNvSpPr>
              <a:spLocks/>
            </p:cNvSpPr>
            <p:nvPr/>
          </p:nvSpPr>
          <p:spPr bwMode="auto">
            <a:xfrm>
              <a:off x="4971037" y="4879060"/>
              <a:ext cx="55843" cy="45167"/>
            </a:xfrm>
            <a:custGeom>
              <a:avLst/>
              <a:gdLst>
                <a:gd name="T0" fmla="*/ 175 w 209"/>
                <a:gd name="T1" fmla="*/ 10 h 169"/>
                <a:gd name="T2" fmla="*/ 200 w 209"/>
                <a:gd name="T3" fmla="*/ 35 h 169"/>
                <a:gd name="T4" fmla="*/ 206 w 209"/>
                <a:gd name="T5" fmla="*/ 94 h 169"/>
                <a:gd name="T6" fmla="*/ 159 w 209"/>
                <a:gd name="T7" fmla="*/ 164 h 169"/>
                <a:gd name="T8" fmla="*/ 127 w 209"/>
                <a:gd name="T9" fmla="*/ 168 h 169"/>
                <a:gd name="T10" fmla="*/ 17 w 209"/>
                <a:gd name="T11" fmla="*/ 103 h 169"/>
                <a:gd name="T12" fmla="*/ 18 w 209"/>
                <a:gd name="T13" fmla="*/ 29 h 169"/>
                <a:gd name="T14" fmla="*/ 31 w 209"/>
                <a:gd name="T15" fmla="*/ 19 h 169"/>
                <a:gd name="T16" fmla="*/ 108 w 209"/>
                <a:gd name="T17" fmla="*/ 2 h 169"/>
                <a:gd name="T18" fmla="*/ 175 w 209"/>
                <a:gd name="T19" fmla="*/ 1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69">
                  <a:moveTo>
                    <a:pt x="175" y="10"/>
                  </a:moveTo>
                  <a:cubicBezTo>
                    <a:pt x="186" y="15"/>
                    <a:pt x="194" y="25"/>
                    <a:pt x="200" y="35"/>
                  </a:cubicBezTo>
                  <a:cubicBezTo>
                    <a:pt x="209" y="53"/>
                    <a:pt x="209" y="75"/>
                    <a:pt x="206" y="94"/>
                  </a:cubicBezTo>
                  <a:cubicBezTo>
                    <a:pt x="201" y="122"/>
                    <a:pt x="187" y="152"/>
                    <a:pt x="159" y="164"/>
                  </a:cubicBezTo>
                  <a:cubicBezTo>
                    <a:pt x="149" y="168"/>
                    <a:pt x="138" y="169"/>
                    <a:pt x="127" y="168"/>
                  </a:cubicBezTo>
                  <a:cubicBezTo>
                    <a:pt x="89" y="164"/>
                    <a:pt x="38" y="135"/>
                    <a:pt x="17" y="103"/>
                  </a:cubicBezTo>
                  <a:cubicBezTo>
                    <a:pt x="3" y="82"/>
                    <a:pt x="0" y="49"/>
                    <a:pt x="18" y="29"/>
                  </a:cubicBezTo>
                  <a:cubicBezTo>
                    <a:pt x="21" y="25"/>
                    <a:pt x="26" y="21"/>
                    <a:pt x="31" y="19"/>
                  </a:cubicBezTo>
                  <a:cubicBezTo>
                    <a:pt x="53" y="9"/>
                    <a:pt x="84" y="3"/>
                    <a:pt x="108" y="2"/>
                  </a:cubicBezTo>
                  <a:cubicBezTo>
                    <a:pt x="129" y="0"/>
                    <a:pt x="156" y="1"/>
                    <a:pt x="175" y="10"/>
                  </a:cubicBezTo>
                  <a:close/>
                </a:path>
              </a:pathLst>
            </a:custGeom>
            <a:solidFill>
              <a:srgbClr val="F89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5" name="Freeform 270"/>
            <p:cNvSpPr>
              <a:spLocks/>
            </p:cNvSpPr>
            <p:nvPr/>
          </p:nvSpPr>
          <p:spPr bwMode="auto">
            <a:xfrm>
              <a:off x="4874950" y="5009634"/>
              <a:ext cx="89513" cy="154390"/>
            </a:xfrm>
            <a:custGeom>
              <a:avLst/>
              <a:gdLst>
                <a:gd name="T0" fmla="*/ 340 w 340"/>
                <a:gd name="T1" fmla="*/ 582 h 582"/>
                <a:gd name="T2" fmla="*/ 211 w 340"/>
                <a:gd name="T3" fmla="*/ 0 h 582"/>
                <a:gd name="T4" fmla="*/ 0 w 340"/>
                <a:gd name="T5" fmla="*/ 180 h 582"/>
                <a:gd name="T6" fmla="*/ 340 w 340"/>
                <a:gd name="T7" fmla="*/ 582 h 582"/>
              </a:gdLst>
              <a:ahLst/>
              <a:cxnLst>
                <a:cxn ang="0">
                  <a:pos x="T0" y="T1"/>
                </a:cxn>
                <a:cxn ang="0">
                  <a:pos x="T2" y="T3"/>
                </a:cxn>
                <a:cxn ang="0">
                  <a:pos x="T4" y="T5"/>
                </a:cxn>
                <a:cxn ang="0">
                  <a:pos x="T6" y="T7"/>
                </a:cxn>
              </a:cxnLst>
              <a:rect l="0" t="0" r="r" b="b"/>
              <a:pathLst>
                <a:path w="340" h="582">
                  <a:moveTo>
                    <a:pt x="340" y="582"/>
                  </a:moveTo>
                  <a:cubicBezTo>
                    <a:pt x="340" y="415"/>
                    <a:pt x="210" y="169"/>
                    <a:pt x="211" y="0"/>
                  </a:cubicBezTo>
                  <a:cubicBezTo>
                    <a:pt x="98" y="42"/>
                    <a:pt x="45" y="109"/>
                    <a:pt x="0" y="180"/>
                  </a:cubicBezTo>
                  <a:cubicBezTo>
                    <a:pt x="254" y="185"/>
                    <a:pt x="272" y="441"/>
                    <a:pt x="340" y="582"/>
                  </a:cubicBezTo>
                  <a:close/>
                </a:path>
              </a:pathLst>
            </a:custGeom>
            <a:solidFill>
              <a:srgbClr val="7A9C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6" name="Freeform 271"/>
            <p:cNvSpPr>
              <a:spLocks/>
            </p:cNvSpPr>
            <p:nvPr/>
          </p:nvSpPr>
          <p:spPr bwMode="auto">
            <a:xfrm>
              <a:off x="4964467" y="5007172"/>
              <a:ext cx="92798" cy="156854"/>
            </a:xfrm>
            <a:custGeom>
              <a:avLst/>
              <a:gdLst>
                <a:gd name="T0" fmla="*/ 0 w 348"/>
                <a:gd name="T1" fmla="*/ 591 h 591"/>
                <a:gd name="T2" fmla="*/ 129 w 348"/>
                <a:gd name="T3" fmla="*/ 0 h 591"/>
                <a:gd name="T4" fmla="*/ 348 w 348"/>
                <a:gd name="T5" fmla="*/ 195 h 591"/>
                <a:gd name="T6" fmla="*/ 0 w 348"/>
                <a:gd name="T7" fmla="*/ 591 h 591"/>
              </a:gdLst>
              <a:ahLst/>
              <a:cxnLst>
                <a:cxn ang="0">
                  <a:pos x="T0" y="T1"/>
                </a:cxn>
                <a:cxn ang="0">
                  <a:pos x="T2" y="T3"/>
                </a:cxn>
                <a:cxn ang="0">
                  <a:pos x="T4" y="T5"/>
                </a:cxn>
                <a:cxn ang="0">
                  <a:pos x="T6" y="T7"/>
                </a:cxn>
              </a:cxnLst>
              <a:rect l="0" t="0" r="r" b="b"/>
              <a:pathLst>
                <a:path w="348" h="591">
                  <a:moveTo>
                    <a:pt x="0" y="591"/>
                  </a:moveTo>
                  <a:cubicBezTo>
                    <a:pt x="0" y="350"/>
                    <a:pt x="130" y="172"/>
                    <a:pt x="129" y="0"/>
                  </a:cubicBezTo>
                  <a:cubicBezTo>
                    <a:pt x="216" y="10"/>
                    <a:pt x="335" y="145"/>
                    <a:pt x="348" y="195"/>
                  </a:cubicBezTo>
                  <a:cubicBezTo>
                    <a:pt x="93" y="200"/>
                    <a:pt x="68" y="450"/>
                    <a:pt x="0" y="591"/>
                  </a:cubicBezTo>
                  <a:close/>
                </a:path>
              </a:pathLst>
            </a:custGeom>
            <a:solidFill>
              <a:srgbClr val="7A9C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7" name="Freeform 272"/>
            <p:cNvSpPr>
              <a:spLocks/>
            </p:cNvSpPr>
            <p:nvPr/>
          </p:nvSpPr>
          <p:spPr bwMode="auto">
            <a:xfrm>
              <a:off x="4875778" y="4803509"/>
              <a:ext cx="180670" cy="114150"/>
            </a:xfrm>
            <a:custGeom>
              <a:avLst/>
              <a:gdLst>
                <a:gd name="T0" fmla="*/ 483 w 678"/>
                <a:gd name="T1" fmla="*/ 97 h 431"/>
                <a:gd name="T2" fmla="*/ 228 w 678"/>
                <a:gd name="T3" fmla="*/ 212 h 431"/>
                <a:gd name="T4" fmla="*/ 270 w 678"/>
                <a:gd name="T5" fmla="*/ 154 h 431"/>
                <a:gd name="T6" fmla="*/ 116 w 678"/>
                <a:gd name="T7" fmla="*/ 239 h 431"/>
                <a:gd name="T8" fmla="*/ 145 w 678"/>
                <a:gd name="T9" fmla="*/ 183 h 431"/>
                <a:gd name="T10" fmla="*/ 72 w 678"/>
                <a:gd name="T11" fmla="*/ 367 h 431"/>
                <a:gd name="T12" fmla="*/ 42 w 678"/>
                <a:gd name="T13" fmla="*/ 343 h 431"/>
                <a:gd name="T14" fmla="*/ 23 w 678"/>
                <a:gd name="T15" fmla="*/ 132 h 431"/>
                <a:gd name="T16" fmla="*/ 453 w 678"/>
                <a:gd name="T17" fmla="*/ 0 h 431"/>
                <a:gd name="T18" fmla="*/ 655 w 678"/>
                <a:gd name="T19" fmla="*/ 140 h 431"/>
                <a:gd name="T20" fmla="*/ 634 w 678"/>
                <a:gd name="T21" fmla="*/ 341 h 431"/>
                <a:gd name="T22" fmla="*/ 604 w 678"/>
                <a:gd name="T23" fmla="*/ 340 h 431"/>
                <a:gd name="T24" fmla="*/ 483 w 678"/>
                <a:gd name="T25" fmla="*/ 9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431">
                  <a:moveTo>
                    <a:pt x="483" y="97"/>
                  </a:moveTo>
                  <a:cubicBezTo>
                    <a:pt x="443" y="131"/>
                    <a:pt x="308" y="210"/>
                    <a:pt x="228" y="212"/>
                  </a:cubicBezTo>
                  <a:cubicBezTo>
                    <a:pt x="249" y="193"/>
                    <a:pt x="263" y="176"/>
                    <a:pt x="270" y="154"/>
                  </a:cubicBezTo>
                  <a:cubicBezTo>
                    <a:pt x="277" y="133"/>
                    <a:pt x="162" y="234"/>
                    <a:pt x="116" y="239"/>
                  </a:cubicBezTo>
                  <a:cubicBezTo>
                    <a:pt x="140" y="210"/>
                    <a:pt x="144" y="199"/>
                    <a:pt x="145" y="183"/>
                  </a:cubicBezTo>
                  <a:cubicBezTo>
                    <a:pt x="70" y="224"/>
                    <a:pt x="72" y="303"/>
                    <a:pt x="72" y="367"/>
                  </a:cubicBezTo>
                  <a:cubicBezTo>
                    <a:pt x="72" y="431"/>
                    <a:pt x="37" y="413"/>
                    <a:pt x="42" y="343"/>
                  </a:cubicBezTo>
                  <a:cubicBezTo>
                    <a:pt x="47" y="273"/>
                    <a:pt x="0" y="187"/>
                    <a:pt x="23" y="132"/>
                  </a:cubicBezTo>
                  <a:cubicBezTo>
                    <a:pt x="47" y="77"/>
                    <a:pt x="355" y="0"/>
                    <a:pt x="453" y="0"/>
                  </a:cubicBezTo>
                  <a:cubicBezTo>
                    <a:pt x="551" y="0"/>
                    <a:pt x="632" y="98"/>
                    <a:pt x="655" y="140"/>
                  </a:cubicBezTo>
                  <a:cubicBezTo>
                    <a:pt x="678" y="183"/>
                    <a:pt x="633" y="303"/>
                    <a:pt x="634" y="341"/>
                  </a:cubicBezTo>
                  <a:cubicBezTo>
                    <a:pt x="636" y="379"/>
                    <a:pt x="605" y="421"/>
                    <a:pt x="604" y="340"/>
                  </a:cubicBezTo>
                  <a:cubicBezTo>
                    <a:pt x="604" y="259"/>
                    <a:pt x="557" y="174"/>
                    <a:pt x="483" y="97"/>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317" name="Oval 54"/>
          <p:cNvSpPr>
            <a:spLocks noChangeArrowheads="1"/>
          </p:cNvSpPr>
          <p:nvPr/>
        </p:nvSpPr>
        <p:spPr bwMode="auto">
          <a:xfrm>
            <a:off x="5577093" y="3988034"/>
            <a:ext cx="684898" cy="684899"/>
          </a:xfrm>
          <a:prstGeom prst="ellipse">
            <a:avLst/>
          </a:prstGeom>
          <a:solidFill>
            <a:srgbClr val="CDE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508" name="그룹 507"/>
          <p:cNvGrpSpPr/>
          <p:nvPr/>
        </p:nvGrpSpPr>
        <p:grpSpPr>
          <a:xfrm>
            <a:off x="5724128" y="4077072"/>
            <a:ext cx="390900" cy="588814"/>
            <a:chOff x="5446955" y="2316602"/>
            <a:chExt cx="659649" cy="993631"/>
          </a:xfrm>
        </p:grpSpPr>
        <p:sp>
          <p:nvSpPr>
            <p:cNvPr id="509" name="Freeform 55"/>
            <p:cNvSpPr>
              <a:spLocks/>
            </p:cNvSpPr>
            <p:nvPr/>
          </p:nvSpPr>
          <p:spPr bwMode="auto">
            <a:xfrm>
              <a:off x="5446955" y="2918046"/>
              <a:ext cx="659649" cy="392187"/>
            </a:xfrm>
            <a:custGeom>
              <a:avLst/>
              <a:gdLst>
                <a:gd name="T0" fmla="*/ 255 w 1475"/>
                <a:gd name="T1" fmla="*/ 175 h 877"/>
                <a:gd name="T2" fmla="*/ 0 w 1475"/>
                <a:gd name="T3" fmla="*/ 645 h 877"/>
                <a:gd name="T4" fmla="*/ 738 w 1475"/>
                <a:gd name="T5" fmla="*/ 877 h 877"/>
                <a:gd name="T6" fmla="*/ 1475 w 1475"/>
                <a:gd name="T7" fmla="*/ 646 h 877"/>
                <a:gd name="T8" fmla="*/ 1220 w 1475"/>
                <a:gd name="T9" fmla="*/ 175 h 877"/>
                <a:gd name="T10" fmla="*/ 737 w 1475"/>
                <a:gd name="T11" fmla="*/ 2 h 877"/>
                <a:gd name="T12" fmla="*/ 255 w 1475"/>
                <a:gd name="T13" fmla="*/ 175 h 877"/>
              </a:gdLst>
              <a:ahLst/>
              <a:cxnLst>
                <a:cxn ang="0">
                  <a:pos x="T0" y="T1"/>
                </a:cxn>
                <a:cxn ang="0">
                  <a:pos x="T2" y="T3"/>
                </a:cxn>
                <a:cxn ang="0">
                  <a:pos x="T4" y="T5"/>
                </a:cxn>
                <a:cxn ang="0">
                  <a:pos x="T6" y="T7"/>
                </a:cxn>
                <a:cxn ang="0">
                  <a:pos x="T8" y="T9"/>
                </a:cxn>
                <a:cxn ang="0">
                  <a:pos x="T10" y="T11"/>
                </a:cxn>
                <a:cxn ang="0">
                  <a:pos x="T12" y="T13"/>
                </a:cxn>
              </a:cxnLst>
              <a:rect l="0" t="0" r="r" b="b"/>
              <a:pathLst>
                <a:path w="1475" h="877">
                  <a:moveTo>
                    <a:pt x="255" y="175"/>
                  </a:moveTo>
                  <a:cubicBezTo>
                    <a:pt x="127" y="257"/>
                    <a:pt x="75" y="435"/>
                    <a:pt x="0" y="645"/>
                  </a:cubicBezTo>
                  <a:cubicBezTo>
                    <a:pt x="209" y="791"/>
                    <a:pt x="463" y="877"/>
                    <a:pt x="738" y="877"/>
                  </a:cubicBezTo>
                  <a:cubicBezTo>
                    <a:pt x="1012" y="877"/>
                    <a:pt x="1266" y="791"/>
                    <a:pt x="1475" y="646"/>
                  </a:cubicBezTo>
                  <a:cubicBezTo>
                    <a:pt x="1400" y="435"/>
                    <a:pt x="1349" y="255"/>
                    <a:pt x="1220" y="175"/>
                  </a:cubicBezTo>
                  <a:cubicBezTo>
                    <a:pt x="999" y="37"/>
                    <a:pt x="867" y="4"/>
                    <a:pt x="737" y="2"/>
                  </a:cubicBezTo>
                  <a:cubicBezTo>
                    <a:pt x="604" y="0"/>
                    <a:pt x="473" y="33"/>
                    <a:pt x="255" y="175"/>
                  </a:cubicBez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0" name="Freeform 56"/>
            <p:cNvSpPr>
              <a:spLocks/>
            </p:cNvSpPr>
            <p:nvPr/>
          </p:nvSpPr>
          <p:spPr bwMode="auto">
            <a:xfrm>
              <a:off x="6041470" y="3048313"/>
              <a:ext cx="65134" cy="198172"/>
            </a:xfrm>
            <a:custGeom>
              <a:avLst/>
              <a:gdLst>
                <a:gd name="T0" fmla="*/ 0 w 145"/>
                <a:gd name="T1" fmla="*/ 442 h 442"/>
                <a:gd name="T2" fmla="*/ 0 w 145"/>
                <a:gd name="T3" fmla="*/ 0 h 442"/>
                <a:gd name="T4" fmla="*/ 145 w 145"/>
                <a:gd name="T5" fmla="*/ 355 h 442"/>
                <a:gd name="T6" fmla="*/ 0 w 145"/>
                <a:gd name="T7" fmla="*/ 442 h 442"/>
              </a:gdLst>
              <a:ahLst/>
              <a:cxnLst>
                <a:cxn ang="0">
                  <a:pos x="T0" y="T1"/>
                </a:cxn>
                <a:cxn ang="0">
                  <a:pos x="T2" y="T3"/>
                </a:cxn>
                <a:cxn ang="0">
                  <a:pos x="T4" y="T5"/>
                </a:cxn>
                <a:cxn ang="0">
                  <a:pos x="T6" y="T7"/>
                </a:cxn>
              </a:cxnLst>
              <a:rect l="0" t="0" r="r" b="b"/>
              <a:pathLst>
                <a:path w="145" h="442">
                  <a:moveTo>
                    <a:pt x="0" y="442"/>
                  </a:moveTo>
                  <a:lnTo>
                    <a:pt x="0" y="0"/>
                  </a:lnTo>
                  <a:cubicBezTo>
                    <a:pt x="57" y="92"/>
                    <a:pt x="96" y="217"/>
                    <a:pt x="145" y="355"/>
                  </a:cubicBezTo>
                  <a:cubicBezTo>
                    <a:pt x="99" y="387"/>
                    <a:pt x="50" y="416"/>
                    <a:pt x="0" y="442"/>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1" name="Freeform 57"/>
            <p:cNvSpPr>
              <a:spLocks/>
            </p:cNvSpPr>
            <p:nvPr/>
          </p:nvSpPr>
          <p:spPr bwMode="auto">
            <a:xfrm>
              <a:off x="5920905" y="2956849"/>
              <a:ext cx="72062" cy="335368"/>
            </a:xfrm>
            <a:custGeom>
              <a:avLst/>
              <a:gdLst>
                <a:gd name="T0" fmla="*/ 159 w 159"/>
                <a:gd name="T1" fmla="*/ 89 h 750"/>
                <a:gd name="T2" fmla="*/ 159 w 159"/>
                <a:gd name="T3" fmla="*/ 698 h 750"/>
                <a:gd name="T4" fmla="*/ 0 w 159"/>
                <a:gd name="T5" fmla="*/ 750 h 750"/>
                <a:gd name="T6" fmla="*/ 0 w 159"/>
                <a:gd name="T7" fmla="*/ 0 h 750"/>
                <a:gd name="T8" fmla="*/ 159 w 159"/>
                <a:gd name="T9" fmla="*/ 89 h 750"/>
                <a:gd name="T10" fmla="*/ 159 w 159"/>
                <a:gd name="T11" fmla="*/ 89 h 750"/>
              </a:gdLst>
              <a:ahLst/>
              <a:cxnLst>
                <a:cxn ang="0">
                  <a:pos x="T0" y="T1"/>
                </a:cxn>
                <a:cxn ang="0">
                  <a:pos x="T2" y="T3"/>
                </a:cxn>
                <a:cxn ang="0">
                  <a:pos x="T4" y="T5"/>
                </a:cxn>
                <a:cxn ang="0">
                  <a:pos x="T6" y="T7"/>
                </a:cxn>
                <a:cxn ang="0">
                  <a:pos x="T8" y="T9"/>
                </a:cxn>
                <a:cxn ang="0">
                  <a:pos x="T10" y="T11"/>
                </a:cxn>
              </a:cxnLst>
              <a:rect l="0" t="0" r="r" b="b"/>
              <a:pathLst>
                <a:path w="159" h="750">
                  <a:moveTo>
                    <a:pt x="159" y="89"/>
                  </a:moveTo>
                  <a:lnTo>
                    <a:pt x="159" y="698"/>
                  </a:lnTo>
                  <a:cubicBezTo>
                    <a:pt x="108" y="719"/>
                    <a:pt x="55" y="736"/>
                    <a:pt x="0" y="750"/>
                  </a:cubicBezTo>
                  <a:lnTo>
                    <a:pt x="0" y="0"/>
                  </a:lnTo>
                  <a:cubicBezTo>
                    <a:pt x="48" y="23"/>
                    <a:pt x="100" y="52"/>
                    <a:pt x="159" y="89"/>
                  </a:cubicBezTo>
                  <a:lnTo>
                    <a:pt x="159" y="89"/>
                  </a:lnTo>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2" name="Freeform 58"/>
            <p:cNvSpPr>
              <a:spLocks/>
            </p:cNvSpPr>
            <p:nvPr/>
          </p:nvSpPr>
          <p:spPr bwMode="auto">
            <a:xfrm>
              <a:off x="5800338" y="2920818"/>
              <a:ext cx="72062" cy="389415"/>
            </a:xfrm>
            <a:custGeom>
              <a:avLst/>
              <a:gdLst>
                <a:gd name="T0" fmla="*/ 159 w 159"/>
                <a:gd name="T1" fmla="*/ 35 h 871"/>
                <a:gd name="T2" fmla="*/ 159 w 159"/>
                <a:gd name="T3" fmla="*/ 854 h 871"/>
                <a:gd name="T4" fmla="*/ 0 w 159"/>
                <a:gd name="T5" fmla="*/ 871 h 871"/>
                <a:gd name="T6" fmla="*/ 0 w 159"/>
                <a:gd name="T7" fmla="*/ 0 h 871"/>
                <a:gd name="T8" fmla="*/ 159 w 159"/>
                <a:gd name="T9" fmla="*/ 35 h 871"/>
              </a:gdLst>
              <a:ahLst/>
              <a:cxnLst>
                <a:cxn ang="0">
                  <a:pos x="T0" y="T1"/>
                </a:cxn>
                <a:cxn ang="0">
                  <a:pos x="T2" y="T3"/>
                </a:cxn>
                <a:cxn ang="0">
                  <a:pos x="T4" y="T5"/>
                </a:cxn>
                <a:cxn ang="0">
                  <a:pos x="T6" y="T7"/>
                </a:cxn>
                <a:cxn ang="0">
                  <a:pos x="T8" y="T9"/>
                </a:cxn>
              </a:cxnLst>
              <a:rect l="0" t="0" r="r" b="b"/>
              <a:pathLst>
                <a:path w="159" h="871">
                  <a:moveTo>
                    <a:pt x="159" y="35"/>
                  </a:moveTo>
                  <a:lnTo>
                    <a:pt x="159" y="854"/>
                  </a:lnTo>
                  <a:cubicBezTo>
                    <a:pt x="107" y="863"/>
                    <a:pt x="54" y="868"/>
                    <a:pt x="0" y="871"/>
                  </a:cubicBezTo>
                  <a:lnTo>
                    <a:pt x="0" y="0"/>
                  </a:lnTo>
                  <a:cubicBezTo>
                    <a:pt x="50" y="4"/>
                    <a:pt x="101" y="15"/>
                    <a:pt x="159" y="35"/>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3" name="Freeform 59"/>
            <p:cNvSpPr>
              <a:spLocks/>
            </p:cNvSpPr>
            <p:nvPr/>
          </p:nvSpPr>
          <p:spPr bwMode="auto">
            <a:xfrm>
              <a:off x="5681158" y="2919432"/>
              <a:ext cx="70677" cy="390801"/>
            </a:xfrm>
            <a:custGeom>
              <a:avLst/>
              <a:gdLst>
                <a:gd name="T0" fmla="*/ 158 w 158"/>
                <a:gd name="T1" fmla="*/ 0 h 873"/>
                <a:gd name="T2" fmla="*/ 158 w 158"/>
                <a:gd name="T3" fmla="*/ 873 h 873"/>
                <a:gd name="T4" fmla="*/ 0 w 158"/>
                <a:gd name="T5" fmla="*/ 856 h 873"/>
                <a:gd name="T6" fmla="*/ 0 w 158"/>
                <a:gd name="T7" fmla="*/ 33 h 873"/>
                <a:gd name="T8" fmla="*/ 158 w 158"/>
                <a:gd name="T9" fmla="*/ 0 h 873"/>
              </a:gdLst>
              <a:ahLst/>
              <a:cxnLst>
                <a:cxn ang="0">
                  <a:pos x="T0" y="T1"/>
                </a:cxn>
                <a:cxn ang="0">
                  <a:pos x="T2" y="T3"/>
                </a:cxn>
                <a:cxn ang="0">
                  <a:pos x="T4" y="T5"/>
                </a:cxn>
                <a:cxn ang="0">
                  <a:pos x="T6" y="T7"/>
                </a:cxn>
                <a:cxn ang="0">
                  <a:pos x="T8" y="T9"/>
                </a:cxn>
              </a:cxnLst>
              <a:rect l="0" t="0" r="r" b="b"/>
              <a:pathLst>
                <a:path w="158" h="873">
                  <a:moveTo>
                    <a:pt x="158" y="0"/>
                  </a:moveTo>
                  <a:lnTo>
                    <a:pt x="158" y="873"/>
                  </a:lnTo>
                  <a:cubicBezTo>
                    <a:pt x="105" y="870"/>
                    <a:pt x="52" y="865"/>
                    <a:pt x="0" y="856"/>
                  </a:cubicBezTo>
                  <a:lnTo>
                    <a:pt x="0" y="33"/>
                  </a:lnTo>
                  <a:cubicBezTo>
                    <a:pt x="57" y="13"/>
                    <a:pt x="108" y="4"/>
                    <a:pt x="158"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4" name="Freeform 60"/>
            <p:cNvSpPr>
              <a:spLocks/>
            </p:cNvSpPr>
            <p:nvPr/>
          </p:nvSpPr>
          <p:spPr bwMode="auto">
            <a:xfrm>
              <a:off x="5560592" y="2955463"/>
              <a:ext cx="70677" cy="336754"/>
            </a:xfrm>
            <a:custGeom>
              <a:avLst/>
              <a:gdLst>
                <a:gd name="T0" fmla="*/ 159 w 159"/>
                <a:gd name="T1" fmla="*/ 0 h 754"/>
                <a:gd name="T2" fmla="*/ 159 w 159"/>
                <a:gd name="T3" fmla="*/ 754 h 754"/>
                <a:gd name="T4" fmla="*/ 0 w 159"/>
                <a:gd name="T5" fmla="*/ 701 h 754"/>
                <a:gd name="T6" fmla="*/ 0 w 159"/>
                <a:gd name="T7" fmla="*/ 93 h 754"/>
                <a:gd name="T8" fmla="*/ 159 w 159"/>
                <a:gd name="T9" fmla="*/ 0 h 754"/>
              </a:gdLst>
              <a:ahLst/>
              <a:cxnLst>
                <a:cxn ang="0">
                  <a:pos x="T0" y="T1"/>
                </a:cxn>
                <a:cxn ang="0">
                  <a:pos x="T2" y="T3"/>
                </a:cxn>
                <a:cxn ang="0">
                  <a:pos x="T4" y="T5"/>
                </a:cxn>
                <a:cxn ang="0">
                  <a:pos x="T6" y="T7"/>
                </a:cxn>
                <a:cxn ang="0">
                  <a:pos x="T8" y="T9"/>
                </a:cxn>
              </a:cxnLst>
              <a:rect l="0" t="0" r="r" b="b"/>
              <a:pathLst>
                <a:path w="159" h="754">
                  <a:moveTo>
                    <a:pt x="159" y="0"/>
                  </a:moveTo>
                  <a:lnTo>
                    <a:pt x="159" y="754"/>
                  </a:lnTo>
                  <a:cubicBezTo>
                    <a:pt x="104" y="740"/>
                    <a:pt x="51" y="722"/>
                    <a:pt x="0" y="701"/>
                  </a:cubicBezTo>
                  <a:lnTo>
                    <a:pt x="0" y="93"/>
                  </a:lnTo>
                  <a:cubicBezTo>
                    <a:pt x="59" y="54"/>
                    <a:pt x="111" y="24"/>
                    <a:pt x="159"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5" name="Freeform 61"/>
            <p:cNvSpPr>
              <a:spLocks/>
            </p:cNvSpPr>
            <p:nvPr/>
          </p:nvSpPr>
          <p:spPr bwMode="auto">
            <a:xfrm>
              <a:off x="5446955" y="3049699"/>
              <a:ext cx="63748" cy="196786"/>
            </a:xfrm>
            <a:custGeom>
              <a:avLst/>
              <a:gdLst>
                <a:gd name="T0" fmla="*/ 145 w 145"/>
                <a:gd name="T1" fmla="*/ 0 h 440"/>
                <a:gd name="T2" fmla="*/ 145 w 145"/>
                <a:gd name="T3" fmla="*/ 440 h 440"/>
                <a:gd name="T4" fmla="*/ 0 w 145"/>
                <a:gd name="T5" fmla="*/ 352 h 440"/>
                <a:gd name="T6" fmla="*/ 145 w 145"/>
                <a:gd name="T7" fmla="*/ 0 h 440"/>
              </a:gdLst>
              <a:ahLst/>
              <a:cxnLst>
                <a:cxn ang="0">
                  <a:pos x="T0" y="T1"/>
                </a:cxn>
                <a:cxn ang="0">
                  <a:pos x="T2" y="T3"/>
                </a:cxn>
                <a:cxn ang="0">
                  <a:pos x="T4" y="T5"/>
                </a:cxn>
                <a:cxn ang="0">
                  <a:pos x="T6" y="T7"/>
                </a:cxn>
              </a:cxnLst>
              <a:rect l="0" t="0" r="r" b="b"/>
              <a:pathLst>
                <a:path w="145" h="440">
                  <a:moveTo>
                    <a:pt x="145" y="0"/>
                  </a:moveTo>
                  <a:lnTo>
                    <a:pt x="145" y="440"/>
                  </a:lnTo>
                  <a:cubicBezTo>
                    <a:pt x="95" y="414"/>
                    <a:pt x="46" y="385"/>
                    <a:pt x="0" y="352"/>
                  </a:cubicBezTo>
                  <a:cubicBezTo>
                    <a:pt x="49" y="215"/>
                    <a:pt x="88" y="92"/>
                    <a:pt x="145"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6" name="Freeform 62"/>
            <p:cNvSpPr>
              <a:spLocks/>
            </p:cNvSpPr>
            <p:nvPr/>
          </p:nvSpPr>
          <p:spPr bwMode="auto">
            <a:xfrm>
              <a:off x="5495458" y="3008124"/>
              <a:ext cx="562642" cy="70677"/>
            </a:xfrm>
            <a:custGeom>
              <a:avLst/>
              <a:gdLst>
                <a:gd name="T0" fmla="*/ 112 w 1258"/>
                <a:gd name="T1" fmla="*/ 0 h 159"/>
                <a:gd name="T2" fmla="*/ 0 w 1258"/>
                <a:gd name="T3" fmla="*/ 159 h 159"/>
                <a:gd name="T4" fmla="*/ 1258 w 1258"/>
                <a:gd name="T5" fmla="*/ 159 h 159"/>
                <a:gd name="T6" fmla="*/ 1145 w 1258"/>
                <a:gd name="T7" fmla="*/ 0 h 159"/>
                <a:gd name="T8" fmla="*/ 112 w 1258"/>
                <a:gd name="T9" fmla="*/ 0 h 159"/>
              </a:gdLst>
              <a:ahLst/>
              <a:cxnLst>
                <a:cxn ang="0">
                  <a:pos x="T0" y="T1"/>
                </a:cxn>
                <a:cxn ang="0">
                  <a:pos x="T2" y="T3"/>
                </a:cxn>
                <a:cxn ang="0">
                  <a:pos x="T4" y="T5"/>
                </a:cxn>
                <a:cxn ang="0">
                  <a:pos x="T6" y="T7"/>
                </a:cxn>
                <a:cxn ang="0">
                  <a:pos x="T8" y="T9"/>
                </a:cxn>
              </a:cxnLst>
              <a:rect l="0" t="0" r="r" b="b"/>
              <a:pathLst>
                <a:path w="1258" h="159">
                  <a:moveTo>
                    <a:pt x="112" y="0"/>
                  </a:moveTo>
                  <a:cubicBezTo>
                    <a:pt x="66" y="40"/>
                    <a:pt x="31" y="94"/>
                    <a:pt x="0" y="159"/>
                  </a:cubicBezTo>
                  <a:lnTo>
                    <a:pt x="1258" y="159"/>
                  </a:lnTo>
                  <a:cubicBezTo>
                    <a:pt x="1227" y="94"/>
                    <a:pt x="1191" y="40"/>
                    <a:pt x="1145" y="0"/>
                  </a:cubicBezTo>
                  <a:lnTo>
                    <a:pt x="112" y="0"/>
                  </a:ln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7" name="Freeform 63"/>
            <p:cNvSpPr>
              <a:spLocks/>
            </p:cNvSpPr>
            <p:nvPr/>
          </p:nvSpPr>
          <p:spPr bwMode="auto">
            <a:xfrm>
              <a:off x="5448341" y="3128691"/>
              <a:ext cx="655492" cy="70677"/>
            </a:xfrm>
            <a:custGeom>
              <a:avLst/>
              <a:gdLst>
                <a:gd name="T0" fmla="*/ 57 w 1463"/>
                <a:gd name="T1" fmla="*/ 0 h 159"/>
                <a:gd name="T2" fmla="*/ 0 w 1463"/>
                <a:gd name="T3" fmla="*/ 159 h 159"/>
                <a:gd name="T4" fmla="*/ 1463 w 1463"/>
                <a:gd name="T5" fmla="*/ 159 h 159"/>
                <a:gd name="T6" fmla="*/ 1406 w 1463"/>
                <a:gd name="T7" fmla="*/ 0 h 159"/>
                <a:gd name="T8" fmla="*/ 57 w 1463"/>
                <a:gd name="T9" fmla="*/ 0 h 159"/>
              </a:gdLst>
              <a:ahLst/>
              <a:cxnLst>
                <a:cxn ang="0">
                  <a:pos x="T0" y="T1"/>
                </a:cxn>
                <a:cxn ang="0">
                  <a:pos x="T2" y="T3"/>
                </a:cxn>
                <a:cxn ang="0">
                  <a:pos x="T4" y="T5"/>
                </a:cxn>
                <a:cxn ang="0">
                  <a:pos x="T6" y="T7"/>
                </a:cxn>
                <a:cxn ang="0">
                  <a:pos x="T8" y="T9"/>
                </a:cxn>
              </a:cxnLst>
              <a:rect l="0" t="0" r="r" b="b"/>
              <a:pathLst>
                <a:path w="1463" h="159">
                  <a:moveTo>
                    <a:pt x="57" y="0"/>
                  </a:moveTo>
                  <a:cubicBezTo>
                    <a:pt x="38" y="50"/>
                    <a:pt x="20" y="103"/>
                    <a:pt x="0" y="159"/>
                  </a:cubicBezTo>
                  <a:lnTo>
                    <a:pt x="1463" y="159"/>
                  </a:lnTo>
                  <a:cubicBezTo>
                    <a:pt x="1443" y="103"/>
                    <a:pt x="1425" y="50"/>
                    <a:pt x="1406" y="0"/>
                  </a:cubicBezTo>
                  <a:lnTo>
                    <a:pt x="57" y="0"/>
                  </a:ln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8" name="Freeform 64"/>
            <p:cNvSpPr>
              <a:spLocks/>
            </p:cNvSpPr>
            <p:nvPr/>
          </p:nvSpPr>
          <p:spPr bwMode="auto">
            <a:xfrm>
              <a:off x="5514860" y="3249256"/>
              <a:ext cx="522453" cy="60976"/>
            </a:xfrm>
            <a:custGeom>
              <a:avLst/>
              <a:gdLst>
                <a:gd name="T0" fmla="*/ 0 w 1167"/>
                <a:gd name="T1" fmla="*/ 0 h 139"/>
                <a:gd name="T2" fmla="*/ 584 w 1167"/>
                <a:gd name="T3" fmla="*/ 139 h 139"/>
                <a:gd name="T4" fmla="*/ 1167 w 1167"/>
                <a:gd name="T5" fmla="*/ 0 h 139"/>
                <a:gd name="T6" fmla="*/ 0 w 1167"/>
                <a:gd name="T7" fmla="*/ 0 h 139"/>
              </a:gdLst>
              <a:ahLst/>
              <a:cxnLst>
                <a:cxn ang="0">
                  <a:pos x="T0" y="T1"/>
                </a:cxn>
                <a:cxn ang="0">
                  <a:pos x="T2" y="T3"/>
                </a:cxn>
                <a:cxn ang="0">
                  <a:pos x="T4" y="T5"/>
                </a:cxn>
                <a:cxn ang="0">
                  <a:pos x="T6" y="T7"/>
                </a:cxn>
              </a:cxnLst>
              <a:rect l="0" t="0" r="r" b="b"/>
              <a:pathLst>
                <a:path w="1167" h="139">
                  <a:moveTo>
                    <a:pt x="0" y="0"/>
                  </a:moveTo>
                  <a:cubicBezTo>
                    <a:pt x="176" y="89"/>
                    <a:pt x="374" y="139"/>
                    <a:pt x="584" y="139"/>
                  </a:cubicBezTo>
                  <a:cubicBezTo>
                    <a:pt x="794" y="139"/>
                    <a:pt x="992" y="89"/>
                    <a:pt x="1167" y="0"/>
                  </a:cubicBezTo>
                  <a:lnTo>
                    <a:pt x="0" y="0"/>
                  </a:lnTo>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9" name="Freeform 65"/>
            <p:cNvSpPr>
              <a:spLocks/>
            </p:cNvSpPr>
            <p:nvPr/>
          </p:nvSpPr>
          <p:spPr bwMode="auto">
            <a:xfrm>
              <a:off x="6041470" y="3048313"/>
              <a:ext cx="16630" cy="30488"/>
            </a:xfrm>
            <a:custGeom>
              <a:avLst/>
              <a:gdLst>
                <a:gd name="T0" fmla="*/ 0 w 37"/>
                <a:gd name="T1" fmla="*/ 68 h 68"/>
                <a:gd name="T2" fmla="*/ 37 w 37"/>
                <a:gd name="T3" fmla="*/ 68 h 68"/>
                <a:gd name="T4" fmla="*/ 35 w 37"/>
                <a:gd name="T5" fmla="*/ 65 h 68"/>
                <a:gd name="T6" fmla="*/ 32 w 37"/>
                <a:gd name="T7" fmla="*/ 59 h 68"/>
                <a:gd name="T8" fmla="*/ 31 w 37"/>
                <a:gd name="T9" fmla="*/ 56 h 68"/>
                <a:gd name="T10" fmla="*/ 25 w 37"/>
                <a:gd name="T11" fmla="*/ 44 h 68"/>
                <a:gd name="T12" fmla="*/ 23 w 37"/>
                <a:gd name="T13" fmla="*/ 41 h 68"/>
                <a:gd name="T14" fmla="*/ 17 w 37"/>
                <a:gd name="T15" fmla="*/ 30 h 68"/>
                <a:gd name="T16" fmla="*/ 17 w 37"/>
                <a:gd name="T17" fmla="*/ 30 h 68"/>
                <a:gd name="T18" fmla="*/ 16 w 37"/>
                <a:gd name="T19" fmla="*/ 27 h 68"/>
                <a:gd name="T20" fmla="*/ 14 w 37"/>
                <a:gd name="T21" fmla="*/ 24 h 68"/>
                <a:gd name="T22" fmla="*/ 14 w 37"/>
                <a:gd name="T23" fmla="*/ 24 h 68"/>
                <a:gd name="T24" fmla="*/ 13 w 37"/>
                <a:gd name="T25" fmla="*/ 21 h 68"/>
                <a:gd name="T26" fmla="*/ 11 w 37"/>
                <a:gd name="T27" fmla="*/ 19 h 68"/>
                <a:gd name="T28" fmla="*/ 11 w 37"/>
                <a:gd name="T29" fmla="*/ 18 h 68"/>
                <a:gd name="T30" fmla="*/ 10 w 37"/>
                <a:gd name="T31" fmla="*/ 16 h 68"/>
                <a:gd name="T32" fmla="*/ 9 w 37"/>
                <a:gd name="T33" fmla="*/ 16 h 68"/>
                <a:gd name="T34" fmla="*/ 8 w 37"/>
                <a:gd name="T35" fmla="*/ 13 h 68"/>
                <a:gd name="T36" fmla="*/ 8 w 37"/>
                <a:gd name="T37" fmla="*/ 13 h 68"/>
                <a:gd name="T38" fmla="*/ 6 w 37"/>
                <a:gd name="T39" fmla="*/ 10 h 68"/>
                <a:gd name="T40" fmla="*/ 6 w 37"/>
                <a:gd name="T41" fmla="*/ 10 h 68"/>
                <a:gd name="T42" fmla="*/ 5 w 37"/>
                <a:gd name="T43" fmla="*/ 8 h 68"/>
                <a:gd name="T44" fmla="*/ 3 w 37"/>
                <a:gd name="T45" fmla="*/ 5 h 68"/>
                <a:gd name="T46" fmla="*/ 1 w 37"/>
                <a:gd name="T47" fmla="*/ 3 h 68"/>
                <a:gd name="T48" fmla="*/ 1 w 37"/>
                <a:gd name="T49" fmla="*/ 2 h 68"/>
                <a:gd name="T50" fmla="*/ 0 w 37"/>
                <a:gd name="T51" fmla="*/ 0 h 68"/>
                <a:gd name="T52" fmla="*/ 0 w 37"/>
                <a:gd name="T5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68">
                  <a:moveTo>
                    <a:pt x="0" y="68"/>
                  </a:moveTo>
                  <a:lnTo>
                    <a:pt x="37" y="68"/>
                  </a:lnTo>
                  <a:lnTo>
                    <a:pt x="35" y="65"/>
                  </a:lnTo>
                  <a:lnTo>
                    <a:pt x="32" y="59"/>
                  </a:lnTo>
                  <a:lnTo>
                    <a:pt x="31" y="56"/>
                  </a:lnTo>
                  <a:cubicBezTo>
                    <a:pt x="29" y="52"/>
                    <a:pt x="27" y="48"/>
                    <a:pt x="25" y="44"/>
                  </a:cubicBezTo>
                  <a:lnTo>
                    <a:pt x="23" y="41"/>
                  </a:lnTo>
                  <a:cubicBezTo>
                    <a:pt x="21" y="37"/>
                    <a:pt x="19" y="34"/>
                    <a:pt x="17" y="30"/>
                  </a:cubicBezTo>
                  <a:lnTo>
                    <a:pt x="17" y="30"/>
                  </a:lnTo>
                  <a:lnTo>
                    <a:pt x="16" y="27"/>
                  </a:lnTo>
                  <a:lnTo>
                    <a:pt x="14" y="24"/>
                  </a:lnTo>
                  <a:lnTo>
                    <a:pt x="14" y="24"/>
                  </a:lnTo>
                  <a:lnTo>
                    <a:pt x="13" y="21"/>
                  </a:lnTo>
                  <a:lnTo>
                    <a:pt x="11" y="19"/>
                  </a:lnTo>
                  <a:lnTo>
                    <a:pt x="11" y="18"/>
                  </a:lnTo>
                  <a:lnTo>
                    <a:pt x="10" y="16"/>
                  </a:lnTo>
                  <a:lnTo>
                    <a:pt x="9" y="16"/>
                  </a:lnTo>
                  <a:lnTo>
                    <a:pt x="8" y="13"/>
                  </a:lnTo>
                  <a:lnTo>
                    <a:pt x="8" y="13"/>
                  </a:lnTo>
                  <a:lnTo>
                    <a:pt x="6" y="10"/>
                  </a:lnTo>
                  <a:lnTo>
                    <a:pt x="6" y="10"/>
                  </a:lnTo>
                  <a:lnTo>
                    <a:pt x="5" y="8"/>
                  </a:lnTo>
                  <a:lnTo>
                    <a:pt x="3" y="5"/>
                  </a:lnTo>
                  <a:lnTo>
                    <a:pt x="1" y="3"/>
                  </a:lnTo>
                  <a:lnTo>
                    <a:pt x="1" y="2"/>
                  </a:lnTo>
                  <a:lnTo>
                    <a:pt x="0" y="0"/>
                  </a:lnTo>
                  <a:lnTo>
                    <a:pt x="0" y="68"/>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0" name="Freeform 66"/>
            <p:cNvSpPr>
              <a:spLocks/>
            </p:cNvSpPr>
            <p:nvPr/>
          </p:nvSpPr>
          <p:spPr bwMode="auto">
            <a:xfrm>
              <a:off x="6041470" y="3128691"/>
              <a:ext cx="62362" cy="70677"/>
            </a:xfrm>
            <a:custGeom>
              <a:avLst/>
              <a:gdLst>
                <a:gd name="T0" fmla="*/ 45 w 45"/>
                <a:gd name="T1" fmla="*/ 51 h 51"/>
                <a:gd name="T2" fmla="*/ 45 w 45"/>
                <a:gd name="T3" fmla="*/ 50 h 51"/>
                <a:gd name="T4" fmla="*/ 44 w 45"/>
                <a:gd name="T5" fmla="*/ 48 h 51"/>
                <a:gd name="T6" fmla="*/ 44 w 45"/>
                <a:gd name="T7" fmla="*/ 47 h 51"/>
                <a:gd name="T8" fmla="*/ 43 w 45"/>
                <a:gd name="T9" fmla="*/ 45 h 51"/>
                <a:gd name="T10" fmla="*/ 43 w 45"/>
                <a:gd name="T11" fmla="*/ 44 h 51"/>
                <a:gd name="T12" fmla="*/ 42 w 45"/>
                <a:gd name="T13" fmla="*/ 43 h 51"/>
                <a:gd name="T14" fmla="*/ 42 w 45"/>
                <a:gd name="T15" fmla="*/ 42 h 51"/>
                <a:gd name="T16" fmla="*/ 41 w 45"/>
                <a:gd name="T17" fmla="*/ 39 h 51"/>
                <a:gd name="T18" fmla="*/ 41 w 45"/>
                <a:gd name="T19" fmla="*/ 38 h 51"/>
                <a:gd name="T20" fmla="*/ 39 w 45"/>
                <a:gd name="T21" fmla="*/ 33 h 51"/>
                <a:gd name="T22" fmla="*/ 37 w 45"/>
                <a:gd name="T23" fmla="*/ 29 h 51"/>
                <a:gd name="T24" fmla="*/ 37 w 45"/>
                <a:gd name="T25" fmla="*/ 28 h 51"/>
                <a:gd name="T26" fmla="*/ 37 w 45"/>
                <a:gd name="T27" fmla="*/ 27 h 51"/>
                <a:gd name="T28" fmla="*/ 36 w 45"/>
                <a:gd name="T29" fmla="*/ 26 h 51"/>
                <a:gd name="T30" fmla="*/ 36 w 45"/>
                <a:gd name="T31" fmla="*/ 24 h 51"/>
                <a:gd name="T32" fmla="*/ 34 w 45"/>
                <a:gd name="T33" fmla="*/ 21 h 51"/>
                <a:gd name="T34" fmla="*/ 34 w 45"/>
                <a:gd name="T35" fmla="*/ 20 h 51"/>
                <a:gd name="T36" fmla="*/ 34 w 45"/>
                <a:gd name="T37" fmla="*/ 19 h 51"/>
                <a:gd name="T38" fmla="*/ 34 w 45"/>
                <a:gd name="T39" fmla="*/ 18 h 51"/>
                <a:gd name="T40" fmla="*/ 33 w 45"/>
                <a:gd name="T41" fmla="*/ 16 h 51"/>
                <a:gd name="T42" fmla="*/ 33 w 45"/>
                <a:gd name="T43" fmla="*/ 15 h 51"/>
                <a:gd name="T44" fmla="*/ 32 w 45"/>
                <a:gd name="T45" fmla="*/ 14 h 51"/>
                <a:gd name="T46" fmla="*/ 32 w 45"/>
                <a:gd name="T47" fmla="*/ 13 h 51"/>
                <a:gd name="T48" fmla="*/ 31 w 45"/>
                <a:gd name="T49" fmla="*/ 11 h 51"/>
                <a:gd name="T50" fmla="*/ 31 w 45"/>
                <a:gd name="T51" fmla="*/ 10 h 51"/>
                <a:gd name="T52" fmla="*/ 30 w 45"/>
                <a:gd name="T53" fmla="*/ 9 h 51"/>
                <a:gd name="T54" fmla="*/ 30 w 45"/>
                <a:gd name="T55" fmla="*/ 8 h 51"/>
                <a:gd name="T56" fmla="*/ 30 w 45"/>
                <a:gd name="T57" fmla="*/ 7 h 51"/>
                <a:gd name="T58" fmla="*/ 29 w 45"/>
                <a:gd name="T59" fmla="*/ 6 h 51"/>
                <a:gd name="T60" fmla="*/ 29 w 45"/>
                <a:gd name="T61" fmla="*/ 5 h 51"/>
                <a:gd name="T62" fmla="*/ 28 w 45"/>
                <a:gd name="T63" fmla="*/ 2 h 51"/>
                <a:gd name="T64" fmla="*/ 27 w 45"/>
                <a:gd name="T65" fmla="*/ 1 h 51"/>
                <a:gd name="T66" fmla="*/ 0 w 45"/>
                <a:gd name="T6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51">
                  <a:moveTo>
                    <a:pt x="0" y="51"/>
                  </a:moveTo>
                  <a:lnTo>
                    <a:pt x="45" y="51"/>
                  </a:lnTo>
                  <a:lnTo>
                    <a:pt x="45" y="51"/>
                  </a:lnTo>
                  <a:lnTo>
                    <a:pt x="45" y="50"/>
                  </a:lnTo>
                  <a:lnTo>
                    <a:pt x="45" y="49"/>
                  </a:lnTo>
                  <a:lnTo>
                    <a:pt x="44" y="48"/>
                  </a:lnTo>
                  <a:lnTo>
                    <a:pt x="44" y="48"/>
                  </a:lnTo>
                  <a:lnTo>
                    <a:pt x="44" y="47"/>
                  </a:lnTo>
                  <a:lnTo>
                    <a:pt x="43" y="46"/>
                  </a:lnTo>
                  <a:lnTo>
                    <a:pt x="43" y="45"/>
                  </a:lnTo>
                  <a:lnTo>
                    <a:pt x="43" y="44"/>
                  </a:lnTo>
                  <a:lnTo>
                    <a:pt x="43" y="44"/>
                  </a:lnTo>
                  <a:lnTo>
                    <a:pt x="42" y="43"/>
                  </a:lnTo>
                  <a:lnTo>
                    <a:pt x="42" y="43"/>
                  </a:lnTo>
                  <a:lnTo>
                    <a:pt x="42" y="42"/>
                  </a:lnTo>
                  <a:lnTo>
                    <a:pt x="42" y="42"/>
                  </a:lnTo>
                  <a:lnTo>
                    <a:pt x="42" y="41"/>
                  </a:lnTo>
                  <a:lnTo>
                    <a:pt x="41" y="39"/>
                  </a:lnTo>
                  <a:lnTo>
                    <a:pt x="41" y="38"/>
                  </a:lnTo>
                  <a:lnTo>
                    <a:pt x="41" y="38"/>
                  </a:lnTo>
                  <a:lnTo>
                    <a:pt x="40" y="37"/>
                  </a:lnTo>
                  <a:lnTo>
                    <a:pt x="39" y="33"/>
                  </a:lnTo>
                  <a:lnTo>
                    <a:pt x="38" y="32"/>
                  </a:lnTo>
                  <a:lnTo>
                    <a:pt x="37" y="29"/>
                  </a:lnTo>
                  <a:lnTo>
                    <a:pt x="37" y="29"/>
                  </a:lnTo>
                  <a:lnTo>
                    <a:pt x="37" y="28"/>
                  </a:lnTo>
                  <a:lnTo>
                    <a:pt x="37" y="28"/>
                  </a:lnTo>
                  <a:lnTo>
                    <a:pt x="37" y="27"/>
                  </a:lnTo>
                  <a:lnTo>
                    <a:pt x="36" y="26"/>
                  </a:lnTo>
                  <a:lnTo>
                    <a:pt x="36" y="26"/>
                  </a:lnTo>
                  <a:lnTo>
                    <a:pt x="36" y="25"/>
                  </a:lnTo>
                  <a:lnTo>
                    <a:pt x="36" y="24"/>
                  </a:lnTo>
                  <a:lnTo>
                    <a:pt x="36" y="24"/>
                  </a:lnTo>
                  <a:lnTo>
                    <a:pt x="34" y="21"/>
                  </a:lnTo>
                  <a:lnTo>
                    <a:pt x="34" y="21"/>
                  </a:lnTo>
                  <a:lnTo>
                    <a:pt x="34" y="20"/>
                  </a:lnTo>
                  <a:lnTo>
                    <a:pt x="34" y="20"/>
                  </a:lnTo>
                  <a:lnTo>
                    <a:pt x="34" y="19"/>
                  </a:lnTo>
                  <a:lnTo>
                    <a:pt x="34" y="18"/>
                  </a:lnTo>
                  <a:lnTo>
                    <a:pt x="34" y="18"/>
                  </a:lnTo>
                  <a:lnTo>
                    <a:pt x="33" y="17"/>
                  </a:lnTo>
                  <a:lnTo>
                    <a:pt x="33" y="16"/>
                  </a:lnTo>
                  <a:lnTo>
                    <a:pt x="33" y="16"/>
                  </a:lnTo>
                  <a:lnTo>
                    <a:pt x="33" y="15"/>
                  </a:lnTo>
                  <a:lnTo>
                    <a:pt x="32" y="14"/>
                  </a:lnTo>
                  <a:lnTo>
                    <a:pt x="32" y="14"/>
                  </a:lnTo>
                  <a:lnTo>
                    <a:pt x="32" y="13"/>
                  </a:lnTo>
                  <a:lnTo>
                    <a:pt x="32" y="13"/>
                  </a:lnTo>
                  <a:lnTo>
                    <a:pt x="31" y="12"/>
                  </a:lnTo>
                  <a:lnTo>
                    <a:pt x="31" y="11"/>
                  </a:lnTo>
                  <a:lnTo>
                    <a:pt x="31" y="11"/>
                  </a:lnTo>
                  <a:lnTo>
                    <a:pt x="31" y="10"/>
                  </a:lnTo>
                  <a:lnTo>
                    <a:pt x="31" y="10"/>
                  </a:lnTo>
                  <a:lnTo>
                    <a:pt x="30" y="9"/>
                  </a:lnTo>
                  <a:lnTo>
                    <a:pt x="30" y="9"/>
                  </a:lnTo>
                  <a:lnTo>
                    <a:pt x="30" y="8"/>
                  </a:lnTo>
                  <a:lnTo>
                    <a:pt x="30" y="7"/>
                  </a:lnTo>
                  <a:lnTo>
                    <a:pt x="30" y="7"/>
                  </a:lnTo>
                  <a:lnTo>
                    <a:pt x="29" y="6"/>
                  </a:lnTo>
                  <a:lnTo>
                    <a:pt x="29" y="6"/>
                  </a:lnTo>
                  <a:lnTo>
                    <a:pt x="29" y="5"/>
                  </a:lnTo>
                  <a:lnTo>
                    <a:pt x="29" y="5"/>
                  </a:lnTo>
                  <a:lnTo>
                    <a:pt x="28" y="3"/>
                  </a:lnTo>
                  <a:lnTo>
                    <a:pt x="28" y="2"/>
                  </a:lnTo>
                  <a:lnTo>
                    <a:pt x="28" y="2"/>
                  </a:lnTo>
                  <a:lnTo>
                    <a:pt x="27" y="1"/>
                  </a:lnTo>
                  <a:lnTo>
                    <a:pt x="27" y="0"/>
                  </a:lnTo>
                  <a:lnTo>
                    <a:pt x="0" y="0"/>
                  </a:lnTo>
                  <a:lnTo>
                    <a:pt x="0" y="51"/>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1" name="Rectangle 67"/>
            <p:cNvSpPr>
              <a:spLocks noChangeArrowheads="1"/>
            </p:cNvSpPr>
            <p:nvPr/>
          </p:nvSpPr>
          <p:spPr bwMode="auto">
            <a:xfrm>
              <a:off x="5920905" y="3008124"/>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2" name="Rectangle 68"/>
            <p:cNvSpPr>
              <a:spLocks noChangeArrowheads="1"/>
            </p:cNvSpPr>
            <p:nvPr/>
          </p:nvSpPr>
          <p:spPr bwMode="auto">
            <a:xfrm>
              <a:off x="5920905" y="3128691"/>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3" name="Freeform 69"/>
            <p:cNvSpPr>
              <a:spLocks/>
            </p:cNvSpPr>
            <p:nvPr/>
          </p:nvSpPr>
          <p:spPr bwMode="auto">
            <a:xfrm>
              <a:off x="5920905" y="3249256"/>
              <a:ext cx="72062" cy="42961"/>
            </a:xfrm>
            <a:custGeom>
              <a:avLst/>
              <a:gdLst>
                <a:gd name="T0" fmla="*/ 1 w 52"/>
                <a:gd name="T1" fmla="*/ 31 h 31"/>
                <a:gd name="T2" fmla="*/ 3 w 52"/>
                <a:gd name="T3" fmla="*/ 31 h 31"/>
                <a:gd name="T4" fmla="*/ 3 w 52"/>
                <a:gd name="T5" fmla="*/ 31 h 31"/>
                <a:gd name="T6" fmla="*/ 3 w 52"/>
                <a:gd name="T7" fmla="*/ 31 h 31"/>
                <a:gd name="T8" fmla="*/ 4 w 52"/>
                <a:gd name="T9" fmla="*/ 30 h 31"/>
                <a:gd name="T10" fmla="*/ 6 w 52"/>
                <a:gd name="T11" fmla="*/ 30 h 31"/>
                <a:gd name="T12" fmla="*/ 7 w 52"/>
                <a:gd name="T13" fmla="*/ 30 h 31"/>
                <a:gd name="T14" fmla="*/ 9 w 52"/>
                <a:gd name="T15" fmla="*/ 29 h 31"/>
                <a:gd name="T16" fmla="*/ 9 w 52"/>
                <a:gd name="T17" fmla="*/ 29 h 31"/>
                <a:gd name="T18" fmla="*/ 9 w 52"/>
                <a:gd name="T19" fmla="*/ 29 h 31"/>
                <a:gd name="T20" fmla="*/ 9 w 52"/>
                <a:gd name="T21" fmla="*/ 29 h 31"/>
                <a:gd name="T22" fmla="*/ 12 w 52"/>
                <a:gd name="T23" fmla="*/ 28 h 31"/>
                <a:gd name="T24" fmla="*/ 13 w 52"/>
                <a:gd name="T25" fmla="*/ 28 h 31"/>
                <a:gd name="T26" fmla="*/ 13 w 52"/>
                <a:gd name="T27" fmla="*/ 28 h 31"/>
                <a:gd name="T28" fmla="*/ 14 w 52"/>
                <a:gd name="T29" fmla="*/ 28 h 31"/>
                <a:gd name="T30" fmla="*/ 14 w 52"/>
                <a:gd name="T31" fmla="*/ 27 h 31"/>
                <a:gd name="T32" fmla="*/ 16 w 52"/>
                <a:gd name="T33" fmla="*/ 27 h 31"/>
                <a:gd name="T34" fmla="*/ 17 w 52"/>
                <a:gd name="T35" fmla="*/ 26 h 31"/>
                <a:gd name="T36" fmla="*/ 17 w 52"/>
                <a:gd name="T37" fmla="*/ 26 h 31"/>
                <a:gd name="T38" fmla="*/ 18 w 52"/>
                <a:gd name="T39" fmla="*/ 26 h 31"/>
                <a:gd name="T40" fmla="*/ 18 w 52"/>
                <a:gd name="T41" fmla="*/ 26 h 31"/>
                <a:gd name="T42" fmla="*/ 20 w 52"/>
                <a:gd name="T43" fmla="*/ 26 h 31"/>
                <a:gd name="T44" fmla="*/ 22 w 52"/>
                <a:gd name="T45" fmla="*/ 25 h 31"/>
                <a:gd name="T46" fmla="*/ 22 w 52"/>
                <a:gd name="T47" fmla="*/ 25 h 31"/>
                <a:gd name="T48" fmla="*/ 22 w 52"/>
                <a:gd name="T49" fmla="*/ 25 h 31"/>
                <a:gd name="T50" fmla="*/ 23 w 52"/>
                <a:gd name="T51" fmla="*/ 25 h 31"/>
                <a:gd name="T52" fmla="*/ 24 w 52"/>
                <a:gd name="T53" fmla="*/ 24 h 31"/>
                <a:gd name="T54" fmla="*/ 25 w 52"/>
                <a:gd name="T55" fmla="*/ 24 h 31"/>
                <a:gd name="T56" fmla="*/ 26 w 52"/>
                <a:gd name="T57" fmla="*/ 24 h 31"/>
                <a:gd name="T58" fmla="*/ 27 w 52"/>
                <a:gd name="T59" fmla="*/ 23 h 31"/>
                <a:gd name="T60" fmla="*/ 27 w 52"/>
                <a:gd name="T61" fmla="*/ 23 h 31"/>
                <a:gd name="T62" fmla="*/ 29 w 52"/>
                <a:gd name="T63" fmla="*/ 23 h 31"/>
                <a:gd name="T64" fmla="*/ 30 w 52"/>
                <a:gd name="T65" fmla="*/ 22 h 31"/>
                <a:gd name="T66" fmla="*/ 32 w 52"/>
                <a:gd name="T67" fmla="*/ 22 h 31"/>
                <a:gd name="T68" fmla="*/ 33 w 52"/>
                <a:gd name="T69" fmla="*/ 21 h 31"/>
                <a:gd name="T70" fmla="*/ 34 w 52"/>
                <a:gd name="T71" fmla="*/ 21 h 31"/>
                <a:gd name="T72" fmla="*/ 36 w 52"/>
                <a:gd name="T73" fmla="*/ 21 h 31"/>
                <a:gd name="T74" fmla="*/ 37 w 52"/>
                <a:gd name="T75" fmla="*/ 20 h 31"/>
                <a:gd name="T76" fmla="*/ 38 w 52"/>
                <a:gd name="T77" fmla="*/ 20 h 31"/>
                <a:gd name="T78" fmla="*/ 38 w 52"/>
                <a:gd name="T79" fmla="*/ 20 h 31"/>
                <a:gd name="T80" fmla="*/ 38 w 52"/>
                <a:gd name="T81" fmla="*/ 20 h 31"/>
                <a:gd name="T82" fmla="*/ 40 w 52"/>
                <a:gd name="T83" fmla="*/ 19 h 31"/>
                <a:gd name="T84" fmla="*/ 41 w 52"/>
                <a:gd name="T85" fmla="*/ 19 h 31"/>
                <a:gd name="T86" fmla="*/ 41 w 52"/>
                <a:gd name="T87" fmla="*/ 18 h 31"/>
                <a:gd name="T88" fmla="*/ 43 w 52"/>
                <a:gd name="T89" fmla="*/ 18 h 31"/>
                <a:gd name="T90" fmla="*/ 44 w 52"/>
                <a:gd name="T91" fmla="*/ 17 h 31"/>
                <a:gd name="T92" fmla="*/ 45 w 52"/>
                <a:gd name="T93" fmla="*/ 17 h 31"/>
                <a:gd name="T94" fmla="*/ 46 w 52"/>
                <a:gd name="T95" fmla="*/ 17 h 31"/>
                <a:gd name="T96" fmla="*/ 46 w 52"/>
                <a:gd name="T97" fmla="*/ 17 h 31"/>
                <a:gd name="T98" fmla="*/ 47 w 52"/>
                <a:gd name="T99" fmla="*/ 16 h 31"/>
                <a:gd name="T100" fmla="*/ 47 w 52"/>
                <a:gd name="T101" fmla="*/ 16 h 31"/>
                <a:gd name="T102" fmla="*/ 48 w 52"/>
                <a:gd name="T103" fmla="*/ 16 h 31"/>
                <a:gd name="T104" fmla="*/ 48 w 52"/>
                <a:gd name="T105" fmla="*/ 16 h 31"/>
                <a:gd name="T106" fmla="*/ 49 w 52"/>
                <a:gd name="T107" fmla="*/ 15 h 31"/>
                <a:gd name="T108" fmla="*/ 49 w 52"/>
                <a:gd name="T109" fmla="*/ 15 h 31"/>
                <a:gd name="T110" fmla="*/ 51 w 52"/>
                <a:gd name="T111" fmla="*/ 15 h 31"/>
                <a:gd name="T112" fmla="*/ 52 w 52"/>
                <a:gd name="T113" fmla="*/ 14 h 31"/>
                <a:gd name="T114" fmla="*/ 52 w 52"/>
                <a:gd name="T115" fmla="*/ 0 h 31"/>
                <a:gd name="T116" fmla="*/ 0 w 52"/>
                <a:gd name="T117" fmla="*/ 0 h 31"/>
                <a:gd name="T118" fmla="*/ 0 w 52"/>
                <a:gd name="T119" fmla="*/ 31 h 31"/>
                <a:gd name="T120" fmla="*/ 1 w 52"/>
                <a:gd name="T1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 h="31">
                  <a:moveTo>
                    <a:pt x="1" y="31"/>
                  </a:moveTo>
                  <a:lnTo>
                    <a:pt x="3" y="31"/>
                  </a:lnTo>
                  <a:lnTo>
                    <a:pt x="3" y="31"/>
                  </a:lnTo>
                  <a:lnTo>
                    <a:pt x="3" y="31"/>
                  </a:lnTo>
                  <a:lnTo>
                    <a:pt x="4" y="30"/>
                  </a:lnTo>
                  <a:lnTo>
                    <a:pt x="6" y="30"/>
                  </a:lnTo>
                  <a:lnTo>
                    <a:pt x="7" y="30"/>
                  </a:lnTo>
                  <a:lnTo>
                    <a:pt x="9" y="29"/>
                  </a:lnTo>
                  <a:lnTo>
                    <a:pt x="9" y="29"/>
                  </a:lnTo>
                  <a:lnTo>
                    <a:pt x="9" y="29"/>
                  </a:lnTo>
                  <a:lnTo>
                    <a:pt x="9" y="29"/>
                  </a:lnTo>
                  <a:lnTo>
                    <a:pt x="12" y="28"/>
                  </a:lnTo>
                  <a:lnTo>
                    <a:pt x="13" y="28"/>
                  </a:lnTo>
                  <a:lnTo>
                    <a:pt x="13" y="28"/>
                  </a:lnTo>
                  <a:lnTo>
                    <a:pt x="14" y="28"/>
                  </a:lnTo>
                  <a:lnTo>
                    <a:pt x="14" y="27"/>
                  </a:lnTo>
                  <a:lnTo>
                    <a:pt x="16" y="27"/>
                  </a:lnTo>
                  <a:lnTo>
                    <a:pt x="17" y="26"/>
                  </a:lnTo>
                  <a:lnTo>
                    <a:pt x="17" y="26"/>
                  </a:lnTo>
                  <a:lnTo>
                    <a:pt x="18" y="26"/>
                  </a:lnTo>
                  <a:lnTo>
                    <a:pt x="18" y="26"/>
                  </a:lnTo>
                  <a:lnTo>
                    <a:pt x="20" y="26"/>
                  </a:lnTo>
                  <a:lnTo>
                    <a:pt x="22" y="25"/>
                  </a:lnTo>
                  <a:lnTo>
                    <a:pt x="22" y="25"/>
                  </a:lnTo>
                  <a:lnTo>
                    <a:pt x="22" y="25"/>
                  </a:lnTo>
                  <a:lnTo>
                    <a:pt x="23" y="25"/>
                  </a:lnTo>
                  <a:lnTo>
                    <a:pt x="24" y="24"/>
                  </a:lnTo>
                  <a:lnTo>
                    <a:pt x="25" y="24"/>
                  </a:lnTo>
                  <a:lnTo>
                    <a:pt x="26" y="24"/>
                  </a:lnTo>
                  <a:lnTo>
                    <a:pt x="27" y="23"/>
                  </a:lnTo>
                  <a:lnTo>
                    <a:pt x="27" y="23"/>
                  </a:lnTo>
                  <a:lnTo>
                    <a:pt x="29" y="23"/>
                  </a:lnTo>
                  <a:lnTo>
                    <a:pt x="30" y="22"/>
                  </a:lnTo>
                  <a:lnTo>
                    <a:pt x="32" y="22"/>
                  </a:lnTo>
                  <a:lnTo>
                    <a:pt x="33" y="21"/>
                  </a:lnTo>
                  <a:lnTo>
                    <a:pt x="34" y="21"/>
                  </a:lnTo>
                  <a:lnTo>
                    <a:pt x="36" y="21"/>
                  </a:lnTo>
                  <a:lnTo>
                    <a:pt x="37" y="20"/>
                  </a:lnTo>
                  <a:lnTo>
                    <a:pt x="38" y="20"/>
                  </a:lnTo>
                  <a:lnTo>
                    <a:pt x="38" y="20"/>
                  </a:lnTo>
                  <a:lnTo>
                    <a:pt x="38" y="20"/>
                  </a:lnTo>
                  <a:lnTo>
                    <a:pt x="40" y="19"/>
                  </a:lnTo>
                  <a:lnTo>
                    <a:pt x="41" y="19"/>
                  </a:lnTo>
                  <a:lnTo>
                    <a:pt x="41" y="18"/>
                  </a:lnTo>
                  <a:lnTo>
                    <a:pt x="43" y="18"/>
                  </a:lnTo>
                  <a:lnTo>
                    <a:pt x="44" y="17"/>
                  </a:lnTo>
                  <a:lnTo>
                    <a:pt x="45" y="17"/>
                  </a:lnTo>
                  <a:lnTo>
                    <a:pt x="46" y="17"/>
                  </a:lnTo>
                  <a:lnTo>
                    <a:pt x="46" y="17"/>
                  </a:lnTo>
                  <a:lnTo>
                    <a:pt x="47" y="16"/>
                  </a:lnTo>
                  <a:lnTo>
                    <a:pt x="47" y="16"/>
                  </a:lnTo>
                  <a:lnTo>
                    <a:pt x="48" y="16"/>
                  </a:lnTo>
                  <a:lnTo>
                    <a:pt x="48" y="16"/>
                  </a:lnTo>
                  <a:lnTo>
                    <a:pt x="49" y="15"/>
                  </a:lnTo>
                  <a:lnTo>
                    <a:pt x="49" y="15"/>
                  </a:lnTo>
                  <a:lnTo>
                    <a:pt x="51" y="15"/>
                  </a:lnTo>
                  <a:lnTo>
                    <a:pt x="52" y="14"/>
                  </a:lnTo>
                  <a:lnTo>
                    <a:pt x="52" y="0"/>
                  </a:lnTo>
                  <a:lnTo>
                    <a:pt x="0" y="0"/>
                  </a:lnTo>
                  <a:lnTo>
                    <a:pt x="0" y="31"/>
                  </a:lnTo>
                  <a:lnTo>
                    <a:pt x="1" y="31"/>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4" name="Rectangle 70"/>
            <p:cNvSpPr>
              <a:spLocks noChangeArrowheads="1"/>
            </p:cNvSpPr>
            <p:nvPr/>
          </p:nvSpPr>
          <p:spPr bwMode="auto">
            <a:xfrm>
              <a:off x="5800338" y="3008124"/>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5" name="Rectangle 71"/>
            <p:cNvSpPr>
              <a:spLocks noChangeArrowheads="1"/>
            </p:cNvSpPr>
            <p:nvPr/>
          </p:nvSpPr>
          <p:spPr bwMode="auto">
            <a:xfrm>
              <a:off x="5800338" y="3128691"/>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6" name="Freeform 72"/>
            <p:cNvSpPr>
              <a:spLocks/>
            </p:cNvSpPr>
            <p:nvPr/>
          </p:nvSpPr>
          <p:spPr bwMode="auto">
            <a:xfrm>
              <a:off x="5800338" y="3249256"/>
              <a:ext cx="72062" cy="60976"/>
            </a:xfrm>
            <a:custGeom>
              <a:avLst/>
              <a:gdLst>
                <a:gd name="T0" fmla="*/ 8 w 159"/>
                <a:gd name="T1" fmla="*/ 137 h 138"/>
                <a:gd name="T2" fmla="*/ 10 w 159"/>
                <a:gd name="T3" fmla="*/ 137 h 138"/>
                <a:gd name="T4" fmla="*/ 18 w 159"/>
                <a:gd name="T5" fmla="*/ 137 h 138"/>
                <a:gd name="T6" fmla="*/ 21 w 159"/>
                <a:gd name="T7" fmla="*/ 137 h 138"/>
                <a:gd name="T8" fmla="*/ 28 w 159"/>
                <a:gd name="T9" fmla="*/ 136 h 138"/>
                <a:gd name="T10" fmla="*/ 31 w 159"/>
                <a:gd name="T11" fmla="*/ 136 h 138"/>
                <a:gd name="T12" fmla="*/ 36 w 159"/>
                <a:gd name="T13" fmla="*/ 136 h 138"/>
                <a:gd name="T14" fmla="*/ 38 w 159"/>
                <a:gd name="T15" fmla="*/ 136 h 138"/>
                <a:gd name="T16" fmla="*/ 41 w 159"/>
                <a:gd name="T17" fmla="*/ 135 h 138"/>
                <a:gd name="T18" fmla="*/ 46 w 159"/>
                <a:gd name="T19" fmla="*/ 135 h 138"/>
                <a:gd name="T20" fmla="*/ 48 w 159"/>
                <a:gd name="T21" fmla="*/ 135 h 138"/>
                <a:gd name="T22" fmla="*/ 51 w 159"/>
                <a:gd name="T23" fmla="*/ 135 h 138"/>
                <a:gd name="T24" fmla="*/ 58 w 159"/>
                <a:gd name="T25" fmla="*/ 134 h 138"/>
                <a:gd name="T26" fmla="*/ 58 w 159"/>
                <a:gd name="T27" fmla="*/ 134 h 138"/>
                <a:gd name="T28" fmla="*/ 61 w 159"/>
                <a:gd name="T29" fmla="*/ 134 h 138"/>
                <a:gd name="T30" fmla="*/ 65 w 159"/>
                <a:gd name="T31" fmla="*/ 133 h 138"/>
                <a:gd name="T32" fmla="*/ 66 w 159"/>
                <a:gd name="T33" fmla="*/ 133 h 138"/>
                <a:gd name="T34" fmla="*/ 68 w 159"/>
                <a:gd name="T35" fmla="*/ 133 h 138"/>
                <a:gd name="T36" fmla="*/ 71 w 159"/>
                <a:gd name="T37" fmla="*/ 133 h 138"/>
                <a:gd name="T38" fmla="*/ 74 w 159"/>
                <a:gd name="T39" fmla="*/ 133 h 138"/>
                <a:gd name="T40" fmla="*/ 78 w 159"/>
                <a:gd name="T41" fmla="*/ 132 h 138"/>
                <a:gd name="T42" fmla="*/ 80 w 159"/>
                <a:gd name="T43" fmla="*/ 132 h 138"/>
                <a:gd name="T44" fmla="*/ 84 w 159"/>
                <a:gd name="T45" fmla="*/ 132 h 138"/>
                <a:gd name="T46" fmla="*/ 89 w 159"/>
                <a:gd name="T47" fmla="*/ 131 h 138"/>
                <a:gd name="T48" fmla="*/ 93 w 159"/>
                <a:gd name="T49" fmla="*/ 131 h 138"/>
                <a:gd name="T50" fmla="*/ 99 w 159"/>
                <a:gd name="T51" fmla="*/ 130 h 138"/>
                <a:gd name="T52" fmla="*/ 102 w 159"/>
                <a:gd name="T53" fmla="*/ 129 h 138"/>
                <a:gd name="T54" fmla="*/ 110 w 159"/>
                <a:gd name="T55" fmla="*/ 128 h 138"/>
                <a:gd name="T56" fmla="*/ 111 w 159"/>
                <a:gd name="T57" fmla="*/ 128 h 138"/>
                <a:gd name="T58" fmla="*/ 111 w 159"/>
                <a:gd name="T59" fmla="*/ 128 h 138"/>
                <a:gd name="T60" fmla="*/ 120 w 159"/>
                <a:gd name="T61" fmla="*/ 127 h 138"/>
                <a:gd name="T62" fmla="*/ 120 w 159"/>
                <a:gd name="T63" fmla="*/ 127 h 138"/>
                <a:gd name="T64" fmla="*/ 120 w 159"/>
                <a:gd name="T65" fmla="*/ 127 h 138"/>
                <a:gd name="T66" fmla="*/ 120 w 159"/>
                <a:gd name="T67" fmla="*/ 127 h 138"/>
                <a:gd name="T68" fmla="*/ 130 w 159"/>
                <a:gd name="T69" fmla="*/ 126 h 138"/>
                <a:gd name="T70" fmla="*/ 130 w 159"/>
                <a:gd name="T71" fmla="*/ 126 h 138"/>
                <a:gd name="T72" fmla="*/ 159 w 159"/>
                <a:gd name="T73" fmla="*/ 121 h 138"/>
                <a:gd name="T74" fmla="*/ 159 w 159"/>
                <a:gd name="T75" fmla="*/ 0 h 138"/>
                <a:gd name="T76" fmla="*/ 0 w 159"/>
                <a:gd name="T77" fmla="*/ 0 h 138"/>
                <a:gd name="T78" fmla="*/ 0 w 159"/>
                <a:gd name="T79" fmla="*/ 138 h 138"/>
                <a:gd name="T80" fmla="*/ 8 w 159"/>
                <a:gd name="T81"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38">
                  <a:moveTo>
                    <a:pt x="8" y="137"/>
                  </a:moveTo>
                  <a:lnTo>
                    <a:pt x="10" y="137"/>
                  </a:lnTo>
                  <a:lnTo>
                    <a:pt x="18" y="137"/>
                  </a:lnTo>
                  <a:lnTo>
                    <a:pt x="21" y="137"/>
                  </a:lnTo>
                  <a:lnTo>
                    <a:pt x="28" y="136"/>
                  </a:lnTo>
                  <a:lnTo>
                    <a:pt x="31" y="136"/>
                  </a:lnTo>
                  <a:lnTo>
                    <a:pt x="36" y="136"/>
                  </a:lnTo>
                  <a:lnTo>
                    <a:pt x="38" y="136"/>
                  </a:lnTo>
                  <a:lnTo>
                    <a:pt x="41" y="135"/>
                  </a:lnTo>
                  <a:lnTo>
                    <a:pt x="46" y="135"/>
                  </a:lnTo>
                  <a:lnTo>
                    <a:pt x="48" y="135"/>
                  </a:lnTo>
                  <a:lnTo>
                    <a:pt x="51" y="135"/>
                  </a:lnTo>
                  <a:lnTo>
                    <a:pt x="58" y="134"/>
                  </a:lnTo>
                  <a:lnTo>
                    <a:pt x="58" y="134"/>
                  </a:lnTo>
                  <a:lnTo>
                    <a:pt x="61" y="134"/>
                  </a:lnTo>
                  <a:lnTo>
                    <a:pt x="65" y="133"/>
                  </a:lnTo>
                  <a:lnTo>
                    <a:pt x="66" y="133"/>
                  </a:lnTo>
                  <a:lnTo>
                    <a:pt x="68" y="133"/>
                  </a:lnTo>
                  <a:lnTo>
                    <a:pt x="71" y="133"/>
                  </a:lnTo>
                  <a:lnTo>
                    <a:pt x="74" y="133"/>
                  </a:lnTo>
                  <a:lnTo>
                    <a:pt x="78" y="132"/>
                  </a:lnTo>
                  <a:lnTo>
                    <a:pt x="80" y="132"/>
                  </a:lnTo>
                  <a:lnTo>
                    <a:pt x="84" y="132"/>
                  </a:lnTo>
                  <a:lnTo>
                    <a:pt x="89" y="131"/>
                  </a:lnTo>
                  <a:lnTo>
                    <a:pt x="93" y="131"/>
                  </a:lnTo>
                  <a:lnTo>
                    <a:pt x="99" y="130"/>
                  </a:lnTo>
                  <a:lnTo>
                    <a:pt x="102" y="129"/>
                  </a:lnTo>
                  <a:lnTo>
                    <a:pt x="110" y="128"/>
                  </a:lnTo>
                  <a:lnTo>
                    <a:pt x="111" y="128"/>
                  </a:lnTo>
                  <a:lnTo>
                    <a:pt x="111" y="128"/>
                  </a:lnTo>
                  <a:lnTo>
                    <a:pt x="120" y="127"/>
                  </a:lnTo>
                  <a:lnTo>
                    <a:pt x="120" y="127"/>
                  </a:lnTo>
                  <a:lnTo>
                    <a:pt x="120" y="127"/>
                  </a:lnTo>
                  <a:lnTo>
                    <a:pt x="120" y="127"/>
                  </a:lnTo>
                  <a:cubicBezTo>
                    <a:pt x="123" y="127"/>
                    <a:pt x="126" y="126"/>
                    <a:pt x="130" y="126"/>
                  </a:cubicBezTo>
                  <a:lnTo>
                    <a:pt x="130" y="126"/>
                  </a:lnTo>
                  <a:cubicBezTo>
                    <a:pt x="140" y="124"/>
                    <a:pt x="149" y="123"/>
                    <a:pt x="159" y="121"/>
                  </a:cubicBezTo>
                  <a:lnTo>
                    <a:pt x="159" y="0"/>
                  </a:lnTo>
                  <a:lnTo>
                    <a:pt x="0" y="0"/>
                  </a:lnTo>
                  <a:lnTo>
                    <a:pt x="0" y="138"/>
                  </a:lnTo>
                  <a:lnTo>
                    <a:pt x="8" y="137"/>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7" name="Rectangle 73"/>
            <p:cNvSpPr>
              <a:spLocks noChangeArrowheads="1"/>
            </p:cNvSpPr>
            <p:nvPr/>
          </p:nvSpPr>
          <p:spPr bwMode="auto">
            <a:xfrm>
              <a:off x="5681158" y="3008124"/>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8" name="Rectangle 74"/>
            <p:cNvSpPr>
              <a:spLocks noChangeArrowheads="1"/>
            </p:cNvSpPr>
            <p:nvPr/>
          </p:nvSpPr>
          <p:spPr bwMode="auto">
            <a:xfrm>
              <a:off x="5681158" y="3128691"/>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9" name="Freeform 75"/>
            <p:cNvSpPr>
              <a:spLocks/>
            </p:cNvSpPr>
            <p:nvPr/>
          </p:nvSpPr>
          <p:spPr bwMode="auto">
            <a:xfrm>
              <a:off x="5681158" y="3249256"/>
              <a:ext cx="70677" cy="60976"/>
            </a:xfrm>
            <a:custGeom>
              <a:avLst/>
              <a:gdLst>
                <a:gd name="T0" fmla="*/ 0 w 158"/>
                <a:gd name="T1" fmla="*/ 121 h 138"/>
                <a:gd name="T2" fmla="*/ 1 w 158"/>
                <a:gd name="T3" fmla="*/ 121 h 138"/>
                <a:gd name="T4" fmla="*/ 2 w 158"/>
                <a:gd name="T5" fmla="*/ 122 h 138"/>
                <a:gd name="T6" fmla="*/ 2 w 158"/>
                <a:gd name="T7" fmla="*/ 122 h 138"/>
                <a:gd name="T8" fmla="*/ 3 w 158"/>
                <a:gd name="T9" fmla="*/ 122 h 138"/>
                <a:gd name="T10" fmla="*/ 11 w 158"/>
                <a:gd name="T11" fmla="*/ 123 h 138"/>
                <a:gd name="T12" fmla="*/ 11 w 158"/>
                <a:gd name="T13" fmla="*/ 123 h 138"/>
                <a:gd name="T14" fmla="*/ 12 w 158"/>
                <a:gd name="T15" fmla="*/ 123 h 138"/>
                <a:gd name="T16" fmla="*/ 20 w 158"/>
                <a:gd name="T17" fmla="*/ 124 h 138"/>
                <a:gd name="T18" fmla="*/ 21 w 158"/>
                <a:gd name="T19" fmla="*/ 124 h 138"/>
                <a:gd name="T20" fmla="*/ 22 w 158"/>
                <a:gd name="T21" fmla="*/ 125 h 138"/>
                <a:gd name="T22" fmla="*/ 30 w 158"/>
                <a:gd name="T23" fmla="*/ 126 h 138"/>
                <a:gd name="T24" fmla="*/ 30 w 158"/>
                <a:gd name="T25" fmla="*/ 126 h 138"/>
                <a:gd name="T26" fmla="*/ 31 w 158"/>
                <a:gd name="T27" fmla="*/ 126 h 138"/>
                <a:gd name="T28" fmla="*/ 39 w 158"/>
                <a:gd name="T29" fmla="*/ 127 h 138"/>
                <a:gd name="T30" fmla="*/ 40 w 158"/>
                <a:gd name="T31" fmla="*/ 127 h 138"/>
                <a:gd name="T32" fmla="*/ 41 w 158"/>
                <a:gd name="T33" fmla="*/ 127 h 138"/>
                <a:gd name="T34" fmla="*/ 48 w 158"/>
                <a:gd name="T35" fmla="*/ 128 h 138"/>
                <a:gd name="T36" fmla="*/ 51 w 158"/>
                <a:gd name="T37" fmla="*/ 129 h 138"/>
                <a:gd name="T38" fmla="*/ 56 w 158"/>
                <a:gd name="T39" fmla="*/ 129 h 138"/>
                <a:gd name="T40" fmla="*/ 61 w 158"/>
                <a:gd name="T41" fmla="*/ 130 h 138"/>
                <a:gd name="T42" fmla="*/ 61 w 158"/>
                <a:gd name="T43" fmla="*/ 130 h 138"/>
                <a:gd name="T44" fmla="*/ 63 w 158"/>
                <a:gd name="T45" fmla="*/ 130 h 138"/>
                <a:gd name="T46" fmla="*/ 66 w 158"/>
                <a:gd name="T47" fmla="*/ 130 h 138"/>
                <a:gd name="T48" fmla="*/ 66 w 158"/>
                <a:gd name="T49" fmla="*/ 130 h 138"/>
                <a:gd name="T50" fmla="*/ 71 w 158"/>
                <a:gd name="T51" fmla="*/ 131 h 138"/>
                <a:gd name="T52" fmla="*/ 73 w 158"/>
                <a:gd name="T53" fmla="*/ 131 h 138"/>
                <a:gd name="T54" fmla="*/ 76 w 158"/>
                <a:gd name="T55" fmla="*/ 132 h 138"/>
                <a:gd name="T56" fmla="*/ 80 w 158"/>
                <a:gd name="T57" fmla="*/ 132 h 138"/>
                <a:gd name="T58" fmla="*/ 81 w 158"/>
                <a:gd name="T59" fmla="*/ 132 h 138"/>
                <a:gd name="T60" fmla="*/ 83 w 158"/>
                <a:gd name="T61" fmla="*/ 132 h 138"/>
                <a:gd name="T62" fmla="*/ 84 w 158"/>
                <a:gd name="T63" fmla="*/ 132 h 138"/>
                <a:gd name="T64" fmla="*/ 91 w 158"/>
                <a:gd name="T65" fmla="*/ 133 h 138"/>
                <a:gd name="T66" fmla="*/ 93 w 158"/>
                <a:gd name="T67" fmla="*/ 133 h 138"/>
                <a:gd name="T68" fmla="*/ 158 w 158"/>
                <a:gd name="T69" fmla="*/ 138 h 138"/>
                <a:gd name="T70" fmla="*/ 158 w 158"/>
                <a:gd name="T71" fmla="*/ 0 h 138"/>
                <a:gd name="T72" fmla="*/ 0 w 158"/>
                <a:gd name="T73" fmla="*/ 0 h 138"/>
                <a:gd name="T74" fmla="*/ 0 w 158"/>
                <a:gd name="T75" fmla="*/ 12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38">
                  <a:moveTo>
                    <a:pt x="0" y="121"/>
                  </a:moveTo>
                  <a:lnTo>
                    <a:pt x="1" y="121"/>
                  </a:lnTo>
                  <a:lnTo>
                    <a:pt x="2" y="122"/>
                  </a:lnTo>
                  <a:lnTo>
                    <a:pt x="2" y="122"/>
                  </a:lnTo>
                  <a:lnTo>
                    <a:pt x="3" y="122"/>
                  </a:lnTo>
                  <a:lnTo>
                    <a:pt x="11" y="123"/>
                  </a:lnTo>
                  <a:lnTo>
                    <a:pt x="11" y="123"/>
                  </a:lnTo>
                  <a:lnTo>
                    <a:pt x="12" y="123"/>
                  </a:lnTo>
                  <a:lnTo>
                    <a:pt x="20" y="124"/>
                  </a:lnTo>
                  <a:lnTo>
                    <a:pt x="21" y="124"/>
                  </a:lnTo>
                  <a:lnTo>
                    <a:pt x="22" y="125"/>
                  </a:lnTo>
                  <a:lnTo>
                    <a:pt x="30" y="126"/>
                  </a:lnTo>
                  <a:lnTo>
                    <a:pt x="30" y="126"/>
                  </a:lnTo>
                  <a:lnTo>
                    <a:pt x="31" y="126"/>
                  </a:lnTo>
                  <a:lnTo>
                    <a:pt x="39" y="127"/>
                  </a:lnTo>
                  <a:lnTo>
                    <a:pt x="40" y="127"/>
                  </a:lnTo>
                  <a:lnTo>
                    <a:pt x="41" y="127"/>
                  </a:lnTo>
                  <a:lnTo>
                    <a:pt x="48" y="128"/>
                  </a:lnTo>
                  <a:lnTo>
                    <a:pt x="51" y="129"/>
                  </a:lnTo>
                  <a:lnTo>
                    <a:pt x="56" y="129"/>
                  </a:lnTo>
                  <a:lnTo>
                    <a:pt x="61" y="130"/>
                  </a:lnTo>
                  <a:lnTo>
                    <a:pt x="61" y="130"/>
                  </a:lnTo>
                  <a:lnTo>
                    <a:pt x="63" y="130"/>
                  </a:lnTo>
                  <a:lnTo>
                    <a:pt x="66" y="130"/>
                  </a:lnTo>
                  <a:lnTo>
                    <a:pt x="66" y="130"/>
                  </a:lnTo>
                  <a:lnTo>
                    <a:pt x="71" y="131"/>
                  </a:lnTo>
                  <a:lnTo>
                    <a:pt x="73" y="131"/>
                  </a:lnTo>
                  <a:lnTo>
                    <a:pt x="76" y="132"/>
                  </a:lnTo>
                  <a:lnTo>
                    <a:pt x="80" y="132"/>
                  </a:lnTo>
                  <a:lnTo>
                    <a:pt x="81" y="132"/>
                  </a:lnTo>
                  <a:lnTo>
                    <a:pt x="83" y="132"/>
                  </a:lnTo>
                  <a:lnTo>
                    <a:pt x="84" y="132"/>
                  </a:lnTo>
                  <a:lnTo>
                    <a:pt x="91" y="133"/>
                  </a:lnTo>
                  <a:lnTo>
                    <a:pt x="93" y="133"/>
                  </a:lnTo>
                  <a:cubicBezTo>
                    <a:pt x="115" y="135"/>
                    <a:pt x="137" y="137"/>
                    <a:pt x="158" y="138"/>
                  </a:cubicBezTo>
                  <a:lnTo>
                    <a:pt x="158" y="0"/>
                  </a:lnTo>
                  <a:lnTo>
                    <a:pt x="0" y="0"/>
                  </a:lnTo>
                  <a:lnTo>
                    <a:pt x="0" y="121"/>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0" name="Rectangle 76"/>
            <p:cNvSpPr>
              <a:spLocks noChangeArrowheads="1"/>
            </p:cNvSpPr>
            <p:nvPr/>
          </p:nvSpPr>
          <p:spPr bwMode="auto">
            <a:xfrm>
              <a:off x="5560592" y="3008124"/>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1" name="Rectangle 77"/>
            <p:cNvSpPr>
              <a:spLocks noChangeArrowheads="1"/>
            </p:cNvSpPr>
            <p:nvPr/>
          </p:nvSpPr>
          <p:spPr bwMode="auto">
            <a:xfrm>
              <a:off x="5560592" y="3128691"/>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2" name="Freeform 78"/>
            <p:cNvSpPr>
              <a:spLocks/>
            </p:cNvSpPr>
            <p:nvPr/>
          </p:nvSpPr>
          <p:spPr bwMode="auto">
            <a:xfrm>
              <a:off x="5560592" y="3249256"/>
              <a:ext cx="70677" cy="42961"/>
            </a:xfrm>
            <a:custGeom>
              <a:avLst/>
              <a:gdLst>
                <a:gd name="T0" fmla="*/ 2 w 51"/>
                <a:gd name="T1" fmla="*/ 15 h 31"/>
                <a:gd name="T2" fmla="*/ 4 w 51"/>
                <a:gd name="T3" fmla="*/ 16 h 31"/>
                <a:gd name="T4" fmla="*/ 5 w 51"/>
                <a:gd name="T5" fmla="*/ 16 h 31"/>
                <a:gd name="T6" fmla="*/ 7 w 51"/>
                <a:gd name="T7" fmla="*/ 17 h 31"/>
                <a:gd name="T8" fmla="*/ 8 w 51"/>
                <a:gd name="T9" fmla="*/ 17 h 31"/>
                <a:gd name="T10" fmla="*/ 9 w 51"/>
                <a:gd name="T11" fmla="*/ 18 h 31"/>
                <a:gd name="T12" fmla="*/ 11 w 51"/>
                <a:gd name="T13" fmla="*/ 19 h 31"/>
                <a:gd name="T14" fmla="*/ 13 w 51"/>
                <a:gd name="T15" fmla="*/ 19 h 31"/>
                <a:gd name="T16" fmla="*/ 14 w 51"/>
                <a:gd name="T17" fmla="*/ 20 h 31"/>
                <a:gd name="T18" fmla="*/ 17 w 51"/>
                <a:gd name="T19" fmla="*/ 21 h 31"/>
                <a:gd name="T20" fmla="*/ 19 w 51"/>
                <a:gd name="T21" fmla="*/ 21 h 31"/>
                <a:gd name="T22" fmla="*/ 20 w 51"/>
                <a:gd name="T23" fmla="*/ 22 h 31"/>
                <a:gd name="T24" fmla="*/ 22 w 51"/>
                <a:gd name="T25" fmla="*/ 22 h 31"/>
                <a:gd name="T26" fmla="*/ 23 w 51"/>
                <a:gd name="T27" fmla="*/ 23 h 31"/>
                <a:gd name="T28" fmla="*/ 24 w 51"/>
                <a:gd name="T29" fmla="*/ 23 h 31"/>
                <a:gd name="T30" fmla="*/ 26 w 51"/>
                <a:gd name="T31" fmla="*/ 24 h 31"/>
                <a:gd name="T32" fmla="*/ 27 w 51"/>
                <a:gd name="T33" fmla="*/ 24 h 31"/>
                <a:gd name="T34" fmla="*/ 28 w 51"/>
                <a:gd name="T35" fmla="*/ 24 h 31"/>
                <a:gd name="T36" fmla="*/ 31 w 51"/>
                <a:gd name="T37" fmla="*/ 25 h 31"/>
                <a:gd name="T38" fmla="*/ 32 w 51"/>
                <a:gd name="T39" fmla="*/ 25 h 31"/>
                <a:gd name="T40" fmla="*/ 33 w 51"/>
                <a:gd name="T41" fmla="*/ 26 h 31"/>
                <a:gd name="T42" fmla="*/ 34 w 51"/>
                <a:gd name="T43" fmla="*/ 26 h 31"/>
                <a:gd name="T44" fmla="*/ 37 w 51"/>
                <a:gd name="T45" fmla="*/ 27 h 31"/>
                <a:gd name="T46" fmla="*/ 39 w 51"/>
                <a:gd name="T47" fmla="*/ 28 h 31"/>
                <a:gd name="T48" fmla="*/ 40 w 51"/>
                <a:gd name="T49" fmla="*/ 28 h 31"/>
                <a:gd name="T50" fmla="*/ 43 w 51"/>
                <a:gd name="T51" fmla="*/ 29 h 31"/>
                <a:gd name="T52" fmla="*/ 44 w 51"/>
                <a:gd name="T53" fmla="*/ 29 h 31"/>
                <a:gd name="T54" fmla="*/ 46 w 51"/>
                <a:gd name="T55" fmla="*/ 30 h 31"/>
                <a:gd name="T56" fmla="*/ 47 w 51"/>
                <a:gd name="T57" fmla="*/ 30 h 31"/>
                <a:gd name="T58" fmla="*/ 49 w 51"/>
                <a:gd name="T59" fmla="*/ 31 h 31"/>
                <a:gd name="T60" fmla="*/ 49 w 51"/>
                <a:gd name="T61" fmla="*/ 31 h 31"/>
                <a:gd name="T62" fmla="*/ 51 w 51"/>
                <a:gd name="T63" fmla="*/ 0 h 31"/>
                <a:gd name="T64" fmla="*/ 0 w 51"/>
                <a:gd name="T6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31">
                  <a:moveTo>
                    <a:pt x="1" y="14"/>
                  </a:moveTo>
                  <a:lnTo>
                    <a:pt x="2" y="15"/>
                  </a:lnTo>
                  <a:lnTo>
                    <a:pt x="2" y="15"/>
                  </a:lnTo>
                  <a:lnTo>
                    <a:pt x="4" y="16"/>
                  </a:lnTo>
                  <a:lnTo>
                    <a:pt x="4" y="16"/>
                  </a:lnTo>
                  <a:lnTo>
                    <a:pt x="5" y="16"/>
                  </a:lnTo>
                  <a:lnTo>
                    <a:pt x="6" y="17"/>
                  </a:lnTo>
                  <a:lnTo>
                    <a:pt x="7" y="17"/>
                  </a:lnTo>
                  <a:lnTo>
                    <a:pt x="8" y="17"/>
                  </a:lnTo>
                  <a:lnTo>
                    <a:pt x="8" y="17"/>
                  </a:lnTo>
                  <a:lnTo>
                    <a:pt x="9" y="18"/>
                  </a:lnTo>
                  <a:lnTo>
                    <a:pt x="9" y="18"/>
                  </a:lnTo>
                  <a:lnTo>
                    <a:pt x="10" y="18"/>
                  </a:lnTo>
                  <a:lnTo>
                    <a:pt x="11" y="19"/>
                  </a:lnTo>
                  <a:lnTo>
                    <a:pt x="12" y="19"/>
                  </a:lnTo>
                  <a:lnTo>
                    <a:pt x="13" y="19"/>
                  </a:lnTo>
                  <a:lnTo>
                    <a:pt x="13" y="19"/>
                  </a:lnTo>
                  <a:lnTo>
                    <a:pt x="14" y="20"/>
                  </a:lnTo>
                  <a:lnTo>
                    <a:pt x="16" y="21"/>
                  </a:lnTo>
                  <a:lnTo>
                    <a:pt x="17" y="21"/>
                  </a:lnTo>
                  <a:lnTo>
                    <a:pt x="18" y="21"/>
                  </a:lnTo>
                  <a:lnTo>
                    <a:pt x="19" y="21"/>
                  </a:lnTo>
                  <a:lnTo>
                    <a:pt x="19" y="21"/>
                  </a:lnTo>
                  <a:lnTo>
                    <a:pt x="20" y="22"/>
                  </a:lnTo>
                  <a:lnTo>
                    <a:pt x="21" y="22"/>
                  </a:lnTo>
                  <a:lnTo>
                    <a:pt x="22" y="22"/>
                  </a:lnTo>
                  <a:lnTo>
                    <a:pt x="22" y="22"/>
                  </a:lnTo>
                  <a:lnTo>
                    <a:pt x="23" y="23"/>
                  </a:lnTo>
                  <a:lnTo>
                    <a:pt x="23" y="23"/>
                  </a:lnTo>
                  <a:lnTo>
                    <a:pt x="24" y="23"/>
                  </a:lnTo>
                  <a:lnTo>
                    <a:pt x="25" y="23"/>
                  </a:lnTo>
                  <a:lnTo>
                    <a:pt x="26" y="24"/>
                  </a:lnTo>
                  <a:lnTo>
                    <a:pt x="26" y="24"/>
                  </a:lnTo>
                  <a:lnTo>
                    <a:pt x="27" y="24"/>
                  </a:lnTo>
                  <a:lnTo>
                    <a:pt x="28" y="24"/>
                  </a:lnTo>
                  <a:lnTo>
                    <a:pt x="28" y="24"/>
                  </a:lnTo>
                  <a:lnTo>
                    <a:pt x="29" y="25"/>
                  </a:lnTo>
                  <a:lnTo>
                    <a:pt x="31" y="25"/>
                  </a:lnTo>
                  <a:lnTo>
                    <a:pt x="32" y="25"/>
                  </a:lnTo>
                  <a:lnTo>
                    <a:pt x="32" y="25"/>
                  </a:lnTo>
                  <a:lnTo>
                    <a:pt x="33" y="26"/>
                  </a:lnTo>
                  <a:lnTo>
                    <a:pt x="33" y="26"/>
                  </a:lnTo>
                  <a:lnTo>
                    <a:pt x="34" y="26"/>
                  </a:lnTo>
                  <a:lnTo>
                    <a:pt x="34" y="26"/>
                  </a:lnTo>
                  <a:lnTo>
                    <a:pt x="36" y="27"/>
                  </a:lnTo>
                  <a:lnTo>
                    <a:pt x="37" y="27"/>
                  </a:lnTo>
                  <a:lnTo>
                    <a:pt x="37" y="27"/>
                  </a:lnTo>
                  <a:lnTo>
                    <a:pt x="39" y="28"/>
                  </a:lnTo>
                  <a:lnTo>
                    <a:pt x="40" y="28"/>
                  </a:lnTo>
                  <a:lnTo>
                    <a:pt x="40" y="28"/>
                  </a:lnTo>
                  <a:lnTo>
                    <a:pt x="42" y="29"/>
                  </a:lnTo>
                  <a:lnTo>
                    <a:pt x="43" y="29"/>
                  </a:lnTo>
                  <a:lnTo>
                    <a:pt x="44" y="29"/>
                  </a:lnTo>
                  <a:lnTo>
                    <a:pt x="44" y="29"/>
                  </a:lnTo>
                  <a:lnTo>
                    <a:pt x="45" y="30"/>
                  </a:lnTo>
                  <a:lnTo>
                    <a:pt x="46" y="30"/>
                  </a:lnTo>
                  <a:lnTo>
                    <a:pt x="46" y="30"/>
                  </a:lnTo>
                  <a:lnTo>
                    <a:pt x="47" y="30"/>
                  </a:lnTo>
                  <a:lnTo>
                    <a:pt x="48" y="30"/>
                  </a:lnTo>
                  <a:lnTo>
                    <a:pt x="49" y="31"/>
                  </a:lnTo>
                  <a:lnTo>
                    <a:pt x="49" y="31"/>
                  </a:lnTo>
                  <a:lnTo>
                    <a:pt x="49" y="31"/>
                  </a:lnTo>
                  <a:lnTo>
                    <a:pt x="51" y="31"/>
                  </a:lnTo>
                  <a:lnTo>
                    <a:pt x="51" y="0"/>
                  </a:lnTo>
                  <a:lnTo>
                    <a:pt x="0" y="0"/>
                  </a:lnTo>
                  <a:lnTo>
                    <a:pt x="0" y="14"/>
                  </a:lnTo>
                  <a:lnTo>
                    <a:pt x="1" y="14"/>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3" name="Freeform 79"/>
            <p:cNvSpPr>
              <a:spLocks/>
            </p:cNvSpPr>
            <p:nvPr/>
          </p:nvSpPr>
          <p:spPr bwMode="auto">
            <a:xfrm>
              <a:off x="5495458" y="3049699"/>
              <a:ext cx="15244" cy="29103"/>
            </a:xfrm>
            <a:custGeom>
              <a:avLst/>
              <a:gdLst>
                <a:gd name="T0" fmla="*/ 11 w 11"/>
                <a:gd name="T1" fmla="*/ 0 h 21"/>
                <a:gd name="T2" fmla="*/ 11 w 11"/>
                <a:gd name="T3" fmla="*/ 0 h 21"/>
                <a:gd name="T4" fmla="*/ 11 w 11"/>
                <a:gd name="T5" fmla="*/ 0 h 21"/>
                <a:gd name="T6" fmla="*/ 11 w 11"/>
                <a:gd name="T7" fmla="*/ 1 h 21"/>
                <a:gd name="T8" fmla="*/ 10 w 11"/>
                <a:gd name="T9" fmla="*/ 1 h 21"/>
                <a:gd name="T10" fmla="*/ 10 w 11"/>
                <a:gd name="T11" fmla="*/ 2 h 21"/>
                <a:gd name="T12" fmla="*/ 10 w 11"/>
                <a:gd name="T13" fmla="*/ 2 h 21"/>
                <a:gd name="T14" fmla="*/ 9 w 11"/>
                <a:gd name="T15" fmla="*/ 3 h 21"/>
                <a:gd name="T16" fmla="*/ 9 w 11"/>
                <a:gd name="T17" fmla="*/ 3 h 21"/>
                <a:gd name="T18" fmla="*/ 8 w 11"/>
                <a:gd name="T19" fmla="*/ 4 h 21"/>
                <a:gd name="T20" fmla="*/ 8 w 11"/>
                <a:gd name="T21" fmla="*/ 4 h 21"/>
                <a:gd name="T22" fmla="*/ 8 w 11"/>
                <a:gd name="T23" fmla="*/ 5 h 21"/>
                <a:gd name="T24" fmla="*/ 8 w 11"/>
                <a:gd name="T25" fmla="*/ 6 h 21"/>
                <a:gd name="T26" fmla="*/ 7 w 11"/>
                <a:gd name="T27" fmla="*/ 6 h 21"/>
                <a:gd name="T28" fmla="*/ 7 w 11"/>
                <a:gd name="T29" fmla="*/ 7 h 21"/>
                <a:gd name="T30" fmla="*/ 7 w 11"/>
                <a:gd name="T31" fmla="*/ 8 h 21"/>
                <a:gd name="T32" fmla="*/ 7 w 11"/>
                <a:gd name="T33" fmla="*/ 8 h 21"/>
                <a:gd name="T34" fmla="*/ 6 w 11"/>
                <a:gd name="T35" fmla="*/ 9 h 21"/>
                <a:gd name="T36" fmla="*/ 6 w 11"/>
                <a:gd name="T37" fmla="*/ 9 h 21"/>
                <a:gd name="T38" fmla="*/ 6 w 11"/>
                <a:gd name="T39" fmla="*/ 10 h 21"/>
                <a:gd name="T40" fmla="*/ 6 w 11"/>
                <a:gd name="T41" fmla="*/ 10 h 21"/>
                <a:gd name="T42" fmla="*/ 5 w 11"/>
                <a:gd name="T43" fmla="*/ 11 h 21"/>
                <a:gd name="T44" fmla="*/ 5 w 11"/>
                <a:gd name="T45" fmla="*/ 12 h 21"/>
                <a:gd name="T46" fmla="*/ 4 w 11"/>
                <a:gd name="T47" fmla="*/ 12 h 21"/>
                <a:gd name="T48" fmla="*/ 4 w 11"/>
                <a:gd name="T49" fmla="*/ 12 h 21"/>
                <a:gd name="T50" fmla="*/ 4 w 11"/>
                <a:gd name="T51" fmla="*/ 13 h 21"/>
                <a:gd name="T52" fmla="*/ 4 w 11"/>
                <a:gd name="T53" fmla="*/ 14 h 21"/>
                <a:gd name="T54" fmla="*/ 3 w 11"/>
                <a:gd name="T55" fmla="*/ 15 h 21"/>
                <a:gd name="T56" fmla="*/ 3 w 11"/>
                <a:gd name="T57" fmla="*/ 15 h 21"/>
                <a:gd name="T58" fmla="*/ 2 w 11"/>
                <a:gd name="T59" fmla="*/ 16 h 21"/>
                <a:gd name="T60" fmla="*/ 2 w 11"/>
                <a:gd name="T61" fmla="*/ 17 h 21"/>
                <a:gd name="T62" fmla="*/ 1 w 11"/>
                <a:gd name="T63" fmla="*/ 19 h 21"/>
                <a:gd name="T64" fmla="*/ 0 w 11"/>
                <a:gd name="T65" fmla="*/ 20 h 21"/>
                <a:gd name="T66" fmla="*/ 0 w 11"/>
                <a:gd name="T67" fmla="*/ 20 h 21"/>
                <a:gd name="T68" fmla="*/ 0 w 11"/>
                <a:gd name="T69" fmla="*/ 21 h 21"/>
                <a:gd name="T70" fmla="*/ 11 w 11"/>
                <a:gd name="T71" fmla="*/ 21 h 21"/>
                <a:gd name="T72" fmla="*/ 11 w 11"/>
                <a:gd name="T7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 h="21">
                  <a:moveTo>
                    <a:pt x="11" y="0"/>
                  </a:moveTo>
                  <a:lnTo>
                    <a:pt x="11" y="0"/>
                  </a:lnTo>
                  <a:lnTo>
                    <a:pt x="11" y="0"/>
                  </a:lnTo>
                  <a:lnTo>
                    <a:pt x="11" y="1"/>
                  </a:lnTo>
                  <a:lnTo>
                    <a:pt x="10" y="1"/>
                  </a:lnTo>
                  <a:lnTo>
                    <a:pt x="10" y="2"/>
                  </a:lnTo>
                  <a:lnTo>
                    <a:pt x="10" y="2"/>
                  </a:lnTo>
                  <a:lnTo>
                    <a:pt x="9" y="3"/>
                  </a:lnTo>
                  <a:lnTo>
                    <a:pt x="9" y="3"/>
                  </a:lnTo>
                  <a:lnTo>
                    <a:pt x="8" y="4"/>
                  </a:lnTo>
                  <a:lnTo>
                    <a:pt x="8" y="4"/>
                  </a:lnTo>
                  <a:lnTo>
                    <a:pt x="8" y="5"/>
                  </a:lnTo>
                  <a:lnTo>
                    <a:pt x="8" y="6"/>
                  </a:lnTo>
                  <a:lnTo>
                    <a:pt x="7" y="6"/>
                  </a:lnTo>
                  <a:lnTo>
                    <a:pt x="7" y="7"/>
                  </a:lnTo>
                  <a:lnTo>
                    <a:pt x="7" y="8"/>
                  </a:lnTo>
                  <a:lnTo>
                    <a:pt x="7" y="8"/>
                  </a:lnTo>
                  <a:lnTo>
                    <a:pt x="6" y="9"/>
                  </a:lnTo>
                  <a:lnTo>
                    <a:pt x="6" y="9"/>
                  </a:lnTo>
                  <a:lnTo>
                    <a:pt x="6" y="10"/>
                  </a:lnTo>
                  <a:lnTo>
                    <a:pt x="6" y="10"/>
                  </a:lnTo>
                  <a:lnTo>
                    <a:pt x="5" y="11"/>
                  </a:lnTo>
                  <a:lnTo>
                    <a:pt x="5" y="12"/>
                  </a:lnTo>
                  <a:lnTo>
                    <a:pt x="4" y="12"/>
                  </a:lnTo>
                  <a:lnTo>
                    <a:pt x="4" y="12"/>
                  </a:lnTo>
                  <a:lnTo>
                    <a:pt x="4" y="13"/>
                  </a:lnTo>
                  <a:lnTo>
                    <a:pt x="4" y="14"/>
                  </a:lnTo>
                  <a:lnTo>
                    <a:pt x="3" y="15"/>
                  </a:lnTo>
                  <a:lnTo>
                    <a:pt x="3" y="15"/>
                  </a:lnTo>
                  <a:lnTo>
                    <a:pt x="2" y="16"/>
                  </a:lnTo>
                  <a:lnTo>
                    <a:pt x="2" y="17"/>
                  </a:lnTo>
                  <a:lnTo>
                    <a:pt x="1" y="19"/>
                  </a:lnTo>
                  <a:lnTo>
                    <a:pt x="0" y="20"/>
                  </a:lnTo>
                  <a:lnTo>
                    <a:pt x="0" y="20"/>
                  </a:lnTo>
                  <a:lnTo>
                    <a:pt x="0" y="21"/>
                  </a:lnTo>
                  <a:lnTo>
                    <a:pt x="11" y="21"/>
                  </a:lnTo>
                  <a:lnTo>
                    <a:pt x="11" y="0"/>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4" name="Freeform 80"/>
            <p:cNvSpPr>
              <a:spLocks/>
            </p:cNvSpPr>
            <p:nvPr/>
          </p:nvSpPr>
          <p:spPr bwMode="auto">
            <a:xfrm>
              <a:off x="5448341" y="3128691"/>
              <a:ext cx="62362" cy="70677"/>
            </a:xfrm>
            <a:custGeom>
              <a:avLst/>
              <a:gdLst>
                <a:gd name="T0" fmla="*/ 19 w 45"/>
                <a:gd name="T1" fmla="*/ 0 h 51"/>
                <a:gd name="T2" fmla="*/ 18 w 45"/>
                <a:gd name="T3" fmla="*/ 2 h 51"/>
                <a:gd name="T4" fmla="*/ 18 w 45"/>
                <a:gd name="T5" fmla="*/ 2 h 51"/>
                <a:gd name="T6" fmla="*/ 17 w 45"/>
                <a:gd name="T7" fmla="*/ 3 h 51"/>
                <a:gd name="T8" fmla="*/ 17 w 45"/>
                <a:gd name="T9" fmla="*/ 5 h 51"/>
                <a:gd name="T10" fmla="*/ 17 w 45"/>
                <a:gd name="T11" fmla="*/ 6 h 51"/>
                <a:gd name="T12" fmla="*/ 16 w 45"/>
                <a:gd name="T13" fmla="*/ 7 h 51"/>
                <a:gd name="T14" fmla="*/ 16 w 45"/>
                <a:gd name="T15" fmla="*/ 8 h 51"/>
                <a:gd name="T16" fmla="*/ 15 w 45"/>
                <a:gd name="T17" fmla="*/ 9 h 51"/>
                <a:gd name="T18" fmla="*/ 15 w 45"/>
                <a:gd name="T19" fmla="*/ 10 h 51"/>
                <a:gd name="T20" fmla="*/ 15 w 45"/>
                <a:gd name="T21" fmla="*/ 11 h 51"/>
                <a:gd name="T22" fmla="*/ 14 w 45"/>
                <a:gd name="T23" fmla="*/ 13 h 51"/>
                <a:gd name="T24" fmla="*/ 13 w 45"/>
                <a:gd name="T25" fmla="*/ 14 h 51"/>
                <a:gd name="T26" fmla="*/ 13 w 45"/>
                <a:gd name="T27" fmla="*/ 15 h 51"/>
                <a:gd name="T28" fmla="*/ 13 w 45"/>
                <a:gd name="T29" fmla="*/ 16 h 51"/>
                <a:gd name="T30" fmla="*/ 12 w 45"/>
                <a:gd name="T31" fmla="*/ 17 h 51"/>
                <a:gd name="T32" fmla="*/ 12 w 45"/>
                <a:gd name="T33" fmla="*/ 18 h 51"/>
                <a:gd name="T34" fmla="*/ 11 w 45"/>
                <a:gd name="T35" fmla="*/ 20 h 51"/>
                <a:gd name="T36" fmla="*/ 11 w 45"/>
                <a:gd name="T37" fmla="*/ 21 h 51"/>
                <a:gd name="T38" fmla="*/ 10 w 45"/>
                <a:gd name="T39" fmla="*/ 22 h 51"/>
                <a:gd name="T40" fmla="*/ 10 w 45"/>
                <a:gd name="T41" fmla="*/ 23 h 51"/>
                <a:gd name="T42" fmla="*/ 10 w 45"/>
                <a:gd name="T43" fmla="*/ 24 h 51"/>
                <a:gd name="T44" fmla="*/ 9 w 45"/>
                <a:gd name="T45" fmla="*/ 25 h 51"/>
                <a:gd name="T46" fmla="*/ 9 w 45"/>
                <a:gd name="T47" fmla="*/ 26 h 51"/>
                <a:gd name="T48" fmla="*/ 9 w 45"/>
                <a:gd name="T49" fmla="*/ 28 h 51"/>
                <a:gd name="T50" fmla="*/ 8 w 45"/>
                <a:gd name="T51" fmla="*/ 29 h 51"/>
                <a:gd name="T52" fmla="*/ 8 w 45"/>
                <a:gd name="T53" fmla="*/ 30 h 51"/>
                <a:gd name="T54" fmla="*/ 8 w 45"/>
                <a:gd name="T55" fmla="*/ 31 h 51"/>
                <a:gd name="T56" fmla="*/ 7 w 45"/>
                <a:gd name="T57" fmla="*/ 32 h 51"/>
                <a:gd name="T58" fmla="*/ 7 w 45"/>
                <a:gd name="T59" fmla="*/ 34 h 51"/>
                <a:gd name="T60" fmla="*/ 6 w 45"/>
                <a:gd name="T61" fmla="*/ 34 h 51"/>
                <a:gd name="T62" fmla="*/ 5 w 45"/>
                <a:gd name="T63" fmla="*/ 38 h 51"/>
                <a:gd name="T64" fmla="*/ 5 w 45"/>
                <a:gd name="T65" fmla="*/ 39 h 51"/>
                <a:gd name="T66" fmla="*/ 4 w 45"/>
                <a:gd name="T67" fmla="*/ 40 h 51"/>
                <a:gd name="T68" fmla="*/ 4 w 45"/>
                <a:gd name="T69" fmla="*/ 42 h 51"/>
                <a:gd name="T70" fmla="*/ 3 w 45"/>
                <a:gd name="T71" fmla="*/ 43 h 51"/>
                <a:gd name="T72" fmla="*/ 3 w 45"/>
                <a:gd name="T73" fmla="*/ 44 h 51"/>
                <a:gd name="T74" fmla="*/ 2 w 45"/>
                <a:gd name="T75" fmla="*/ 45 h 51"/>
                <a:gd name="T76" fmla="*/ 2 w 45"/>
                <a:gd name="T77" fmla="*/ 46 h 51"/>
                <a:gd name="T78" fmla="*/ 2 w 45"/>
                <a:gd name="T79" fmla="*/ 47 h 51"/>
                <a:gd name="T80" fmla="*/ 1 w 45"/>
                <a:gd name="T81" fmla="*/ 48 h 51"/>
                <a:gd name="T82" fmla="*/ 1 w 45"/>
                <a:gd name="T83" fmla="*/ 50 h 51"/>
                <a:gd name="T84" fmla="*/ 0 w 45"/>
                <a:gd name="T85" fmla="*/ 51 h 51"/>
                <a:gd name="T86" fmla="*/ 45 w 45"/>
                <a:gd name="T8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51">
                  <a:moveTo>
                    <a:pt x="19" y="0"/>
                  </a:moveTo>
                  <a:lnTo>
                    <a:pt x="19" y="0"/>
                  </a:lnTo>
                  <a:lnTo>
                    <a:pt x="18" y="1"/>
                  </a:lnTo>
                  <a:lnTo>
                    <a:pt x="18" y="2"/>
                  </a:lnTo>
                  <a:lnTo>
                    <a:pt x="18" y="2"/>
                  </a:lnTo>
                  <a:lnTo>
                    <a:pt x="18" y="2"/>
                  </a:lnTo>
                  <a:lnTo>
                    <a:pt x="18" y="3"/>
                  </a:lnTo>
                  <a:lnTo>
                    <a:pt x="17" y="3"/>
                  </a:lnTo>
                  <a:lnTo>
                    <a:pt x="17" y="4"/>
                  </a:lnTo>
                  <a:lnTo>
                    <a:pt x="17" y="5"/>
                  </a:lnTo>
                  <a:lnTo>
                    <a:pt x="17" y="5"/>
                  </a:lnTo>
                  <a:lnTo>
                    <a:pt x="17" y="6"/>
                  </a:lnTo>
                  <a:lnTo>
                    <a:pt x="16" y="6"/>
                  </a:lnTo>
                  <a:lnTo>
                    <a:pt x="16" y="7"/>
                  </a:lnTo>
                  <a:lnTo>
                    <a:pt x="16" y="7"/>
                  </a:lnTo>
                  <a:lnTo>
                    <a:pt x="16" y="8"/>
                  </a:lnTo>
                  <a:lnTo>
                    <a:pt x="15" y="9"/>
                  </a:lnTo>
                  <a:lnTo>
                    <a:pt x="15" y="9"/>
                  </a:lnTo>
                  <a:lnTo>
                    <a:pt x="15" y="10"/>
                  </a:lnTo>
                  <a:lnTo>
                    <a:pt x="15" y="10"/>
                  </a:lnTo>
                  <a:lnTo>
                    <a:pt x="15" y="11"/>
                  </a:lnTo>
                  <a:lnTo>
                    <a:pt x="15" y="11"/>
                  </a:lnTo>
                  <a:lnTo>
                    <a:pt x="14" y="12"/>
                  </a:lnTo>
                  <a:lnTo>
                    <a:pt x="14" y="13"/>
                  </a:lnTo>
                  <a:lnTo>
                    <a:pt x="14" y="13"/>
                  </a:lnTo>
                  <a:lnTo>
                    <a:pt x="13" y="14"/>
                  </a:lnTo>
                  <a:lnTo>
                    <a:pt x="13" y="14"/>
                  </a:lnTo>
                  <a:lnTo>
                    <a:pt x="13" y="15"/>
                  </a:lnTo>
                  <a:lnTo>
                    <a:pt x="13" y="16"/>
                  </a:lnTo>
                  <a:lnTo>
                    <a:pt x="13" y="16"/>
                  </a:lnTo>
                  <a:lnTo>
                    <a:pt x="13" y="16"/>
                  </a:lnTo>
                  <a:lnTo>
                    <a:pt x="12" y="17"/>
                  </a:lnTo>
                  <a:lnTo>
                    <a:pt x="12" y="18"/>
                  </a:lnTo>
                  <a:lnTo>
                    <a:pt x="12" y="18"/>
                  </a:lnTo>
                  <a:lnTo>
                    <a:pt x="12" y="19"/>
                  </a:lnTo>
                  <a:lnTo>
                    <a:pt x="11" y="20"/>
                  </a:lnTo>
                  <a:lnTo>
                    <a:pt x="11" y="20"/>
                  </a:lnTo>
                  <a:lnTo>
                    <a:pt x="11" y="21"/>
                  </a:lnTo>
                  <a:lnTo>
                    <a:pt x="11" y="21"/>
                  </a:lnTo>
                  <a:lnTo>
                    <a:pt x="10" y="22"/>
                  </a:lnTo>
                  <a:lnTo>
                    <a:pt x="10" y="22"/>
                  </a:lnTo>
                  <a:lnTo>
                    <a:pt x="10" y="23"/>
                  </a:lnTo>
                  <a:lnTo>
                    <a:pt x="10" y="24"/>
                  </a:lnTo>
                  <a:lnTo>
                    <a:pt x="10" y="24"/>
                  </a:lnTo>
                  <a:lnTo>
                    <a:pt x="10" y="24"/>
                  </a:lnTo>
                  <a:lnTo>
                    <a:pt x="9" y="25"/>
                  </a:lnTo>
                  <a:lnTo>
                    <a:pt x="9" y="26"/>
                  </a:lnTo>
                  <a:lnTo>
                    <a:pt x="9" y="26"/>
                  </a:lnTo>
                  <a:lnTo>
                    <a:pt x="9" y="27"/>
                  </a:lnTo>
                  <a:lnTo>
                    <a:pt x="9" y="28"/>
                  </a:lnTo>
                  <a:lnTo>
                    <a:pt x="9" y="28"/>
                  </a:lnTo>
                  <a:lnTo>
                    <a:pt x="8" y="29"/>
                  </a:lnTo>
                  <a:lnTo>
                    <a:pt x="8" y="29"/>
                  </a:lnTo>
                  <a:lnTo>
                    <a:pt x="8" y="30"/>
                  </a:lnTo>
                  <a:lnTo>
                    <a:pt x="8" y="30"/>
                  </a:lnTo>
                  <a:lnTo>
                    <a:pt x="8" y="31"/>
                  </a:lnTo>
                  <a:lnTo>
                    <a:pt x="7" y="32"/>
                  </a:lnTo>
                  <a:lnTo>
                    <a:pt x="7" y="32"/>
                  </a:lnTo>
                  <a:lnTo>
                    <a:pt x="7" y="33"/>
                  </a:lnTo>
                  <a:lnTo>
                    <a:pt x="7" y="34"/>
                  </a:lnTo>
                  <a:lnTo>
                    <a:pt x="6" y="34"/>
                  </a:lnTo>
                  <a:lnTo>
                    <a:pt x="6" y="34"/>
                  </a:lnTo>
                  <a:lnTo>
                    <a:pt x="5" y="37"/>
                  </a:lnTo>
                  <a:lnTo>
                    <a:pt x="5" y="38"/>
                  </a:lnTo>
                  <a:lnTo>
                    <a:pt x="5" y="38"/>
                  </a:lnTo>
                  <a:lnTo>
                    <a:pt x="5" y="39"/>
                  </a:lnTo>
                  <a:lnTo>
                    <a:pt x="4" y="40"/>
                  </a:lnTo>
                  <a:lnTo>
                    <a:pt x="4" y="40"/>
                  </a:lnTo>
                  <a:lnTo>
                    <a:pt x="4" y="41"/>
                  </a:lnTo>
                  <a:lnTo>
                    <a:pt x="4" y="42"/>
                  </a:lnTo>
                  <a:lnTo>
                    <a:pt x="4" y="42"/>
                  </a:lnTo>
                  <a:lnTo>
                    <a:pt x="3" y="43"/>
                  </a:lnTo>
                  <a:lnTo>
                    <a:pt x="3" y="43"/>
                  </a:lnTo>
                  <a:lnTo>
                    <a:pt x="3" y="44"/>
                  </a:lnTo>
                  <a:lnTo>
                    <a:pt x="3" y="44"/>
                  </a:lnTo>
                  <a:lnTo>
                    <a:pt x="2" y="45"/>
                  </a:lnTo>
                  <a:lnTo>
                    <a:pt x="2" y="46"/>
                  </a:lnTo>
                  <a:lnTo>
                    <a:pt x="2" y="46"/>
                  </a:lnTo>
                  <a:lnTo>
                    <a:pt x="2" y="47"/>
                  </a:lnTo>
                  <a:lnTo>
                    <a:pt x="2" y="47"/>
                  </a:lnTo>
                  <a:lnTo>
                    <a:pt x="1" y="48"/>
                  </a:lnTo>
                  <a:lnTo>
                    <a:pt x="1" y="48"/>
                  </a:lnTo>
                  <a:lnTo>
                    <a:pt x="1" y="49"/>
                  </a:lnTo>
                  <a:lnTo>
                    <a:pt x="1" y="50"/>
                  </a:lnTo>
                  <a:lnTo>
                    <a:pt x="1" y="50"/>
                  </a:lnTo>
                  <a:lnTo>
                    <a:pt x="0" y="51"/>
                  </a:lnTo>
                  <a:lnTo>
                    <a:pt x="45" y="51"/>
                  </a:lnTo>
                  <a:lnTo>
                    <a:pt x="45" y="0"/>
                  </a:lnTo>
                  <a:lnTo>
                    <a:pt x="19" y="0"/>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5" name="Freeform 81"/>
            <p:cNvSpPr>
              <a:spLocks/>
            </p:cNvSpPr>
            <p:nvPr/>
          </p:nvSpPr>
          <p:spPr bwMode="auto">
            <a:xfrm>
              <a:off x="5695016" y="2701859"/>
              <a:ext cx="163526" cy="325668"/>
            </a:xfrm>
            <a:custGeom>
              <a:avLst/>
              <a:gdLst>
                <a:gd name="T0" fmla="*/ 0 w 365"/>
                <a:gd name="T1" fmla="*/ 0 h 727"/>
                <a:gd name="T2" fmla="*/ 365 w 365"/>
                <a:gd name="T3" fmla="*/ 0 h 727"/>
                <a:gd name="T4" fmla="*/ 365 w 365"/>
                <a:gd name="T5" fmla="*/ 528 h 727"/>
                <a:gd name="T6" fmla="*/ 0 w 365"/>
                <a:gd name="T7" fmla="*/ 528 h 727"/>
                <a:gd name="T8" fmla="*/ 0 w 365"/>
                <a:gd name="T9" fmla="*/ 0 h 727"/>
              </a:gdLst>
              <a:ahLst/>
              <a:cxnLst>
                <a:cxn ang="0">
                  <a:pos x="T0" y="T1"/>
                </a:cxn>
                <a:cxn ang="0">
                  <a:pos x="T2" y="T3"/>
                </a:cxn>
                <a:cxn ang="0">
                  <a:pos x="T4" y="T5"/>
                </a:cxn>
                <a:cxn ang="0">
                  <a:pos x="T6" y="T7"/>
                </a:cxn>
                <a:cxn ang="0">
                  <a:pos x="T8" y="T9"/>
                </a:cxn>
              </a:cxnLst>
              <a:rect l="0" t="0" r="r" b="b"/>
              <a:pathLst>
                <a:path w="365" h="727">
                  <a:moveTo>
                    <a:pt x="0" y="0"/>
                  </a:moveTo>
                  <a:lnTo>
                    <a:pt x="365" y="0"/>
                  </a:lnTo>
                  <a:lnTo>
                    <a:pt x="365" y="528"/>
                  </a:lnTo>
                  <a:cubicBezTo>
                    <a:pt x="365" y="706"/>
                    <a:pt x="0" y="727"/>
                    <a:pt x="0" y="528"/>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6" name="Freeform 82"/>
            <p:cNvSpPr>
              <a:spLocks/>
            </p:cNvSpPr>
            <p:nvPr/>
          </p:nvSpPr>
          <p:spPr bwMode="auto">
            <a:xfrm>
              <a:off x="5695016" y="2819653"/>
              <a:ext cx="163526" cy="112252"/>
            </a:xfrm>
            <a:custGeom>
              <a:avLst/>
              <a:gdLst>
                <a:gd name="T0" fmla="*/ 118 w 118"/>
                <a:gd name="T1" fmla="*/ 22 h 81"/>
                <a:gd name="T2" fmla="*/ 118 w 118"/>
                <a:gd name="T3" fmla="*/ 0 h 81"/>
                <a:gd name="T4" fmla="*/ 0 w 118"/>
                <a:gd name="T5" fmla="*/ 0 h 81"/>
                <a:gd name="T6" fmla="*/ 0 w 118"/>
                <a:gd name="T7" fmla="*/ 81 h 81"/>
                <a:gd name="T8" fmla="*/ 118 w 118"/>
                <a:gd name="T9" fmla="*/ 22 h 81"/>
              </a:gdLst>
              <a:ahLst/>
              <a:cxnLst>
                <a:cxn ang="0">
                  <a:pos x="T0" y="T1"/>
                </a:cxn>
                <a:cxn ang="0">
                  <a:pos x="T2" y="T3"/>
                </a:cxn>
                <a:cxn ang="0">
                  <a:pos x="T4" y="T5"/>
                </a:cxn>
                <a:cxn ang="0">
                  <a:pos x="T6" y="T7"/>
                </a:cxn>
                <a:cxn ang="0">
                  <a:pos x="T8" y="T9"/>
                </a:cxn>
              </a:cxnLst>
              <a:rect l="0" t="0" r="r" b="b"/>
              <a:pathLst>
                <a:path w="118" h="81">
                  <a:moveTo>
                    <a:pt x="118" y="22"/>
                  </a:moveTo>
                  <a:lnTo>
                    <a:pt x="118" y="0"/>
                  </a:lnTo>
                  <a:lnTo>
                    <a:pt x="0" y="0"/>
                  </a:lnTo>
                  <a:lnTo>
                    <a:pt x="0" y="81"/>
                  </a:lnTo>
                  <a:lnTo>
                    <a:pt x="118" y="22"/>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7" name="Freeform 83"/>
            <p:cNvSpPr>
              <a:spLocks/>
            </p:cNvSpPr>
            <p:nvPr/>
          </p:nvSpPr>
          <p:spPr bwMode="auto">
            <a:xfrm>
              <a:off x="5528718" y="2316602"/>
              <a:ext cx="494737" cy="372785"/>
            </a:xfrm>
            <a:custGeom>
              <a:avLst/>
              <a:gdLst>
                <a:gd name="T0" fmla="*/ 544 w 1103"/>
                <a:gd name="T1" fmla="*/ 310 h 831"/>
                <a:gd name="T2" fmla="*/ 954 w 1103"/>
                <a:gd name="T3" fmla="*/ 623 h 831"/>
                <a:gd name="T4" fmla="*/ 1047 w 1103"/>
                <a:gd name="T5" fmla="*/ 636 h 831"/>
                <a:gd name="T6" fmla="*/ 565 w 1103"/>
                <a:gd name="T7" fmla="*/ 0 h 831"/>
                <a:gd name="T8" fmla="*/ 56 w 1103"/>
                <a:gd name="T9" fmla="*/ 614 h 831"/>
                <a:gd name="T10" fmla="*/ 147 w 1103"/>
                <a:gd name="T11" fmla="*/ 615 h 831"/>
                <a:gd name="T12" fmla="*/ 544 w 1103"/>
                <a:gd name="T13" fmla="*/ 310 h 831"/>
              </a:gdLst>
              <a:ahLst/>
              <a:cxnLst>
                <a:cxn ang="0">
                  <a:pos x="T0" y="T1"/>
                </a:cxn>
                <a:cxn ang="0">
                  <a:pos x="T2" y="T3"/>
                </a:cxn>
                <a:cxn ang="0">
                  <a:pos x="T4" y="T5"/>
                </a:cxn>
                <a:cxn ang="0">
                  <a:pos x="T6" y="T7"/>
                </a:cxn>
                <a:cxn ang="0">
                  <a:pos x="T8" y="T9"/>
                </a:cxn>
                <a:cxn ang="0">
                  <a:pos x="T10" y="T11"/>
                </a:cxn>
                <a:cxn ang="0">
                  <a:pos x="T12" y="T13"/>
                </a:cxn>
              </a:cxnLst>
              <a:rect l="0" t="0" r="r" b="b"/>
              <a:pathLst>
                <a:path w="1103" h="831">
                  <a:moveTo>
                    <a:pt x="544" y="310"/>
                  </a:moveTo>
                  <a:cubicBezTo>
                    <a:pt x="803" y="310"/>
                    <a:pt x="940" y="462"/>
                    <a:pt x="954" y="623"/>
                  </a:cubicBezTo>
                  <a:cubicBezTo>
                    <a:pt x="968" y="784"/>
                    <a:pt x="991" y="755"/>
                    <a:pt x="1047" y="636"/>
                  </a:cubicBezTo>
                  <a:cubicBezTo>
                    <a:pt x="1103" y="516"/>
                    <a:pt x="966" y="0"/>
                    <a:pt x="565" y="0"/>
                  </a:cubicBezTo>
                  <a:cubicBezTo>
                    <a:pt x="164" y="0"/>
                    <a:pt x="0" y="397"/>
                    <a:pt x="56" y="614"/>
                  </a:cubicBezTo>
                  <a:cubicBezTo>
                    <a:pt x="112" y="831"/>
                    <a:pt x="112" y="779"/>
                    <a:pt x="147" y="615"/>
                  </a:cubicBezTo>
                  <a:cubicBezTo>
                    <a:pt x="182" y="450"/>
                    <a:pt x="257" y="318"/>
                    <a:pt x="544" y="310"/>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8" name="Freeform 84"/>
            <p:cNvSpPr>
              <a:spLocks/>
            </p:cNvSpPr>
            <p:nvPr/>
          </p:nvSpPr>
          <p:spPr bwMode="auto">
            <a:xfrm>
              <a:off x="5538419" y="2417766"/>
              <a:ext cx="478107" cy="440690"/>
            </a:xfrm>
            <a:custGeom>
              <a:avLst/>
              <a:gdLst>
                <a:gd name="T0" fmla="*/ 983 w 1069"/>
                <a:gd name="T1" fmla="*/ 246 h 983"/>
                <a:gd name="T2" fmla="*/ 531 w 1069"/>
                <a:gd name="T3" fmla="*/ 983 h 983"/>
                <a:gd name="T4" fmla="*/ 76 w 1069"/>
                <a:gd name="T5" fmla="*/ 258 h 983"/>
                <a:gd name="T6" fmla="*/ 983 w 1069"/>
                <a:gd name="T7" fmla="*/ 246 h 983"/>
              </a:gdLst>
              <a:ahLst/>
              <a:cxnLst>
                <a:cxn ang="0">
                  <a:pos x="T0" y="T1"/>
                </a:cxn>
                <a:cxn ang="0">
                  <a:pos x="T2" y="T3"/>
                </a:cxn>
                <a:cxn ang="0">
                  <a:pos x="T4" y="T5"/>
                </a:cxn>
                <a:cxn ang="0">
                  <a:pos x="T6" y="T7"/>
                </a:cxn>
              </a:cxnLst>
              <a:rect l="0" t="0" r="r" b="b"/>
              <a:pathLst>
                <a:path w="1069" h="983">
                  <a:moveTo>
                    <a:pt x="983" y="246"/>
                  </a:moveTo>
                  <a:cubicBezTo>
                    <a:pt x="1069" y="548"/>
                    <a:pt x="831" y="983"/>
                    <a:pt x="531" y="983"/>
                  </a:cubicBezTo>
                  <a:cubicBezTo>
                    <a:pt x="235" y="983"/>
                    <a:pt x="0" y="560"/>
                    <a:pt x="76" y="258"/>
                  </a:cubicBezTo>
                  <a:cubicBezTo>
                    <a:pt x="319" y="137"/>
                    <a:pt x="694" y="0"/>
                    <a:pt x="983" y="246"/>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9" name="Freeform 85"/>
            <p:cNvSpPr>
              <a:spLocks/>
            </p:cNvSpPr>
            <p:nvPr/>
          </p:nvSpPr>
          <p:spPr bwMode="auto">
            <a:xfrm>
              <a:off x="5534261" y="2448254"/>
              <a:ext cx="464249" cy="217574"/>
            </a:xfrm>
            <a:custGeom>
              <a:avLst/>
              <a:gdLst>
                <a:gd name="T0" fmla="*/ 923 w 1037"/>
                <a:gd name="T1" fmla="*/ 295 h 485"/>
                <a:gd name="T2" fmla="*/ 799 w 1037"/>
                <a:gd name="T3" fmla="*/ 94 h 485"/>
                <a:gd name="T4" fmla="*/ 353 w 1037"/>
                <a:gd name="T5" fmla="*/ 186 h 485"/>
                <a:gd name="T6" fmla="*/ 171 w 1037"/>
                <a:gd name="T7" fmla="*/ 432 h 485"/>
                <a:gd name="T8" fmla="*/ 146 w 1037"/>
                <a:gd name="T9" fmla="*/ 480 h 485"/>
                <a:gd name="T10" fmla="*/ 55 w 1037"/>
                <a:gd name="T11" fmla="*/ 316 h 485"/>
                <a:gd name="T12" fmla="*/ 47 w 1037"/>
                <a:gd name="T13" fmla="*/ 145 h 485"/>
                <a:gd name="T14" fmla="*/ 525 w 1037"/>
                <a:gd name="T15" fmla="*/ 7 h 485"/>
                <a:gd name="T16" fmla="*/ 949 w 1037"/>
                <a:gd name="T17" fmla="*/ 106 h 485"/>
                <a:gd name="T18" fmla="*/ 1009 w 1037"/>
                <a:gd name="T19" fmla="*/ 341 h 485"/>
                <a:gd name="T20" fmla="*/ 927 w 1037"/>
                <a:gd name="T21" fmla="*/ 457 h 485"/>
                <a:gd name="T22" fmla="*/ 923 w 1037"/>
                <a:gd name="T23" fmla="*/ 29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7" h="485">
                  <a:moveTo>
                    <a:pt x="923" y="295"/>
                  </a:moveTo>
                  <a:cubicBezTo>
                    <a:pt x="922" y="211"/>
                    <a:pt x="851" y="120"/>
                    <a:pt x="799" y="94"/>
                  </a:cubicBezTo>
                  <a:cubicBezTo>
                    <a:pt x="748" y="69"/>
                    <a:pt x="487" y="101"/>
                    <a:pt x="353" y="186"/>
                  </a:cubicBezTo>
                  <a:cubicBezTo>
                    <a:pt x="207" y="279"/>
                    <a:pt x="180" y="349"/>
                    <a:pt x="171" y="432"/>
                  </a:cubicBezTo>
                  <a:cubicBezTo>
                    <a:pt x="168" y="458"/>
                    <a:pt x="160" y="485"/>
                    <a:pt x="146" y="480"/>
                  </a:cubicBezTo>
                  <a:cubicBezTo>
                    <a:pt x="102" y="463"/>
                    <a:pt x="93" y="339"/>
                    <a:pt x="55" y="316"/>
                  </a:cubicBezTo>
                  <a:cubicBezTo>
                    <a:pt x="0" y="283"/>
                    <a:pt x="25" y="230"/>
                    <a:pt x="47" y="145"/>
                  </a:cubicBezTo>
                  <a:cubicBezTo>
                    <a:pt x="69" y="61"/>
                    <a:pt x="319" y="14"/>
                    <a:pt x="525" y="7"/>
                  </a:cubicBezTo>
                  <a:cubicBezTo>
                    <a:pt x="731" y="0"/>
                    <a:pt x="885" y="47"/>
                    <a:pt x="949" y="106"/>
                  </a:cubicBezTo>
                  <a:cubicBezTo>
                    <a:pt x="1013" y="165"/>
                    <a:pt x="1037" y="260"/>
                    <a:pt x="1009" y="341"/>
                  </a:cubicBezTo>
                  <a:cubicBezTo>
                    <a:pt x="989" y="398"/>
                    <a:pt x="968" y="469"/>
                    <a:pt x="927" y="457"/>
                  </a:cubicBezTo>
                  <a:cubicBezTo>
                    <a:pt x="908" y="451"/>
                    <a:pt x="924" y="344"/>
                    <a:pt x="923" y="295"/>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0" name="Freeform 86"/>
            <p:cNvSpPr>
              <a:spLocks/>
            </p:cNvSpPr>
            <p:nvPr/>
          </p:nvSpPr>
          <p:spPr bwMode="auto">
            <a:xfrm>
              <a:off x="5958321" y="2556348"/>
              <a:ext cx="58204" cy="110865"/>
            </a:xfrm>
            <a:custGeom>
              <a:avLst/>
              <a:gdLst>
                <a:gd name="T0" fmla="*/ 92 w 131"/>
                <a:gd name="T1" fmla="*/ 6 h 248"/>
                <a:gd name="T2" fmla="*/ 117 w 131"/>
                <a:gd name="T3" fmla="*/ 135 h 248"/>
                <a:gd name="T4" fmla="*/ 39 w 131"/>
                <a:gd name="T5" fmla="*/ 242 h 248"/>
                <a:gd name="T6" fmla="*/ 15 w 131"/>
                <a:gd name="T7" fmla="*/ 113 h 248"/>
                <a:gd name="T8" fmla="*/ 92 w 131"/>
                <a:gd name="T9" fmla="*/ 6 h 248"/>
              </a:gdLst>
              <a:ahLst/>
              <a:cxnLst>
                <a:cxn ang="0">
                  <a:pos x="T0" y="T1"/>
                </a:cxn>
                <a:cxn ang="0">
                  <a:pos x="T2" y="T3"/>
                </a:cxn>
                <a:cxn ang="0">
                  <a:pos x="T4" y="T5"/>
                </a:cxn>
                <a:cxn ang="0">
                  <a:pos x="T6" y="T7"/>
                </a:cxn>
                <a:cxn ang="0">
                  <a:pos x="T8" y="T9"/>
                </a:cxn>
              </a:cxnLst>
              <a:rect l="0" t="0" r="r" b="b"/>
              <a:pathLst>
                <a:path w="131" h="248">
                  <a:moveTo>
                    <a:pt x="92" y="6"/>
                  </a:moveTo>
                  <a:cubicBezTo>
                    <a:pt x="120" y="12"/>
                    <a:pt x="131" y="70"/>
                    <a:pt x="117" y="135"/>
                  </a:cubicBezTo>
                  <a:cubicBezTo>
                    <a:pt x="102" y="200"/>
                    <a:pt x="68" y="248"/>
                    <a:pt x="39" y="242"/>
                  </a:cubicBezTo>
                  <a:cubicBezTo>
                    <a:pt x="11" y="236"/>
                    <a:pt x="0" y="178"/>
                    <a:pt x="15" y="113"/>
                  </a:cubicBezTo>
                  <a:cubicBezTo>
                    <a:pt x="29" y="47"/>
                    <a:pt x="64" y="0"/>
                    <a:pt x="92" y="6"/>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1" name="Freeform 87"/>
            <p:cNvSpPr>
              <a:spLocks/>
            </p:cNvSpPr>
            <p:nvPr/>
          </p:nvSpPr>
          <p:spPr bwMode="auto">
            <a:xfrm>
              <a:off x="5537033" y="2556348"/>
              <a:ext cx="58204" cy="110865"/>
            </a:xfrm>
            <a:custGeom>
              <a:avLst/>
              <a:gdLst>
                <a:gd name="T0" fmla="*/ 39 w 131"/>
                <a:gd name="T1" fmla="*/ 6 h 248"/>
                <a:gd name="T2" fmla="*/ 14 w 131"/>
                <a:gd name="T3" fmla="*/ 135 h 248"/>
                <a:gd name="T4" fmla="*/ 91 w 131"/>
                <a:gd name="T5" fmla="*/ 242 h 248"/>
                <a:gd name="T6" fmla="*/ 116 w 131"/>
                <a:gd name="T7" fmla="*/ 113 h 248"/>
                <a:gd name="T8" fmla="*/ 39 w 131"/>
                <a:gd name="T9" fmla="*/ 6 h 248"/>
              </a:gdLst>
              <a:ahLst/>
              <a:cxnLst>
                <a:cxn ang="0">
                  <a:pos x="T0" y="T1"/>
                </a:cxn>
                <a:cxn ang="0">
                  <a:pos x="T2" y="T3"/>
                </a:cxn>
                <a:cxn ang="0">
                  <a:pos x="T4" y="T5"/>
                </a:cxn>
                <a:cxn ang="0">
                  <a:pos x="T6" y="T7"/>
                </a:cxn>
                <a:cxn ang="0">
                  <a:pos x="T8" y="T9"/>
                </a:cxn>
              </a:cxnLst>
              <a:rect l="0" t="0" r="r" b="b"/>
              <a:pathLst>
                <a:path w="131" h="248">
                  <a:moveTo>
                    <a:pt x="39" y="6"/>
                  </a:moveTo>
                  <a:cubicBezTo>
                    <a:pt x="11" y="12"/>
                    <a:pt x="0" y="70"/>
                    <a:pt x="14" y="135"/>
                  </a:cubicBezTo>
                  <a:cubicBezTo>
                    <a:pt x="29" y="200"/>
                    <a:pt x="63" y="248"/>
                    <a:pt x="91" y="242"/>
                  </a:cubicBezTo>
                  <a:cubicBezTo>
                    <a:pt x="119" y="236"/>
                    <a:pt x="131" y="178"/>
                    <a:pt x="116" y="113"/>
                  </a:cubicBezTo>
                  <a:cubicBezTo>
                    <a:pt x="102" y="47"/>
                    <a:pt x="67" y="0"/>
                    <a:pt x="39" y="6"/>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2" name="Freeform 88"/>
            <p:cNvSpPr>
              <a:spLocks/>
            </p:cNvSpPr>
            <p:nvPr/>
          </p:nvSpPr>
          <p:spPr bwMode="auto">
            <a:xfrm>
              <a:off x="5535648" y="2952691"/>
              <a:ext cx="134425" cy="329825"/>
            </a:xfrm>
            <a:custGeom>
              <a:avLst/>
              <a:gdLst>
                <a:gd name="T0" fmla="*/ 199 w 301"/>
                <a:gd name="T1" fmla="*/ 0 h 737"/>
                <a:gd name="T2" fmla="*/ 7 w 301"/>
                <a:gd name="T3" fmla="*/ 122 h 737"/>
                <a:gd name="T4" fmla="*/ 122 w 301"/>
                <a:gd name="T5" fmla="*/ 602 h 737"/>
                <a:gd name="T6" fmla="*/ 180 w 301"/>
                <a:gd name="T7" fmla="*/ 474 h 737"/>
                <a:gd name="T8" fmla="*/ 256 w 301"/>
                <a:gd name="T9" fmla="*/ 506 h 737"/>
                <a:gd name="T10" fmla="*/ 199 w 301"/>
                <a:gd name="T11" fmla="*/ 0 h 737"/>
              </a:gdLst>
              <a:ahLst/>
              <a:cxnLst>
                <a:cxn ang="0">
                  <a:pos x="T0" y="T1"/>
                </a:cxn>
                <a:cxn ang="0">
                  <a:pos x="T2" y="T3"/>
                </a:cxn>
                <a:cxn ang="0">
                  <a:pos x="T4" y="T5"/>
                </a:cxn>
                <a:cxn ang="0">
                  <a:pos x="T6" y="T7"/>
                </a:cxn>
                <a:cxn ang="0">
                  <a:pos x="T8" y="T9"/>
                </a:cxn>
                <a:cxn ang="0">
                  <a:pos x="T10" y="T11"/>
                </a:cxn>
              </a:cxnLst>
              <a:rect l="0" t="0" r="r" b="b"/>
              <a:pathLst>
                <a:path w="301" h="737">
                  <a:moveTo>
                    <a:pt x="199" y="0"/>
                  </a:moveTo>
                  <a:cubicBezTo>
                    <a:pt x="45" y="0"/>
                    <a:pt x="13" y="19"/>
                    <a:pt x="7" y="122"/>
                  </a:cubicBezTo>
                  <a:cubicBezTo>
                    <a:pt x="0" y="224"/>
                    <a:pt x="26" y="468"/>
                    <a:pt x="122" y="602"/>
                  </a:cubicBezTo>
                  <a:cubicBezTo>
                    <a:pt x="218" y="737"/>
                    <a:pt x="167" y="583"/>
                    <a:pt x="180" y="474"/>
                  </a:cubicBezTo>
                  <a:cubicBezTo>
                    <a:pt x="192" y="365"/>
                    <a:pt x="212" y="628"/>
                    <a:pt x="256" y="506"/>
                  </a:cubicBezTo>
                  <a:cubicBezTo>
                    <a:pt x="301" y="384"/>
                    <a:pt x="244" y="301"/>
                    <a:pt x="199" y="0"/>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3" name="Freeform 89"/>
            <p:cNvSpPr>
              <a:spLocks/>
            </p:cNvSpPr>
            <p:nvPr/>
          </p:nvSpPr>
          <p:spPr bwMode="auto">
            <a:xfrm>
              <a:off x="5875172" y="2937448"/>
              <a:ext cx="162141" cy="360313"/>
            </a:xfrm>
            <a:custGeom>
              <a:avLst/>
              <a:gdLst>
                <a:gd name="T0" fmla="*/ 206 w 362"/>
                <a:gd name="T1" fmla="*/ 82 h 806"/>
                <a:gd name="T2" fmla="*/ 300 w 362"/>
                <a:gd name="T3" fmla="*/ 226 h 806"/>
                <a:gd name="T4" fmla="*/ 202 w 362"/>
                <a:gd name="T5" fmla="*/ 646 h 806"/>
                <a:gd name="T6" fmla="*/ 152 w 362"/>
                <a:gd name="T7" fmla="*/ 728 h 806"/>
                <a:gd name="T8" fmla="*/ 78 w 362"/>
                <a:gd name="T9" fmla="*/ 547 h 806"/>
                <a:gd name="T10" fmla="*/ 8 w 362"/>
                <a:gd name="T11" fmla="*/ 555 h 806"/>
                <a:gd name="T12" fmla="*/ 206 w 362"/>
                <a:gd name="T13" fmla="*/ 82 h 806"/>
              </a:gdLst>
              <a:ahLst/>
              <a:cxnLst>
                <a:cxn ang="0">
                  <a:pos x="T0" y="T1"/>
                </a:cxn>
                <a:cxn ang="0">
                  <a:pos x="T2" y="T3"/>
                </a:cxn>
                <a:cxn ang="0">
                  <a:pos x="T4" y="T5"/>
                </a:cxn>
                <a:cxn ang="0">
                  <a:pos x="T6" y="T7"/>
                </a:cxn>
                <a:cxn ang="0">
                  <a:pos x="T8" y="T9"/>
                </a:cxn>
                <a:cxn ang="0">
                  <a:pos x="T10" y="T11"/>
                </a:cxn>
                <a:cxn ang="0">
                  <a:pos x="T12" y="T13"/>
                </a:cxn>
              </a:cxnLst>
              <a:rect l="0" t="0" r="r" b="b"/>
              <a:pathLst>
                <a:path w="362" h="806">
                  <a:moveTo>
                    <a:pt x="206" y="82"/>
                  </a:moveTo>
                  <a:cubicBezTo>
                    <a:pt x="276" y="82"/>
                    <a:pt x="362" y="127"/>
                    <a:pt x="300" y="226"/>
                  </a:cubicBezTo>
                  <a:cubicBezTo>
                    <a:pt x="239" y="325"/>
                    <a:pt x="206" y="551"/>
                    <a:pt x="202" y="646"/>
                  </a:cubicBezTo>
                  <a:cubicBezTo>
                    <a:pt x="197" y="741"/>
                    <a:pt x="152" y="806"/>
                    <a:pt x="152" y="728"/>
                  </a:cubicBezTo>
                  <a:cubicBezTo>
                    <a:pt x="152" y="650"/>
                    <a:pt x="95" y="469"/>
                    <a:pt x="78" y="547"/>
                  </a:cubicBezTo>
                  <a:cubicBezTo>
                    <a:pt x="62" y="625"/>
                    <a:pt x="0" y="704"/>
                    <a:pt x="8" y="555"/>
                  </a:cubicBezTo>
                  <a:cubicBezTo>
                    <a:pt x="16" y="407"/>
                    <a:pt x="49" y="0"/>
                    <a:pt x="206" y="82"/>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4" name="Freeform 90"/>
            <p:cNvSpPr>
              <a:spLocks/>
            </p:cNvSpPr>
            <p:nvPr/>
          </p:nvSpPr>
          <p:spPr bwMode="auto">
            <a:xfrm>
              <a:off x="5588309" y="2877857"/>
              <a:ext cx="399115" cy="256377"/>
            </a:xfrm>
            <a:custGeom>
              <a:avLst/>
              <a:gdLst>
                <a:gd name="T0" fmla="*/ 836 w 891"/>
                <a:gd name="T1" fmla="*/ 236 h 574"/>
                <a:gd name="T2" fmla="*/ 30 w 891"/>
                <a:gd name="T3" fmla="*/ 230 h 574"/>
                <a:gd name="T4" fmla="*/ 86 w 891"/>
                <a:gd name="T5" fmla="*/ 114 h 574"/>
                <a:gd name="T6" fmla="*/ 228 w 891"/>
                <a:gd name="T7" fmla="*/ 39 h 574"/>
                <a:gd name="T8" fmla="*/ 613 w 891"/>
                <a:gd name="T9" fmla="*/ 21 h 574"/>
                <a:gd name="T10" fmla="*/ 724 w 891"/>
                <a:gd name="T11" fmla="*/ 124 h 574"/>
                <a:gd name="T12" fmla="*/ 836 w 891"/>
                <a:gd name="T13" fmla="*/ 236 h 574"/>
              </a:gdLst>
              <a:ahLst/>
              <a:cxnLst>
                <a:cxn ang="0">
                  <a:pos x="T0" y="T1"/>
                </a:cxn>
                <a:cxn ang="0">
                  <a:pos x="T2" y="T3"/>
                </a:cxn>
                <a:cxn ang="0">
                  <a:pos x="T4" y="T5"/>
                </a:cxn>
                <a:cxn ang="0">
                  <a:pos x="T6" y="T7"/>
                </a:cxn>
                <a:cxn ang="0">
                  <a:pos x="T8" y="T9"/>
                </a:cxn>
                <a:cxn ang="0">
                  <a:pos x="T10" y="T11"/>
                </a:cxn>
                <a:cxn ang="0">
                  <a:pos x="T12" y="T13"/>
                </a:cxn>
              </a:cxnLst>
              <a:rect l="0" t="0" r="r" b="b"/>
              <a:pathLst>
                <a:path w="891" h="574">
                  <a:moveTo>
                    <a:pt x="836" y="236"/>
                  </a:moveTo>
                  <a:cubicBezTo>
                    <a:pt x="703" y="380"/>
                    <a:pt x="296" y="574"/>
                    <a:pt x="30" y="230"/>
                  </a:cubicBezTo>
                  <a:cubicBezTo>
                    <a:pt x="0" y="140"/>
                    <a:pt x="9" y="92"/>
                    <a:pt x="86" y="114"/>
                  </a:cubicBezTo>
                  <a:cubicBezTo>
                    <a:pt x="81" y="31"/>
                    <a:pt x="156" y="0"/>
                    <a:pt x="228" y="39"/>
                  </a:cubicBezTo>
                  <a:cubicBezTo>
                    <a:pt x="333" y="150"/>
                    <a:pt x="568" y="93"/>
                    <a:pt x="613" y="21"/>
                  </a:cubicBezTo>
                  <a:cubicBezTo>
                    <a:pt x="681" y="2"/>
                    <a:pt x="724" y="30"/>
                    <a:pt x="724" y="124"/>
                  </a:cubicBezTo>
                  <a:cubicBezTo>
                    <a:pt x="863" y="58"/>
                    <a:pt x="891" y="163"/>
                    <a:pt x="836" y="236"/>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5" name="Freeform 91"/>
            <p:cNvSpPr>
              <a:spLocks noEditPoints="1"/>
            </p:cNvSpPr>
            <p:nvPr/>
          </p:nvSpPr>
          <p:spPr bwMode="auto">
            <a:xfrm>
              <a:off x="5564749" y="2934676"/>
              <a:ext cx="408816" cy="220345"/>
            </a:xfrm>
            <a:custGeom>
              <a:avLst/>
              <a:gdLst>
                <a:gd name="T0" fmla="*/ 91 w 912"/>
                <a:gd name="T1" fmla="*/ 113 h 492"/>
                <a:gd name="T2" fmla="*/ 91 w 912"/>
                <a:gd name="T3" fmla="*/ 144 h 492"/>
                <a:gd name="T4" fmla="*/ 75 w 912"/>
                <a:gd name="T5" fmla="*/ 90 h 492"/>
                <a:gd name="T6" fmla="*/ 91 w 912"/>
                <a:gd name="T7" fmla="*/ 113 h 492"/>
                <a:gd name="T8" fmla="*/ 91 w 912"/>
                <a:gd name="T9" fmla="*/ 410 h 492"/>
                <a:gd name="T10" fmla="*/ 43 w 912"/>
                <a:gd name="T11" fmla="*/ 105 h 492"/>
                <a:gd name="T12" fmla="*/ 91 w 912"/>
                <a:gd name="T13" fmla="*/ 427 h 492"/>
                <a:gd name="T14" fmla="*/ 91 w 912"/>
                <a:gd name="T15" fmla="*/ 410 h 492"/>
                <a:gd name="T16" fmla="*/ 91 w 912"/>
                <a:gd name="T17" fmla="*/ 144 h 492"/>
                <a:gd name="T18" fmla="*/ 91 w 912"/>
                <a:gd name="T19" fmla="*/ 113 h 492"/>
                <a:gd name="T20" fmla="*/ 157 w 912"/>
                <a:gd name="T21" fmla="*/ 181 h 492"/>
                <a:gd name="T22" fmla="*/ 91 w 912"/>
                <a:gd name="T23" fmla="*/ 144 h 492"/>
                <a:gd name="T24" fmla="*/ 763 w 912"/>
                <a:gd name="T25" fmla="*/ 205 h 492"/>
                <a:gd name="T26" fmla="*/ 756 w 912"/>
                <a:gd name="T27" fmla="*/ 209 h 492"/>
                <a:gd name="T28" fmla="*/ 763 w 912"/>
                <a:gd name="T29" fmla="*/ 210 h 492"/>
                <a:gd name="T30" fmla="*/ 763 w 912"/>
                <a:gd name="T31" fmla="*/ 205 h 492"/>
                <a:gd name="T32" fmla="*/ 763 w 912"/>
                <a:gd name="T33" fmla="*/ 6 h 492"/>
                <a:gd name="T34" fmla="*/ 763 w 912"/>
                <a:gd name="T35" fmla="*/ 8 h 492"/>
                <a:gd name="T36" fmla="*/ 169 w 912"/>
                <a:gd name="T37" fmla="*/ 7 h 492"/>
                <a:gd name="T38" fmla="*/ 763 w 912"/>
                <a:gd name="T39" fmla="*/ 6 h 492"/>
                <a:gd name="T40" fmla="*/ 106 w 912"/>
                <a:gd name="T41" fmla="*/ 442 h 492"/>
                <a:gd name="T42" fmla="*/ 91 w 912"/>
                <a:gd name="T43" fmla="*/ 410 h 492"/>
                <a:gd name="T44" fmla="*/ 91 w 912"/>
                <a:gd name="T45" fmla="*/ 427 h 492"/>
                <a:gd name="T46" fmla="*/ 106 w 912"/>
                <a:gd name="T47" fmla="*/ 442 h 492"/>
                <a:gd name="T48" fmla="*/ 763 w 912"/>
                <a:gd name="T49" fmla="*/ 8 h 492"/>
                <a:gd name="T50" fmla="*/ 763 w 912"/>
                <a:gd name="T51" fmla="*/ 6 h 492"/>
                <a:gd name="T52" fmla="*/ 771 w 912"/>
                <a:gd name="T53" fmla="*/ 0 h 492"/>
                <a:gd name="T54" fmla="*/ 763 w 912"/>
                <a:gd name="T55" fmla="*/ 8 h 492"/>
                <a:gd name="T56" fmla="*/ 836 w 912"/>
                <a:gd name="T57" fmla="*/ 227 h 492"/>
                <a:gd name="T58" fmla="*/ 836 w 912"/>
                <a:gd name="T59" fmla="*/ 279 h 492"/>
                <a:gd name="T60" fmla="*/ 779 w 912"/>
                <a:gd name="T61" fmla="*/ 492 h 492"/>
                <a:gd name="T62" fmla="*/ 836 w 912"/>
                <a:gd name="T63" fmla="*/ 227 h 492"/>
                <a:gd name="T64" fmla="*/ 836 w 912"/>
                <a:gd name="T65" fmla="*/ 158 h 492"/>
                <a:gd name="T66" fmla="*/ 836 w 912"/>
                <a:gd name="T67" fmla="*/ 183 h 492"/>
                <a:gd name="T68" fmla="*/ 763 w 912"/>
                <a:gd name="T69" fmla="*/ 210 h 492"/>
                <a:gd name="T70" fmla="*/ 763 w 912"/>
                <a:gd name="T71" fmla="*/ 205 h 492"/>
                <a:gd name="T72" fmla="*/ 836 w 912"/>
                <a:gd name="T73" fmla="*/ 158 h 492"/>
                <a:gd name="T74" fmla="*/ 836 w 912"/>
                <a:gd name="T75" fmla="*/ 183 h 492"/>
                <a:gd name="T76" fmla="*/ 900 w 912"/>
                <a:gd name="T77" fmla="*/ 94 h 492"/>
                <a:gd name="T78" fmla="*/ 836 w 912"/>
                <a:gd name="T79" fmla="*/ 158 h 492"/>
                <a:gd name="T80" fmla="*/ 836 w 912"/>
                <a:gd name="T81" fmla="*/ 183 h 492"/>
                <a:gd name="T82" fmla="*/ 836 w 912"/>
                <a:gd name="T83" fmla="*/ 279 h 492"/>
                <a:gd name="T84" fmla="*/ 836 w 912"/>
                <a:gd name="T85" fmla="*/ 227 h 492"/>
                <a:gd name="T86" fmla="*/ 912 w 912"/>
                <a:gd name="T87" fmla="*/ 139 h 492"/>
                <a:gd name="T88" fmla="*/ 836 w 912"/>
                <a:gd name="T89" fmla="*/ 279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2" h="492">
                  <a:moveTo>
                    <a:pt x="91" y="113"/>
                  </a:moveTo>
                  <a:lnTo>
                    <a:pt x="91" y="144"/>
                  </a:lnTo>
                  <a:cubicBezTo>
                    <a:pt x="80" y="129"/>
                    <a:pt x="74" y="111"/>
                    <a:pt x="75" y="90"/>
                  </a:cubicBezTo>
                  <a:cubicBezTo>
                    <a:pt x="79" y="97"/>
                    <a:pt x="84" y="105"/>
                    <a:pt x="91" y="113"/>
                  </a:cubicBezTo>
                  <a:close/>
                  <a:moveTo>
                    <a:pt x="91" y="410"/>
                  </a:moveTo>
                  <a:cubicBezTo>
                    <a:pt x="50" y="308"/>
                    <a:pt x="29" y="130"/>
                    <a:pt x="43" y="105"/>
                  </a:cubicBezTo>
                  <a:cubicBezTo>
                    <a:pt x="0" y="138"/>
                    <a:pt x="13" y="336"/>
                    <a:pt x="91" y="427"/>
                  </a:cubicBezTo>
                  <a:lnTo>
                    <a:pt x="91" y="410"/>
                  </a:lnTo>
                  <a:close/>
                  <a:moveTo>
                    <a:pt x="91" y="144"/>
                  </a:moveTo>
                  <a:lnTo>
                    <a:pt x="91" y="113"/>
                  </a:lnTo>
                  <a:cubicBezTo>
                    <a:pt x="111" y="140"/>
                    <a:pt x="139" y="167"/>
                    <a:pt x="157" y="181"/>
                  </a:cubicBezTo>
                  <a:cubicBezTo>
                    <a:pt x="133" y="180"/>
                    <a:pt x="107" y="166"/>
                    <a:pt x="91" y="144"/>
                  </a:cubicBezTo>
                  <a:close/>
                  <a:moveTo>
                    <a:pt x="763" y="205"/>
                  </a:moveTo>
                  <a:lnTo>
                    <a:pt x="756" y="209"/>
                  </a:lnTo>
                  <a:cubicBezTo>
                    <a:pt x="758" y="209"/>
                    <a:pt x="761" y="210"/>
                    <a:pt x="763" y="210"/>
                  </a:cubicBezTo>
                  <a:lnTo>
                    <a:pt x="763" y="205"/>
                  </a:lnTo>
                  <a:close/>
                  <a:moveTo>
                    <a:pt x="763" y="6"/>
                  </a:moveTo>
                  <a:lnTo>
                    <a:pt x="763" y="8"/>
                  </a:lnTo>
                  <a:cubicBezTo>
                    <a:pt x="651" y="120"/>
                    <a:pt x="394" y="233"/>
                    <a:pt x="169" y="7"/>
                  </a:cubicBezTo>
                  <a:cubicBezTo>
                    <a:pt x="399" y="193"/>
                    <a:pt x="654" y="90"/>
                    <a:pt x="763" y="6"/>
                  </a:cubicBezTo>
                  <a:close/>
                  <a:moveTo>
                    <a:pt x="106" y="442"/>
                  </a:moveTo>
                  <a:cubicBezTo>
                    <a:pt x="101" y="433"/>
                    <a:pt x="95" y="422"/>
                    <a:pt x="91" y="410"/>
                  </a:cubicBezTo>
                  <a:lnTo>
                    <a:pt x="91" y="427"/>
                  </a:lnTo>
                  <a:cubicBezTo>
                    <a:pt x="95" y="432"/>
                    <a:pt x="101" y="438"/>
                    <a:pt x="106" y="442"/>
                  </a:cubicBezTo>
                  <a:close/>
                  <a:moveTo>
                    <a:pt x="763" y="8"/>
                  </a:moveTo>
                  <a:lnTo>
                    <a:pt x="763" y="6"/>
                  </a:lnTo>
                  <a:cubicBezTo>
                    <a:pt x="766" y="4"/>
                    <a:pt x="768" y="2"/>
                    <a:pt x="771" y="0"/>
                  </a:cubicBezTo>
                  <a:cubicBezTo>
                    <a:pt x="768" y="3"/>
                    <a:pt x="766" y="5"/>
                    <a:pt x="763" y="8"/>
                  </a:cubicBezTo>
                  <a:close/>
                  <a:moveTo>
                    <a:pt x="836" y="227"/>
                  </a:moveTo>
                  <a:lnTo>
                    <a:pt x="836" y="279"/>
                  </a:lnTo>
                  <a:cubicBezTo>
                    <a:pt x="806" y="350"/>
                    <a:pt x="779" y="433"/>
                    <a:pt x="779" y="492"/>
                  </a:cubicBezTo>
                  <a:cubicBezTo>
                    <a:pt x="757" y="415"/>
                    <a:pt x="793" y="304"/>
                    <a:pt x="836" y="227"/>
                  </a:cubicBezTo>
                  <a:close/>
                  <a:moveTo>
                    <a:pt x="836" y="158"/>
                  </a:moveTo>
                  <a:lnTo>
                    <a:pt x="836" y="183"/>
                  </a:lnTo>
                  <a:cubicBezTo>
                    <a:pt x="811" y="201"/>
                    <a:pt x="784" y="210"/>
                    <a:pt x="763" y="210"/>
                  </a:cubicBezTo>
                  <a:lnTo>
                    <a:pt x="763" y="205"/>
                  </a:lnTo>
                  <a:cubicBezTo>
                    <a:pt x="783" y="193"/>
                    <a:pt x="810" y="177"/>
                    <a:pt x="836" y="158"/>
                  </a:cubicBezTo>
                  <a:close/>
                  <a:moveTo>
                    <a:pt x="836" y="183"/>
                  </a:moveTo>
                  <a:cubicBezTo>
                    <a:pt x="865" y="163"/>
                    <a:pt x="890" y="133"/>
                    <a:pt x="900" y="94"/>
                  </a:cubicBezTo>
                  <a:cubicBezTo>
                    <a:pt x="888" y="117"/>
                    <a:pt x="863" y="139"/>
                    <a:pt x="836" y="158"/>
                  </a:cubicBezTo>
                  <a:lnTo>
                    <a:pt x="836" y="183"/>
                  </a:lnTo>
                  <a:close/>
                  <a:moveTo>
                    <a:pt x="836" y="279"/>
                  </a:moveTo>
                  <a:lnTo>
                    <a:pt x="836" y="227"/>
                  </a:lnTo>
                  <a:cubicBezTo>
                    <a:pt x="862" y="180"/>
                    <a:pt x="891" y="146"/>
                    <a:pt x="912" y="139"/>
                  </a:cubicBezTo>
                  <a:cubicBezTo>
                    <a:pt x="898" y="151"/>
                    <a:pt x="866" y="209"/>
                    <a:pt x="836" y="279"/>
                  </a:cubicBezTo>
                  <a:close/>
                </a:path>
              </a:pathLst>
            </a:custGeom>
            <a:solidFill>
              <a:srgbClr val="DA9D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6" name="Freeform 92"/>
            <p:cNvSpPr>
              <a:spLocks/>
            </p:cNvSpPr>
            <p:nvPr/>
          </p:nvSpPr>
          <p:spPr bwMode="auto">
            <a:xfrm>
              <a:off x="5570293" y="2571592"/>
              <a:ext cx="411588" cy="336754"/>
            </a:xfrm>
            <a:custGeom>
              <a:avLst/>
              <a:gdLst>
                <a:gd name="T0" fmla="*/ 88 w 918"/>
                <a:gd name="T1" fmla="*/ 76 h 752"/>
                <a:gd name="T2" fmla="*/ 146 w 918"/>
                <a:gd name="T3" fmla="*/ 388 h 752"/>
                <a:gd name="T4" fmla="*/ 272 w 918"/>
                <a:gd name="T5" fmla="*/ 388 h 752"/>
                <a:gd name="T6" fmla="*/ 645 w 918"/>
                <a:gd name="T7" fmla="*/ 388 h 752"/>
                <a:gd name="T8" fmla="*/ 771 w 918"/>
                <a:gd name="T9" fmla="*/ 388 h 752"/>
                <a:gd name="T10" fmla="*/ 830 w 918"/>
                <a:gd name="T11" fmla="*/ 76 h 752"/>
                <a:gd name="T12" fmla="*/ 880 w 918"/>
                <a:gd name="T13" fmla="*/ 59 h 752"/>
                <a:gd name="T14" fmla="*/ 894 w 918"/>
                <a:gd name="T15" fmla="*/ 159 h 752"/>
                <a:gd name="T16" fmla="*/ 833 w 918"/>
                <a:gd name="T17" fmla="*/ 474 h 752"/>
                <a:gd name="T18" fmla="*/ 84 w 918"/>
                <a:gd name="T19" fmla="*/ 474 h 752"/>
                <a:gd name="T20" fmla="*/ 23 w 918"/>
                <a:gd name="T21" fmla="*/ 159 h 752"/>
                <a:gd name="T22" fmla="*/ 38 w 918"/>
                <a:gd name="T23" fmla="*/ 59 h 752"/>
                <a:gd name="T24" fmla="*/ 88 w 918"/>
                <a:gd name="T25" fmla="*/ 7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752">
                  <a:moveTo>
                    <a:pt x="88" y="76"/>
                  </a:moveTo>
                  <a:cubicBezTo>
                    <a:pt x="69" y="149"/>
                    <a:pt x="74" y="329"/>
                    <a:pt x="146" y="388"/>
                  </a:cubicBezTo>
                  <a:cubicBezTo>
                    <a:pt x="219" y="446"/>
                    <a:pt x="260" y="455"/>
                    <a:pt x="272" y="388"/>
                  </a:cubicBezTo>
                  <a:cubicBezTo>
                    <a:pt x="295" y="263"/>
                    <a:pt x="623" y="263"/>
                    <a:pt x="645" y="388"/>
                  </a:cubicBezTo>
                  <a:cubicBezTo>
                    <a:pt x="658" y="455"/>
                    <a:pt x="699" y="446"/>
                    <a:pt x="771" y="388"/>
                  </a:cubicBezTo>
                  <a:cubicBezTo>
                    <a:pt x="844" y="329"/>
                    <a:pt x="848" y="149"/>
                    <a:pt x="830" y="76"/>
                  </a:cubicBezTo>
                  <a:cubicBezTo>
                    <a:pt x="839" y="0"/>
                    <a:pt x="896" y="4"/>
                    <a:pt x="880" y="59"/>
                  </a:cubicBezTo>
                  <a:cubicBezTo>
                    <a:pt x="870" y="90"/>
                    <a:pt x="888" y="132"/>
                    <a:pt x="894" y="159"/>
                  </a:cubicBezTo>
                  <a:cubicBezTo>
                    <a:pt x="918" y="256"/>
                    <a:pt x="900" y="358"/>
                    <a:pt x="833" y="474"/>
                  </a:cubicBezTo>
                  <a:cubicBezTo>
                    <a:pt x="672" y="752"/>
                    <a:pt x="245" y="752"/>
                    <a:pt x="84" y="474"/>
                  </a:cubicBezTo>
                  <a:cubicBezTo>
                    <a:pt x="17" y="358"/>
                    <a:pt x="0" y="256"/>
                    <a:pt x="23" y="159"/>
                  </a:cubicBezTo>
                  <a:cubicBezTo>
                    <a:pt x="30" y="132"/>
                    <a:pt x="47" y="90"/>
                    <a:pt x="38" y="59"/>
                  </a:cubicBezTo>
                  <a:cubicBezTo>
                    <a:pt x="21" y="4"/>
                    <a:pt x="79" y="0"/>
                    <a:pt x="88" y="76"/>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7" name="Freeform 93"/>
            <p:cNvSpPr>
              <a:spLocks/>
            </p:cNvSpPr>
            <p:nvPr/>
          </p:nvSpPr>
          <p:spPr bwMode="auto">
            <a:xfrm>
              <a:off x="5701946" y="2717102"/>
              <a:ext cx="149668" cy="97007"/>
            </a:xfrm>
            <a:custGeom>
              <a:avLst/>
              <a:gdLst>
                <a:gd name="T0" fmla="*/ 166 w 333"/>
                <a:gd name="T1" fmla="*/ 0 h 216"/>
                <a:gd name="T2" fmla="*/ 333 w 333"/>
                <a:gd name="T3" fmla="*/ 113 h 216"/>
                <a:gd name="T4" fmla="*/ 264 w 333"/>
                <a:gd name="T5" fmla="*/ 216 h 216"/>
                <a:gd name="T6" fmla="*/ 168 w 333"/>
                <a:gd name="T7" fmla="*/ 159 h 216"/>
                <a:gd name="T8" fmla="*/ 64 w 333"/>
                <a:gd name="T9" fmla="*/ 215 h 216"/>
                <a:gd name="T10" fmla="*/ 0 w 333"/>
                <a:gd name="T11" fmla="*/ 113 h 216"/>
                <a:gd name="T12" fmla="*/ 166 w 333"/>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333" h="216">
                  <a:moveTo>
                    <a:pt x="166" y="0"/>
                  </a:moveTo>
                  <a:cubicBezTo>
                    <a:pt x="258" y="0"/>
                    <a:pt x="333" y="51"/>
                    <a:pt x="333" y="113"/>
                  </a:cubicBezTo>
                  <a:cubicBezTo>
                    <a:pt x="333" y="159"/>
                    <a:pt x="333" y="216"/>
                    <a:pt x="264" y="216"/>
                  </a:cubicBezTo>
                  <a:cubicBezTo>
                    <a:pt x="197" y="216"/>
                    <a:pt x="216" y="159"/>
                    <a:pt x="168" y="159"/>
                  </a:cubicBezTo>
                  <a:cubicBezTo>
                    <a:pt x="115" y="160"/>
                    <a:pt x="129" y="215"/>
                    <a:pt x="64" y="215"/>
                  </a:cubicBezTo>
                  <a:cubicBezTo>
                    <a:pt x="2" y="215"/>
                    <a:pt x="0" y="158"/>
                    <a:pt x="0" y="113"/>
                  </a:cubicBezTo>
                  <a:cubicBezTo>
                    <a:pt x="0" y="50"/>
                    <a:pt x="75" y="0"/>
                    <a:pt x="166" y="0"/>
                  </a:cubicBezTo>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8" name="Freeform 94"/>
            <p:cNvSpPr>
              <a:spLocks noEditPoints="1"/>
            </p:cNvSpPr>
            <p:nvPr/>
          </p:nvSpPr>
          <p:spPr bwMode="auto">
            <a:xfrm>
              <a:off x="5616025" y="2564663"/>
              <a:ext cx="318738" cy="106708"/>
            </a:xfrm>
            <a:custGeom>
              <a:avLst/>
              <a:gdLst>
                <a:gd name="T0" fmla="*/ 176 w 712"/>
                <a:gd name="T1" fmla="*/ 3 h 239"/>
                <a:gd name="T2" fmla="*/ 21 w 712"/>
                <a:gd name="T3" fmla="*/ 12 h 239"/>
                <a:gd name="T4" fmla="*/ 1 w 712"/>
                <a:gd name="T5" fmla="*/ 33 h 239"/>
                <a:gd name="T6" fmla="*/ 14 w 712"/>
                <a:gd name="T7" fmla="*/ 63 h 239"/>
                <a:gd name="T8" fmla="*/ 39 w 712"/>
                <a:gd name="T9" fmla="*/ 142 h 239"/>
                <a:gd name="T10" fmla="*/ 164 w 712"/>
                <a:gd name="T11" fmla="*/ 237 h 239"/>
                <a:gd name="T12" fmla="*/ 176 w 712"/>
                <a:gd name="T13" fmla="*/ 238 h 239"/>
                <a:gd name="T14" fmla="*/ 176 w 712"/>
                <a:gd name="T15" fmla="*/ 224 h 239"/>
                <a:gd name="T16" fmla="*/ 69 w 712"/>
                <a:gd name="T17" fmla="*/ 178 h 239"/>
                <a:gd name="T18" fmla="*/ 70 w 712"/>
                <a:gd name="T19" fmla="*/ 29 h 239"/>
                <a:gd name="T20" fmla="*/ 176 w 712"/>
                <a:gd name="T21" fmla="*/ 18 h 239"/>
                <a:gd name="T22" fmla="*/ 176 w 712"/>
                <a:gd name="T23" fmla="*/ 3 h 239"/>
                <a:gd name="T24" fmla="*/ 355 w 712"/>
                <a:gd name="T25" fmla="*/ 32 h 239"/>
                <a:gd name="T26" fmla="*/ 188 w 712"/>
                <a:gd name="T27" fmla="*/ 4 h 239"/>
                <a:gd name="T28" fmla="*/ 176 w 712"/>
                <a:gd name="T29" fmla="*/ 3 h 239"/>
                <a:gd name="T30" fmla="*/ 176 w 712"/>
                <a:gd name="T31" fmla="*/ 18 h 239"/>
                <a:gd name="T32" fmla="*/ 294 w 712"/>
                <a:gd name="T33" fmla="*/ 55 h 239"/>
                <a:gd name="T34" fmla="*/ 230 w 712"/>
                <a:gd name="T35" fmla="*/ 214 h 239"/>
                <a:gd name="T36" fmla="*/ 176 w 712"/>
                <a:gd name="T37" fmla="*/ 224 h 239"/>
                <a:gd name="T38" fmla="*/ 176 w 712"/>
                <a:gd name="T39" fmla="*/ 238 h 239"/>
                <a:gd name="T40" fmla="*/ 297 w 712"/>
                <a:gd name="T41" fmla="*/ 166 h 239"/>
                <a:gd name="T42" fmla="*/ 356 w 712"/>
                <a:gd name="T43" fmla="*/ 84 h 239"/>
                <a:gd name="T44" fmla="*/ 416 w 712"/>
                <a:gd name="T45" fmla="*/ 165 h 239"/>
                <a:gd name="T46" fmla="*/ 537 w 712"/>
                <a:gd name="T47" fmla="*/ 238 h 239"/>
                <a:gd name="T48" fmla="*/ 537 w 712"/>
                <a:gd name="T49" fmla="*/ 224 h 239"/>
                <a:gd name="T50" fmla="*/ 483 w 712"/>
                <a:gd name="T51" fmla="*/ 214 h 239"/>
                <a:gd name="T52" fmla="*/ 419 w 712"/>
                <a:gd name="T53" fmla="*/ 55 h 239"/>
                <a:gd name="T54" fmla="*/ 537 w 712"/>
                <a:gd name="T55" fmla="*/ 18 h 239"/>
                <a:gd name="T56" fmla="*/ 537 w 712"/>
                <a:gd name="T57" fmla="*/ 3 h 239"/>
                <a:gd name="T58" fmla="*/ 524 w 712"/>
                <a:gd name="T59" fmla="*/ 4 h 239"/>
                <a:gd name="T60" fmla="*/ 355 w 712"/>
                <a:gd name="T61" fmla="*/ 32 h 239"/>
                <a:gd name="T62" fmla="*/ 537 w 712"/>
                <a:gd name="T63" fmla="*/ 238 h 239"/>
                <a:gd name="T64" fmla="*/ 549 w 712"/>
                <a:gd name="T65" fmla="*/ 237 h 239"/>
                <a:gd name="T66" fmla="*/ 674 w 712"/>
                <a:gd name="T67" fmla="*/ 142 h 239"/>
                <a:gd name="T68" fmla="*/ 699 w 712"/>
                <a:gd name="T69" fmla="*/ 63 h 239"/>
                <a:gd name="T70" fmla="*/ 711 w 712"/>
                <a:gd name="T71" fmla="*/ 33 h 239"/>
                <a:gd name="T72" fmla="*/ 691 w 712"/>
                <a:gd name="T73" fmla="*/ 12 h 239"/>
                <a:gd name="T74" fmla="*/ 537 w 712"/>
                <a:gd name="T75" fmla="*/ 3 h 239"/>
                <a:gd name="T76" fmla="*/ 537 w 712"/>
                <a:gd name="T77" fmla="*/ 18 h 239"/>
                <a:gd name="T78" fmla="*/ 643 w 712"/>
                <a:gd name="T79" fmla="*/ 29 h 239"/>
                <a:gd name="T80" fmla="*/ 644 w 712"/>
                <a:gd name="T81" fmla="*/ 178 h 239"/>
                <a:gd name="T82" fmla="*/ 537 w 712"/>
                <a:gd name="T83" fmla="*/ 224 h 239"/>
                <a:gd name="T84" fmla="*/ 537 w 712"/>
                <a:gd name="T85" fmla="*/ 2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2" h="239">
                  <a:moveTo>
                    <a:pt x="176" y="3"/>
                  </a:moveTo>
                  <a:cubicBezTo>
                    <a:pt x="116" y="0"/>
                    <a:pt x="36" y="7"/>
                    <a:pt x="21" y="12"/>
                  </a:cubicBezTo>
                  <a:cubicBezTo>
                    <a:pt x="3" y="18"/>
                    <a:pt x="2" y="19"/>
                    <a:pt x="1" y="33"/>
                  </a:cubicBezTo>
                  <a:cubicBezTo>
                    <a:pt x="0" y="47"/>
                    <a:pt x="3" y="60"/>
                    <a:pt x="14" y="63"/>
                  </a:cubicBezTo>
                  <a:cubicBezTo>
                    <a:pt x="29" y="68"/>
                    <a:pt x="29" y="87"/>
                    <a:pt x="39" y="142"/>
                  </a:cubicBezTo>
                  <a:cubicBezTo>
                    <a:pt x="48" y="191"/>
                    <a:pt x="70" y="230"/>
                    <a:pt x="164" y="237"/>
                  </a:cubicBezTo>
                  <a:cubicBezTo>
                    <a:pt x="168" y="238"/>
                    <a:pt x="172" y="238"/>
                    <a:pt x="176" y="238"/>
                  </a:cubicBezTo>
                  <a:lnTo>
                    <a:pt x="176" y="224"/>
                  </a:lnTo>
                  <a:cubicBezTo>
                    <a:pt x="133" y="224"/>
                    <a:pt x="86" y="209"/>
                    <a:pt x="69" y="178"/>
                  </a:cubicBezTo>
                  <a:cubicBezTo>
                    <a:pt x="45" y="135"/>
                    <a:pt x="39" y="47"/>
                    <a:pt x="70" y="29"/>
                  </a:cubicBezTo>
                  <a:cubicBezTo>
                    <a:pt x="83" y="21"/>
                    <a:pt x="129" y="16"/>
                    <a:pt x="176" y="18"/>
                  </a:cubicBezTo>
                  <a:lnTo>
                    <a:pt x="176" y="3"/>
                  </a:lnTo>
                  <a:close/>
                  <a:moveTo>
                    <a:pt x="355" y="32"/>
                  </a:moveTo>
                  <a:cubicBezTo>
                    <a:pt x="335" y="32"/>
                    <a:pt x="249" y="9"/>
                    <a:pt x="188" y="4"/>
                  </a:cubicBezTo>
                  <a:cubicBezTo>
                    <a:pt x="184" y="4"/>
                    <a:pt x="180" y="3"/>
                    <a:pt x="176" y="3"/>
                  </a:cubicBezTo>
                  <a:lnTo>
                    <a:pt x="176" y="18"/>
                  </a:lnTo>
                  <a:cubicBezTo>
                    <a:pt x="225" y="20"/>
                    <a:pt x="276" y="31"/>
                    <a:pt x="294" y="55"/>
                  </a:cubicBezTo>
                  <a:cubicBezTo>
                    <a:pt x="324" y="95"/>
                    <a:pt x="275" y="192"/>
                    <a:pt x="230" y="214"/>
                  </a:cubicBezTo>
                  <a:cubicBezTo>
                    <a:pt x="215" y="221"/>
                    <a:pt x="196" y="224"/>
                    <a:pt x="176" y="224"/>
                  </a:cubicBezTo>
                  <a:lnTo>
                    <a:pt x="176" y="238"/>
                  </a:lnTo>
                  <a:cubicBezTo>
                    <a:pt x="259" y="239"/>
                    <a:pt x="288" y="184"/>
                    <a:pt x="297" y="166"/>
                  </a:cubicBezTo>
                  <a:cubicBezTo>
                    <a:pt x="315" y="132"/>
                    <a:pt x="309" y="84"/>
                    <a:pt x="356" y="84"/>
                  </a:cubicBezTo>
                  <a:cubicBezTo>
                    <a:pt x="403" y="84"/>
                    <a:pt x="398" y="131"/>
                    <a:pt x="416" y="165"/>
                  </a:cubicBezTo>
                  <a:cubicBezTo>
                    <a:pt x="426" y="183"/>
                    <a:pt x="454" y="239"/>
                    <a:pt x="537" y="238"/>
                  </a:cubicBezTo>
                  <a:lnTo>
                    <a:pt x="537" y="224"/>
                  </a:lnTo>
                  <a:cubicBezTo>
                    <a:pt x="516" y="224"/>
                    <a:pt x="497" y="221"/>
                    <a:pt x="483" y="214"/>
                  </a:cubicBezTo>
                  <a:cubicBezTo>
                    <a:pt x="437" y="192"/>
                    <a:pt x="389" y="95"/>
                    <a:pt x="419" y="55"/>
                  </a:cubicBezTo>
                  <a:cubicBezTo>
                    <a:pt x="437" y="31"/>
                    <a:pt x="487" y="20"/>
                    <a:pt x="537" y="18"/>
                  </a:cubicBezTo>
                  <a:lnTo>
                    <a:pt x="537" y="3"/>
                  </a:lnTo>
                  <a:cubicBezTo>
                    <a:pt x="532" y="3"/>
                    <a:pt x="528" y="4"/>
                    <a:pt x="524" y="4"/>
                  </a:cubicBezTo>
                  <a:cubicBezTo>
                    <a:pt x="470" y="9"/>
                    <a:pt x="405" y="30"/>
                    <a:pt x="355" y="32"/>
                  </a:cubicBezTo>
                  <a:close/>
                  <a:moveTo>
                    <a:pt x="537" y="238"/>
                  </a:moveTo>
                  <a:cubicBezTo>
                    <a:pt x="540" y="238"/>
                    <a:pt x="544" y="238"/>
                    <a:pt x="549" y="237"/>
                  </a:cubicBezTo>
                  <a:cubicBezTo>
                    <a:pt x="643" y="230"/>
                    <a:pt x="665" y="191"/>
                    <a:pt x="674" y="142"/>
                  </a:cubicBezTo>
                  <a:cubicBezTo>
                    <a:pt x="683" y="87"/>
                    <a:pt x="684" y="68"/>
                    <a:pt x="699" y="63"/>
                  </a:cubicBezTo>
                  <a:cubicBezTo>
                    <a:pt x="710" y="60"/>
                    <a:pt x="712" y="47"/>
                    <a:pt x="711" y="33"/>
                  </a:cubicBezTo>
                  <a:cubicBezTo>
                    <a:pt x="710" y="19"/>
                    <a:pt x="710" y="18"/>
                    <a:pt x="691" y="12"/>
                  </a:cubicBezTo>
                  <a:cubicBezTo>
                    <a:pt x="677" y="7"/>
                    <a:pt x="597" y="0"/>
                    <a:pt x="537" y="3"/>
                  </a:cubicBezTo>
                  <a:lnTo>
                    <a:pt x="537" y="18"/>
                  </a:lnTo>
                  <a:cubicBezTo>
                    <a:pt x="584" y="16"/>
                    <a:pt x="629" y="21"/>
                    <a:pt x="643" y="29"/>
                  </a:cubicBezTo>
                  <a:cubicBezTo>
                    <a:pt x="674" y="47"/>
                    <a:pt x="668" y="135"/>
                    <a:pt x="644" y="178"/>
                  </a:cubicBezTo>
                  <a:cubicBezTo>
                    <a:pt x="627" y="209"/>
                    <a:pt x="579" y="224"/>
                    <a:pt x="537" y="224"/>
                  </a:cubicBezTo>
                  <a:lnTo>
                    <a:pt x="537" y="238"/>
                  </a:lnTo>
                </a:path>
              </a:pathLst>
            </a:custGeom>
            <a:solidFill>
              <a:srgbClr val="298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49" name="그룹 548"/>
          <p:cNvGrpSpPr/>
          <p:nvPr/>
        </p:nvGrpSpPr>
        <p:grpSpPr>
          <a:xfrm>
            <a:off x="5049164" y="3037640"/>
            <a:ext cx="1743094" cy="2625626"/>
            <a:chOff x="5446955" y="2316602"/>
            <a:chExt cx="659649" cy="993631"/>
          </a:xfrm>
        </p:grpSpPr>
        <p:sp>
          <p:nvSpPr>
            <p:cNvPr id="550" name="Freeform 55"/>
            <p:cNvSpPr>
              <a:spLocks/>
            </p:cNvSpPr>
            <p:nvPr/>
          </p:nvSpPr>
          <p:spPr bwMode="auto">
            <a:xfrm>
              <a:off x="5446955" y="2918046"/>
              <a:ext cx="659649" cy="392187"/>
            </a:xfrm>
            <a:custGeom>
              <a:avLst/>
              <a:gdLst>
                <a:gd name="T0" fmla="*/ 255 w 1475"/>
                <a:gd name="T1" fmla="*/ 175 h 877"/>
                <a:gd name="T2" fmla="*/ 0 w 1475"/>
                <a:gd name="T3" fmla="*/ 645 h 877"/>
                <a:gd name="T4" fmla="*/ 738 w 1475"/>
                <a:gd name="T5" fmla="*/ 877 h 877"/>
                <a:gd name="T6" fmla="*/ 1475 w 1475"/>
                <a:gd name="T7" fmla="*/ 646 h 877"/>
                <a:gd name="T8" fmla="*/ 1220 w 1475"/>
                <a:gd name="T9" fmla="*/ 175 h 877"/>
                <a:gd name="T10" fmla="*/ 737 w 1475"/>
                <a:gd name="T11" fmla="*/ 2 h 877"/>
                <a:gd name="T12" fmla="*/ 255 w 1475"/>
                <a:gd name="T13" fmla="*/ 175 h 877"/>
              </a:gdLst>
              <a:ahLst/>
              <a:cxnLst>
                <a:cxn ang="0">
                  <a:pos x="T0" y="T1"/>
                </a:cxn>
                <a:cxn ang="0">
                  <a:pos x="T2" y="T3"/>
                </a:cxn>
                <a:cxn ang="0">
                  <a:pos x="T4" y="T5"/>
                </a:cxn>
                <a:cxn ang="0">
                  <a:pos x="T6" y="T7"/>
                </a:cxn>
                <a:cxn ang="0">
                  <a:pos x="T8" y="T9"/>
                </a:cxn>
                <a:cxn ang="0">
                  <a:pos x="T10" y="T11"/>
                </a:cxn>
                <a:cxn ang="0">
                  <a:pos x="T12" y="T13"/>
                </a:cxn>
              </a:cxnLst>
              <a:rect l="0" t="0" r="r" b="b"/>
              <a:pathLst>
                <a:path w="1475" h="877">
                  <a:moveTo>
                    <a:pt x="255" y="175"/>
                  </a:moveTo>
                  <a:cubicBezTo>
                    <a:pt x="127" y="257"/>
                    <a:pt x="75" y="435"/>
                    <a:pt x="0" y="645"/>
                  </a:cubicBezTo>
                  <a:cubicBezTo>
                    <a:pt x="209" y="791"/>
                    <a:pt x="463" y="877"/>
                    <a:pt x="738" y="877"/>
                  </a:cubicBezTo>
                  <a:cubicBezTo>
                    <a:pt x="1012" y="877"/>
                    <a:pt x="1266" y="791"/>
                    <a:pt x="1475" y="646"/>
                  </a:cubicBezTo>
                  <a:cubicBezTo>
                    <a:pt x="1400" y="435"/>
                    <a:pt x="1349" y="255"/>
                    <a:pt x="1220" y="175"/>
                  </a:cubicBezTo>
                  <a:cubicBezTo>
                    <a:pt x="999" y="37"/>
                    <a:pt x="867" y="4"/>
                    <a:pt x="737" y="2"/>
                  </a:cubicBezTo>
                  <a:cubicBezTo>
                    <a:pt x="604" y="0"/>
                    <a:pt x="473" y="33"/>
                    <a:pt x="255" y="175"/>
                  </a:cubicBez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1" name="Freeform 56"/>
            <p:cNvSpPr>
              <a:spLocks/>
            </p:cNvSpPr>
            <p:nvPr/>
          </p:nvSpPr>
          <p:spPr bwMode="auto">
            <a:xfrm>
              <a:off x="6041470" y="3048313"/>
              <a:ext cx="65134" cy="198172"/>
            </a:xfrm>
            <a:custGeom>
              <a:avLst/>
              <a:gdLst>
                <a:gd name="T0" fmla="*/ 0 w 145"/>
                <a:gd name="T1" fmla="*/ 442 h 442"/>
                <a:gd name="T2" fmla="*/ 0 w 145"/>
                <a:gd name="T3" fmla="*/ 0 h 442"/>
                <a:gd name="T4" fmla="*/ 145 w 145"/>
                <a:gd name="T5" fmla="*/ 355 h 442"/>
                <a:gd name="T6" fmla="*/ 0 w 145"/>
                <a:gd name="T7" fmla="*/ 442 h 442"/>
              </a:gdLst>
              <a:ahLst/>
              <a:cxnLst>
                <a:cxn ang="0">
                  <a:pos x="T0" y="T1"/>
                </a:cxn>
                <a:cxn ang="0">
                  <a:pos x="T2" y="T3"/>
                </a:cxn>
                <a:cxn ang="0">
                  <a:pos x="T4" y="T5"/>
                </a:cxn>
                <a:cxn ang="0">
                  <a:pos x="T6" y="T7"/>
                </a:cxn>
              </a:cxnLst>
              <a:rect l="0" t="0" r="r" b="b"/>
              <a:pathLst>
                <a:path w="145" h="442">
                  <a:moveTo>
                    <a:pt x="0" y="442"/>
                  </a:moveTo>
                  <a:lnTo>
                    <a:pt x="0" y="0"/>
                  </a:lnTo>
                  <a:cubicBezTo>
                    <a:pt x="57" y="92"/>
                    <a:pt x="96" y="217"/>
                    <a:pt x="145" y="355"/>
                  </a:cubicBezTo>
                  <a:cubicBezTo>
                    <a:pt x="99" y="387"/>
                    <a:pt x="50" y="416"/>
                    <a:pt x="0" y="442"/>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2" name="Freeform 57"/>
            <p:cNvSpPr>
              <a:spLocks/>
            </p:cNvSpPr>
            <p:nvPr/>
          </p:nvSpPr>
          <p:spPr bwMode="auto">
            <a:xfrm>
              <a:off x="5920905" y="2956849"/>
              <a:ext cx="72062" cy="335368"/>
            </a:xfrm>
            <a:custGeom>
              <a:avLst/>
              <a:gdLst>
                <a:gd name="T0" fmla="*/ 159 w 159"/>
                <a:gd name="T1" fmla="*/ 89 h 750"/>
                <a:gd name="T2" fmla="*/ 159 w 159"/>
                <a:gd name="T3" fmla="*/ 698 h 750"/>
                <a:gd name="T4" fmla="*/ 0 w 159"/>
                <a:gd name="T5" fmla="*/ 750 h 750"/>
                <a:gd name="T6" fmla="*/ 0 w 159"/>
                <a:gd name="T7" fmla="*/ 0 h 750"/>
                <a:gd name="T8" fmla="*/ 159 w 159"/>
                <a:gd name="T9" fmla="*/ 89 h 750"/>
                <a:gd name="T10" fmla="*/ 159 w 159"/>
                <a:gd name="T11" fmla="*/ 89 h 750"/>
              </a:gdLst>
              <a:ahLst/>
              <a:cxnLst>
                <a:cxn ang="0">
                  <a:pos x="T0" y="T1"/>
                </a:cxn>
                <a:cxn ang="0">
                  <a:pos x="T2" y="T3"/>
                </a:cxn>
                <a:cxn ang="0">
                  <a:pos x="T4" y="T5"/>
                </a:cxn>
                <a:cxn ang="0">
                  <a:pos x="T6" y="T7"/>
                </a:cxn>
                <a:cxn ang="0">
                  <a:pos x="T8" y="T9"/>
                </a:cxn>
                <a:cxn ang="0">
                  <a:pos x="T10" y="T11"/>
                </a:cxn>
              </a:cxnLst>
              <a:rect l="0" t="0" r="r" b="b"/>
              <a:pathLst>
                <a:path w="159" h="750">
                  <a:moveTo>
                    <a:pt x="159" y="89"/>
                  </a:moveTo>
                  <a:lnTo>
                    <a:pt x="159" y="698"/>
                  </a:lnTo>
                  <a:cubicBezTo>
                    <a:pt x="108" y="719"/>
                    <a:pt x="55" y="736"/>
                    <a:pt x="0" y="750"/>
                  </a:cubicBezTo>
                  <a:lnTo>
                    <a:pt x="0" y="0"/>
                  </a:lnTo>
                  <a:cubicBezTo>
                    <a:pt x="48" y="23"/>
                    <a:pt x="100" y="52"/>
                    <a:pt x="159" y="89"/>
                  </a:cubicBezTo>
                  <a:lnTo>
                    <a:pt x="159" y="89"/>
                  </a:lnTo>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3" name="Freeform 58"/>
            <p:cNvSpPr>
              <a:spLocks/>
            </p:cNvSpPr>
            <p:nvPr/>
          </p:nvSpPr>
          <p:spPr bwMode="auto">
            <a:xfrm>
              <a:off x="5800338" y="2920818"/>
              <a:ext cx="72062" cy="389415"/>
            </a:xfrm>
            <a:custGeom>
              <a:avLst/>
              <a:gdLst>
                <a:gd name="T0" fmla="*/ 159 w 159"/>
                <a:gd name="T1" fmla="*/ 35 h 871"/>
                <a:gd name="T2" fmla="*/ 159 w 159"/>
                <a:gd name="T3" fmla="*/ 854 h 871"/>
                <a:gd name="T4" fmla="*/ 0 w 159"/>
                <a:gd name="T5" fmla="*/ 871 h 871"/>
                <a:gd name="T6" fmla="*/ 0 w 159"/>
                <a:gd name="T7" fmla="*/ 0 h 871"/>
                <a:gd name="T8" fmla="*/ 159 w 159"/>
                <a:gd name="T9" fmla="*/ 35 h 871"/>
              </a:gdLst>
              <a:ahLst/>
              <a:cxnLst>
                <a:cxn ang="0">
                  <a:pos x="T0" y="T1"/>
                </a:cxn>
                <a:cxn ang="0">
                  <a:pos x="T2" y="T3"/>
                </a:cxn>
                <a:cxn ang="0">
                  <a:pos x="T4" y="T5"/>
                </a:cxn>
                <a:cxn ang="0">
                  <a:pos x="T6" y="T7"/>
                </a:cxn>
                <a:cxn ang="0">
                  <a:pos x="T8" y="T9"/>
                </a:cxn>
              </a:cxnLst>
              <a:rect l="0" t="0" r="r" b="b"/>
              <a:pathLst>
                <a:path w="159" h="871">
                  <a:moveTo>
                    <a:pt x="159" y="35"/>
                  </a:moveTo>
                  <a:lnTo>
                    <a:pt x="159" y="854"/>
                  </a:lnTo>
                  <a:cubicBezTo>
                    <a:pt x="107" y="863"/>
                    <a:pt x="54" y="868"/>
                    <a:pt x="0" y="871"/>
                  </a:cubicBezTo>
                  <a:lnTo>
                    <a:pt x="0" y="0"/>
                  </a:lnTo>
                  <a:cubicBezTo>
                    <a:pt x="50" y="4"/>
                    <a:pt x="101" y="15"/>
                    <a:pt x="159" y="35"/>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4" name="Freeform 59"/>
            <p:cNvSpPr>
              <a:spLocks/>
            </p:cNvSpPr>
            <p:nvPr/>
          </p:nvSpPr>
          <p:spPr bwMode="auto">
            <a:xfrm>
              <a:off x="5681158" y="2919432"/>
              <a:ext cx="70677" cy="390801"/>
            </a:xfrm>
            <a:custGeom>
              <a:avLst/>
              <a:gdLst>
                <a:gd name="T0" fmla="*/ 158 w 158"/>
                <a:gd name="T1" fmla="*/ 0 h 873"/>
                <a:gd name="T2" fmla="*/ 158 w 158"/>
                <a:gd name="T3" fmla="*/ 873 h 873"/>
                <a:gd name="T4" fmla="*/ 0 w 158"/>
                <a:gd name="T5" fmla="*/ 856 h 873"/>
                <a:gd name="T6" fmla="*/ 0 w 158"/>
                <a:gd name="T7" fmla="*/ 33 h 873"/>
                <a:gd name="T8" fmla="*/ 158 w 158"/>
                <a:gd name="T9" fmla="*/ 0 h 873"/>
              </a:gdLst>
              <a:ahLst/>
              <a:cxnLst>
                <a:cxn ang="0">
                  <a:pos x="T0" y="T1"/>
                </a:cxn>
                <a:cxn ang="0">
                  <a:pos x="T2" y="T3"/>
                </a:cxn>
                <a:cxn ang="0">
                  <a:pos x="T4" y="T5"/>
                </a:cxn>
                <a:cxn ang="0">
                  <a:pos x="T6" y="T7"/>
                </a:cxn>
                <a:cxn ang="0">
                  <a:pos x="T8" y="T9"/>
                </a:cxn>
              </a:cxnLst>
              <a:rect l="0" t="0" r="r" b="b"/>
              <a:pathLst>
                <a:path w="158" h="873">
                  <a:moveTo>
                    <a:pt x="158" y="0"/>
                  </a:moveTo>
                  <a:lnTo>
                    <a:pt x="158" y="873"/>
                  </a:lnTo>
                  <a:cubicBezTo>
                    <a:pt x="105" y="870"/>
                    <a:pt x="52" y="865"/>
                    <a:pt x="0" y="856"/>
                  </a:cubicBezTo>
                  <a:lnTo>
                    <a:pt x="0" y="33"/>
                  </a:lnTo>
                  <a:cubicBezTo>
                    <a:pt x="57" y="13"/>
                    <a:pt x="108" y="4"/>
                    <a:pt x="158"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5" name="Freeform 60"/>
            <p:cNvSpPr>
              <a:spLocks/>
            </p:cNvSpPr>
            <p:nvPr/>
          </p:nvSpPr>
          <p:spPr bwMode="auto">
            <a:xfrm>
              <a:off x="5560592" y="2955463"/>
              <a:ext cx="70677" cy="336754"/>
            </a:xfrm>
            <a:custGeom>
              <a:avLst/>
              <a:gdLst>
                <a:gd name="T0" fmla="*/ 159 w 159"/>
                <a:gd name="T1" fmla="*/ 0 h 754"/>
                <a:gd name="T2" fmla="*/ 159 w 159"/>
                <a:gd name="T3" fmla="*/ 754 h 754"/>
                <a:gd name="T4" fmla="*/ 0 w 159"/>
                <a:gd name="T5" fmla="*/ 701 h 754"/>
                <a:gd name="T6" fmla="*/ 0 w 159"/>
                <a:gd name="T7" fmla="*/ 93 h 754"/>
                <a:gd name="T8" fmla="*/ 159 w 159"/>
                <a:gd name="T9" fmla="*/ 0 h 754"/>
              </a:gdLst>
              <a:ahLst/>
              <a:cxnLst>
                <a:cxn ang="0">
                  <a:pos x="T0" y="T1"/>
                </a:cxn>
                <a:cxn ang="0">
                  <a:pos x="T2" y="T3"/>
                </a:cxn>
                <a:cxn ang="0">
                  <a:pos x="T4" y="T5"/>
                </a:cxn>
                <a:cxn ang="0">
                  <a:pos x="T6" y="T7"/>
                </a:cxn>
                <a:cxn ang="0">
                  <a:pos x="T8" y="T9"/>
                </a:cxn>
              </a:cxnLst>
              <a:rect l="0" t="0" r="r" b="b"/>
              <a:pathLst>
                <a:path w="159" h="754">
                  <a:moveTo>
                    <a:pt x="159" y="0"/>
                  </a:moveTo>
                  <a:lnTo>
                    <a:pt x="159" y="754"/>
                  </a:lnTo>
                  <a:cubicBezTo>
                    <a:pt x="104" y="740"/>
                    <a:pt x="51" y="722"/>
                    <a:pt x="0" y="701"/>
                  </a:cubicBezTo>
                  <a:lnTo>
                    <a:pt x="0" y="93"/>
                  </a:lnTo>
                  <a:cubicBezTo>
                    <a:pt x="59" y="54"/>
                    <a:pt x="111" y="24"/>
                    <a:pt x="159"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6" name="Freeform 61"/>
            <p:cNvSpPr>
              <a:spLocks/>
            </p:cNvSpPr>
            <p:nvPr/>
          </p:nvSpPr>
          <p:spPr bwMode="auto">
            <a:xfrm>
              <a:off x="5446955" y="3049699"/>
              <a:ext cx="63748" cy="196786"/>
            </a:xfrm>
            <a:custGeom>
              <a:avLst/>
              <a:gdLst>
                <a:gd name="T0" fmla="*/ 145 w 145"/>
                <a:gd name="T1" fmla="*/ 0 h 440"/>
                <a:gd name="T2" fmla="*/ 145 w 145"/>
                <a:gd name="T3" fmla="*/ 440 h 440"/>
                <a:gd name="T4" fmla="*/ 0 w 145"/>
                <a:gd name="T5" fmla="*/ 352 h 440"/>
                <a:gd name="T6" fmla="*/ 145 w 145"/>
                <a:gd name="T7" fmla="*/ 0 h 440"/>
              </a:gdLst>
              <a:ahLst/>
              <a:cxnLst>
                <a:cxn ang="0">
                  <a:pos x="T0" y="T1"/>
                </a:cxn>
                <a:cxn ang="0">
                  <a:pos x="T2" y="T3"/>
                </a:cxn>
                <a:cxn ang="0">
                  <a:pos x="T4" y="T5"/>
                </a:cxn>
                <a:cxn ang="0">
                  <a:pos x="T6" y="T7"/>
                </a:cxn>
              </a:cxnLst>
              <a:rect l="0" t="0" r="r" b="b"/>
              <a:pathLst>
                <a:path w="145" h="440">
                  <a:moveTo>
                    <a:pt x="145" y="0"/>
                  </a:moveTo>
                  <a:lnTo>
                    <a:pt x="145" y="440"/>
                  </a:lnTo>
                  <a:cubicBezTo>
                    <a:pt x="95" y="414"/>
                    <a:pt x="46" y="385"/>
                    <a:pt x="0" y="352"/>
                  </a:cubicBezTo>
                  <a:cubicBezTo>
                    <a:pt x="49" y="215"/>
                    <a:pt x="88" y="92"/>
                    <a:pt x="145"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7" name="Freeform 62"/>
            <p:cNvSpPr>
              <a:spLocks/>
            </p:cNvSpPr>
            <p:nvPr/>
          </p:nvSpPr>
          <p:spPr bwMode="auto">
            <a:xfrm>
              <a:off x="5495458" y="3008124"/>
              <a:ext cx="562642" cy="70677"/>
            </a:xfrm>
            <a:custGeom>
              <a:avLst/>
              <a:gdLst>
                <a:gd name="T0" fmla="*/ 112 w 1258"/>
                <a:gd name="T1" fmla="*/ 0 h 159"/>
                <a:gd name="T2" fmla="*/ 0 w 1258"/>
                <a:gd name="T3" fmla="*/ 159 h 159"/>
                <a:gd name="T4" fmla="*/ 1258 w 1258"/>
                <a:gd name="T5" fmla="*/ 159 h 159"/>
                <a:gd name="T6" fmla="*/ 1145 w 1258"/>
                <a:gd name="T7" fmla="*/ 0 h 159"/>
                <a:gd name="T8" fmla="*/ 112 w 1258"/>
                <a:gd name="T9" fmla="*/ 0 h 159"/>
              </a:gdLst>
              <a:ahLst/>
              <a:cxnLst>
                <a:cxn ang="0">
                  <a:pos x="T0" y="T1"/>
                </a:cxn>
                <a:cxn ang="0">
                  <a:pos x="T2" y="T3"/>
                </a:cxn>
                <a:cxn ang="0">
                  <a:pos x="T4" y="T5"/>
                </a:cxn>
                <a:cxn ang="0">
                  <a:pos x="T6" y="T7"/>
                </a:cxn>
                <a:cxn ang="0">
                  <a:pos x="T8" y="T9"/>
                </a:cxn>
              </a:cxnLst>
              <a:rect l="0" t="0" r="r" b="b"/>
              <a:pathLst>
                <a:path w="1258" h="159">
                  <a:moveTo>
                    <a:pt x="112" y="0"/>
                  </a:moveTo>
                  <a:cubicBezTo>
                    <a:pt x="66" y="40"/>
                    <a:pt x="31" y="94"/>
                    <a:pt x="0" y="159"/>
                  </a:cubicBezTo>
                  <a:lnTo>
                    <a:pt x="1258" y="159"/>
                  </a:lnTo>
                  <a:cubicBezTo>
                    <a:pt x="1227" y="94"/>
                    <a:pt x="1191" y="40"/>
                    <a:pt x="1145" y="0"/>
                  </a:cubicBezTo>
                  <a:lnTo>
                    <a:pt x="112" y="0"/>
                  </a:ln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8" name="Freeform 63"/>
            <p:cNvSpPr>
              <a:spLocks/>
            </p:cNvSpPr>
            <p:nvPr/>
          </p:nvSpPr>
          <p:spPr bwMode="auto">
            <a:xfrm>
              <a:off x="5448341" y="3128691"/>
              <a:ext cx="655492" cy="70677"/>
            </a:xfrm>
            <a:custGeom>
              <a:avLst/>
              <a:gdLst>
                <a:gd name="T0" fmla="*/ 57 w 1463"/>
                <a:gd name="T1" fmla="*/ 0 h 159"/>
                <a:gd name="T2" fmla="*/ 0 w 1463"/>
                <a:gd name="T3" fmla="*/ 159 h 159"/>
                <a:gd name="T4" fmla="*/ 1463 w 1463"/>
                <a:gd name="T5" fmla="*/ 159 h 159"/>
                <a:gd name="T6" fmla="*/ 1406 w 1463"/>
                <a:gd name="T7" fmla="*/ 0 h 159"/>
                <a:gd name="T8" fmla="*/ 57 w 1463"/>
                <a:gd name="T9" fmla="*/ 0 h 159"/>
              </a:gdLst>
              <a:ahLst/>
              <a:cxnLst>
                <a:cxn ang="0">
                  <a:pos x="T0" y="T1"/>
                </a:cxn>
                <a:cxn ang="0">
                  <a:pos x="T2" y="T3"/>
                </a:cxn>
                <a:cxn ang="0">
                  <a:pos x="T4" y="T5"/>
                </a:cxn>
                <a:cxn ang="0">
                  <a:pos x="T6" y="T7"/>
                </a:cxn>
                <a:cxn ang="0">
                  <a:pos x="T8" y="T9"/>
                </a:cxn>
              </a:cxnLst>
              <a:rect l="0" t="0" r="r" b="b"/>
              <a:pathLst>
                <a:path w="1463" h="159">
                  <a:moveTo>
                    <a:pt x="57" y="0"/>
                  </a:moveTo>
                  <a:cubicBezTo>
                    <a:pt x="38" y="50"/>
                    <a:pt x="20" y="103"/>
                    <a:pt x="0" y="159"/>
                  </a:cubicBezTo>
                  <a:lnTo>
                    <a:pt x="1463" y="159"/>
                  </a:lnTo>
                  <a:cubicBezTo>
                    <a:pt x="1443" y="103"/>
                    <a:pt x="1425" y="50"/>
                    <a:pt x="1406" y="0"/>
                  </a:cubicBezTo>
                  <a:lnTo>
                    <a:pt x="57" y="0"/>
                  </a:ln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9" name="Freeform 64"/>
            <p:cNvSpPr>
              <a:spLocks/>
            </p:cNvSpPr>
            <p:nvPr/>
          </p:nvSpPr>
          <p:spPr bwMode="auto">
            <a:xfrm>
              <a:off x="5514860" y="3249256"/>
              <a:ext cx="522453" cy="60976"/>
            </a:xfrm>
            <a:custGeom>
              <a:avLst/>
              <a:gdLst>
                <a:gd name="T0" fmla="*/ 0 w 1167"/>
                <a:gd name="T1" fmla="*/ 0 h 139"/>
                <a:gd name="T2" fmla="*/ 584 w 1167"/>
                <a:gd name="T3" fmla="*/ 139 h 139"/>
                <a:gd name="T4" fmla="*/ 1167 w 1167"/>
                <a:gd name="T5" fmla="*/ 0 h 139"/>
                <a:gd name="T6" fmla="*/ 0 w 1167"/>
                <a:gd name="T7" fmla="*/ 0 h 139"/>
              </a:gdLst>
              <a:ahLst/>
              <a:cxnLst>
                <a:cxn ang="0">
                  <a:pos x="T0" y="T1"/>
                </a:cxn>
                <a:cxn ang="0">
                  <a:pos x="T2" y="T3"/>
                </a:cxn>
                <a:cxn ang="0">
                  <a:pos x="T4" y="T5"/>
                </a:cxn>
                <a:cxn ang="0">
                  <a:pos x="T6" y="T7"/>
                </a:cxn>
              </a:cxnLst>
              <a:rect l="0" t="0" r="r" b="b"/>
              <a:pathLst>
                <a:path w="1167" h="139">
                  <a:moveTo>
                    <a:pt x="0" y="0"/>
                  </a:moveTo>
                  <a:cubicBezTo>
                    <a:pt x="176" y="89"/>
                    <a:pt x="374" y="139"/>
                    <a:pt x="584" y="139"/>
                  </a:cubicBezTo>
                  <a:cubicBezTo>
                    <a:pt x="794" y="139"/>
                    <a:pt x="992" y="89"/>
                    <a:pt x="1167" y="0"/>
                  </a:cubicBezTo>
                  <a:lnTo>
                    <a:pt x="0" y="0"/>
                  </a:lnTo>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0" name="Freeform 65"/>
            <p:cNvSpPr>
              <a:spLocks/>
            </p:cNvSpPr>
            <p:nvPr/>
          </p:nvSpPr>
          <p:spPr bwMode="auto">
            <a:xfrm>
              <a:off x="6041470" y="3048313"/>
              <a:ext cx="16630" cy="30488"/>
            </a:xfrm>
            <a:custGeom>
              <a:avLst/>
              <a:gdLst>
                <a:gd name="T0" fmla="*/ 0 w 37"/>
                <a:gd name="T1" fmla="*/ 68 h 68"/>
                <a:gd name="T2" fmla="*/ 37 w 37"/>
                <a:gd name="T3" fmla="*/ 68 h 68"/>
                <a:gd name="T4" fmla="*/ 35 w 37"/>
                <a:gd name="T5" fmla="*/ 65 h 68"/>
                <a:gd name="T6" fmla="*/ 32 w 37"/>
                <a:gd name="T7" fmla="*/ 59 h 68"/>
                <a:gd name="T8" fmla="*/ 31 w 37"/>
                <a:gd name="T9" fmla="*/ 56 h 68"/>
                <a:gd name="T10" fmla="*/ 25 w 37"/>
                <a:gd name="T11" fmla="*/ 44 h 68"/>
                <a:gd name="T12" fmla="*/ 23 w 37"/>
                <a:gd name="T13" fmla="*/ 41 h 68"/>
                <a:gd name="T14" fmla="*/ 17 w 37"/>
                <a:gd name="T15" fmla="*/ 30 h 68"/>
                <a:gd name="T16" fmla="*/ 17 w 37"/>
                <a:gd name="T17" fmla="*/ 30 h 68"/>
                <a:gd name="T18" fmla="*/ 16 w 37"/>
                <a:gd name="T19" fmla="*/ 27 h 68"/>
                <a:gd name="T20" fmla="*/ 14 w 37"/>
                <a:gd name="T21" fmla="*/ 24 h 68"/>
                <a:gd name="T22" fmla="*/ 14 w 37"/>
                <a:gd name="T23" fmla="*/ 24 h 68"/>
                <a:gd name="T24" fmla="*/ 13 w 37"/>
                <a:gd name="T25" fmla="*/ 21 h 68"/>
                <a:gd name="T26" fmla="*/ 11 w 37"/>
                <a:gd name="T27" fmla="*/ 19 h 68"/>
                <a:gd name="T28" fmla="*/ 11 w 37"/>
                <a:gd name="T29" fmla="*/ 18 h 68"/>
                <a:gd name="T30" fmla="*/ 10 w 37"/>
                <a:gd name="T31" fmla="*/ 16 h 68"/>
                <a:gd name="T32" fmla="*/ 9 w 37"/>
                <a:gd name="T33" fmla="*/ 16 h 68"/>
                <a:gd name="T34" fmla="*/ 8 w 37"/>
                <a:gd name="T35" fmla="*/ 13 h 68"/>
                <a:gd name="T36" fmla="*/ 8 w 37"/>
                <a:gd name="T37" fmla="*/ 13 h 68"/>
                <a:gd name="T38" fmla="*/ 6 w 37"/>
                <a:gd name="T39" fmla="*/ 10 h 68"/>
                <a:gd name="T40" fmla="*/ 6 w 37"/>
                <a:gd name="T41" fmla="*/ 10 h 68"/>
                <a:gd name="T42" fmla="*/ 5 w 37"/>
                <a:gd name="T43" fmla="*/ 8 h 68"/>
                <a:gd name="T44" fmla="*/ 3 w 37"/>
                <a:gd name="T45" fmla="*/ 5 h 68"/>
                <a:gd name="T46" fmla="*/ 1 w 37"/>
                <a:gd name="T47" fmla="*/ 3 h 68"/>
                <a:gd name="T48" fmla="*/ 1 w 37"/>
                <a:gd name="T49" fmla="*/ 2 h 68"/>
                <a:gd name="T50" fmla="*/ 0 w 37"/>
                <a:gd name="T51" fmla="*/ 0 h 68"/>
                <a:gd name="T52" fmla="*/ 0 w 37"/>
                <a:gd name="T5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68">
                  <a:moveTo>
                    <a:pt x="0" y="68"/>
                  </a:moveTo>
                  <a:lnTo>
                    <a:pt x="37" y="68"/>
                  </a:lnTo>
                  <a:lnTo>
                    <a:pt x="35" y="65"/>
                  </a:lnTo>
                  <a:lnTo>
                    <a:pt x="32" y="59"/>
                  </a:lnTo>
                  <a:lnTo>
                    <a:pt x="31" y="56"/>
                  </a:lnTo>
                  <a:cubicBezTo>
                    <a:pt x="29" y="52"/>
                    <a:pt x="27" y="48"/>
                    <a:pt x="25" y="44"/>
                  </a:cubicBezTo>
                  <a:lnTo>
                    <a:pt x="23" y="41"/>
                  </a:lnTo>
                  <a:cubicBezTo>
                    <a:pt x="21" y="37"/>
                    <a:pt x="19" y="34"/>
                    <a:pt x="17" y="30"/>
                  </a:cubicBezTo>
                  <a:lnTo>
                    <a:pt x="17" y="30"/>
                  </a:lnTo>
                  <a:lnTo>
                    <a:pt x="16" y="27"/>
                  </a:lnTo>
                  <a:lnTo>
                    <a:pt x="14" y="24"/>
                  </a:lnTo>
                  <a:lnTo>
                    <a:pt x="14" y="24"/>
                  </a:lnTo>
                  <a:lnTo>
                    <a:pt x="13" y="21"/>
                  </a:lnTo>
                  <a:lnTo>
                    <a:pt x="11" y="19"/>
                  </a:lnTo>
                  <a:lnTo>
                    <a:pt x="11" y="18"/>
                  </a:lnTo>
                  <a:lnTo>
                    <a:pt x="10" y="16"/>
                  </a:lnTo>
                  <a:lnTo>
                    <a:pt x="9" y="16"/>
                  </a:lnTo>
                  <a:lnTo>
                    <a:pt x="8" y="13"/>
                  </a:lnTo>
                  <a:lnTo>
                    <a:pt x="8" y="13"/>
                  </a:lnTo>
                  <a:lnTo>
                    <a:pt x="6" y="10"/>
                  </a:lnTo>
                  <a:lnTo>
                    <a:pt x="6" y="10"/>
                  </a:lnTo>
                  <a:lnTo>
                    <a:pt x="5" y="8"/>
                  </a:lnTo>
                  <a:lnTo>
                    <a:pt x="3" y="5"/>
                  </a:lnTo>
                  <a:lnTo>
                    <a:pt x="1" y="3"/>
                  </a:lnTo>
                  <a:lnTo>
                    <a:pt x="1" y="2"/>
                  </a:lnTo>
                  <a:lnTo>
                    <a:pt x="0" y="0"/>
                  </a:lnTo>
                  <a:lnTo>
                    <a:pt x="0" y="68"/>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1" name="Freeform 66"/>
            <p:cNvSpPr>
              <a:spLocks/>
            </p:cNvSpPr>
            <p:nvPr/>
          </p:nvSpPr>
          <p:spPr bwMode="auto">
            <a:xfrm>
              <a:off x="6041470" y="3128691"/>
              <a:ext cx="62362" cy="70677"/>
            </a:xfrm>
            <a:custGeom>
              <a:avLst/>
              <a:gdLst>
                <a:gd name="T0" fmla="*/ 45 w 45"/>
                <a:gd name="T1" fmla="*/ 51 h 51"/>
                <a:gd name="T2" fmla="*/ 45 w 45"/>
                <a:gd name="T3" fmla="*/ 50 h 51"/>
                <a:gd name="T4" fmla="*/ 44 w 45"/>
                <a:gd name="T5" fmla="*/ 48 h 51"/>
                <a:gd name="T6" fmla="*/ 44 w 45"/>
                <a:gd name="T7" fmla="*/ 47 h 51"/>
                <a:gd name="T8" fmla="*/ 43 w 45"/>
                <a:gd name="T9" fmla="*/ 45 h 51"/>
                <a:gd name="T10" fmla="*/ 43 w 45"/>
                <a:gd name="T11" fmla="*/ 44 h 51"/>
                <a:gd name="T12" fmla="*/ 42 w 45"/>
                <a:gd name="T13" fmla="*/ 43 h 51"/>
                <a:gd name="T14" fmla="*/ 42 w 45"/>
                <a:gd name="T15" fmla="*/ 42 h 51"/>
                <a:gd name="T16" fmla="*/ 41 w 45"/>
                <a:gd name="T17" fmla="*/ 39 h 51"/>
                <a:gd name="T18" fmla="*/ 41 w 45"/>
                <a:gd name="T19" fmla="*/ 38 h 51"/>
                <a:gd name="T20" fmla="*/ 39 w 45"/>
                <a:gd name="T21" fmla="*/ 33 h 51"/>
                <a:gd name="T22" fmla="*/ 37 w 45"/>
                <a:gd name="T23" fmla="*/ 29 h 51"/>
                <a:gd name="T24" fmla="*/ 37 w 45"/>
                <a:gd name="T25" fmla="*/ 28 h 51"/>
                <a:gd name="T26" fmla="*/ 37 w 45"/>
                <a:gd name="T27" fmla="*/ 27 h 51"/>
                <a:gd name="T28" fmla="*/ 36 w 45"/>
                <a:gd name="T29" fmla="*/ 26 h 51"/>
                <a:gd name="T30" fmla="*/ 36 w 45"/>
                <a:gd name="T31" fmla="*/ 24 h 51"/>
                <a:gd name="T32" fmla="*/ 34 w 45"/>
                <a:gd name="T33" fmla="*/ 21 h 51"/>
                <a:gd name="T34" fmla="*/ 34 w 45"/>
                <a:gd name="T35" fmla="*/ 20 h 51"/>
                <a:gd name="T36" fmla="*/ 34 w 45"/>
                <a:gd name="T37" fmla="*/ 19 h 51"/>
                <a:gd name="T38" fmla="*/ 34 w 45"/>
                <a:gd name="T39" fmla="*/ 18 h 51"/>
                <a:gd name="T40" fmla="*/ 33 w 45"/>
                <a:gd name="T41" fmla="*/ 16 h 51"/>
                <a:gd name="T42" fmla="*/ 33 w 45"/>
                <a:gd name="T43" fmla="*/ 15 h 51"/>
                <a:gd name="T44" fmla="*/ 32 w 45"/>
                <a:gd name="T45" fmla="*/ 14 h 51"/>
                <a:gd name="T46" fmla="*/ 32 w 45"/>
                <a:gd name="T47" fmla="*/ 13 h 51"/>
                <a:gd name="T48" fmla="*/ 31 w 45"/>
                <a:gd name="T49" fmla="*/ 11 h 51"/>
                <a:gd name="T50" fmla="*/ 31 w 45"/>
                <a:gd name="T51" fmla="*/ 10 h 51"/>
                <a:gd name="T52" fmla="*/ 30 w 45"/>
                <a:gd name="T53" fmla="*/ 9 h 51"/>
                <a:gd name="T54" fmla="*/ 30 w 45"/>
                <a:gd name="T55" fmla="*/ 8 h 51"/>
                <a:gd name="T56" fmla="*/ 30 w 45"/>
                <a:gd name="T57" fmla="*/ 7 h 51"/>
                <a:gd name="T58" fmla="*/ 29 w 45"/>
                <a:gd name="T59" fmla="*/ 6 h 51"/>
                <a:gd name="T60" fmla="*/ 29 w 45"/>
                <a:gd name="T61" fmla="*/ 5 h 51"/>
                <a:gd name="T62" fmla="*/ 28 w 45"/>
                <a:gd name="T63" fmla="*/ 2 h 51"/>
                <a:gd name="T64" fmla="*/ 27 w 45"/>
                <a:gd name="T65" fmla="*/ 1 h 51"/>
                <a:gd name="T66" fmla="*/ 0 w 45"/>
                <a:gd name="T6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51">
                  <a:moveTo>
                    <a:pt x="0" y="51"/>
                  </a:moveTo>
                  <a:lnTo>
                    <a:pt x="45" y="51"/>
                  </a:lnTo>
                  <a:lnTo>
                    <a:pt x="45" y="51"/>
                  </a:lnTo>
                  <a:lnTo>
                    <a:pt x="45" y="50"/>
                  </a:lnTo>
                  <a:lnTo>
                    <a:pt x="45" y="49"/>
                  </a:lnTo>
                  <a:lnTo>
                    <a:pt x="44" y="48"/>
                  </a:lnTo>
                  <a:lnTo>
                    <a:pt x="44" y="48"/>
                  </a:lnTo>
                  <a:lnTo>
                    <a:pt x="44" y="47"/>
                  </a:lnTo>
                  <a:lnTo>
                    <a:pt x="43" y="46"/>
                  </a:lnTo>
                  <a:lnTo>
                    <a:pt x="43" y="45"/>
                  </a:lnTo>
                  <a:lnTo>
                    <a:pt x="43" y="44"/>
                  </a:lnTo>
                  <a:lnTo>
                    <a:pt x="43" y="44"/>
                  </a:lnTo>
                  <a:lnTo>
                    <a:pt x="42" y="43"/>
                  </a:lnTo>
                  <a:lnTo>
                    <a:pt x="42" y="43"/>
                  </a:lnTo>
                  <a:lnTo>
                    <a:pt x="42" y="42"/>
                  </a:lnTo>
                  <a:lnTo>
                    <a:pt x="42" y="42"/>
                  </a:lnTo>
                  <a:lnTo>
                    <a:pt x="42" y="41"/>
                  </a:lnTo>
                  <a:lnTo>
                    <a:pt x="41" y="39"/>
                  </a:lnTo>
                  <a:lnTo>
                    <a:pt x="41" y="38"/>
                  </a:lnTo>
                  <a:lnTo>
                    <a:pt x="41" y="38"/>
                  </a:lnTo>
                  <a:lnTo>
                    <a:pt x="40" y="37"/>
                  </a:lnTo>
                  <a:lnTo>
                    <a:pt x="39" y="33"/>
                  </a:lnTo>
                  <a:lnTo>
                    <a:pt x="38" y="32"/>
                  </a:lnTo>
                  <a:lnTo>
                    <a:pt x="37" y="29"/>
                  </a:lnTo>
                  <a:lnTo>
                    <a:pt x="37" y="29"/>
                  </a:lnTo>
                  <a:lnTo>
                    <a:pt x="37" y="28"/>
                  </a:lnTo>
                  <a:lnTo>
                    <a:pt x="37" y="28"/>
                  </a:lnTo>
                  <a:lnTo>
                    <a:pt x="37" y="27"/>
                  </a:lnTo>
                  <a:lnTo>
                    <a:pt x="36" y="26"/>
                  </a:lnTo>
                  <a:lnTo>
                    <a:pt x="36" y="26"/>
                  </a:lnTo>
                  <a:lnTo>
                    <a:pt x="36" y="25"/>
                  </a:lnTo>
                  <a:lnTo>
                    <a:pt x="36" y="24"/>
                  </a:lnTo>
                  <a:lnTo>
                    <a:pt x="36" y="24"/>
                  </a:lnTo>
                  <a:lnTo>
                    <a:pt x="34" y="21"/>
                  </a:lnTo>
                  <a:lnTo>
                    <a:pt x="34" y="21"/>
                  </a:lnTo>
                  <a:lnTo>
                    <a:pt x="34" y="20"/>
                  </a:lnTo>
                  <a:lnTo>
                    <a:pt x="34" y="20"/>
                  </a:lnTo>
                  <a:lnTo>
                    <a:pt x="34" y="19"/>
                  </a:lnTo>
                  <a:lnTo>
                    <a:pt x="34" y="18"/>
                  </a:lnTo>
                  <a:lnTo>
                    <a:pt x="34" y="18"/>
                  </a:lnTo>
                  <a:lnTo>
                    <a:pt x="33" y="17"/>
                  </a:lnTo>
                  <a:lnTo>
                    <a:pt x="33" y="16"/>
                  </a:lnTo>
                  <a:lnTo>
                    <a:pt x="33" y="16"/>
                  </a:lnTo>
                  <a:lnTo>
                    <a:pt x="33" y="15"/>
                  </a:lnTo>
                  <a:lnTo>
                    <a:pt x="32" y="14"/>
                  </a:lnTo>
                  <a:lnTo>
                    <a:pt x="32" y="14"/>
                  </a:lnTo>
                  <a:lnTo>
                    <a:pt x="32" y="13"/>
                  </a:lnTo>
                  <a:lnTo>
                    <a:pt x="32" y="13"/>
                  </a:lnTo>
                  <a:lnTo>
                    <a:pt x="31" y="12"/>
                  </a:lnTo>
                  <a:lnTo>
                    <a:pt x="31" y="11"/>
                  </a:lnTo>
                  <a:lnTo>
                    <a:pt x="31" y="11"/>
                  </a:lnTo>
                  <a:lnTo>
                    <a:pt x="31" y="10"/>
                  </a:lnTo>
                  <a:lnTo>
                    <a:pt x="31" y="10"/>
                  </a:lnTo>
                  <a:lnTo>
                    <a:pt x="30" y="9"/>
                  </a:lnTo>
                  <a:lnTo>
                    <a:pt x="30" y="9"/>
                  </a:lnTo>
                  <a:lnTo>
                    <a:pt x="30" y="8"/>
                  </a:lnTo>
                  <a:lnTo>
                    <a:pt x="30" y="7"/>
                  </a:lnTo>
                  <a:lnTo>
                    <a:pt x="30" y="7"/>
                  </a:lnTo>
                  <a:lnTo>
                    <a:pt x="29" y="6"/>
                  </a:lnTo>
                  <a:lnTo>
                    <a:pt x="29" y="6"/>
                  </a:lnTo>
                  <a:lnTo>
                    <a:pt x="29" y="5"/>
                  </a:lnTo>
                  <a:lnTo>
                    <a:pt x="29" y="5"/>
                  </a:lnTo>
                  <a:lnTo>
                    <a:pt x="28" y="3"/>
                  </a:lnTo>
                  <a:lnTo>
                    <a:pt x="28" y="2"/>
                  </a:lnTo>
                  <a:lnTo>
                    <a:pt x="28" y="2"/>
                  </a:lnTo>
                  <a:lnTo>
                    <a:pt x="27" y="1"/>
                  </a:lnTo>
                  <a:lnTo>
                    <a:pt x="27" y="0"/>
                  </a:lnTo>
                  <a:lnTo>
                    <a:pt x="0" y="0"/>
                  </a:lnTo>
                  <a:lnTo>
                    <a:pt x="0" y="51"/>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2" name="Rectangle 67"/>
            <p:cNvSpPr>
              <a:spLocks noChangeArrowheads="1"/>
            </p:cNvSpPr>
            <p:nvPr/>
          </p:nvSpPr>
          <p:spPr bwMode="auto">
            <a:xfrm>
              <a:off x="5920905" y="3008124"/>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3" name="Rectangle 68"/>
            <p:cNvSpPr>
              <a:spLocks noChangeArrowheads="1"/>
            </p:cNvSpPr>
            <p:nvPr/>
          </p:nvSpPr>
          <p:spPr bwMode="auto">
            <a:xfrm>
              <a:off x="5920905" y="3128691"/>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4" name="Freeform 69"/>
            <p:cNvSpPr>
              <a:spLocks/>
            </p:cNvSpPr>
            <p:nvPr/>
          </p:nvSpPr>
          <p:spPr bwMode="auto">
            <a:xfrm>
              <a:off x="5920905" y="3249256"/>
              <a:ext cx="72062" cy="42961"/>
            </a:xfrm>
            <a:custGeom>
              <a:avLst/>
              <a:gdLst>
                <a:gd name="T0" fmla="*/ 1 w 52"/>
                <a:gd name="T1" fmla="*/ 31 h 31"/>
                <a:gd name="T2" fmla="*/ 3 w 52"/>
                <a:gd name="T3" fmla="*/ 31 h 31"/>
                <a:gd name="T4" fmla="*/ 3 w 52"/>
                <a:gd name="T5" fmla="*/ 31 h 31"/>
                <a:gd name="T6" fmla="*/ 3 w 52"/>
                <a:gd name="T7" fmla="*/ 31 h 31"/>
                <a:gd name="T8" fmla="*/ 4 w 52"/>
                <a:gd name="T9" fmla="*/ 30 h 31"/>
                <a:gd name="T10" fmla="*/ 6 w 52"/>
                <a:gd name="T11" fmla="*/ 30 h 31"/>
                <a:gd name="T12" fmla="*/ 7 w 52"/>
                <a:gd name="T13" fmla="*/ 30 h 31"/>
                <a:gd name="T14" fmla="*/ 9 w 52"/>
                <a:gd name="T15" fmla="*/ 29 h 31"/>
                <a:gd name="T16" fmla="*/ 9 w 52"/>
                <a:gd name="T17" fmla="*/ 29 h 31"/>
                <a:gd name="T18" fmla="*/ 9 w 52"/>
                <a:gd name="T19" fmla="*/ 29 h 31"/>
                <a:gd name="T20" fmla="*/ 9 w 52"/>
                <a:gd name="T21" fmla="*/ 29 h 31"/>
                <a:gd name="T22" fmla="*/ 12 w 52"/>
                <a:gd name="T23" fmla="*/ 28 h 31"/>
                <a:gd name="T24" fmla="*/ 13 w 52"/>
                <a:gd name="T25" fmla="*/ 28 h 31"/>
                <a:gd name="T26" fmla="*/ 13 w 52"/>
                <a:gd name="T27" fmla="*/ 28 h 31"/>
                <a:gd name="T28" fmla="*/ 14 w 52"/>
                <a:gd name="T29" fmla="*/ 28 h 31"/>
                <a:gd name="T30" fmla="*/ 14 w 52"/>
                <a:gd name="T31" fmla="*/ 27 h 31"/>
                <a:gd name="T32" fmla="*/ 16 w 52"/>
                <a:gd name="T33" fmla="*/ 27 h 31"/>
                <a:gd name="T34" fmla="*/ 17 w 52"/>
                <a:gd name="T35" fmla="*/ 26 h 31"/>
                <a:gd name="T36" fmla="*/ 17 w 52"/>
                <a:gd name="T37" fmla="*/ 26 h 31"/>
                <a:gd name="T38" fmla="*/ 18 w 52"/>
                <a:gd name="T39" fmla="*/ 26 h 31"/>
                <a:gd name="T40" fmla="*/ 18 w 52"/>
                <a:gd name="T41" fmla="*/ 26 h 31"/>
                <a:gd name="T42" fmla="*/ 20 w 52"/>
                <a:gd name="T43" fmla="*/ 26 h 31"/>
                <a:gd name="T44" fmla="*/ 22 w 52"/>
                <a:gd name="T45" fmla="*/ 25 h 31"/>
                <a:gd name="T46" fmla="*/ 22 w 52"/>
                <a:gd name="T47" fmla="*/ 25 h 31"/>
                <a:gd name="T48" fmla="*/ 22 w 52"/>
                <a:gd name="T49" fmla="*/ 25 h 31"/>
                <a:gd name="T50" fmla="*/ 23 w 52"/>
                <a:gd name="T51" fmla="*/ 25 h 31"/>
                <a:gd name="T52" fmla="*/ 24 w 52"/>
                <a:gd name="T53" fmla="*/ 24 h 31"/>
                <a:gd name="T54" fmla="*/ 25 w 52"/>
                <a:gd name="T55" fmla="*/ 24 h 31"/>
                <a:gd name="T56" fmla="*/ 26 w 52"/>
                <a:gd name="T57" fmla="*/ 24 h 31"/>
                <a:gd name="T58" fmla="*/ 27 w 52"/>
                <a:gd name="T59" fmla="*/ 23 h 31"/>
                <a:gd name="T60" fmla="*/ 27 w 52"/>
                <a:gd name="T61" fmla="*/ 23 h 31"/>
                <a:gd name="T62" fmla="*/ 29 w 52"/>
                <a:gd name="T63" fmla="*/ 23 h 31"/>
                <a:gd name="T64" fmla="*/ 30 w 52"/>
                <a:gd name="T65" fmla="*/ 22 h 31"/>
                <a:gd name="T66" fmla="*/ 32 w 52"/>
                <a:gd name="T67" fmla="*/ 22 h 31"/>
                <a:gd name="T68" fmla="*/ 33 w 52"/>
                <a:gd name="T69" fmla="*/ 21 h 31"/>
                <a:gd name="T70" fmla="*/ 34 w 52"/>
                <a:gd name="T71" fmla="*/ 21 h 31"/>
                <a:gd name="T72" fmla="*/ 36 w 52"/>
                <a:gd name="T73" fmla="*/ 21 h 31"/>
                <a:gd name="T74" fmla="*/ 37 w 52"/>
                <a:gd name="T75" fmla="*/ 20 h 31"/>
                <a:gd name="T76" fmla="*/ 38 w 52"/>
                <a:gd name="T77" fmla="*/ 20 h 31"/>
                <a:gd name="T78" fmla="*/ 38 w 52"/>
                <a:gd name="T79" fmla="*/ 20 h 31"/>
                <a:gd name="T80" fmla="*/ 38 w 52"/>
                <a:gd name="T81" fmla="*/ 20 h 31"/>
                <a:gd name="T82" fmla="*/ 40 w 52"/>
                <a:gd name="T83" fmla="*/ 19 h 31"/>
                <a:gd name="T84" fmla="*/ 41 w 52"/>
                <a:gd name="T85" fmla="*/ 19 h 31"/>
                <a:gd name="T86" fmla="*/ 41 w 52"/>
                <a:gd name="T87" fmla="*/ 18 h 31"/>
                <a:gd name="T88" fmla="*/ 43 w 52"/>
                <a:gd name="T89" fmla="*/ 18 h 31"/>
                <a:gd name="T90" fmla="*/ 44 w 52"/>
                <a:gd name="T91" fmla="*/ 17 h 31"/>
                <a:gd name="T92" fmla="*/ 45 w 52"/>
                <a:gd name="T93" fmla="*/ 17 h 31"/>
                <a:gd name="T94" fmla="*/ 46 w 52"/>
                <a:gd name="T95" fmla="*/ 17 h 31"/>
                <a:gd name="T96" fmla="*/ 46 w 52"/>
                <a:gd name="T97" fmla="*/ 17 h 31"/>
                <a:gd name="T98" fmla="*/ 47 w 52"/>
                <a:gd name="T99" fmla="*/ 16 h 31"/>
                <a:gd name="T100" fmla="*/ 47 w 52"/>
                <a:gd name="T101" fmla="*/ 16 h 31"/>
                <a:gd name="T102" fmla="*/ 48 w 52"/>
                <a:gd name="T103" fmla="*/ 16 h 31"/>
                <a:gd name="T104" fmla="*/ 48 w 52"/>
                <a:gd name="T105" fmla="*/ 16 h 31"/>
                <a:gd name="T106" fmla="*/ 49 w 52"/>
                <a:gd name="T107" fmla="*/ 15 h 31"/>
                <a:gd name="T108" fmla="*/ 49 w 52"/>
                <a:gd name="T109" fmla="*/ 15 h 31"/>
                <a:gd name="T110" fmla="*/ 51 w 52"/>
                <a:gd name="T111" fmla="*/ 15 h 31"/>
                <a:gd name="T112" fmla="*/ 52 w 52"/>
                <a:gd name="T113" fmla="*/ 14 h 31"/>
                <a:gd name="T114" fmla="*/ 52 w 52"/>
                <a:gd name="T115" fmla="*/ 0 h 31"/>
                <a:gd name="T116" fmla="*/ 0 w 52"/>
                <a:gd name="T117" fmla="*/ 0 h 31"/>
                <a:gd name="T118" fmla="*/ 0 w 52"/>
                <a:gd name="T119" fmla="*/ 31 h 31"/>
                <a:gd name="T120" fmla="*/ 1 w 52"/>
                <a:gd name="T1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 h="31">
                  <a:moveTo>
                    <a:pt x="1" y="31"/>
                  </a:moveTo>
                  <a:lnTo>
                    <a:pt x="3" y="31"/>
                  </a:lnTo>
                  <a:lnTo>
                    <a:pt x="3" y="31"/>
                  </a:lnTo>
                  <a:lnTo>
                    <a:pt x="3" y="31"/>
                  </a:lnTo>
                  <a:lnTo>
                    <a:pt x="4" y="30"/>
                  </a:lnTo>
                  <a:lnTo>
                    <a:pt x="6" y="30"/>
                  </a:lnTo>
                  <a:lnTo>
                    <a:pt x="7" y="30"/>
                  </a:lnTo>
                  <a:lnTo>
                    <a:pt x="9" y="29"/>
                  </a:lnTo>
                  <a:lnTo>
                    <a:pt x="9" y="29"/>
                  </a:lnTo>
                  <a:lnTo>
                    <a:pt x="9" y="29"/>
                  </a:lnTo>
                  <a:lnTo>
                    <a:pt x="9" y="29"/>
                  </a:lnTo>
                  <a:lnTo>
                    <a:pt x="12" y="28"/>
                  </a:lnTo>
                  <a:lnTo>
                    <a:pt x="13" y="28"/>
                  </a:lnTo>
                  <a:lnTo>
                    <a:pt x="13" y="28"/>
                  </a:lnTo>
                  <a:lnTo>
                    <a:pt x="14" y="28"/>
                  </a:lnTo>
                  <a:lnTo>
                    <a:pt x="14" y="27"/>
                  </a:lnTo>
                  <a:lnTo>
                    <a:pt x="16" y="27"/>
                  </a:lnTo>
                  <a:lnTo>
                    <a:pt x="17" y="26"/>
                  </a:lnTo>
                  <a:lnTo>
                    <a:pt x="17" y="26"/>
                  </a:lnTo>
                  <a:lnTo>
                    <a:pt x="18" y="26"/>
                  </a:lnTo>
                  <a:lnTo>
                    <a:pt x="18" y="26"/>
                  </a:lnTo>
                  <a:lnTo>
                    <a:pt x="20" y="26"/>
                  </a:lnTo>
                  <a:lnTo>
                    <a:pt x="22" y="25"/>
                  </a:lnTo>
                  <a:lnTo>
                    <a:pt x="22" y="25"/>
                  </a:lnTo>
                  <a:lnTo>
                    <a:pt x="22" y="25"/>
                  </a:lnTo>
                  <a:lnTo>
                    <a:pt x="23" y="25"/>
                  </a:lnTo>
                  <a:lnTo>
                    <a:pt x="24" y="24"/>
                  </a:lnTo>
                  <a:lnTo>
                    <a:pt x="25" y="24"/>
                  </a:lnTo>
                  <a:lnTo>
                    <a:pt x="26" y="24"/>
                  </a:lnTo>
                  <a:lnTo>
                    <a:pt x="27" y="23"/>
                  </a:lnTo>
                  <a:lnTo>
                    <a:pt x="27" y="23"/>
                  </a:lnTo>
                  <a:lnTo>
                    <a:pt x="29" y="23"/>
                  </a:lnTo>
                  <a:lnTo>
                    <a:pt x="30" y="22"/>
                  </a:lnTo>
                  <a:lnTo>
                    <a:pt x="32" y="22"/>
                  </a:lnTo>
                  <a:lnTo>
                    <a:pt x="33" y="21"/>
                  </a:lnTo>
                  <a:lnTo>
                    <a:pt x="34" y="21"/>
                  </a:lnTo>
                  <a:lnTo>
                    <a:pt x="36" y="21"/>
                  </a:lnTo>
                  <a:lnTo>
                    <a:pt x="37" y="20"/>
                  </a:lnTo>
                  <a:lnTo>
                    <a:pt x="38" y="20"/>
                  </a:lnTo>
                  <a:lnTo>
                    <a:pt x="38" y="20"/>
                  </a:lnTo>
                  <a:lnTo>
                    <a:pt x="38" y="20"/>
                  </a:lnTo>
                  <a:lnTo>
                    <a:pt x="40" y="19"/>
                  </a:lnTo>
                  <a:lnTo>
                    <a:pt x="41" y="19"/>
                  </a:lnTo>
                  <a:lnTo>
                    <a:pt x="41" y="18"/>
                  </a:lnTo>
                  <a:lnTo>
                    <a:pt x="43" y="18"/>
                  </a:lnTo>
                  <a:lnTo>
                    <a:pt x="44" y="17"/>
                  </a:lnTo>
                  <a:lnTo>
                    <a:pt x="45" y="17"/>
                  </a:lnTo>
                  <a:lnTo>
                    <a:pt x="46" y="17"/>
                  </a:lnTo>
                  <a:lnTo>
                    <a:pt x="46" y="17"/>
                  </a:lnTo>
                  <a:lnTo>
                    <a:pt x="47" y="16"/>
                  </a:lnTo>
                  <a:lnTo>
                    <a:pt x="47" y="16"/>
                  </a:lnTo>
                  <a:lnTo>
                    <a:pt x="48" y="16"/>
                  </a:lnTo>
                  <a:lnTo>
                    <a:pt x="48" y="16"/>
                  </a:lnTo>
                  <a:lnTo>
                    <a:pt x="49" y="15"/>
                  </a:lnTo>
                  <a:lnTo>
                    <a:pt x="49" y="15"/>
                  </a:lnTo>
                  <a:lnTo>
                    <a:pt x="51" y="15"/>
                  </a:lnTo>
                  <a:lnTo>
                    <a:pt x="52" y="14"/>
                  </a:lnTo>
                  <a:lnTo>
                    <a:pt x="52" y="0"/>
                  </a:lnTo>
                  <a:lnTo>
                    <a:pt x="0" y="0"/>
                  </a:lnTo>
                  <a:lnTo>
                    <a:pt x="0" y="31"/>
                  </a:lnTo>
                  <a:lnTo>
                    <a:pt x="1" y="31"/>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5" name="Rectangle 70"/>
            <p:cNvSpPr>
              <a:spLocks noChangeArrowheads="1"/>
            </p:cNvSpPr>
            <p:nvPr/>
          </p:nvSpPr>
          <p:spPr bwMode="auto">
            <a:xfrm>
              <a:off x="5800338" y="3008124"/>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6" name="Rectangle 71"/>
            <p:cNvSpPr>
              <a:spLocks noChangeArrowheads="1"/>
            </p:cNvSpPr>
            <p:nvPr/>
          </p:nvSpPr>
          <p:spPr bwMode="auto">
            <a:xfrm>
              <a:off x="5800338" y="3128691"/>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7" name="Freeform 72"/>
            <p:cNvSpPr>
              <a:spLocks/>
            </p:cNvSpPr>
            <p:nvPr/>
          </p:nvSpPr>
          <p:spPr bwMode="auto">
            <a:xfrm>
              <a:off x="5800338" y="3249256"/>
              <a:ext cx="72062" cy="60976"/>
            </a:xfrm>
            <a:custGeom>
              <a:avLst/>
              <a:gdLst>
                <a:gd name="T0" fmla="*/ 8 w 159"/>
                <a:gd name="T1" fmla="*/ 137 h 138"/>
                <a:gd name="T2" fmla="*/ 10 w 159"/>
                <a:gd name="T3" fmla="*/ 137 h 138"/>
                <a:gd name="T4" fmla="*/ 18 w 159"/>
                <a:gd name="T5" fmla="*/ 137 h 138"/>
                <a:gd name="T6" fmla="*/ 21 w 159"/>
                <a:gd name="T7" fmla="*/ 137 h 138"/>
                <a:gd name="T8" fmla="*/ 28 w 159"/>
                <a:gd name="T9" fmla="*/ 136 h 138"/>
                <a:gd name="T10" fmla="*/ 31 w 159"/>
                <a:gd name="T11" fmla="*/ 136 h 138"/>
                <a:gd name="T12" fmla="*/ 36 w 159"/>
                <a:gd name="T13" fmla="*/ 136 h 138"/>
                <a:gd name="T14" fmla="*/ 38 w 159"/>
                <a:gd name="T15" fmla="*/ 136 h 138"/>
                <a:gd name="T16" fmla="*/ 41 w 159"/>
                <a:gd name="T17" fmla="*/ 135 h 138"/>
                <a:gd name="T18" fmla="*/ 46 w 159"/>
                <a:gd name="T19" fmla="*/ 135 h 138"/>
                <a:gd name="T20" fmla="*/ 48 w 159"/>
                <a:gd name="T21" fmla="*/ 135 h 138"/>
                <a:gd name="T22" fmla="*/ 51 w 159"/>
                <a:gd name="T23" fmla="*/ 135 h 138"/>
                <a:gd name="T24" fmla="*/ 58 w 159"/>
                <a:gd name="T25" fmla="*/ 134 h 138"/>
                <a:gd name="T26" fmla="*/ 58 w 159"/>
                <a:gd name="T27" fmla="*/ 134 h 138"/>
                <a:gd name="T28" fmla="*/ 61 w 159"/>
                <a:gd name="T29" fmla="*/ 134 h 138"/>
                <a:gd name="T30" fmla="*/ 65 w 159"/>
                <a:gd name="T31" fmla="*/ 133 h 138"/>
                <a:gd name="T32" fmla="*/ 66 w 159"/>
                <a:gd name="T33" fmla="*/ 133 h 138"/>
                <a:gd name="T34" fmla="*/ 68 w 159"/>
                <a:gd name="T35" fmla="*/ 133 h 138"/>
                <a:gd name="T36" fmla="*/ 71 w 159"/>
                <a:gd name="T37" fmla="*/ 133 h 138"/>
                <a:gd name="T38" fmla="*/ 74 w 159"/>
                <a:gd name="T39" fmla="*/ 133 h 138"/>
                <a:gd name="T40" fmla="*/ 78 w 159"/>
                <a:gd name="T41" fmla="*/ 132 h 138"/>
                <a:gd name="T42" fmla="*/ 80 w 159"/>
                <a:gd name="T43" fmla="*/ 132 h 138"/>
                <a:gd name="T44" fmla="*/ 84 w 159"/>
                <a:gd name="T45" fmla="*/ 132 h 138"/>
                <a:gd name="T46" fmla="*/ 89 w 159"/>
                <a:gd name="T47" fmla="*/ 131 h 138"/>
                <a:gd name="T48" fmla="*/ 93 w 159"/>
                <a:gd name="T49" fmla="*/ 131 h 138"/>
                <a:gd name="T50" fmla="*/ 99 w 159"/>
                <a:gd name="T51" fmla="*/ 130 h 138"/>
                <a:gd name="T52" fmla="*/ 102 w 159"/>
                <a:gd name="T53" fmla="*/ 129 h 138"/>
                <a:gd name="T54" fmla="*/ 110 w 159"/>
                <a:gd name="T55" fmla="*/ 128 h 138"/>
                <a:gd name="T56" fmla="*/ 111 w 159"/>
                <a:gd name="T57" fmla="*/ 128 h 138"/>
                <a:gd name="T58" fmla="*/ 111 w 159"/>
                <a:gd name="T59" fmla="*/ 128 h 138"/>
                <a:gd name="T60" fmla="*/ 120 w 159"/>
                <a:gd name="T61" fmla="*/ 127 h 138"/>
                <a:gd name="T62" fmla="*/ 120 w 159"/>
                <a:gd name="T63" fmla="*/ 127 h 138"/>
                <a:gd name="T64" fmla="*/ 120 w 159"/>
                <a:gd name="T65" fmla="*/ 127 h 138"/>
                <a:gd name="T66" fmla="*/ 120 w 159"/>
                <a:gd name="T67" fmla="*/ 127 h 138"/>
                <a:gd name="T68" fmla="*/ 130 w 159"/>
                <a:gd name="T69" fmla="*/ 126 h 138"/>
                <a:gd name="T70" fmla="*/ 130 w 159"/>
                <a:gd name="T71" fmla="*/ 126 h 138"/>
                <a:gd name="T72" fmla="*/ 159 w 159"/>
                <a:gd name="T73" fmla="*/ 121 h 138"/>
                <a:gd name="T74" fmla="*/ 159 w 159"/>
                <a:gd name="T75" fmla="*/ 0 h 138"/>
                <a:gd name="T76" fmla="*/ 0 w 159"/>
                <a:gd name="T77" fmla="*/ 0 h 138"/>
                <a:gd name="T78" fmla="*/ 0 w 159"/>
                <a:gd name="T79" fmla="*/ 138 h 138"/>
                <a:gd name="T80" fmla="*/ 8 w 159"/>
                <a:gd name="T81"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38">
                  <a:moveTo>
                    <a:pt x="8" y="137"/>
                  </a:moveTo>
                  <a:lnTo>
                    <a:pt x="10" y="137"/>
                  </a:lnTo>
                  <a:lnTo>
                    <a:pt x="18" y="137"/>
                  </a:lnTo>
                  <a:lnTo>
                    <a:pt x="21" y="137"/>
                  </a:lnTo>
                  <a:lnTo>
                    <a:pt x="28" y="136"/>
                  </a:lnTo>
                  <a:lnTo>
                    <a:pt x="31" y="136"/>
                  </a:lnTo>
                  <a:lnTo>
                    <a:pt x="36" y="136"/>
                  </a:lnTo>
                  <a:lnTo>
                    <a:pt x="38" y="136"/>
                  </a:lnTo>
                  <a:lnTo>
                    <a:pt x="41" y="135"/>
                  </a:lnTo>
                  <a:lnTo>
                    <a:pt x="46" y="135"/>
                  </a:lnTo>
                  <a:lnTo>
                    <a:pt x="48" y="135"/>
                  </a:lnTo>
                  <a:lnTo>
                    <a:pt x="51" y="135"/>
                  </a:lnTo>
                  <a:lnTo>
                    <a:pt x="58" y="134"/>
                  </a:lnTo>
                  <a:lnTo>
                    <a:pt x="58" y="134"/>
                  </a:lnTo>
                  <a:lnTo>
                    <a:pt x="61" y="134"/>
                  </a:lnTo>
                  <a:lnTo>
                    <a:pt x="65" y="133"/>
                  </a:lnTo>
                  <a:lnTo>
                    <a:pt x="66" y="133"/>
                  </a:lnTo>
                  <a:lnTo>
                    <a:pt x="68" y="133"/>
                  </a:lnTo>
                  <a:lnTo>
                    <a:pt x="71" y="133"/>
                  </a:lnTo>
                  <a:lnTo>
                    <a:pt x="74" y="133"/>
                  </a:lnTo>
                  <a:lnTo>
                    <a:pt x="78" y="132"/>
                  </a:lnTo>
                  <a:lnTo>
                    <a:pt x="80" y="132"/>
                  </a:lnTo>
                  <a:lnTo>
                    <a:pt x="84" y="132"/>
                  </a:lnTo>
                  <a:lnTo>
                    <a:pt x="89" y="131"/>
                  </a:lnTo>
                  <a:lnTo>
                    <a:pt x="93" y="131"/>
                  </a:lnTo>
                  <a:lnTo>
                    <a:pt x="99" y="130"/>
                  </a:lnTo>
                  <a:lnTo>
                    <a:pt x="102" y="129"/>
                  </a:lnTo>
                  <a:lnTo>
                    <a:pt x="110" y="128"/>
                  </a:lnTo>
                  <a:lnTo>
                    <a:pt x="111" y="128"/>
                  </a:lnTo>
                  <a:lnTo>
                    <a:pt x="111" y="128"/>
                  </a:lnTo>
                  <a:lnTo>
                    <a:pt x="120" y="127"/>
                  </a:lnTo>
                  <a:lnTo>
                    <a:pt x="120" y="127"/>
                  </a:lnTo>
                  <a:lnTo>
                    <a:pt x="120" y="127"/>
                  </a:lnTo>
                  <a:lnTo>
                    <a:pt x="120" y="127"/>
                  </a:lnTo>
                  <a:cubicBezTo>
                    <a:pt x="123" y="127"/>
                    <a:pt x="126" y="126"/>
                    <a:pt x="130" y="126"/>
                  </a:cubicBezTo>
                  <a:lnTo>
                    <a:pt x="130" y="126"/>
                  </a:lnTo>
                  <a:cubicBezTo>
                    <a:pt x="140" y="124"/>
                    <a:pt x="149" y="123"/>
                    <a:pt x="159" y="121"/>
                  </a:cubicBezTo>
                  <a:lnTo>
                    <a:pt x="159" y="0"/>
                  </a:lnTo>
                  <a:lnTo>
                    <a:pt x="0" y="0"/>
                  </a:lnTo>
                  <a:lnTo>
                    <a:pt x="0" y="138"/>
                  </a:lnTo>
                  <a:lnTo>
                    <a:pt x="8" y="137"/>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8" name="Rectangle 73"/>
            <p:cNvSpPr>
              <a:spLocks noChangeArrowheads="1"/>
            </p:cNvSpPr>
            <p:nvPr/>
          </p:nvSpPr>
          <p:spPr bwMode="auto">
            <a:xfrm>
              <a:off x="5681158" y="3008124"/>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9" name="Rectangle 74"/>
            <p:cNvSpPr>
              <a:spLocks noChangeArrowheads="1"/>
            </p:cNvSpPr>
            <p:nvPr/>
          </p:nvSpPr>
          <p:spPr bwMode="auto">
            <a:xfrm>
              <a:off x="5681158" y="3128691"/>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0" name="Freeform 75"/>
            <p:cNvSpPr>
              <a:spLocks/>
            </p:cNvSpPr>
            <p:nvPr/>
          </p:nvSpPr>
          <p:spPr bwMode="auto">
            <a:xfrm>
              <a:off x="5681158" y="3249256"/>
              <a:ext cx="70677" cy="60976"/>
            </a:xfrm>
            <a:custGeom>
              <a:avLst/>
              <a:gdLst>
                <a:gd name="T0" fmla="*/ 0 w 158"/>
                <a:gd name="T1" fmla="*/ 121 h 138"/>
                <a:gd name="T2" fmla="*/ 1 w 158"/>
                <a:gd name="T3" fmla="*/ 121 h 138"/>
                <a:gd name="T4" fmla="*/ 2 w 158"/>
                <a:gd name="T5" fmla="*/ 122 h 138"/>
                <a:gd name="T6" fmla="*/ 2 w 158"/>
                <a:gd name="T7" fmla="*/ 122 h 138"/>
                <a:gd name="T8" fmla="*/ 3 w 158"/>
                <a:gd name="T9" fmla="*/ 122 h 138"/>
                <a:gd name="T10" fmla="*/ 11 w 158"/>
                <a:gd name="T11" fmla="*/ 123 h 138"/>
                <a:gd name="T12" fmla="*/ 11 w 158"/>
                <a:gd name="T13" fmla="*/ 123 h 138"/>
                <a:gd name="T14" fmla="*/ 12 w 158"/>
                <a:gd name="T15" fmla="*/ 123 h 138"/>
                <a:gd name="T16" fmla="*/ 20 w 158"/>
                <a:gd name="T17" fmla="*/ 124 h 138"/>
                <a:gd name="T18" fmla="*/ 21 w 158"/>
                <a:gd name="T19" fmla="*/ 124 h 138"/>
                <a:gd name="T20" fmla="*/ 22 w 158"/>
                <a:gd name="T21" fmla="*/ 125 h 138"/>
                <a:gd name="T22" fmla="*/ 30 w 158"/>
                <a:gd name="T23" fmla="*/ 126 h 138"/>
                <a:gd name="T24" fmla="*/ 30 w 158"/>
                <a:gd name="T25" fmla="*/ 126 h 138"/>
                <a:gd name="T26" fmla="*/ 31 w 158"/>
                <a:gd name="T27" fmla="*/ 126 h 138"/>
                <a:gd name="T28" fmla="*/ 39 w 158"/>
                <a:gd name="T29" fmla="*/ 127 h 138"/>
                <a:gd name="T30" fmla="*/ 40 w 158"/>
                <a:gd name="T31" fmla="*/ 127 h 138"/>
                <a:gd name="T32" fmla="*/ 41 w 158"/>
                <a:gd name="T33" fmla="*/ 127 h 138"/>
                <a:gd name="T34" fmla="*/ 48 w 158"/>
                <a:gd name="T35" fmla="*/ 128 h 138"/>
                <a:gd name="T36" fmla="*/ 51 w 158"/>
                <a:gd name="T37" fmla="*/ 129 h 138"/>
                <a:gd name="T38" fmla="*/ 56 w 158"/>
                <a:gd name="T39" fmla="*/ 129 h 138"/>
                <a:gd name="T40" fmla="*/ 61 w 158"/>
                <a:gd name="T41" fmla="*/ 130 h 138"/>
                <a:gd name="T42" fmla="*/ 61 w 158"/>
                <a:gd name="T43" fmla="*/ 130 h 138"/>
                <a:gd name="T44" fmla="*/ 63 w 158"/>
                <a:gd name="T45" fmla="*/ 130 h 138"/>
                <a:gd name="T46" fmla="*/ 66 w 158"/>
                <a:gd name="T47" fmla="*/ 130 h 138"/>
                <a:gd name="T48" fmla="*/ 66 w 158"/>
                <a:gd name="T49" fmla="*/ 130 h 138"/>
                <a:gd name="T50" fmla="*/ 71 w 158"/>
                <a:gd name="T51" fmla="*/ 131 h 138"/>
                <a:gd name="T52" fmla="*/ 73 w 158"/>
                <a:gd name="T53" fmla="*/ 131 h 138"/>
                <a:gd name="T54" fmla="*/ 76 w 158"/>
                <a:gd name="T55" fmla="*/ 132 h 138"/>
                <a:gd name="T56" fmla="*/ 80 w 158"/>
                <a:gd name="T57" fmla="*/ 132 h 138"/>
                <a:gd name="T58" fmla="*/ 81 w 158"/>
                <a:gd name="T59" fmla="*/ 132 h 138"/>
                <a:gd name="T60" fmla="*/ 83 w 158"/>
                <a:gd name="T61" fmla="*/ 132 h 138"/>
                <a:gd name="T62" fmla="*/ 84 w 158"/>
                <a:gd name="T63" fmla="*/ 132 h 138"/>
                <a:gd name="T64" fmla="*/ 91 w 158"/>
                <a:gd name="T65" fmla="*/ 133 h 138"/>
                <a:gd name="T66" fmla="*/ 93 w 158"/>
                <a:gd name="T67" fmla="*/ 133 h 138"/>
                <a:gd name="T68" fmla="*/ 158 w 158"/>
                <a:gd name="T69" fmla="*/ 138 h 138"/>
                <a:gd name="T70" fmla="*/ 158 w 158"/>
                <a:gd name="T71" fmla="*/ 0 h 138"/>
                <a:gd name="T72" fmla="*/ 0 w 158"/>
                <a:gd name="T73" fmla="*/ 0 h 138"/>
                <a:gd name="T74" fmla="*/ 0 w 158"/>
                <a:gd name="T75" fmla="*/ 12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38">
                  <a:moveTo>
                    <a:pt x="0" y="121"/>
                  </a:moveTo>
                  <a:lnTo>
                    <a:pt x="1" y="121"/>
                  </a:lnTo>
                  <a:lnTo>
                    <a:pt x="2" y="122"/>
                  </a:lnTo>
                  <a:lnTo>
                    <a:pt x="2" y="122"/>
                  </a:lnTo>
                  <a:lnTo>
                    <a:pt x="3" y="122"/>
                  </a:lnTo>
                  <a:lnTo>
                    <a:pt x="11" y="123"/>
                  </a:lnTo>
                  <a:lnTo>
                    <a:pt x="11" y="123"/>
                  </a:lnTo>
                  <a:lnTo>
                    <a:pt x="12" y="123"/>
                  </a:lnTo>
                  <a:lnTo>
                    <a:pt x="20" y="124"/>
                  </a:lnTo>
                  <a:lnTo>
                    <a:pt x="21" y="124"/>
                  </a:lnTo>
                  <a:lnTo>
                    <a:pt x="22" y="125"/>
                  </a:lnTo>
                  <a:lnTo>
                    <a:pt x="30" y="126"/>
                  </a:lnTo>
                  <a:lnTo>
                    <a:pt x="30" y="126"/>
                  </a:lnTo>
                  <a:lnTo>
                    <a:pt x="31" y="126"/>
                  </a:lnTo>
                  <a:lnTo>
                    <a:pt x="39" y="127"/>
                  </a:lnTo>
                  <a:lnTo>
                    <a:pt x="40" y="127"/>
                  </a:lnTo>
                  <a:lnTo>
                    <a:pt x="41" y="127"/>
                  </a:lnTo>
                  <a:lnTo>
                    <a:pt x="48" y="128"/>
                  </a:lnTo>
                  <a:lnTo>
                    <a:pt x="51" y="129"/>
                  </a:lnTo>
                  <a:lnTo>
                    <a:pt x="56" y="129"/>
                  </a:lnTo>
                  <a:lnTo>
                    <a:pt x="61" y="130"/>
                  </a:lnTo>
                  <a:lnTo>
                    <a:pt x="61" y="130"/>
                  </a:lnTo>
                  <a:lnTo>
                    <a:pt x="63" y="130"/>
                  </a:lnTo>
                  <a:lnTo>
                    <a:pt x="66" y="130"/>
                  </a:lnTo>
                  <a:lnTo>
                    <a:pt x="66" y="130"/>
                  </a:lnTo>
                  <a:lnTo>
                    <a:pt x="71" y="131"/>
                  </a:lnTo>
                  <a:lnTo>
                    <a:pt x="73" y="131"/>
                  </a:lnTo>
                  <a:lnTo>
                    <a:pt x="76" y="132"/>
                  </a:lnTo>
                  <a:lnTo>
                    <a:pt x="80" y="132"/>
                  </a:lnTo>
                  <a:lnTo>
                    <a:pt x="81" y="132"/>
                  </a:lnTo>
                  <a:lnTo>
                    <a:pt x="83" y="132"/>
                  </a:lnTo>
                  <a:lnTo>
                    <a:pt x="84" y="132"/>
                  </a:lnTo>
                  <a:lnTo>
                    <a:pt x="91" y="133"/>
                  </a:lnTo>
                  <a:lnTo>
                    <a:pt x="93" y="133"/>
                  </a:lnTo>
                  <a:cubicBezTo>
                    <a:pt x="115" y="135"/>
                    <a:pt x="137" y="137"/>
                    <a:pt x="158" y="138"/>
                  </a:cubicBezTo>
                  <a:lnTo>
                    <a:pt x="158" y="0"/>
                  </a:lnTo>
                  <a:lnTo>
                    <a:pt x="0" y="0"/>
                  </a:lnTo>
                  <a:lnTo>
                    <a:pt x="0" y="121"/>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1" name="Rectangle 76"/>
            <p:cNvSpPr>
              <a:spLocks noChangeArrowheads="1"/>
            </p:cNvSpPr>
            <p:nvPr/>
          </p:nvSpPr>
          <p:spPr bwMode="auto">
            <a:xfrm>
              <a:off x="5560592" y="3008124"/>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2" name="Rectangle 77"/>
            <p:cNvSpPr>
              <a:spLocks noChangeArrowheads="1"/>
            </p:cNvSpPr>
            <p:nvPr/>
          </p:nvSpPr>
          <p:spPr bwMode="auto">
            <a:xfrm>
              <a:off x="5560592" y="3128691"/>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3" name="Freeform 78"/>
            <p:cNvSpPr>
              <a:spLocks/>
            </p:cNvSpPr>
            <p:nvPr/>
          </p:nvSpPr>
          <p:spPr bwMode="auto">
            <a:xfrm>
              <a:off x="5560592" y="3249256"/>
              <a:ext cx="70677" cy="42961"/>
            </a:xfrm>
            <a:custGeom>
              <a:avLst/>
              <a:gdLst>
                <a:gd name="T0" fmla="*/ 2 w 51"/>
                <a:gd name="T1" fmla="*/ 15 h 31"/>
                <a:gd name="T2" fmla="*/ 4 w 51"/>
                <a:gd name="T3" fmla="*/ 16 h 31"/>
                <a:gd name="T4" fmla="*/ 5 w 51"/>
                <a:gd name="T5" fmla="*/ 16 h 31"/>
                <a:gd name="T6" fmla="*/ 7 w 51"/>
                <a:gd name="T7" fmla="*/ 17 h 31"/>
                <a:gd name="T8" fmla="*/ 8 w 51"/>
                <a:gd name="T9" fmla="*/ 17 h 31"/>
                <a:gd name="T10" fmla="*/ 9 w 51"/>
                <a:gd name="T11" fmla="*/ 18 h 31"/>
                <a:gd name="T12" fmla="*/ 11 w 51"/>
                <a:gd name="T13" fmla="*/ 19 h 31"/>
                <a:gd name="T14" fmla="*/ 13 w 51"/>
                <a:gd name="T15" fmla="*/ 19 h 31"/>
                <a:gd name="T16" fmla="*/ 14 w 51"/>
                <a:gd name="T17" fmla="*/ 20 h 31"/>
                <a:gd name="T18" fmla="*/ 17 w 51"/>
                <a:gd name="T19" fmla="*/ 21 h 31"/>
                <a:gd name="T20" fmla="*/ 19 w 51"/>
                <a:gd name="T21" fmla="*/ 21 h 31"/>
                <a:gd name="T22" fmla="*/ 20 w 51"/>
                <a:gd name="T23" fmla="*/ 22 h 31"/>
                <a:gd name="T24" fmla="*/ 22 w 51"/>
                <a:gd name="T25" fmla="*/ 22 h 31"/>
                <a:gd name="T26" fmla="*/ 23 w 51"/>
                <a:gd name="T27" fmla="*/ 23 h 31"/>
                <a:gd name="T28" fmla="*/ 24 w 51"/>
                <a:gd name="T29" fmla="*/ 23 h 31"/>
                <a:gd name="T30" fmla="*/ 26 w 51"/>
                <a:gd name="T31" fmla="*/ 24 h 31"/>
                <a:gd name="T32" fmla="*/ 27 w 51"/>
                <a:gd name="T33" fmla="*/ 24 h 31"/>
                <a:gd name="T34" fmla="*/ 28 w 51"/>
                <a:gd name="T35" fmla="*/ 24 h 31"/>
                <a:gd name="T36" fmla="*/ 31 w 51"/>
                <a:gd name="T37" fmla="*/ 25 h 31"/>
                <a:gd name="T38" fmla="*/ 32 w 51"/>
                <a:gd name="T39" fmla="*/ 25 h 31"/>
                <a:gd name="T40" fmla="*/ 33 w 51"/>
                <a:gd name="T41" fmla="*/ 26 h 31"/>
                <a:gd name="T42" fmla="*/ 34 w 51"/>
                <a:gd name="T43" fmla="*/ 26 h 31"/>
                <a:gd name="T44" fmla="*/ 37 w 51"/>
                <a:gd name="T45" fmla="*/ 27 h 31"/>
                <a:gd name="T46" fmla="*/ 39 w 51"/>
                <a:gd name="T47" fmla="*/ 28 h 31"/>
                <a:gd name="T48" fmla="*/ 40 w 51"/>
                <a:gd name="T49" fmla="*/ 28 h 31"/>
                <a:gd name="T50" fmla="*/ 43 w 51"/>
                <a:gd name="T51" fmla="*/ 29 h 31"/>
                <a:gd name="T52" fmla="*/ 44 w 51"/>
                <a:gd name="T53" fmla="*/ 29 h 31"/>
                <a:gd name="T54" fmla="*/ 46 w 51"/>
                <a:gd name="T55" fmla="*/ 30 h 31"/>
                <a:gd name="T56" fmla="*/ 47 w 51"/>
                <a:gd name="T57" fmla="*/ 30 h 31"/>
                <a:gd name="T58" fmla="*/ 49 w 51"/>
                <a:gd name="T59" fmla="*/ 31 h 31"/>
                <a:gd name="T60" fmla="*/ 49 w 51"/>
                <a:gd name="T61" fmla="*/ 31 h 31"/>
                <a:gd name="T62" fmla="*/ 51 w 51"/>
                <a:gd name="T63" fmla="*/ 0 h 31"/>
                <a:gd name="T64" fmla="*/ 0 w 51"/>
                <a:gd name="T6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31">
                  <a:moveTo>
                    <a:pt x="1" y="14"/>
                  </a:moveTo>
                  <a:lnTo>
                    <a:pt x="2" y="15"/>
                  </a:lnTo>
                  <a:lnTo>
                    <a:pt x="2" y="15"/>
                  </a:lnTo>
                  <a:lnTo>
                    <a:pt x="4" y="16"/>
                  </a:lnTo>
                  <a:lnTo>
                    <a:pt x="4" y="16"/>
                  </a:lnTo>
                  <a:lnTo>
                    <a:pt x="5" y="16"/>
                  </a:lnTo>
                  <a:lnTo>
                    <a:pt x="6" y="17"/>
                  </a:lnTo>
                  <a:lnTo>
                    <a:pt x="7" y="17"/>
                  </a:lnTo>
                  <a:lnTo>
                    <a:pt x="8" y="17"/>
                  </a:lnTo>
                  <a:lnTo>
                    <a:pt x="8" y="17"/>
                  </a:lnTo>
                  <a:lnTo>
                    <a:pt x="9" y="18"/>
                  </a:lnTo>
                  <a:lnTo>
                    <a:pt x="9" y="18"/>
                  </a:lnTo>
                  <a:lnTo>
                    <a:pt x="10" y="18"/>
                  </a:lnTo>
                  <a:lnTo>
                    <a:pt x="11" y="19"/>
                  </a:lnTo>
                  <a:lnTo>
                    <a:pt x="12" y="19"/>
                  </a:lnTo>
                  <a:lnTo>
                    <a:pt x="13" y="19"/>
                  </a:lnTo>
                  <a:lnTo>
                    <a:pt x="13" y="19"/>
                  </a:lnTo>
                  <a:lnTo>
                    <a:pt x="14" y="20"/>
                  </a:lnTo>
                  <a:lnTo>
                    <a:pt x="16" y="21"/>
                  </a:lnTo>
                  <a:lnTo>
                    <a:pt x="17" y="21"/>
                  </a:lnTo>
                  <a:lnTo>
                    <a:pt x="18" y="21"/>
                  </a:lnTo>
                  <a:lnTo>
                    <a:pt x="19" y="21"/>
                  </a:lnTo>
                  <a:lnTo>
                    <a:pt x="19" y="21"/>
                  </a:lnTo>
                  <a:lnTo>
                    <a:pt x="20" y="22"/>
                  </a:lnTo>
                  <a:lnTo>
                    <a:pt x="21" y="22"/>
                  </a:lnTo>
                  <a:lnTo>
                    <a:pt x="22" y="22"/>
                  </a:lnTo>
                  <a:lnTo>
                    <a:pt x="22" y="22"/>
                  </a:lnTo>
                  <a:lnTo>
                    <a:pt x="23" y="23"/>
                  </a:lnTo>
                  <a:lnTo>
                    <a:pt x="23" y="23"/>
                  </a:lnTo>
                  <a:lnTo>
                    <a:pt x="24" y="23"/>
                  </a:lnTo>
                  <a:lnTo>
                    <a:pt x="25" y="23"/>
                  </a:lnTo>
                  <a:lnTo>
                    <a:pt x="26" y="24"/>
                  </a:lnTo>
                  <a:lnTo>
                    <a:pt x="26" y="24"/>
                  </a:lnTo>
                  <a:lnTo>
                    <a:pt x="27" y="24"/>
                  </a:lnTo>
                  <a:lnTo>
                    <a:pt x="28" y="24"/>
                  </a:lnTo>
                  <a:lnTo>
                    <a:pt x="28" y="24"/>
                  </a:lnTo>
                  <a:lnTo>
                    <a:pt x="29" y="25"/>
                  </a:lnTo>
                  <a:lnTo>
                    <a:pt x="31" y="25"/>
                  </a:lnTo>
                  <a:lnTo>
                    <a:pt x="32" y="25"/>
                  </a:lnTo>
                  <a:lnTo>
                    <a:pt x="32" y="25"/>
                  </a:lnTo>
                  <a:lnTo>
                    <a:pt x="33" y="26"/>
                  </a:lnTo>
                  <a:lnTo>
                    <a:pt x="33" y="26"/>
                  </a:lnTo>
                  <a:lnTo>
                    <a:pt x="34" y="26"/>
                  </a:lnTo>
                  <a:lnTo>
                    <a:pt x="34" y="26"/>
                  </a:lnTo>
                  <a:lnTo>
                    <a:pt x="36" y="27"/>
                  </a:lnTo>
                  <a:lnTo>
                    <a:pt x="37" y="27"/>
                  </a:lnTo>
                  <a:lnTo>
                    <a:pt x="37" y="27"/>
                  </a:lnTo>
                  <a:lnTo>
                    <a:pt x="39" y="28"/>
                  </a:lnTo>
                  <a:lnTo>
                    <a:pt x="40" y="28"/>
                  </a:lnTo>
                  <a:lnTo>
                    <a:pt x="40" y="28"/>
                  </a:lnTo>
                  <a:lnTo>
                    <a:pt x="42" y="29"/>
                  </a:lnTo>
                  <a:lnTo>
                    <a:pt x="43" y="29"/>
                  </a:lnTo>
                  <a:lnTo>
                    <a:pt x="44" y="29"/>
                  </a:lnTo>
                  <a:lnTo>
                    <a:pt x="44" y="29"/>
                  </a:lnTo>
                  <a:lnTo>
                    <a:pt x="45" y="30"/>
                  </a:lnTo>
                  <a:lnTo>
                    <a:pt x="46" y="30"/>
                  </a:lnTo>
                  <a:lnTo>
                    <a:pt x="46" y="30"/>
                  </a:lnTo>
                  <a:lnTo>
                    <a:pt x="47" y="30"/>
                  </a:lnTo>
                  <a:lnTo>
                    <a:pt x="48" y="30"/>
                  </a:lnTo>
                  <a:lnTo>
                    <a:pt x="49" y="31"/>
                  </a:lnTo>
                  <a:lnTo>
                    <a:pt x="49" y="31"/>
                  </a:lnTo>
                  <a:lnTo>
                    <a:pt x="49" y="31"/>
                  </a:lnTo>
                  <a:lnTo>
                    <a:pt x="51" y="31"/>
                  </a:lnTo>
                  <a:lnTo>
                    <a:pt x="51" y="0"/>
                  </a:lnTo>
                  <a:lnTo>
                    <a:pt x="0" y="0"/>
                  </a:lnTo>
                  <a:lnTo>
                    <a:pt x="0" y="14"/>
                  </a:lnTo>
                  <a:lnTo>
                    <a:pt x="1" y="14"/>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4" name="Freeform 79"/>
            <p:cNvSpPr>
              <a:spLocks/>
            </p:cNvSpPr>
            <p:nvPr/>
          </p:nvSpPr>
          <p:spPr bwMode="auto">
            <a:xfrm>
              <a:off x="5495458" y="3049699"/>
              <a:ext cx="15244" cy="29103"/>
            </a:xfrm>
            <a:custGeom>
              <a:avLst/>
              <a:gdLst>
                <a:gd name="T0" fmla="*/ 11 w 11"/>
                <a:gd name="T1" fmla="*/ 0 h 21"/>
                <a:gd name="T2" fmla="*/ 11 w 11"/>
                <a:gd name="T3" fmla="*/ 0 h 21"/>
                <a:gd name="T4" fmla="*/ 11 w 11"/>
                <a:gd name="T5" fmla="*/ 0 h 21"/>
                <a:gd name="T6" fmla="*/ 11 w 11"/>
                <a:gd name="T7" fmla="*/ 1 h 21"/>
                <a:gd name="T8" fmla="*/ 10 w 11"/>
                <a:gd name="T9" fmla="*/ 1 h 21"/>
                <a:gd name="T10" fmla="*/ 10 w 11"/>
                <a:gd name="T11" fmla="*/ 2 h 21"/>
                <a:gd name="T12" fmla="*/ 10 w 11"/>
                <a:gd name="T13" fmla="*/ 2 h 21"/>
                <a:gd name="T14" fmla="*/ 9 w 11"/>
                <a:gd name="T15" fmla="*/ 3 h 21"/>
                <a:gd name="T16" fmla="*/ 9 w 11"/>
                <a:gd name="T17" fmla="*/ 3 h 21"/>
                <a:gd name="T18" fmla="*/ 8 w 11"/>
                <a:gd name="T19" fmla="*/ 4 h 21"/>
                <a:gd name="T20" fmla="*/ 8 w 11"/>
                <a:gd name="T21" fmla="*/ 4 h 21"/>
                <a:gd name="T22" fmla="*/ 8 w 11"/>
                <a:gd name="T23" fmla="*/ 5 h 21"/>
                <a:gd name="T24" fmla="*/ 8 w 11"/>
                <a:gd name="T25" fmla="*/ 6 h 21"/>
                <a:gd name="T26" fmla="*/ 7 w 11"/>
                <a:gd name="T27" fmla="*/ 6 h 21"/>
                <a:gd name="T28" fmla="*/ 7 w 11"/>
                <a:gd name="T29" fmla="*/ 7 h 21"/>
                <a:gd name="T30" fmla="*/ 7 w 11"/>
                <a:gd name="T31" fmla="*/ 8 h 21"/>
                <a:gd name="T32" fmla="*/ 7 w 11"/>
                <a:gd name="T33" fmla="*/ 8 h 21"/>
                <a:gd name="T34" fmla="*/ 6 w 11"/>
                <a:gd name="T35" fmla="*/ 9 h 21"/>
                <a:gd name="T36" fmla="*/ 6 w 11"/>
                <a:gd name="T37" fmla="*/ 9 h 21"/>
                <a:gd name="T38" fmla="*/ 6 w 11"/>
                <a:gd name="T39" fmla="*/ 10 h 21"/>
                <a:gd name="T40" fmla="*/ 6 w 11"/>
                <a:gd name="T41" fmla="*/ 10 h 21"/>
                <a:gd name="T42" fmla="*/ 5 w 11"/>
                <a:gd name="T43" fmla="*/ 11 h 21"/>
                <a:gd name="T44" fmla="*/ 5 w 11"/>
                <a:gd name="T45" fmla="*/ 12 h 21"/>
                <a:gd name="T46" fmla="*/ 4 w 11"/>
                <a:gd name="T47" fmla="*/ 12 h 21"/>
                <a:gd name="T48" fmla="*/ 4 w 11"/>
                <a:gd name="T49" fmla="*/ 12 h 21"/>
                <a:gd name="T50" fmla="*/ 4 w 11"/>
                <a:gd name="T51" fmla="*/ 13 h 21"/>
                <a:gd name="T52" fmla="*/ 4 w 11"/>
                <a:gd name="T53" fmla="*/ 14 h 21"/>
                <a:gd name="T54" fmla="*/ 3 w 11"/>
                <a:gd name="T55" fmla="*/ 15 h 21"/>
                <a:gd name="T56" fmla="*/ 3 w 11"/>
                <a:gd name="T57" fmla="*/ 15 h 21"/>
                <a:gd name="T58" fmla="*/ 2 w 11"/>
                <a:gd name="T59" fmla="*/ 16 h 21"/>
                <a:gd name="T60" fmla="*/ 2 w 11"/>
                <a:gd name="T61" fmla="*/ 17 h 21"/>
                <a:gd name="T62" fmla="*/ 1 w 11"/>
                <a:gd name="T63" fmla="*/ 19 h 21"/>
                <a:gd name="T64" fmla="*/ 0 w 11"/>
                <a:gd name="T65" fmla="*/ 20 h 21"/>
                <a:gd name="T66" fmla="*/ 0 w 11"/>
                <a:gd name="T67" fmla="*/ 20 h 21"/>
                <a:gd name="T68" fmla="*/ 0 w 11"/>
                <a:gd name="T69" fmla="*/ 21 h 21"/>
                <a:gd name="T70" fmla="*/ 11 w 11"/>
                <a:gd name="T71" fmla="*/ 21 h 21"/>
                <a:gd name="T72" fmla="*/ 11 w 11"/>
                <a:gd name="T7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 h="21">
                  <a:moveTo>
                    <a:pt x="11" y="0"/>
                  </a:moveTo>
                  <a:lnTo>
                    <a:pt x="11" y="0"/>
                  </a:lnTo>
                  <a:lnTo>
                    <a:pt x="11" y="0"/>
                  </a:lnTo>
                  <a:lnTo>
                    <a:pt x="11" y="1"/>
                  </a:lnTo>
                  <a:lnTo>
                    <a:pt x="10" y="1"/>
                  </a:lnTo>
                  <a:lnTo>
                    <a:pt x="10" y="2"/>
                  </a:lnTo>
                  <a:lnTo>
                    <a:pt x="10" y="2"/>
                  </a:lnTo>
                  <a:lnTo>
                    <a:pt x="9" y="3"/>
                  </a:lnTo>
                  <a:lnTo>
                    <a:pt x="9" y="3"/>
                  </a:lnTo>
                  <a:lnTo>
                    <a:pt x="8" y="4"/>
                  </a:lnTo>
                  <a:lnTo>
                    <a:pt x="8" y="4"/>
                  </a:lnTo>
                  <a:lnTo>
                    <a:pt x="8" y="5"/>
                  </a:lnTo>
                  <a:lnTo>
                    <a:pt x="8" y="6"/>
                  </a:lnTo>
                  <a:lnTo>
                    <a:pt x="7" y="6"/>
                  </a:lnTo>
                  <a:lnTo>
                    <a:pt x="7" y="7"/>
                  </a:lnTo>
                  <a:lnTo>
                    <a:pt x="7" y="8"/>
                  </a:lnTo>
                  <a:lnTo>
                    <a:pt x="7" y="8"/>
                  </a:lnTo>
                  <a:lnTo>
                    <a:pt x="6" y="9"/>
                  </a:lnTo>
                  <a:lnTo>
                    <a:pt x="6" y="9"/>
                  </a:lnTo>
                  <a:lnTo>
                    <a:pt x="6" y="10"/>
                  </a:lnTo>
                  <a:lnTo>
                    <a:pt x="6" y="10"/>
                  </a:lnTo>
                  <a:lnTo>
                    <a:pt x="5" y="11"/>
                  </a:lnTo>
                  <a:lnTo>
                    <a:pt x="5" y="12"/>
                  </a:lnTo>
                  <a:lnTo>
                    <a:pt x="4" y="12"/>
                  </a:lnTo>
                  <a:lnTo>
                    <a:pt x="4" y="12"/>
                  </a:lnTo>
                  <a:lnTo>
                    <a:pt x="4" y="13"/>
                  </a:lnTo>
                  <a:lnTo>
                    <a:pt x="4" y="14"/>
                  </a:lnTo>
                  <a:lnTo>
                    <a:pt x="3" y="15"/>
                  </a:lnTo>
                  <a:lnTo>
                    <a:pt x="3" y="15"/>
                  </a:lnTo>
                  <a:lnTo>
                    <a:pt x="2" y="16"/>
                  </a:lnTo>
                  <a:lnTo>
                    <a:pt x="2" y="17"/>
                  </a:lnTo>
                  <a:lnTo>
                    <a:pt x="1" y="19"/>
                  </a:lnTo>
                  <a:lnTo>
                    <a:pt x="0" y="20"/>
                  </a:lnTo>
                  <a:lnTo>
                    <a:pt x="0" y="20"/>
                  </a:lnTo>
                  <a:lnTo>
                    <a:pt x="0" y="21"/>
                  </a:lnTo>
                  <a:lnTo>
                    <a:pt x="11" y="21"/>
                  </a:lnTo>
                  <a:lnTo>
                    <a:pt x="11" y="0"/>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5" name="Freeform 80"/>
            <p:cNvSpPr>
              <a:spLocks/>
            </p:cNvSpPr>
            <p:nvPr/>
          </p:nvSpPr>
          <p:spPr bwMode="auto">
            <a:xfrm>
              <a:off x="5448341" y="3128691"/>
              <a:ext cx="62362" cy="70677"/>
            </a:xfrm>
            <a:custGeom>
              <a:avLst/>
              <a:gdLst>
                <a:gd name="T0" fmla="*/ 19 w 45"/>
                <a:gd name="T1" fmla="*/ 0 h 51"/>
                <a:gd name="T2" fmla="*/ 18 w 45"/>
                <a:gd name="T3" fmla="*/ 2 h 51"/>
                <a:gd name="T4" fmla="*/ 18 w 45"/>
                <a:gd name="T5" fmla="*/ 2 h 51"/>
                <a:gd name="T6" fmla="*/ 17 w 45"/>
                <a:gd name="T7" fmla="*/ 3 h 51"/>
                <a:gd name="T8" fmla="*/ 17 w 45"/>
                <a:gd name="T9" fmla="*/ 5 h 51"/>
                <a:gd name="T10" fmla="*/ 17 w 45"/>
                <a:gd name="T11" fmla="*/ 6 h 51"/>
                <a:gd name="T12" fmla="*/ 16 w 45"/>
                <a:gd name="T13" fmla="*/ 7 h 51"/>
                <a:gd name="T14" fmla="*/ 16 w 45"/>
                <a:gd name="T15" fmla="*/ 8 h 51"/>
                <a:gd name="T16" fmla="*/ 15 w 45"/>
                <a:gd name="T17" fmla="*/ 9 h 51"/>
                <a:gd name="T18" fmla="*/ 15 w 45"/>
                <a:gd name="T19" fmla="*/ 10 h 51"/>
                <a:gd name="T20" fmla="*/ 15 w 45"/>
                <a:gd name="T21" fmla="*/ 11 h 51"/>
                <a:gd name="T22" fmla="*/ 14 w 45"/>
                <a:gd name="T23" fmla="*/ 13 h 51"/>
                <a:gd name="T24" fmla="*/ 13 w 45"/>
                <a:gd name="T25" fmla="*/ 14 h 51"/>
                <a:gd name="T26" fmla="*/ 13 w 45"/>
                <a:gd name="T27" fmla="*/ 15 h 51"/>
                <a:gd name="T28" fmla="*/ 13 w 45"/>
                <a:gd name="T29" fmla="*/ 16 h 51"/>
                <a:gd name="T30" fmla="*/ 12 w 45"/>
                <a:gd name="T31" fmla="*/ 17 h 51"/>
                <a:gd name="T32" fmla="*/ 12 w 45"/>
                <a:gd name="T33" fmla="*/ 18 h 51"/>
                <a:gd name="T34" fmla="*/ 11 w 45"/>
                <a:gd name="T35" fmla="*/ 20 h 51"/>
                <a:gd name="T36" fmla="*/ 11 w 45"/>
                <a:gd name="T37" fmla="*/ 21 h 51"/>
                <a:gd name="T38" fmla="*/ 10 w 45"/>
                <a:gd name="T39" fmla="*/ 22 h 51"/>
                <a:gd name="T40" fmla="*/ 10 w 45"/>
                <a:gd name="T41" fmla="*/ 23 h 51"/>
                <a:gd name="T42" fmla="*/ 10 w 45"/>
                <a:gd name="T43" fmla="*/ 24 h 51"/>
                <a:gd name="T44" fmla="*/ 9 w 45"/>
                <a:gd name="T45" fmla="*/ 25 h 51"/>
                <a:gd name="T46" fmla="*/ 9 w 45"/>
                <a:gd name="T47" fmla="*/ 26 h 51"/>
                <a:gd name="T48" fmla="*/ 9 w 45"/>
                <a:gd name="T49" fmla="*/ 28 h 51"/>
                <a:gd name="T50" fmla="*/ 8 w 45"/>
                <a:gd name="T51" fmla="*/ 29 h 51"/>
                <a:gd name="T52" fmla="*/ 8 w 45"/>
                <a:gd name="T53" fmla="*/ 30 h 51"/>
                <a:gd name="T54" fmla="*/ 8 w 45"/>
                <a:gd name="T55" fmla="*/ 31 h 51"/>
                <a:gd name="T56" fmla="*/ 7 w 45"/>
                <a:gd name="T57" fmla="*/ 32 h 51"/>
                <a:gd name="T58" fmla="*/ 7 w 45"/>
                <a:gd name="T59" fmla="*/ 34 h 51"/>
                <a:gd name="T60" fmla="*/ 6 w 45"/>
                <a:gd name="T61" fmla="*/ 34 h 51"/>
                <a:gd name="T62" fmla="*/ 5 w 45"/>
                <a:gd name="T63" fmla="*/ 38 h 51"/>
                <a:gd name="T64" fmla="*/ 5 w 45"/>
                <a:gd name="T65" fmla="*/ 39 h 51"/>
                <a:gd name="T66" fmla="*/ 4 w 45"/>
                <a:gd name="T67" fmla="*/ 40 h 51"/>
                <a:gd name="T68" fmla="*/ 4 w 45"/>
                <a:gd name="T69" fmla="*/ 42 h 51"/>
                <a:gd name="T70" fmla="*/ 3 w 45"/>
                <a:gd name="T71" fmla="*/ 43 h 51"/>
                <a:gd name="T72" fmla="*/ 3 w 45"/>
                <a:gd name="T73" fmla="*/ 44 h 51"/>
                <a:gd name="T74" fmla="*/ 2 w 45"/>
                <a:gd name="T75" fmla="*/ 45 h 51"/>
                <a:gd name="T76" fmla="*/ 2 w 45"/>
                <a:gd name="T77" fmla="*/ 46 h 51"/>
                <a:gd name="T78" fmla="*/ 2 w 45"/>
                <a:gd name="T79" fmla="*/ 47 h 51"/>
                <a:gd name="T80" fmla="*/ 1 w 45"/>
                <a:gd name="T81" fmla="*/ 48 h 51"/>
                <a:gd name="T82" fmla="*/ 1 w 45"/>
                <a:gd name="T83" fmla="*/ 50 h 51"/>
                <a:gd name="T84" fmla="*/ 0 w 45"/>
                <a:gd name="T85" fmla="*/ 51 h 51"/>
                <a:gd name="T86" fmla="*/ 45 w 45"/>
                <a:gd name="T8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51">
                  <a:moveTo>
                    <a:pt x="19" y="0"/>
                  </a:moveTo>
                  <a:lnTo>
                    <a:pt x="19" y="0"/>
                  </a:lnTo>
                  <a:lnTo>
                    <a:pt x="18" y="1"/>
                  </a:lnTo>
                  <a:lnTo>
                    <a:pt x="18" y="2"/>
                  </a:lnTo>
                  <a:lnTo>
                    <a:pt x="18" y="2"/>
                  </a:lnTo>
                  <a:lnTo>
                    <a:pt x="18" y="2"/>
                  </a:lnTo>
                  <a:lnTo>
                    <a:pt x="18" y="3"/>
                  </a:lnTo>
                  <a:lnTo>
                    <a:pt x="17" y="3"/>
                  </a:lnTo>
                  <a:lnTo>
                    <a:pt x="17" y="4"/>
                  </a:lnTo>
                  <a:lnTo>
                    <a:pt x="17" y="5"/>
                  </a:lnTo>
                  <a:lnTo>
                    <a:pt x="17" y="5"/>
                  </a:lnTo>
                  <a:lnTo>
                    <a:pt x="17" y="6"/>
                  </a:lnTo>
                  <a:lnTo>
                    <a:pt x="16" y="6"/>
                  </a:lnTo>
                  <a:lnTo>
                    <a:pt x="16" y="7"/>
                  </a:lnTo>
                  <a:lnTo>
                    <a:pt x="16" y="7"/>
                  </a:lnTo>
                  <a:lnTo>
                    <a:pt x="16" y="8"/>
                  </a:lnTo>
                  <a:lnTo>
                    <a:pt x="15" y="9"/>
                  </a:lnTo>
                  <a:lnTo>
                    <a:pt x="15" y="9"/>
                  </a:lnTo>
                  <a:lnTo>
                    <a:pt x="15" y="10"/>
                  </a:lnTo>
                  <a:lnTo>
                    <a:pt x="15" y="10"/>
                  </a:lnTo>
                  <a:lnTo>
                    <a:pt x="15" y="11"/>
                  </a:lnTo>
                  <a:lnTo>
                    <a:pt x="15" y="11"/>
                  </a:lnTo>
                  <a:lnTo>
                    <a:pt x="14" y="12"/>
                  </a:lnTo>
                  <a:lnTo>
                    <a:pt x="14" y="13"/>
                  </a:lnTo>
                  <a:lnTo>
                    <a:pt x="14" y="13"/>
                  </a:lnTo>
                  <a:lnTo>
                    <a:pt x="13" y="14"/>
                  </a:lnTo>
                  <a:lnTo>
                    <a:pt x="13" y="14"/>
                  </a:lnTo>
                  <a:lnTo>
                    <a:pt x="13" y="15"/>
                  </a:lnTo>
                  <a:lnTo>
                    <a:pt x="13" y="16"/>
                  </a:lnTo>
                  <a:lnTo>
                    <a:pt x="13" y="16"/>
                  </a:lnTo>
                  <a:lnTo>
                    <a:pt x="13" y="16"/>
                  </a:lnTo>
                  <a:lnTo>
                    <a:pt x="12" y="17"/>
                  </a:lnTo>
                  <a:lnTo>
                    <a:pt x="12" y="18"/>
                  </a:lnTo>
                  <a:lnTo>
                    <a:pt x="12" y="18"/>
                  </a:lnTo>
                  <a:lnTo>
                    <a:pt x="12" y="19"/>
                  </a:lnTo>
                  <a:lnTo>
                    <a:pt x="11" y="20"/>
                  </a:lnTo>
                  <a:lnTo>
                    <a:pt x="11" y="20"/>
                  </a:lnTo>
                  <a:lnTo>
                    <a:pt x="11" y="21"/>
                  </a:lnTo>
                  <a:lnTo>
                    <a:pt x="11" y="21"/>
                  </a:lnTo>
                  <a:lnTo>
                    <a:pt x="10" y="22"/>
                  </a:lnTo>
                  <a:lnTo>
                    <a:pt x="10" y="22"/>
                  </a:lnTo>
                  <a:lnTo>
                    <a:pt x="10" y="23"/>
                  </a:lnTo>
                  <a:lnTo>
                    <a:pt x="10" y="24"/>
                  </a:lnTo>
                  <a:lnTo>
                    <a:pt x="10" y="24"/>
                  </a:lnTo>
                  <a:lnTo>
                    <a:pt x="10" y="24"/>
                  </a:lnTo>
                  <a:lnTo>
                    <a:pt x="9" y="25"/>
                  </a:lnTo>
                  <a:lnTo>
                    <a:pt x="9" y="26"/>
                  </a:lnTo>
                  <a:lnTo>
                    <a:pt x="9" y="26"/>
                  </a:lnTo>
                  <a:lnTo>
                    <a:pt x="9" y="27"/>
                  </a:lnTo>
                  <a:lnTo>
                    <a:pt x="9" y="28"/>
                  </a:lnTo>
                  <a:lnTo>
                    <a:pt x="9" y="28"/>
                  </a:lnTo>
                  <a:lnTo>
                    <a:pt x="8" y="29"/>
                  </a:lnTo>
                  <a:lnTo>
                    <a:pt x="8" y="29"/>
                  </a:lnTo>
                  <a:lnTo>
                    <a:pt x="8" y="30"/>
                  </a:lnTo>
                  <a:lnTo>
                    <a:pt x="8" y="30"/>
                  </a:lnTo>
                  <a:lnTo>
                    <a:pt x="8" y="31"/>
                  </a:lnTo>
                  <a:lnTo>
                    <a:pt x="7" y="32"/>
                  </a:lnTo>
                  <a:lnTo>
                    <a:pt x="7" y="32"/>
                  </a:lnTo>
                  <a:lnTo>
                    <a:pt x="7" y="33"/>
                  </a:lnTo>
                  <a:lnTo>
                    <a:pt x="7" y="34"/>
                  </a:lnTo>
                  <a:lnTo>
                    <a:pt x="6" y="34"/>
                  </a:lnTo>
                  <a:lnTo>
                    <a:pt x="6" y="34"/>
                  </a:lnTo>
                  <a:lnTo>
                    <a:pt x="5" y="37"/>
                  </a:lnTo>
                  <a:lnTo>
                    <a:pt x="5" y="38"/>
                  </a:lnTo>
                  <a:lnTo>
                    <a:pt x="5" y="38"/>
                  </a:lnTo>
                  <a:lnTo>
                    <a:pt x="5" y="39"/>
                  </a:lnTo>
                  <a:lnTo>
                    <a:pt x="4" y="40"/>
                  </a:lnTo>
                  <a:lnTo>
                    <a:pt x="4" y="40"/>
                  </a:lnTo>
                  <a:lnTo>
                    <a:pt x="4" y="41"/>
                  </a:lnTo>
                  <a:lnTo>
                    <a:pt x="4" y="42"/>
                  </a:lnTo>
                  <a:lnTo>
                    <a:pt x="4" y="42"/>
                  </a:lnTo>
                  <a:lnTo>
                    <a:pt x="3" y="43"/>
                  </a:lnTo>
                  <a:lnTo>
                    <a:pt x="3" y="43"/>
                  </a:lnTo>
                  <a:lnTo>
                    <a:pt x="3" y="44"/>
                  </a:lnTo>
                  <a:lnTo>
                    <a:pt x="3" y="44"/>
                  </a:lnTo>
                  <a:lnTo>
                    <a:pt x="2" y="45"/>
                  </a:lnTo>
                  <a:lnTo>
                    <a:pt x="2" y="46"/>
                  </a:lnTo>
                  <a:lnTo>
                    <a:pt x="2" y="46"/>
                  </a:lnTo>
                  <a:lnTo>
                    <a:pt x="2" y="47"/>
                  </a:lnTo>
                  <a:lnTo>
                    <a:pt x="2" y="47"/>
                  </a:lnTo>
                  <a:lnTo>
                    <a:pt x="1" y="48"/>
                  </a:lnTo>
                  <a:lnTo>
                    <a:pt x="1" y="48"/>
                  </a:lnTo>
                  <a:lnTo>
                    <a:pt x="1" y="49"/>
                  </a:lnTo>
                  <a:lnTo>
                    <a:pt x="1" y="50"/>
                  </a:lnTo>
                  <a:lnTo>
                    <a:pt x="1" y="50"/>
                  </a:lnTo>
                  <a:lnTo>
                    <a:pt x="0" y="51"/>
                  </a:lnTo>
                  <a:lnTo>
                    <a:pt x="45" y="51"/>
                  </a:lnTo>
                  <a:lnTo>
                    <a:pt x="45" y="0"/>
                  </a:lnTo>
                  <a:lnTo>
                    <a:pt x="19" y="0"/>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6" name="Freeform 81"/>
            <p:cNvSpPr>
              <a:spLocks/>
            </p:cNvSpPr>
            <p:nvPr/>
          </p:nvSpPr>
          <p:spPr bwMode="auto">
            <a:xfrm>
              <a:off x="5695016" y="2701859"/>
              <a:ext cx="163526" cy="325668"/>
            </a:xfrm>
            <a:custGeom>
              <a:avLst/>
              <a:gdLst>
                <a:gd name="T0" fmla="*/ 0 w 365"/>
                <a:gd name="T1" fmla="*/ 0 h 727"/>
                <a:gd name="T2" fmla="*/ 365 w 365"/>
                <a:gd name="T3" fmla="*/ 0 h 727"/>
                <a:gd name="T4" fmla="*/ 365 w 365"/>
                <a:gd name="T5" fmla="*/ 528 h 727"/>
                <a:gd name="T6" fmla="*/ 0 w 365"/>
                <a:gd name="T7" fmla="*/ 528 h 727"/>
                <a:gd name="T8" fmla="*/ 0 w 365"/>
                <a:gd name="T9" fmla="*/ 0 h 727"/>
              </a:gdLst>
              <a:ahLst/>
              <a:cxnLst>
                <a:cxn ang="0">
                  <a:pos x="T0" y="T1"/>
                </a:cxn>
                <a:cxn ang="0">
                  <a:pos x="T2" y="T3"/>
                </a:cxn>
                <a:cxn ang="0">
                  <a:pos x="T4" y="T5"/>
                </a:cxn>
                <a:cxn ang="0">
                  <a:pos x="T6" y="T7"/>
                </a:cxn>
                <a:cxn ang="0">
                  <a:pos x="T8" y="T9"/>
                </a:cxn>
              </a:cxnLst>
              <a:rect l="0" t="0" r="r" b="b"/>
              <a:pathLst>
                <a:path w="365" h="727">
                  <a:moveTo>
                    <a:pt x="0" y="0"/>
                  </a:moveTo>
                  <a:lnTo>
                    <a:pt x="365" y="0"/>
                  </a:lnTo>
                  <a:lnTo>
                    <a:pt x="365" y="528"/>
                  </a:lnTo>
                  <a:cubicBezTo>
                    <a:pt x="365" y="706"/>
                    <a:pt x="0" y="727"/>
                    <a:pt x="0" y="528"/>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7" name="Freeform 82"/>
            <p:cNvSpPr>
              <a:spLocks/>
            </p:cNvSpPr>
            <p:nvPr/>
          </p:nvSpPr>
          <p:spPr bwMode="auto">
            <a:xfrm>
              <a:off x="5695016" y="2819653"/>
              <a:ext cx="163526" cy="112252"/>
            </a:xfrm>
            <a:custGeom>
              <a:avLst/>
              <a:gdLst>
                <a:gd name="T0" fmla="*/ 118 w 118"/>
                <a:gd name="T1" fmla="*/ 22 h 81"/>
                <a:gd name="T2" fmla="*/ 118 w 118"/>
                <a:gd name="T3" fmla="*/ 0 h 81"/>
                <a:gd name="T4" fmla="*/ 0 w 118"/>
                <a:gd name="T5" fmla="*/ 0 h 81"/>
                <a:gd name="T6" fmla="*/ 0 w 118"/>
                <a:gd name="T7" fmla="*/ 81 h 81"/>
                <a:gd name="T8" fmla="*/ 118 w 118"/>
                <a:gd name="T9" fmla="*/ 22 h 81"/>
              </a:gdLst>
              <a:ahLst/>
              <a:cxnLst>
                <a:cxn ang="0">
                  <a:pos x="T0" y="T1"/>
                </a:cxn>
                <a:cxn ang="0">
                  <a:pos x="T2" y="T3"/>
                </a:cxn>
                <a:cxn ang="0">
                  <a:pos x="T4" y="T5"/>
                </a:cxn>
                <a:cxn ang="0">
                  <a:pos x="T6" y="T7"/>
                </a:cxn>
                <a:cxn ang="0">
                  <a:pos x="T8" y="T9"/>
                </a:cxn>
              </a:cxnLst>
              <a:rect l="0" t="0" r="r" b="b"/>
              <a:pathLst>
                <a:path w="118" h="81">
                  <a:moveTo>
                    <a:pt x="118" y="22"/>
                  </a:moveTo>
                  <a:lnTo>
                    <a:pt x="118" y="0"/>
                  </a:lnTo>
                  <a:lnTo>
                    <a:pt x="0" y="0"/>
                  </a:lnTo>
                  <a:lnTo>
                    <a:pt x="0" y="81"/>
                  </a:lnTo>
                  <a:lnTo>
                    <a:pt x="118" y="22"/>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8" name="Freeform 83"/>
            <p:cNvSpPr>
              <a:spLocks/>
            </p:cNvSpPr>
            <p:nvPr/>
          </p:nvSpPr>
          <p:spPr bwMode="auto">
            <a:xfrm>
              <a:off x="5528718" y="2316602"/>
              <a:ext cx="494737" cy="372785"/>
            </a:xfrm>
            <a:custGeom>
              <a:avLst/>
              <a:gdLst>
                <a:gd name="T0" fmla="*/ 544 w 1103"/>
                <a:gd name="T1" fmla="*/ 310 h 831"/>
                <a:gd name="T2" fmla="*/ 954 w 1103"/>
                <a:gd name="T3" fmla="*/ 623 h 831"/>
                <a:gd name="T4" fmla="*/ 1047 w 1103"/>
                <a:gd name="T5" fmla="*/ 636 h 831"/>
                <a:gd name="T6" fmla="*/ 565 w 1103"/>
                <a:gd name="T7" fmla="*/ 0 h 831"/>
                <a:gd name="T8" fmla="*/ 56 w 1103"/>
                <a:gd name="T9" fmla="*/ 614 h 831"/>
                <a:gd name="T10" fmla="*/ 147 w 1103"/>
                <a:gd name="T11" fmla="*/ 615 h 831"/>
                <a:gd name="T12" fmla="*/ 544 w 1103"/>
                <a:gd name="T13" fmla="*/ 310 h 831"/>
              </a:gdLst>
              <a:ahLst/>
              <a:cxnLst>
                <a:cxn ang="0">
                  <a:pos x="T0" y="T1"/>
                </a:cxn>
                <a:cxn ang="0">
                  <a:pos x="T2" y="T3"/>
                </a:cxn>
                <a:cxn ang="0">
                  <a:pos x="T4" y="T5"/>
                </a:cxn>
                <a:cxn ang="0">
                  <a:pos x="T6" y="T7"/>
                </a:cxn>
                <a:cxn ang="0">
                  <a:pos x="T8" y="T9"/>
                </a:cxn>
                <a:cxn ang="0">
                  <a:pos x="T10" y="T11"/>
                </a:cxn>
                <a:cxn ang="0">
                  <a:pos x="T12" y="T13"/>
                </a:cxn>
              </a:cxnLst>
              <a:rect l="0" t="0" r="r" b="b"/>
              <a:pathLst>
                <a:path w="1103" h="831">
                  <a:moveTo>
                    <a:pt x="544" y="310"/>
                  </a:moveTo>
                  <a:cubicBezTo>
                    <a:pt x="803" y="310"/>
                    <a:pt x="940" y="462"/>
                    <a:pt x="954" y="623"/>
                  </a:cubicBezTo>
                  <a:cubicBezTo>
                    <a:pt x="968" y="784"/>
                    <a:pt x="991" y="755"/>
                    <a:pt x="1047" y="636"/>
                  </a:cubicBezTo>
                  <a:cubicBezTo>
                    <a:pt x="1103" y="516"/>
                    <a:pt x="966" y="0"/>
                    <a:pt x="565" y="0"/>
                  </a:cubicBezTo>
                  <a:cubicBezTo>
                    <a:pt x="164" y="0"/>
                    <a:pt x="0" y="397"/>
                    <a:pt x="56" y="614"/>
                  </a:cubicBezTo>
                  <a:cubicBezTo>
                    <a:pt x="112" y="831"/>
                    <a:pt x="112" y="779"/>
                    <a:pt x="147" y="615"/>
                  </a:cubicBezTo>
                  <a:cubicBezTo>
                    <a:pt x="182" y="450"/>
                    <a:pt x="257" y="318"/>
                    <a:pt x="544" y="310"/>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9" name="Freeform 84"/>
            <p:cNvSpPr>
              <a:spLocks/>
            </p:cNvSpPr>
            <p:nvPr/>
          </p:nvSpPr>
          <p:spPr bwMode="auto">
            <a:xfrm>
              <a:off x="5538419" y="2417766"/>
              <a:ext cx="478107" cy="440690"/>
            </a:xfrm>
            <a:custGeom>
              <a:avLst/>
              <a:gdLst>
                <a:gd name="T0" fmla="*/ 983 w 1069"/>
                <a:gd name="T1" fmla="*/ 246 h 983"/>
                <a:gd name="T2" fmla="*/ 531 w 1069"/>
                <a:gd name="T3" fmla="*/ 983 h 983"/>
                <a:gd name="T4" fmla="*/ 76 w 1069"/>
                <a:gd name="T5" fmla="*/ 258 h 983"/>
                <a:gd name="T6" fmla="*/ 983 w 1069"/>
                <a:gd name="T7" fmla="*/ 246 h 983"/>
              </a:gdLst>
              <a:ahLst/>
              <a:cxnLst>
                <a:cxn ang="0">
                  <a:pos x="T0" y="T1"/>
                </a:cxn>
                <a:cxn ang="0">
                  <a:pos x="T2" y="T3"/>
                </a:cxn>
                <a:cxn ang="0">
                  <a:pos x="T4" y="T5"/>
                </a:cxn>
                <a:cxn ang="0">
                  <a:pos x="T6" y="T7"/>
                </a:cxn>
              </a:cxnLst>
              <a:rect l="0" t="0" r="r" b="b"/>
              <a:pathLst>
                <a:path w="1069" h="983">
                  <a:moveTo>
                    <a:pt x="983" y="246"/>
                  </a:moveTo>
                  <a:cubicBezTo>
                    <a:pt x="1069" y="548"/>
                    <a:pt x="831" y="983"/>
                    <a:pt x="531" y="983"/>
                  </a:cubicBezTo>
                  <a:cubicBezTo>
                    <a:pt x="235" y="983"/>
                    <a:pt x="0" y="560"/>
                    <a:pt x="76" y="258"/>
                  </a:cubicBezTo>
                  <a:cubicBezTo>
                    <a:pt x="319" y="137"/>
                    <a:pt x="694" y="0"/>
                    <a:pt x="983" y="246"/>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0" name="Freeform 85"/>
            <p:cNvSpPr>
              <a:spLocks/>
            </p:cNvSpPr>
            <p:nvPr/>
          </p:nvSpPr>
          <p:spPr bwMode="auto">
            <a:xfrm>
              <a:off x="5534261" y="2448254"/>
              <a:ext cx="464249" cy="217574"/>
            </a:xfrm>
            <a:custGeom>
              <a:avLst/>
              <a:gdLst>
                <a:gd name="T0" fmla="*/ 923 w 1037"/>
                <a:gd name="T1" fmla="*/ 295 h 485"/>
                <a:gd name="T2" fmla="*/ 799 w 1037"/>
                <a:gd name="T3" fmla="*/ 94 h 485"/>
                <a:gd name="T4" fmla="*/ 353 w 1037"/>
                <a:gd name="T5" fmla="*/ 186 h 485"/>
                <a:gd name="T6" fmla="*/ 171 w 1037"/>
                <a:gd name="T7" fmla="*/ 432 h 485"/>
                <a:gd name="T8" fmla="*/ 146 w 1037"/>
                <a:gd name="T9" fmla="*/ 480 h 485"/>
                <a:gd name="T10" fmla="*/ 55 w 1037"/>
                <a:gd name="T11" fmla="*/ 316 h 485"/>
                <a:gd name="T12" fmla="*/ 47 w 1037"/>
                <a:gd name="T13" fmla="*/ 145 h 485"/>
                <a:gd name="T14" fmla="*/ 525 w 1037"/>
                <a:gd name="T15" fmla="*/ 7 h 485"/>
                <a:gd name="T16" fmla="*/ 949 w 1037"/>
                <a:gd name="T17" fmla="*/ 106 h 485"/>
                <a:gd name="T18" fmla="*/ 1009 w 1037"/>
                <a:gd name="T19" fmla="*/ 341 h 485"/>
                <a:gd name="T20" fmla="*/ 927 w 1037"/>
                <a:gd name="T21" fmla="*/ 457 h 485"/>
                <a:gd name="T22" fmla="*/ 923 w 1037"/>
                <a:gd name="T23" fmla="*/ 29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7" h="485">
                  <a:moveTo>
                    <a:pt x="923" y="295"/>
                  </a:moveTo>
                  <a:cubicBezTo>
                    <a:pt x="922" y="211"/>
                    <a:pt x="851" y="120"/>
                    <a:pt x="799" y="94"/>
                  </a:cubicBezTo>
                  <a:cubicBezTo>
                    <a:pt x="748" y="69"/>
                    <a:pt x="487" y="101"/>
                    <a:pt x="353" y="186"/>
                  </a:cubicBezTo>
                  <a:cubicBezTo>
                    <a:pt x="207" y="279"/>
                    <a:pt x="180" y="349"/>
                    <a:pt x="171" y="432"/>
                  </a:cubicBezTo>
                  <a:cubicBezTo>
                    <a:pt x="168" y="458"/>
                    <a:pt x="160" y="485"/>
                    <a:pt x="146" y="480"/>
                  </a:cubicBezTo>
                  <a:cubicBezTo>
                    <a:pt x="102" y="463"/>
                    <a:pt x="93" y="339"/>
                    <a:pt x="55" y="316"/>
                  </a:cubicBezTo>
                  <a:cubicBezTo>
                    <a:pt x="0" y="283"/>
                    <a:pt x="25" y="230"/>
                    <a:pt x="47" y="145"/>
                  </a:cubicBezTo>
                  <a:cubicBezTo>
                    <a:pt x="69" y="61"/>
                    <a:pt x="319" y="14"/>
                    <a:pt x="525" y="7"/>
                  </a:cubicBezTo>
                  <a:cubicBezTo>
                    <a:pt x="731" y="0"/>
                    <a:pt x="885" y="47"/>
                    <a:pt x="949" y="106"/>
                  </a:cubicBezTo>
                  <a:cubicBezTo>
                    <a:pt x="1013" y="165"/>
                    <a:pt x="1037" y="260"/>
                    <a:pt x="1009" y="341"/>
                  </a:cubicBezTo>
                  <a:cubicBezTo>
                    <a:pt x="989" y="398"/>
                    <a:pt x="968" y="469"/>
                    <a:pt x="927" y="457"/>
                  </a:cubicBezTo>
                  <a:cubicBezTo>
                    <a:pt x="908" y="451"/>
                    <a:pt x="924" y="344"/>
                    <a:pt x="923" y="295"/>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1" name="Freeform 86"/>
            <p:cNvSpPr>
              <a:spLocks/>
            </p:cNvSpPr>
            <p:nvPr/>
          </p:nvSpPr>
          <p:spPr bwMode="auto">
            <a:xfrm>
              <a:off x="5958321" y="2556348"/>
              <a:ext cx="58204" cy="110865"/>
            </a:xfrm>
            <a:custGeom>
              <a:avLst/>
              <a:gdLst>
                <a:gd name="T0" fmla="*/ 92 w 131"/>
                <a:gd name="T1" fmla="*/ 6 h 248"/>
                <a:gd name="T2" fmla="*/ 117 w 131"/>
                <a:gd name="T3" fmla="*/ 135 h 248"/>
                <a:gd name="T4" fmla="*/ 39 w 131"/>
                <a:gd name="T5" fmla="*/ 242 h 248"/>
                <a:gd name="T6" fmla="*/ 15 w 131"/>
                <a:gd name="T7" fmla="*/ 113 h 248"/>
                <a:gd name="T8" fmla="*/ 92 w 131"/>
                <a:gd name="T9" fmla="*/ 6 h 248"/>
              </a:gdLst>
              <a:ahLst/>
              <a:cxnLst>
                <a:cxn ang="0">
                  <a:pos x="T0" y="T1"/>
                </a:cxn>
                <a:cxn ang="0">
                  <a:pos x="T2" y="T3"/>
                </a:cxn>
                <a:cxn ang="0">
                  <a:pos x="T4" y="T5"/>
                </a:cxn>
                <a:cxn ang="0">
                  <a:pos x="T6" y="T7"/>
                </a:cxn>
                <a:cxn ang="0">
                  <a:pos x="T8" y="T9"/>
                </a:cxn>
              </a:cxnLst>
              <a:rect l="0" t="0" r="r" b="b"/>
              <a:pathLst>
                <a:path w="131" h="248">
                  <a:moveTo>
                    <a:pt x="92" y="6"/>
                  </a:moveTo>
                  <a:cubicBezTo>
                    <a:pt x="120" y="12"/>
                    <a:pt x="131" y="70"/>
                    <a:pt x="117" y="135"/>
                  </a:cubicBezTo>
                  <a:cubicBezTo>
                    <a:pt x="102" y="200"/>
                    <a:pt x="68" y="248"/>
                    <a:pt x="39" y="242"/>
                  </a:cubicBezTo>
                  <a:cubicBezTo>
                    <a:pt x="11" y="236"/>
                    <a:pt x="0" y="178"/>
                    <a:pt x="15" y="113"/>
                  </a:cubicBezTo>
                  <a:cubicBezTo>
                    <a:pt x="29" y="47"/>
                    <a:pt x="64" y="0"/>
                    <a:pt x="92" y="6"/>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2" name="Freeform 87"/>
            <p:cNvSpPr>
              <a:spLocks/>
            </p:cNvSpPr>
            <p:nvPr/>
          </p:nvSpPr>
          <p:spPr bwMode="auto">
            <a:xfrm>
              <a:off x="5537033" y="2556348"/>
              <a:ext cx="58204" cy="110865"/>
            </a:xfrm>
            <a:custGeom>
              <a:avLst/>
              <a:gdLst>
                <a:gd name="T0" fmla="*/ 39 w 131"/>
                <a:gd name="T1" fmla="*/ 6 h 248"/>
                <a:gd name="T2" fmla="*/ 14 w 131"/>
                <a:gd name="T3" fmla="*/ 135 h 248"/>
                <a:gd name="T4" fmla="*/ 91 w 131"/>
                <a:gd name="T5" fmla="*/ 242 h 248"/>
                <a:gd name="T6" fmla="*/ 116 w 131"/>
                <a:gd name="T7" fmla="*/ 113 h 248"/>
                <a:gd name="T8" fmla="*/ 39 w 131"/>
                <a:gd name="T9" fmla="*/ 6 h 248"/>
              </a:gdLst>
              <a:ahLst/>
              <a:cxnLst>
                <a:cxn ang="0">
                  <a:pos x="T0" y="T1"/>
                </a:cxn>
                <a:cxn ang="0">
                  <a:pos x="T2" y="T3"/>
                </a:cxn>
                <a:cxn ang="0">
                  <a:pos x="T4" y="T5"/>
                </a:cxn>
                <a:cxn ang="0">
                  <a:pos x="T6" y="T7"/>
                </a:cxn>
                <a:cxn ang="0">
                  <a:pos x="T8" y="T9"/>
                </a:cxn>
              </a:cxnLst>
              <a:rect l="0" t="0" r="r" b="b"/>
              <a:pathLst>
                <a:path w="131" h="248">
                  <a:moveTo>
                    <a:pt x="39" y="6"/>
                  </a:moveTo>
                  <a:cubicBezTo>
                    <a:pt x="11" y="12"/>
                    <a:pt x="0" y="70"/>
                    <a:pt x="14" y="135"/>
                  </a:cubicBezTo>
                  <a:cubicBezTo>
                    <a:pt x="29" y="200"/>
                    <a:pt x="63" y="248"/>
                    <a:pt x="91" y="242"/>
                  </a:cubicBezTo>
                  <a:cubicBezTo>
                    <a:pt x="119" y="236"/>
                    <a:pt x="131" y="178"/>
                    <a:pt x="116" y="113"/>
                  </a:cubicBezTo>
                  <a:cubicBezTo>
                    <a:pt x="102" y="47"/>
                    <a:pt x="67" y="0"/>
                    <a:pt x="39" y="6"/>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3" name="Freeform 88"/>
            <p:cNvSpPr>
              <a:spLocks/>
            </p:cNvSpPr>
            <p:nvPr/>
          </p:nvSpPr>
          <p:spPr bwMode="auto">
            <a:xfrm>
              <a:off x="5535648" y="2952691"/>
              <a:ext cx="134425" cy="329825"/>
            </a:xfrm>
            <a:custGeom>
              <a:avLst/>
              <a:gdLst>
                <a:gd name="T0" fmla="*/ 199 w 301"/>
                <a:gd name="T1" fmla="*/ 0 h 737"/>
                <a:gd name="T2" fmla="*/ 7 w 301"/>
                <a:gd name="T3" fmla="*/ 122 h 737"/>
                <a:gd name="T4" fmla="*/ 122 w 301"/>
                <a:gd name="T5" fmla="*/ 602 h 737"/>
                <a:gd name="T6" fmla="*/ 180 w 301"/>
                <a:gd name="T7" fmla="*/ 474 h 737"/>
                <a:gd name="T8" fmla="*/ 256 w 301"/>
                <a:gd name="T9" fmla="*/ 506 h 737"/>
                <a:gd name="T10" fmla="*/ 199 w 301"/>
                <a:gd name="T11" fmla="*/ 0 h 737"/>
              </a:gdLst>
              <a:ahLst/>
              <a:cxnLst>
                <a:cxn ang="0">
                  <a:pos x="T0" y="T1"/>
                </a:cxn>
                <a:cxn ang="0">
                  <a:pos x="T2" y="T3"/>
                </a:cxn>
                <a:cxn ang="0">
                  <a:pos x="T4" y="T5"/>
                </a:cxn>
                <a:cxn ang="0">
                  <a:pos x="T6" y="T7"/>
                </a:cxn>
                <a:cxn ang="0">
                  <a:pos x="T8" y="T9"/>
                </a:cxn>
                <a:cxn ang="0">
                  <a:pos x="T10" y="T11"/>
                </a:cxn>
              </a:cxnLst>
              <a:rect l="0" t="0" r="r" b="b"/>
              <a:pathLst>
                <a:path w="301" h="737">
                  <a:moveTo>
                    <a:pt x="199" y="0"/>
                  </a:moveTo>
                  <a:cubicBezTo>
                    <a:pt x="45" y="0"/>
                    <a:pt x="13" y="19"/>
                    <a:pt x="7" y="122"/>
                  </a:cubicBezTo>
                  <a:cubicBezTo>
                    <a:pt x="0" y="224"/>
                    <a:pt x="26" y="468"/>
                    <a:pt x="122" y="602"/>
                  </a:cubicBezTo>
                  <a:cubicBezTo>
                    <a:pt x="218" y="737"/>
                    <a:pt x="167" y="583"/>
                    <a:pt x="180" y="474"/>
                  </a:cubicBezTo>
                  <a:cubicBezTo>
                    <a:pt x="192" y="365"/>
                    <a:pt x="212" y="628"/>
                    <a:pt x="256" y="506"/>
                  </a:cubicBezTo>
                  <a:cubicBezTo>
                    <a:pt x="301" y="384"/>
                    <a:pt x="244" y="301"/>
                    <a:pt x="199" y="0"/>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4" name="Freeform 89"/>
            <p:cNvSpPr>
              <a:spLocks/>
            </p:cNvSpPr>
            <p:nvPr/>
          </p:nvSpPr>
          <p:spPr bwMode="auto">
            <a:xfrm>
              <a:off x="5875172" y="2937448"/>
              <a:ext cx="162141" cy="360313"/>
            </a:xfrm>
            <a:custGeom>
              <a:avLst/>
              <a:gdLst>
                <a:gd name="T0" fmla="*/ 206 w 362"/>
                <a:gd name="T1" fmla="*/ 82 h 806"/>
                <a:gd name="T2" fmla="*/ 300 w 362"/>
                <a:gd name="T3" fmla="*/ 226 h 806"/>
                <a:gd name="T4" fmla="*/ 202 w 362"/>
                <a:gd name="T5" fmla="*/ 646 h 806"/>
                <a:gd name="T6" fmla="*/ 152 w 362"/>
                <a:gd name="T7" fmla="*/ 728 h 806"/>
                <a:gd name="T8" fmla="*/ 78 w 362"/>
                <a:gd name="T9" fmla="*/ 547 h 806"/>
                <a:gd name="T10" fmla="*/ 8 w 362"/>
                <a:gd name="T11" fmla="*/ 555 h 806"/>
                <a:gd name="T12" fmla="*/ 206 w 362"/>
                <a:gd name="T13" fmla="*/ 82 h 806"/>
              </a:gdLst>
              <a:ahLst/>
              <a:cxnLst>
                <a:cxn ang="0">
                  <a:pos x="T0" y="T1"/>
                </a:cxn>
                <a:cxn ang="0">
                  <a:pos x="T2" y="T3"/>
                </a:cxn>
                <a:cxn ang="0">
                  <a:pos x="T4" y="T5"/>
                </a:cxn>
                <a:cxn ang="0">
                  <a:pos x="T6" y="T7"/>
                </a:cxn>
                <a:cxn ang="0">
                  <a:pos x="T8" y="T9"/>
                </a:cxn>
                <a:cxn ang="0">
                  <a:pos x="T10" y="T11"/>
                </a:cxn>
                <a:cxn ang="0">
                  <a:pos x="T12" y="T13"/>
                </a:cxn>
              </a:cxnLst>
              <a:rect l="0" t="0" r="r" b="b"/>
              <a:pathLst>
                <a:path w="362" h="806">
                  <a:moveTo>
                    <a:pt x="206" y="82"/>
                  </a:moveTo>
                  <a:cubicBezTo>
                    <a:pt x="276" y="82"/>
                    <a:pt x="362" y="127"/>
                    <a:pt x="300" y="226"/>
                  </a:cubicBezTo>
                  <a:cubicBezTo>
                    <a:pt x="239" y="325"/>
                    <a:pt x="206" y="551"/>
                    <a:pt x="202" y="646"/>
                  </a:cubicBezTo>
                  <a:cubicBezTo>
                    <a:pt x="197" y="741"/>
                    <a:pt x="152" y="806"/>
                    <a:pt x="152" y="728"/>
                  </a:cubicBezTo>
                  <a:cubicBezTo>
                    <a:pt x="152" y="650"/>
                    <a:pt x="95" y="469"/>
                    <a:pt x="78" y="547"/>
                  </a:cubicBezTo>
                  <a:cubicBezTo>
                    <a:pt x="62" y="625"/>
                    <a:pt x="0" y="704"/>
                    <a:pt x="8" y="555"/>
                  </a:cubicBezTo>
                  <a:cubicBezTo>
                    <a:pt x="16" y="407"/>
                    <a:pt x="49" y="0"/>
                    <a:pt x="206" y="82"/>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5" name="Freeform 90"/>
            <p:cNvSpPr>
              <a:spLocks/>
            </p:cNvSpPr>
            <p:nvPr/>
          </p:nvSpPr>
          <p:spPr bwMode="auto">
            <a:xfrm>
              <a:off x="5588309" y="2877857"/>
              <a:ext cx="399115" cy="256377"/>
            </a:xfrm>
            <a:custGeom>
              <a:avLst/>
              <a:gdLst>
                <a:gd name="T0" fmla="*/ 836 w 891"/>
                <a:gd name="T1" fmla="*/ 236 h 574"/>
                <a:gd name="T2" fmla="*/ 30 w 891"/>
                <a:gd name="T3" fmla="*/ 230 h 574"/>
                <a:gd name="T4" fmla="*/ 86 w 891"/>
                <a:gd name="T5" fmla="*/ 114 h 574"/>
                <a:gd name="T6" fmla="*/ 228 w 891"/>
                <a:gd name="T7" fmla="*/ 39 h 574"/>
                <a:gd name="T8" fmla="*/ 613 w 891"/>
                <a:gd name="T9" fmla="*/ 21 h 574"/>
                <a:gd name="T10" fmla="*/ 724 w 891"/>
                <a:gd name="T11" fmla="*/ 124 h 574"/>
                <a:gd name="T12" fmla="*/ 836 w 891"/>
                <a:gd name="T13" fmla="*/ 236 h 574"/>
              </a:gdLst>
              <a:ahLst/>
              <a:cxnLst>
                <a:cxn ang="0">
                  <a:pos x="T0" y="T1"/>
                </a:cxn>
                <a:cxn ang="0">
                  <a:pos x="T2" y="T3"/>
                </a:cxn>
                <a:cxn ang="0">
                  <a:pos x="T4" y="T5"/>
                </a:cxn>
                <a:cxn ang="0">
                  <a:pos x="T6" y="T7"/>
                </a:cxn>
                <a:cxn ang="0">
                  <a:pos x="T8" y="T9"/>
                </a:cxn>
                <a:cxn ang="0">
                  <a:pos x="T10" y="T11"/>
                </a:cxn>
                <a:cxn ang="0">
                  <a:pos x="T12" y="T13"/>
                </a:cxn>
              </a:cxnLst>
              <a:rect l="0" t="0" r="r" b="b"/>
              <a:pathLst>
                <a:path w="891" h="574">
                  <a:moveTo>
                    <a:pt x="836" y="236"/>
                  </a:moveTo>
                  <a:cubicBezTo>
                    <a:pt x="703" y="380"/>
                    <a:pt x="296" y="574"/>
                    <a:pt x="30" y="230"/>
                  </a:cubicBezTo>
                  <a:cubicBezTo>
                    <a:pt x="0" y="140"/>
                    <a:pt x="9" y="92"/>
                    <a:pt x="86" y="114"/>
                  </a:cubicBezTo>
                  <a:cubicBezTo>
                    <a:pt x="81" y="31"/>
                    <a:pt x="156" y="0"/>
                    <a:pt x="228" y="39"/>
                  </a:cubicBezTo>
                  <a:cubicBezTo>
                    <a:pt x="333" y="150"/>
                    <a:pt x="568" y="93"/>
                    <a:pt x="613" y="21"/>
                  </a:cubicBezTo>
                  <a:cubicBezTo>
                    <a:pt x="681" y="2"/>
                    <a:pt x="724" y="30"/>
                    <a:pt x="724" y="124"/>
                  </a:cubicBezTo>
                  <a:cubicBezTo>
                    <a:pt x="863" y="58"/>
                    <a:pt x="891" y="163"/>
                    <a:pt x="836" y="236"/>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6" name="Freeform 91"/>
            <p:cNvSpPr>
              <a:spLocks noEditPoints="1"/>
            </p:cNvSpPr>
            <p:nvPr/>
          </p:nvSpPr>
          <p:spPr bwMode="auto">
            <a:xfrm>
              <a:off x="5564749" y="2934676"/>
              <a:ext cx="408816" cy="220345"/>
            </a:xfrm>
            <a:custGeom>
              <a:avLst/>
              <a:gdLst>
                <a:gd name="T0" fmla="*/ 91 w 912"/>
                <a:gd name="T1" fmla="*/ 113 h 492"/>
                <a:gd name="T2" fmla="*/ 91 w 912"/>
                <a:gd name="T3" fmla="*/ 144 h 492"/>
                <a:gd name="T4" fmla="*/ 75 w 912"/>
                <a:gd name="T5" fmla="*/ 90 h 492"/>
                <a:gd name="T6" fmla="*/ 91 w 912"/>
                <a:gd name="T7" fmla="*/ 113 h 492"/>
                <a:gd name="T8" fmla="*/ 91 w 912"/>
                <a:gd name="T9" fmla="*/ 410 h 492"/>
                <a:gd name="T10" fmla="*/ 43 w 912"/>
                <a:gd name="T11" fmla="*/ 105 h 492"/>
                <a:gd name="T12" fmla="*/ 91 w 912"/>
                <a:gd name="T13" fmla="*/ 427 h 492"/>
                <a:gd name="T14" fmla="*/ 91 w 912"/>
                <a:gd name="T15" fmla="*/ 410 h 492"/>
                <a:gd name="T16" fmla="*/ 91 w 912"/>
                <a:gd name="T17" fmla="*/ 144 h 492"/>
                <a:gd name="T18" fmla="*/ 91 w 912"/>
                <a:gd name="T19" fmla="*/ 113 h 492"/>
                <a:gd name="T20" fmla="*/ 157 w 912"/>
                <a:gd name="T21" fmla="*/ 181 h 492"/>
                <a:gd name="T22" fmla="*/ 91 w 912"/>
                <a:gd name="T23" fmla="*/ 144 h 492"/>
                <a:gd name="T24" fmla="*/ 763 w 912"/>
                <a:gd name="T25" fmla="*/ 205 h 492"/>
                <a:gd name="T26" fmla="*/ 756 w 912"/>
                <a:gd name="T27" fmla="*/ 209 h 492"/>
                <a:gd name="T28" fmla="*/ 763 w 912"/>
                <a:gd name="T29" fmla="*/ 210 h 492"/>
                <a:gd name="T30" fmla="*/ 763 w 912"/>
                <a:gd name="T31" fmla="*/ 205 h 492"/>
                <a:gd name="T32" fmla="*/ 763 w 912"/>
                <a:gd name="T33" fmla="*/ 6 h 492"/>
                <a:gd name="T34" fmla="*/ 763 w 912"/>
                <a:gd name="T35" fmla="*/ 8 h 492"/>
                <a:gd name="T36" fmla="*/ 169 w 912"/>
                <a:gd name="T37" fmla="*/ 7 h 492"/>
                <a:gd name="T38" fmla="*/ 763 w 912"/>
                <a:gd name="T39" fmla="*/ 6 h 492"/>
                <a:gd name="T40" fmla="*/ 106 w 912"/>
                <a:gd name="T41" fmla="*/ 442 h 492"/>
                <a:gd name="T42" fmla="*/ 91 w 912"/>
                <a:gd name="T43" fmla="*/ 410 h 492"/>
                <a:gd name="T44" fmla="*/ 91 w 912"/>
                <a:gd name="T45" fmla="*/ 427 h 492"/>
                <a:gd name="T46" fmla="*/ 106 w 912"/>
                <a:gd name="T47" fmla="*/ 442 h 492"/>
                <a:gd name="T48" fmla="*/ 763 w 912"/>
                <a:gd name="T49" fmla="*/ 8 h 492"/>
                <a:gd name="T50" fmla="*/ 763 w 912"/>
                <a:gd name="T51" fmla="*/ 6 h 492"/>
                <a:gd name="T52" fmla="*/ 771 w 912"/>
                <a:gd name="T53" fmla="*/ 0 h 492"/>
                <a:gd name="T54" fmla="*/ 763 w 912"/>
                <a:gd name="T55" fmla="*/ 8 h 492"/>
                <a:gd name="T56" fmla="*/ 836 w 912"/>
                <a:gd name="T57" fmla="*/ 227 h 492"/>
                <a:gd name="T58" fmla="*/ 836 w 912"/>
                <a:gd name="T59" fmla="*/ 279 h 492"/>
                <a:gd name="T60" fmla="*/ 779 w 912"/>
                <a:gd name="T61" fmla="*/ 492 h 492"/>
                <a:gd name="T62" fmla="*/ 836 w 912"/>
                <a:gd name="T63" fmla="*/ 227 h 492"/>
                <a:gd name="T64" fmla="*/ 836 w 912"/>
                <a:gd name="T65" fmla="*/ 158 h 492"/>
                <a:gd name="T66" fmla="*/ 836 w 912"/>
                <a:gd name="T67" fmla="*/ 183 h 492"/>
                <a:gd name="T68" fmla="*/ 763 w 912"/>
                <a:gd name="T69" fmla="*/ 210 h 492"/>
                <a:gd name="T70" fmla="*/ 763 w 912"/>
                <a:gd name="T71" fmla="*/ 205 h 492"/>
                <a:gd name="T72" fmla="*/ 836 w 912"/>
                <a:gd name="T73" fmla="*/ 158 h 492"/>
                <a:gd name="T74" fmla="*/ 836 w 912"/>
                <a:gd name="T75" fmla="*/ 183 h 492"/>
                <a:gd name="T76" fmla="*/ 900 w 912"/>
                <a:gd name="T77" fmla="*/ 94 h 492"/>
                <a:gd name="T78" fmla="*/ 836 w 912"/>
                <a:gd name="T79" fmla="*/ 158 h 492"/>
                <a:gd name="T80" fmla="*/ 836 w 912"/>
                <a:gd name="T81" fmla="*/ 183 h 492"/>
                <a:gd name="T82" fmla="*/ 836 w 912"/>
                <a:gd name="T83" fmla="*/ 279 h 492"/>
                <a:gd name="T84" fmla="*/ 836 w 912"/>
                <a:gd name="T85" fmla="*/ 227 h 492"/>
                <a:gd name="T86" fmla="*/ 912 w 912"/>
                <a:gd name="T87" fmla="*/ 139 h 492"/>
                <a:gd name="T88" fmla="*/ 836 w 912"/>
                <a:gd name="T89" fmla="*/ 279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2" h="492">
                  <a:moveTo>
                    <a:pt x="91" y="113"/>
                  </a:moveTo>
                  <a:lnTo>
                    <a:pt x="91" y="144"/>
                  </a:lnTo>
                  <a:cubicBezTo>
                    <a:pt x="80" y="129"/>
                    <a:pt x="74" y="111"/>
                    <a:pt x="75" y="90"/>
                  </a:cubicBezTo>
                  <a:cubicBezTo>
                    <a:pt x="79" y="97"/>
                    <a:pt x="84" y="105"/>
                    <a:pt x="91" y="113"/>
                  </a:cubicBezTo>
                  <a:close/>
                  <a:moveTo>
                    <a:pt x="91" y="410"/>
                  </a:moveTo>
                  <a:cubicBezTo>
                    <a:pt x="50" y="308"/>
                    <a:pt x="29" y="130"/>
                    <a:pt x="43" y="105"/>
                  </a:cubicBezTo>
                  <a:cubicBezTo>
                    <a:pt x="0" y="138"/>
                    <a:pt x="13" y="336"/>
                    <a:pt x="91" y="427"/>
                  </a:cubicBezTo>
                  <a:lnTo>
                    <a:pt x="91" y="410"/>
                  </a:lnTo>
                  <a:close/>
                  <a:moveTo>
                    <a:pt x="91" y="144"/>
                  </a:moveTo>
                  <a:lnTo>
                    <a:pt x="91" y="113"/>
                  </a:lnTo>
                  <a:cubicBezTo>
                    <a:pt x="111" y="140"/>
                    <a:pt x="139" y="167"/>
                    <a:pt x="157" y="181"/>
                  </a:cubicBezTo>
                  <a:cubicBezTo>
                    <a:pt x="133" y="180"/>
                    <a:pt x="107" y="166"/>
                    <a:pt x="91" y="144"/>
                  </a:cubicBezTo>
                  <a:close/>
                  <a:moveTo>
                    <a:pt x="763" y="205"/>
                  </a:moveTo>
                  <a:lnTo>
                    <a:pt x="756" y="209"/>
                  </a:lnTo>
                  <a:cubicBezTo>
                    <a:pt x="758" y="209"/>
                    <a:pt x="761" y="210"/>
                    <a:pt x="763" y="210"/>
                  </a:cubicBezTo>
                  <a:lnTo>
                    <a:pt x="763" y="205"/>
                  </a:lnTo>
                  <a:close/>
                  <a:moveTo>
                    <a:pt x="763" y="6"/>
                  </a:moveTo>
                  <a:lnTo>
                    <a:pt x="763" y="8"/>
                  </a:lnTo>
                  <a:cubicBezTo>
                    <a:pt x="651" y="120"/>
                    <a:pt x="394" y="233"/>
                    <a:pt x="169" y="7"/>
                  </a:cubicBezTo>
                  <a:cubicBezTo>
                    <a:pt x="399" y="193"/>
                    <a:pt x="654" y="90"/>
                    <a:pt x="763" y="6"/>
                  </a:cubicBezTo>
                  <a:close/>
                  <a:moveTo>
                    <a:pt x="106" y="442"/>
                  </a:moveTo>
                  <a:cubicBezTo>
                    <a:pt x="101" y="433"/>
                    <a:pt x="95" y="422"/>
                    <a:pt x="91" y="410"/>
                  </a:cubicBezTo>
                  <a:lnTo>
                    <a:pt x="91" y="427"/>
                  </a:lnTo>
                  <a:cubicBezTo>
                    <a:pt x="95" y="432"/>
                    <a:pt x="101" y="438"/>
                    <a:pt x="106" y="442"/>
                  </a:cubicBezTo>
                  <a:close/>
                  <a:moveTo>
                    <a:pt x="763" y="8"/>
                  </a:moveTo>
                  <a:lnTo>
                    <a:pt x="763" y="6"/>
                  </a:lnTo>
                  <a:cubicBezTo>
                    <a:pt x="766" y="4"/>
                    <a:pt x="768" y="2"/>
                    <a:pt x="771" y="0"/>
                  </a:cubicBezTo>
                  <a:cubicBezTo>
                    <a:pt x="768" y="3"/>
                    <a:pt x="766" y="5"/>
                    <a:pt x="763" y="8"/>
                  </a:cubicBezTo>
                  <a:close/>
                  <a:moveTo>
                    <a:pt x="836" y="227"/>
                  </a:moveTo>
                  <a:lnTo>
                    <a:pt x="836" y="279"/>
                  </a:lnTo>
                  <a:cubicBezTo>
                    <a:pt x="806" y="350"/>
                    <a:pt x="779" y="433"/>
                    <a:pt x="779" y="492"/>
                  </a:cubicBezTo>
                  <a:cubicBezTo>
                    <a:pt x="757" y="415"/>
                    <a:pt x="793" y="304"/>
                    <a:pt x="836" y="227"/>
                  </a:cubicBezTo>
                  <a:close/>
                  <a:moveTo>
                    <a:pt x="836" y="158"/>
                  </a:moveTo>
                  <a:lnTo>
                    <a:pt x="836" y="183"/>
                  </a:lnTo>
                  <a:cubicBezTo>
                    <a:pt x="811" y="201"/>
                    <a:pt x="784" y="210"/>
                    <a:pt x="763" y="210"/>
                  </a:cubicBezTo>
                  <a:lnTo>
                    <a:pt x="763" y="205"/>
                  </a:lnTo>
                  <a:cubicBezTo>
                    <a:pt x="783" y="193"/>
                    <a:pt x="810" y="177"/>
                    <a:pt x="836" y="158"/>
                  </a:cubicBezTo>
                  <a:close/>
                  <a:moveTo>
                    <a:pt x="836" y="183"/>
                  </a:moveTo>
                  <a:cubicBezTo>
                    <a:pt x="865" y="163"/>
                    <a:pt x="890" y="133"/>
                    <a:pt x="900" y="94"/>
                  </a:cubicBezTo>
                  <a:cubicBezTo>
                    <a:pt x="888" y="117"/>
                    <a:pt x="863" y="139"/>
                    <a:pt x="836" y="158"/>
                  </a:cubicBezTo>
                  <a:lnTo>
                    <a:pt x="836" y="183"/>
                  </a:lnTo>
                  <a:close/>
                  <a:moveTo>
                    <a:pt x="836" y="279"/>
                  </a:moveTo>
                  <a:lnTo>
                    <a:pt x="836" y="227"/>
                  </a:lnTo>
                  <a:cubicBezTo>
                    <a:pt x="862" y="180"/>
                    <a:pt x="891" y="146"/>
                    <a:pt x="912" y="139"/>
                  </a:cubicBezTo>
                  <a:cubicBezTo>
                    <a:pt x="898" y="151"/>
                    <a:pt x="866" y="209"/>
                    <a:pt x="836" y="279"/>
                  </a:cubicBezTo>
                  <a:close/>
                </a:path>
              </a:pathLst>
            </a:custGeom>
            <a:solidFill>
              <a:srgbClr val="DA9D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7" name="Freeform 92"/>
            <p:cNvSpPr>
              <a:spLocks/>
            </p:cNvSpPr>
            <p:nvPr/>
          </p:nvSpPr>
          <p:spPr bwMode="auto">
            <a:xfrm>
              <a:off x="5570293" y="2571592"/>
              <a:ext cx="411588" cy="336754"/>
            </a:xfrm>
            <a:custGeom>
              <a:avLst/>
              <a:gdLst>
                <a:gd name="T0" fmla="*/ 88 w 918"/>
                <a:gd name="T1" fmla="*/ 76 h 752"/>
                <a:gd name="T2" fmla="*/ 146 w 918"/>
                <a:gd name="T3" fmla="*/ 388 h 752"/>
                <a:gd name="T4" fmla="*/ 272 w 918"/>
                <a:gd name="T5" fmla="*/ 388 h 752"/>
                <a:gd name="T6" fmla="*/ 645 w 918"/>
                <a:gd name="T7" fmla="*/ 388 h 752"/>
                <a:gd name="T8" fmla="*/ 771 w 918"/>
                <a:gd name="T9" fmla="*/ 388 h 752"/>
                <a:gd name="T10" fmla="*/ 830 w 918"/>
                <a:gd name="T11" fmla="*/ 76 h 752"/>
                <a:gd name="T12" fmla="*/ 880 w 918"/>
                <a:gd name="T13" fmla="*/ 59 h 752"/>
                <a:gd name="T14" fmla="*/ 894 w 918"/>
                <a:gd name="T15" fmla="*/ 159 h 752"/>
                <a:gd name="T16" fmla="*/ 833 w 918"/>
                <a:gd name="T17" fmla="*/ 474 h 752"/>
                <a:gd name="T18" fmla="*/ 84 w 918"/>
                <a:gd name="T19" fmla="*/ 474 h 752"/>
                <a:gd name="T20" fmla="*/ 23 w 918"/>
                <a:gd name="T21" fmla="*/ 159 h 752"/>
                <a:gd name="T22" fmla="*/ 38 w 918"/>
                <a:gd name="T23" fmla="*/ 59 h 752"/>
                <a:gd name="T24" fmla="*/ 88 w 918"/>
                <a:gd name="T25" fmla="*/ 7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752">
                  <a:moveTo>
                    <a:pt x="88" y="76"/>
                  </a:moveTo>
                  <a:cubicBezTo>
                    <a:pt x="69" y="149"/>
                    <a:pt x="74" y="329"/>
                    <a:pt x="146" y="388"/>
                  </a:cubicBezTo>
                  <a:cubicBezTo>
                    <a:pt x="219" y="446"/>
                    <a:pt x="260" y="455"/>
                    <a:pt x="272" y="388"/>
                  </a:cubicBezTo>
                  <a:cubicBezTo>
                    <a:pt x="295" y="263"/>
                    <a:pt x="623" y="263"/>
                    <a:pt x="645" y="388"/>
                  </a:cubicBezTo>
                  <a:cubicBezTo>
                    <a:pt x="658" y="455"/>
                    <a:pt x="699" y="446"/>
                    <a:pt x="771" y="388"/>
                  </a:cubicBezTo>
                  <a:cubicBezTo>
                    <a:pt x="844" y="329"/>
                    <a:pt x="848" y="149"/>
                    <a:pt x="830" y="76"/>
                  </a:cubicBezTo>
                  <a:cubicBezTo>
                    <a:pt x="839" y="0"/>
                    <a:pt x="896" y="4"/>
                    <a:pt x="880" y="59"/>
                  </a:cubicBezTo>
                  <a:cubicBezTo>
                    <a:pt x="870" y="90"/>
                    <a:pt x="888" y="132"/>
                    <a:pt x="894" y="159"/>
                  </a:cubicBezTo>
                  <a:cubicBezTo>
                    <a:pt x="918" y="256"/>
                    <a:pt x="900" y="358"/>
                    <a:pt x="833" y="474"/>
                  </a:cubicBezTo>
                  <a:cubicBezTo>
                    <a:pt x="672" y="752"/>
                    <a:pt x="245" y="752"/>
                    <a:pt x="84" y="474"/>
                  </a:cubicBezTo>
                  <a:cubicBezTo>
                    <a:pt x="17" y="358"/>
                    <a:pt x="0" y="256"/>
                    <a:pt x="23" y="159"/>
                  </a:cubicBezTo>
                  <a:cubicBezTo>
                    <a:pt x="30" y="132"/>
                    <a:pt x="47" y="90"/>
                    <a:pt x="38" y="59"/>
                  </a:cubicBezTo>
                  <a:cubicBezTo>
                    <a:pt x="21" y="4"/>
                    <a:pt x="79" y="0"/>
                    <a:pt x="88" y="76"/>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8" name="Freeform 93"/>
            <p:cNvSpPr>
              <a:spLocks/>
            </p:cNvSpPr>
            <p:nvPr/>
          </p:nvSpPr>
          <p:spPr bwMode="auto">
            <a:xfrm>
              <a:off x="5701946" y="2717102"/>
              <a:ext cx="149668" cy="97007"/>
            </a:xfrm>
            <a:custGeom>
              <a:avLst/>
              <a:gdLst>
                <a:gd name="T0" fmla="*/ 166 w 333"/>
                <a:gd name="T1" fmla="*/ 0 h 216"/>
                <a:gd name="T2" fmla="*/ 333 w 333"/>
                <a:gd name="T3" fmla="*/ 113 h 216"/>
                <a:gd name="T4" fmla="*/ 264 w 333"/>
                <a:gd name="T5" fmla="*/ 216 h 216"/>
                <a:gd name="T6" fmla="*/ 168 w 333"/>
                <a:gd name="T7" fmla="*/ 159 h 216"/>
                <a:gd name="T8" fmla="*/ 64 w 333"/>
                <a:gd name="T9" fmla="*/ 215 h 216"/>
                <a:gd name="T10" fmla="*/ 0 w 333"/>
                <a:gd name="T11" fmla="*/ 113 h 216"/>
                <a:gd name="T12" fmla="*/ 166 w 333"/>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333" h="216">
                  <a:moveTo>
                    <a:pt x="166" y="0"/>
                  </a:moveTo>
                  <a:cubicBezTo>
                    <a:pt x="258" y="0"/>
                    <a:pt x="333" y="51"/>
                    <a:pt x="333" y="113"/>
                  </a:cubicBezTo>
                  <a:cubicBezTo>
                    <a:pt x="333" y="159"/>
                    <a:pt x="333" y="216"/>
                    <a:pt x="264" y="216"/>
                  </a:cubicBezTo>
                  <a:cubicBezTo>
                    <a:pt x="197" y="216"/>
                    <a:pt x="216" y="159"/>
                    <a:pt x="168" y="159"/>
                  </a:cubicBezTo>
                  <a:cubicBezTo>
                    <a:pt x="115" y="160"/>
                    <a:pt x="129" y="215"/>
                    <a:pt x="64" y="215"/>
                  </a:cubicBezTo>
                  <a:cubicBezTo>
                    <a:pt x="2" y="215"/>
                    <a:pt x="0" y="158"/>
                    <a:pt x="0" y="113"/>
                  </a:cubicBezTo>
                  <a:cubicBezTo>
                    <a:pt x="0" y="50"/>
                    <a:pt x="75" y="0"/>
                    <a:pt x="166" y="0"/>
                  </a:cubicBezTo>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9" name="Freeform 94"/>
            <p:cNvSpPr>
              <a:spLocks noEditPoints="1"/>
            </p:cNvSpPr>
            <p:nvPr/>
          </p:nvSpPr>
          <p:spPr bwMode="auto">
            <a:xfrm>
              <a:off x="5616025" y="2564663"/>
              <a:ext cx="318738" cy="106708"/>
            </a:xfrm>
            <a:custGeom>
              <a:avLst/>
              <a:gdLst>
                <a:gd name="T0" fmla="*/ 176 w 712"/>
                <a:gd name="T1" fmla="*/ 3 h 239"/>
                <a:gd name="T2" fmla="*/ 21 w 712"/>
                <a:gd name="T3" fmla="*/ 12 h 239"/>
                <a:gd name="T4" fmla="*/ 1 w 712"/>
                <a:gd name="T5" fmla="*/ 33 h 239"/>
                <a:gd name="T6" fmla="*/ 14 w 712"/>
                <a:gd name="T7" fmla="*/ 63 h 239"/>
                <a:gd name="T8" fmla="*/ 39 w 712"/>
                <a:gd name="T9" fmla="*/ 142 h 239"/>
                <a:gd name="T10" fmla="*/ 164 w 712"/>
                <a:gd name="T11" fmla="*/ 237 h 239"/>
                <a:gd name="T12" fmla="*/ 176 w 712"/>
                <a:gd name="T13" fmla="*/ 238 h 239"/>
                <a:gd name="T14" fmla="*/ 176 w 712"/>
                <a:gd name="T15" fmla="*/ 224 h 239"/>
                <a:gd name="T16" fmla="*/ 69 w 712"/>
                <a:gd name="T17" fmla="*/ 178 h 239"/>
                <a:gd name="T18" fmla="*/ 70 w 712"/>
                <a:gd name="T19" fmla="*/ 29 h 239"/>
                <a:gd name="T20" fmla="*/ 176 w 712"/>
                <a:gd name="T21" fmla="*/ 18 h 239"/>
                <a:gd name="T22" fmla="*/ 176 w 712"/>
                <a:gd name="T23" fmla="*/ 3 h 239"/>
                <a:gd name="T24" fmla="*/ 355 w 712"/>
                <a:gd name="T25" fmla="*/ 32 h 239"/>
                <a:gd name="T26" fmla="*/ 188 w 712"/>
                <a:gd name="T27" fmla="*/ 4 h 239"/>
                <a:gd name="T28" fmla="*/ 176 w 712"/>
                <a:gd name="T29" fmla="*/ 3 h 239"/>
                <a:gd name="T30" fmla="*/ 176 w 712"/>
                <a:gd name="T31" fmla="*/ 18 h 239"/>
                <a:gd name="T32" fmla="*/ 294 w 712"/>
                <a:gd name="T33" fmla="*/ 55 h 239"/>
                <a:gd name="T34" fmla="*/ 230 w 712"/>
                <a:gd name="T35" fmla="*/ 214 h 239"/>
                <a:gd name="T36" fmla="*/ 176 w 712"/>
                <a:gd name="T37" fmla="*/ 224 h 239"/>
                <a:gd name="T38" fmla="*/ 176 w 712"/>
                <a:gd name="T39" fmla="*/ 238 h 239"/>
                <a:gd name="T40" fmla="*/ 297 w 712"/>
                <a:gd name="T41" fmla="*/ 166 h 239"/>
                <a:gd name="T42" fmla="*/ 356 w 712"/>
                <a:gd name="T43" fmla="*/ 84 h 239"/>
                <a:gd name="T44" fmla="*/ 416 w 712"/>
                <a:gd name="T45" fmla="*/ 165 h 239"/>
                <a:gd name="T46" fmla="*/ 537 w 712"/>
                <a:gd name="T47" fmla="*/ 238 h 239"/>
                <a:gd name="T48" fmla="*/ 537 w 712"/>
                <a:gd name="T49" fmla="*/ 224 h 239"/>
                <a:gd name="T50" fmla="*/ 483 w 712"/>
                <a:gd name="T51" fmla="*/ 214 h 239"/>
                <a:gd name="T52" fmla="*/ 419 w 712"/>
                <a:gd name="T53" fmla="*/ 55 h 239"/>
                <a:gd name="T54" fmla="*/ 537 w 712"/>
                <a:gd name="T55" fmla="*/ 18 h 239"/>
                <a:gd name="T56" fmla="*/ 537 w 712"/>
                <a:gd name="T57" fmla="*/ 3 h 239"/>
                <a:gd name="T58" fmla="*/ 524 w 712"/>
                <a:gd name="T59" fmla="*/ 4 h 239"/>
                <a:gd name="T60" fmla="*/ 355 w 712"/>
                <a:gd name="T61" fmla="*/ 32 h 239"/>
                <a:gd name="T62" fmla="*/ 537 w 712"/>
                <a:gd name="T63" fmla="*/ 238 h 239"/>
                <a:gd name="T64" fmla="*/ 549 w 712"/>
                <a:gd name="T65" fmla="*/ 237 h 239"/>
                <a:gd name="T66" fmla="*/ 674 w 712"/>
                <a:gd name="T67" fmla="*/ 142 h 239"/>
                <a:gd name="T68" fmla="*/ 699 w 712"/>
                <a:gd name="T69" fmla="*/ 63 h 239"/>
                <a:gd name="T70" fmla="*/ 711 w 712"/>
                <a:gd name="T71" fmla="*/ 33 h 239"/>
                <a:gd name="T72" fmla="*/ 691 w 712"/>
                <a:gd name="T73" fmla="*/ 12 h 239"/>
                <a:gd name="T74" fmla="*/ 537 w 712"/>
                <a:gd name="T75" fmla="*/ 3 h 239"/>
                <a:gd name="T76" fmla="*/ 537 w 712"/>
                <a:gd name="T77" fmla="*/ 18 h 239"/>
                <a:gd name="T78" fmla="*/ 643 w 712"/>
                <a:gd name="T79" fmla="*/ 29 h 239"/>
                <a:gd name="T80" fmla="*/ 644 w 712"/>
                <a:gd name="T81" fmla="*/ 178 h 239"/>
                <a:gd name="T82" fmla="*/ 537 w 712"/>
                <a:gd name="T83" fmla="*/ 224 h 239"/>
                <a:gd name="T84" fmla="*/ 537 w 712"/>
                <a:gd name="T85" fmla="*/ 2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2" h="239">
                  <a:moveTo>
                    <a:pt x="176" y="3"/>
                  </a:moveTo>
                  <a:cubicBezTo>
                    <a:pt x="116" y="0"/>
                    <a:pt x="36" y="7"/>
                    <a:pt x="21" y="12"/>
                  </a:cubicBezTo>
                  <a:cubicBezTo>
                    <a:pt x="3" y="18"/>
                    <a:pt x="2" y="19"/>
                    <a:pt x="1" y="33"/>
                  </a:cubicBezTo>
                  <a:cubicBezTo>
                    <a:pt x="0" y="47"/>
                    <a:pt x="3" y="60"/>
                    <a:pt x="14" y="63"/>
                  </a:cubicBezTo>
                  <a:cubicBezTo>
                    <a:pt x="29" y="68"/>
                    <a:pt x="29" y="87"/>
                    <a:pt x="39" y="142"/>
                  </a:cubicBezTo>
                  <a:cubicBezTo>
                    <a:pt x="48" y="191"/>
                    <a:pt x="70" y="230"/>
                    <a:pt x="164" y="237"/>
                  </a:cubicBezTo>
                  <a:cubicBezTo>
                    <a:pt x="168" y="238"/>
                    <a:pt x="172" y="238"/>
                    <a:pt x="176" y="238"/>
                  </a:cubicBezTo>
                  <a:lnTo>
                    <a:pt x="176" y="224"/>
                  </a:lnTo>
                  <a:cubicBezTo>
                    <a:pt x="133" y="224"/>
                    <a:pt x="86" y="209"/>
                    <a:pt x="69" y="178"/>
                  </a:cubicBezTo>
                  <a:cubicBezTo>
                    <a:pt x="45" y="135"/>
                    <a:pt x="39" y="47"/>
                    <a:pt x="70" y="29"/>
                  </a:cubicBezTo>
                  <a:cubicBezTo>
                    <a:pt x="83" y="21"/>
                    <a:pt x="129" y="16"/>
                    <a:pt x="176" y="18"/>
                  </a:cubicBezTo>
                  <a:lnTo>
                    <a:pt x="176" y="3"/>
                  </a:lnTo>
                  <a:close/>
                  <a:moveTo>
                    <a:pt x="355" y="32"/>
                  </a:moveTo>
                  <a:cubicBezTo>
                    <a:pt x="335" y="32"/>
                    <a:pt x="249" y="9"/>
                    <a:pt x="188" y="4"/>
                  </a:cubicBezTo>
                  <a:cubicBezTo>
                    <a:pt x="184" y="4"/>
                    <a:pt x="180" y="3"/>
                    <a:pt x="176" y="3"/>
                  </a:cubicBezTo>
                  <a:lnTo>
                    <a:pt x="176" y="18"/>
                  </a:lnTo>
                  <a:cubicBezTo>
                    <a:pt x="225" y="20"/>
                    <a:pt x="276" y="31"/>
                    <a:pt x="294" y="55"/>
                  </a:cubicBezTo>
                  <a:cubicBezTo>
                    <a:pt x="324" y="95"/>
                    <a:pt x="275" y="192"/>
                    <a:pt x="230" y="214"/>
                  </a:cubicBezTo>
                  <a:cubicBezTo>
                    <a:pt x="215" y="221"/>
                    <a:pt x="196" y="224"/>
                    <a:pt x="176" y="224"/>
                  </a:cubicBezTo>
                  <a:lnTo>
                    <a:pt x="176" y="238"/>
                  </a:lnTo>
                  <a:cubicBezTo>
                    <a:pt x="259" y="239"/>
                    <a:pt x="288" y="184"/>
                    <a:pt x="297" y="166"/>
                  </a:cubicBezTo>
                  <a:cubicBezTo>
                    <a:pt x="315" y="132"/>
                    <a:pt x="309" y="84"/>
                    <a:pt x="356" y="84"/>
                  </a:cubicBezTo>
                  <a:cubicBezTo>
                    <a:pt x="403" y="84"/>
                    <a:pt x="398" y="131"/>
                    <a:pt x="416" y="165"/>
                  </a:cubicBezTo>
                  <a:cubicBezTo>
                    <a:pt x="426" y="183"/>
                    <a:pt x="454" y="239"/>
                    <a:pt x="537" y="238"/>
                  </a:cubicBezTo>
                  <a:lnTo>
                    <a:pt x="537" y="224"/>
                  </a:lnTo>
                  <a:cubicBezTo>
                    <a:pt x="516" y="224"/>
                    <a:pt x="497" y="221"/>
                    <a:pt x="483" y="214"/>
                  </a:cubicBezTo>
                  <a:cubicBezTo>
                    <a:pt x="437" y="192"/>
                    <a:pt x="389" y="95"/>
                    <a:pt x="419" y="55"/>
                  </a:cubicBezTo>
                  <a:cubicBezTo>
                    <a:pt x="437" y="31"/>
                    <a:pt x="487" y="20"/>
                    <a:pt x="537" y="18"/>
                  </a:cubicBezTo>
                  <a:lnTo>
                    <a:pt x="537" y="3"/>
                  </a:lnTo>
                  <a:cubicBezTo>
                    <a:pt x="532" y="3"/>
                    <a:pt x="528" y="4"/>
                    <a:pt x="524" y="4"/>
                  </a:cubicBezTo>
                  <a:cubicBezTo>
                    <a:pt x="470" y="9"/>
                    <a:pt x="405" y="30"/>
                    <a:pt x="355" y="32"/>
                  </a:cubicBezTo>
                  <a:close/>
                  <a:moveTo>
                    <a:pt x="537" y="238"/>
                  </a:moveTo>
                  <a:cubicBezTo>
                    <a:pt x="540" y="238"/>
                    <a:pt x="544" y="238"/>
                    <a:pt x="549" y="237"/>
                  </a:cubicBezTo>
                  <a:cubicBezTo>
                    <a:pt x="643" y="230"/>
                    <a:pt x="665" y="191"/>
                    <a:pt x="674" y="142"/>
                  </a:cubicBezTo>
                  <a:cubicBezTo>
                    <a:pt x="683" y="87"/>
                    <a:pt x="684" y="68"/>
                    <a:pt x="699" y="63"/>
                  </a:cubicBezTo>
                  <a:cubicBezTo>
                    <a:pt x="710" y="60"/>
                    <a:pt x="712" y="47"/>
                    <a:pt x="711" y="33"/>
                  </a:cubicBezTo>
                  <a:cubicBezTo>
                    <a:pt x="710" y="19"/>
                    <a:pt x="710" y="18"/>
                    <a:pt x="691" y="12"/>
                  </a:cubicBezTo>
                  <a:cubicBezTo>
                    <a:pt x="677" y="7"/>
                    <a:pt x="597" y="0"/>
                    <a:pt x="537" y="3"/>
                  </a:cubicBezTo>
                  <a:lnTo>
                    <a:pt x="537" y="18"/>
                  </a:lnTo>
                  <a:cubicBezTo>
                    <a:pt x="584" y="16"/>
                    <a:pt x="629" y="21"/>
                    <a:pt x="643" y="29"/>
                  </a:cubicBezTo>
                  <a:cubicBezTo>
                    <a:pt x="674" y="47"/>
                    <a:pt x="668" y="135"/>
                    <a:pt x="644" y="178"/>
                  </a:cubicBezTo>
                  <a:cubicBezTo>
                    <a:pt x="627" y="209"/>
                    <a:pt x="579" y="224"/>
                    <a:pt x="537" y="224"/>
                  </a:cubicBezTo>
                  <a:lnTo>
                    <a:pt x="537" y="238"/>
                  </a:lnTo>
                </a:path>
              </a:pathLst>
            </a:custGeom>
            <a:solidFill>
              <a:srgbClr val="298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910734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withEffect">
                                  <p:stCondLst>
                                    <p:cond delay="0"/>
                                  </p:stCondLst>
                                  <p:childTnLst>
                                    <p:anim calcmode="lin" valueType="num">
                                      <p:cBhvr>
                                        <p:cTn id="6" dur="500"/>
                                        <p:tgtEl>
                                          <p:spTgt spid="549"/>
                                        </p:tgtEl>
                                        <p:attrNameLst>
                                          <p:attrName>ppt_w</p:attrName>
                                        </p:attrNameLst>
                                      </p:cBhvr>
                                      <p:tavLst>
                                        <p:tav tm="0">
                                          <p:val>
                                            <p:strVal val="ppt_w"/>
                                          </p:val>
                                        </p:tav>
                                        <p:tav tm="100000">
                                          <p:val>
                                            <p:fltVal val="0"/>
                                          </p:val>
                                        </p:tav>
                                      </p:tavLst>
                                    </p:anim>
                                    <p:anim calcmode="lin" valueType="num">
                                      <p:cBhvr>
                                        <p:cTn id="7" dur="500"/>
                                        <p:tgtEl>
                                          <p:spTgt spid="549"/>
                                        </p:tgtEl>
                                        <p:attrNameLst>
                                          <p:attrName>ppt_h</p:attrName>
                                        </p:attrNameLst>
                                      </p:cBhvr>
                                      <p:tavLst>
                                        <p:tav tm="0">
                                          <p:val>
                                            <p:strVal val="ppt_h"/>
                                          </p:val>
                                        </p:tav>
                                        <p:tav tm="100000">
                                          <p:val>
                                            <p:fltVal val="0"/>
                                          </p:val>
                                        </p:tav>
                                      </p:tavLst>
                                    </p:anim>
                                    <p:animEffect transition="out" filter="fade">
                                      <p:cBhvr>
                                        <p:cTn id="8" dur="500"/>
                                        <p:tgtEl>
                                          <p:spTgt spid="549"/>
                                        </p:tgtEl>
                                      </p:cBhvr>
                                    </p:animEffect>
                                    <p:set>
                                      <p:cBhvr>
                                        <p:cTn id="9" dur="1" fill="hold">
                                          <p:stCondLst>
                                            <p:cond delay="499"/>
                                          </p:stCondLst>
                                        </p:cTn>
                                        <p:tgtEl>
                                          <p:spTgt spid="549"/>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317"/>
                                        </p:tgtEl>
                                        <p:attrNameLst>
                                          <p:attrName>style.visibility</p:attrName>
                                        </p:attrNameLst>
                                      </p:cBhvr>
                                      <p:to>
                                        <p:strVal val="visible"/>
                                      </p:to>
                                    </p:set>
                                    <p:animEffect transition="in" filter="fade">
                                      <p:cBhvr>
                                        <p:cTn id="12" dur="500"/>
                                        <p:tgtEl>
                                          <p:spTgt spid="317"/>
                                        </p:tgtEl>
                                      </p:cBhvr>
                                    </p:animEffect>
                                  </p:childTnLst>
                                </p:cTn>
                              </p:par>
                              <p:par>
                                <p:cTn id="13" presetID="10" presetClass="entr" presetSubtype="0" fill="hold" nodeType="withEffect">
                                  <p:stCondLst>
                                    <p:cond delay="0"/>
                                  </p:stCondLst>
                                  <p:childTnLst>
                                    <p:set>
                                      <p:cBhvr>
                                        <p:cTn id="14" dur="1" fill="hold">
                                          <p:stCondLst>
                                            <p:cond delay="0"/>
                                          </p:stCondLst>
                                        </p:cTn>
                                        <p:tgtEl>
                                          <p:spTgt spid="508"/>
                                        </p:tgtEl>
                                        <p:attrNameLst>
                                          <p:attrName>style.visibility</p:attrName>
                                        </p:attrNameLst>
                                      </p:cBhvr>
                                      <p:to>
                                        <p:strVal val="visible"/>
                                      </p:to>
                                    </p:set>
                                    <p:animEffect transition="in" filter="fade">
                                      <p:cBhvr>
                                        <p:cTn id="15" dur="500"/>
                                        <p:tgtEl>
                                          <p:spTgt spid="508"/>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3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out)">
                                      <p:cBhvr>
                                        <p:cTn id="20" dur="2000"/>
                                        <p:tgtEl>
                                          <p:spTgt spid="3"/>
                                        </p:tgtEl>
                                      </p:cBhvr>
                                    </p:animEffect>
                                  </p:childTnLst>
                                </p:cTn>
                              </p:par>
                            </p:childTnLst>
                          </p:cTn>
                        </p:par>
                        <p:par>
                          <p:cTn id="21" fill="hold">
                            <p:stCondLst>
                              <p:cond delay="2000"/>
                            </p:stCondLst>
                            <p:childTnLst>
                              <p:par>
                                <p:cTn id="22" presetID="32" presetClass="emph" presetSubtype="0" fill="hold" grpId="0" nodeType="afterEffect">
                                  <p:stCondLst>
                                    <p:cond delay="0"/>
                                  </p:stCondLst>
                                  <p:childTnLst>
                                    <p:animRot by="120000">
                                      <p:cBhvr>
                                        <p:cTn id="23" dur="75" fill="hold">
                                          <p:stCondLst>
                                            <p:cond delay="0"/>
                                          </p:stCondLst>
                                        </p:cTn>
                                        <p:tgtEl>
                                          <p:spTgt spid="41"/>
                                        </p:tgtEl>
                                        <p:attrNameLst>
                                          <p:attrName>r</p:attrName>
                                        </p:attrNameLst>
                                      </p:cBhvr>
                                    </p:animRot>
                                    <p:animRot by="-240000">
                                      <p:cBhvr>
                                        <p:cTn id="24" dur="150" fill="hold">
                                          <p:stCondLst>
                                            <p:cond delay="150"/>
                                          </p:stCondLst>
                                        </p:cTn>
                                        <p:tgtEl>
                                          <p:spTgt spid="41"/>
                                        </p:tgtEl>
                                        <p:attrNameLst>
                                          <p:attrName>r</p:attrName>
                                        </p:attrNameLst>
                                      </p:cBhvr>
                                    </p:animRot>
                                    <p:animRot by="240000">
                                      <p:cBhvr>
                                        <p:cTn id="25" dur="150" fill="hold">
                                          <p:stCondLst>
                                            <p:cond delay="300"/>
                                          </p:stCondLst>
                                        </p:cTn>
                                        <p:tgtEl>
                                          <p:spTgt spid="41"/>
                                        </p:tgtEl>
                                        <p:attrNameLst>
                                          <p:attrName>r</p:attrName>
                                        </p:attrNameLst>
                                      </p:cBhvr>
                                    </p:animRot>
                                    <p:animRot by="-240000">
                                      <p:cBhvr>
                                        <p:cTn id="26" dur="150" fill="hold">
                                          <p:stCondLst>
                                            <p:cond delay="450"/>
                                          </p:stCondLst>
                                        </p:cTn>
                                        <p:tgtEl>
                                          <p:spTgt spid="41"/>
                                        </p:tgtEl>
                                        <p:attrNameLst>
                                          <p:attrName>r</p:attrName>
                                        </p:attrNameLst>
                                      </p:cBhvr>
                                    </p:animRot>
                                    <p:animRot by="120000">
                                      <p:cBhvr>
                                        <p:cTn id="27" dur="150" fill="hold">
                                          <p:stCondLst>
                                            <p:cond delay="600"/>
                                          </p:stCondLst>
                                        </p:cTn>
                                        <p:tgtEl>
                                          <p:spTgt spid="41"/>
                                        </p:tgtEl>
                                        <p:attrNameLst>
                                          <p:attrName>r</p:attrName>
                                        </p:attrNameLst>
                                      </p:cBhvr>
                                    </p:animRot>
                                  </p:childTnLst>
                                </p:cTn>
                              </p:par>
                              <p:par>
                                <p:cTn id="28" presetID="32" presetClass="emph" presetSubtype="0" fill="hold" nodeType="withEffect">
                                  <p:stCondLst>
                                    <p:cond delay="0"/>
                                  </p:stCondLst>
                                  <p:childTnLst>
                                    <p:animRot by="120000">
                                      <p:cBhvr>
                                        <p:cTn id="29" dur="75" fill="hold">
                                          <p:stCondLst>
                                            <p:cond delay="0"/>
                                          </p:stCondLst>
                                        </p:cTn>
                                        <p:tgtEl>
                                          <p:spTgt spid="66"/>
                                        </p:tgtEl>
                                        <p:attrNameLst>
                                          <p:attrName>r</p:attrName>
                                        </p:attrNameLst>
                                      </p:cBhvr>
                                    </p:animRot>
                                    <p:animRot by="-240000">
                                      <p:cBhvr>
                                        <p:cTn id="30" dur="150" fill="hold">
                                          <p:stCondLst>
                                            <p:cond delay="150"/>
                                          </p:stCondLst>
                                        </p:cTn>
                                        <p:tgtEl>
                                          <p:spTgt spid="66"/>
                                        </p:tgtEl>
                                        <p:attrNameLst>
                                          <p:attrName>r</p:attrName>
                                        </p:attrNameLst>
                                      </p:cBhvr>
                                    </p:animRot>
                                    <p:animRot by="240000">
                                      <p:cBhvr>
                                        <p:cTn id="31" dur="150" fill="hold">
                                          <p:stCondLst>
                                            <p:cond delay="300"/>
                                          </p:stCondLst>
                                        </p:cTn>
                                        <p:tgtEl>
                                          <p:spTgt spid="66"/>
                                        </p:tgtEl>
                                        <p:attrNameLst>
                                          <p:attrName>r</p:attrName>
                                        </p:attrNameLst>
                                      </p:cBhvr>
                                    </p:animRot>
                                    <p:animRot by="-240000">
                                      <p:cBhvr>
                                        <p:cTn id="32" dur="150" fill="hold">
                                          <p:stCondLst>
                                            <p:cond delay="450"/>
                                          </p:stCondLst>
                                        </p:cTn>
                                        <p:tgtEl>
                                          <p:spTgt spid="66"/>
                                        </p:tgtEl>
                                        <p:attrNameLst>
                                          <p:attrName>r</p:attrName>
                                        </p:attrNameLst>
                                      </p:cBhvr>
                                    </p:animRot>
                                    <p:animRot by="120000">
                                      <p:cBhvr>
                                        <p:cTn id="33" dur="150" fill="hold">
                                          <p:stCondLst>
                                            <p:cond delay="600"/>
                                          </p:stCondLst>
                                        </p:cTn>
                                        <p:tgtEl>
                                          <p:spTgt spid="66"/>
                                        </p:tgtEl>
                                        <p:attrNameLst>
                                          <p:attrName>r</p:attrName>
                                        </p:attrNameLst>
                                      </p:cBhvr>
                                    </p:animRot>
                                  </p:childTnLst>
                                </p:cTn>
                              </p:par>
                              <p:par>
                                <p:cTn id="34" presetID="32" presetClass="emph" presetSubtype="0" fill="hold" nodeType="withEffect">
                                  <p:stCondLst>
                                    <p:cond delay="0"/>
                                  </p:stCondLst>
                                  <p:childTnLst>
                                    <p:animRot by="120000">
                                      <p:cBhvr>
                                        <p:cTn id="35" dur="75" fill="hold">
                                          <p:stCondLst>
                                            <p:cond delay="0"/>
                                          </p:stCondLst>
                                        </p:cTn>
                                        <p:tgtEl>
                                          <p:spTgt spid="58"/>
                                        </p:tgtEl>
                                        <p:attrNameLst>
                                          <p:attrName>r</p:attrName>
                                        </p:attrNameLst>
                                      </p:cBhvr>
                                    </p:animRot>
                                    <p:animRot by="-240000">
                                      <p:cBhvr>
                                        <p:cTn id="36" dur="150" fill="hold">
                                          <p:stCondLst>
                                            <p:cond delay="150"/>
                                          </p:stCondLst>
                                        </p:cTn>
                                        <p:tgtEl>
                                          <p:spTgt spid="58"/>
                                        </p:tgtEl>
                                        <p:attrNameLst>
                                          <p:attrName>r</p:attrName>
                                        </p:attrNameLst>
                                      </p:cBhvr>
                                    </p:animRot>
                                    <p:animRot by="240000">
                                      <p:cBhvr>
                                        <p:cTn id="37" dur="150" fill="hold">
                                          <p:stCondLst>
                                            <p:cond delay="300"/>
                                          </p:stCondLst>
                                        </p:cTn>
                                        <p:tgtEl>
                                          <p:spTgt spid="58"/>
                                        </p:tgtEl>
                                        <p:attrNameLst>
                                          <p:attrName>r</p:attrName>
                                        </p:attrNameLst>
                                      </p:cBhvr>
                                    </p:animRot>
                                    <p:animRot by="-240000">
                                      <p:cBhvr>
                                        <p:cTn id="38" dur="150" fill="hold">
                                          <p:stCondLst>
                                            <p:cond delay="450"/>
                                          </p:stCondLst>
                                        </p:cTn>
                                        <p:tgtEl>
                                          <p:spTgt spid="58"/>
                                        </p:tgtEl>
                                        <p:attrNameLst>
                                          <p:attrName>r</p:attrName>
                                        </p:attrNameLst>
                                      </p:cBhvr>
                                    </p:animRot>
                                    <p:animRot by="120000">
                                      <p:cBhvr>
                                        <p:cTn id="39" dur="150" fill="hold">
                                          <p:stCondLst>
                                            <p:cond delay="600"/>
                                          </p:stCondLst>
                                        </p:cTn>
                                        <p:tgtEl>
                                          <p:spTgt spid="58"/>
                                        </p:tgtEl>
                                        <p:attrNameLst>
                                          <p:attrName>r</p:attrName>
                                        </p:attrNameLst>
                                      </p:cBhvr>
                                    </p:animRot>
                                  </p:childTnLst>
                                </p:cTn>
                              </p:par>
                              <p:par>
                                <p:cTn id="40" presetID="32" presetClass="emph" presetSubtype="0" fill="hold" nodeType="withEffect">
                                  <p:stCondLst>
                                    <p:cond delay="0"/>
                                  </p:stCondLst>
                                  <p:childTnLst>
                                    <p:animRot by="120000">
                                      <p:cBhvr>
                                        <p:cTn id="41" dur="75" fill="hold">
                                          <p:stCondLst>
                                            <p:cond delay="0"/>
                                          </p:stCondLst>
                                        </p:cTn>
                                        <p:tgtEl>
                                          <p:spTgt spid="42"/>
                                        </p:tgtEl>
                                        <p:attrNameLst>
                                          <p:attrName>r</p:attrName>
                                        </p:attrNameLst>
                                      </p:cBhvr>
                                    </p:animRot>
                                    <p:animRot by="-240000">
                                      <p:cBhvr>
                                        <p:cTn id="42" dur="150" fill="hold">
                                          <p:stCondLst>
                                            <p:cond delay="150"/>
                                          </p:stCondLst>
                                        </p:cTn>
                                        <p:tgtEl>
                                          <p:spTgt spid="42"/>
                                        </p:tgtEl>
                                        <p:attrNameLst>
                                          <p:attrName>r</p:attrName>
                                        </p:attrNameLst>
                                      </p:cBhvr>
                                    </p:animRot>
                                    <p:animRot by="240000">
                                      <p:cBhvr>
                                        <p:cTn id="43" dur="150" fill="hold">
                                          <p:stCondLst>
                                            <p:cond delay="300"/>
                                          </p:stCondLst>
                                        </p:cTn>
                                        <p:tgtEl>
                                          <p:spTgt spid="42"/>
                                        </p:tgtEl>
                                        <p:attrNameLst>
                                          <p:attrName>r</p:attrName>
                                        </p:attrNameLst>
                                      </p:cBhvr>
                                    </p:animRot>
                                    <p:animRot by="-240000">
                                      <p:cBhvr>
                                        <p:cTn id="44" dur="150" fill="hold">
                                          <p:stCondLst>
                                            <p:cond delay="450"/>
                                          </p:stCondLst>
                                        </p:cTn>
                                        <p:tgtEl>
                                          <p:spTgt spid="42"/>
                                        </p:tgtEl>
                                        <p:attrNameLst>
                                          <p:attrName>r</p:attrName>
                                        </p:attrNameLst>
                                      </p:cBhvr>
                                    </p:animRot>
                                    <p:animRot by="120000">
                                      <p:cBhvr>
                                        <p:cTn id="45" dur="150" fill="hold">
                                          <p:stCondLst>
                                            <p:cond delay="600"/>
                                          </p:stCondLst>
                                        </p:cTn>
                                        <p:tgtEl>
                                          <p:spTgt spid="42"/>
                                        </p:tgtEl>
                                        <p:attrNameLst>
                                          <p:attrName>r</p:attrName>
                                        </p:attrNameLst>
                                      </p:cBhvr>
                                    </p:animRot>
                                  </p:childTnLst>
                                </p:cTn>
                              </p:par>
                              <p:par>
                                <p:cTn id="46" presetID="10" presetClass="entr" presetSubtype="0"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par>
                                <p:cTn id="49" presetID="10" presetClass="exit" presetSubtype="0" fill="hold" grpId="1" nodeType="withEffect">
                                  <p:stCondLst>
                                    <p:cond delay="500"/>
                                  </p:stCondLst>
                                  <p:childTnLst>
                                    <p:animEffect transition="out" filter="fade">
                                      <p:cBhvr>
                                        <p:cTn id="50" dur="500"/>
                                        <p:tgtEl>
                                          <p:spTgt spid="74"/>
                                        </p:tgtEl>
                                      </p:cBhvr>
                                    </p:animEffect>
                                    <p:set>
                                      <p:cBhvr>
                                        <p:cTn id="51"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4" grpId="0" animBg="1"/>
      <p:bldP spid="74" grpId="1" animBg="1"/>
      <p:bldP spid="3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자유형 326"/>
          <p:cNvSpPr/>
          <p:nvPr/>
        </p:nvSpPr>
        <p:spPr>
          <a:xfrm>
            <a:off x="670142" y="1268760"/>
            <a:ext cx="7803716" cy="4782579"/>
          </a:xfrm>
          <a:custGeom>
            <a:avLst/>
            <a:gdLst>
              <a:gd name="connsiteX0" fmla="*/ 0 w 6091618"/>
              <a:gd name="connsiteY0" fmla="*/ 194866 h 1948656"/>
              <a:gd name="connsiteX1" fmla="*/ 194866 w 6091618"/>
              <a:gd name="connsiteY1" fmla="*/ 0 h 1948656"/>
              <a:gd name="connsiteX2" fmla="*/ 5896752 w 6091618"/>
              <a:gd name="connsiteY2" fmla="*/ 0 h 1948656"/>
              <a:gd name="connsiteX3" fmla="*/ 6091618 w 6091618"/>
              <a:gd name="connsiteY3" fmla="*/ 194866 h 1948656"/>
              <a:gd name="connsiteX4" fmla="*/ 6091618 w 6091618"/>
              <a:gd name="connsiteY4" fmla="*/ 1753790 h 1948656"/>
              <a:gd name="connsiteX5" fmla="*/ 5896752 w 6091618"/>
              <a:gd name="connsiteY5" fmla="*/ 1948656 h 1948656"/>
              <a:gd name="connsiteX6" fmla="*/ 194866 w 6091618"/>
              <a:gd name="connsiteY6" fmla="*/ 1948656 h 1948656"/>
              <a:gd name="connsiteX7" fmla="*/ 0 w 6091618"/>
              <a:gd name="connsiteY7" fmla="*/ 1753790 h 1948656"/>
              <a:gd name="connsiteX8" fmla="*/ 0 w 6091618"/>
              <a:gd name="connsiteY8" fmla="*/ 19486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1618" h="1948656">
                <a:moveTo>
                  <a:pt x="0" y="194866"/>
                </a:moveTo>
                <a:cubicBezTo>
                  <a:pt x="0" y="87244"/>
                  <a:pt x="87244" y="0"/>
                  <a:pt x="194866" y="0"/>
                </a:cubicBezTo>
                <a:lnTo>
                  <a:pt x="5896752" y="0"/>
                </a:lnTo>
                <a:cubicBezTo>
                  <a:pt x="6004374" y="0"/>
                  <a:pt x="6091618" y="87244"/>
                  <a:pt x="6091618" y="194866"/>
                </a:cubicBezTo>
                <a:lnTo>
                  <a:pt x="6091618" y="1753790"/>
                </a:lnTo>
                <a:cubicBezTo>
                  <a:pt x="6091618" y="1861412"/>
                  <a:pt x="6004374" y="1948656"/>
                  <a:pt x="5896752" y="1948656"/>
                </a:cubicBezTo>
                <a:lnTo>
                  <a:pt x="194866" y="1948656"/>
                </a:lnTo>
                <a:cubicBezTo>
                  <a:pt x="87244" y="1948656"/>
                  <a:pt x="0" y="1861412"/>
                  <a:pt x="0" y="1753790"/>
                </a:cubicBezTo>
                <a:lnTo>
                  <a:pt x="0" y="194866"/>
                </a:lnTo>
                <a:close/>
              </a:path>
            </a:pathLst>
          </a:custGeom>
          <a:noFill/>
          <a:ln>
            <a:solidFill>
              <a:srgbClr val="00206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8044" tIns="198044" rIns="198044" bIns="198044" numCol="1" spcCol="1270" anchor="ctr" anchorCtr="0">
            <a:noAutofit/>
          </a:bodyPr>
          <a:lstStyle/>
          <a:p>
            <a:pPr lvl="0" algn="ctr" defTabSz="1644650" latinLnBrk="1">
              <a:lnSpc>
                <a:spcPct val="90000"/>
              </a:lnSpc>
              <a:spcBef>
                <a:spcPct val="0"/>
              </a:spcBef>
              <a:spcAft>
                <a:spcPct val="35000"/>
              </a:spcAft>
            </a:pPr>
            <a:r>
              <a:rPr lang="ko-KR" altLang="en-US" sz="3700" b="1" kern="1200" dirty="0">
                <a:solidFill>
                  <a:schemeClr val="tx2">
                    <a:lumMod val="50000"/>
                  </a:schemeClr>
                </a:solidFill>
              </a:rPr>
              <a:t>인간과 정서적인 교감을 하는</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r>
              <a:rPr lang="ko-KR" altLang="en-US" sz="3700" b="1" kern="1200" dirty="0">
                <a:solidFill>
                  <a:schemeClr val="tx2">
                    <a:lumMod val="50000"/>
                  </a:schemeClr>
                </a:solidFill>
              </a:rPr>
              <a:t>동물형태의 소셜 로봇</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kern="1200" dirty="0">
              <a:solidFill>
                <a:schemeClr val="tx2">
                  <a:lumMod val="50000"/>
                </a:schemeClr>
              </a:solidFill>
            </a:endParaRPr>
          </a:p>
          <a:p>
            <a:pPr lvl="0" algn="ctr" defTabSz="1644650" latinLnBrk="1">
              <a:lnSpc>
                <a:spcPct val="90000"/>
              </a:lnSpc>
              <a:spcBef>
                <a:spcPct val="0"/>
              </a:spcBef>
              <a:spcAft>
                <a:spcPct val="35000"/>
              </a:spcAft>
            </a:pPr>
            <a:endParaRPr lang="ko-KR" altLang="en-US" sz="3700" kern="1200" dirty="0">
              <a:solidFill>
                <a:schemeClr val="tx2">
                  <a:lumMod val="50000"/>
                </a:schemeClr>
              </a:solidFill>
            </a:endParaRPr>
          </a:p>
        </p:txBody>
      </p:sp>
      <p:sp>
        <p:nvSpPr>
          <p:cNvPr id="2" name="슬라이드 번호 개체 틀 1"/>
          <p:cNvSpPr>
            <a:spLocks noGrp="1"/>
          </p:cNvSpPr>
          <p:nvPr>
            <p:ph type="sldNum" sz="quarter" idx="12"/>
          </p:nvPr>
        </p:nvSpPr>
        <p:spPr/>
        <p:txBody>
          <a:bodyPr/>
          <a:lstStyle/>
          <a:p>
            <a:fld id="{CFC48613-D1D5-42C6-AA47-CE1C9A1D9ADE}" type="slidenum">
              <a:rPr lang="ko-KR" altLang="en-US" smtClean="0"/>
              <a:t>11</a:t>
            </a:fld>
            <a:endParaRPr lang="ko-KR" altLang="en-US" dirty="0"/>
          </a:p>
        </p:txBody>
      </p:sp>
      <p:sp>
        <p:nvSpPr>
          <p:cNvPr id="4" name="제목 3"/>
          <p:cNvSpPr>
            <a:spLocks noGrp="1"/>
          </p:cNvSpPr>
          <p:nvPr>
            <p:ph type="title"/>
          </p:nvPr>
        </p:nvSpPr>
        <p:spPr/>
        <p:txBody>
          <a:bodyPr/>
          <a:lstStyle/>
          <a:p>
            <a:r>
              <a:rPr lang="ko-KR" altLang="en-US" dirty="0"/>
              <a:t>기술분석</a:t>
            </a:r>
          </a:p>
        </p:txBody>
      </p:sp>
      <p:sp>
        <p:nvSpPr>
          <p:cNvPr id="416" name="자유형 415"/>
          <p:cNvSpPr/>
          <p:nvPr/>
        </p:nvSpPr>
        <p:spPr>
          <a:xfrm>
            <a:off x="908766" y="3573016"/>
            <a:ext cx="2287569" cy="1948656"/>
          </a:xfrm>
          <a:custGeom>
            <a:avLst/>
            <a:gdLst>
              <a:gd name="connsiteX0" fmla="*/ 0 w 1922859"/>
              <a:gd name="connsiteY0" fmla="*/ 192286 h 1948656"/>
              <a:gd name="connsiteX1" fmla="*/ 192286 w 1922859"/>
              <a:gd name="connsiteY1" fmla="*/ 0 h 1948656"/>
              <a:gd name="connsiteX2" fmla="*/ 1730573 w 1922859"/>
              <a:gd name="connsiteY2" fmla="*/ 0 h 1948656"/>
              <a:gd name="connsiteX3" fmla="*/ 1922859 w 1922859"/>
              <a:gd name="connsiteY3" fmla="*/ 192286 h 1948656"/>
              <a:gd name="connsiteX4" fmla="*/ 1922859 w 1922859"/>
              <a:gd name="connsiteY4" fmla="*/ 1756370 h 1948656"/>
              <a:gd name="connsiteX5" fmla="*/ 1730573 w 1922859"/>
              <a:gd name="connsiteY5" fmla="*/ 1948656 h 1948656"/>
              <a:gd name="connsiteX6" fmla="*/ 192286 w 1922859"/>
              <a:gd name="connsiteY6" fmla="*/ 1948656 h 1948656"/>
              <a:gd name="connsiteX7" fmla="*/ 0 w 1922859"/>
              <a:gd name="connsiteY7" fmla="*/ 1756370 h 1948656"/>
              <a:gd name="connsiteX8" fmla="*/ 0 w 1922859"/>
              <a:gd name="connsiteY8" fmla="*/ 19228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859" h="1948656">
                <a:moveTo>
                  <a:pt x="0" y="192286"/>
                </a:moveTo>
                <a:cubicBezTo>
                  <a:pt x="0" y="86089"/>
                  <a:pt x="86089" y="0"/>
                  <a:pt x="192286" y="0"/>
                </a:cubicBezTo>
                <a:lnTo>
                  <a:pt x="1730573" y="0"/>
                </a:lnTo>
                <a:cubicBezTo>
                  <a:pt x="1836770" y="0"/>
                  <a:pt x="1922859" y="86089"/>
                  <a:pt x="1922859" y="192286"/>
                </a:cubicBezTo>
                <a:lnTo>
                  <a:pt x="1922859" y="1756370"/>
                </a:lnTo>
                <a:cubicBezTo>
                  <a:pt x="1922859" y="1862567"/>
                  <a:pt x="1836770" y="1948656"/>
                  <a:pt x="1730573" y="1948656"/>
                </a:cubicBezTo>
                <a:lnTo>
                  <a:pt x="192286" y="1948656"/>
                </a:lnTo>
                <a:cubicBezTo>
                  <a:pt x="86089" y="1948656"/>
                  <a:pt x="0" y="1862567"/>
                  <a:pt x="0" y="1756370"/>
                </a:cubicBezTo>
                <a:lnTo>
                  <a:pt x="0" y="192286"/>
                </a:lnTo>
                <a:close/>
              </a:path>
            </a:pathLst>
          </a:custGeom>
          <a:solidFill>
            <a:srgbClr val="002060"/>
          </a:solidFill>
          <a:ln w="38100">
            <a:solidFill>
              <a:srgbClr val="00206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6329" tIns="136329" rIns="136329" bIns="136329" numCol="1" spcCol="1270" anchor="ctr" anchorCtr="0">
            <a:noAutofit/>
          </a:bodyPr>
          <a:lstStyle/>
          <a:p>
            <a:pPr lvl="0" algn="ctr" defTabSz="933450" latinLnBrk="1">
              <a:lnSpc>
                <a:spcPct val="90000"/>
              </a:lnSpc>
              <a:spcBef>
                <a:spcPct val="0"/>
              </a:spcBef>
              <a:spcAft>
                <a:spcPct val="35000"/>
              </a:spcAft>
            </a:pPr>
            <a:r>
              <a:rPr lang="ko-KR" altLang="en-US" sz="2000" kern="1200" dirty="0"/>
              <a:t>소셜 로봇 구성의 </a:t>
            </a:r>
            <a:r>
              <a:rPr lang="en-US" altLang="ko-KR" sz="2000" kern="1200" dirty="0"/>
              <a:t>H/W </a:t>
            </a:r>
            <a:r>
              <a:rPr lang="ko-KR" altLang="en-US" sz="2000" kern="1200" dirty="0"/>
              <a:t>및 </a:t>
            </a:r>
            <a:r>
              <a:rPr lang="en-US" altLang="ko-KR" sz="2000" kern="1200" dirty="0"/>
              <a:t>S/W    </a:t>
            </a:r>
            <a:r>
              <a:rPr lang="ko-KR" altLang="en-US" sz="2000" kern="1200" dirty="0"/>
              <a:t>구성요소</a:t>
            </a:r>
          </a:p>
        </p:txBody>
      </p:sp>
      <p:sp>
        <p:nvSpPr>
          <p:cNvPr id="417" name="자유형 416"/>
          <p:cNvSpPr/>
          <p:nvPr/>
        </p:nvSpPr>
        <p:spPr>
          <a:xfrm>
            <a:off x="3427120" y="3573016"/>
            <a:ext cx="2287569" cy="1948656"/>
          </a:xfrm>
          <a:custGeom>
            <a:avLst/>
            <a:gdLst>
              <a:gd name="connsiteX0" fmla="*/ 0 w 1922859"/>
              <a:gd name="connsiteY0" fmla="*/ 192286 h 1948656"/>
              <a:gd name="connsiteX1" fmla="*/ 192286 w 1922859"/>
              <a:gd name="connsiteY1" fmla="*/ 0 h 1948656"/>
              <a:gd name="connsiteX2" fmla="*/ 1730573 w 1922859"/>
              <a:gd name="connsiteY2" fmla="*/ 0 h 1948656"/>
              <a:gd name="connsiteX3" fmla="*/ 1922859 w 1922859"/>
              <a:gd name="connsiteY3" fmla="*/ 192286 h 1948656"/>
              <a:gd name="connsiteX4" fmla="*/ 1922859 w 1922859"/>
              <a:gd name="connsiteY4" fmla="*/ 1756370 h 1948656"/>
              <a:gd name="connsiteX5" fmla="*/ 1730573 w 1922859"/>
              <a:gd name="connsiteY5" fmla="*/ 1948656 h 1948656"/>
              <a:gd name="connsiteX6" fmla="*/ 192286 w 1922859"/>
              <a:gd name="connsiteY6" fmla="*/ 1948656 h 1948656"/>
              <a:gd name="connsiteX7" fmla="*/ 0 w 1922859"/>
              <a:gd name="connsiteY7" fmla="*/ 1756370 h 1948656"/>
              <a:gd name="connsiteX8" fmla="*/ 0 w 1922859"/>
              <a:gd name="connsiteY8" fmla="*/ 19228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859" h="1948656">
                <a:moveTo>
                  <a:pt x="0" y="192286"/>
                </a:moveTo>
                <a:cubicBezTo>
                  <a:pt x="0" y="86089"/>
                  <a:pt x="86089" y="0"/>
                  <a:pt x="192286" y="0"/>
                </a:cubicBezTo>
                <a:lnTo>
                  <a:pt x="1730573" y="0"/>
                </a:lnTo>
                <a:cubicBezTo>
                  <a:pt x="1836770" y="0"/>
                  <a:pt x="1922859" y="86089"/>
                  <a:pt x="1922859" y="192286"/>
                </a:cubicBezTo>
                <a:lnTo>
                  <a:pt x="1922859" y="1756370"/>
                </a:lnTo>
                <a:cubicBezTo>
                  <a:pt x="1922859" y="1862567"/>
                  <a:pt x="1836770" y="1948656"/>
                  <a:pt x="1730573" y="1948656"/>
                </a:cubicBezTo>
                <a:lnTo>
                  <a:pt x="192286" y="1948656"/>
                </a:lnTo>
                <a:cubicBezTo>
                  <a:pt x="86089" y="1948656"/>
                  <a:pt x="0" y="1862567"/>
                  <a:pt x="0" y="1756370"/>
                </a:cubicBezTo>
                <a:lnTo>
                  <a:pt x="0" y="192286"/>
                </a:lnTo>
                <a:close/>
              </a:path>
            </a:pathLst>
          </a:custGeom>
          <a:solidFill>
            <a:srgbClr val="002060"/>
          </a:solidFill>
          <a:ln w="38100">
            <a:solidFill>
              <a:srgbClr val="00206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6329" tIns="136329" rIns="136329" bIns="136329" numCol="1" spcCol="1270" anchor="ctr" anchorCtr="0">
            <a:noAutofit/>
          </a:bodyPr>
          <a:lstStyle/>
          <a:p>
            <a:pPr lvl="0" algn="ctr" defTabSz="933450" latinLnBrk="1">
              <a:lnSpc>
                <a:spcPct val="90000"/>
              </a:lnSpc>
              <a:spcBef>
                <a:spcPct val="0"/>
              </a:spcBef>
              <a:spcAft>
                <a:spcPct val="35000"/>
              </a:spcAft>
            </a:pPr>
            <a:r>
              <a:rPr lang="ko-KR" altLang="en-US" sz="2000" kern="1200" dirty="0"/>
              <a:t>소셜 로봇의     맥락인식을 돕는 </a:t>
            </a:r>
            <a:r>
              <a:rPr lang="ko-KR" altLang="en-US" sz="2000" kern="1200" dirty="0" err="1"/>
              <a:t>빅데이터</a:t>
            </a:r>
            <a:r>
              <a:rPr lang="ko-KR" altLang="en-US" sz="2000" kern="1200" dirty="0"/>
              <a:t> 분석</a:t>
            </a:r>
          </a:p>
        </p:txBody>
      </p:sp>
      <p:sp>
        <p:nvSpPr>
          <p:cNvPr id="418" name="자유형 417"/>
          <p:cNvSpPr/>
          <p:nvPr/>
        </p:nvSpPr>
        <p:spPr>
          <a:xfrm>
            <a:off x="5945474" y="3573016"/>
            <a:ext cx="2287569" cy="1948656"/>
          </a:xfrm>
          <a:custGeom>
            <a:avLst/>
            <a:gdLst>
              <a:gd name="connsiteX0" fmla="*/ 0 w 1922859"/>
              <a:gd name="connsiteY0" fmla="*/ 192286 h 1948656"/>
              <a:gd name="connsiteX1" fmla="*/ 192286 w 1922859"/>
              <a:gd name="connsiteY1" fmla="*/ 0 h 1948656"/>
              <a:gd name="connsiteX2" fmla="*/ 1730573 w 1922859"/>
              <a:gd name="connsiteY2" fmla="*/ 0 h 1948656"/>
              <a:gd name="connsiteX3" fmla="*/ 1922859 w 1922859"/>
              <a:gd name="connsiteY3" fmla="*/ 192286 h 1948656"/>
              <a:gd name="connsiteX4" fmla="*/ 1922859 w 1922859"/>
              <a:gd name="connsiteY4" fmla="*/ 1756370 h 1948656"/>
              <a:gd name="connsiteX5" fmla="*/ 1730573 w 1922859"/>
              <a:gd name="connsiteY5" fmla="*/ 1948656 h 1948656"/>
              <a:gd name="connsiteX6" fmla="*/ 192286 w 1922859"/>
              <a:gd name="connsiteY6" fmla="*/ 1948656 h 1948656"/>
              <a:gd name="connsiteX7" fmla="*/ 0 w 1922859"/>
              <a:gd name="connsiteY7" fmla="*/ 1756370 h 1948656"/>
              <a:gd name="connsiteX8" fmla="*/ 0 w 1922859"/>
              <a:gd name="connsiteY8" fmla="*/ 19228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859" h="1948656">
                <a:moveTo>
                  <a:pt x="0" y="192286"/>
                </a:moveTo>
                <a:cubicBezTo>
                  <a:pt x="0" y="86089"/>
                  <a:pt x="86089" y="0"/>
                  <a:pt x="192286" y="0"/>
                </a:cubicBezTo>
                <a:lnTo>
                  <a:pt x="1730573" y="0"/>
                </a:lnTo>
                <a:cubicBezTo>
                  <a:pt x="1836770" y="0"/>
                  <a:pt x="1922859" y="86089"/>
                  <a:pt x="1922859" y="192286"/>
                </a:cubicBezTo>
                <a:lnTo>
                  <a:pt x="1922859" y="1756370"/>
                </a:lnTo>
                <a:cubicBezTo>
                  <a:pt x="1922859" y="1862567"/>
                  <a:pt x="1836770" y="1948656"/>
                  <a:pt x="1730573" y="1948656"/>
                </a:cubicBezTo>
                <a:lnTo>
                  <a:pt x="192286" y="1948656"/>
                </a:lnTo>
                <a:cubicBezTo>
                  <a:pt x="86089" y="1948656"/>
                  <a:pt x="0" y="1862567"/>
                  <a:pt x="0" y="1756370"/>
                </a:cubicBezTo>
                <a:lnTo>
                  <a:pt x="0" y="192286"/>
                </a:lnTo>
                <a:close/>
              </a:path>
            </a:pathLst>
          </a:custGeom>
          <a:solidFill>
            <a:srgbClr val="002060"/>
          </a:solidFill>
          <a:ln w="38100">
            <a:solidFill>
              <a:srgbClr val="00206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6329" tIns="136329" rIns="136329" bIns="136329" numCol="1" spcCol="1270" anchor="ctr" anchorCtr="0">
            <a:noAutofit/>
          </a:bodyPr>
          <a:lstStyle/>
          <a:p>
            <a:pPr lvl="0" algn="ctr" defTabSz="933450" latinLnBrk="1">
              <a:lnSpc>
                <a:spcPct val="90000"/>
              </a:lnSpc>
              <a:spcBef>
                <a:spcPct val="0"/>
              </a:spcBef>
              <a:spcAft>
                <a:spcPct val="35000"/>
              </a:spcAft>
            </a:pPr>
            <a:r>
              <a:rPr lang="ko-KR" altLang="en-US" sz="2000" kern="1200" dirty="0" err="1"/>
              <a:t>빅데이터와</a:t>
            </a:r>
            <a:r>
              <a:rPr lang="ko-KR" altLang="en-US" sz="2000" kern="1200" dirty="0"/>
              <a:t> 연동</a:t>
            </a:r>
            <a:r>
              <a:rPr lang="en-US" altLang="ko-KR" sz="2000" kern="1200" dirty="0"/>
              <a:t>(</a:t>
            </a:r>
            <a:r>
              <a:rPr lang="ko-KR" altLang="en-US" sz="2000" kern="1200" dirty="0"/>
              <a:t>처리</a:t>
            </a:r>
            <a:r>
              <a:rPr lang="en-US" altLang="ko-KR" sz="2000" kern="1200" dirty="0"/>
              <a:t>/</a:t>
            </a:r>
            <a:r>
              <a:rPr lang="ko-KR" altLang="en-US" sz="2000" kern="1200" dirty="0"/>
              <a:t>분석</a:t>
            </a:r>
            <a:r>
              <a:rPr lang="en-US" altLang="ko-KR" sz="2000" kern="1200" dirty="0"/>
              <a:t>/</a:t>
            </a:r>
            <a:r>
              <a:rPr lang="ko-KR" altLang="en-US" sz="2000" kern="1200" dirty="0"/>
              <a:t>전송</a:t>
            </a:r>
            <a:r>
              <a:rPr lang="en-US" altLang="ko-KR" sz="2000" kern="1200" dirty="0"/>
              <a:t>)</a:t>
            </a:r>
            <a:r>
              <a:rPr lang="ko-KR" altLang="en-US" sz="2000" kern="1200" dirty="0"/>
              <a:t>되는 소셜 로봇</a:t>
            </a:r>
          </a:p>
        </p:txBody>
      </p:sp>
    </p:spTree>
    <p:extLst>
      <p:ext uri="{BB962C8B-B14F-4D97-AF65-F5344CB8AC3E}">
        <p14:creationId xmlns:p14="http://schemas.microsoft.com/office/powerpoint/2010/main" val="3983430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3AD5F284-F915-4C64-97CB-2A6C6794B52E}"/>
              </a:ext>
            </a:extLst>
          </p:cNvPr>
          <p:cNvSpPr>
            <a:spLocks noGrp="1"/>
          </p:cNvSpPr>
          <p:nvPr>
            <p:ph type="sldNum" sz="quarter" idx="12"/>
          </p:nvPr>
        </p:nvSpPr>
        <p:spPr/>
        <p:txBody>
          <a:bodyPr/>
          <a:lstStyle/>
          <a:p>
            <a:fld id="{CFC48613-D1D5-42C6-AA47-CE1C9A1D9ADE}" type="slidenum">
              <a:rPr lang="ko-KR" altLang="en-US" smtClean="0"/>
              <a:pPr/>
              <a:t>12</a:t>
            </a:fld>
            <a:endParaRPr lang="ko-KR" altLang="en-US" dirty="0"/>
          </a:p>
        </p:txBody>
      </p:sp>
      <p:grpSp>
        <p:nvGrpSpPr>
          <p:cNvPr id="12" name="그룹 11"/>
          <p:cNvGrpSpPr/>
          <p:nvPr/>
        </p:nvGrpSpPr>
        <p:grpSpPr>
          <a:xfrm>
            <a:off x="796167" y="1484784"/>
            <a:ext cx="2287569" cy="4464496"/>
            <a:chOff x="908766" y="1628800"/>
            <a:chExt cx="2287569" cy="4464496"/>
          </a:xfrm>
        </p:grpSpPr>
        <p:sp>
          <p:nvSpPr>
            <p:cNvPr id="7" name="직사각형 6">
              <a:extLst>
                <a:ext uri="{FF2B5EF4-FFF2-40B4-BE49-F238E27FC236}">
                  <a16:creationId xmlns:a16="http://schemas.microsoft.com/office/drawing/2014/main" id="{19F44D93-13E5-4FA4-BDD4-1122FAA80A56}"/>
                </a:ext>
              </a:extLst>
            </p:cNvPr>
            <p:cNvSpPr/>
            <p:nvPr/>
          </p:nvSpPr>
          <p:spPr>
            <a:xfrm>
              <a:off x="908767" y="3212976"/>
              <a:ext cx="2287568" cy="28803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chemeClr val="dk1"/>
                </a:buClr>
                <a:buSzPts val="1100"/>
              </a:pPr>
              <a:endParaRPr lang="en-US" altLang="ko-KR" sz="1400" dirty="0">
                <a:solidFill>
                  <a:schemeClr val="bg1"/>
                </a:solidFill>
                <a:latin typeface="+mj-ea"/>
                <a:ea typeface="+mj-ea"/>
              </a:endParaRPr>
            </a:p>
            <a:p>
              <a:pPr lvl="0">
                <a:buClr>
                  <a:schemeClr val="dk1"/>
                </a:buClr>
                <a:buSzPts val="1100"/>
              </a:pPr>
              <a:endParaRPr lang="en-US" altLang="ko-KR" sz="1400" dirty="0">
                <a:solidFill>
                  <a:schemeClr val="bg1"/>
                </a:solidFill>
                <a:latin typeface="+mj-ea"/>
                <a:ea typeface="+mj-ea"/>
              </a:endParaRPr>
            </a:p>
            <a:p>
              <a:pPr lvl="0">
                <a:buClr>
                  <a:schemeClr val="dk1"/>
                </a:buClr>
                <a:buSzPts val="1100"/>
              </a:pPr>
              <a:r>
                <a:rPr lang="ko-KR" altLang="en-US" sz="1400" dirty="0">
                  <a:solidFill>
                    <a:schemeClr val="bg1"/>
                  </a:solidFill>
                  <a:latin typeface="+mj-ea"/>
                  <a:ea typeface="+mj-ea"/>
                </a:rPr>
                <a:t>가</a:t>
              </a:r>
              <a:r>
                <a:rPr lang="en-US" altLang="ko-KR" sz="1400" dirty="0">
                  <a:solidFill>
                    <a:schemeClr val="bg1"/>
                  </a:solidFill>
                  <a:latin typeface="+mj-ea"/>
                  <a:ea typeface="+mj-ea"/>
                </a:rPr>
                <a:t>. </a:t>
              </a:r>
              <a:r>
                <a:rPr lang="ko-KR" altLang="en-US" sz="1400" dirty="0">
                  <a:solidFill>
                    <a:schemeClr val="bg1"/>
                  </a:solidFill>
                  <a:latin typeface="+mj-ea"/>
                  <a:ea typeface="+mj-ea"/>
                </a:rPr>
                <a:t>하드웨어 시스템</a:t>
              </a:r>
            </a:p>
            <a:p>
              <a:pPr marL="171450" lvl="0" indent="-171450">
                <a:buClr>
                  <a:schemeClr val="bg1"/>
                </a:buClr>
                <a:buSzPts val="1400"/>
                <a:buFont typeface="Arial" panose="020B0604020202020204" pitchFamily="34" charset="0"/>
                <a:buChar char="•"/>
              </a:pPr>
              <a:r>
                <a:rPr lang="en-US" altLang="ko-KR" sz="1200" dirty="0">
                  <a:solidFill>
                    <a:schemeClr val="bg1"/>
                  </a:solidFill>
                  <a:latin typeface="+mj-ea"/>
                  <a:ea typeface="+mj-ea"/>
                </a:rPr>
                <a:t>HRI (</a:t>
              </a:r>
              <a:r>
                <a:rPr lang="ko-KR" altLang="en-US" sz="1200" dirty="0">
                  <a:solidFill>
                    <a:schemeClr val="bg1"/>
                  </a:solidFill>
                  <a:latin typeface="+mj-ea"/>
                  <a:ea typeface="+mj-ea"/>
                </a:rPr>
                <a:t>인간로봇상호작용</a:t>
              </a:r>
              <a:r>
                <a:rPr lang="en-US" altLang="ko-KR" sz="1200" dirty="0">
                  <a:solidFill>
                    <a:schemeClr val="bg1"/>
                  </a:solidFill>
                  <a:latin typeface="+mj-ea"/>
                  <a:ea typeface="+mj-ea"/>
                </a:rPr>
                <a:t>)</a:t>
              </a:r>
              <a:endParaRPr lang="ko-KR" altLang="en-US" sz="1200" dirty="0">
                <a:solidFill>
                  <a:schemeClr val="bg1"/>
                </a:solidFill>
                <a:latin typeface="+mj-ea"/>
                <a:ea typeface="+mj-ea"/>
              </a:endParaRPr>
            </a:p>
            <a:p>
              <a:pPr marL="457200" lvl="2" indent="-304800">
                <a:buClr>
                  <a:schemeClr val="bg1"/>
                </a:buClr>
                <a:buSzPts val="1200"/>
                <a:buChar char="-"/>
              </a:pPr>
              <a:r>
                <a:rPr lang="ko-KR" altLang="en-US" sz="1100" dirty="0">
                  <a:solidFill>
                    <a:schemeClr val="bg1"/>
                  </a:solidFill>
                  <a:latin typeface="+mj-ea"/>
                  <a:ea typeface="+mj-ea"/>
                </a:rPr>
                <a:t>촉각 센서</a:t>
              </a:r>
            </a:p>
            <a:p>
              <a:pPr marL="457200" lvl="2" indent="-304800">
                <a:buClr>
                  <a:schemeClr val="bg1"/>
                </a:buClr>
                <a:buSzPts val="1200"/>
                <a:buChar char="-"/>
              </a:pPr>
              <a:r>
                <a:rPr lang="ko-KR" altLang="en-US" sz="1100" dirty="0">
                  <a:solidFill>
                    <a:schemeClr val="bg1"/>
                  </a:solidFill>
                  <a:latin typeface="+mj-ea"/>
                  <a:ea typeface="+mj-ea"/>
                </a:rPr>
                <a:t>음성 센서</a:t>
              </a:r>
            </a:p>
            <a:p>
              <a:pPr marL="457200" lvl="2" indent="-304800">
                <a:buClr>
                  <a:schemeClr val="bg1"/>
                </a:buClr>
                <a:buSzPts val="1200"/>
                <a:buChar char="-"/>
              </a:pPr>
              <a:r>
                <a:rPr lang="ko-KR" altLang="en-US" sz="1100" dirty="0">
                  <a:solidFill>
                    <a:schemeClr val="bg1"/>
                  </a:solidFill>
                  <a:latin typeface="+mj-ea"/>
                  <a:ea typeface="+mj-ea"/>
                </a:rPr>
                <a:t>영상 센서</a:t>
              </a:r>
            </a:p>
            <a:p>
              <a:pPr marL="457200" lvl="2" indent="-304800">
                <a:buClr>
                  <a:schemeClr val="bg1"/>
                </a:buClr>
                <a:buSzPts val="1200"/>
                <a:buChar char="-"/>
              </a:pPr>
              <a:r>
                <a:rPr lang="ko-KR" altLang="en-US" sz="1100" dirty="0">
                  <a:solidFill>
                    <a:schemeClr val="bg1"/>
                  </a:solidFill>
                  <a:latin typeface="+mj-ea"/>
                  <a:ea typeface="+mj-ea"/>
                </a:rPr>
                <a:t>위치 센서</a:t>
              </a:r>
            </a:p>
            <a:p>
              <a:pPr marL="171450" lvl="0" indent="-171450">
                <a:buClr>
                  <a:schemeClr val="bg1"/>
                </a:buClr>
                <a:buSzPts val="1200"/>
                <a:buFont typeface="Arial" panose="020B0604020202020204" pitchFamily="34" charset="0"/>
                <a:buChar char="•"/>
              </a:pPr>
              <a:r>
                <a:rPr lang="ko-KR" altLang="en-US" sz="1200" dirty="0">
                  <a:solidFill>
                    <a:schemeClr val="bg1"/>
                  </a:solidFill>
                  <a:latin typeface="+mj-ea"/>
                  <a:ea typeface="+mj-ea"/>
                </a:rPr>
                <a:t>모터 시스템</a:t>
              </a:r>
            </a:p>
            <a:p>
              <a:pPr lvl="0">
                <a:buClr>
                  <a:schemeClr val="dk1"/>
                </a:buClr>
                <a:buSzPts val="1100"/>
              </a:pPr>
              <a:endParaRPr lang="ko-KR" altLang="en-US" sz="1200" dirty="0">
                <a:solidFill>
                  <a:schemeClr val="bg1"/>
                </a:solidFill>
                <a:latin typeface="+mj-ea"/>
                <a:ea typeface="+mj-ea"/>
              </a:endParaRPr>
            </a:p>
            <a:p>
              <a:pPr lvl="0">
                <a:buClr>
                  <a:schemeClr val="dk1"/>
                </a:buClr>
                <a:buSzPts val="1100"/>
              </a:pPr>
              <a:r>
                <a:rPr lang="ko-KR" altLang="en-US" sz="1400" dirty="0">
                  <a:solidFill>
                    <a:schemeClr val="bg1"/>
                  </a:solidFill>
                  <a:latin typeface="+mj-ea"/>
                  <a:ea typeface="+mj-ea"/>
                </a:rPr>
                <a:t>나</a:t>
              </a:r>
              <a:r>
                <a:rPr lang="en-US" altLang="ko-KR" sz="1400" dirty="0">
                  <a:solidFill>
                    <a:schemeClr val="bg1"/>
                  </a:solidFill>
                  <a:latin typeface="+mj-ea"/>
                  <a:ea typeface="+mj-ea"/>
                </a:rPr>
                <a:t>. </a:t>
              </a:r>
              <a:r>
                <a:rPr lang="ko-KR" altLang="en-US" sz="1400" dirty="0">
                  <a:solidFill>
                    <a:schemeClr val="bg1"/>
                  </a:solidFill>
                  <a:latin typeface="+mj-ea"/>
                  <a:ea typeface="+mj-ea"/>
                </a:rPr>
                <a:t>소프트웨어 시스템</a:t>
              </a:r>
            </a:p>
            <a:p>
              <a:pPr lvl="0" indent="-171450">
                <a:spcBef>
                  <a:spcPts val="0"/>
                </a:spcBef>
                <a:spcAft>
                  <a:spcPts val="0"/>
                </a:spcAft>
                <a:buClr>
                  <a:schemeClr val="bg1"/>
                </a:buClr>
                <a:buSzPts val="1100"/>
                <a:buFont typeface="Arial" panose="020B0604020202020204" pitchFamily="34" charset="0"/>
                <a:buChar char="•"/>
              </a:pPr>
              <a:r>
                <a:rPr lang="ko-KR" altLang="en-US" sz="1200" dirty="0">
                  <a:solidFill>
                    <a:schemeClr val="bg1"/>
                  </a:solidFill>
                  <a:latin typeface="+mj-ea"/>
                  <a:ea typeface="+mj-ea"/>
                </a:rPr>
                <a:t>인지 시스템</a:t>
              </a:r>
            </a:p>
            <a:p>
              <a:pPr lvl="0" indent="-171450">
                <a:spcBef>
                  <a:spcPts val="0"/>
                </a:spcBef>
                <a:spcAft>
                  <a:spcPts val="0"/>
                </a:spcAft>
                <a:buClr>
                  <a:schemeClr val="bg1"/>
                </a:buClr>
                <a:buSzPts val="1100"/>
                <a:buFont typeface="Arial" panose="020B0604020202020204" pitchFamily="34" charset="0"/>
                <a:buChar char="•"/>
              </a:pPr>
              <a:r>
                <a:rPr lang="ko-KR" altLang="en-US" sz="1200" dirty="0">
                  <a:solidFill>
                    <a:schemeClr val="bg1"/>
                  </a:solidFill>
                  <a:latin typeface="+mj-ea"/>
                  <a:ea typeface="+mj-ea"/>
                </a:rPr>
                <a:t>주의 시스템</a:t>
              </a:r>
            </a:p>
            <a:p>
              <a:pPr lvl="0" indent="-171450">
                <a:buClr>
                  <a:schemeClr val="bg1"/>
                </a:buClr>
                <a:buSzPts val="1100"/>
                <a:buFont typeface="Arial" panose="020B0604020202020204" pitchFamily="34" charset="0"/>
                <a:buChar char="•"/>
              </a:pPr>
              <a:r>
                <a:rPr lang="ko-KR" altLang="en-US" sz="1200" dirty="0">
                  <a:solidFill>
                    <a:schemeClr val="bg1"/>
                  </a:solidFill>
                  <a:latin typeface="+mj-ea"/>
                  <a:ea typeface="+mj-ea"/>
                </a:rPr>
                <a:t>동기 시스템</a:t>
              </a:r>
            </a:p>
            <a:p>
              <a:pPr lvl="0" fontAlgn="t"/>
              <a:endParaRPr lang="ko-KR" altLang="en-US" sz="1400" dirty="0">
                <a:solidFill>
                  <a:schemeClr val="bg1"/>
                </a:solidFill>
                <a:latin typeface="+mj-ea"/>
                <a:ea typeface="+mj-ea"/>
              </a:endParaRPr>
            </a:p>
          </p:txBody>
        </p:sp>
        <p:sp>
          <p:nvSpPr>
            <p:cNvPr id="3" name="자유형 6">
              <a:extLst>
                <a:ext uri="{FF2B5EF4-FFF2-40B4-BE49-F238E27FC236}">
                  <a16:creationId xmlns:a16="http://schemas.microsoft.com/office/drawing/2014/main" id="{01D79DDD-402F-4DD3-9252-73A6FD178C13}"/>
                </a:ext>
              </a:extLst>
            </p:cNvPr>
            <p:cNvSpPr/>
            <p:nvPr/>
          </p:nvSpPr>
          <p:spPr>
            <a:xfrm>
              <a:off x="908766" y="1628800"/>
              <a:ext cx="2287569" cy="1948656"/>
            </a:xfrm>
            <a:custGeom>
              <a:avLst/>
              <a:gdLst>
                <a:gd name="connsiteX0" fmla="*/ 0 w 1922859"/>
                <a:gd name="connsiteY0" fmla="*/ 192286 h 1948656"/>
                <a:gd name="connsiteX1" fmla="*/ 192286 w 1922859"/>
                <a:gd name="connsiteY1" fmla="*/ 0 h 1948656"/>
                <a:gd name="connsiteX2" fmla="*/ 1730573 w 1922859"/>
                <a:gd name="connsiteY2" fmla="*/ 0 h 1948656"/>
                <a:gd name="connsiteX3" fmla="*/ 1922859 w 1922859"/>
                <a:gd name="connsiteY3" fmla="*/ 192286 h 1948656"/>
                <a:gd name="connsiteX4" fmla="*/ 1922859 w 1922859"/>
                <a:gd name="connsiteY4" fmla="*/ 1756370 h 1948656"/>
                <a:gd name="connsiteX5" fmla="*/ 1730573 w 1922859"/>
                <a:gd name="connsiteY5" fmla="*/ 1948656 h 1948656"/>
                <a:gd name="connsiteX6" fmla="*/ 192286 w 1922859"/>
                <a:gd name="connsiteY6" fmla="*/ 1948656 h 1948656"/>
                <a:gd name="connsiteX7" fmla="*/ 0 w 1922859"/>
                <a:gd name="connsiteY7" fmla="*/ 1756370 h 1948656"/>
                <a:gd name="connsiteX8" fmla="*/ 0 w 1922859"/>
                <a:gd name="connsiteY8" fmla="*/ 19228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859" h="1948656">
                  <a:moveTo>
                    <a:pt x="0" y="192286"/>
                  </a:moveTo>
                  <a:cubicBezTo>
                    <a:pt x="0" y="86089"/>
                    <a:pt x="86089" y="0"/>
                    <a:pt x="192286" y="0"/>
                  </a:cubicBezTo>
                  <a:lnTo>
                    <a:pt x="1730573" y="0"/>
                  </a:lnTo>
                  <a:cubicBezTo>
                    <a:pt x="1836770" y="0"/>
                    <a:pt x="1922859" y="86089"/>
                    <a:pt x="1922859" y="192286"/>
                  </a:cubicBezTo>
                  <a:lnTo>
                    <a:pt x="1922859" y="1756370"/>
                  </a:lnTo>
                  <a:cubicBezTo>
                    <a:pt x="1922859" y="1862567"/>
                    <a:pt x="1836770" y="1948656"/>
                    <a:pt x="1730573" y="1948656"/>
                  </a:cubicBezTo>
                  <a:lnTo>
                    <a:pt x="192286" y="1948656"/>
                  </a:lnTo>
                  <a:cubicBezTo>
                    <a:pt x="86089" y="1948656"/>
                    <a:pt x="0" y="1862567"/>
                    <a:pt x="0" y="1756370"/>
                  </a:cubicBezTo>
                  <a:lnTo>
                    <a:pt x="0" y="192286"/>
                  </a:lnTo>
                  <a:close/>
                </a:path>
              </a:pathLst>
            </a:custGeom>
            <a:solidFill>
              <a:srgbClr val="002060"/>
            </a:solidFill>
            <a:ln w="38100">
              <a:solidFill>
                <a:srgbClr val="00206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6329" tIns="136329" rIns="136329" bIns="136329" numCol="1" spcCol="1270" anchor="ctr" anchorCtr="0">
              <a:noAutofit/>
            </a:bodyPr>
            <a:lstStyle/>
            <a:p>
              <a:pPr lvl="0" algn="ctr" defTabSz="933450" latinLnBrk="1">
                <a:lnSpc>
                  <a:spcPct val="90000"/>
                </a:lnSpc>
                <a:spcBef>
                  <a:spcPct val="0"/>
                </a:spcBef>
                <a:spcAft>
                  <a:spcPct val="35000"/>
                </a:spcAft>
              </a:pPr>
              <a:r>
                <a:rPr lang="ko-KR" altLang="en-US" sz="2000" kern="1200" dirty="0"/>
                <a:t>소셜 로봇 구성의 </a:t>
              </a:r>
              <a:r>
                <a:rPr lang="en-US" altLang="ko-KR" sz="2000" kern="1200" dirty="0"/>
                <a:t>H/W </a:t>
              </a:r>
              <a:r>
                <a:rPr lang="ko-KR" altLang="en-US" sz="2000" kern="1200" dirty="0"/>
                <a:t>및 </a:t>
              </a:r>
              <a:r>
                <a:rPr lang="en-US" altLang="ko-KR" sz="2000" kern="1200" dirty="0"/>
                <a:t>S/W    </a:t>
              </a:r>
              <a:r>
                <a:rPr lang="ko-KR" altLang="en-US" sz="2000" kern="1200" dirty="0"/>
                <a:t>구성요소</a:t>
              </a:r>
            </a:p>
          </p:txBody>
        </p:sp>
      </p:grpSp>
      <p:grpSp>
        <p:nvGrpSpPr>
          <p:cNvPr id="13" name="그룹 12"/>
          <p:cNvGrpSpPr/>
          <p:nvPr/>
        </p:nvGrpSpPr>
        <p:grpSpPr>
          <a:xfrm>
            <a:off x="3428216" y="1484784"/>
            <a:ext cx="2287569" cy="4464496"/>
            <a:chOff x="3427120" y="1628800"/>
            <a:chExt cx="2287569" cy="4464496"/>
          </a:xfrm>
        </p:grpSpPr>
        <p:sp>
          <p:nvSpPr>
            <p:cNvPr id="4" name="자유형 7">
              <a:extLst>
                <a:ext uri="{FF2B5EF4-FFF2-40B4-BE49-F238E27FC236}">
                  <a16:creationId xmlns:a16="http://schemas.microsoft.com/office/drawing/2014/main" id="{6E9DB534-92B7-4977-A381-EF1CE203D689}"/>
                </a:ext>
              </a:extLst>
            </p:cNvPr>
            <p:cNvSpPr/>
            <p:nvPr/>
          </p:nvSpPr>
          <p:spPr>
            <a:xfrm>
              <a:off x="3427120" y="1628800"/>
              <a:ext cx="2287569" cy="1948656"/>
            </a:xfrm>
            <a:custGeom>
              <a:avLst/>
              <a:gdLst>
                <a:gd name="connsiteX0" fmla="*/ 0 w 1922859"/>
                <a:gd name="connsiteY0" fmla="*/ 192286 h 1948656"/>
                <a:gd name="connsiteX1" fmla="*/ 192286 w 1922859"/>
                <a:gd name="connsiteY1" fmla="*/ 0 h 1948656"/>
                <a:gd name="connsiteX2" fmla="*/ 1730573 w 1922859"/>
                <a:gd name="connsiteY2" fmla="*/ 0 h 1948656"/>
                <a:gd name="connsiteX3" fmla="*/ 1922859 w 1922859"/>
                <a:gd name="connsiteY3" fmla="*/ 192286 h 1948656"/>
                <a:gd name="connsiteX4" fmla="*/ 1922859 w 1922859"/>
                <a:gd name="connsiteY4" fmla="*/ 1756370 h 1948656"/>
                <a:gd name="connsiteX5" fmla="*/ 1730573 w 1922859"/>
                <a:gd name="connsiteY5" fmla="*/ 1948656 h 1948656"/>
                <a:gd name="connsiteX6" fmla="*/ 192286 w 1922859"/>
                <a:gd name="connsiteY6" fmla="*/ 1948656 h 1948656"/>
                <a:gd name="connsiteX7" fmla="*/ 0 w 1922859"/>
                <a:gd name="connsiteY7" fmla="*/ 1756370 h 1948656"/>
                <a:gd name="connsiteX8" fmla="*/ 0 w 1922859"/>
                <a:gd name="connsiteY8" fmla="*/ 19228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859" h="1948656">
                  <a:moveTo>
                    <a:pt x="0" y="192286"/>
                  </a:moveTo>
                  <a:cubicBezTo>
                    <a:pt x="0" y="86089"/>
                    <a:pt x="86089" y="0"/>
                    <a:pt x="192286" y="0"/>
                  </a:cubicBezTo>
                  <a:lnTo>
                    <a:pt x="1730573" y="0"/>
                  </a:lnTo>
                  <a:cubicBezTo>
                    <a:pt x="1836770" y="0"/>
                    <a:pt x="1922859" y="86089"/>
                    <a:pt x="1922859" y="192286"/>
                  </a:cubicBezTo>
                  <a:lnTo>
                    <a:pt x="1922859" y="1756370"/>
                  </a:lnTo>
                  <a:cubicBezTo>
                    <a:pt x="1922859" y="1862567"/>
                    <a:pt x="1836770" y="1948656"/>
                    <a:pt x="1730573" y="1948656"/>
                  </a:cubicBezTo>
                  <a:lnTo>
                    <a:pt x="192286" y="1948656"/>
                  </a:lnTo>
                  <a:cubicBezTo>
                    <a:pt x="86089" y="1948656"/>
                    <a:pt x="0" y="1862567"/>
                    <a:pt x="0" y="1756370"/>
                  </a:cubicBezTo>
                  <a:lnTo>
                    <a:pt x="0" y="192286"/>
                  </a:lnTo>
                  <a:close/>
                </a:path>
              </a:pathLst>
            </a:custGeom>
            <a:solidFill>
              <a:srgbClr val="002060"/>
            </a:solidFill>
            <a:ln w="38100">
              <a:solidFill>
                <a:srgbClr val="00206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6329" tIns="136329" rIns="136329" bIns="136329" numCol="1" spcCol="1270" anchor="ctr" anchorCtr="0">
              <a:noAutofit/>
            </a:bodyPr>
            <a:lstStyle/>
            <a:p>
              <a:pPr lvl="0" algn="ctr" defTabSz="933450" latinLnBrk="1">
                <a:lnSpc>
                  <a:spcPct val="90000"/>
                </a:lnSpc>
                <a:spcBef>
                  <a:spcPct val="0"/>
                </a:spcBef>
                <a:spcAft>
                  <a:spcPct val="35000"/>
                </a:spcAft>
              </a:pPr>
              <a:r>
                <a:rPr lang="ko-KR" altLang="en-US" sz="2000" kern="1200" dirty="0"/>
                <a:t>소셜 로봇의     맥락인식을 돕는 </a:t>
              </a:r>
              <a:r>
                <a:rPr lang="ko-KR" altLang="en-US" sz="2000" kern="1200" dirty="0" err="1"/>
                <a:t>빅데이터</a:t>
              </a:r>
              <a:r>
                <a:rPr lang="ko-KR" altLang="en-US" sz="2000" kern="1200" dirty="0"/>
                <a:t> 분석</a:t>
              </a:r>
            </a:p>
          </p:txBody>
        </p:sp>
        <p:sp>
          <p:nvSpPr>
            <p:cNvPr id="9" name="직사각형 8">
              <a:extLst>
                <a:ext uri="{FF2B5EF4-FFF2-40B4-BE49-F238E27FC236}">
                  <a16:creationId xmlns:a16="http://schemas.microsoft.com/office/drawing/2014/main" id="{E40FA3E3-A7BF-413D-8E53-C64E04FDDAFF}"/>
                </a:ext>
              </a:extLst>
            </p:cNvPr>
            <p:cNvSpPr/>
            <p:nvPr/>
          </p:nvSpPr>
          <p:spPr>
            <a:xfrm>
              <a:off x="3427121" y="3212976"/>
              <a:ext cx="2287568" cy="28803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9700" lvl="0">
                <a:spcBef>
                  <a:spcPts val="0"/>
                </a:spcBef>
                <a:spcAft>
                  <a:spcPts val="0"/>
                </a:spcAft>
                <a:buClr>
                  <a:schemeClr val="dk1"/>
                </a:buClr>
                <a:buSzPts val="1400"/>
              </a:pPr>
              <a:endParaRPr lang="en-US" altLang="ko-KR" sz="1400" dirty="0">
                <a:solidFill>
                  <a:schemeClr val="bg1"/>
                </a:solidFill>
                <a:latin typeface="+mj-ea"/>
                <a:ea typeface="+mj-ea"/>
              </a:endParaRPr>
            </a:p>
            <a:p>
              <a:pPr marL="139700" lvl="0">
                <a:spcBef>
                  <a:spcPts val="0"/>
                </a:spcBef>
                <a:spcAft>
                  <a:spcPts val="0"/>
                </a:spcAft>
                <a:buClr>
                  <a:schemeClr val="dk1"/>
                </a:buClr>
                <a:buSzPts val="1400"/>
              </a:pPr>
              <a:endParaRPr lang="en-US" altLang="ko-KR" sz="1400" dirty="0">
                <a:solidFill>
                  <a:schemeClr val="bg1"/>
                </a:solidFill>
                <a:latin typeface="+mj-ea"/>
                <a:ea typeface="+mj-ea"/>
              </a:endParaRPr>
            </a:p>
            <a:p>
              <a:pPr lvl="0">
                <a:spcBef>
                  <a:spcPts val="0"/>
                </a:spcBef>
                <a:spcAft>
                  <a:spcPts val="0"/>
                </a:spcAft>
                <a:buClr>
                  <a:schemeClr val="dk1"/>
                </a:buClr>
                <a:buSzPts val="1400"/>
              </a:pPr>
              <a:r>
                <a:rPr lang="ko-KR" altLang="en-US" sz="1400" dirty="0">
                  <a:solidFill>
                    <a:schemeClr val="bg1"/>
                  </a:solidFill>
                  <a:latin typeface="+mj-ea"/>
                  <a:ea typeface="+mj-ea"/>
                </a:rPr>
                <a:t>가</a:t>
              </a:r>
              <a:r>
                <a:rPr lang="en-US" altLang="ko-KR" sz="1400" dirty="0">
                  <a:solidFill>
                    <a:schemeClr val="bg1"/>
                  </a:solidFill>
                  <a:latin typeface="+mj-ea"/>
                  <a:ea typeface="+mj-ea"/>
                </a:rPr>
                <a:t>. </a:t>
              </a:r>
              <a:r>
                <a:rPr lang="ko-KR" altLang="en-US" sz="1400" dirty="0">
                  <a:solidFill>
                    <a:schemeClr val="bg1"/>
                  </a:solidFill>
                  <a:latin typeface="+mj-ea"/>
                  <a:ea typeface="+mj-ea"/>
                </a:rPr>
                <a:t>빅데이터 </a:t>
              </a:r>
            </a:p>
            <a:p>
              <a:pPr marL="171450" lvl="0" indent="-171450">
                <a:buClr>
                  <a:schemeClr val="bg1"/>
                </a:buClr>
                <a:buFont typeface="Arial" panose="020B0604020202020204" pitchFamily="34" charset="0"/>
                <a:buChar char="•"/>
              </a:pPr>
              <a:r>
                <a:rPr lang="ko-KR" altLang="en-US" sz="1200" dirty="0">
                  <a:solidFill>
                    <a:schemeClr val="bg1"/>
                  </a:solidFill>
                  <a:latin typeface="+mj-ea"/>
                  <a:ea typeface="+mj-ea"/>
                </a:rPr>
                <a:t>비정형 데이터를 추출</a:t>
              </a:r>
            </a:p>
            <a:p>
              <a:pPr lvl="0"/>
              <a:endParaRPr lang="ko-KR" altLang="en-US" sz="1400" dirty="0">
                <a:solidFill>
                  <a:schemeClr val="bg1"/>
                </a:solidFill>
                <a:latin typeface="+mj-ea"/>
                <a:ea typeface="+mj-ea"/>
              </a:endParaRPr>
            </a:p>
            <a:p>
              <a:pPr lvl="0">
                <a:buClr>
                  <a:schemeClr val="dk1"/>
                </a:buClr>
                <a:buSzPts val="1400"/>
              </a:pPr>
              <a:r>
                <a:rPr lang="ko-KR" altLang="en-US" sz="1400" dirty="0">
                  <a:solidFill>
                    <a:schemeClr val="bg1"/>
                  </a:solidFill>
                  <a:latin typeface="+mj-ea"/>
                  <a:ea typeface="+mj-ea"/>
                </a:rPr>
                <a:t>나</a:t>
              </a:r>
              <a:r>
                <a:rPr lang="en-US" altLang="ko-KR" sz="1400" dirty="0">
                  <a:solidFill>
                    <a:schemeClr val="bg1"/>
                  </a:solidFill>
                  <a:latin typeface="+mj-ea"/>
                  <a:ea typeface="+mj-ea"/>
                </a:rPr>
                <a:t>. </a:t>
              </a:r>
              <a:r>
                <a:rPr lang="ko-KR" altLang="en-US" sz="1400" dirty="0">
                  <a:solidFill>
                    <a:schemeClr val="bg1"/>
                  </a:solidFill>
                  <a:latin typeface="+mj-ea"/>
                  <a:ea typeface="+mj-ea"/>
                </a:rPr>
                <a:t>인공지능</a:t>
              </a:r>
              <a:r>
                <a:rPr lang="en-US" altLang="ko-KR" sz="1400" dirty="0">
                  <a:solidFill>
                    <a:schemeClr val="bg1"/>
                  </a:solidFill>
                  <a:latin typeface="+mj-ea"/>
                  <a:ea typeface="+mj-ea"/>
                </a:rPr>
                <a:t>(AI) </a:t>
              </a:r>
              <a:endParaRPr lang="ko-KR" altLang="en-US" sz="1400" dirty="0">
                <a:solidFill>
                  <a:schemeClr val="bg1"/>
                </a:solidFill>
                <a:latin typeface="+mj-ea"/>
                <a:ea typeface="+mj-ea"/>
              </a:endParaRPr>
            </a:p>
            <a:p>
              <a:pPr marL="171450" lvl="0" indent="-171450">
                <a:buClr>
                  <a:schemeClr val="bg1"/>
                </a:buClr>
                <a:buSzPts val="1400"/>
                <a:buFont typeface="Arial" panose="020B0604020202020204" pitchFamily="34" charset="0"/>
                <a:buChar char="•"/>
              </a:pPr>
              <a:r>
                <a:rPr lang="ko-KR" altLang="en-US" sz="1200" dirty="0">
                  <a:solidFill>
                    <a:schemeClr val="bg1"/>
                  </a:solidFill>
                  <a:latin typeface="+mj-ea"/>
                  <a:ea typeface="+mj-ea"/>
                </a:rPr>
                <a:t>학습과 추론</a:t>
              </a:r>
            </a:p>
            <a:p>
              <a:pPr marL="171450" lvl="0" indent="-171450">
                <a:buClr>
                  <a:schemeClr val="bg1"/>
                </a:buClr>
                <a:buSzPts val="1400"/>
                <a:buFont typeface="Arial" panose="020B0604020202020204" pitchFamily="34" charset="0"/>
                <a:buChar char="•"/>
              </a:pPr>
              <a:r>
                <a:rPr lang="ko-KR" altLang="en-US" sz="1200" dirty="0">
                  <a:solidFill>
                    <a:schemeClr val="bg1"/>
                  </a:solidFill>
                  <a:latin typeface="+mj-ea"/>
                  <a:ea typeface="+mj-ea"/>
                </a:rPr>
                <a:t>언어 이해</a:t>
              </a:r>
            </a:p>
            <a:p>
              <a:pPr marL="171450" lvl="0" indent="-171450">
                <a:buClr>
                  <a:schemeClr val="bg1"/>
                </a:buClr>
                <a:buSzPts val="1400"/>
                <a:buFont typeface="Arial" panose="020B0604020202020204" pitchFamily="34" charset="0"/>
                <a:buChar char="•"/>
              </a:pPr>
              <a:r>
                <a:rPr lang="ko-KR" altLang="en-US" sz="1200" dirty="0">
                  <a:solidFill>
                    <a:schemeClr val="bg1"/>
                  </a:solidFill>
                  <a:latin typeface="+mj-ea"/>
                  <a:ea typeface="+mj-ea"/>
                </a:rPr>
                <a:t>시각 인식</a:t>
              </a:r>
            </a:p>
            <a:p>
              <a:pPr marL="171450" lvl="0" indent="-171450">
                <a:buClr>
                  <a:schemeClr val="bg1"/>
                </a:buClr>
                <a:buSzPts val="1400"/>
                <a:buFont typeface="Arial" panose="020B0604020202020204" pitchFamily="34" charset="0"/>
                <a:buChar char="•"/>
              </a:pPr>
              <a:r>
                <a:rPr lang="ko-KR" altLang="en-US" sz="1200" dirty="0">
                  <a:solidFill>
                    <a:schemeClr val="bg1"/>
                  </a:solidFill>
                  <a:latin typeface="+mj-ea"/>
                  <a:ea typeface="+mj-ea"/>
                </a:rPr>
                <a:t>상황인식</a:t>
              </a:r>
            </a:p>
            <a:p>
              <a:pPr lvl="0" fontAlgn="t"/>
              <a:endParaRPr lang="ko-KR" altLang="en-US" sz="1400" dirty="0">
                <a:solidFill>
                  <a:schemeClr val="bg1"/>
                </a:solidFill>
                <a:latin typeface="+mj-ea"/>
                <a:ea typeface="+mj-ea"/>
              </a:endParaRPr>
            </a:p>
          </p:txBody>
        </p:sp>
      </p:grpSp>
      <p:grpSp>
        <p:nvGrpSpPr>
          <p:cNvPr id="8" name="그룹 7"/>
          <p:cNvGrpSpPr/>
          <p:nvPr/>
        </p:nvGrpSpPr>
        <p:grpSpPr>
          <a:xfrm>
            <a:off x="6060264" y="1484784"/>
            <a:ext cx="2287569" cy="4464496"/>
            <a:chOff x="6172863" y="1628800"/>
            <a:chExt cx="2287569" cy="4464496"/>
          </a:xfrm>
        </p:grpSpPr>
        <p:sp>
          <p:nvSpPr>
            <p:cNvPr id="5" name="자유형 8">
              <a:extLst>
                <a:ext uri="{FF2B5EF4-FFF2-40B4-BE49-F238E27FC236}">
                  <a16:creationId xmlns:a16="http://schemas.microsoft.com/office/drawing/2014/main" id="{A2DB9513-72C3-406C-95E8-770486B9052F}"/>
                </a:ext>
              </a:extLst>
            </p:cNvPr>
            <p:cNvSpPr/>
            <p:nvPr/>
          </p:nvSpPr>
          <p:spPr>
            <a:xfrm>
              <a:off x="6172863" y="1628800"/>
              <a:ext cx="2287569" cy="1948656"/>
            </a:xfrm>
            <a:custGeom>
              <a:avLst/>
              <a:gdLst>
                <a:gd name="connsiteX0" fmla="*/ 0 w 1922859"/>
                <a:gd name="connsiteY0" fmla="*/ 192286 h 1948656"/>
                <a:gd name="connsiteX1" fmla="*/ 192286 w 1922859"/>
                <a:gd name="connsiteY1" fmla="*/ 0 h 1948656"/>
                <a:gd name="connsiteX2" fmla="*/ 1730573 w 1922859"/>
                <a:gd name="connsiteY2" fmla="*/ 0 h 1948656"/>
                <a:gd name="connsiteX3" fmla="*/ 1922859 w 1922859"/>
                <a:gd name="connsiteY3" fmla="*/ 192286 h 1948656"/>
                <a:gd name="connsiteX4" fmla="*/ 1922859 w 1922859"/>
                <a:gd name="connsiteY4" fmla="*/ 1756370 h 1948656"/>
                <a:gd name="connsiteX5" fmla="*/ 1730573 w 1922859"/>
                <a:gd name="connsiteY5" fmla="*/ 1948656 h 1948656"/>
                <a:gd name="connsiteX6" fmla="*/ 192286 w 1922859"/>
                <a:gd name="connsiteY6" fmla="*/ 1948656 h 1948656"/>
                <a:gd name="connsiteX7" fmla="*/ 0 w 1922859"/>
                <a:gd name="connsiteY7" fmla="*/ 1756370 h 1948656"/>
                <a:gd name="connsiteX8" fmla="*/ 0 w 1922859"/>
                <a:gd name="connsiteY8" fmla="*/ 19228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859" h="1948656">
                  <a:moveTo>
                    <a:pt x="0" y="192286"/>
                  </a:moveTo>
                  <a:cubicBezTo>
                    <a:pt x="0" y="86089"/>
                    <a:pt x="86089" y="0"/>
                    <a:pt x="192286" y="0"/>
                  </a:cubicBezTo>
                  <a:lnTo>
                    <a:pt x="1730573" y="0"/>
                  </a:lnTo>
                  <a:cubicBezTo>
                    <a:pt x="1836770" y="0"/>
                    <a:pt x="1922859" y="86089"/>
                    <a:pt x="1922859" y="192286"/>
                  </a:cubicBezTo>
                  <a:lnTo>
                    <a:pt x="1922859" y="1756370"/>
                  </a:lnTo>
                  <a:cubicBezTo>
                    <a:pt x="1922859" y="1862567"/>
                    <a:pt x="1836770" y="1948656"/>
                    <a:pt x="1730573" y="1948656"/>
                  </a:cubicBezTo>
                  <a:lnTo>
                    <a:pt x="192286" y="1948656"/>
                  </a:lnTo>
                  <a:cubicBezTo>
                    <a:pt x="86089" y="1948656"/>
                    <a:pt x="0" y="1862567"/>
                    <a:pt x="0" y="1756370"/>
                  </a:cubicBezTo>
                  <a:lnTo>
                    <a:pt x="0" y="192286"/>
                  </a:lnTo>
                  <a:close/>
                </a:path>
              </a:pathLst>
            </a:custGeom>
            <a:solidFill>
              <a:srgbClr val="002060"/>
            </a:solidFill>
            <a:ln w="38100">
              <a:solidFill>
                <a:srgbClr val="00206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6329" tIns="136329" rIns="136329" bIns="136329" numCol="1" spcCol="1270" anchor="ctr" anchorCtr="0">
              <a:noAutofit/>
            </a:bodyPr>
            <a:lstStyle/>
            <a:p>
              <a:pPr lvl="0" algn="ctr" defTabSz="933450" latinLnBrk="1">
                <a:lnSpc>
                  <a:spcPct val="90000"/>
                </a:lnSpc>
                <a:spcBef>
                  <a:spcPct val="0"/>
                </a:spcBef>
                <a:spcAft>
                  <a:spcPct val="35000"/>
                </a:spcAft>
              </a:pPr>
              <a:r>
                <a:rPr lang="ko-KR" altLang="en-US" sz="2000" kern="1200" dirty="0" err="1"/>
                <a:t>빅데이터와</a:t>
              </a:r>
              <a:r>
                <a:rPr lang="ko-KR" altLang="en-US" sz="2000" kern="1200" dirty="0"/>
                <a:t> 연동</a:t>
              </a:r>
              <a:r>
                <a:rPr lang="en-US" altLang="ko-KR" sz="2000" kern="1200" dirty="0"/>
                <a:t>(</a:t>
              </a:r>
              <a:r>
                <a:rPr lang="ko-KR" altLang="en-US" sz="2000" kern="1200" dirty="0"/>
                <a:t>처리</a:t>
              </a:r>
              <a:r>
                <a:rPr lang="en-US" altLang="ko-KR" sz="2000" kern="1200" dirty="0"/>
                <a:t>/</a:t>
              </a:r>
              <a:r>
                <a:rPr lang="ko-KR" altLang="en-US" sz="2000" kern="1200" dirty="0"/>
                <a:t>분석</a:t>
              </a:r>
              <a:r>
                <a:rPr lang="en-US" altLang="ko-KR" sz="2000" kern="1200" dirty="0"/>
                <a:t>/</a:t>
              </a:r>
              <a:r>
                <a:rPr lang="ko-KR" altLang="en-US" sz="2000" kern="1200" dirty="0"/>
                <a:t>전송</a:t>
              </a:r>
              <a:r>
                <a:rPr lang="en-US" altLang="ko-KR" sz="2000" kern="1200" dirty="0"/>
                <a:t>)</a:t>
              </a:r>
              <a:r>
                <a:rPr lang="ko-KR" altLang="en-US" sz="2000" kern="1200" dirty="0"/>
                <a:t>되는 소셜 로봇</a:t>
              </a:r>
            </a:p>
          </p:txBody>
        </p:sp>
        <p:sp>
          <p:nvSpPr>
            <p:cNvPr id="10" name="직사각형 9">
              <a:extLst>
                <a:ext uri="{FF2B5EF4-FFF2-40B4-BE49-F238E27FC236}">
                  <a16:creationId xmlns:a16="http://schemas.microsoft.com/office/drawing/2014/main" id="{AFFFC072-CAFC-4671-AA38-7CA4C6AB2306}"/>
                </a:ext>
              </a:extLst>
            </p:cNvPr>
            <p:cNvSpPr/>
            <p:nvPr/>
          </p:nvSpPr>
          <p:spPr>
            <a:xfrm>
              <a:off x="6172863" y="3212976"/>
              <a:ext cx="2287568" cy="28803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chemeClr val="dk1"/>
                </a:buClr>
                <a:buSzPts val="1100"/>
              </a:pPr>
              <a:endParaRPr lang="en-US" altLang="ko-KR" sz="1400" dirty="0">
                <a:solidFill>
                  <a:schemeClr val="bg1"/>
                </a:solidFill>
                <a:latin typeface="+mj-ea"/>
                <a:ea typeface="+mj-ea"/>
              </a:endParaRPr>
            </a:p>
            <a:p>
              <a:pPr lvl="0">
                <a:buClr>
                  <a:schemeClr val="dk1"/>
                </a:buClr>
                <a:buSzPts val="1100"/>
              </a:pPr>
              <a:endParaRPr lang="en-US" altLang="ko-KR" sz="1400" dirty="0">
                <a:solidFill>
                  <a:schemeClr val="bg1"/>
                </a:solidFill>
                <a:latin typeface="+mj-ea"/>
                <a:ea typeface="+mj-ea"/>
              </a:endParaRPr>
            </a:p>
            <a:p>
              <a:pPr lvl="0">
                <a:spcBef>
                  <a:spcPts val="0"/>
                </a:spcBef>
                <a:spcAft>
                  <a:spcPts val="0"/>
                </a:spcAft>
                <a:buClr>
                  <a:schemeClr val="dk1"/>
                </a:buClr>
                <a:buSzPts val="1400"/>
              </a:pPr>
              <a:r>
                <a:rPr lang="ko-KR" altLang="en-US" sz="1400" dirty="0">
                  <a:solidFill>
                    <a:schemeClr val="bg1"/>
                  </a:solidFill>
                  <a:latin typeface="+mj-ea"/>
                  <a:ea typeface="+mj-ea"/>
                </a:rPr>
                <a:t>가</a:t>
              </a:r>
              <a:r>
                <a:rPr lang="en-US" altLang="ko-KR" sz="1400" dirty="0">
                  <a:solidFill>
                    <a:schemeClr val="bg1"/>
                  </a:solidFill>
                  <a:latin typeface="+mj-ea"/>
                  <a:ea typeface="+mj-ea"/>
                </a:rPr>
                <a:t>. </a:t>
              </a:r>
              <a:r>
                <a:rPr lang="ko-KR" altLang="en-US" sz="1400" dirty="0">
                  <a:solidFill>
                    <a:schemeClr val="bg1"/>
                  </a:solidFill>
                  <a:latin typeface="+mj-ea"/>
                  <a:ea typeface="+mj-ea"/>
                </a:rPr>
                <a:t>운영체계 구축</a:t>
              </a:r>
            </a:p>
            <a:p>
              <a:pPr marL="171450" lvl="0" indent="-171450">
                <a:buClr>
                  <a:schemeClr val="bg1"/>
                </a:buClr>
                <a:buSzPts val="1400"/>
                <a:buFont typeface="Arial" panose="020B0604020202020204" pitchFamily="34" charset="0"/>
                <a:buChar char="•"/>
              </a:pPr>
              <a:r>
                <a:rPr lang="en-US" altLang="ko-KR" sz="1200" dirty="0">
                  <a:solidFill>
                    <a:schemeClr val="bg1"/>
                  </a:solidFill>
                  <a:latin typeface="+mj-ea"/>
                  <a:ea typeface="+mj-ea"/>
                </a:rPr>
                <a:t>SSO</a:t>
              </a:r>
              <a:r>
                <a:rPr lang="ko-KR" altLang="en-US" sz="1200" dirty="0">
                  <a:solidFill>
                    <a:schemeClr val="bg1"/>
                  </a:solidFill>
                  <a:latin typeface="+mj-ea"/>
                  <a:ea typeface="+mj-ea"/>
                </a:rPr>
                <a:t>기술</a:t>
              </a:r>
              <a:endParaRPr lang="en-US" altLang="ko-KR" sz="1200" dirty="0">
                <a:solidFill>
                  <a:schemeClr val="bg1"/>
                </a:solidFill>
                <a:latin typeface="+mj-ea"/>
                <a:ea typeface="+mj-ea"/>
              </a:endParaRPr>
            </a:p>
            <a:p>
              <a:pPr lvl="1">
                <a:buClr>
                  <a:schemeClr val="bg1"/>
                </a:buClr>
                <a:buSzPts val="1400"/>
              </a:pPr>
              <a:r>
                <a:rPr lang="en-US" altLang="ko-KR" sz="1200" dirty="0">
                  <a:solidFill>
                    <a:schemeClr val="bg1"/>
                  </a:solidFill>
                  <a:latin typeface="+mj-ea"/>
                  <a:ea typeface="+mj-ea"/>
                </a:rPr>
                <a:t>: </a:t>
              </a:r>
              <a:r>
                <a:rPr lang="ko-KR" altLang="en-US" sz="1200" dirty="0">
                  <a:solidFill>
                    <a:schemeClr val="bg1"/>
                  </a:solidFill>
                  <a:latin typeface="+mj-ea"/>
                  <a:ea typeface="+mj-ea"/>
                </a:rPr>
                <a:t>로그온 및 프로필</a:t>
              </a:r>
              <a:endParaRPr lang="en-US" altLang="ko-KR" sz="1200" dirty="0">
                <a:solidFill>
                  <a:schemeClr val="bg1"/>
                </a:solidFill>
                <a:latin typeface="+mj-ea"/>
                <a:ea typeface="+mj-ea"/>
              </a:endParaRPr>
            </a:p>
            <a:p>
              <a:pPr lvl="1">
                <a:buClr>
                  <a:schemeClr val="bg1"/>
                </a:buClr>
                <a:buSzPts val="1400"/>
              </a:pPr>
              <a:r>
                <a:rPr lang="ko-KR" altLang="en-US" sz="1200" dirty="0">
                  <a:solidFill>
                    <a:schemeClr val="bg1"/>
                  </a:solidFill>
                  <a:latin typeface="+mj-ea"/>
                  <a:ea typeface="+mj-ea"/>
                </a:rPr>
                <a:t> 정보를 공유</a:t>
              </a:r>
            </a:p>
            <a:p>
              <a:pPr marL="171450" lvl="0" indent="-171450">
                <a:buClr>
                  <a:schemeClr val="bg1"/>
                </a:buClr>
                <a:buSzPts val="1400"/>
                <a:buFont typeface="Arial" panose="020B0604020202020204" pitchFamily="34" charset="0"/>
                <a:buChar char="•"/>
              </a:pPr>
              <a:r>
                <a:rPr lang="ko-KR" altLang="en-US" sz="1200" dirty="0">
                  <a:solidFill>
                    <a:schemeClr val="bg1"/>
                  </a:solidFill>
                  <a:latin typeface="+mj-ea"/>
                  <a:ea typeface="+mj-ea"/>
                </a:rPr>
                <a:t>플랫폼 개발</a:t>
              </a:r>
            </a:p>
            <a:p>
              <a:pPr marL="171450" lvl="0" indent="-171450">
                <a:buClr>
                  <a:schemeClr val="bg1"/>
                </a:buClr>
                <a:buSzPts val="1400"/>
                <a:buFont typeface="Arial" panose="020B0604020202020204" pitchFamily="34" charset="0"/>
                <a:buChar char="•"/>
              </a:pPr>
              <a:r>
                <a:rPr lang="en-US" altLang="ko-KR" sz="1200" dirty="0">
                  <a:solidFill>
                    <a:schemeClr val="bg1"/>
                  </a:solidFill>
                  <a:latin typeface="+mj-ea"/>
                  <a:ea typeface="+mj-ea"/>
                </a:rPr>
                <a:t>FIRMWARE </a:t>
              </a:r>
              <a:r>
                <a:rPr lang="ko-KR" altLang="en-US" sz="1200" dirty="0">
                  <a:solidFill>
                    <a:schemeClr val="bg1"/>
                  </a:solidFill>
                  <a:latin typeface="+mj-ea"/>
                  <a:ea typeface="+mj-ea"/>
                </a:rPr>
                <a:t>표준화 기술 </a:t>
              </a:r>
            </a:p>
            <a:p>
              <a:pPr marL="171450" lvl="0" indent="-171450">
                <a:buClr>
                  <a:schemeClr val="bg1"/>
                </a:buClr>
                <a:buSzPts val="1400"/>
                <a:buFont typeface="Arial" panose="020B0604020202020204" pitchFamily="34" charset="0"/>
                <a:buChar char="•"/>
              </a:pPr>
              <a:r>
                <a:rPr lang="en-US" altLang="ko-KR" sz="1200" dirty="0">
                  <a:solidFill>
                    <a:schemeClr val="bg1"/>
                  </a:solidFill>
                  <a:latin typeface="+mj-ea"/>
                  <a:ea typeface="+mj-ea"/>
                </a:rPr>
                <a:t>SOCIAL NETWORK SERVICE</a:t>
              </a:r>
              <a:endParaRPr lang="ko-KR" altLang="en-US" sz="1200" dirty="0">
                <a:solidFill>
                  <a:schemeClr val="bg1"/>
                </a:solidFill>
                <a:latin typeface="+mj-ea"/>
                <a:ea typeface="+mj-ea"/>
              </a:endParaRPr>
            </a:p>
            <a:p>
              <a:pPr lvl="0">
                <a:buClr>
                  <a:schemeClr val="dk1"/>
                </a:buClr>
                <a:buSzPts val="1100"/>
              </a:pPr>
              <a:endParaRPr lang="ko-KR" altLang="en-US" sz="1400" dirty="0">
                <a:solidFill>
                  <a:schemeClr val="bg1"/>
                </a:solidFill>
                <a:latin typeface="+mj-ea"/>
                <a:ea typeface="+mj-ea"/>
              </a:endParaRPr>
            </a:p>
          </p:txBody>
        </p:sp>
      </p:grpSp>
      <p:sp>
        <p:nvSpPr>
          <p:cNvPr id="15" name="제목 14">
            <a:extLst>
              <a:ext uri="{FF2B5EF4-FFF2-40B4-BE49-F238E27FC236}">
                <a16:creationId xmlns:a16="http://schemas.microsoft.com/office/drawing/2014/main" id="{3D2B6B23-712A-4067-AE56-21C906149721}"/>
              </a:ext>
            </a:extLst>
          </p:cNvPr>
          <p:cNvSpPr>
            <a:spLocks noGrp="1"/>
          </p:cNvSpPr>
          <p:nvPr>
            <p:ph type="title"/>
          </p:nvPr>
        </p:nvSpPr>
        <p:spPr>
          <a:prstGeom prst="rect">
            <a:avLst/>
          </a:prstGeom>
        </p:spPr>
        <p:txBody>
          <a:bodyPr wrap="none">
            <a:spAutoFit/>
          </a:bodyPr>
          <a:lstStyle/>
          <a:p>
            <a:pPr algn="r"/>
            <a:r>
              <a:rPr lang="ko-KR" altLang="en-US" sz="2800" b="1" i="1" dirty="0">
                <a:solidFill>
                  <a:schemeClr val="bg1"/>
                </a:solidFill>
                <a:latin typeface="+mj-ea"/>
                <a:ea typeface="+mj-ea"/>
              </a:rPr>
              <a:t>세부기술분석</a:t>
            </a:r>
          </a:p>
        </p:txBody>
      </p:sp>
    </p:spTree>
    <p:extLst>
      <p:ext uri="{BB962C8B-B14F-4D97-AF65-F5344CB8AC3E}">
        <p14:creationId xmlns:p14="http://schemas.microsoft.com/office/powerpoint/2010/main" val="35770542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5" name="Google Shape;355;p53"/>
          <p:cNvPicPr preferRelativeResize="0"/>
          <p:nvPr/>
        </p:nvPicPr>
        <p:blipFill>
          <a:blip r:embed="rId3">
            <a:alphaModFix/>
          </a:blip>
          <a:stretch>
            <a:fillRect/>
          </a:stretch>
        </p:blipFill>
        <p:spPr>
          <a:xfrm>
            <a:off x="816662" y="1704664"/>
            <a:ext cx="7510676" cy="4661856"/>
          </a:xfrm>
          <a:prstGeom prst="rect">
            <a:avLst/>
          </a:prstGeom>
          <a:noFill/>
          <a:ln>
            <a:noFill/>
          </a:ln>
        </p:spPr>
      </p:pic>
      <p:sp>
        <p:nvSpPr>
          <p:cNvPr id="6" name="슬라이드 번호 개체 틀 1"/>
          <p:cNvSpPr>
            <a:spLocks noGrp="1"/>
          </p:cNvSpPr>
          <p:nvPr>
            <p:ph type="sldNum" sz="quarter" idx="12"/>
          </p:nvPr>
        </p:nvSpPr>
        <p:spPr/>
        <p:txBody>
          <a:bodyPr/>
          <a:lstStyle/>
          <a:p>
            <a:fld id="{CFC48613-D1D5-42C6-AA47-CE1C9A1D9ADE}" type="slidenum">
              <a:rPr lang="ko-KR" altLang="en-US" smtClean="0"/>
              <a:pPr/>
              <a:t>13</a:t>
            </a:fld>
            <a:endParaRPr lang="ko-KR" altLang="en-US" dirty="0"/>
          </a:p>
        </p:txBody>
      </p:sp>
      <p:sp>
        <p:nvSpPr>
          <p:cNvPr id="2" name="직사각형 1"/>
          <p:cNvSpPr/>
          <p:nvPr/>
        </p:nvSpPr>
        <p:spPr>
          <a:xfrm>
            <a:off x="260648" y="6438528"/>
            <a:ext cx="8622704" cy="230832"/>
          </a:xfrm>
          <a:prstGeom prst="rect">
            <a:avLst/>
          </a:prstGeom>
        </p:spPr>
        <p:txBody>
          <a:bodyPr wrap="square">
            <a:spAutoFit/>
          </a:bodyPr>
          <a:lstStyle/>
          <a:p>
            <a:pPr lvl="0" algn="r"/>
            <a:r>
              <a:rPr lang="ko-KR" altLang="en-US" sz="900" dirty="0" err="1">
                <a:solidFill>
                  <a:schemeClr val="accent4">
                    <a:lumMod val="40000"/>
                    <a:lumOff val="60000"/>
                  </a:schemeClr>
                </a:solidFill>
              </a:rPr>
              <a:t>출쳐</a:t>
            </a:r>
            <a:r>
              <a:rPr lang="ko-KR" altLang="en-US" sz="900" dirty="0">
                <a:solidFill>
                  <a:schemeClr val="accent4">
                    <a:lumMod val="40000"/>
                    <a:lumOff val="60000"/>
                  </a:schemeClr>
                </a:solidFill>
              </a:rPr>
              <a:t> </a:t>
            </a:r>
            <a:r>
              <a:rPr lang="en-US" altLang="ko-KR" sz="900" dirty="0">
                <a:solidFill>
                  <a:schemeClr val="accent4">
                    <a:lumMod val="40000"/>
                    <a:lumOff val="60000"/>
                  </a:schemeClr>
                </a:solidFill>
              </a:rPr>
              <a:t>: </a:t>
            </a:r>
            <a:r>
              <a:rPr lang="en-US" altLang="ko" sz="900" dirty="0">
                <a:solidFill>
                  <a:schemeClr val="accent4">
                    <a:lumMod val="40000"/>
                    <a:lumOff val="60000"/>
                  </a:schemeClr>
                </a:solidFill>
              </a:rPr>
              <a:t>BI </a:t>
            </a:r>
            <a:r>
              <a:rPr lang="en-US" altLang="ko" sz="900" dirty="0" err="1">
                <a:solidFill>
                  <a:schemeClr val="accent4">
                    <a:lumMod val="40000"/>
                    <a:lumOff val="60000"/>
                  </a:schemeClr>
                </a:solidFill>
              </a:rPr>
              <a:t>Intelligence,Beyond</a:t>
            </a:r>
            <a:r>
              <a:rPr lang="en-US" altLang="ko" sz="900" dirty="0">
                <a:solidFill>
                  <a:schemeClr val="accent4">
                    <a:lumMod val="40000"/>
                    <a:lumOff val="60000"/>
                  </a:schemeClr>
                </a:solidFill>
              </a:rPr>
              <a:t> Factory Robots: Market Forecast And Growth Trends For Consumer And Office Robots,</a:t>
            </a:r>
            <a:r>
              <a:rPr lang="ko-KR" altLang="en-US" sz="900" dirty="0">
                <a:solidFill>
                  <a:schemeClr val="accent4">
                    <a:lumMod val="40000"/>
                    <a:lumOff val="60000"/>
                  </a:schemeClr>
                </a:solidFill>
              </a:rPr>
              <a:t>및 </a:t>
            </a:r>
            <a:r>
              <a:rPr lang="en-US" altLang="ko" sz="900" dirty="0">
                <a:solidFill>
                  <a:schemeClr val="accent4">
                    <a:lumMod val="40000"/>
                    <a:lumOff val="60000"/>
                  </a:schemeClr>
                </a:solidFill>
              </a:rPr>
              <a:t>IFC World Robotics </a:t>
            </a:r>
            <a:r>
              <a:rPr lang="ko-KR" altLang="en-US" sz="900" dirty="0">
                <a:solidFill>
                  <a:schemeClr val="accent4">
                    <a:lumMod val="40000"/>
                    <a:lumOff val="60000"/>
                  </a:schemeClr>
                </a:solidFill>
              </a:rPr>
              <a:t>자료 참조 </a:t>
            </a:r>
            <a:r>
              <a:rPr lang="en-US" altLang="ko" sz="900" dirty="0">
                <a:solidFill>
                  <a:schemeClr val="accent4">
                    <a:lumMod val="40000"/>
                    <a:lumOff val="60000"/>
                  </a:schemeClr>
                </a:solidFill>
              </a:rPr>
              <a:t>KISTI </a:t>
            </a:r>
            <a:r>
              <a:rPr lang="ko-KR" altLang="en-US" sz="900" dirty="0">
                <a:solidFill>
                  <a:schemeClr val="accent4">
                    <a:lumMod val="40000"/>
                    <a:lumOff val="60000"/>
                  </a:schemeClr>
                </a:solidFill>
              </a:rPr>
              <a:t>추정</a:t>
            </a:r>
          </a:p>
        </p:txBody>
      </p:sp>
      <p:sp>
        <p:nvSpPr>
          <p:cNvPr id="12" name="아래쪽 화살표 11"/>
          <p:cNvSpPr/>
          <p:nvPr/>
        </p:nvSpPr>
        <p:spPr>
          <a:xfrm rot="4985654" flipH="1" flipV="1">
            <a:off x="4174906" y="-162738"/>
            <a:ext cx="463250" cy="5254699"/>
          </a:xfrm>
          <a:prstGeom prst="downArrow">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ko-KR" altLang="en-US" b="1" dirty="0">
              <a:solidFill>
                <a:schemeClr val="bg1"/>
              </a:solidFill>
            </a:endParaRPr>
          </a:p>
        </p:txBody>
      </p:sp>
      <p:sp>
        <p:nvSpPr>
          <p:cNvPr id="10" name="직사각형 9"/>
          <p:cNvSpPr/>
          <p:nvPr/>
        </p:nvSpPr>
        <p:spPr>
          <a:xfrm>
            <a:off x="1413392" y="965920"/>
            <a:ext cx="1487908" cy="584775"/>
          </a:xfrm>
          <a:prstGeom prst="rect">
            <a:avLst/>
          </a:prstGeom>
        </p:spPr>
        <p:txBody>
          <a:bodyPr wrap="none" anchor="ctr">
            <a:spAutoFit/>
          </a:bodyPr>
          <a:lstStyle/>
          <a:p>
            <a:pPr lvl="0" algn="ctr"/>
            <a:r>
              <a:rPr lang="ko-KR" altLang="en-US" sz="1600" dirty="0">
                <a:solidFill>
                  <a:schemeClr val="accent2">
                    <a:lumMod val="20000"/>
                    <a:lumOff val="80000"/>
                  </a:schemeClr>
                </a:solidFill>
              </a:rPr>
              <a:t>로봇 산업의</a:t>
            </a:r>
            <a:endParaRPr lang="en-US" altLang="ko-KR" sz="1600" dirty="0">
              <a:solidFill>
                <a:schemeClr val="accent2">
                  <a:lumMod val="20000"/>
                  <a:lumOff val="80000"/>
                </a:schemeClr>
              </a:solidFill>
            </a:endParaRPr>
          </a:p>
          <a:p>
            <a:pPr lvl="0" algn="ctr"/>
            <a:r>
              <a:rPr lang="ko-KR" altLang="en-US" sz="1600" dirty="0">
                <a:solidFill>
                  <a:schemeClr val="accent2">
                    <a:lumMod val="20000"/>
                    <a:lumOff val="80000"/>
                  </a:schemeClr>
                </a:solidFill>
              </a:rPr>
              <a:t>패러다임 변화</a:t>
            </a:r>
            <a:endParaRPr lang="en-US" altLang="ko-KR" sz="1600" dirty="0">
              <a:solidFill>
                <a:schemeClr val="accent2">
                  <a:lumMod val="20000"/>
                  <a:lumOff val="80000"/>
                </a:schemeClr>
              </a:solidFill>
            </a:endParaRPr>
          </a:p>
        </p:txBody>
      </p:sp>
      <p:sp>
        <p:nvSpPr>
          <p:cNvPr id="14" name="오른쪽 화살표 13"/>
          <p:cNvSpPr/>
          <p:nvPr/>
        </p:nvSpPr>
        <p:spPr>
          <a:xfrm>
            <a:off x="3275857" y="1060893"/>
            <a:ext cx="4504776" cy="507831"/>
          </a:xfrm>
          <a:prstGeom prst="rightArrow">
            <a:avLst>
              <a:gd name="adj1" fmla="val 100000"/>
              <a:gd name="adj2"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5292080" y="1076281"/>
            <a:ext cx="2344537" cy="477054"/>
          </a:xfrm>
          <a:prstGeom prst="rect">
            <a:avLst/>
          </a:prstGeom>
        </p:spPr>
        <p:txBody>
          <a:bodyPr wrap="square" anchor="ctr">
            <a:spAutoFit/>
          </a:bodyPr>
          <a:lstStyle/>
          <a:p>
            <a:pPr algn="ctr"/>
            <a:r>
              <a:rPr lang="ko-KR" altLang="en-US" sz="1400" dirty="0"/>
              <a:t>서비스용 로봇</a:t>
            </a:r>
            <a:endParaRPr lang="en-US" altLang="ko-KR" sz="1400" dirty="0"/>
          </a:p>
          <a:p>
            <a:pPr algn="ctr"/>
            <a:r>
              <a:rPr lang="ko-KR" altLang="en-US" sz="1050" dirty="0"/>
              <a:t>사회 안전</a:t>
            </a:r>
            <a:r>
              <a:rPr lang="en-US" altLang="ko-KR" sz="1050" dirty="0"/>
              <a:t>, </a:t>
            </a:r>
            <a:r>
              <a:rPr lang="ko-KR" altLang="en-US" sz="1050" dirty="0"/>
              <a:t>의료</a:t>
            </a:r>
            <a:r>
              <a:rPr lang="en-US" altLang="ko-KR" sz="1050" dirty="0"/>
              <a:t>, </a:t>
            </a:r>
            <a:r>
              <a:rPr lang="ko-KR" altLang="en-US" sz="1050" dirty="0"/>
              <a:t>가전</a:t>
            </a:r>
            <a:r>
              <a:rPr lang="en-US" altLang="ko-KR" sz="1050" dirty="0"/>
              <a:t>, </a:t>
            </a:r>
            <a:r>
              <a:rPr lang="ko-KR" altLang="en-US" sz="1050" dirty="0"/>
              <a:t>교육</a:t>
            </a:r>
          </a:p>
        </p:txBody>
      </p:sp>
      <p:sp>
        <p:nvSpPr>
          <p:cNvPr id="11" name="직사각형 10"/>
          <p:cNvSpPr/>
          <p:nvPr/>
        </p:nvSpPr>
        <p:spPr>
          <a:xfrm>
            <a:off x="3347864" y="1160919"/>
            <a:ext cx="2180381" cy="307777"/>
          </a:xfrm>
          <a:prstGeom prst="rect">
            <a:avLst/>
          </a:prstGeom>
        </p:spPr>
        <p:txBody>
          <a:bodyPr wrap="square" anchor="ctr">
            <a:spAutoFit/>
          </a:bodyPr>
          <a:lstStyle/>
          <a:p>
            <a:pPr lvl="0" algn="ctr"/>
            <a:r>
              <a:rPr lang="ko-KR" altLang="en-US" sz="1400" dirty="0"/>
              <a:t>제조용 로봇       </a:t>
            </a:r>
            <a:r>
              <a:rPr lang="en-US" altLang="ko-KR" sz="1400" dirty="0"/>
              <a:t>&gt;</a:t>
            </a:r>
          </a:p>
        </p:txBody>
      </p:sp>
      <p:sp>
        <p:nvSpPr>
          <p:cNvPr id="15" name="TextBox 14"/>
          <p:cNvSpPr txBox="1"/>
          <p:nvPr/>
        </p:nvSpPr>
        <p:spPr>
          <a:xfrm>
            <a:off x="2915816" y="965920"/>
            <a:ext cx="279244" cy="523220"/>
          </a:xfrm>
          <a:prstGeom prst="rect">
            <a:avLst/>
          </a:prstGeom>
          <a:noFill/>
        </p:spPr>
        <p:txBody>
          <a:bodyPr wrap="none" rtlCol="0">
            <a:spAutoFit/>
          </a:bodyPr>
          <a:lstStyle/>
          <a:p>
            <a:r>
              <a:rPr lang="en-US" altLang="ko-KR" sz="2800" b="1" dirty="0">
                <a:solidFill>
                  <a:schemeClr val="accent2">
                    <a:lumMod val="20000"/>
                    <a:lumOff val="80000"/>
                  </a:schemeClr>
                </a:solidFill>
              </a:rPr>
              <a:t>:</a:t>
            </a:r>
            <a:endParaRPr lang="ko-KR" altLang="en-US" sz="2800" b="1" dirty="0">
              <a:solidFill>
                <a:schemeClr val="accent2">
                  <a:lumMod val="20000"/>
                  <a:lumOff val="80000"/>
                </a:schemeClr>
              </a:solidFill>
            </a:endParaRPr>
          </a:p>
        </p:txBody>
      </p:sp>
      <p:sp>
        <p:nvSpPr>
          <p:cNvPr id="16" name="직사각형 15"/>
          <p:cNvSpPr/>
          <p:nvPr/>
        </p:nvSpPr>
        <p:spPr>
          <a:xfrm>
            <a:off x="7020272" y="1749297"/>
            <a:ext cx="1083951" cy="584775"/>
          </a:xfrm>
          <a:prstGeom prst="rect">
            <a:avLst/>
          </a:prstGeom>
        </p:spPr>
        <p:txBody>
          <a:bodyPr wrap="none">
            <a:spAutoFit/>
          </a:bodyPr>
          <a:lstStyle/>
          <a:p>
            <a:pPr lvl="0" algn="ctr"/>
            <a:r>
              <a:rPr lang="ko-KR" altLang="en-US" sz="1600" b="1" dirty="0">
                <a:solidFill>
                  <a:srgbClr val="C00000"/>
                </a:solidFill>
              </a:rPr>
              <a:t>연평균</a:t>
            </a:r>
            <a:endParaRPr lang="en-US" altLang="ko-KR" sz="1600" b="1" dirty="0">
              <a:solidFill>
                <a:srgbClr val="C00000"/>
              </a:solidFill>
            </a:endParaRPr>
          </a:p>
          <a:p>
            <a:pPr lvl="0" algn="ctr"/>
            <a:r>
              <a:rPr lang="en-US" altLang="ko-KR" sz="1600" b="1" dirty="0">
                <a:solidFill>
                  <a:srgbClr val="C00000"/>
                </a:solidFill>
              </a:rPr>
              <a:t>17%</a:t>
            </a:r>
            <a:r>
              <a:rPr lang="ko-KR" altLang="en-US" sz="1600" b="1" dirty="0">
                <a:solidFill>
                  <a:srgbClr val="C00000"/>
                </a:solidFill>
              </a:rPr>
              <a:t> 성장</a:t>
            </a:r>
          </a:p>
        </p:txBody>
      </p:sp>
      <p:sp>
        <p:nvSpPr>
          <p:cNvPr id="17" name="제목 16"/>
          <p:cNvSpPr>
            <a:spLocks noGrp="1"/>
          </p:cNvSpPr>
          <p:nvPr>
            <p:ph type="title"/>
          </p:nvPr>
        </p:nvSpPr>
        <p:spPr>
          <a:prstGeom prst="rect">
            <a:avLst/>
          </a:prstGeom>
        </p:spPr>
        <p:txBody>
          <a:bodyPr wrap="none">
            <a:spAutoFit/>
          </a:bodyPr>
          <a:lstStyle/>
          <a:p>
            <a:pPr algn="r"/>
            <a:r>
              <a:rPr lang="ko-KR" altLang="en-US" sz="2800" b="1" i="1" dirty="0">
                <a:solidFill>
                  <a:schemeClr val="bg1"/>
                </a:solidFill>
                <a:latin typeface="+mj-ea"/>
                <a:ea typeface="+mj-ea"/>
              </a:rPr>
              <a:t>시장분석</a:t>
            </a:r>
          </a:p>
        </p:txBody>
      </p:sp>
    </p:spTree>
    <p:extLst>
      <p:ext uri="{BB962C8B-B14F-4D97-AF65-F5344CB8AC3E}">
        <p14:creationId xmlns:p14="http://schemas.microsoft.com/office/powerpoint/2010/main" val="23808316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5536" y="1923168"/>
            <a:ext cx="823965" cy="261610"/>
          </a:xfrm>
          <a:prstGeom prst="rect">
            <a:avLst/>
          </a:prstGeom>
          <a:noFill/>
        </p:spPr>
        <p:txBody>
          <a:bodyPr wrap="square" lIns="36000" rIns="36000" rtlCol="0" anchor="ctr">
            <a:spAutoFit/>
            <a:scene3d>
              <a:camera prst="orthographicFront"/>
              <a:lightRig rig="threePt" dir="t"/>
            </a:scene3d>
            <a:sp3d>
              <a:bevelB w="57150" h="38100" prst="artDeco"/>
            </a:sp3d>
          </a:bodyPr>
          <a:lstStyle/>
          <a:p>
            <a:pPr algn="dist"/>
            <a:r>
              <a:rPr lang="ko-KR" altLang="en-US" sz="1100" dirty="0">
                <a:solidFill>
                  <a:schemeClr val="bg1"/>
                </a:solidFill>
                <a:latin typeface="+mj-ea"/>
                <a:ea typeface="+mj-ea"/>
              </a:rPr>
              <a:t>제품</a:t>
            </a:r>
            <a:endParaRPr lang="en-US" altLang="ko-KR" sz="1100" dirty="0">
              <a:solidFill>
                <a:schemeClr val="bg1"/>
              </a:solidFill>
              <a:latin typeface="+mj-ea"/>
              <a:ea typeface="+mj-ea"/>
            </a:endParaRPr>
          </a:p>
        </p:txBody>
      </p:sp>
      <p:sp>
        <p:nvSpPr>
          <p:cNvPr id="16" name="TextBox 15"/>
          <p:cNvSpPr txBox="1"/>
          <p:nvPr/>
        </p:nvSpPr>
        <p:spPr>
          <a:xfrm>
            <a:off x="395536" y="1139317"/>
            <a:ext cx="823965" cy="261610"/>
          </a:xfrm>
          <a:prstGeom prst="rect">
            <a:avLst/>
          </a:prstGeom>
          <a:noFill/>
        </p:spPr>
        <p:txBody>
          <a:bodyPr wrap="square" lIns="36000" rIns="36000" rtlCol="0" anchor="ctr">
            <a:spAutoFit/>
            <a:scene3d>
              <a:camera prst="orthographicFront"/>
              <a:lightRig rig="threePt" dir="t"/>
            </a:scene3d>
            <a:sp3d>
              <a:bevelB w="57150" h="38100" prst="artDeco"/>
            </a:sp3d>
          </a:bodyPr>
          <a:lstStyle/>
          <a:p>
            <a:pPr algn="dist"/>
            <a:r>
              <a:rPr lang="ko-KR" altLang="en-US" sz="1100" dirty="0">
                <a:solidFill>
                  <a:schemeClr val="bg1"/>
                </a:solidFill>
                <a:latin typeface="+mj-ea"/>
                <a:ea typeface="+mj-ea"/>
              </a:rPr>
              <a:t>업체</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954" y="1018122"/>
            <a:ext cx="1409333"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1" b="23411"/>
          <a:stretch/>
        </p:blipFill>
        <p:spPr bwMode="auto">
          <a:xfrm>
            <a:off x="1553432" y="1783973"/>
            <a:ext cx="1436377"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612" y="1018122"/>
            <a:ext cx="1215200"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rotWithShape="1">
          <a:blip r:embed="rId5">
            <a:extLst>
              <a:ext uri="{28A0092B-C50C-407E-A947-70E740481C1C}">
                <a14:useLocalDpi xmlns:a14="http://schemas.microsoft.com/office/drawing/2010/main" val="0"/>
              </a:ext>
            </a:extLst>
          </a:blip>
          <a:srcRect b="17583"/>
          <a:stretch/>
        </p:blipFill>
        <p:spPr bwMode="auto">
          <a:xfrm>
            <a:off x="3728056" y="1783973"/>
            <a:ext cx="848313"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889" t="2137" r="7901" b="13398"/>
          <a:stretch/>
        </p:blipFill>
        <p:spPr bwMode="auto">
          <a:xfrm>
            <a:off x="7456229" y="1018122"/>
            <a:ext cx="914334"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3531" y="1783973"/>
            <a:ext cx="439731"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395536" y="2635314"/>
            <a:ext cx="823965" cy="261610"/>
          </a:xfrm>
          <a:prstGeom prst="rect">
            <a:avLst/>
          </a:prstGeom>
          <a:noFill/>
        </p:spPr>
        <p:txBody>
          <a:bodyPr wrap="square" lIns="36000" rIns="36000" rtlCol="0" anchor="ctr">
            <a:spAutoFit/>
            <a:scene3d>
              <a:camera prst="orthographicFront"/>
              <a:lightRig rig="threePt" dir="t"/>
            </a:scene3d>
            <a:sp3d>
              <a:bevelB w="57150" h="38100" prst="artDeco"/>
            </a:sp3d>
          </a:bodyPr>
          <a:lstStyle/>
          <a:p>
            <a:pPr algn="dist"/>
            <a:r>
              <a:rPr lang="ko-KR" altLang="en-US" sz="1100" dirty="0" err="1">
                <a:solidFill>
                  <a:schemeClr val="bg1"/>
                </a:solidFill>
                <a:latin typeface="+mj-ea"/>
                <a:ea typeface="+mj-ea"/>
              </a:rPr>
              <a:t>컨셉</a:t>
            </a:r>
            <a:endParaRPr lang="ko-KR" altLang="en-US" sz="1100" dirty="0">
              <a:solidFill>
                <a:schemeClr val="bg1"/>
              </a:solidFill>
              <a:latin typeface="+mj-ea"/>
              <a:ea typeface="+mj-ea"/>
            </a:endParaRPr>
          </a:p>
        </p:txBody>
      </p:sp>
      <p:sp>
        <p:nvSpPr>
          <p:cNvPr id="32" name="TextBox 31"/>
          <p:cNvSpPr txBox="1"/>
          <p:nvPr/>
        </p:nvSpPr>
        <p:spPr>
          <a:xfrm>
            <a:off x="395536" y="4077072"/>
            <a:ext cx="823965" cy="261610"/>
          </a:xfrm>
          <a:prstGeom prst="rect">
            <a:avLst/>
          </a:prstGeom>
          <a:noFill/>
        </p:spPr>
        <p:txBody>
          <a:bodyPr wrap="square" lIns="36000" rIns="36000" rtlCol="0" anchor="ctr">
            <a:spAutoFit/>
            <a:scene3d>
              <a:camera prst="orthographicFront"/>
              <a:lightRig rig="threePt" dir="t"/>
            </a:scene3d>
            <a:sp3d>
              <a:bevelB w="57150" h="38100" prst="artDeco"/>
            </a:sp3d>
          </a:bodyPr>
          <a:lstStyle/>
          <a:p>
            <a:pPr algn="dist"/>
            <a:r>
              <a:rPr lang="ko-KR" altLang="en-US" sz="1100" dirty="0">
                <a:solidFill>
                  <a:schemeClr val="bg1"/>
                </a:solidFill>
                <a:latin typeface="+mj-ea"/>
                <a:ea typeface="+mj-ea"/>
              </a:rPr>
              <a:t>특징</a:t>
            </a:r>
          </a:p>
        </p:txBody>
      </p:sp>
      <p:sp>
        <p:nvSpPr>
          <p:cNvPr id="33" name="TextBox 32"/>
          <p:cNvSpPr txBox="1"/>
          <p:nvPr/>
        </p:nvSpPr>
        <p:spPr>
          <a:xfrm>
            <a:off x="395536" y="6051637"/>
            <a:ext cx="823965" cy="261610"/>
          </a:xfrm>
          <a:prstGeom prst="rect">
            <a:avLst/>
          </a:prstGeom>
          <a:noFill/>
        </p:spPr>
        <p:txBody>
          <a:bodyPr wrap="square" lIns="36000" rIns="36000" rtlCol="0" anchor="ctr">
            <a:spAutoFit/>
            <a:scene3d>
              <a:camera prst="orthographicFront"/>
              <a:lightRig rig="threePt" dir="t"/>
            </a:scene3d>
            <a:sp3d>
              <a:bevelB w="57150" h="38100" prst="artDeco"/>
            </a:sp3d>
          </a:bodyPr>
          <a:lstStyle/>
          <a:p>
            <a:pPr algn="dist"/>
            <a:r>
              <a:rPr lang="ko-KR" altLang="en-US" sz="1100" dirty="0">
                <a:solidFill>
                  <a:schemeClr val="bg1"/>
                </a:solidFill>
                <a:latin typeface="+mj-ea"/>
                <a:ea typeface="+mj-ea"/>
              </a:rPr>
              <a:t>가격</a:t>
            </a:r>
          </a:p>
        </p:txBody>
      </p:sp>
      <p:sp>
        <p:nvSpPr>
          <p:cNvPr id="34" name="TextBox 33"/>
          <p:cNvSpPr txBox="1"/>
          <p:nvPr/>
        </p:nvSpPr>
        <p:spPr>
          <a:xfrm>
            <a:off x="395536" y="5524660"/>
            <a:ext cx="823965" cy="261610"/>
          </a:xfrm>
          <a:prstGeom prst="rect">
            <a:avLst/>
          </a:prstGeom>
          <a:noFill/>
        </p:spPr>
        <p:txBody>
          <a:bodyPr wrap="square" lIns="36000" rIns="36000" rtlCol="0" anchor="ctr">
            <a:spAutoFit/>
            <a:scene3d>
              <a:camera prst="orthographicFront"/>
              <a:lightRig rig="threePt" dir="t"/>
            </a:scene3d>
            <a:sp3d>
              <a:bevelB w="57150" h="38100" prst="artDeco"/>
            </a:sp3d>
          </a:bodyPr>
          <a:lstStyle/>
          <a:p>
            <a:pPr algn="dist"/>
            <a:r>
              <a:rPr lang="ko-KR" altLang="en-US" sz="1100" dirty="0">
                <a:solidFill>
                  <a:schemeClr val="bg1"/>
                </a:solidFill>
                <a:latin typeface="+mj-ea"/>
                <a:ea typeface="+mj-ea"/>
              </a:rPr>
              <a:t>출시시기</a:t>
            </a:r>
          </a:p>
        </p:txBody>
      </p:sp>
      <p:pic>
        <p:nvPicPr>
          <p:cNvPr id="1042" name="Picture 18"/>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64" t="-2138" r="-864" b="2138"/>
          <a:stretch/>
        </p:blipFill>
        <p:spPr bwMode="auto">
          <a:xfrm>
            <a:off x="5399574" y="1018122"/>
            <a:ext cx="1266461"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684" t="19137" r="31042" b="18398"/>
          <a:stretch/>
        </p:blipFill>
        <p:spPr bwMode="auto">
          <a:xfrm>
            <a:off x="5546581" y="1783973"/>
            <a:ext cx="972447"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연결선 5"/>
          <p:cNvCxnSpPr/>
          <p:nvPr/>
        </p:nvCxnSpPr>
        <p:spPr>
          <a:xfrm>
            <a:off x="251520" y="1639405"/>
            <a:ext cx="8496000" cy="0"/>
          </a:xfrm>
          <a:prstGeom prst="line">
            <a:avLst/>
          </a:prstGeom>
          <a:ln w="12700">
            <a:solidFill>
              <a:srgbClr val="FFFFFF">
                <a:alpha val="69804"/>
              </a:srgbClr>
            </a:solidFill>
            <a:prstDash val="sysDot"/>
          </a:ln>
        </p:spPr>
        <p:style>
          <a:lnRef idx="1">
            <a:schemeClr val="accent1"/>
          </a:lnRef>
          <a:fillRef idx="0">
            <a:schemeClr val="accent1"/>
          </a:fillRef>
          <a:effectRef idx="0">
            <a:schemeClr val="accent1"/>
          </a:effectRef>
          <a:fontRef idx="minor">
            <a:schemeClr val="tx1"/>
          </a:fontRef>
        </p:style>
      </p:cxnSp>
      <p:sp>
        <p:nvSpPr>
          <p:cNvPr id="3" name="직사각형 2"/>
          <p:cNvSpPr/>
          <p:nvPr/>
        </p:nvSpPr>
        <p:spPr>
          <a:xfrm>
            <a:off x="1407524" y="913846"/>
            <a:ext cx="1728192" cy="55394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21" name="직사각형 20"/>
          <p:cNvSpPr/>
          <p:nvPr/>
        </p:nvSpPr>
        <p:spPr>
          <a:xfrm>
            <a:off x="3288116" y="913846"/>
            <a:ext cx="1728192" cy="55394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22" name="직사각형 21"/>
          <p:cNvSpPr/>
          <p:nvPr/>
        </p:nvSpPr>
        <p:spPr>
          <a:xfrm>
            <a:off x="5168708" y="913846"/>
            <a:ext cx="1728192" cy="55394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23" name="직사각형 22"/>
          <p:cNvSpPr/>
          <p:nvPr/>
        </p:nvSpPr>
        <p:spPr>
          <a:xfrm>
            <a:off x="7049300" y="913846"/>
            <a:ext cx="1728192" cy="55394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cxnSp>
        <p:nvCxnSpPr>
          <p:cNvPr id="26" name="직선 연결선 25"/>
          <p:cNvCxnSpPr/>
          <p:nvPr/>
        </p:nvCxnSpPr>
        <p:spPr>
          <a:xfrm>
            <a:off x="251520" y="2448152"/>
            <a:ext cx="8496000" cy="0"/>
          </a:xfrm>
          <a:prstGeom prst="line">
            <a:avLst/>
          </a:prstGeom>
          <a:ln w="12700">
            <a:solidFill>
              <a:srgbClr val="FFFFFF">
                <a:alpha val="6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251520" y="3044377"/>
            <a:ext cx="8496000" cy="0"/>
          </a:xfrm>
          <a:prstGeom prst="line">
            <a:avLst/>
          </a:prstGeom>
          <a:ln w="12700">
            <a:solidFill>
              <a:srgbClr val="FFFFFF">
                <a:alpha val="6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251520" y="5902685"/>
            <a:ext cx="8496000" cy="0"/>
          </a:xfrm>
          <a:prstGeom prst="line">
            <a:avLst/>
          </a:prstGeom>
          <a:ln w="12700">
            <a:solidFill>
              <a:srgbClr val="FFFFFF">
                <a:alpha val="6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251520" y="5406377"/>
            <a:ext cx="8496000" cy="0"/>
          </a:xfrm>
          <a:prstGeom prst="line">
            <a:avLst/>
          </a:prstGeom>
          <a:ln w="12700">
            <a:solidFill>
              <a:srgbClr val="FFFFFF">
                <a:alpha val="69804"/>
              </a:srgbClr>
            </a:solidFill>
            <a:prstDash val="sysDot"/>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1497620" y="2535287"/>
            <a:ext cx="1548000" cy="461665"/>
          </a:xfrm>
          <a:prstGeom prst="rect">
            <a:avLst/>
          </a:prstGeom>
        </p:spPr>
        <p:txBody>
          <a:bodyPr anchor="ctr">
            <a:spAutoFit/>
          </a:bodyPr>
          <a:lstStyle/>
          <a:p>
            <a:pPr lvl="0" algn="ctr">
              <a:defRPr/>
            </a:pPr>
            <a:r>
              <a:rPr lang="ko-KR" altLang="en-US" sz="1200" b="1" dirty="0">
                <a:solidFill>
                  <a:schemeClr val="bg1"/>
                </a:solidFill>
                <a:latin typeface="+mj-ea"/>
                <a:ea typeface="+mj-ea"/>
              </a:rPr>
              <a:t>대화 가능한</a:t>
            </a:r>
            <a:endParaRPr lang="en-US" altLang="ko-KR" sz="1200" b="1" dirty="0">
              <a:solidFill>
                <a:schemeClr val="bg1"/>
              </a:solidFill>
              <a:latin typeface="+mj-ea"/>
              <a:ea typeface="+mj-ea"/>
            </a:endParaRPr>
          </a:p>
          <a:p>
            <a:pPr lvl="0" algn="ctr">
              <a:defRPr/>
            </a:pPr>
            <a:r>
              <a:rPr lang="ko-KR" altLang="en-US" sz="1200" b="1" dirty="0" err="1">
                <a:solidFill>
                  <a:schemeClr val="bg1"/>
                </a:solidFill>
                <a:latin typeface="+mj-ea"/>
                <a:ea typeface="+mj-ea"/>
              </a:rPr>
              <a:t>휴머노이드</a:t>
            </a:r>
            <a:r>
              <a:rPr lang="ko-KR" altLang="en-US" sz="1200" b="1" dirty="0">
                <a:solidFill>
                  <a:schemeClr val="bg1"/>
                </a:solidFill>
                <a:latin typeface="+mj-ea"/>
                <a:ea typeface="+mj-ea"/>
              </a:rPr>
              <a:t> 로봇</a:t>
            </a:r>
            <a:endParaRPr lang="en-US" altLang="ko-KR" sz="1200" b="1" dirty="0">
              <a:solidFill>
                <a:schemeClr val="bg1"/>
              </a:solidFill>
              <a:latin typeface="+mj-ea"/>
              <a:ea typeface="+mj-ea"/>
            </a:endParaRPr>
          </a:p>
        </p:txBody>
      </p:sp>
      <p:sp>
        <p:nvSpPr>
          <p:cNvPr id="41" name="직사각형 40"/>
          <p:cNvSpPr/>
          <p:nvPr/>
        </p:nvSpPr>
        <p:spPr>
          <a:xfrm>
            <a:off x="3675159" y="2535287"/>
            <a:ext cx="954107" cy="461665"/>
          </a:xfrm>
          <a:prstGeom prst="rect">
            <a:avLst/>
          </a:prstGeom>
        </p:spPr>
        <p:txBody>
          <a:bodyPr wrap="none" anchor="ctr">
            <a:spAutoFit/>
          </a:bodyPr>
          <a:lstStyle/>
          <a:p>
            <a:pPr lvl="0" algn="ctr">
              <a:defRPr/>
            </a:pPr>
            <a:r>
              <a:rPr lang="ko-KR" altLang="en-US" sz="1200" b="1" dirty="0">
                <a:solidFill>
                  <a:schemeClr val="bg1"/>
                </a:solidFill>
                <a:latin typeface="+mj-ea"/>
                <a:ea typeface="+mj-ea"/>
              </a:rPr>
              <a:t>노인용</a:t>
            </a:r>
            <a:endParaRPr lang="en-US" altLang="ko-KR" sz="1200" b="1" dirty="0">
              <a:solidFill>
                <a:schemeClr val="bg1"/>
              </a:solidFill>
              <a:latin typeface="+mj-ea"/>
              <a:ea typeface="+mj-ea"/>
            </a:endParaRPr>
          </a:p>
          <a:p>
            <a:pPr lvl="0" algn="ctr">
              <a:defRPr/>
            </a:pPr>
            <a:r>
              <a:rPr lang="ko-KR" altLang="en-US" sz="1200" b="1" dirty="0">
                <a:solidFill>
                  <a:schemeClr val="bg1"/>
                </a:solidFill>
                <a:latin typeface="+mj-ea"/>
                <a:ea typeface="+mj-ea"/>
              </a:rPr>
              <a:t>심리치료용</a:t>
            </a:r>
            <a:endParaRPr lang="en-US" altLang="ko-KR" sz="1200" b="1" dirty="0">
              <a:solidFill>
                <a:schemeClr val="bg1"/>
              </a:solidFill>
              <a:latin typeface="+mj-ea"/>
              <a:ea typeface="+mj-ea"/>
            </a:endParaRPr>
          </a:p>
        </p:txBody>
      </p:sp>
      <p:sp>
        <p:nvSpPr>
          <p:cNvPr id="42" name="직사각형 41"/>
          <p:cNvSpPr/>
          <p:nvPr/>
        </p:nvSpPr>
        <p:spPr>
          <a:xfrm>
            <a:off x="5258804" y="2535287"/>
            <a:ext cx="1548000" cy="461665"/>
          </a:xfrm>
          <a:prstGeom prst="rect">
            <a:avLst/>
          </a:prstGeom>
        </p:spPr>
        <p:txBody>
          <a:bodyPr wrap="square" anchor="ctr">
            <a:spAutoFit/>
          </a:bodyPr>
          <a:lstStyle/>
          <a:p>
            <a:pPr lvl="0" algn="ctr">
              <a:defRPr/>
            </a:pPr>
            <a:r>
              <a:rPr lang="ko-KR" altLang="en-US" sz="1200" b="1" dirty="0">
                <a:solidFill>
                  <a:schemeClr val="bg1"/>
                </a:solidFill>
                <a:latin typeface="+mj-ea"/>
                <a:ea typeface="+mj-ea"/>
              </a:rPr>
              <a:t>인공지능 탑재</a:t>
            </a:r>
            <a:endParaRPr lang="en-US" altLang="ko-KR" sz="1200" b="1" dirty="0">
              <a:solidFill>
                <a:schemeClr val="bg1"/>
              </a:solidFill>
              <a:latin typeface="+mj-ea"/>
              <a:ea typeface="+mj-ea"/>
            </a:endParaRPr>
          </a:p>
          <a:p>
            <a:pPr lvl="0" algn="ctr">
              <a:defRPr/>
            </a:pPr>
            <a:r>
              <a:rPr lang="ko-KR" altLang="en-US" sz="1200" b="1" dirty="0">
                <a:solidFill>
                  <a:schemeClr val="bg1"/>
                </a:solidFill>
                <a:latin typeface="+mj-ea"/>
                <a:ea typeface="+mj-ea"/>
              </a:rPr>
              <a:t>성격형성</a:t>
            </a:r>
            <a:endParaRPr lang="en-US" altLang="ko-KR" sz="1200" b="1" dirty="0">
              <a:solidFill>
                <a:schemeClr val="bg1"/>
              </a:solidFill>
              <a:latin typeface="+mj-ea"/>
              <a:ea typeface="+mj-ea"/>
            </a:endParaRPr>
          </a:p>
        </p:txBody>
      </p:sp>
      <p:sp>
        <p:nvSpPr>
          <p:cNvPr id="43" name="직사각형 42"/>
          <p:cNvSpPr/>
          <p:nvPr/>
        </p:nvSpPr>
        <p:spPr>
          <a:xfrm>
            <a:off x="7139396" y="2535287"/>
            <a:ext cx="1548000" cy="461665"/>
          </a:xfrm>
          <a:prstGeom prst="rect">
            <a:avLst/>
          </a:prstGeom>
        </p:spPr>
        <p:txBody>
          <a:bodyPr anchor="ctr">
            <a:spAutoFit/>
          </a:bodyPr>
          <a:lstStyle/>
          <a:p>
            <a:pPr lvl="0" algn="ctr">
              <a:defRPr/>
            </a:pPr>
            <a:r>
              <a:rPr lang="ko-KR" altLang="en-US" sz="1200" b="1" dirty="0">
                <a:solidFill>
                  <a:schemeClr val="bg1"/>
                </a:solidFill>
                <a:latin typeface="+mj-ea"/>
                <a:ea typeface="+mj-ea"/>
              </a:rPr>
              <a:t>사람과 감정 교류</a:t>
            </a:r>
            <a:endParaRPr lang="en-US" altLang="ko-KR" sz="1200" b="1" dirty="0">
              <a:solidFill>
                <a:schemeClr val="bg1"/>
              </a:solidFill>
              <a:latin typeface="+mj-ea"/>
              <a:ea typeface="+mj-ea"/>
            </a:endParaRPr>
          </a:p>
          <a:p>
            <a:pPr lvl="0" algn="ctr">
              <a:defRPr/>
            </a:pPr>
            <a:r>
              <a:rPr lang="ko-KR" altLang="en-US" sz="1200" b="1" dirty="0">
                <a:solidFill>
                  <a:schemeClr val="bg1"/>
                </a:solidFill>
                <a:latin typeface="+mj-ea"/>
                <a:ea typeface="+mj-ea"/>
              </a:rPr>
              <a:t>기반 편의기능 제공</a:t>
            </a:r>
            <a:endParaRPr lang="en-US" altLang="ko-KR" sz="1200" b="1" dirty="0">
              <a:solidFill>
                <a:schemeClr val="bg1"/>
              </a:solidFill>
              <a:latin typeface="+mj-ea"/>
              <a:ea typeface="+mj-ea"/>
            </a:endParaRPr>
          </a:p>
        </p:txBody>
      </p:sp>
      <p:sp>
        <p:nvSpPr>
          <p:cNvPr id="44" name="직사각형 43"/>
          <p:cNvSpPr/>
          <p:nvPr/>
        </p:nvSpPr>
        <p:spPr>
          <a:xfrm>
            <a:off x="1408735" y="3177550"/>
            <a:ext cx="1728000" cy="2123658"/>
          </a:xfrm>
          <a:prstGeom prst="rect">
            <a:avLst/>
          </a:prstGeom>
        </p:spPr>
        <p:txBody>
          <a:bodyPr wrap="square" anchor="t">
            <a:spAutoFit/>
          </a:bodyPr>
          <a:lstStyle/>
          <a:p>
            <a:pPr marL="171450" lvl="0" indent="-171450">
              <a:buFont typeface="Arial" panose="020B0604020202020204" pitchFamily="34" charset="0"/>
              <a:buChar char="•"/>
            </a:pPr>
            <a:r>
              <a:rPr lang="ko-KR" altLang="en-US" sz="1100" dirty="0">
                <a:solidFill>
                  <a:schemeClr val="bg1"/>
                </a:solidFill>
                <a:latin typeface="+mj-ea"/>
                <a:ea typeface="+mj-ea"/>
              </a:rPr>
              <a:t>표정</a:t>
            </a:r>
            <a:r>
              <a:rPr lang="en-US" altLang="ko-KR" sz="1100" dirty="0">
                <a:solidFill>
                  <a:schemeClr val="bg1"/>
                </a:solidFill>
                <a:latin typeface="+mj-ea"/>
                <a:ea typeface="+mj-ea"/>
              </a:rPr>
              <a:t>, </a:t>
            </a:r>
            <a:r>
              <a:rPr lang="ko-KR" altLang="en-US" sz="1100" dirty="0">
                <a:solidFill>
                  <a:schemeClr val="bg1"/>
                </a:solidFill>
                <a:latin typeface="+mj-ea"/>
                <a:ea typeface="+mj-ea"/>
              </a:rPr>
              <a:t>목소리 톤으로 감정 인식</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클라우드 </a:t>
            </a:r>
            <a:r>
              <a:rPr lang="en-US" altLang="ko-KR" sz="1100" dirty="0">
                <a:solidFill>
                  <a:schemeClr val="bg1"/>
                </a:solidFill>
                <a:latin typeface="+mj-ea"/>
                <a:ea typeface="+mj-ea"/>
              </a:rPr>
              <a:t>AI </a:t>
            </a:r>
            <a:r>
              <a:rPr lang="ko-KR" altLang="en-US" sz="1100" dirty="0">
                <a:solidFill>
                  <a:schemeClr val="bg1"/>
                </a:solidFill>
                <a:latin typeface="+mj-ea"/>
                <a:ea typeface="+mj-ea"/>
              </a:rPr>
              <a:t>내장</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err="1">
                <a:solidFill>
                  <a:schemeClr val="bg1"/>
                </a:solidFill>
                <a:latin typeface="+mj-ea"/>
                <a:ea typeface="+mj-ea"/>
              </a:rPr>
              <a:t>스마트폰</a:t>
            </a:r>
            <a:r>
              <a:rPr lang="ko-KR" altLang="en-US" sz="1100" dirty="0">
                <a:solidFill>
                  <a:schemeClr val="bg1"/>
                </a:solidFill>
                <a:latin typeface="+mj-ea"/>
                <a:ea typeface="+mj-ea"/>
              </a:rPr>
              <a:t> </a:t>
            </a:r>
            <a:r>
              <a:rPr lang="ko-KR" altLang="en-US" sz="1100" dirty="0" err="1">
                <a:solidFill>
                  <a:schemeClr val="bg1"/>
                </a:solidFill>
                <a:latin typeface="+mj-ea"/>
                <a:ea typeface="+mj-ea"/>
              </a:rPr>
              <a:t>어플레이션</a:t>
            </a:r>
            <a:r>
              <a:rPr lang="ko-KR" altLang="en-US" sz="1100" dirty="0">
                <a:solidFill>
                  <a:schemeClr val="bg1"/>
                </a:solidFill>
                <a:latin typeface="+mj-ea"/>
                <a:ea typeface="+mj-ea"/>
              </a:rPr>
              <a:t> 연계 기능 다양화</a:t>
            </a:r>
            <a:endParaRPr lang="en-US" altLang="ko-KR" sz="1100" dirty="0">
              <a:solidFill>
                <a:schemeClr val="bg1"/>
              </a:solidFill>
              <a:latin typeface="+mj-ea"/>
              <a:ea typeface="+mj-ea"/>
            </a:endParaRPr>
          </a:p>
          <a:p>
            <a:pPr lvl="0"/>
            <a:r>
              <a:rPr lang="ko-KR" altLang="en-US" sz="1100" dirty="0">
                <a:solidFill>
                  <a:schemeClr val="bg1"/>
                </a:solidFill>
                <a:latin typeface="+mj-ea"/>
                <a:ea typeface="+mj-ea"/>
              </a:rPr>
              <a:t>   </a:t>
            </a:r>
            <a:r>
              <a:rPr lang="en-US" altLang="ko-KR" sz="1100" dirty="0">
                <a:solidFill>
                  <a:schemeClr val="bg1"/>
                </a:solidFill>
                <a:latin typeface="+mj-ea"/>
                <a:ea typeface="+mj-ea"/>
              </a:rPr>
              <a:t>- </a:t>
            </a:r>
            <a:r>
              <a:rPr lang="ko-KR" altLang="en-US" sz="1100" dirty="0">
                <a:solidFill>
                  <a:schemeClr val="bg1"/>
                </a:solidFill>
                <a:latin typeface="+mj-ea"/>
                <a:ea typeface="+mj-ea"/>
              </a:rPr>
              <a:t>두뇌 트레이닝</a:t>
            </a:r>
            <a:endParaRPr lang="en-US" altLang="ko-KR" sz="1100" dirty="0">
              <a:solidFill>
                <a:schemeClr val="bg1"/>
              </a:solidFill>
              <a:latin typeface="+mj-ea"/>
              <a:ea typeface="+mj-ea"/>
            </a:endParaRPr>
          </a:p>
          <a:p>
            <a:pPr lvl="0"/>
            <a:r>
              <a:rPr lang="ko-KR" altLang="en-US" sz="1100" dirty="0">
                <a:solidFill>
                  <a:schemeClr val="bg1"/>
                </a:solidFill>
                <a:latin typeface="+mj-ea"/>
                <a:ea typeface="+mj-ea"/>
              </a:rPr>
              <a:t>   </a:t>
            </a:r>
            <a:r>
              <a:rPr lang="en-US" altLang="ko-KR" sz="1100" dirty="0">
                <a:solidFill>
                  <a:schemeClr val="bg1"/>
                </a:solidFill>
                <a:latin typeface="+mj-ea"/>
                <a:ea typeface="+mj-ea"/>
              </a:rPr>
              <a:t>- </a:t>
            </a:r>
            <a:r>
              <a:rPr lang="ko-KR" altLang="en-US" sz="1100" dirty="0">
                <a:solidFill>
                  <a:schemeClr val="bg1"/>
                </a:solidFill>
                <a:latin typeface="+mj-ea"/>
                <a:ea typeface="+mj-ea"/>
              </a:rPr>
              <a:t>심리 치유 활동</a:t>
            </a:r>
            <a:endParaRPr lang="en-US" altLang="ko-KR" sz="1100" dirty="0">
              <a:solidFill>
                <a:schemeClr val="bg1"/>
              </a:solidFill>
              <a:latin typeface="+mj-ea"/>
              <a:ea typeface="+mj-ea"/>
            </a:endParaRPr>
          </a:p>
          <a:p>
            <a:pPr lvl="0"/>
            <a:r>
              <a:rPr lang="ko-KR" altLang="en-US" sz="1100" dirty="0">
                <a:solidFill>
                  <a:schemeClr val="bg1"/>
                </a:solidFill>
                <a:latin typeface="+mj-ea"/>
                <a:ea typeface="+mj-ea"/>
              </a:rPr>
              <a:t>   </a:t>
            </a:r>
            <a:r>
              <a:rPr lang="en-US" altLang="ko-KR" sz="1100" dirty="0">
                <a:solidFill>
                  <a:schemeClr val="bg1"/>
                </a:solidFill>
                <a:latin typeface="+mj-ea"/>
                <a:ea typeface="+mj-ea"/>
              </a:rPr>
              <a:t>- </a:t>
            </a:r>
            <a:r>
              <a:rPr lang="ko-KR" altLang="en-US" sz="1100" dirty="0">
                <a:solidFill>
                  <a:schemeClr val="bg1"/>
                </a:solidFill>
                <a:latin typeface="+mj-ea"/>
                <a:ea typeface="+mj-ea"/>
              </a:rPr>
              <a:t>가전제품 조작</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사용자 동작조작</a:t>
            </a:r>
            <a:r>
              <a:rPr lang="en-US" altLang="ko-KR" sz="1100" dirty="0">
                <a:solidFill>
                  <a:schemeClr val="bg1"/>
                </a:solidFill>
                <a:latin typeface="+mj-ea"/>
                <a:ea typeface="+mj-ea"/>
              </a:rPr>
              <a:t>, </a:t>
            </a:r>
            <a:r>
              <a:rPr lang="ko-KR" altLang="en-US" sz="1100" dirty="0">
                <a:solidFill>
                  <a:schemeClr val="bg1"/>
                </a:solidFill>
                <a:latin typeface="+mj-ea"/>
                <a:ea typeface="+mj-ea"/>
              </a:rPr>
              <a:t>효과음 </a:t>
            </a:r>
            <a:r>
              <a:rPr lang="en-US" altLang="ko-KR" sz="1100" dirty="0">
                <a:solidFill>
                  <a:schemeClr val="bg1"/>
                </a:solidFill>
                <a:latin typeface="+mj-ea"/>
                <a:ea typeface="+mj-ea"/>
              </a:rPr>
              <a:t>150</a:t>
            </a:r>
            <a:r>
              <a:rPr lang="ko-KR" altLang="en-US" sz="1100" dirty="0">
                <a:solidFill>
                  <a:schemeClr val="bg1"/>
                </a:solidFill>
                <a:latin typeface="+mj-ea"/>
                <a:ea typeface="+mj-ea"/>
              </a:rPr>
              <a:t>종</a:t>
            </a:r>
            <a:r>
              <a:rPr lang="en-US" altLang="ko-KR" sz="1100" dirty="0">
                <a:solidFill>
                  <a:schemeClr val="bg1"/>
                </a:solidFill>
                <a:latin typeface="+mj-ea"/>
                <a:ea typeface="+mj-ea"/>
              </a:rPr>
              <a:t>, </a:t>
            </a:r>
            <a:r>
              <a:rPr lang="ko-KR" altLang="en-US" sz="1100" dirty="0">
                <a:solidFill>
                  <a:schemeClr val="bg1"/>
                </a:solidFill>
                <a:latin typeface="+mj-ea"/>
                <a:ea typeface="+mj-ea"/>
              </a:rPr>
              <a:t>이미지 </a:t>
            </a:r>
            <a:r>
              <a:rPr lang="en-US" altLang="ko-KR" sz="1100" dirty="0">
                <a:solidFill>
                  <a:schemeClr val="bg1"/>
                </a:solidFill>
                <a:latin typeface="+mj-ea"/>
                <a:ea typeface="+mj-ea"/>
              </a:rPr>
              <a:t>70</a:t>
            </a:r>
            <a:r>
              <a:rPr lang="ko-KR" altLang="en-US" sz="1100" dirty="0">
                <a:solidFill>
                  <a:schemeClr val="bg1"/>
                </a:solidFill>
                <a:latin typeface="+mj-ea"/>
                <a:ea typeface="+mj-ea"/>
              </a:rPr>
              <a:t>종 조합가능</a:t>
            </a:r>
            <a:endParaRPr lang="en-US" altLang="ko-KR" sz="1100" dirty="0">
              <a:solidFill>
                <a:schemeClr val="bg1"/>
              </a:solidFill>
              <a:latin typeface="+mj-ea"/>
              <a:ea typeface="+mj-ea"/>
            </a:endParaRPr>
          </a:p>
          <a:p>
            <a:pPr marL="171450" lvl="0" indent="-171450">
              <a:buFont typeface="Arial" panose="020B0604020202020204" pitchFamily="34" charset="0"/>
              <a:buChar char="•"/>
              <a:defRPr/>
            </a:pPr>
            <a:r>
              <a:rPr lang="ko-KR" altLang="en-US" sz="1100" dirty="0" err="1">
                <a:solidFill>
                  <a:schemeClr val="bg1"/>
                </a:solidFill>
                <a:latin typeface="+mj-ea"/>
                <a:ea typeface="+mj-ea"/>
              </a:rPr>
              <a:t>타겟</a:t>
            </a:r>
            <a:r>
              <a:rPr lang="ko-KR" altLang="en-US" sz="1100" dirty="0">
                <a:solidFill>
                  <a:schemeClr val="bg1"/>
                </a:solidFill>
                <a:latin typeface="+mj-ea"/>
                <a:ea typeface="+mj-ea"/>
              </a:rPr>
              <a:t> </a:t>
            </a:r>
            <a:r>
              <a:rPr lang="en-US" altLang="ko-KR" sz="1100" dirty="0">
                <a:solidFill>
                  <a:schemeClr val="bg1"/>
                </a:solidFill>
                <a:latin typeface="+mj-ea"/>
                <a:ea typeface="+mj-ea"/>
              </a:rPr>
              <a:t>:</a:t>
            </a:r>
            <a:r>
              <a:rPr lang="ko-KR" altLang="en-US" sz="1100" dirty="0">
                <a:solidFill>
                  <a:schemeClr val="bg1"/>
                </a:solidFill>
                <a:latin typeface="+mj-ea"/>
                <a:ea typeface="+mj-ea"/>
              </a:rPr>
              <a:t>고령자</a:t>
            </a:r>
            <a:r>
              <a:rPr lang="en-US" altLang="ko-KR" sz="1100" dirty="0">
                <a:solidFill>
                  <a:schemeClr val="bg1"/>
                </a:solidFill>
                <a:latin typeface="+mj-ea"/>
                <a:ea typeface="+mj-ea"/>
              </a:rPr>
              <a:t>, </a:t>
            </a:r>
            <a:r>
              <a:rPr lang="ko-KR" altLang="en-US" sz="1100" dirty="0">
                <a:solidFill>
                  <a:schemeClr val="bg1"/>
                </a:solidFill>
                <a:latin typeface="+mj-ea"/>
                <a:ea typeface="+mj-ea"/>
              </a:rPr>
              <a:t>기업</a:t>
            </a:r>
            <a:endParaRPr lang="en-US" altLang="ko-KR" sz="1100" dirty="0">
              <a:solidFill>
                <a:schemeClr val="bg1"/>
              </a:solidFill>
              <a:latin typeface="+mj-ea"/>
              <a:ea typeface="+mj-ea"/>
            </a:endParaRPr>
          </a:p>
        </p:txBody>
      </p:sp>
      <p:sp>
        <p:nvSpPr>
          <p:cNvPr id="45" name="직사각형 44"/>
          <p:cNvSpPr/>
          <p:nvPr/>
        </p:nvSpPr>
        <p:spPr>
          <a:xfrm>
            <a:off x="3288116" y="3177550"/>
            <a:ext cx="1728192" cy="1785104"/>
          </a:xfrm>
          <a:prstGeom prst="rect">
            <a:avLst/>
          </a:prstGeom>
        </p:spPr>
        <p:txBody>
          <a:bodyPr wrap="square" anchor="t">
            <a:spAutoFit/>
          </a:bodyPr>
          <a:lstStyle/>
          <a:p>
            <a:pPr marL="171450" lvl="0" indent="-171450">
              <a:buFont typeface="Arial" panose="020B0604020202020204" pitchFamily="34" charset="0"/>
              <a:buChar char="•"/>
              <a:defRPr/>
            </a:pPr>
            <a:r>
              <a:rPr lang="ko-KR" altLang="en-US" sz="1100" dirty="0">
                <a:solidFill>
                  <a:schemeClr val="bg1"/>
                </a:solidFill>
                <a:latin typeface="+mj-ea"/>
                <a:ea typeface="+mj-ea"/>
              </a:rPr>
              <a:t>센서</a:t>
            </a:r>
            <a:r>
              <a:rPr lang="en-US" altLang="ko-KR" sz="1100" dirty="0">
                <a:solidFill>
                  <a:schemeClr val="bg1"/>
                </a:solidFill>
                <a:latin typeface="+mj-ea"/>
                <a:ea typeface="+mj-ea"/>
              </a:rPr>
              <a:t>(</a:t>
            </a:r>
            <a:r>
              <a:rPr lang="ko-KR" altLang="en-US" sz="1100" dirty="0">
                <a:solidFill>
                  <a:schemeClr val="bg1"/>
                </a:solidFill>
                <a:latin typeface="+mj-ea"/>
                <a:ea typeface="+mj-ea"/>
              </a:rPr>
              <a:t>촉각</a:t>
            </a:r>
            <a:r>
              <a:rPr lang="en-US" altLang="ko-KR" sz="1100" dirty="0">
                <a:solidFill>
                  <a:schemeClr val="bg1"/>
                </a:solidFill>
                <a:latin typeface="+mj-ea"/>
                <a:ea typeface="+mj-ea"/>
              </a:rPr>
              <a:t>, </a:t>
            </a:r>
            <a:r>
              <a:rPr lang="ko-KR" altLang="en-US" sz="1100" dirty="0">
                <a:solidFill>
                  <a:schemeClr val="bg1"/>
                </a:solidFill>
                <a:latin typeface="+mj-ea"/>
                <a:ea typeface="+mj-ea"/>
              </a:rPr>
              <a:t>시각</a:t>
            </a:r>
            <a:r>
              <a:rPr lang="en-US" altLang="ko-KR" sz="1100" dirty="0">
                <a:solidFill>
                  <a:schemeClr val="bg1"/>
                </a:solidFill>
                <a:latin typeface="+mj-ea"/>
                <a:ea typeface="+mj-ea"/>
              </a:rPr>
              <a:t>, </a:t>
            </a:r>
            <a:r>
              <a:rPr lang="ko-KR" altLang="en-US" sz="1100" dirty="0">
                <a:solidFill>
                  <a:schemeClr val="bg1"/>
                </a:solidFill>
                <a:latin typeface="+mj-ea"/>
                <a:ea typeface="+mj-ea"/>
              </a:rPr>
              <a:t>청각</a:t>
            </a:r>
            <a:r>
              <a:rPr lang="en-US" altLang="ko-KR" sz="1100" dirty="0">
                <a:solidFill>
                  <a:schemeClr val="bg1"/>
                </a:solidFill>
                <a:latin typeface="+mj-ea"/>
                <a:ea typeface="+mj-ea"/>
              </a:rPr>
              <a:t>, </a:t>
            </a:r>
            <a:r>
              <a:rPr lang="ko-KR" altLang="en-US" sz="1100" dirty="0">
                <a:solidFill>
                  <a:schemeClr val="bg1"/>
                </a:solidFill>
                <a:latin typeface="+mj-ea"/>
                <a:ea typeface="+mj-ea"/>
              </a:rPr>
              <a:t>온도</a:t>
            </a:r>
            <a:r>
              <a:rPr lang="en-US" altLang="ko-KR" sz="1100" dirty="0">
                <a:solidFill>
                  <a:schemeClr val="bg1"/>
                </a:solidFill>
                <a:latin typeface="+mj-ea"/>
                <a:ea typeface="+mj-ea"/>
              </a:rPr>
              <a:t>, </a:t>
            </a:r>
            <a:r>
              <a:rPr lang="ko-KR" altLang="en-US" sz="1100" dirty="0">
                <a:solidFill>
                  <a:schemeClr val="bg1"/>
                </a:solidFill>
                <a:latin typeface="+mj-ea"/>
                <a:ea typeface="+mj-ea"/>
              </a:rPr>
              <a:t>자세</a:t>
            </a:r>
            <a:r>
              <a:rPr lang="en-US" altLang="ko-KR" sz="1100" dirty="0">
                <a:solidFill>
                  <a:schemeClr val="bg1"/>
                </a:solidFill>
                <a:latin typeface="+mj-ea"/>
                <a:ea typeface="+mj-ea"/>
              </a:rPr>
              <a:t>)</a:t>
            </a:r>
            <a:r>
              <a:rPr lang="ko-KR" altLang="en-US" sz="1100" dirty="0">
                <a:solidFill>
                  <a:schemeClr val="bg1"/>
                </a:solidFill>
                <a:latin typeface="+mj-ea"/>
                <a:ea typeface="+mj-ea"/>
              </a:rPr>
              <a:t>로 사용자 행동 인지</a:t>
            </a:r>
            <a:endParaRPr lang="en-US" altLang="ko-KR" sz="1100" dirty="0">
              <a:solidFill>
                <a:schemeClr val="bg1"/>
              </a:solidFill>
              <a:latin typeface="+mj-ea"/>
              <a:ea typeface="+mj-ea"/>
            </a:endParaRPr>
          </a:p>
          <a:p>
            <a:pPr marL="171450" lvl="0" indent="-171450">
              <a:buFont typeface="Arial" panose="020B0604020202020204" pitchFamily="34" charset="0"/>
              <a:buChar char="•"/>
              <a:defRPr/>
            </a:pPr>
            <a:r>
              <a:rPr lang="ko-KR" altLang="en-US" sz="1100" dirty="0">
                <a:solidFill>
                  <a:schemeClr val="bg1"/>
                </a:solidFill>
                <a:latin typeface="+mj-ea"/>
                <a:ea typeface="+mj-ea"/>
              </a:rPr>
              <a:t>로봇의 상태 표현기능</a:t>
            </a:r>
            <a:endParaRPr lang="en-US" altLang="ko-KR" sz="1100" dirty="0">
              <a:solidFill>
                <a:schemeClr val="bg1"/>
              </a:solidFill>
              <a:latin typeface="+mj-ea"/>
              <a:ea typeface="+mj-ea"/>
            </a:endParaRPr>
          </a:p>
          <a:p>
            <a:pPr marL="171450" lvl="0" indent="-171450">
              <a:buFont typeface="Arial" panose="020B0604020202020204" pitchFamily="34" charset="0"/>
              <a:buChar char="•"/>
              <a:defRPr/>
            </a:pPr>
            <a:r>
              <a:rPr lang="ko-KR" altLang="en-US" sz="1100" dirty="0">
                <a:solidFill>
                  <a:schemeClr val="bg1"/>
                </a:solidFill>
                <a:latin typeface="+mj-ea"/>
                <a:ea typeface="+mj-ea"/>
              </a:rPr>
              <a:t>외부 자극 반응 행동</a:t>
            </a:r>
            <a:endParaRPr lang="en-US" altLang="ko-KR" sz="1100" dirty="0">
              <a:solidFill>
                <a:schemeClr val="bg1"/>
              </a:solidFill>
              <a:latin typeface="+mj-ea"/>
              <a:ea typeface="+mj-ea"/>
            </a:endParaRPr>
          </a:p>
          <a:p>
            <a:pPr marL="171450" lvl="0" indent="-171450">
              <a:buFont typeface="Arial" panose="020B0604020202020204" pitchFamily="34" charset="0"/>
              <a:buChar char="•"/>
              <a:defRPr/>
            </a:pPr>
            <a:r>
              <a:rPr lang="ko-KR" altLang="en-US" sz="1100" dirty="0">
                <a:solidFill>
                  <a:schemeClr val="bg1"/>
                </a:solidFill>
                <a:latin typeface="+mj-ea"/>
                <a:ea typeface="+mj-ea"/>
              </a:rPr>
              <a:t>생체리듬과 수면행동</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이름</a:t>
            </a:r>
            <a:r>
              <a:rPr lang="en-US" altLang="ko-KR" sz="1100" dirty="0">
                <a:solidFill>
                  <a:schemeClr val="bg1"/>
                </a:solidFill>
                <a:latin typeface="+mj-ea"/>
                <a:ea typeface="+mj-ea"/>
              </a:rPr>
              <a:t>, </a:t>
            </a:r>
            <a:r>
              <a:rPr lang="ko-KR" altLang="en-US" sz="1100" dirty="0">
                <a:solidFill>
                  <a:schemeClr val="bg1"/>
                </a:solidFill>
                <a:latin typeface="+mj-ea"/>
                <a:ea typeface="+mj-ea"/>
              </a:rPr>
              <a:t>언어 인지 기능</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en-US" altLang="ko-KR" sz="1100" dirty="0">
                <a:solidFill>
                  <a:schemeClr val="bg1"/>
                </a:solidFill>
                <a:latin typeface="+mj-ea"/>
                <a:ea typeface="+mj-ea"/>
              </a:rPr>
              <a:t>30</a:t>
            </a:r>
            <a:r>
              <a:rPr lang="ko-KR" altLang="en-US" sz="1100" dirty="0">
                <a:solidFill>
                  <a:schemeClr val="bg1"/>
                </a:solidFill>
                <a:latin typeface="+mj-ea"/>
                <a:ea typeface="+mj-ea"/>
              </a:rPr>
              <a:t>개국 수출</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요양시설 </a:t>
            </a:r>
            <a:r>
              <a:rPr lang="en-US" altLang="ko-KR" sz="1100" dirty="0">
                <a:solidFill>
                  <a:schemeClr val="bg1"/>
                </a:solidFill>
                <a:latin typeface="+mj-ea"/>
                <a:ea typeface="+mj-ea"/>
              </a:rPr>
              <a:t>5000</a:t>
            </a:r>
            <a:r>
              <a:rPr lang="ko-KR" altLang="en-US" sz="1100" dirty="0">
                <a:solidFill>
                  <a:schemeClr val="bg1"/>
                </a:solidFill>
                <a:latin typeface="+mj-ea"/>
                <a:ea typeface="+mj-ea"/>
              </a:rPr>
              <a:t>곳 보급</a:t>
            </a:r>
            <a:r>
              <a:rPr lang="en-US" altLang="ko-KR" sz="1100" dirty="0">
                <a:solidFill>
                  <a:schemeClr val="bg1"/>
                </a:solidFill>
                <a:latin typeface="+mj-ea"/>
                <a:ea typeface="+mj-ea"/>
              </a:rPr>
              <a:t>(</a:t>
            </a:r>
            <a:r>
              <a:rPr lang="ko-KR" altLang="en-US" sz="1100" dirty="0">
                <a:solidFill>
                  <a:schemeClr val="bg1"/>
                </a:solidFill>
                <a:latin typeface="+mj-ea"/>
                <a:ea typeface="+mj-ea"/>
              </a:rPr>
              <a:t>일본이 전체 </a:t>
            </a:r>
            <a:r>
              <a:rPr lang="en-US" altLang="ko-KR" sz="1100" dirty="0">
                <a:solidFill>
                  <a:schemeClr val="bg1"/>
                </a:solidFill>
                <a:latin typeface="+mj-ea"/>
                <a:ea typeface="+mj-ea"/>
              </a:rPr>
              <a:t>2/3)</a:t>
            </a:r>
          </a:p>
        </p:txBody>
      </p:sp>
      <p:sp>
        <p:nvSpPr>
          <p:cNvPr id="46" name="직사각형 45"/>
          <p:cNvSpPr/>
          <p:nvPr/>
        </p:nvSpPr>
        <p:spPr>
          <a:xfrm>
            <a:off x="5169641" y="3177550"/>
            <a:ext cx="1728000" cy="2123658"/>
          </a:xfrm>
          <a:prstGeom prst="rect">
            <a:avLst/>
          </a:prstGeom>
        </p:spPr>
        <p:txBody>
          <a:bodyPr wrap="square" anchor="t">
            <a:spAutoFit/>
          </a:bodyPr>
          <a:lstStyle/>
          <a:p>
            <a:pPr marL="171450" lvl="0" indent="-171450">
              <a:buFont typeface="Arial" panose="020B0604020202020204" pitchFamily="34" charset="0"/>
              <a:buChar char="•"/>
            </a:pPr>
            <a:r>
              <a:rPr lang="ko-KR" altLang="en-US" sz="1100" dirty="0">
                <a:solidFill>
                  <a:schemeClr val="bg1"/>
                </a:solidFill>
                <a:latin typeface="+mj-ea"/>
                <a:ea typeface="+mj-ea"/>
              </a:rPr>
              <a:t>자연스러운 관절</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en-US" altLang="ko-KR" sz="1100" dirty="0">
                <a:solidFill>
                  <a:schemeClr val="bg1"/>
                </a:solidFill>
                <a:latin typeface="+mj-ea"/>
                <a:ea typeface="+mj-ea"/>
              </a:rPr>
              <a:t>OLED</a:t>
            </a:r>
            <a:r>
              <a:rPr lang="ko-KR" altLang="en-US" sz="1100" dirty="0">
                <a:solidFill>
                  <a:schemeClr val="bg1"/>
                </a:solidFill>
                <a:latin typeface="+mj-ea"/>
                <a:ea typeface="+mj-ea"/>
              </a:rPr>
              <a:t>눈으로 감정표현</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목소리</a:t>
            </a:r>
            <a:r>
              <a:rPr lang="en-US" altLang="ko-KR" sz="1100" dirty="0">
                <a:solidFill>
                  <a:schemeClr val="bg1"/>
                </a:solidFill>
                <a:latin typeface="+mj-ea"/>
                <a:ea typeface="+mj-ea"/>
              </a:rPr>
              <a:t>, </a:t>
            </a:r>
            <a:r>
              <a:rPr lang="ko-KR" altLang="en-US" sz="1100" dirty="0">
                <a:solidFill>
                  <a:schemeClr val="bg1"/>
                </a:solidFill>
                <a:latin typeface="+mj-ea"/>
                <a:ea typeface="+mj-ea"/>
              </a:rPr>
              <a:t>소음인식</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안면인식 카메라 </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터치 센서 </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행동교육</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인공지능학습으로 성격과 개성 구현</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간병기능</a:t>
            </a:r>
            <a:endParaRPr lang="en-US" altLang="ko-KR" sz="1100" dirty="0">
              <a:solidFill>
                <a:schemeClr val="bg1"/>
              </a:solidFill>
              <a:latin typeface="+mj-ea"/>
              <a:ea typeface="+mj-ea"/>
            </a:endParaRPr>
          </a:p>
          <a:p>
            <a:pPr marL="171450" lvl="0" indent="-171450">
              <a:buFont typeface="Arial" panose="020B0604020202020204" pitchFamily="34" charset="0"/>
              <a:buChar char="•"/>
            </a:pPr>
            <a:r>
              <a:rPr lang="ko-KR" altLang="en-US" sz="1100" dirty="0">
                <a:solidFill>
                  <a:schemeClr val="bg1"/>
                </a:solidFill>
                <a:latin typeface="+mj-ea"/>
                <a:ea typeface="+mj-ea"/>
              </a:rPr>
              <a:t>매달 소프트웨어 업그레이드</a:t>
            </a:r>
            <a:endParaRPr lang="en-US" altLang="ko-KR" sz="1100" dirty="0">
              <a:solidFill>
                <a:schemeClr val="bg1"/>
              </a:solidFill>
              <a:latin typeface="+mj-ea"/>
              <a:ea typeface="+mj-ea"/>
            </a:endParaRPr>
          </a:p>
        </p:txBody>
      </p:sp>
      <p:sp>
        <p:nvSpPr>
          <p:cNvPr id="47" name="직사각형 46"/>
          <p:cNvSpPr/>
          <p:nvPr/>
        </p:nvSpPr>
        <p:spPr>
          <a:xfrm>
            <a:off x="7050425" y="3177550"/>
            <a:ext cx="1728000" cy="938719"/>
          </a:xfrm>
          <a:prstGeom prst="rect">
            <a:avLst/>
          </a:prstGeom>
        </p:spPr>
        <p:txBody>
          <a:bodyPr wrap="square" anchor="t">
            <a:spAutoFit/>
          </a:bodyPr>
          <a:lstStyle/>
          <a:p>
            <a:pPr marL="171450" lvl="0" indent="-171450">
              <a:buFont typeface="Arial" panose="020B0604020202020204" pitchFamily="34" charset="0"/>
              <a:buChar char="•"/>
              <a:defRPr/>
            </a:pPr>
            <a:r>
              <a:rPr lang="ko-KR" altLang="en-US" sz="1100" dirty="0">
                <a:solidFill>
                  <a:schemeClr val="bg1"/>
                </a:solidFill>
                <a:latin typeface="+mj-ea"/>
                <a:ea typeface="+mj-ea"/>
              </a:rPr>
              <a:t>몸통과 머리의 자연스러운 움직임과 디스플레이 의인화 </a:t>
            </a:r>
            <a:endParaRPr lang="en-US" altLang="ko-KR" sz="1100" dirty="0">
              <a:solidFill>
                <a:schemeClr val="bg1"/>
              </a:solidFill>
              <a:latin typeface="+mj-ea"/>
              <a:ea typeface="+mj-ea"/>
            </a:endParaRPr>
          </a:p>
          <a:p>
            <a:pPr marL="171450" lvl="0" indent="-171450">
              <a:buFont typeface="Arial" panose="020B0604020202020204" pitchFamily="34" charset="0"/>
              <a:buChar char="•"/>
              <a:defRPr/>
            </a:pPr>
            <a:r>
              <a:rPr lang="ko-KR" altLang="en-US" sz="1100" dirty="0">
                <a:solidFill>
                  <a:schemeClr val="bg1"/>
                </a:solidFill>
                <a:latin typeface="+mj-ea"/>
                <a:ea typeface="+mj-ea"/>
              </a:rPr>
              <a:t>데스크 고정형 </a:t>
            </a:r>
            <a:endParaRPr lang="en-US" altLang="ko-KR" sz="1100" dirty="0">
              <a:solidFill>
                <a:schemeClr val="bg1"/>
              </a:solidFill>
              <a:latin typeface="+mj-ea"/>
              <a:ea typeface="+mj-ea"/>
            </a:endParaRPr>
          </a:p>
          <a:p>
            <a:pPr marL="171450" lvl="0" indent="-171450">
              <a:buFont typeface="Arial" panose="020B0604020202020204" pitchFamily="34" charset="0"/>
              <a:buChar char="•"/>
              <a:defRPr/>
            </a:pPr>
            <a:r>
              <a:rPr lang="ko-KR" altLang="en-US" sz="1100" dirty="0">
                <a:solidFill>
                  <a:schemeClr val="bg1"/>
                </a:solidFill>
                <a:latin typeface="+mj-ea"/>
                <a:ea typeface="+mj-ea"/>
              </a:rPr>
              <a:t>이동불가</a:t>
            </a:r>
            <a:endParaRPr lang="en-US" altLang="ko-KR" sz="1100" dirty="0">
              <a:solidFill>
                <a:schemeClr val="bg1"/>
              </a:solidFill>
              <a:latin typeface="+mj-ea"/>
              <a:ea typeface="+mj-ea"/>
            </a:endParaRPr>
          </a:p>
        </p:txBody>
      </p:sp>
      <p:sp>
        <p:nvSpPr>
          <p:cNvPr id="48" name="직사각형 47"/>
          <p:cNvSpPr/>
          <p:nvPr/>
        </p:nvSpPr>
        <p:spPr>
          <a:xfrm>
            <a:off x="1785750" y="5520813"/>
            <a:ext cx="971741" cy="276999"/>
          </a:xfrm>
          <a:prstGeom prst="rect">
            <a:avLst/>
          </a:prstGeom>
        </p:spPr>
        <p:txBody>
          <a:bodyPr wrap="none" anchor="ctr">
            <a:spAutoFit/>
          </a:bodyPr>
          <a:lstStyle/>
          <a:p>
            <a:pPr lvl="0" algn="ctr"/>
            <a:r>
              <a:rPr lang="en-US" altLang="ko-KR" sz="1200" dirty="0">
                <a:solidFill>
                  <a:schemeClr val="bg1"/>
                </a:solidFill>
                <a:latin typeface="+mj-ea"/>
                <a:ea typeface="+mj-ea"/>
              </a:rPr>
              <a:t>2015</a:t>
            </a:r>
            <a:r>
              <a:rPr lang="ko-KR" altLang="en-US" sz="1200" dirty="0">
                <a:solidFill>
                  <a:schemeClr val="bg1"/>
                </a:solidFill>
                <a:latin typeface="+mj-ea"/>
                <a:ea typeface="+mj-ea"/>
              </a:rPr>
              <a:t>년 </a:t>
            </a:r>
            <a:r>
              <a:rPr lang="en-US" altLang="ko-KR" sz="1200" dirty="0">
                <a:solidFill>
                  <a:schemeClr val="bg1"/>
                </a:solidFill>
                <a:latin typeface="+mj-ea"/>
                <a:ea typeface="+mj-ea"/>
              </a:rPr>
              <a:t>6</a:t>
            </a:r>
            <a:r>
              <a:rPr lang="ko-KR" altLang="en-US" sz="1200" dirty="0">
                <a:solidFill>
                  <a:schemeClr val="bg1"/>
                </a:solidFill>
                <a:latin typeface="+mj-ea"/>
                <a:ea typeface="+mj-ea"/>
              </a:rPr>
              <a:t>월</a:t>
            </a:r>
          </a:p>
        </p:txBody>
      </p:sp>
      <p:sp>
        <p:nvSpPr>
          <p:cNvPr id="49" name="직사각형 48"/>
          <p:cNvSpPr/>
          <p:nvPr/>
        </p:nvSpPr>
        <p:spPr>
          <a:xfrm>
            <a:off x="3813017" y="5520813"/>
            <a:ext cx="678391" cy="276999"/>
          </a:xfrm>
          <a:prstGeom prst="rect">
            <a:avLst/>
          </a:prstGeom>
        </p:spPr>
        <p:txBody>
          <a:bodyPr wrap="none" anchor="ctr">
            <a:spAutoFit/>
          </a:bodyPr>
          <a:lstStyle/>
          <a:p>
            <a:pPr lvl="0" algn="ctr"/>
            <a:r>
              <a:rPr lang="en-US" altLang="ko-KR" sz="1200" dirty="0">
                <a:solidFill>
                  <a:schemeClr val="bg1"/>
                </a:solidFill>
                <a:latin typeface="+mj-ea"/>
                <a:ea typeface="+mj-ea"/>
              </a:rPr>
              <a:t>2005</a:t>
            </a:r>
            <a:r>
              <a:rPr lang="ko-KR" altLang="en-US" sz="1200" dirty="0">
                <a:solidFill>
                  <a:schemeClr val="bg1"/>
                </a:solidFill>
                <a:latin typeface="+mj-ea"/>
                <a:ea typeface="+mj-ea"/>
              </a:rPr>
              <a:t>년</a:t>
            </a:r>
          </a:p>
        </p:txBody>
      </p:sp>
      <p:sp>
        <p:nvSpPr>
          <p:cNvPr id="50" name="직사각형 49"/>
          <p:cNvSpPr/>
          <p:nvPr/>
        </p:nvSpPr>
        <p:spPr>
          <a:xfrm>
            <a:off x="5311318" y="5440021"/>
            <a:ext cx="1442972" cy="461665"/>
          </a:xfrm>
          <a:prstGeom prst="rect">
            <a:avLst/>
          </a:prstGeom>
        </p:spPr>
        <p:txBody>
          <a:bodyPr wrap="square" anchor="ctr">
            <a:spAutoFit/>
          </a:bodyPr>
          <a:lstStyle/>
          <a:p>
            <a:pPr lvl="0" algn="ctr">
              <a:defRPr/>
            </a:pPr>
            <a:r>
              <a:rPr lang="en-US" altLang="ko-KR" sz="1200" dirty="0">
                <a:solidFill>
                  <a:schemeClr val="bg1"/>
                </a:solidFill>
                <a:latin typeface="+mj-ea"/>
                <a:ea typeface="+mj-ea"/>
              </a:rPr>
              <a:t>1999</a:t>
            </a:r>
            <a:r>
              <a:rPr lang="ko-KR" altLang="en-US" sz="1200" dirty="0">
                <a:solidFill>
                  <a:schemeClr val="bg1"/>
                </a:solidFill>
                <a:latin typeface="+mj-ea"/>
                <a:ea typeface="+mj-ea"/>
              </a:rPr>
              <a:t>년 </a:t>
            </a:r>
            <a:r>
              <a:rPr lang="en-US" altLang="ko-KR" sz="1200" dirty="0">
                <a:solidFill>
                  <a:schemeClr val="bg1"/>
                </a:solidFill>
                <a:latin typeface="+mj-ea"/>
                <a:ea typeface="+mj-ea"/>
              </a:rPr>
              <a:t>~ 2006</a:t>
            </a:r>
            <a:r>
              <a:rPr lang="ko-KR" altLang="en-US" sz="1200" dirty="0">
                <a:solidFill>
                  <a:schemeClr val="bg1"/>
                </a:solidFill>
                <a:latin typeface="+mj-ea"/>
                <a:ea typeface="+mj-ea"/>
              </a:rPr>
              <a:t>년</a:t>
            </a:r>
            <a:endParaRPr lang="en-US" altLang="ko-KR" sz="1200" dirty="0">
              <a:solidFill>
                <a:schemeClr val="bg1"/>
              </a:solidFill>
              <a:latin typeface="+mj-ea"/>
              <a:ea typeface="+mj-ea"/>
            </a:endParaRPr>
          </a:p>
          <a:p>
            <a:pPr lvl="0" algn="ctr">
              <a:defRPr/>
            </a:pPr>
            <a:r>
              <a:rPr lang="en-US" altLang="ko-KR" sz="1200" b="1" dirty="0">
                <a:solidFill>
                  <a:schemeClr val="bg1"/>
                </a:solidFill>
                <a:latin typeface="+mj-ea"/>
                <a:ea typeface="+mj-ea"/>
              </a:rPr>
              <a:t>2017</a:t>
            </a:r>
            <a:r>
              <a:rPr lang="ko-KR" altLang="en-US" sz="1200" b="1" dirty="0">
                <a:solidFill>
                  <a:schemeClr val="bg1"/>
                </a:solidFill>
                <a:latin typeface="+mj-ea"/>
                <a:ea typeface="+mj-ea"/>
              </a:rPr>
              <a:t>년 재생산</a:t>
            </a:r>
            <a:endParaRPr lang="en-US" altLang="ko-KR" sz="1200" b="1" dirty="0">
              <a:solidFill>
                <a:schemeClr val="bg1"/>
              </a:solidFill>
              <a:latin typeface="+mj-ea"/>
              <a:ea typeface="+mj-ea"/>
            </a:endParaRPr>
          </a:p>
        </p:txBody>
      </p:sp>
      <p:sp>
        <p:nvSpPr>
          <p:cNvPr id="51" name="직사각형 50"/>
          <p:cNvSpPr/>
          <p:nvPr/>
        </p:nvSpPr>
        <p:spPr>
          <a:xfrm>
            <a:off x="7357795" y="5520813"/>
            <a:ext cx="1111202" cy="276999"/>
          </a:xfrm>
          <a:prstGeom prst="rect">
            <a:avLst/>
          </a:prstGeom>
        </p:spPr>
        <p:txBody>
          <a:bodyPr wrap="none" anchor="ctr">
            <a:spAutoFit/>
          </a:bodyPr>
          <a:lstStyle/>
          <a:p>
            <a:pPr lvl="0" algn="ctr">
              <a:defRPr/>
            </a:pPr>
            <a:r>
              <a:rPr lang="ko-KR" altLang="en-US" sz="1200" dirty="0">
                <a:solidFill>
                  <a:schemeClr val="bg1"/>
                </a:solidFill>
                <a:latin typeface="+mj-ea"/>
                <a:ea typeface="+mj-ea"/>
              </a:rPr>
              <a:t> </a:t>
            </a:r>
            <a:r>
              <a:rPr lang="en-US" altLang="ko-KR" sz="1200" dirty="0">
                <a:solidFill>
                  <a:schemeClr val="bg1"/>
                </a:solidFill>
                <a:latin typeface="+mj-ea"/>
                <a:ea typeface="+mj-ea"/>
              </a:rPr>
              <a:t>2016</a:t>
            </a:r>
            <a:r>
              <a:rPr lang="ko-KR" altLang="en-US" sz="1200" dirty="0">
                <a:solidFill>
                  <a:schemeClr val="bg1"/>
                </a:solidFill>
                <a:latin typeface="+mj-ea"/>
                <a:ea typeface="+mj-ea"/>
              </a:rPr>
              <a:t>년 </a:t>
            </a:r>
            <a:r>
              <a:rPr lang="en-US" altLang="ko-KR" sz="1200" dirty="0">
                <a:solidFill>
                  <a:schemeClr val="bg1"/>
                </a:solidFill>
                <a:latin typeface="+mj-ea"/>
                <a:ea typeface="+mj-ea"/>
              </a:rPr>
              <a:t>10</a:t>
            </a:r>
            <a:r>
              <a:rPr lang="ko-KR" altLang="en-US" sz="1200" dirty="0">
                <a:solidFill>
                  <a:schemeClr val="bg1"/>
                </a:solidFill>
                <a:latin typeface="+mj-ea"/>
                <a:ea typeface="+mj-ea"/>
              </a:rPr>
              <a:t>월</a:t>
            </a:r>
            <a:endParaRPr lang="en-US" altLang="ko-KR" sz="1200" dirty="0">
              <a:solidFill>
                <a:schemeClr val="bg1"/>
              </a:solidFill>
              <a:latin typeface="+mj-ea"/>
              <a:ea typeface="+mj-ea"/>
            </a:endParaRPr>
          </a:p>
        </p:txBody>
      </p:sp>
      <p:sp>
        <p:nvSpPr>
          <p:cNvPr id="56" name="직사각형 55"/>
          <p:cNvSpPr/>
          <p:nvPr/>
        </p:nvSpPr>
        <p:spPr>
          <a:xfrm>
            <a:off x="1479620" y="5974693"/>
            <a:ext cx="1584000" cy="423193"/>
          </a:xfrm>
          <a:prstGeom prst="rect">
            <a:avLst/>
          </a:prstGeom>
        </p:spPr>
        <p:txBody>
          <a:bodyPr anchor="ctr">
            <a:spAutoFit/>
          </a:bodyPr>
          <a:lstStyle/>
          <a:p>
            <a:pPr algn="ctr"/>
            <a:r>
              <a:rPr lang="en-US" altLang="ko-KR" sz="1100" dirty="0">
                <a:solidFill>
                  <a:schemeClr val="bg1"/>
                </a:solidFill>
                <a:latin typeface="+mj-ea"/>
                <a:ea typeface="+mj-ea"/>
              </a:rPr>
              <a:t>200</a:t>
            </a:r>
            <a:r>
              <a:rPr lang="ko-KR" altLang="en-US" sz="1100" dirty="0">
                <a:solidFill>
                  <a:schemeClr val="bg1"/>
                </a:solidFill>
                <a:latin typeface="+mj-ea"/>
                <a:ea typeface="+mj-ea"/>
              </a:rPr>
              <a:t>만원</a:t>
            </a:r>
            <a:endParaRPr lang="en-US" altLang="ko-KR" sz="1100" dirty="0">
              <a:solidFill>
                <a:schemeClr val="bg1"/>
              </a:solidFill>
              <a:latin typeface="+mj-ea"/>
              <a:ea typeface="+mj-ea"/>
            </a:endParaRPr>
          </a:p>
          <a:p>
            <a:pPr algn="ctr"/>
            <a:r>
              <a:rPr lang="en-US" altLang="ko-KR" sz="1000" dirty="0">
                <a:solidFill>
                  <a:schemeClr val="bg1"/>
                </a:solidFill>
                <a:latin typeface="+mj-ea"/>
                <a:ea typeface="+mj-ea"/>
              </a:rPr>
              <a:t>(</a:t>
            </a:r>
            <a:r>
              <a:rPr lang="ko-KR" altLang="en-US" sz="1000" dirty="0">
                <a:solidFill>
                  <a:schemeClr val="bg1"/>
                </a:solidFill>
                <a:latin typeface="+mj-ea"/>
                <a:ea typeface="+mj-ea"/>
              </a:rPr>
              <a:t>소프트웨어 이용 요금</a:t>
            </a:r>
            <a:r>
              <a:rPr lang="en-US" altLang="ko-KR" sz="1000" dirty="0">
                <a:solidFill>
                  <a:schemeClr val="bg1"/>
                </a:solidFill>
                <a:latin typeface="+mj-ea"/>
                <a:ea typeface="+mj-ea"/>
              </a:rPr>
              <a:t>)</a:t>
            </a:r>
          </a:p>
        </p:txBody>
      </p:sp>
      <p:sp>
        <p:nvSpPr>
          <p:cNvPr id="57" name="직사각형 56"/>
          <p:cNvSpPr/>
          <p:nvPr/>
        </p:nvSpPr>
        <p:spPr>
          <a:xfrm>
            <a:off x="3360212" y="6051637"/>
            <a:ext cx="1584000" cy="261610"/>
          </a:xfrm>
          <a:prstGeom prst="rect">
            <a:avLst/>
          </a:prstGeom>
        </p:spPr>
        <p:txBody>
          <a:bodyPr anchor="ctr">
            <a:spAutoFit/>
          </a:bodyPr>
          <a:lstStyle/>
          <a:p>
            <a:pPr lvl="0" algn="ctr"/>
            <a:r>
              <a:rPr lang="en-US" altLang="ko-KR" sz="1100" dirty="0">
                <a:solidFill>
                  <a:schemeClr val="bg1"/>
                </a:solidFill>
                <a:latin typeface="+mj-ea"/>
                <a:ea typeface="+mj-ea"/>
              </a:rPr>
              <a:t>600~800</a:t>
            </a:r>
            <a:r>
              <a:rPr lang="ko-KR" altLang="en-US" sz="1100" dirty="0">
                <a:solidFill>
                  <a:schemeClr val="bg1"/>
                </a:solidFill>
                <a:latin typeface="+mj-ea"/>
                <a:ea typeface="+mj-ea"/>
              </a:rPr>
              <a:t>만원</a:t>
            </a:r>
          </a:p>
        </p:txBody>
      </p:sp>
      <p:sp>
        <p:nvSpPr>
          <p:cNvPr id="58" name="직사각형 57"/>
          <p:cNvSpPr/>
          <p:nvPr/>
        </p:nvSpPr>
        <p:spPr>
          <a:xfrm>
            <a:off x="5240804" y="5974693"/>
            <a:ext cx="1584000" cy="415498"/>
          </a:xfrm>
          <a:prstGeom prst="rect">
            <a:avLst/>
          </a:prstGeom>
        </p:spPr>
        <p:txBody>
          <a:bodyPr anchor="ctr">
            <a:spAutoFit/>
          </a:bodyPr>
          <a:lstStyle/>
          <a:p>
            <a:pPr lvl="0" algn="ctr"/>
            <a:r>
              <a:rPr lang="en-US" altLang="ko-KR" sz="1100" dirty="0">
                <a:solidFill>
                  <a:schemeClr val="bg1"/>
                </a:solidFill>
                <a:latin typeface="+mj-ea"/>
                <a:ea typeface="+mj-ea"/>
              </a:rPr>
              <a:t>400</a:t>
            </a:r>
            <a:r>
              <a:rPr lang="ko-KR" altLang="en-US" sz="1100" dirty="0">
                <a:solidFill>
                  <a:schemeClr val="bg1"/>
                </a:solidFill>
                <a:latin typeface="+mj-ea"/>
                <a:ea typeface="+mj-ea"/>
              </a:rPr>
              <a:t>만원</a:t>
            </a:r>
            <a:endParaRPr lang="en-US" altLang="ko-KR" sz="1100" dirty="0">
              <a:solidFill>
                <a:schemeClr val="bg1"/>
              </a:solidFill>
              <a:latin typeface="+mj-ea"/>
              <a:ea typeface="+mj-ea"/>
            </a:endParaRPr>
          </a:p>
          <a:p>
            <a:pPr lvl="0" algn="ctr"/>
            <a:r>
              <a:rPr lang="en-US" altLang="ko-KR" sz="1000" dirty="0">
                <a:solidFill>
                  <a:schemeClr val="bg1"/>
                </a:solidFill>
                <a:latin typeface="+mj-ea"/>
                <a:ea typeface="+mj-ea"/>
              </a:rPr>
              <a:t>(</a:t>
            </a:r>
            <a:r>
              <a:rPr lang="ko-KR" altLang="en-US" sz="1000" dirty="0">
                <a:solidFill>
                  <a:schemeClr val="bg1"/>
                </a:solidFill>
                <a:latin typeface="+mj-ea"/>
                <a:ea typeface="+mj-ea"/>
              </a:rPr>
              <a:t>소프트웨어사용비 포함</a:t>
            </a:r>
            <a:r>
              <a:rPr lang="en-US" altLang="ko-KR" sz="1000" dirty="0">
                <a:solidFill>
                  <a:schemeClr val="bg1"/>
                </a:solidFill>
                <a:latin typeface="+mj-ea"/>
                <a:ea typeface="+mj-ea"/>
              </a:rPr>
              <a:t>)</a:t>
            </a:r>
            <a:endParaRPr lang="ko-KR" altLang="en-US" sz="1000" dirty="0">
              <a:solidFill>
                <a:schemeClr val="bg1"/>
              </a:solidFill>
              <a:latin typeface="+mj-ea"/>
              <a:ea typeface="+mj-ea"/>
            </a:endParaRPr>
          </a:p>
        </p:txBody>
      </p:sp>
      <p:sp>
        <p:nvSpPr>
          <p:cNvPr id="59" name="직사각형 58"/>
          <p:cNvSpPr/>
          <p:nvPr/>
        </p:nvSpPr>
        <p:spPr>
          <a:xfrm>
            <a:off x="7603055" y="6051637"/>
            <a:ext cx="620683" cy="261610"/>
          </a:xfrm>
          <a:prstGeom prst="rect">
            <a:avLst/>
          </a:prstGeom>
        </p:spPr>
        <p:txBody>
          <a:bodyPr wrap="none" anchor="ctr">
            <a:spAutoFit/>
          </a:bodyPr>
          <a:lstStyle/>
          <a:p>
            <a:pPr lvl="0" algn="ctr">
              <a:defRPr/>
            </a:pPr>
            <a:r>
              <a:rPr lang="en-US" altLang="ko-KR" sz="1100" dirty="0">
                <a:solidFill>
                  <a:schemeClr val="bg1"/>
                </a:solidFill>
                <a:latin typeface="+mj-ea"/>
                <a:ea typeface="+mj-ea"/>
              </a:rPr>
              <a:t>90</a:t>
            </a:r>
            <a:r>
              <a:rPr lang="ko-KR" altLang="en-US" sz="1100" dirty="0">
                <a:solidFill>
                  <a:schemeClr val="bg1"/>
                </a:solidFill>
                <a:latin typeface="+mj-ea"/>
                <a:ea typeface="+mj-ea"/>
              </a:rPr>
              <a:t>만원</a:t>
            </a:r>
            <a:endParaRPr lang="en-US" altLang="ko-KR" sz="1100" dirty="0">
              <a:solidFill>
                <a:schemeClr val="bg1"/>
              </a:solidFill>
              <a:latin typeface="+mj-ea"/>
              <a:ea typeface="+mj-ea"/>
            </a:endParaRPr>
          </a:p>
        </p:txBody>
      </p:sp>
      <p:sp>
        <p:nvSpPr>
          <p:cNvPr id="24" name="슬라이드 번호 개체 틀 23"/>
          <p:cNvSpPr>
            <a:spLocks noGrp="1"/>
          </p:cNvSpPr>
          <p:nvPr>
            <p:ph type="sldNum" sz="quarter" idx="12"/>
          </p:nvPr>
        </p:nvSpPr>
        <p:spPr/>
        <p:txBody>
          <a:bodyPr/>
          <a:lstStyle/>
          <a:p>
            <a:fld id="{CFC48613-D1D5-42C6-AA47-CE1C9A1D9ADE}" type="slidenum">
              <a:rPr lang="ko-KR" altLang="en-US" smtClean="0"/>
              <a:t>14</a:t>
            </a:fld>
            <a:endParaRPr lang="ko-KR" altLang="en-US"/>
          </a:p>
        </p:txBody>
      </p:sp>
      <p:sp>
        <p:nvSpPr>
          <p:cNvPr id="52" name="제목 51"/>
          <p:cNvSpPr>
            <a:spLocks noGrp="1"/>
          </p:cNvSpPr>
          <p:nvPr>
            <p:ph type="title"/>
          </p:nvPr>
        </p:nvSpPr>
        <p:spPr>
          <a:prstGeom prst="rect">
            <a:avLst/>
          </a:prstGeom>
        </p:spPr>
        <p:txBody>
          <a:bodyPr wrap="none" anchor="ctr" anchorCtr="0">
            <a:noAutofit/>
            <a:sp3d>
              <a:bevelB w="57150" h="38100" prst="artDeco"/>
            </a:sp3d>
          </a:bodyPr>
          <a:lstStyle/>
          <a:p>
            <a:pPr algn="r"/>
            <a:r>
              <a:rPr lang="ko-KR" altLang="en-US" sz="2800" b="1" i="1" dirty="0">
                <a:solidFill>
                  <a:schemeClr val="bg1"/>
                </a:solidFill>
                <a:latin typeface="+mj-ea"/>
                <a:ea typeface="+mj-ea"/>
              </a:rPr>
              <a:t>주요 경쟁기업 현황</a:t>
            </a:r>
          </a:p>
        </p:txBody>
      </p:sp>
    </p:spTree>
    <p:extLst>
      <p:ext uri="{BB962C8B-B14F-4D97-AF65-F5344CB8AC3E}">
        <p14:creationId xmlns:p14="http://schemas.microsoft.com/office/powerpoint/2010/main" val="27491882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4" name="슬라이드 번호 개체 틀 1"/>
          <p:cNvSpPr>
            <a:spLocks noGrp="1"/>
          </p:cNvSpPr>
          <p:nvPr>
            <p:ph type="sldNum" sz="quarter" idx="12"/>
          </p:nvPr>
        </p:nvSpPr>
        <p:spPr/>
        <p:txBody>
          <a:bodyPr/>
          <a:lstStyle/>
          <a:p>
            <a:fld id="{CFC48613-D1D5-42C6-AA47-CE1C9A1D9ADE}" type="slidenum">
              <a:rPr lang="ko-KR" altLang="en-US" smtClean="0"/>
              <a:pPr/>
              <a:t>15</a:t>
            </a:fld>
            <a:endParaRPr lang="ko-KR" altLang="en-US" dirty="0"/>
          </a:p>
        </p:txBody>
      </p:sp>
      <p:sp>
        <p:nvSpPr>
          <p:cNvPr id="3" name="직사각형 2"/>
          <p:cNvSpPr/>
          <p:nvPr/>
        </p:nvSpPr>
        <p:spPr>
          <a:xfrm>
            <a:off x="979372" y="1196752"/>
            <a:ext cx="7337044" cy="723275"/>
          </a:xfrm>
          <a:prstGeom prst="rect">
            <a:avLst/>
          </a:prstGeom>
        </p:spPr>
        <p:txBody>
          <a:bodyPr wrap="square">
            <a:spAutoFit/>
          </a:bodyPr>
          <a:lstStyle/>
          <a:p>
            <a:pPr marL="285750" lvl="0" indent="-285750" algn="just">
              <a:spcBef>
                <a:spcPts val="600"/>
              </a:spcBef>
              <a:buFont typeface="맑은 고딕" panose="020B0503020000020004" pitchFamily="50" charset="-127"/>
              <a:buChar char="–"/>
            </a:pPr>
            <a:r>
              <a:rPr lang="ko-KR" altLang="en-US" dirty="0">
                <a:solidFill>
                  <a:schemeClr val="bg1"/>
                </a:solidFill>
                <a:sym typeface="Arial"/>
              </a:rPr>
              <a:t>서비스용 로봇 개발이 유럽</a:t>
            </a:r>
            <a:r>
              <a:rPr lang="en-US" altLang="ko-KR" dirty="0">
                <a:solidFill>
                  <a:schemeClr val="bg1"/>
                </a:solidFill>
                <a:sym typeface="Arial"/>
              </a:rPr>
              <a:t>, </a:t>
            </a:r>
            <a:r>
              <a:rPr lang="ko-KR" altLang="en-US" dirty="0">
                <a:solidFill>
                  <a:schemeClr val="bg1"/>
                </a:solidFill>
                <a:sym typeface="Arial"/>
              </a:rPr>
              <a:t>일본에 많이 뒤처짐</a:t>
            </a:r>
            <a:endParaRPr lang="en-US" altLang="ko-KR" dirty="0">
              <a:solidFill>
                <a:schemeClr val="bg1"/>
              </a:solidFill>
              <a:sym typeface="Arial"/>
            </a:endParaRPr>
          </a:p>
          <a:p>
            <a:pPr marL="285750" lvl="0" indent="-285750" algn="just">
              <a:spcBef>
                <a:spcPts val="600"/>
              </a:spcBef>
              <a:buFont typeface="맑은 고딕" panose="020B0503020000020004" pitchFamily="50" charset="-127"/>
              <a:buChar char="–"/>
            </a:pPr>
            <a:r>
              <a:rPr lang="ko-KR" altLang="en-US" dirty="0">
                <a:solidFill>
                  <a:schemeClr val="bg1"/>
                </a:solidFill>
                <a:sym typeface="Arial"/>
              </a:rPr>
              <a:t>급격한 고령화로 로봇에 대한 수요가 갈수록 커질 전망</a:t>
            </a:r>
          </a:p>
        </p:txBody>
      </p:sp>
      <p:grpSp>
        <p:nvGrpSpPr>
          <p:cNvPr id="18" name="그룹 17"/>
          <p:cNvGrpSpPr/>
          <p:nvPr/>
        </p:nvGrpSpPr>
        <p:grpSpPr>
          <a:xfrm>
            <a:off x="863588" y="2376609"/>
            <a:ext cx="7416824" cy="1531912"/>
            <a:chOff x="863588" y="2401144"/>
            <a:chExt cx="7416824" cy="1531912"/>
          </a:xfrm>
        </p:grpSpPr>
        <p:grpSp>
          <p:nvGrpSpPr>
            <p:cNvPr id="12" name="그룹 11"/>
            <p:cNvGrpSpPr/>
            <p:nvPr/>
          </p:nvGrpSpPr>
          <p:grpSpPr>
            <a:xfrm>
              <a:off x="863588" y="2401144"/>
              <a:ext cx="7416824" cy="1531912"/>
              <a:chOff x="899592" y="2617168"/>
              <a:chExt cx="7416824" cy="1531912"/>
            </a:xfrm>
          </p:grpSpPr>
          <p:sp>
            <p:nvSpPr>
              <p:cNvPr id="11" name="직사각형 10"/>
              <p:cNvSpPr/>
              <p:nvPr/>
            </p:nvSpPr>
            <p:spPr>
              <a:xfrm>
                <a:off x="899592" y="2617168"/>
                <a:ext cx="1008112" cy="1531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64566" y="2617168"/>
                <a:ext cx="6451850" cy="15319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직사각형 6"/>
            <p:cNvSpPr/>
            <p:nvPr/>
          </p:nvSpPr>
          <p:spPr>
            <a:xfrm>
              <a:off x="1045960" y="2997823"/>
              <a:ext cx="595035" cy="338554"/>
            </a:xfrm>
            <a:prstGeom prst="rect">
              <a:avLst/>
            </a:prstGeom>
          </p:spPr>
          <p:txBody>
            <a:bodyPr wrap="none">
              <a:spAutoFit/>
            </a:bodyPr>
            <a:lstStyle/>
            <a:p>
              <a:pPr algn="ctr"/>
              <a:r>
                <a:rPr lang="ko" altLang="en-US" sz="1600" b="1" dirty="0">
                  <a:solidFill>
                    <a:sysClr val="windowText" lastClr="000000"/>
                  </a:solidFill>
                  <a:cs typeface="Arial"/>
                  <a:sym typeface="Arial"/>
                </a:rPr>
                <a:t>정부</a:t>
              </a:r>
              <a:endParaRPr lang="ko-KR" altLang="en-US" sz="2000" b="1" dirty="0">
                <a:solidFill>
                  <a:sysClr val="windowText" lastClr="000000"/>
                </a:solidFill>
              </a:endParaRPr>
            </a:p>
          </p:txBody>
        </p:sp>
        <p:sp>
          <p:nvSpPr>
            <p:cNvPr id="8" name="직사각형 7"/>
            <p:cNvSpPr/>
            <p:nvPr/>
          </p:nvSpPr>
          <p:spPr>
            <a:xfrm>
              <a:off x="1944404" y="2466909"/>
              <a:ext cx="6264000" cy="1400383"/>
            </a:xfrm>
            <a:prstGeom prst="rect">
              <a:avLst/>
            </a:prstGeom>
          </p:spPr>
          <p:txBody>
            <a:bodyPr wrap="square">
              <a:spAutoFit/>
            </a:bodyPr>
            <a:lstStyle/>
            <a:p>
              <a:pPr marL="285750" lvl="0" indent="-285750" algn="just">
                <a:spcBef>
                  <a:spcPts val="600"/>
                </a:spcBef>
                <a:buClr>
                  <a:schemeClr val="bg1"/>
                </a:buClr>
                <a:buSzPts val="900"/>
                <a:buFont typeface="맑은 고딕" panose="020B0503020000020004" pitchFamily="50" charset="-127"/>
                <a:buChar char="–"/>
              </a:pPr>
              <a:r>
                <a:rPr lang="en-US" altLang="ko-KR" sz="1600" dirty="0">
                  <a:solidFill>
                    <a:srgbClr val="F2F2F2"/>
                  </a:solidFill>
                  <a:cs typeface="Arial"/>
                  <a:sym typeface="Arial"/>
                </a:rPr>
                <a:t>2014</a:t>
              </a:r>
              <a:r>
                <a:rPr lang="ko-KR" altLang="en-US" sz="1600" dirty="0">
                  <a:solidFill>
                    <a:srgbClr val="F2F2F2"/>
                  </a:solidFill>
                  <a:cs typeface="Arial"/>
                  <a:sym typeface="Arial"/>
                </a:rPr>
                <a:t>년 제</a:t>
              </a:r>
              <a:r>
                <a:rPr lang="en-US" altLang="ko-KR" sz="1600" dirty="0">
                  <a:solidFill>
                    <a:srgbClr val="F2F2F2"/>
                  </a:solidFill>
                  <a:cs typeface="Arial"/>
                  <a:sym typeface="Arial"/>
                </a:rPr>
                <a:t>2</a:t>
              </a:r>
              <a:r>
                <a:rPr lang="ko-KR" altLang="en-US" sz="1600" dirty="0">
                  <a:solidFill>
                    <a:srgbClr val="F2F2F2"/>
                  </a:solidFill>
                  <a:cs typeface="Arial"/>
                  <a:sym typeface="Arial"/>
                </a:rPr>
                <a:t>차 지능형 로봇 기본계획을 발표</a:t>
              </a:r>
              <a:r>
                <a:rPr lang="en-US" altLang="ko-KR" sz="1600" dirty="0">
                  <a:solidFill>
                    <a:srgbClr val="F2F2F2"/>
                  </a:solidFill>
                  <a:cs typeface="Arial"/>
                  <a:sym typeface="Arial"/>
                </a:rPr>
                <a:t>, </a:t>
              </a:r>
              <a:r>
                <a:rPr lang="ko-KR" altLang="en-US" sz="1600" dirty="0">
                  <a:solidFill>
                    <a:srgbClr val="F2F2F2"/>
                  </a:solidFill>
                  <a:cs typeface="Arial"/>
                  <a:sym typeface="Arial"/>
                </a:rPr>
                <a:t>적 극적으로 육성정책에 따라</a:t>
              </a:r>
              <a:r>
                <a:rPr lang="en-US" altLang="ko-KR" sz="1600" dirty="0">
                  <a:solidFill>
                    <a:srgbClr val="F2F2F2"/>
                  </a:solidFill>
                  <a:cs typeface="Arial"/>
                  <a:sym typeface="Arial"/>
                </a:rPr>
                <a:t>, </a:t>
              </a:r>
              <a:r>
                <a:rPr lang="ko-KR" altLang="en-US" sz="1600" dirty="0">
                  <a:solidFill>
                    <a:srgbClr val="F2F2F2"/>
                  </a:solidFill>
                  <a:cs typeface="Arial"/>
                  <a:sym typeface="Arial"/>
                </a:rPr>
                <a:t>로봇 기업의 </a:t>
              </a:r>
              <a:r>
                <a:rPr lang="en-US" altLang="ko-KR" sz="1600" dirty="0">
                  <a:solidFill>
                    <a:srgbClr val="F2F2F2"/>
                  </a:solidFill>
                  <a:cs typeface="Arial"/>
                  <a:sym typeface="Arial"/>
                </a:rPr>
                <a:t>90%</a:t>
              </a:r>
              <a:r>
                <a:rPr lang="ko-KR" altLang="en-US" sz="1600" dirty="0">
                  <a:solidFill>
                    <a:srgbClr val="F2F2F2"/>
                  </a:solidFill>
                  <a:cs typeface="Arial"/>
                  <a:sym typeface="Arial"/>
                </a:rPr>
                <a:t>이상인 중소기업에 투자 확대를 계획</a:t>
              </a:r>
            </a:p>
            <a:p>
              <a:pPr marL="285750" lvl="0" indent="-285750" algn="just">
                <a:spcBef>
                  <a:spcPts val="600"/>
                </a:spcBef>
                <a:buClr>
                  <a:schemeClr val="bg1"/>
                </a:buClr>
                <a:buSzPts val="900"/>
                <a:buFont typeface="맑은 고딕" panose="020B0503020000020004" pitchFamily="50" charset="-127"/>
                <a:buChar char="–"/>
              </a:pPr>
              <a:r>
                <a:rPr lang="en-US" altLang="ko-KR" sz="1600" dirty="0">
                  <a:solidFill>
                    <a:srgbClr val="F2F2F2"/>
                  </a:solidFill>
                  <a:cs typeface="Arial"/>
                  <a:sym typeface="Arial"/>
                </a:rPr>
                <a:t>2016</a:t>
              </a:r>
              <a:r>
                <a:rPr lang="ko-KR" altLang="en-US" sz="1600" dirty="0">
                  <a:solidFill>
                    <a:srgbClr val="F2F2F2"/>
                  </a:solidFill>
                  <a:cs typeface="Arial"/>
                  <a:sym typeface="Arial"/>
                </a:rPr>
                <a:t>년 </a:t>
              </a:r>
              <a:r>
                <a:rPr lang="en-US" altLang="ko-KR" sz="1600" dirty="0">
                  <a:solidFill>
                    <a:srgbClr val="F2F2F2"/>
                  </a:solidFill>
                  <a:cs typeface="Arial"/>
                  <a:sym typeface="Arial"/>
                </a:rPr>
                <a:t>4</a:t>
              </a:r>
              <a:r>
                <a:rPr lang="ko-KR" altLang="en-US" sz="1600" dirty="0">
                  <a:solidFill>
                    <a:srgbClr val="F2F2F2"/>
                  </a:solidFill>
                  <a:cs typeface="Arial"/>
                  <a:sym typeface="Arial"/>
                </a:rPr>
                <a:t>차 산업혁명 시대 대응 일환으로 발표한 ‘로봇산업 발전 방안’의 </a:t>
              </a:r>
              <a:r>
                <a:rPr lang="en-US" altLang="ko-KR" sz="1600" dirty="0">
                  <a:solidFill>
                    <a:srgbClr val="F2F2F2"/>
                  </a:solidFill>
                  <a:cs typeface="Arial"/>
                  <a:sym typeface="Arial"/>
                </a:rPr>
                <a:t>5</a:t>
              </a:r>
              <a:r>
                <a:rPr lang="ko-KR" altLang="en-US" sz="1600" dirty="0">
                  <a:solidFill>
                    <a:srgbClr val="F2F2F2"/>
                  </a:solidFill>
                  <a:cs typeface="Arial"/>
                  <a:sym typeface="Arial"/>
                </a:rPr>
                <a:t>대 유망품목에 소셜 로봇 포함</a:t>
              </a:r>
              <a:endParaRPr lang="ko-KR" altLang="en-US" sz="1600" dirty="0">
                <a:solidFill>
                  <a:srgbClr val="F2F2F2"/>
                </a:solidFill>
              </a:endParaRPr>
            </a:p>
          </p:txBody>
        </p:sp>
      </p:grpSp>
      <p:grpSp>
        <p:nvGrpSpPr>
          <p:cNvPr id="19" name="그룹 18"/>
          <p:cNvGrpSpPr/>
          <p:nvPr/>
        </p:nvGrpSpPr>
        <p:grpSpPr>
          <a:xfrm>
            <a:off x="863588" y="4365104"/>
            <a:ext cx="7416824" cy="1531912"/>
            <a:chOff x="863588" y="4365104"/>
            <a:chExt cx="7416824" cy="1531912"/>
          </a:xfrm>
        </p:grpSpPr>
        <p:grpSp>
          <p:nvGrpSpPr>
            <p:cNvPr id="13" name="그룹 12"/>
            <p:cNvGrpSpPr/>
            <p:nvPr/>
          </p:nvGrpSpPr>
          <p:grpSpPr>
            <a:xfrm>
              <a:off x="863588" y="4365104"/>
              <a:ext cx="7416824" cy="1531912"/>
              <a:chOff x="899592" y="4365104"/>
              <a:chExt cx="7416824" cy="1531912"/>
            </a:xfrm>
          </p:grpSpPr>
          <p:sp>
            <p:nvSpPr>
              <p:cNvPr id="14" name="직사각형 13"/>
              <p:cNvSpPr/>
              <p:nvPr/>
            </p:nvSpPr>
            <p:spPr>
              <a:xfrm>
                <a:off x="899592" y="4365104"/>
                <a:ext cx="1008112" cy="1531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864566" y="4365104"/>
                <a:ext cx="6451850" cy="15319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직사각형 8"/>
            <p:cNvSpPr/>
            <p:nvPr/>
          </p:nvSpPr>
          <p:spPr>
            <a:xfrm>
              <a:off x="943368" y="4961783"/>
              <a:ext cx="800219" cy="338554"/>
            </a:xfrm>
            <a:prstGeom prst="rect">
              <a:avLst/>
            </a:prstGeom>
          </p:spPr>
          <p:txBody>
            <a:bodyPr wrap="none">
              <a:spAutoFit/>
            </a:bodyPr>
            <a:lstStyle/>
            <a:p>
              <a:pPr algn="ctr"/>
              <a:r>
                <a:rPr lang="ko" altLang="en-US" sz="1600" b="1" dirty="0">
                  <a:solidFill>
                    <a:sysClr val="windowText" lastClr="000000"/>
                  </a:solidFill>
                  <a:cs typeface="Arial"/>
                  <a:sym typeface="Arial"/>
                </a:rPr>
                <a:t>특허청</a:t>
              </a:r>
              <a:endParaRPr lang="ko-KR" altLang="en-US" sz="2000" b="1" dirty="0">
                <a:solidFill>
                  <a:sysClr val="windowText" lastClr="000000"/>
                </a:solidFill>
              </a:endParaRPr>
            </a:p>
          </p:txBody>
        </p:sp>
        <p:sp>
          <p:nvSpPr>
            <p:cNvPr id="10" name="직사각형 9"/>
            <p:cNvSpPr/>
            <p:nvPr/>
          </p:nvSpPr>
          <p:spPr>
            <a:xfrm>
              <a:off x="1944404" y="4430869"/>
              <a:ext cx="6264000" cy="1400383"/>
            </a:xfrm>
            <a:prstGeom prst="rect">
              <a:avLst/>
            </a:prstGeom>
          </p:spPr>
          <p:txBody>
            <a:bodyPr wrap="square">
              <a:spAutoFit/>
            </a:bodyPr>
            <a:lstStyle/>
            <a:p>
              <a:pPr marL="285750" lvl="0" indent="-285750" algn="just">
                <a:spcBef>
                  <a:spcPts val="600"/>
                </a:spcBef>
                <a:buFont typeface="맑은 고딕" panose="020B0503020000020004" pitchFamily="50" charset="-127"/>
                <a:buChar char="–"/>
              </a:pPr>
              <a:r>
                <a:rPr lang="ko-KR" altLang="en-US" sz="1600" dirty="0">
                  <a:solidFill>
                    <a:srgbClr val="F2F2F2"/>
                  </a:solidFill>
                  <a:cs typeface="Arial"/>
                  <a:sym typeface="Arial"/>
                </a:rPr>
                <a:t>소셜 로봇 분야의 지식재산권 경쟁력 강화를 위해</a:t>
              </a:r>
              <a:r>
                <a:rPr lang="en-US" altLang="ko-KR" sz="1600" dirty="0">
                  <a:solidFill>
                    <a:srgbClr val="F2F2F2"/>
                  </a:solidFill>
                  <a:cs typeface="Arial"/>
                  <a:sym typeface="Arial"/>
                </a:rPr>
                <a:t>, 『</a:t>
              </a:r>
              <a:r>
                <a:rPr lang="ko-KR" altLang="en-US" sz="1600" dirty="0">
                  <a:solidFill>
                    <a:srgbClr val="F2F2F2"/>
                  </a:solidFill>
                  <a:cs typeface="Arial"/>
                  <a:sym typeface="Arial"/>
                </a:rPr>
                <a:t>국가 특허전략 청사진 구축 사업</a:t>
              </a:r>
              <a:r>
                <a:rPr lang="en-US" altLang="ko-KR" sz="1600" dirty="0">
                  <a:solidFill>
                    <a:srgbClr val="F2F2F2"/>
                  </a:solidFill>
                  <a:cs typeface="Arial"/>
                  <a:sym typeface="Arial"/>
                </a:rPr>
                <a:t>』</a:t>
              </a:r>
              <a:r>
                <a:rPr lang="ko-KR" altLang="en-US" sz="1600" dirty="0">
                  <a:solidFill>
                    <a:srgbClr val="F2F2F2"/>
                  </a:solidFill>
                  <a:cs typeface="Arial"/>
                  <a:sym typeface="Arial"/>
                </a:rPr>
                <a:t>을 통해 소셜 로봇 분야의 연구 개발</a:t>
              </a:r>
              <a:r>
                <a:rPr lang="en-US" altLang="ko-KR" sz="1600" dirty="0">
                  <a:solidFill>
                    <a:srgbClr val="F2F2F2"/>
                  </a:solidFill>
                  <a:cs typeface="Arial"/>
                  <a:sym typeface="Arial"/>
                </a:rPr>
                <a:t>(R&amp;D) </a:t>
              </a:r>
              <a:r>
                <a:rPr lang="ko-KR" altLang="en-US" sz="1600" dirty="0">
                  <a:solidFill>
                    <a:srgbClr val="F2F2F2"/>
                  </a:solidFill>
                  <a:cs typeface="Arial"/>
                  <a:sym typeface="Arial"/>
                </a:rPr>
                <a:t>방향을 제시 </a:t>
              </a:r>
              <a:endParaRPr lang="ko-KR" altLang="en-US" sz="1600" dirty="0">
                <a:solidFill>
                  <a:srgbClr val="F2F2F2"/>
                </a:solidFill>
              </a:endParaRPr>
            </a:p>
            <a:p>
              <a:pPr marL="285750" lvl="0" indent="-285750" algn="just">
                <a:spcBef>
                  <a:spcPts val="600"/>
                </a:spcBef>
                <a:buFont typeface="맑은 고딕" panose="020B0503020000020004" pitchFamily="50" charset="-127"/>
                <a:buChar char="–"/>
              </a:pPr>
              <a:r>
                <a:rPr lang="ko-KR" altLang="en-US" sz="1600" dirty="0">
                  <a:solidFill>
                    <a:srgbClr val="F2F2F2"/>
                  </a:solidFill>
                  <a:cs typeface="Arial"/>
                  <a:sym typeface="Arial"/>
                </a:rPr>
                <a:t>세계 최대 규모의 로봇 행사인 </a:t>
              </a:r>
              <a:r>
                <a:rPr lang="en-US" altLang="ko-KR" sz="1600" dirty="0">
                  <a:solidFill>
                    <a:srgbClr val="F2F2F2"/>
                  </a:solidFill>
                  <a:cs typeface="Arial"/>
                  <a:sym typeface="Arial"/>
                </a:rPr>
                <a:t>『</a:t>
              </a:r>
              <a:r>
                <a:rPr lang="ko-KR" altLang="en-US" sz="1600" dirty="0" err="1">
                  <a:solidFill>
                    <a:srgbClr val="F2F2F2"/>
                  </a:solidFill>
                  <a:cs typeface="Arial"/>
                  <a:sym typeface="Arial"/>
                </a:rPr>
                <a:t>로보월드</a:t>
              </a:r>
              <a:r>
                <a:rPr lang="en-US" altLang="ko-KR" sz="1600" dirty="0">
                  <a:solidFill>
                    <a:srgbClr val="F2F2F2"/>
                  </a:solidFill>
                  <a:cs typeface="Arial"/>
                  <a:sym typeface="Arial"/>
                </a:rPr>
                <a:t>』</a:t>
              </a:r>
              <a:r>
                <a:rPr lang="ko-KR" altLang="en-US" sz="1600" dirty="0">
                  <a:solidFill>
                    <a:srgbClr val="F2F2F2"/>
                  </a:solidFill>
                  <a:cs typeface="Arial"/>
                  <a:sym typeface="Arial"/>
                </a:rPr>
                <a:t>에서 소셜 로봇 관련 경진대회와 지식재산 컨설팅을 지속적으로 후원</a:t>
              </a:r>
              <a:endParaRPr lang="ko-KR" altLang="en-US" sz="1600" dirty="0">
                <a:solidFill>
                  <a:srgbClr val="F2F2F2"/>
                </a:solidFill>
              </a:endParaRPr>
            </a:p>
          </p:txBody>
        </p:sp>
      </p:grpSp>
      <p:sp>
        <p:nvSpPr>
          <p:cNvPr id="17" name="제목 16"/>
          <p:cNvSpPr>
            <a:spLocks noGrp="1"/>
          </p:cNvSpPr>
          <p:nvPr>
            <p:ph type="title"/>
          </p:nvPr>
        </p:nvSpPr>
        <p:spPr>
          <a:prstGeom prst="rect">
            <a:avLst/>
          </a:prstGeom>
        </p:spPr>
        <p:txBody>
          <a:bodyPr wrap="none">
            <a:spAutoFit/>
          </a:bodyPr>
          <a:lstStyle/>
          <a:p>
            <a:pPr algn="r"/>
            <a:r>
              <a:rPr lang="ko-KR" altLang="en-US" sz="2800" b="1" i="1" dirty="0">
                <a:solidFill>
                  <a:schemeClr val="bg1"/>
                </a:solidFill>
                <a:latin typeface="+mj-ea"/>
                <a:ea typeface="+mj-ea"/>
              </a:rPr>
              <a:t>국내 정책분석</a:t>
            </a:r>
          </a:p>
        </p:txBody>
      </p:sp>
    </p:spTree>
    <p:extLst>
      <p:ext uri="{BB962C8B-B14F-4D97-AF65-F5344CB8AC3E}">
        <p14:creationId xmlns:p14="http://schemas.microsoft.com/office/powerpoint/2010/main" val="4255486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5"/>
          <p:cNvSpPr/>
          <p:nvPr/>
        </p:nvSpPr>
        <p:spPr>
          <a:xfrm>
            <a:off x="2671763" y="1581151"/>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370" name="Google Shape;370;p55"/>
          <p:cNvGraphicFramePr/>
          <p:nvPr>
            <p:extLst>
              <p:ext uri="{D42A27DB-BD31-4B8C-83A1-F6EECF244321}">
                <p14:modId xmlns:p14="http://schemas.microsoft.com/office/powerpoint/2010/main" val="2651368412"/>
              </p:ext>
            </p:extLst>
          </p:nvPr>
        </p:nvGraphicFramePr>
        <p:xfrm>
          <a:off x="601442" y="1628800"/>
          <a:ext cx="7941116" cy="4464000"/>
        </p:xfrm>
        <a:graphic>
          <a:graphicData uri="http://schemas.openxmlformats.org/drawingml/2006/table">
            <a:tbl>
              <a:tblPr firstRow="1" bandRow="1">
                <a:noFill/>
              </a:tblPr>
              <a:tblGrid>
                <a:gridCol w="990656">
                  <a:extLst>
                    <a:ext uri="{9D8B030D-6E8A-4147-A177-3AD203B41FA5}">
                      <a16:colId xmlns:a16="http://schemas.microsoft.com/office/drawing/2014/main" val="20000"/>
                    </a:ext>
                  </a:extLst>
                </a:gridCol>
                <a:gridCol w="6950460">
                  <a:extLst>
                    <a:ext uri="{9D8B030D-6E8A-4147-A177-3AD203B41FA5}">
                      <a16:colId xmlns:a16="http://schemas.microsoft.com/office/drawing/2014/main" val="20001"/>
                    </a:ext>
                  </a:extLst>
                </a:gridCol>
              </a:tblGrid>
              <a:tr h="1023647">
                <a:tc>
                  <a:txBody>
                    <a:bodyPr/>
                    <a:lstStyle/>
                    <a:p>
                      <a:pPr marL="0" marR="0" lvl="0" indent="0" algn="ctr" rtl="0">
                        <a:spcBef>
                          <a:spcPts val="0"/>
                        </a:spcBef>
                        <a:spcAft>
                          <a:spcPts val="0"/>
                        </a:spcAft>
                        <a:buNone/>
                      </a:pPr>
                      <a:r>
                        <a:rPr lang="ko" sz="1800" b="1" u="none" strike="noStrike" cap="none" dirty="0">
                          <a:solidFill>
                            <a:schemeClr val="bg1"/>
                          </a:solidFill>
                          <a:latin typeface="+mn-ea"/>
                          <a:ea typeface="+mn-ea"/>
                          <a:cs typeface="Arial"/>
                          <a:sym typeface="Arial"/>
                        </a:rPr>
                        <a:t>일본</a:t>
                      </a:r>
                      <a:endParaRPr sz="1800" b="1" u="none" strike="noStrike" cap="none" dirty="0">
                        <a:solidFill>
                          <a:schemeClr val="bg1"/>
                        </a:solidFill>
                        <a:latin typeface="+mn-ea"/>
                        <a:ea typeface="+mn-ea"/>
                        <a:cs typeface="Arial"/>
                        <a:sym typeface="Arial"/>
                      </a:endParaRPr>
                    </a:p>
                  </a:txBody>
                  <a:tcPr marL="91450" marR="91450" marT="45733" marB="45733" anchor="ctr">
                    <a:lnL w="12700" cmpd="sng">
                      <a:noFill/>
                      <a:prstDash val="solid"/>
                    </a:lnL>
                    <a:lnR w="12700" cmpd="sng">
                      <a:noFill/>
                      <a:prstDash val="soli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ko" sz="1400" b="0" i="0" u="none" strike="noStrike" cap="none" dirty="0">
                          <a:solidFill>
                            <a:schemeClr val="bg1"/>
                          </a:solidFill>
                          <a:latin typeface="+mn-ea"/>
                          <a:ea typeface="+mn-ea"/>
                          <a:cs typeface="Arial"/>
                          <a:sym typeface="Arial"/>
                        </a:rPr>
                        <a:t>서비스 로봇 산업은 다양한 분야 중 엔터테이먼트-커뮤니케이션 로봇 발전</a:t>
                      </a:r>
                      <a:endParaRPr sz="1400" u="none" strike="noStrike" cap="none" dirty="0">
                        <a:solidFill>
                          <a:schemeClr val="bg1"/>
                        </a:solidFill>
                        <a:latin typeface="+mn-ea"/>
                        <a:ea typeface="+mn-ea"/>
                        <a:cs typeface="Arial"/>
                        <a:sym typeface="Arial"/>
                      </a:endParaRPr>
                    </a:p>
                    <a:p>
                      <a:pPr marL="0" marR="0" lvl="0" indent="0" algn="l" rtl="0">
                        <a:spcBef>
                          <a:spcPts val="0"/>
                        </a:spcBef>
                        <a:spcAft>
                          <a:spcPts val="0"/>
                        </a:spcAft>
                        <a:buNone/>
                      </a:pPr>
                      <a:r>
                        <a:rPr lang="ko" sz="1400" b="0" i="0" u="none" strike="noStrike" cap="none" dirty="0">
                          <a:solidFill>
                            <a:schemeClr val="bg1"/>
                          </a:solidFill>
                          <a:latin typeface="+mn-ea"/>
                          <a:ea typeface="+mn-ea"/>
                          <a:cs typeface="Arial"/>
                          <a:sym typeface="Arial"/>
                        </a:rPr>
                        <a:t>시장규모를 2020년까지 제조 로봇은 현재보다 2배, 서비스 로봇은 현재보다 20배로 육성시킨다는 계획</a:t>
                      </a:r>
                      <a:endParaRPr sz="1400" u="none" strike="noStrike" cap="none" dirty="0">
                        <a:solidFill>
                          <a:schemeClr val="bg1"/>
                        </a:solidFill>
                        <a:latin typeface="+mn-ea"/>
                        <a:ea typeface="+mn-ea"/>
                        <a:cs typeface="Arial"/>
                        <a:sym typeface="Arial"/>
                      </a:endParaRPr>
                    </a:p>
                  </a:txBody>
                  <a:tcPr marL="80200" marR="80200" marT="80200" marB="80200" anchor="ctr">
                    <a:lnL w="12700" cmpd="sng">
                      <a:noFill/>
                      <a:prstDash val="solid"/>
                    </a:lnL>
                    <a:lnR w="12700" cmpd="sng">
                      <a:noFill/>
                      <a:prstDash val="soli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50812">
                <a:tc>
                  <a:txBody>
                    <a:bodyPr/>
                    <a:lstStyle/>
                    <a:p>
                      <a:pPr marL="0" marR="0" lvl="0" indent="0" algn="ctr" rtl="0">
                        <a:spcBef>
                          <a:spcPts val="0"/>
                        </a:spcBef>
                        <a:spcAft>
                          <a:spcPts val="0"/>
                        </a:spcAft>
                        <a:buNone/>
                      </a:pPr>
                      <a:r>
                        <a:rPr lang="ko" sz="1800" b="1" u="none" strike="noStrike" cap="none" dirty="0">
                          <a:solidFill>
                            <a:schemeClr val="bg1"/>
                          </a:solidFill>
                          <a:latin typeface="+mn-ea"/>
                          <a:ea typeface="+mn-ea"/>
                          <a:cs typeface="Arial"/>
                          <a:sym typeface="Arial"/>
                        </a:rPr>
                        <a:t>중국</a:t>
                      </a:r>
                      <a:endParaRPr sz="1800" b="1" u="none" strike="noStrike" cap="none" dirty="0">
                        <a:solidFill>
                          <a:schemeClr val="bg1"/>
                        </a:solidFill>
                        <a:latin typeface="+mn-ea"/>
                        <a:ea typeface="+mn-ea"/>
                        <a:cs typeface="Arial"/>
                        <a:sym typeface="Arial"/>
                      </a:endParaRPr>
                    </a:p>
                  </a:txBody>
                  <a:tcPr marL="91450" marR="91450" marT="45733" marB="45733" anchor="ctr">
                    <a:lnL w="12700" cmpd="sng">
                      <a:noFill/>
                      <a:prstDash val="solid"/>
                    </a:lnL>
                    <a:lnR w="12700" cmpd="sng">
                      <a:no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ko" sz="1400" b="0" i="0" u="none" strike="noStrike" kern="1200" cap="none" dirty="0">
                          <a:solidFill>
                            <a:schemeClr val="bg1"/>
                          </a:solidFill>
                          <a:latin typeface="+mn-ea"/>
                          <a:ea typeface="+mn-ea"/>
                          <a:cs typeface="Arial"/>
                          <a:sym typeface="Arial"/>
                        </a:rPr>
                        <a:t>서비스 로봇산업은 최근 급성장, 스타트 업들이 주로접객</a:t>
                      </a:r>
                      <a:r>
                        <a:rPr lang="en-US" altLang="ko" sz="1400" b="0" i="0" u="none" strike="noStrike" kern="1200" cap="none" dirty="0">
                          <a:solidFill>
                            <a:schemeClr val="bg1"/>
                          </a:solidFill>
                          <a:latin typeface="+mn-ea"/>
                          <a:ea typeface="+mn-ea"/>
                          <a:cs typeface="Arial"/>
                          <a:sym typeface="Arial"/>
                        </a:rPr>
                        <a:t> </a:t>
                      </a:r>
                      <a:r>
                        <a:rPr lang="ko" sz="1400" b="0" i="0" u="none" strike="noStrike" kern="1200" cap="none" dirty="0">
                          <a:solidFill>
                            <a:schemeClr val="bg1"/>
                          </a:solidFill>
                          <a:latin typeface="+mn-ea"/>
                          <a:ea typeface="+mn-ea"/>
                          <a:cs typeface="Arial"/>
                          <a:sym typeface="Arial"/>
                        </a:rPr>
                        <a:t>/</a:t>
                      </a:r>
                      <a:r>
                        <a:rPr lang="en-US" altLang="ko" sz="1400" b="0" i="0" u="none" strike="noStrike" kern="1200" cap="none" dirty="0">
                          <a:solidFill>
                            <a:schemeClr val="bg1"/>
                          </a:solidFill>
                          <a:latin typeface="+mn-ea"/>
                          <a:ea typeface="+mn-ea"/>
                          <a:cs typeface="Arial"/>
                          <a:sym typeface="Arial"/>
                        </a:rPr>
                        <a:t> </a:t>
                      </a:r>
                      <a:r>
                        <a:rPr lang="ko" sz="1400" b="0" i="0" u="none" strike="noStrike" kern="1200" cap="none" dirty="0">
                          <a:solidFill>
                            <a:schemeClr val="bg1"/>
                          </a:solidFill>
                          <a:latin typeface="+mn-ea"/>
                          <a:ea typeface="+mn-ea"/>
                          <a:cs typeface="Arial"/>
                          <a:sym typeface="Arial"/>
                        </a:rPr>
                        <a:t>소셜</a:t>
                      </a:r>
                      <a:r>
                        <a:rPr lang="ko-KR" altLang="en-US" sz="1400" b="0" i="0" u="none" strike="noStrike" kern="1200" cap="none" dirty="0">
                          <a:solidFill>
                            <a:schemeClr val="bg1"/>
                          </a:solidFill>
                          <a:latin typeface="+mn-ea"/>
                          <a:ea typeface="+mn-ea"/>
                          <a:cs typeface="Arial"/>
                          <a:sym typeface="Arial"/>
                        </a:rPr>
                        <a:t>•</a:t>
                      </a:r>
                      <a:r>
                        <a:rPr lang="ko" sz="1400" b="0" i="0" u="none" strike="noStrike" kern="1200" cap="none" dirty="0">
                          <a:solidFill>
                            <a:schemeClr val="bg1"/>
                          </a:solidFill>
                          <a:latin typeface="+mn-ea"/>
                          <a:ea typeface="+mn-ea"/>
                          <a:cs typeface="Arial"/>
                          <a:sym typeface="Arial"/>
                        </a:rPr>
                        <a:t>교육용 로봇에 집중 </a:t>
                      </a:r>
                      <a:endParaRPr sz="1400" b="0" i="0" u="none" strike="noStrike" kern="1200" cap="none" dirty="0">
                        <a:solidFill>
                          <a:schemeClr val="bg1"/>
                        </a:solidFill>
                        <a:latin typeface="+mn-ea"/>
                        <a:ea typeface="+mn-ea"/>
                        <a:cs typeface="Arial"/>
                      </a:endParaRPr>
                    </a:p>
                    <a:p>
                      <a:pPr marL="0" marR="0" lvl="0" indent="0" algn="l" rtl="0">
                        <a:spcBef>
                          <a:spcPts val="0"/>
                        </a:spcBef>
                        <a:spcAft>
                          <a:spcPts val="0"/>
                        </a:spcAft>
                        <a:buNone/>
                      </a:pPr>
                      <a:r>
                        <a:rPr lang="ko" sz="1400" b="0" i="0" u="none" strike="noStrike" kern="1200" cap="none" dirty="0">
                          <a:solidFill>
                            <a:schemeClr val="bg1"/>
                          </a:solidFill>
                          <a:latin typeface="+mn-ea"/>
                          <a:ea typeface="+mn-ea"/>
                          <a:cs typeface="Arial"/>
                          <a:sym typeface="Arial"/>
                        </a:rPr>
                        <a:t>서비스용 로봇산업의 연간 매출액 300억 위안 이상으로 확대 목표</a:t>
                      </a:r>
                      <a:endParaRPr sz="1400" b="0" i="0" u="none" strike="noStrike" kern="1200" cap="none" dirty="0">
                        <a:solidFill>
                          <a:schemeClr val="bg1"/>
                        </a:solidFill>
                        <a:latin typeface="+mn-ea"/>
                        <a:ea typeface="+mn-ea"/>
                        <a:cs typeface="Arial"/>
                      </a:endParaRPr>
                    </a:p>
                  </a:txBody>
                  <a:tcPr marL="80200" marR="80200" marT="80200" marB="80200" anchor="ctr">
                    <a:lnL w="12700" cmpd="sng">
                      <a:noFill/>
                      <a:prstDash val="solid"/>
                    </a:lnL>
                    <a:lnR w="12700" cmpd="sng">
                      <a:no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26885">
                <a:tc>
                  <a:txBody>
                    <a:bodyPr/>
                    <a:lstStyle/>
                    <a:p>
                      <a:pPr marL="0" marR="0" lvl="0" indent="0" algn="ctr" rtl="0">
                        <a:spcBef>
                          <a:spcPts val="0"/>
                        </a:spcBef>
                        <a:spcAft>
                          <a:spcPts val="0"/>
                        </a:spcAft>
                        <a:buNone/>
                      </a:pPr>
                      <a:r>
                        <a:rPr lang="ko" sz="1800" b="1" u="none" strike="noStrike" cap="none" dirty="0">
                          <a:solidFill>
                            <a:schemeClr val="bg1"/>
                          </a:solidFill>
                          <a:latin typeface="+mn-ea"/>
                          <a:ea typeface="+mn-ea"/>
                          <a:cs typeface="Arial"/>
                          <a:sym typeface="Arial"/>
                        </a:rPr>
                        <a:t>유럽</a:t>
                      </a:r>
                      <a:endParaRPr sz="1800" b="1" u="none" strike="noStrike" cap="none" dirty="0">
                        <a:solidFill>
                          <a:schemeClr val="bg1"/>
                        </a:solidFill>
                        <a:latin typeface="+mn-ea"/>
                        <a:ea typeface="+mn-ea"/>
                        <a:cs typeface="Arial"/>
                        <a:sym typeface="Arial"/>
                      </a:endParaRPr>
                    </a:p>
                  </a:txBody>
                  <a:tcPr marL="91450" marR="91450" marT="45733" marB="45733" anchor="ctr">
                    <a:lnL w="12700" cmpd="sng">
                      <a:noFill/>
                      <a:prstDash val="solid"/>
                    </a:lnL>
                    <a:lnR w="12700" cmpd="sng">
                      <a:no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ko" sz="1400" u="none" strike="noStrike" cap="none" dirty="0">
                          <a:solidFill>
                            <a:schemeClr val="bg1"/>
                          </a:solidFill>
                          <a:latin typeface="+mn-ea"/>
                          <a:ea typeface="+mn-ea"/>
                          <a:cs typeface="Arial"/>
                          <a:sym typeface="Arial"/>
                        </a:rPr>
                        <a:t>독일</a:t>
                      </a:r>
                      <a:endParaRPr lang="en-US" altLang="ko" sz="1400" u="none" strike="noStrike" cap="none" dirty="0">
                        <a:solidFill>
                          <a:schemeClr val="bg1"/>
                        </a:solidFill>
                        <a:latin typeface="+mn-ea"/>
                        <a:ea typeface="+mn-ea"/>
                        <a:cs typeface="Arial"/>
                        <a:sym typeface="Arial"/>
                      </a:endParaRPr>
                    </a:p>
                    <a:p>
                      <a:pPr marL="0" marR="0" lvl="0" indent="0" algn="l" rtl="0">
                        <a:spcBef>
                          <a:spcPts val="0"/>
                        </a:spcBef>
                        <a:spcAft>
                          <a:spcPts val="0"/>
                        </a:spcAft>
                        <a:buNone/>
                      </a:pPr>
                      <a:r>
                        <a:rPr lang="ko" sz="1400" u="none" strike="noStrike" cap="none" dirty="0">
                          <a:solidFill>
                            <a:schemeClr val="bg1"/>
                          </a:solidFill>
                          <a:latin typeface="+mn-ea"/>
                          <a:ea typeface="+mn-ea"/>
                          <a:cs typeface="Arial"/>
                          <a:sym typeface="Arial"/>
                        </a:rPr>
                        <a:t>: 독일정부, 독일 경쟁력 향상을 위해 2007년부터 ‘IKT 2020’ 프로젝트 운영, 서비스용 로봇 기술 기업 및 산학 연계 프로젝트 지원</a:t>
                      </a:r>
                      <a:endParaRPr lang="en-US" altLang="ko" sz="1400" u="none" strike="noStrike" cap="none" dirty="0">
                        <a:solidFill>
                          <a:schemeClr val="bg1"/>
                        </a:solidFill>
                        <a:latin typeface="+mn-ea"/>
                        <a:ea typeface="+mn-ea"/>
                        <a:cs typeface="Arial"/>
                        <a:sym typeface="Arial"/>
                      </a:endParaRPr>
                    </a:p>
                    <a:p>
                      <a:pPr marL="0" marR="0" lvl="0" indent="0" algn="l" rtl="0">
                        <a:spcBef>
                          <a:spcPts val="0"/>
                        </a:spcBef>
                        <a:spcAft>
                          <a:spcPts val="0"/>
                        </a:spcAft>
                        <a:buNone/>
                      </a:pPr>
                      <a:endParaRPr sz="1400" u="none" strike="noStrike" cap="none" dirty="0">
                        <a:solidFill>
                          <a:schemeClr val="bg1"/>
                        </a:solidFill>
                        <a:latin typeface="+mn-ea"/>
                        <a:ea typeface="+mn-ea"/>
                        <a:cs typeface="Arial"/>
                        <a:sym typeface="Arial"/>
                      </a:endParaRPr>
                    </a:p>
                    <a:p>
                      <a:pPr marL="0" marR="0" lvl="0" indent="0" algn="l" rtl="0">
                        <a:spcBef>
                          <a:spcPts val="0"/>
                        </a:spcBef>
                        <a:spcAft>
                          <a:spcPts val="0"/>
                        </a:spcAft>
                        <a:buNone/>
                      </a:pPr>
                      <a:r>
                        <a:rPr lang="ko" sz="1400" u="none" strike="noStrike" cap="none" dirty="0">
                          <a:solidFill>
                            <a:schemeClr val="bg1"/>
                          </a:solidFill>
                          <a:latin typeface="+mn-ea"/>
                          <a:ea typeface="+mn-ea"/>
                          <a:cs typeface="Arial"/>
                          <a:sym typeface="Arial"/>
                        </a:rPr>
                        <a:t>프랑스</a:t>
                      </a:r>
                      <a:endParaRPr lang="en-US" altLang="ko" sz="1400" u="none" strike="noStrike" cap="none" dirty="0">
                        <a:solidFill>
                          <a:schemeClr val="bg1"/>
                        </a:solidFill>
                        <a:latin typeface="+mn-ea"/>
                        <a:ea typeface="+mn-ea"/>
                        <a:cs typeface="Arial"/>
                        <a:sym typeface="Arial"/>
                      </a:endParaRPr>
                    </a:p>
                    <a:p>
                      <a:pPr marL="0" marR="0" lvl="0" indent="0" algn="l" rtl="0">
                        <a:spcBef>
                          <a:spcPts val="0"/>
                        </a:spcBef>
                        <a:spcAft>
                          <a:spcPts val="0"/>
                        </a:spcAft>
                        <a:buNone/>
                      </a:pPr>
                      <a:r>
                        <a:rPr lang="ko" sz="1400" u="none" strike="noStrike" cap="none" dirty="0">
                          <a:solidFill>
                            <a:schemeClr val="bg1"/>
                          </a:solidFill>
                          <a:latin typeface="+mn-ea"/>
                          <a:ea typeface="+mn-ea"/>
                          <a:cs typeface="Arial"/>
                          <a:sym typeface="Arial"/>
                        </a:rPr>
                        <a:t>: 2020년까지 세계 5대 개인 및 전문 서비스용 로봇 산업국 목표 달성을 위한 로봇 연구∙개발 및 혁신 지원, 스타트업 자금 조달 지원 등을 포함한 ‘프랑스 로봇 이니셔티브’ 추진</a:t>
                      </a:r>
                      <a:endParaRPr sz="1400" u="none" strike="noStrike" cap="none" dirty="0">
                        <a:solidFill>
                          <a:schemeClr val="bg1"/>
                        </a:solidFill>
                        <a:latin typeface="+mn-ea"/>
                        <a:ea typeface="+mn-ea"/>
                        <a:cs typeface="Arial"/>
                        <a:sym typeface="Arial"/>
                      </a:endParaRPr>
                    </a:p>
                  </a:txBody>
                  <a:tcPr marL="91450" marR="91450" marT="45733" marB="45733" anchor="ctr">
                    <a:lnL w="12700" cmpd="sng">
                      <a:noFill/>
                      <a:prstDash val="solid"/>
                    </a:lnL>
                    <a:lnR w="12700" cmpd="sng">
                      <a:no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62656">
                <a:tc>
                  <a:txBody>
                    <a:bodyPr/>
                    <a:lstStyle/>
                    <a:p>
                      <a:pPr marL="0" marR="0" lvl="0" indent="0" algn="ctr" rtl="0">
                        <a:spcBef>
                          <a:spcPts val="0"/>
                        </a:spcBef>
                        <a:spcAft>
                          <a:spcPts val="0"/>
                        </a:spcAft>
                        <a:buNone/>
                      </a:pPr>
                      <a:r>
                        <a:rPr lang="ko" sz="1800" b="1" u="none" strike="noStrike" cap="none" dirty="0">
                          <a:solidFill>
                            <a:schemeClr val="bg1"/>
                          </a:solidFill>
                          <a:latin typeface="+mn-ea"/>
                          <a:ea typeface="+mn-ea"/>
                          <a:cs typeface="Arial"/>
                          <a:sym typeface="Arial"/>
                        </a:rPr>
                        <a:t>미국</a:t>
                      </a:r>
                      <a:endParaRPr sz="1800" b="1" u="none" strike="noStrike" cap="none" dirty="0">
                        <a:solidFill>
                          <a:schemeClr val="bg1"/>
                        </a:solidFill>
                        <a:latin typeface="+mn-ea"/>
                        <a:ea typeface="+mn-ea"/>
                        <a:cs typeface="Arial"/>
                        <a:sym typeface="Arial"/>
                      </a:endParaRPr>
                    </a:p>
                  </a:txBody>
                  <a:tcPr marL="91450" marR="91450" marT="45733" marB="45733" anchor="ctr">
                    <a:lnL w="12700" cmpd="sng">
                      <a:noFill/>
                      <a:prstDash val="solid"/>
                    </a:lnL>
                    <a:lnR w="12700" cmpd="sng">
                      <a:noFill/>
                      <a:prstDash val="soli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ko" sz="1400" u="none" strike="noStrike" cap="none" dirty="0">
                          <a:solidFill>
                            <a:schemeClr val="bg1"/>
                          </a:solidFill>
                          <a:latin typeface="+mn-ea"/>
                          <a:ea typeface="+mn-ea"/>
                          <a:cs typeface="Arial"/>
                          <a:sym typeface="Arial"/>
                        </a:rPr>
                        <a:t>과학기술위원회(NSTC) 주관으로 국가 로봇기술 로드맵을 발표하고, 연구 개발 분야를 국방-우주에서 기타 서비스로봇으로 확대</a:t>
                      </a:r>
                      <a:endParaRPr sz="1400" u="none" strike="noStrike" cap="none" dirty="0">
                        <a:solidFill>
                          <a:schemeClr val="bg1"/>
                        </a:solidFill>
                        <a:latin typeface="+mn-ea"/>
                        <a:ea typeface="+mn-ea"/>
                        <a:cs typeface="Arial"/>
                        <a:sym typeface="Arial"/>
                      </a:endParaRPr>
                    </a:p>
                  </a:txBody>
                  <a:tcPr marL="91450" marR="91450" marT="45733" marB="45733" anchor="ctr">
                    <a:lnL w="12700" cmpd="sng">
                      <a:noFill/>
                      <a:prstDash val="solid"/>
                    </a:lnL>
                    <a:lnR w="12700" cmpd="sng">
                      <a:noFill/>
                      <a:prstDash val="soli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 name="슬라이드 번호 개체 틀 1"/>
          <p:cNvSpPr>
            <a:spLocks noGrp="1"/>
          </p:cNvSpPr>
          <p:nvPr>
            <p:ph type="sldNum" sz="quarter" idx="12"/>
          </p:nvPr>
        </p:nvSpPr>
        <p:spPr/>
        <p:txBody>
          <a:bodyPr/>
          <a:lstStyle/>
          <a:p>
            <a:fld id="{CFC48613-D1D5-42C6-AA47-CE1C9A1D9ADE}" type="slidenum">
              <a:rPr lang="ko-KR" altLang="en-US" smtClean="0"/>
              <a:pPr/>
              <a:t>16</a:t>
            </a:fld>
            <a:endParaRPr lang="ko-KR" altLang="en-US" dirty="0"/>
          </a:p>
        </p:txBody>
      </p:sp>
      <p:sp>
        <p:nvSpPr>
          <p:cNvPr id="8" name="제목 7"/>
          <p:cNvSpPr>
            <a:spLocks noGrp="1"/>
          </p:cNvSpPr>
          <p:nvPr>
            <p:ph type="title"/>
          </p:nvPr>
        </p:nvSpPr>
        <p:spPr>
          <a:prstGeom prst="rect">
            <a:avLst/>
          </a:prstGeom>
        </p:spPr>
        <p:txBody>
          <a:bodyPr wrap="none">
            <a:spAutoFit/>
          </a:bodyPr>
          <a:lstStyle/>
          <a:p>
            <a:pPr algn="r"/>
            <a:r>
              <a:rPr lang="ko-KR" altLang="en-US" sz="2800" b="1" i="1" dirty="0">
                <a:solidFill>
                  <a:schemeClr val="bg1"/>
                </a:solidFill>
                <a:latin typeface="+mj-ea"/>
                <a:ea typeface="+mj-ea"/>
              </a:rPr>
              <a:t>세계 정책분석</a:t>
            </a:r>
          </a:p>
        </p:txBody>
      </p:sp>
    </p:spTree>
    <p:extLst>
      <p:ext uri="{BB962C8B-B14F-4D97-AF65-F5344CB8AC3E}">
        <p14:creationId xmlns:p14="http://schemas.microsoft.com/office/powerpoint/2010/main" val="26585580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6"/>
          <p:cNvSpPr/>
          <p:nvPr/>
        </p:nvSpPr>
        <p:spPr>
          <a:xfrm>
            <a:off x="0" y="90100"/>
            <a:ext cx="184800" cy="276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377" name="Google Shape;377;p56"/>
          <p:cNvSpPr/>
          <p:nvPr/>
        </p:nvSpPr>
        <p:spPr>
          <a:xfrm>
            <a:off x="0" y="90100"/>
            <a:ext cx="184800" cy="276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378" name="Google Shape;378;p56"/>
          <p:cNvSpPr/>
          <p:nvPr/>
        </p:nvSpPr>
        <p:spPr>
          <a:xfrm>
            <a:off x="0" y="90100"/>
            <a:ext cx="184800" cy="276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379" name="Google Shape;379;p56"/>
          <p:cNvSpPr/>
          <p:nvPr/>
        </p:nvSpPr>
        <p:spPr>
          <a:xfrm>
            <a:off x="0" y="90100"/>
            <a:ext cx="184800" cy="276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380" name="Google Shape;380;p56"/>
          <p:cNvSpPr/>
          <p:nvPr/>
        </p:nvSpPr>
        <p:spPr>
          <a:xfrm>
            <a:off x="0" y="90100"/>
            <a:ext cx="184800" cy="276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22" name="슬라이드 번호 개체 틀 1"/>
          <p:cNvSpPr>
            <a:spLocks noGrp="1"/>
          </p:cNvSpPr>
          <p:nvPr>
            <p:ph type="sldNum" sz="quarter" idx="12"/>
          </p:nvPr>
        </p:nvSpPr>
        <p:spPr/>
        <p:txBody>
          <a:bodyPr/>
          <a:lstStyle/>
          <a:p>
            <a:fld id="{CFC48613-D1D5-42C6-AA47-CE1C9A1D9ADE}" type="slidenum">
              <a:rPr lang="ko-KR" altLang="en-US" smtClean="0"/>
              <a:pPr/>
              <a:t>17</a:t>
            </a:fld>
            <a:endParaRPr lang="ko-KR" altLang="en-US" dirty="0"/>
          </a:p>
        </p:txBody>
      </p:sp>
      <p:sp>
        <p:nvSpPr>
          <p:cNvPr id="387" name="Google Shape;387;p56"/>
          <p:cNvSpPr/>
          <p:nvPr/>
        </p:nvSpPr>
        <p:spPr>
          <a:xfrm>
            <a:off x="6915648" y="1124743"/>
            <a:ext cx="1937440" cy="5112570"/>
          </a:xfrm>
          <a:prstGeom prst="rect">
            <a:avLst/>
          </a:prstGeom>
          <a:solidFill>
            <a:srgbClr val="F2F2F2">
              <a:alpha val="80000"/>
            </a:srgbClr>
          </a:solidFill>
          <a:ln w="28575">
            <a:solidFill>
              <a:schemeClr val="bg1"/>
            </a:solidFill>
            <a:prstDash val="sysDot"/>
          </a:ln>
        </p:spPr>
        <p:txBody>
          <a:bodyPr spcFirstLastPara="1" wrap="square" lIns="91425" tIns="45700" rIns="91425" bIns="45700" anchor="ctr" anchorCtr="0">
            <a:noAutofit/>
          </a:bodyPr>
          <a:lstStyle/>
          <a:p>
            <a:pPr marL="87312" marR="0" lvl="0" indent="-87312" algn="l" rtl="0">
              <a:lnSpc>
                <a:spcPct val="130000"/>
              </a:lnSpc>
              <a:spcBef>
                <a:spcPts val="600"/>
              </a:spcBef>
              <a:spcAft>
                <a:spcPts val="0"/>
              </a:spcAft>
              <a:buClr>
                <a:srgbClr val="000000"/>
              </a:buClr>
              <a:buSzPts val="1200"/>
              <a:buFont typeface="Arial"/>
              <a:buChar char="•"/>
            </a:pPr>
            <a:r>
              <a:rPr lang="en-US" altLang="ko-KR" sz="1200" b="1" dirty="0"/>
              <a:t> </a:t>
            </a:r>
            <a:r>
              <a:rPr lang="ko-KR" altLang="en-US" sz="1200" b="1" dirty="0"/>
              <a:t>인공지능</a:t>
            </a:r>
            <a:r>
              <a:rPr lang="en-US" altLang="ko-KR" sz="1200" b="1" dirty="0"/>
              <a:t>, </a:t>
            </a:r>
            <a:r>
              <a:rPr lang="ko-KR" altLang="en-US" sz="1200" b="1" dirty="0"/>
              <a:t>융합기술 및 </a:t>
            </a:r>
            <a:r>
              <a:rPr lang="en-US" altLang="ko-KR" sz="1200" b="1" dirty="0"/>
              <a:t>HRI</a:t>
            </a:r>
            <a:r>
              <a:rPr lang="ko-KR" altLang="en-US" sz="1200" b="1" dirty="0"/>
              <a:t> 기술이 결합된 소셜 로봇 개발이 </a:t>
            </a:r>
            <a:r>
              <a:rPr lang="ko-KR" altLang="en-US" sz="1200" b="1" dirty="0" err="1"/>
              <a:t>트랜드</a:t>
            </a:r>
            <a:endParaRPr lang="en-US" altLang="ko-KR" sz="1200" b="1" dirty="0"/>
          </a:p>
          <a:p>
            <a:pPr marL="87312" marR="0" lvl="0" indent="-87312" algn="l" rtl="0">
              <a:lnSpc>
                <a:spcPct val="130000"/>
              </a:lnSpc>
              <a:spcBef>
                <a:spcPts val="600"/>
              </a:spcBef>
              <a:spcAft>
                <a:spcPts val="0"/>
              </a:spcAft>
              <a:buClr>
                <a:srgbClr val="000000"/>
              </a:buClr>
              <a:buSzPts val="1200"/>
              <a:buFont typeface="Arial"/>
              <a:buChar char="•"/>
            </a:pPr>
            <a:r>
              <a:rPr lang="ko-KR" altLang="en-US" sz="1200" b="1" dirty="0"/>
              <a:t>특히나 소셜 로봇은 </a:t>
            </a:r>
            <a:r>
              <a:rPr lang="en-US" altLang="ko-KR" sz="1200" b="1" dirty="0"/>
              <a:t>HRI</a:t>
            </a:r>
            <a:r>
              <a:rPr lang="ko-KR" altLang="en-US" sz="1200" b="1" dirty="0"/>
              <a:t>가 핵심성능인 로봇이므로  연구 개발 필요</a:t>
            </a:r>
            <a:endParaRPr lang="en-US" altLang="ko-KR" sz="1200" b="1" dirty="0"/>
          </a:p>
          <a:p>
            <a:pPr marL="87312" marR="0" lvl="0" indent="-87312" algn="l" rtl="0">
              <a:lnSpc>
                <a:spcPct val="130000"/>
              </a:lnSpc>
              <a:spcBef>
                <a:spcPts val="600"/>
              </a:spcBef>
              <a:spcAft>
                <a:spcPts val="0"/>
              </a:spcAft>
              <a:buClr>
                <a:srgbClr val="000000"/>
              </a:buClr>
              <a:buSzPts val="1200"/>
              <a:buFont typeface="Arial"/>
              <a:buChar char="•"/>
            </a:pPr>
            <a:r>
              <a:rPr lang="en-US" altLang="ko-KR" sz="1200" b="1" dirty="0"/>
              <a:t>4</a:t>
            </a:r>
            <a:r>
              <a:rPr lang="ko-KR" altLang="en-US" sz="1200" b="1" dirty="0"/>
              <a:t>차 산업혁명 기술이 적용되는 현재 기술 </a:t>
            </a:r>
            <a:r>
              <a:rPr lang="ko-KR" altLang="en-US" sz="1200" b="1" dirty="0" err="1"/>
              <a:t>트랜드로</a:t>
            </a:r>
            <a:r>
              <a:rPr lang="ko-KR" altLang="en-US" sz="1200" b="1" dirty="0"/>
              <a:t> 보아 다른 산업처럼 최종적으로는 플랫폼과 연동되어 발전될 것으로 전망</a:t>
            </a:r>
            <a:endParaRPr lang="en-US" altLang="ko-KR" sz="1200" b="1" dirty="0"/>
          </a:p>
          <a:p>
            <a:pPr marL="87312" marR="0" lvl="0" indent="-87312" algn="l" rtl="0">
              <a:lnSpc>
                <a:spcPct val="130000"/>
              </a:lnSpc>
              <a:spcBef>
                <a:spcPts val="600"/>
              </a:spcBef>
              <a:spcAft>
                <a:spcPts val="0"/>
              </a:spcAft>
              <a:buClr>
                <a:srgbClr val="000000"/>
              </a:buClr>
              <a:buSzPts val="1200"/>
              <a:buFont typeface="Arial"/>
              <a:buChar char="•"/>
            </a:pPr>
            <a:r>
              <a:rPr lang="ko-KR" altLang="en-US" sz="1200" b="1" dirty="0"/>
              <a:t>소셜 로봇에 대한 사회적 수요에 맞게 세계 시장도 증가 할 전망</a:t>
            </a:r>
            <a:endParaRPr lang="en-US" altLang="ko-KR" sz="1200" b="1" dirty="0"/>
          </a:p>
          <a:p>
            <a:pPr marL="87312" marR="0" lvl="0" indent="-87312" algn="l" rtl="0">
              <a:lnSpc>
                <a:spcPct val="130000"/>
              </a:lnSpc>
              <a:spcBef>
                <a:spcPts val="600"/>
              </a:spcBef>
              <a:spcAft>
                <a:spcPts val="0"/>
              </a:spcAft>
              <a:buClr>
                <a:srgbClr val="000000"/>
              </a:buClr>
              <a:buSzPts val="1200"/>
              <a:buFont typeface="Arial"/>
              <a:buChar char="•"/>
            </a:pPr>
            <a:r>
              <a:rPr lang="ko-KR" altLang="en-US" sz="1200" b="1" dirty="0"/>
              <a:t>우리나라는 다른 나라에 비해 기술 경쟁력 부족하기에 기술 개발에 대한 지원 정책 증가</a:t>
            </a:r>
            <a:endParaRPr lang="en-US" altLang="ko-KR" sz="1200" b="1" dirty="0"/>
          </a:p>
        </p:txBody>
      </p:sp>
      <p:sp>
        <p:nvSpPr>
          <p:cNvPr id="384" name="Google Shape;384;p56"/>
          <p:cNvSpPr/>
          <p:nvPr/>
        </p:nvSpPr>
        <p:spPr>
          <a:xfrm>
            <a:off x="290912" y="4190282"/>
            <a:ext cx="742736" cy="1686989"/>
          </a:xfrm>
          <a:prstGeom prst="rect">
            <a:avLst/>
          </a:prstGeom>
          <a:solidFill>
            <a:srgbClr val="E36C09">
              <a:alpha val="6980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 sz="1600" b="1" dirty="0">
                <a:solidFill>
                  <a:schemeClr val="bg1"/>
                </a:solidFill>
                <a:latin typeface="+mn-ea"/>
              </a:rPr>
              <a:t>정책</a:t>
            </a:r>
            <a:endParaRPr lang="en-US" altLang="ko" sz="1600" b="1" dirty="0">
              <a:solidFill>
                <a:schemeClr val="bg1"/>
              </a:solidFill>
              <a:latin typeface="+mn-ea"/>
              <a:cs typeface="Arial"/>
              <a:sym typeface="Arial"/>
            </a:endParaRPr>
          </a:p>
          <a:p>
            <a:pPr marL="0" marR="0" lvl="0" indent="0" algn="ctr" rtl="0">
              <a:spcBef>
                <a:spcPts val="0"/>
              </a:spcBef>
              <a:spcAft>
                <a:spcPts val="0"/>
              </a:spcAft>
              <a:buNone/>
            </a:pPr>
            <a:r>
              <a:rPr lang="ko" sz="1600" b="1" dirty="0">
                <a:solidFill>
                  <a:schemeClr val="bg1"/>
                </a:solidFill>
                <a:latin typeface="+mn-ea"/>
                <a:cs typeface="Arial"/>
                <a:sym typeface="Arial"/>
              </a:rPr>
              <a:t>분석</a:t>
            </a:r>
            <a:endParaRPr dirty="0">
              <a:solidFill>
                <a:schemeClr val="bg1"/>
              </a:solidFill>
              <a:latin typeface="+mn-ea"/>
            </a:endParaRPr>
          </a:p>
        </p:txBody>
      </p:sp>
      <p:sp>
        <p:nvSpPr>
          <p:cNvPr id="391" name="Google Shape;391;p56"/>
          <p:cNvSpPr/>
          <p:nvPr/>
        </p:nvSpPr>
        <p:spPr>
          <a:xfrm>
            <a:off x="1033648" y="4190283"/>
            <a:ext cx="5160104" cy="1686989"/>
          </a:xfrm>
          <a:prstGeom prst="rect">
            <a:avLst/>
          </a:prstGeom>
          <a:solidFill>
            <a:srgbClr val="FFFFFF">
              <a:alpha val="60000"/>
            </a:srgbClr>
          </a:solidFill>
          <a:ln>
            <a:noFill/>
          </a:ln>
        </p:spPr>
        <p:txBody>
          <a:bodyPr spcFirstLastPara="1" wrap="square" lIns="91425" tIns="45700" rIns="91425" bIns="45700" anchor="ctr" anchorCtr="0">
            <a:noAutofit/>
          </a:bodyPr>
          <a:lstStyle/>
          <a:p>
            <a:pPr marL="171450" marR="0" lvl="0" indent="-171450" algn="l" rtl="0">
              <a:lnSpc>
                <a:spcPct val="130000"/>
              </a:lnSpc>
              <a:spcBef>
                <a:spcPts val="0"/>
              </a:spcBef>
              <a:spcAft>
                <a:spcPts val="0"/>
              </a:spcAft>
              <a:buClr>
                <a:srgbClr val="000000"/>
              </a:buClr>
              <a:buSzPts val="1000"/>
              <a:buFont typeface="Arial" panose="020B0604020202020204" pitchFamily="34" charset="0"/>
              <a:buChar char="•"/>
            </a:pPr>
            <a:r>
              <a:rPr lang="ko-KR" altLang="en-US" sz="1000" dirty="0">
                <a:latin typeface="+mn-ea"/>
              </a:rPr>
              <a:t>우리나라  소셜 로봇에  대한 기술적 경쟁력 부족하지만  고령화로 인한 수요가 뚜렷하므로 관련 정책과 지원이 증가</a:t>
            </a:r>
            <a:endParaRPr lang="en-US" altLang="ko-KR" sz="1000" dirty="0">
              <a:latin typeface="+mn-ea"/>
            </a:endParaRPr>
          </a:p>
          <a:p>
            <a:pPr marL="171450" marR="0" lvl="0" indent="-171450" algn="l" rtl="0">
              <a:lnSpc>
                <a:spcPct val="130000"/>
              </a:lnSpc>
              <a:spcBef>
                <a:spcPts val="0"/>
              </a:spcBef>
              <a:spcAft>
                <a:spcPts val="0"/>
              </a:spcAft>
              <a:buClr>
                <a:srgbClr val="000000"/>
              </a:buClr>
              <a:buSzPts val="1000"/>
              <a:buFont typeface="Arial" panose="020B0604020202020204" pitchFamily="34" charset="0"/>
              <a:buChar char="•"/>
            </a:pPr>
            <a:r>
              <a:rPr lang="en-US" altLang="ko-KR" sz="1000" dirty="0">
                <a:latin typeface="+mn-ea"/>
              </a:rPr>
              <a:t> </a:t>
            </a:r>
            <a:r>
              <a:rPr lang="ko-KR" altLang="en-US" sz="1000" dirty="0">
                <a:latin typeface="+mn-ea"/>
              </a:rPr>
              <a:t>일본</a:t>
            </a:r>
            <a:r>
              <a:rPr lang="en-US" altLang="ko-KR" sz="1000" dirty="0">
                <a:latin typeface="+mn-ea"/>
              </a:rPr>
              <a:t>, </a:t>
            </a:r>
            <a:r>
              <a:rPr lang="ko-KR" altLang="en-US" sz="1000" dirty="0">
                <a:latin typeface="+mn-ea"/>
              </a:rPr>
              <a:t>유럽은 사회적 수요를 고려하여 꾸준한 기술 개발이 이루어지고 있고 시장확대와 우위 선점을 위한 정책 증가</a:t>
            </a:r>
            <a:endParaRPr lang="en-US" altLang="ko-KR" sz="1000" dirty="0">
              <a:latin typeface="+mn-ea"/>
            </a:endParaRPr>
          </a:p>
          <a:p>
            <a:pPr marL="171450" marR="0" lvl="0" indent="-171450" algn="l" rtl="0">
              <a:lnSpc>
                <a:spcPct val="130000"/>
              </a:lnSpc>
              <a:spcBef>
                <a:spcPts val="0"/>
              </a:spcBef>
              <a:spcAft>
                <a:spcPts val="0"/>
              </a:spcAft>
              <a:buClr>
                <a:srgbClr val="000000"/>
              </a:buClr>
              <a:buSzPts val="1000"/>
              <a:buFont typeface="Arial" panose="020B0604020202020204" pitchFamily="34" charset="0"/>
              <a:buChar char="•"/>
            </a:pPr>
            <a:r>
              <a:rPr lang="ko-KR" altLang="en-US" sz="1000" dirty="0">
                <a:latin typeface="+mn-ea"/>
              </a:rPr>
              <a:t>미국은 국방과 우주분야에 치중되던  로봇 산업을 확대할 예정</a:t>
            </a:r>
            <a:r>
              <a:rPr lang="en-US" altLang="ko-KR" sz="1000" dirty="0">
                <a:latin typeface="+mn-ea"/>
              </a:rPr>
              <a:t>. </a:t>
            </a:r>
            <a:r>
              <a:rPr lang="ko-KR" altLang="en-US" sz="1000" dirty="0">
                <a:latin typeface="+mn-ea"/>
              </a:rPr>
              <a:t>기술적으로 잘 구축되어 있어 빠른 발전이 예상</a:t>
            </a:r>
            <a:endParaRPr lang="en-US" altLang="ko-KR" sz="1000" dirty="0">
              <a:latin typeface="+mn-ea"/>
            </a:endParaRPr>
          </a:p>
          <a:p>
            <a:pPr marL="171450" marR="0" lvl="0" indent="-171450" algn="l" rtl="0">
              <a:lnSpc>
                <a:spcPct val="130000"/>
              </a:lnSpc>
              <a:spcBef>
                <a:spcPts val="0"/>
              </a:spcBef>
              <a:spcAft>
                <a:spcPts val="0"/>
              </a:spcAft>
              <a:buClr>
                <a:srgbClr val="000000"/>
              </a:buClr>
              <a:buSzPts val="1000"/>
              <a:buFont typeface="Arial" panose="020B0604020202020204" pitchFamily="34" charset="0"/>
              <a:buChar char="•"/>
            </a:pPr>
            <a:r>
              <a:rPr lang="ko-KR" altLang="en-US" sz="1000" dirty="0">
                <a:latin typeface="+mn-ea"/>
              </a:rPr>
              <a:t>중국은 소셜 로봇 매출액 증가를 정책으로 내세웠기에 많은 기업들이 기술력 개발을 통해 제품을 출시 할 것으로 보임</a:t>
            </a:r>
            <a:endParaRPr lang="en-US" altLang="ko-KR" sz="1000" dirty="0">
              <a:latin typeface="+mn-ea"/>
            </a:endParaRPr>
          </a:p>
        </p:txBody>
      </p:sp>
      <p:sp>
        <p:nvSpPr>
          <p:cNvPr id="385" name="Google Shape;385;p56"/>
          <p:cNvSpPr/>
          <p:nvPr/>
        </p:nvSpPr>
        <p:spPr>
          <a:xfrm>
            <a:off x="290912" y="2703441"/>
            <a:ext cx="742736" cy="1270159"/>
          </a:xfrm>
          <a:prstGeom prst="rect">
            <a:avLst/>
          </a:prstGeom>
          <a:solidFill>
            <a:srgbClr val="366092">
              <a:alpha val="6980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 sz="1600" b="1" dirty="0">
                <a:solidFill>
                  <a:schemeClr val="bg1"/>
                </a:solidFill>
                <a:latin typeface="+mn-ea"/>
              </a:rPr>
              <a:t>시장</a:t>
            </a:r>
            <a:endParaRPr lang="en-US" altLang="ko" sz="1600" b="1" dirty="0">
              <a:solidFill>
                <a:schemeClr val="bg1"/>
              </a:solidFill>
              <a:latin typeface="+mn-ea"/>
              <a:cs typeface="Arial"/>
              <a:sym typeface="Arial"/>
            </a:endParaRPr>
          </a:p>
          <a:p>
            <a:pPr marL="0" marR="0" lvl="0" indent="0" algn="ctr" rtl="0">
              <a:spcBef>
                <a:spcPts val="0"/>
              </a:spcBef>
              <a:spcAft>
                <a:spcPts val="0"/>
              </a:spcAft>
              <a:buNone/>
            </a:pPr>
            <a:r>
              <a:rPr lang="ko" sz="1600" b="1" dirty="0">
                <a:solidFill>
                  <a:schemeClr val="bg1"/>
                </a:solidFill>
                <a:latin typeface="+mn-ea"/>
                <a:cs typeface="Arial"/>
                <a:sym typeface="Arial"/>
              </a:rPr>
              <a:t>분석</a:t>
            </a:r>
            <a:endParaRPr dirty="0">
              <a:solidFill>
                <a:schemeClr val="bg1"/>
              </a:solidFill>
              <a:latin typeface="+mn-ea"/>
            </a:endParaRPr>
          </a:p>
        </p:txBody>
      </p:sp>
      <p:grpSp>
        <p:nvGrpSpPr>
          <p:cNvPr id="5" name="그룹 4"/>
          <p:cNvGrpSpPr/>
          <p:nvPr/>
        </p:nvGrpSpPr>
        <p:grpSpPr>
          <a:xfrm>
            <a:off x="1033648" y="2703441"/>
            <a:ext cx="5160104" cy="1270159"/>
            <a:chOff x="1572136" y="2636912"/>
            <a:chExt cx="5160104" cy="1270159"/>
          </a:xfrm>
        </p:grpSpPr>
        <p:sp>
          <p:nvSpPr>
            <p:cNvPr id="25" name="Google Shape;391;p56"/>
            <p:cNvSpPr/>
            <p:nvPr/>
          </p:nvSpPr>
          <p:spPr>
            <a:xfrm>
              <a:off x="3543682" y="2636912"/>
              <a:ext cx="3188558" cy="1270159"/>
            </a:xfrm>
            <a:prstGeom prst="rect">
              <a:avLst/>
            </a:prstGeom>
            <a:solidFill>
              <a:srgbClr val="FFFFFF">
                <a:alpha val="60000"/>
              </a:srgbClr>
            </a:solidFill>
            <a:ln>
              <a:noFill/>
            </a:ln>
          </p:spPr>
          <p:txBody>
            <a:bodyPr spcFirstLastPara="1" wrap="square" lIns="91425" tIns="45700" rIns="91425" bIns="45700" anchor="ctr" anchorCtr="0">
              <a:noAutofit/>
            </a:bodyPr>
            <a:lstStyle/>
            <a:p>
              <a:pPr marL="171450" lvl="0" indent="-171450">
                <a:lnSpc>
                  <a:spcPct val="130000"/>
                </a:lnSpc>
                <a:buClr>
                  <a:srgbClr val="000000"/>
                </a:buClr>
                <a:buSzPts val="1000"/>
                <a:buFont typeface="Arial" panose="020B0604020202020204" pitchFamily="34" charset="0"/>
                <a:buChar char="•"/>
              </a:pPr>
              <a:r>
                <a:rPr lang="ko-KR" altLang="en-US" sz="1000" dirty="0">
                  <a:solidFill>
                    <a:schemeClr val="dk1"/>
                  </a:solidFill>
                  <a:latin typeface="+mn-ea"/>
                </a:rPr>
                <a:t>소셜 로봇 시장은 </a:t>
              </a:r>
              <a:r>
                <a:rPr lang="en-US" altLang="ko-KR" sz="1000" dirty="0">
                  <a:solidFill>
                    <a:schemeClr val="dk1"/>
                  </a:solidFill>
                  <a:latin typeface="+mn-ea"/>
                </a:rPr>
                <a:t>2016</a:t>
              </a:r>
              <a:r>
                <a:rPr lang="ko-KR" altLang="en-US" sz="1000" dirty="0">
                  <a:solidFill>
                    <a:schemeClr val="dk1"/>
                  </a:solidFill>
                  <a:latin typeface="+mn-ea"/>
                </a:rPr>
                <a:t>년 </a:t>
              </a:r>
              <a:r>
                <a:rPr lang="en-US" altLang="ko-KR" sz="1000" dirty="0">
                  <a:solidFill>
                    <a:schemeClr val="dk1"/>
                  </a:solidFill>
                  <a:latin typeface="+mn-ea"/>
                </a:rPr>
                <a:t>9.4</a:t>
              </a:r>
              <a:r>
                <a:rPr lang="ko-KR" altLang="en-US" sz="1000" dirty="0">
                  <a:solidFill>
                    <a:schemeClr val="dk1"/>
                  </a:solidFill>
                  <a:latin typeface="+mn-ea"/>
                </a:rPr>
                <a:t>억 달러에서 연평균 </a:t>
              </a:r>
              <a:r>
                <a:rPr lang="en-US" altLang="ko-KR" sz="1000" dirty="0">
                  <a:solidFill>
                    <a:schemeClr val="dk1"/>
                  </a:solidFill>
                  <a:latin typeface="+mn-ea"/>
                </a:rPr>
                <a:t>17%</a:t>
              </a:r>
              <a:r>
                <a:rPr lang="ko-KR" altLang="en-US" sz="1000" dirty="0">
                  <a:solidFill>
                    <a:schemeClr val="dk1"/>
                  </a:solidFill>
                  <a:latin typeface="+mn-ea"/>
                </a:rPr>
                <a:t>씩 성장하여 </a:t>
              </a:r>
              <a:r>
                <a:rPr lang="en-US" altLang="ko-KR" sz="1000" dirty="0">
                  <a:solidFill>
                    <a:schemeClr val="dk1"/>
                  </a:solidFill>
                  <a:latin typeface="+mn-ea"/>
                </a:rPr>
                <a:t>2019</a:t>
              </a:r>
              <a:r>
                <a:rPr lang="ko-KR" altLang="en-US" sz="1000" dirty="0">
                  <a:solidFill>
                    <a:schemeClr val="dk1"/>
                  </a:solidFill>
                  <a:latin typeface="+mn-ea"/>
                </a:rPr>
                <a:t>년에는 </a:t>
              </a:r>
              <a:r>
                <a:rPr lang="en-US" altLang="ko-KR" sz="1000" dirty="0">
                  <a:solidFill>
                    <a:schemeClr val="dk1"/>
                  </a:solidFill>
                  <a:latin typeface="+mn-ea"/>
                </a:rPr>
                <a:t>15</a:t>
              </a:r>
              <a:r>
                <a:rPr lang="ko-KR" altLang="en-US" sz="1000" dirty="0">
                  <a:solidFill>
                    <a:schemeClr val="dk1"/>
                  </a:solidFill>
                  <a:latin typeface="+mn-ea"/>
                </a:rPr>
                <a:t>억 달러의 규모로 전망</a:t>
              </a:r>
              <a:endParaRPr lang="en-US" altLang="ko-KR" sz="1000" dirty="0">
                <a:latin typeface="+mn-ea"/>
              </a:endParaRPr>
            </a:p>
            <a:p>
              <a:pPr marL="171450" lvl="0" indent="-171450">
                <a:lnSpc>
                  <a:spcPct val="130000"/>
                </a:lnSpc>
                <a:buClr>
                  <a:srgbClr val="000000"/>
                </a:buClr>
                <a:buSzPts val="1000"/>
                <a:buFont typeface="Arial" panose="020B0604020202020204" pitchFamily="34" charset="0"/>
                <a:buChar char="•"/>
              </a:pPr>
              <a:r>
                <a:rPr lang="ko-KR" altLang="en-US" sz="1000" dirty="0">
                  <a:solidFill>
                    <a:schemeClr val="dk1"/>
                  </a:solidFill>
                  <a:latin typeface="+mn-ea"/>
                </a:rPr>
                <a:t>국내 시장은 </a:t>
              </a:r>
              <a:r>
                <a:rPr lang="en-US" altLang="ko-KR" sz="1000" dirty="0">
                  <a:solidFill>
                    <a:schemeClr val="dk1"/>
                  </a:solidFill>
                  <a:latin typeface="+mn-ea"/>
                </a:rPr>
                <a:t>561</a:t>
              </a:r>
              <a:r>
                <a:rPr lang="ko-KR" altLang="en-US" sz="1000" dirty="0">
                  <a:solidFill>
                    <a:schemeClr val="dk1"/>
                  </a:solidFill>
                  <a:latin typeface="+mn-ea"/>
                </a:rPr>
                <a:t>억 </a:t>
              </a:r>
              <a:r>
                <a:rPr lang="ko-KR" altLang="en-US" sz="1000" dirty="0" err="1">
                  <a:solidFill>
                    <a:schemeClr val="dk1"/>
                  </a:solidFill>
                  <a:latin typeface="+mn-ea"/>
                </a:rPr>
                <a:t>원에서</a:t>
              </a:r>
              <a:r>
                <a:rPr lang="ko-KR" altLang="en-US" sz="1000" dirty="0">
                  <a:solidFill>
                    <a:schemeClr val="dk1"/>
                  </a:solidFill>
                  <a:latin typeface="+mn-ea"/>
                </a:rPr>
                <a:t> </a:t>
              </a:r>
              <a:r>
                <a:rPr lang="en-US" altLang="ko-KR" sz="1000" dirty="0">
                  <a:solidFill>
                    <a:schemeClr val="dk1"/>
                  </a:solidFill>
                  <a:latin typeface="+mn-ea"/>
                </a:rPr>
                <a:t>900</a:t>
              </a:r>
              <a:r>
                <a:rPr lang="ko-KR" altLang="en-US" sz="1000" dirty="0">
                  <a:solidFill>
                    <a:schemeClr val="dk1"/>
                  </a:solidFill>
                  <a:latin typeface="+mn-ea"/>
                </a:rPr>
                <a:t>억 원으로 증가할 것으로 전망</a:t>
              </a:r>
              <a:r>
                <a:rPr lang="en-US" altLang="ko-KR" sz="1000" dirty="0">
                  <a:solidFill>
                    <a:schemeClr val="dk1"/>
                  </a:solidFill>
                  <a:latin typeface="+mn-ea"/>
                </a:rPr>
                <a:t>. </a:t>
              </a:r>
              <a:r>
                <a:rPr lang="ko-KR" altLang="en-US" sz="1000" dirty="0">
                  <a:solidFill>
                    <a:schemeClr val="dk1"/>
                  </a:solidFill>
                  <a:latin typeface="+mn-ea"/>
                </a:rPr>
                <a:t>현재 </a:t>
              </a:r>
              <a:r>
                <a:rPr lang="ko-KR" altLang="en-US" sz="1000" dirty="0">
                  <a:latin typeface="+mn-ea"/>
                </a:rPr>
                <a:t>전체 로봇 매출 중에 </a:t>
              </a:r>
              <a:r>
                <a:rPr lang="en-US" altLang="ko-KR" sz="1000" dirty="0">
                  <a:latin typeface="+mn-ea"/>
                </a:rPr>
                <a:t>15%</a:t>
              </a:r>
              <a:r>
                <a:rPr lang="ko-KR" altLang="en-US" sz="1000" dirty="0">
                  <a:latin typeface="+mn-ea"/>
                </a:rPr>
                <a:t>이며 세계 평균 </a:t>
              </a:r>
              <a:r>
                <a:rPr lang="en-US" altLang="ko-KR" sz="1000" dirty="0">
                  <a:latin typeface="+mn-ea"/>
                </a:rPr>
                <a:t>38%</a:t>
              </a:r>
              <a:r>
                <a:rPr lang="ko-KR" altLang="en-US" sz="1000" dirty="0">
                  <a:latin typeface="+mn-ea"/>
                </a:rPr>
                <a:t>와 비교했을 때 낮음</a:t>
              </a:r>
              <a:endParaRPr lang="en-US" altLang="ko-KR" sz="1000" dirty="0">
                <a:latin typeface="+mn-ea"/>
              </a:endParaRPr>
            </a:p>
          </p:txBody>
        </p:sp>
        <p:pic>
          <p:nvPicPr>
            <p:cNvPr id="26" name="Google Shape;355;p53"/>
            <p:cNvPicPr preferRelativeResize="0"/>
            <p:nvPr/>
          </p:nvPicPr>
          <p:blipFill>
            <a:blip r:embed="rId3">
              <a:alphaModFix/>
            </a:blip>
            <a:stretch>
              <a:fillRect/>
            </a:stretch>
          </p:blipFill>
          <p:spPr>
            <a:xfrm>
              <a:off x="1572136" y="2636912"/>
              <a:ext cx="1971546" cy="1270159"/>
            </a:xfrm>
            <a:prstGeom prst="rect">
              <a:avLst/>
            </a:prstGeom>
            <a:noFill/>
            <a:ln>
              <a:noFill/>
            </a:ln>
          </p:spPr>
        </p:pic>
      </p:grpSp>
      <p:sp>
        <p:nvSpPr>
          <p:cNvPr id="381" name="Google Shape;381;p56"/>
          <p:cNvSpPr/>
          <p:nvPr/>
        </p:nvSpPr>
        <p:spPr>
          <a:xfrm>
            <a:off x="290912" y="1502074"/>
            <a:ext cx="742736" cy="984683"/>
          </a:xfrm>
          <a:prstGeom prst="rect">
            <a:avLst/>
          </a:prstGeom>
          <a:solidFill>
            <a:srgbClr val="00B050">
              <a:alpha val="6980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 sz="1600" b="1" dirty="0">
                <a:solidFill>
                  <a:schemeClr val="bg1"/>
                </a:solidFill>
                <a:latin typeface="+mn-ea"/>
                <a:cs typeface="Arial"/>
                <a:sym typeface="Arial"/>
              </a:rPr>
              <a:t>기술</a:t>
            </a:r>
            <a:endParaRPr lang="en-US" altLang="ko" sz="1600" b="1" dirty="0">
              <a:solidFill>
                <a:schemeClr val="bg1"/>
              </a:solidFill>
              <a:latin typeface="+mn-ea"/>
              <a:cs typeface="Arial"/>
              <a:sym typeface="Arial"/>
            </a:endParaRPr>
          </a:p>
          <a:p>
            <a:pPr marL="0" marR="0" lvl="0" indent="0" algn="ctr" rtl="0">
              <a:spcBef>
                <a:spcPts val="0"/>
              </a:spcBef>
              <a:spcAft>
                <a:spcPts val="0"/>
              </a:spcAft>
              <a:buNone/>
            </a:pPr>
            <a:r>
              <a:rPr lang="ko" sz="1600" b="1" dirty="0">
                <a:solidFill>
                  <a:schemeClr val="bg1"/>
                </a:solidFill>
                <a:latin typeface="+mn-ea"/>
                <a:cs typeface="Arial"/>
                <a:sym typeface="Arial"/>
              </a:rPr>
              <a:t>분석</a:t>
            </a:r>
            <a:endParaRPr dirty="0">
              <a:solidFill>
                <a:schemeClr val="bg1"/>
              </a:solidFill>
              <a:latin typeface="+mn-ea"/>
            </a:endParaRPr>
          </a:p>
        </p:txBody>
      </p:sp>
      <p:grpSp>
        <p:nvGrpSpPr>
          <p:cNvPr id="6" name="그룹 5"/>
          <p:cNvGrpSpPr/>
          <p:nvPr/>
        </p:nvGrpSpPr>
        <p:grpSpPr>
          <a:xfrm>
            <a:off x="1033648" y="1502074"/>
            <a:ext cx="5160104" cy="984684"/>
            <a:chOff x="1619672" y="1104931"/>
            <a:chExt cx="5160104" cy="984684"/>
          </a:xfrm>
        </p:grpSpPr>
        <p:sp>
          <p:nvSpPr>
            <p:cNvPr id="383" name="Google Shape;383;p56"/>
            <p:cNvSpPr/>
            <p:nvPr/>
          </p:nvSpPr>
          <p:spPr>
            <a:xfrm>
              <a:off x="3032927" y="1104931"/>
              <a:ext cx="3746849" cy="984684"/>
            </a:xfrm>
            <a:prstGeom prst="rect">
              <a:avLst/>
            </a:prstGeom>
            <a:solidFill>
              <a:srgbClr val="FFFFFF">
                <a:alpha val="60000"/>
              </a:srgbClr>
            </a:solidFill>
            <a:ln>
              <a:noFill/>
            </a:ln>
          </p:spPr>
          <p:txBody>
            <a:bodyPr spcFirstLastPara="1" wrap="square" lIns="91425" tIns="45700" rIns="91425" bIns="45700" anchor="ctr" anchorCtr="0">
              <a:noAutofit/>
            </a:bodyPr>
            <a:lstStyle/>
            <a:p>
              <a:pPr marL="171450" indent="-171450">
                <a:lnSpc>
                  <a:spcPct val="130000"/>
                </a:lnSpc>
                <a:buSzPts val="1100"/>
                <a:buFont typeface="Arial" panose="020B0604020202020204" pitchFamily="34" charset="0"/>
                <a:buChar char="•"/>
              </a:pPr>
              <a:r>
                <a:rPr lang="en-US" altLang="ko-KR" sz="1000" dirty="0">
                  <a:solidFill>
                    <a:schemeClr val="tx1"/>
                  </a:solidFill>
                  <a:latin typeface="+mn-ea"/>
                </a:rPr>
                <a:t>4</a:t>
              </a:r>
              <a:r>
                <a:rPr lang="ko-KR" altLang="en-US" sz="1000" dirty="0">
                  <a:solidFill>
                    <a:schemeClr val="tx1"/>
                  </a:solidFill>
                  <a:latin typeface="+mn-ea"/>
                </a:rPr>
                <a:t>차 산업혁명 기술을 통해 인간과의 정서적인 교감을 가능케 하는 수준으로 기술 발전하는 형태</a:t>
              </a:r>
              <a:endParaRPr lang="en-US" altLang="ko-KR" sz="1000" dirty="0">
                <a:solidFill>
                  <a:schemeClr val="tx1"/>
                </a:solidFill>
                <a:latin typeface="+mn-ea"/>
              </a:endParaRPr>
            </a:p>
            <a:p>
              <a:pPr marL="171450" indent="-171450">
                <a:lnSpc>
                  <a:spcPct val="130000"/>
                </a:lnSpc>
                <a:buSzPts val="1100"/>
                <a:buFont typeface="Arial" panose="020B0604020202020204" pitchFamily="34" charset="0"/>
                <a:buChar char="•"/>
              </a:pPr>
              <a:r>
                <a:rPr lang="ko-KR" altLang="en-US" sz="1000" dirty="0">
                  <a:solidFill>
                    <a:schemeClr val="tx1"/>
                  </a:solidFill>
                  <a:latin typeface="+mn-ea"/>
                </a:rPr>
                <a:t>경쟁사들의 제품들은 </a:t>
              </a:r>
              <a:r>
                <a:rPr lang="ko-KR" altLang="en-US" sz="1000" dirty="0" err="1">
                  <a:solidFill>
                    <a:schemeClr val="tx1"/>
                  </a:solidFill>
                  <a:latin typeface="+mn-ea"/>
                </a:rPr>
                <a:t>딥러닝</a:t>
              </a:r>
              <a:r>
                <a:rPr lang="ko-KR" altLang="en-US" sz="1000" dirty="0">
                  <a:solidFill>
                    <a:schemeClr val="tx1"/>
                  </a:solidFill>
                  <a:latin typeface="+mn-ea"/>
                </a:rPr>
                <a:t> 등 </a:t>
              </a:r>
              <a:r>
                <a:rPr lang="en-US" altLang="ko-KR" sz="1000" dirty="0">
                  <a:solidFill>
                    <a:schemeClr val="tx1"/>
                  </a:solidFill>
                  <a:latin typeface="+mn-ea"/>
                </a:rPr>
                <a:t>AI</a:t>
              </a:r>
              <a:r>
                <a:rPr lang="ko-KR" altLang="en-US" sz="1000" dirty="0">
                  <a:solidFill>
                    <a:schemeClr val="tx1"/>
                  </a:solidFill>
                  <a:latin typeface="+mn-ea"/>
                </a:rPr>
                <a:t>를 활용하여 사람과 같이 맥락에 맞는 자연스런 행동을 접목</a:t>
              </a:r>
              <a:endParaRPr lang="en-US" altLang="ko-KR" sz="1000" dirty="0">
                <a:solidFill>
                  <a:schemeClr val="tx1"/>
                </a:solidFill>
                <a:latin typeface="+mn-ea"/>
              </a:endParaRPr>
            </a:p>
          </p:txBody>
        </p:sp>
        <p:sp>
          <p:nvSpPr>
            <p:cNvPr id="3" name="직사각형 2"/>
            <p:cNvSpPr/>
            <p:nvPr/>
          </p:nvSpPr>
          <p:spPr>
            <a:xfrm>
              <a:off x="1619672" y="1104932"/>
              <a:ext cx="1413255" cy="984683"/>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o-KR" altLang="en-US" sz="2400" b="1" dirty="0">
                  <a:solidFill>
                    <a:schemeClr val="tx1"/>
                  </a:solidFill>
                  <a:latin typeface="+mn-ea"/>
                  <a:cs typeface="Arial"/>
                  <a:sym typeface="Arial"/>
                </a:rPr>
                <a:t>특허</a:t>
              </a:r>
            </a:p>
            <a:p>
              <a:pPr lvl="0" algn="ctr"/>
              <a:r>
                <a:rPr lang="ko-KR" altLang="en-US" sz="1600" b="1" dirty="0">
                  <a:solidFill>
                    <a:schemeClr val="tx1"/>
                  </a:solidFill>
                  <a:latin typeface="+mn-ea"/>
                  <a:cs typeface="Arial"/>
                  <a:sym typeface="Arial"/>
                </a:rPr>
                <a:t>기술발전도</a:t>
              </a:r>
            </a:p>
          </p:txBody>
        </p:sp>
      </p:grpSp>
      <p:sp>
        <p:nvSpPr>
          <p:cNvPr id="12" name="오른쪽 중괄호 11"/>
          <p:cNvSpPr/>
          <p:nvPr/>
        </p:nvSpPr>
        <p:spPr>
          <a:xfrm>
            <a:off x="6267576" y="1340768"/>
            <a:ext cx="504056" cy="4680518"/>
          </a:xfrm>
          <a:prstGeom prst="rightBrace">
            <a:avLst>
              <a:gd name="adj1" fmla="val 29065"/>
              <a:gd name="adj2" fmla="val 50000"/>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제목 23"/>
          <p:cNvSpPr>
            <a:spLocks noGrp="1"/>
          </p:cNvSpPr>
          <p:nvPr>
            <p:ph type="title"/>
          </p:nvPr>
        </p:nvSpPr>
        <p:spPr>
          <a:prstGeom prst="rect">
            <a:avLst/>
          </a:prstGeom>
        </p:spPr>
        <p:txBody>
          <a:bodyPr wrap="none">
            <a:spAutoFit/>
          </a:bodyPr>
          <a:lstStyle/>
          <a:p>
            <a:pPr algn="r"/>
            <a:r>
              <a:rPr lang="ko-KR" altLang="en-US" sz="2800" b="1" i="1" dirty="0">
                <a:solidFill>
                  <a:schemeClr val="bg1"/>
                </a:solidFill>
                <a:latin typeface="+mj-ea"/>
                <a:ea typeface="+mj-ea"/>
              </a:rPr>
              <a:t>환경분석 결론</a:t>
            </a:r>
          </a:p>
        </p:txBody>
      </p:sp>
    </p:spTree>
    <p:extLst>
      <p:ext uri="{BB962C8B-B14F-4D97-AF65-F5344CB8AC3E}">
        <p14:creationId xmlns:p14="http://schemas.microsoft.com/office/powerpoint/2010/main" val="17985594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B4C15D19-0FC3-47B9-92DB-59DF86357A7D}"/>
              </a:ext>
            </a:extLst>
          </p:cNvPr>
          <p:cNvSpPr>
            <a:spLocks noGrp="1"/>
          </p:cNvSpPr>
          <p:nvPr>
            <p:ph type="sldNum" sz="quarter" idx="12"/>
          </p:nvPr>
        </p:nvSpPr>
        <p:spPr/>
        <p:txBody>
          <a:bodyPr/>
          <a:lstStyle/>
          <a:p>
            <a:fld id="{CFC48613-D1D5-42C6-AA47-CE1C9A1D9ADE}" type="slidenum">
              <a:rPr lang="ko-KR" altLang="en-US" smtClean="0"/>
              <a:pPr/>
              <a:t>18</a:t>
            </a:fld>
            <a:endParaRPr lang="ko-KR" altLang="en-US" dirty="0"/>
          </a:p>
        </p:txBody>
      </p:sp>
      <p:sp>
        <p:nvSpPr>
          <p:cNvPr id="3" name="오각형 8">
            <a:extLst>
              <a:ext uri="{FF2B5EF4-FFF2-40B4-BE49-F238E27FC236}">
                <a16:creationId xmlns:a16="http://schemas.microsoft.com/office/drawing/2014/main" id="{3070DFB2-EADB-48B3-9D6B-58598FB8638E}"/>
              </a:ext>
            </a:extLst>
          </p:cNvPr>
          <p:cNvSpPr/>
          <p:nvPr/>
        </p:nvSpPr>
        <p:spPr bwMode="auto">
          <a:xfrm>
            <a:off x="580585" y="1449451"/>
            <a:ext cx="1885742" cy="580246"/>
          </a:xfrm>
          <a:prstGeom prst="homePlate">
            <a:avLst>
              <a:gd name="adj" fmla="val 9091"/>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scene3d>
              <a:camera prst="orthographicFront"/>
              <a:lightRig rig="threePt" dir="t"/>
            </a:scene3d>
            <a:sp3d>
              <a:bevelB w="57150" h="38100" prst="artDeco"/>
            </a:sp3d>
          </a:bodyPr>
          <a:lstStyle/>
          <a:p>
            <a:pPr marL="0" marR="0" indent="0" algn="ctr" defTabSz="914400" rtl="0" eaLnBrk="0" fontAlgn="ctr" latinLnBrk="0" hangingPunct="0">
              <a:lnSpc>
                <a:spcPct val="100000"/>
              </a:lnSpc>
              <a:spcBef>
                <a:spcPct val="50000"/>
              </a:spcBef>
              <a:spcAft>
                <a:spcPct val="0"/>
              </a:spcAft>
              <a:buClrTx/>
              <a:buSzTx/>
              <a:buFont typeface="Arial" pitchFamily="34" charset="0"/>
              <a:buNone/>
              <a:tabLst>
                <a:tab pos="1028700" algn="l"/>
              </a:tabLst>
            </a:pPr>
            <a:r>
              <a:rPr kumimoji="1" lang="ko-KR" altLang="en-US" sz="1400" i="0" strike="noStrike" cap="none" normalizeH="0" baseline="0" dirty="0">
                <a:ln>
                  <a:noFill/>
                </a:ln>
                <a:solidFill>
                  <a:schemeClr val="bg2"/>
                </a:solidFill>
                <a:effectLst/>
                <a:latin typeface="+mj-ea"/>
                <a:ea typeface="+mj-ea"/>
              </a:rPr>
              <a:t>과제 선정</a:t>
            </a:r>
          </a:p>
        </p:txBody>
      </p:sp>
      <p:sp>
        <p:nvSpPr>
          <p:cNvPr id="4" name="오각형 9">
            <a:extLst>
              <a:ext uri="{FF2B5EF4-FFF2-40B4-BE49-F238E27FC236}">
                <a16:creationId xmlns:a16="http://schemas.microsoft.com/office/drawing/2014/main" id="{534B751F-63B1-43F1-81F6-62D6E35A6EFF}"/>
              </a:ext>
            </a:extLst>
          </p:cNvPr>
          <p:cNvSpPr/>
          <p:nvPr/>
        </p:nvSpPr>
        <p:spPr bwMode="auto">
          <a:xfrm>
            <a:off x="3622362" y="1449451"/>
            <a:ext cx="1885742" cy="580246"/>
          </a:xfrm>
          <a:prstGeom prst="homePlate">
            <a:avLst>
              <a:gd name="adj" fmla="val 9091"/>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scene3d>
              <a:camera prst="orthographicFront"/>
              <a:lightRig rig="threePt" dir="t"/>
            </a:scene3d>
            <a:sp3d>
              <a:bevelB w="57150" h="38100" prst="artDeco"/>
            </a:sp3d>
          </a:bodyPr>
          <a:lstStyle/>
          <a:p>
            <a:pPr marL="0" marR="0" indent="0" algn="ctr" defTabSz="914400" rtl="0" eaLnBrk="0" fontAlgn="ctr" latinLnBrk="0" hangingPunct="0">
              <a:lnSpc>
                <a:spcPct val="100000"/>
              </a:lnSpc>
              <a:spcBef>
                <a:spcPct val="50000"/>
              </a:spcBef>
              <a:spcAft>
                <a:spcPct val="0"/>
              </a:spcAft>
              <a:buClrTx/>
              <a:buSzTx/>
              <a:buFont typeface="Arial" pitchFamily="34" charset="0"/>
              <a:buNone/>
              <a:tabLst>
                <a:tab pos="1028700" algn="l"/>
              </a:tabLst>
            </a:pPr>
            <a:r>
              <a:rPr kumimoji="1" lang="ko-KR" altLang="en-US" sz="1400" dirty="0">
                <a:solidFill>
                  <a:schemeClr val="bg2"/>
                </a:solidFill>
                <a:latin typeface="+mj-ea"/>
                <a:ea typeface="+mj-ea"/>
              </a:rPr>
              <a:t>세부 기술요소 분석</a:t>
            </a:r>
            <a:br>
              <a:rPr kumimoji="1" lang="en-US" altLang="ko-KR" sz="1400" dirty="0">
                <a:solidFill>
                  <a:schemeClr val="bg2"/>
                </a:solidFill>
                <a:latin typeface="+mj-ea"/>
                <a:ea typeface="+mj-ea"/>
              </a:rPr>
            </a:br>
            <a:r>
              <a:rPr kumimoji="1" lang="en-US" altLang="ko-KR" sz="1050" dirty="0">
                <a:solidFill>
                  <a:schemeClr val="bg2"/>
                </a:solidFill>
                <a:latin typeface="+mj-ea"/>
                <a:ea typeface="+mj-ea"/>
              </a:rPr>
              <a:t>(</a:t>
            </a:r>
            <a:r>
              <a:rPr kumimoji="1" lang="ko-KR" altLang="en-US" sz="1050" dirty="0">
                <a:solidFill>
                  <a:schemeClr val="bg2"/>
                </a:solidFill>
                <a:latin typeface="+mj-ea"/>
                <a:ea typeface="+mj-ea"/>
              </a:rPr>
              <a:t>소재</a:t>
            </a:r>
            <a:r>
              <a:rPr kumimoji="1" lang="en-US" altLang="ko-KR" sz="1050" dirty="0">
                <a:solidFill>
                  <a:schemeClr val="bg2"/>
                </a:solidFill>
                <a:latin typeface="+mj-ea"/>
                <a:ea typeface="+mj-ea"/>
              </a:rPr>
              <a:t>,</a:t>
            </a:r>
            <a:r>
              <a:rPr kumimoji="1" lang="ko-KR" altLang="en-US" sz="1050" dirty="0">
                <a:solidFill>
                  <a:schemeClr val="bg2"/>
                </a:solidFill>
                <a:latin typeface="+mj-ea"/>
                <a:ea typeface="+mj-ea"/>
              </a:rPr>
              <a:t>구성</a:t>
            </a:r>
            <a:r>
              <a:rPr kumimoji="1" lang="en-US" altLang="ko-KR" sz="1050" dirty="0">
                <a:solidFill>
                  <a:schemeClr val="bg2"/>
                </a:solidFill>
                <a:latin typeface="+mj-ea"/>
                <a:ea typeface="+mj-ea"/>
              </a:rPr>
              <a:t>,</a:t>
            </a:r>
            <a:r>
              <a:rPr kumimoji="1" lang="ko-KR" altLang="en-US" sz="1050" dirty="0">
                <a:solidFill>
                  <a:schemeClr val="bg2"/>
                </a:solidFill>
                <a:latin typeface="+mj-ea"/>
                <a:ea typeface="+mj-ea"/>
              </a:rPr>
              <a:t>프로세스</a:t>
            </a:r>
            <a:r>
              <a:rPr kumimoji="1" lang="en-US" altLang="ko-KR" sz="1050" dirty="0">
                <a:solidFill>
                  <a:schemeClr val="bg2"/>
                </a:solidFill>
                <a:latin typeface="+mj-ea"/>
                <a:ea typeface="+mj-ea"/>
              </a:rPr>
              <a:t>)</a:t>
            </a:r>
          </a:p>
        </p:txBody>
      </p:sp>
      <p:sp>
        <p:nvSpPr>
          <p:cNvPr id="5" name="오각형 10">
            <a:extLst>
              <a:ext uri="{FF2B5EF4-FFF2-40B4-BE49-F238E27FC236}">
                <a16:creationId xmlns:a16="http://schemas.microsoft.com/office/drawing/2014/main" id="{5D5413B6-081D-4F1D-A015-CEC2B0EA8A77}"/>
              </a:ext>
            </a:extLst>
          </p:cNvPr>
          <p:cNvSpPr/>
          <p:nvPr/>
        </p:nvSpPr>
        <p:spPr bwMode="auto">
          <a:xfrm>
            <a:off x="6659671" y="1449451"/>
            <a:ext cx="1885742" cy="580246"/>
          </a:xfrm>
          <a:prstGeom prst="homePlate">
            <a:avLst>
              <a:gd name="adj" fmla="val 9091"/>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scene3d>
              <a:camera prst="orthographicFront"/>
              <a:lightRig rig="threePt" dir="t"/>
            </a:scene3d>
            <a:sp3d>
              <a:bevelB w="57150" h="38100" prst="artDeco"/>
            </a:sp3d>
          </a:bodyPr>
          <a:lstStyle/>
          <a:p>
            <a:pPr marL="0" marR="0" indent="0" algn="ctr" defTabSz="914400" rtl="0" eaLnBrk="0" fontAlgn="ctr" latinLnBrk="0" hangingPunct="0">
              <a:lnSpc>
                <a:spcPct val="100000"/>
              </a:lnSpc>
              <a:spcBef>
                <a:spcPct val="50000"/>
              </a:spcBef>
              <a:spcAft>
                <a:spcPct val="0"/>
              </a:spcAft>
              <a:buClrTx/>
              <a:buSzTx/>
              <a:buFont typeface="Arial" pitchFamily="34" charset="0"/>
              <a:buNone/>
              <a:tabLst>
                <a:tab pos="1028700" algn="l"/>
              </a:tabLst>
            </a:pPr>
            <a:r>
              <a:rPr kumimoji="1" lang="ko-KR" altLang="en-US" sz="1400" i="0" strike="noStrike" cap="none" normalizeH="0" baseline="0" dirty="0">
                <a:ln>
                  <a:noFill/>
                </a:ln>
                <a:solidFill>
                  <a:schemeClr val="bg2"/>
                </a:solidFill>
                <a:effectLst/>
                <a:latin typeface="+mj-ea"/>
                <a:ea typeface="+mj-ea"/>
              </a:rPr>
              <a:t>기</a:t>
            </a:r>
            <a:r>
              <a:rPr kumimoji="1" lang="ko-KR" altLang="en-US" sz="1400" dirty="0">
                <a:solidFill>
                  <a:schemeClr val="bg2"/>
                </a:solidFill>
                <a:latin typeface="+mj-ea"/>
                <a:ea typeface="+mj-ea"/>
              </a:rPr>
              <a:t>술 전개</a:t>
            </a:r>
            <a:br>
              <a:rPr kumimoji="1" lang="en-US" altLang="ko-KR" sz="1400" i="0" strike="noStrike" cap="none" normalizeH="0" baseline="0" dirty="0">
                <a:ln>
                  <a:noFill/>
                </a:ln>
                <a:solidFill>
                  <a:schemeClr val="bg2"/>
                </a:solidFill>
                <a:effectLst/>
                <a:latin typeface="+mj-ea"/>
                <a:ea typeface="+mj-ea"/>
              </a:rPr>
            </a:br>
            <a:r>
              <a:rPr kumimoji="1" lang="ko-KR" altLang="en-US" sz="1050" i="0" strike="noStrike" cap="none" normalizeH="0" baseline="0" dirty="0">
                <a:ln>
                  <a:noFill/>
                </a:ln>
                <a:solidFill>
                  <a:schemeClr val="bg2"/>
                </a:solidFill>
                <a:effectLst/>
                <a:latin typeface="+mj-ea"/>
                <a:ea typeface="+mj-ea"/>
              </a:rPr>
              <a:t>핵심</a:t>
            </a:r>
            <a:r>
              <a:rPr kumimoji="1" lang="en-US" altLang="ko-KR" sz="1050" i="0" strike="noStrike" cap="none" normalizeH="0" baseline="0" dirty="0">
                <a:ln>
                  <a:noFill/>
                </a:ln>
                <a:solidFill>
                  <a:schemeClr val="bg2"/>
                </a:solidFill>
                <a:effectLst/>
                <a:latin typeface="+mj-ea"/>
                <a:ea typeface="+mj-ea"/>
              </a:rPr>
              <a:t>/</a:t>
            </a:r>
            <a:r>
              <a:rPr kumimoji="1" lang="ko-KR" altLang="en-US" sz="1050" i="0" strike="noStrike" cap="none" normalizeH="0" baseline="0" dirty="0">
                <a:ln>
                  <a:noFill/>
                </a:ln>
                <a:solidFill>
                  <a:schemeClr val="bg2"/>
                </a:solidFill>
                <a:effectLst/>
                <a:latin typeface="+mj-ea"/>
                <a:ea typeface="+mj-ea"/>
              </a:rPr>
              <a:t>주변기술 정리</a:t>
            </a:r>
          </a:p>
        </p:txBody>
      </p:sp>
      <p:sp>
        <p:nvSpPr>
          <p:cNvPr id="8" name="갈매기형 수장 4">
            <a:extLst>
              <a:ext uri="{FF2B5EF4-FFF2-40B4-BE49-F238E27FC236}">
                <a16:creationId xmlns:a16="http://schemas.microsoft.com/office/drawing/2014/main" id="{2CB71182-031C-4925-92BA-54FCB4BACFE7}"/>
              </a:ext>
            </a:extLst>
          </p:cNvPr>
          <p:cNvSpPr/>
          <p:nvPr/>
        </p:nvSpPr>
        <p:spPr>
          <a:xfrm>
            <a:off x="1073406" y="1104999"/>
            <a:ext cx="900100"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altLang="ko-KR" sz="1400" dirty="0">
                <a:ln w="0">
                  <a:noFill/>
                </a:ln>
                <a:solidFill>
                  <a:schemeClr val="bg2"/>
                </a:solidFill>
                <a:effectLst/>
                <a:latin typeface="+mj-ea"/>
                <a:ea typeface="+mj-ea"/>
              </a:rPr>
              <a:t>1</a:t>
            </a:r>
            <a:r>
              <a:rPr lang="ko-KR" altLang="en-US" sz="1400" dirty="0">
                <a:ln w="0">
                  <a:noFill/>
                </a:ln>
                <a:solidFill>
                  <a:schemeClr val="bg2"/>
                </a:solidFill>
                <a:effectLst/>
                <a:latin typeface="+mj-ea"/>
                <a:ea typeface="+mj-ea"/>
              </a:rPr>
              <a:t>단계</a:t>
            </a:r>
          </a:p>
        </p:txBody>
      </p:sp>
      <p:sp>
        <p:nvSpPr>
          <p:cNvPr id="11" name="갈매기형 수장 4">
            <a:extLst>
              <a:ext uri="{FF2B5EF4-FFF2-40B4-BE49-F238E27FC236}">
                <a16:creationId xmlns:a16="http://schemas.microsoft.com/office/drawing/2014/main" id="{F885D289-3E97-4D25-8398-FB1322EF51B0}"/>
              </a:ext>
            </a:extLst>
          </p:cNvPr>
          <p:cNvSpPr/>
          <p:nvPr/>
        </p:nvSpPr>
        <p:spPr>
          <a:xfrm>
            <a:off x="4115183" y="1104999"/>
            <a:ext cx="900100"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altLang="ko-KR" sz="1400" dirty="0">
                <a:ln w="0">
                  <a:noFill/>
                </a:ln>
                <a:solidFill>
                  <a:schemeClr val="bg2"/>
                </a:solidFill>
                <a:effectLst/>
                <a:latin typeface="+mj-ea"/>
                <a:ea typeface="+mj-ea"/>
              </a:rPr>
              <a:t>2</a:t>
            </a:r>
            <a:r>
              <a:rPr lang="ko-KR" altLang="en-US" sz="1400" dirty="0">
                <a:ln w="0">
                  <a:noFill/>
                </a:ln>
                <a:solidFill>
                  <a:schemeClr val="bg2"/>
                </a:solidFill>
                <a:effectLst/>
                <a:latin typeface="+mj-ea"/>
                <a:ea typeface="+mj-ea"/>
              </a:rPr>
              <a:t>단계</a:t>
            </a:r>
          </a:p>
        </p:txBody>
      </p:sp>
      <p:sp>
        <p:nvSpPr>
          <p:cNvPr id="14" name="갈매기형 수장 4">
            <a:extLst>
              <a:ext uri="{FF2B5EF4-FFF2-40B4-BE49-F238E27FC236}">
                <a16:creationId xmlns:a16="http://schemas.microsoft.com/office/drawing/2014/main" id="{2E8CEB3E-023C-409F-BDFC-47ED9FFBAADB}"/>
              </a:ext>
            </a:extLst>
          </p:cNvPr>
          <p:cNvSpPr/>
          <p:nvPr/>
        </p:nvSpPr>
        <p:spPr>
          <a:xfrm>
            <a:off x="7152492" y="1104999"/>
            <a:ext cx="900100"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altLang="ko-KR" sz="1400" dirty="0">
                <a:ln w="0">
                  <a:noFill/>
                </a:ln>
                <a:solidFill>
                  <a:schemeClr val="bg2"/>
                </a:solidFill>
                <a:effectLst/>
                <a:latin typeface="+mj-ea"/>
                <a:ea typeface="+mj-ea"/>
              </a:rPr>
              <a:t>3</a:t>
            </a:r>
            <a:r>
              <a:rPr lang="ko-KR" altLang="en-US" sz="1400" dirty="0">
                <a:ln w="0">
                  <a:noFill/>
                </a:ln>
                <a:solidFill>
                  <a:schemeClr val="bg2"/>
                </a:solidFill>
                <a:effectLst/>
                <a:latin typeface="+mj-ea"/>
                <a:ea typeface="+mj-ea"/>
              </a:rPr>
              <a:t>단계</a:t>
            </a:r>
          </a:p>
        </p:txBody>
      </p:sp>
      <p:grpSp>
        <p:nvGrpSpPr>
          <p:cNvPr id="70" name="그룹 69">
            <a:extLst>
              <a:ext uri="{FF2B5EF4-FFF2-40B4-BE49-F238E27FC236}">
                <a16:creationId xmlns:a16="http://schemas.microsoft.com/office/drawing/2014/main" id="{6DF153A5-3E36-48A1-8C91-67EBE4BB6EC5}"/>
              </a:ext>
            </a:extLst>
          </p:cNvPr>
          <p:cNvGrpSpPr/>
          <p:nvPr/>
        </p:nvGrpSpPr>
        <p:grpSpPr>
          <a:xfrm>
            <a:off x="3334116" y="2192854"/>
            <a:ext cx="2462234" cy="4000139"/>
            <a:chOff x="3268314" y="2309181"/>
            <a:chExt cx="2462234" cy="4000139"/>
          </a:xfrm>
        </p:grpSpPr>
        <p:sp>
          <p:nvSpPr>
            <p:cNvPr id="18" name="순서도: 대체 처리 17">
              <a:extLst>
                <a:ext uri="{FF2B5EF4-FFF2-40B4-BE49-F238E27FC236}">
                  <a16:creationId xmlns:a16="http://schemas.microsoft.com/office/drawing/2014/main" id="{AB498AE6-99AC-47B7-80A2-89392137DCF7}"/>
                </a:ext>
              </a:extLst>
            </p:cNvPr>
            <p:cNvSpPr/>
            <p:nvPr/>
          </p:nvSpPr>
          <p:spPr bwMode="auto">
            <a:xfrm>
              <a:off x="3274241" y="3749341"/>
              <a:ext cx="2450380" cy="1116124"/>
            </a:xfrm>
            <a:prstGeom prst="flowChartAlternateProcess">
              <a:avLst/>
            </a:prstGeom>
            <a:solidFill>
              <a:schemeClr val="accent4">
                <a:lumMod val="40000"/>
                <a:lumOff val="6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b="1" dirty="0">
                  <a:solidFill>
                    <a:schemeClr val="accent4">
                      <a:lumMod val="50000"/>
                    </a:schemeClr>
                  </a:solidFill>
                  <a:latin typeface="+mj-ea"/>
                  <a:ea typeface="+mj-ea"/>
                </a:rPr>
                <a:t>소셜 로봇의 맥락인식을 돕는</a:t>
              </a:r>
            </a:p>
            <a:p>
              <a:pPr marL="0" marR="0" indent="0" algn="ctr" defTabSz="914400" rtl="0" eaLnBrk="0" fontAlgn="base" latinLnBrk="0" hangingPunct="0">
                <a:lnSpc>
                  <a:spcPct val="100000"/>
                </a:lnSpc>
                <a:spcBef>
                  <a:spcPct val="0"/>
                </a:spcBef>
                <a:spcAft>
                  <a:spcPct val="0"/>
                </a:spcAft>
                <a:buClrTx/>
                <a:buSzTx/>
                <a:buFontTx/>
                <a:buNone/>
                <a:tabLst/>
              </a:pPr>
              <a:r>
                <a:rPr lang="ko-KR" altLang="en-US" b="1" dirty="0">
                  <a:solidFill>
                    <a:schemeClr val="accent4">
                      <a:lumMod val="50000"/>
                    </a:schemeClr>
                  </a:solidFill>
                  <a:latin typeface="+mj-ea"/>
                  <a:ea typeface="+mj-ea"/>
                </a:rPr>
                <a:t>빅데이터 분석</a:t>
              </a:r>
              <a:endParaRPr kumimoji="0" lang="ko-KR" altLang="en-US" sz="1800" b="1" i="0" u="none" strike="noStrike" cap="none" normalizeH="0" baseline="0" dirty="0">
                <a:ln>
                  <a:noFill/>
                </a:ln>
                <a:solidFill>
                  <a:schemeClr val="accent4">
                    <a:lumMod val="50000"/>
                  </a:schemeClr>
                </a:solidFill>
                <a:effectLst/>
                <a:latin typeface="+mj-ea"/>
                <a:ea typeface="+mj-ea"/>
              </a:endParaRPr>
            </a:p>
          </p:txBody>
        </p:sp>
        <p:sp>
          <p:nvSpPr>
            <p:cNvPr id="19" name="순서도: 대체 처리 18">
              <a:extLst>
                <a:ext uri="{FF2B5EF4-FFF2-40B4-BE49-F238E27FC236}">
                  <a16:creationId xmlns:a16="http://schemas.microsoft.com/office/drawing/2014/main" id="{FE1E3BAF-9D77-4B58-B81C-AFB1450C89FC}"/>
                </a:ext>
              </a:extLst>
            </p:cNvPr>
            <p:cNvSpPr/>
            <p:nvPr/>
          </p:nvSpPr>
          <p:spPr bwMode="auto">
            <a:xfrm>
              <a:off x="3274241" y="5195077"/>
              <a:ext cx="2450380" cy="1114243"/>
            </a:xfrm>
            <a:prstGeom prst="flowChartAlternateProcess">
              <a:avLst/>
            </a:prstGeom>
            <a:solidFill>
              <a:schemeClr val="accent4">
                <a:lumMod val="40000"/>
                <a:lumOff val="6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b="1" dirty="0">
                  <a:solidFill>
                    <a:schemeClr val="accent4">
                      <a:lumMod val="50000"/>
                    </a:schemeClr>
                  </a:solidFill>
                  <a:latin typeface="+mj-ea"/>
                  <a:ea typeface="+mj-ea"/>
                </a:rPr>
                <a:t>빅데이터와 연동</a:t>
              </a:r>
              <a:endParaRPr lang="en-US" altLang="ko-KR" b="1" dirty="0">
                <a:solidFill>
                  <a:schemeClr val="accent4">
                    <a:lumMod val="50000"/>
                  </a:schemeClr>
                </a:solidFill>
                <a:latin typeface="+mj-ea"/>
                <a:ea typeface="+mj-ea"/>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ko-KR" b="1" dirty="0">
                  <a:solidFill>
                    <a:schemeClr val="accent4">
                      <a:lumMod val="50000"/>
                    </a:schemeClr>
                  </a:solidFill>
                  <a:latin typeface="+mj-ea"/>
                  <a:ea typeface="+mj-ea"/>
                </a:rPr>
                <a:t>(</a:t>
              </a:r>
              <a:r>
                <a:rPr lang="ko-KR" altLang="en-US" b="1" dirty="0">
                  <a:solidFill>
                    <a:schemeClr val="accent4">
                      <a:lumMod val="50000"/>
                    </a:schemeClr>
                  </a:solidFill>
                  <a:latin typeface="+mj-ea"/>
                  <a:ea typeface="+mj-ea"/>
                </a:rPr>
                <a:t>처리</a:t>
              </a:r>
              <a:r>
                <a:rPr lang="en-US" altLang="ko-KR" b="1" dirty="0">
                  <a:solidFill>
                    <a:schemeClr val="accent4">
                      <a:lumMod val="50000"/>
                    </a:schemeClr>
                  </a:solidFill>
                  <a:latin typeface="+mj-ea"/>
                  <a:ea typeface="+mj-ea"/>
                </a:rPr>
                <a:t>/</a:t>
              </a:r>
              <a:r>
                <a:rPr lang="ko-KR" altLang="en-US" b="1" dirty="0">
                  <a:solidFill>
                    <a:schemeClr val="accent4">
                      <a:lumMod val="50000"/>
                    </a:schemeClr>
                  </a:solidFill>
                  <a:latin typeface="+mj-ea"/>
                  <a:ea typeface="+mj-ea"/>
                </a:rPr>
                <a:t>분석</a:t>
              </a:r>
              <a:r>
                <a:rPr lang="en-US" altLang="ko-KR" b="1" dirty="0">
                  <a:solidFill>
                    <a:schemeClr val="accent4">
                      <a:lumMod val="50000"/>
                    </a:schemeClr>
                  </a:solidFill>
                  <a:latin typeface="+mj-ea"/>
                  <a:ea typeface="+mj-ea"/>
                </a:rPr>
                <a:t>/</a:t>
              </a:r>
              <a:r>
                <a:rPr lang="ko-KR" altLang="en-US" b="1" dirty="0">
                  <a:solidFill>
                    <a:schemeClr val="accent4">
                      <a:lumMod val="50000"/>
                    </a:schemeClr>
                  </a:solidFill>
                  <a:latin typeface="+mj-ea"/>
                  <a:ea typeface="+mj-ea"/>
                </a:rPr>
                <a:t>전송</a:t>
              </a:r>
              <a:r>
                <a:rPr lang="en-US" altLang="ko-KR" b="1" dirty="0">
                  <a:solidFill>
                    <a:schemeClr val="accent4">
                      <a:lumMod val="50000"/>
                    </a:schemeClr>
                  </a:solidFill>
                  <a:latin typeface="+mj-ea"/>
                  <a:ea typeface="+mj-ea"/>
                </a:rPr>
                <a:t>) </a:t>
              </a:r>
              <a:r>
                <a:rPr lang="ko-KR" altLang="en-US" b="1" dirty="0">
                  <a:solidFill>
                    <a:schemeClr val="accent4">
                      <a:lumMod val="50000"/>
                    </a:schemeClr>
                  </a:solidFill>
                  <a:latin typeface="+mj-ea"/>
                  <a:ea typeface="+mj-ea"/>
                </a:rPr>
                <a:t>되는 소셜 로봇</a:t>
              </a:r>
              <a:endParaRPr kumimoji="0" lang="ko-KR" altLang="en-US" sz="1800" b="1" i="0" u="none" strike="noStrike" cap="none" normalizeH="0" baseline="0" dirty="0">
                <a:ln>
                  <a:noFill/>
                </a:ln>
                <a:solidFill>
                  <a:schemeClr val="accent4">
                    <a:lumMod val="50000"/>
                  </a:schemeClr>
                </a:solidFill>
                <a:effectLst/>
                <a:latin typeface="+mj-ea"/>
                <a:ea typeface="+mj-ea"/>
              </a:endParaRPr>
            </a:p>
          </p:txBody>
        </p:sp>
        <p:sp>
          <p:nvSpPr>
            <p:cNvPr id="17" name="순서도: 대체 처리 16">
              <a:extLst>
                <a:ext uri="{FF2B5EF4-FFF2-40B4-BE49-F238E27FC236}">
                  <a16:creationId xmlns:a16="http://schemas.microsoft.com/office/drawing/2014/main" id="{A1E0DA4C-B149-49B0-BC30-AE6F7C8EF182}"/>
                </a:ext>
              </a:extLst>
            </p:cNvPr>
            <p:cNvSpPr/>
            <p:nvPr/>
          </p:nvSpPr>
          <p:spPr bwMode="auto">
            <a:xfrm>
              <a:off x="3268314" y="2309181"/>
              <a:ext cx="2462234" cy="1116124"/>
            </a:xfrm>
            <a:prstGeom prst="flowChartAlternateProcess">
              <a:avLst/>
            </a:prstGeom>
            <a:solidFill>
              <a:schemeClr val="accent4">
                <a:lumMod val="40000"/>
                <a:lumOff val="6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ko-KR" altLang="en-US" sz="1800" b="1" i="0" u="none" strike="noStrike" cap="none" normalizeH="0" baseline="0" dirty="0">
                  <a:ln>
                    <a:noFill/>
                  </a:ln>
                  <a:solidFill>
                    <a:schemeClr val="accent4">
                      <a:lumMod val="50000"/>
                    </a:schemeClr>
                  </a:solidFill>
                  <a:effectLst/>
                  <a:latin typeface="+mj-ea"/>
                  <a:ea typeface="+mj-ea"/>
                </a:rPr>
                <a:t>소셜 로봇 구성의 </a:t>
              </a:r>
              <a:r>
                <a:rPr kumimoji="0" lang="en-US" altLang="ko-KR" sz="1800" b="1" i="0" u="none" strike="noStrike" cap="none" normalizeH="0" baseline="0" dirty="0">
                  <a:ln>
                    <a:noFill/>
                  </a:ln>
                  <a:solidFill>
                    <a:schemeClr val="accent4">
                      <a:lumMod val="50000"/>
                    </a:schemeClr>
                  </a:solidFill>
                  <a:effectLst/>
                  <a:latin typeface="+mj-ea"/>
                  <a:ea typeface="+mj-ea"/>
                </a:rPr>
                <a:t>H/W</a:t>
              </a:r>
              <a:r>
                <a:rPr kumimoji="0" lang="en-US" altLang="ko-KR" sz="1800" b="1" i="0" u="none" strike="noStrike" cap="none" normalizeH="0" dirty="0">
                  <a:ln>
                    <a:noFill/>
                  </a:ln>
                  <a:solidFill>
                    <a:schemeClr val="accent4">
                      <a:lumMod val="50000"/>
                    </a:schemeClr>
                  </a:solidFill>
                  <a:effectLst/>
                  <a:latin typeface="+mj-ea"/>
                  <a:ea typeface="+mj-ea"/>
                </a:rPr>
                <a:t> </a:t>
              </a:r>
              <a:r>
                <a:rPr kumimoji="0" lang="ko-KR" altLang="en-US" sz="1800" b="1" i="0" u="none" strike="noStrike" cap="none" normalizeH="0" dirty="0">
                  <a:ln>
                    <a:noFill/>
                  </a:ln>
                  <a:solidFill>
                    <a:schemeClr val="accent4">
                      <a:lumMod val="50000"/>
                    </a:schemeClr>
                  </a:solidFill>
                  <a:effectLst/>
                  <a:latin typeface="+mj-ea"/>
                  <a:ea typeface="+mj-ea"/>
                </a:rPr>
                <a:t>및</a:t>
              </a:r>
              <a:r>
                <a:rPr lang="ko-KR" altLang="en-US" b="1" dirty="0">
                  <a:solidFill>
                    <a:schemeClr val="accent4">
                      <a:lumMod val="50000"/>
                    </a:schemeClr>
                  </a:solidFill>
                  <a:latin typeface="+mj-ea"/>
                  <a:ea typeface="+mj-ea"/>
                </a:rPr>
                <a:t> </a:t>
              </a:r>
              <a:r>
                <a:rPr lang="en-US" altLang="ko-KR" b="1" dirty="0">
                  <a:solidFill>
                    <a:schemeClr val="accent4">
                      <a:lumMod val="50000"/>
                    </a:schemeClr>
                  </a:solidFill>
                  <a:latin typeface="+mj-ea"/>
                  <a:ea typeface="+mj-ea"/>
                </a:rPr>
                <a:t>S/W </a:t>
              </a:r>
              <a:endParaRPr kumimoji="0" lang="en-US" altLang="ko-KR" sz="1800" b="1" i="0" u="none" strike="noStrike" cap="none" normalizeH="0" dirty="0">
                <a:ln>
                  <a:noFill/>
                </a:ln>
                <a:solidFill>
                  <a:schemeClr val="accent4">
                    <a:lumMod val="50000"/>
                  </a:schemeClr>
                </a:solidFill>
                <a:effectLst/>
                <a:latin typeface="+mj-ea"/>
                <a:ea typeface="+mj-ea"/>
              </a:endParaRPr>
            </a:p>
          </p:txBody>
        </p:sp>
      </p:grpSp>
      <p:cxnSp>
        <p:nvCxnSpPr>
          <p:cNvPr id="23" name="직선 연결선 22">
            <a:extLst>
              <a:ext uri="{FF2B5EF4-FFF2-40B4-BE49-F238E27FC236}">
                <a16:creationId xmlns:a16="http://schemas.microsoft.com/office/drawing/2014/main" id="{3AA6C174-EA84-4890-84EF-A95EB4ED4631}"/>
              </a:ext>
            </a:extLst>
          </p:cNvPr>
          <p:cNvCxnSpPr>
            <a:endCxn id="18" idx="1"/>
          </p:cNvCxnSpPr>
          <p:nvPr/>
        </p:nvCxnSpPr>
        <p:spPr bwMode="auto">
          <a:xfrm>
            <a:off x="2873606" y="4191076"/>
            <a:ext cx="466437" cy="0"/>
          </a:xfrm>
          <a:prstGeom prst="line">
            <a:avLst/>
          </a:prstGeom>
          <a:solidFill>
            <a:schemeClr val="accent1"/>
          </a:solidFill>
          <a:ln w="28575"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직선 연결선 26">
            <a:extLst>
              <a:ext uri="{FF2B5EF4-FFF2-40B4-BE49-F238E27FC236}">
                <a16:creationId xmlns:a16="http://schemas.microsoft.com/office/drawing/2014/main" id="{D4BBCB1C-AE89-49F5-A923-693DDFB1067E}"/>
              </a:ext>
            </a:extLst>
          </p:cNvPr>
          <p:cNvCxnSpPr>
            <a:cxnSpLocks/>
            <a:stCxn id="17" idx="3"/>
            <a:endCxn id="49" idx="1"/>
          </p:cNvCxnSpPr>
          <p:nvPr/>
        </p:nvCxnSpPr>
        <p:spPr bwMode="auto">
          <a:xfrm>
            <a:off x="5796350" y="2750916"/>
            <a:ext cx="438040" cy="3243"/>
          </a:xfrm>
          <a:prstGeom prst="line">
            <a:avLst/>
          </a:prstGeom>
          <a:solidFill>
            <a:schemeClr val="accent1"/>
          </a:solidFill>
          <a:ln w="28575"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직선 연결선 30">
            <a:extLst>
              <a:ext uri="{FF2B5EF4-FFF2-40B4-BE49-F238E27FC236}">
                <a16:creationId xmlns:a16="http://schemas.microsoft.com/office/drawing/2014/main" id="{949FD673-87C7-4E1B-B6B1-7D86E84425D1}"/>
              </a:ext>
            </a:extLst>
          </p:cNvPr>
          <p:cNvCxnSpPr>
            <a:cxnSpLocks/>
            <a:stCxn id="18" idx="3"/>
          </p:cNvCxnSpPr>
          <p:nvPr/>
        </p:nvCxnSpPr>
        <p:spPr bwMode="auto">
          <a:xfrm>
            <a:off x="5790423" y="4191076"/>
            <a:ext cx="215531" cy="0"/>
          </a:xfrm>
          <a:prstGeom prst="line">
            <a:avLst/>
          </a:prstGeom>
          <a:solidFill>
            <a:schemeClr val="accent1"/>
          </a:solidFill>
          <a:ln w="28575"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직선 연결선 36">
            <a:extLst>
              <a:ext uri="{FF2B5EF4-FFF2-40B4-BE49-F238E27FC236}">
                <a16:creationId xmlns:a16="http://schemas.microsoft.com/office/drawing/2014/main" id="{EF902628-A4D5-4556-B0E4-53DB22A00A8B}"/>
              </a:ext>
            </a:extLst>
          </p:cNvPr>
          <p:cNvCxnSpPr>
            <a:cxnSpLocks/>
            <a:stCxn id="19" idx="3"/>
            <a:endCxn id="42" idx="1"/>
          </p:cNvCxnSpPr>
          <p:nvPr/>
        </p:nvCxnSpPr>
        <p:spPr bwMode="auto">
          <a:xfrm>
            <a:off x="5790423" y="5635872"/>
            <a:ext cx="443967" cy="6210"/>
          </a:xfrm>
          <a:prstGeom prst="line">
            <a:avLst/>
          </a:prstGeom>
          <a:solidFill>
            <a:schemeClr val="accent1"/>
          </a:solidFill>
          <a:ln w="28575"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연결선: 꺾임 52">
            <a:extLst>
              <a:ext uri="{FF2B5EF4-FFF2-40B4-BE49-F238E27FC236}">
                <a16:creationId xmlns:a16="http://schemas.microsoft.com/office/drawing/2014/main" id="{8F4D1ADB-E483-4876-A09F-AAEBC20975B7}"/>
              </a:ext>
            </a:extLst>
          </p:cNvPr>
          <p:cNvCxnSpPr>
            <a:stCxn id="17" idx="1"/>
            <a:endCxn id="19" idx="1"/>
          </p:cNvCxnSpPr>
          <p:nvPr/>
        </p:nvCxnSpPr>
        <p:spPr>
          <a:xfrm rot="10800000" flipH="1" flipV="1">
            <a:off x="3334115" y="2750916"/>
            <a:ext cx="5927" cy="2884956"/>
          </a:xfrm>
          <a:prstGeom prst="bentConnector3">
            <a:avLst>
              <a:gd name="adj1" fmla="val -3856926"/>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연결선: 꺾임 54">
            <a:extLst>
              <a:ext uri="{FF2B5EF4-FFF2-40B4-BE49-F238E27FC236}">
                <a16:creationId xmlns:a16="http://schemas.microsoft.com/office/drawing/2014/main" id="{DEC5D931-E1D1-49D3-BF64-7746D643F277}"/>
              </a:ext>
            </a:extLst>
          </p:cNvPr>
          <p:cNvCxnSpPr>
            <a:stCxn id="44" idx="1"/>
            <a:endCxn id="47" idx="1"/>
          </p:cNvCxnSpPr>
          <p:nvPr/>
        </p:nvCxnSpPr>
        <p:spPr>
          <a:xfrm rot="10800000" flipV="1">
            <a:off x="6234390" y="3705022"/>
            <a:ext cx="12700" cy="1008112"/>
          </a:xfrm>
          <a:prstGeom prst="bentConnector3">
            <a:avLst>
              <a:gd name="adj1" fmla="val 1800000"/>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연결선: 꺾임 56">
            <a:extLst>
              <a:ext uri="{FF2B5EF4-FFF2-40B4-BE49-F238E27FC236}">
                <a16:creationId xmlns:a16="http://schemas.microsoft.com/office/drawing/2014/main" id="{C2132264-308C-40FA-AE16-76AA398D98DE}"/>
              </a:ext>
            </a:extLst>
          </p:cNvPr>
          <p:cNvCxnSpPr>
            <a:stCxn id="45" idx="1"/>
            <a:endCxn id="46" idx="1"/>
          </p:cNvCxnSpPr>
          <p:nvPr/>
        </p:nvCxnSpPr>
        <p:spPr>
          <a:xfrm rot="10800000" flipV="1">
            <a:off x="6234390" y="4047060"/>
            <a:ext cx="12700" cy="324036"/>
          </a:xfrm>
          <a:prstGeom prst="bentConnector3">
            <a:avLst>
              <a:gd name="adj1" fmla="val 1800000"/>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연결선: 꺾임 59">
            <a:extLst>
              <a:ext uri="{FF2B5EF4-FFF2-40B4-BE49-F238E27FC236}">
                <a16:creationId xmlns:a16="http://schemas.microsoft.com/office/drawing/2014/main" id="{06AB245B-3F87-4634-BC0A-C8F7A0614B6D}"/>
              </a:ext>
            </a:extLst>
          </p:cNvPr>
          <p:cNvCxnSpPr>
            <a:stCxn id="48" idx="1"/>
            <a:endCxn id="50" idx="1"/>
          </p:cNvCxnSpPr>
          <p:nvPr/>
        </p:nvCxnSpPr>
        <p:spPr>
          <a:xfrm rot="10800000" flipV="1">
            <a:off x="6234390" y="2399245"/>
            <a:ext cx="12700" cy="697403"/>
          </a:xfrm>
          <a:prstGeom prst="bentConnector3">
            <a:avLst>
              <a:gd name="adj1" fmla="val 1800000"/>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연결선: 꺾임 61">
            <a:extLst>
              <a:ext uri="{FF2B5EF4-FFF2-40B4-BE49-F238E27FC236}">
                <a16:creationId xmlns:a16="http://schemas.microsoft.com/office/drawing/2014/main" id="{C9E50795-5FF1-4A09-94C8-0BB98EC4F843}"/>
              </a:ext>
            </a:extLst>
          </p:cNvPr>
          <p:cNvCxnSpPr>
            <a:stCxn id="41" idx="1"/>
            <a:endCxn id="43" idx="1"/>
          </p:cNvCxnSpPr>
          <p:nvPr/>
        </p:nvCxnSpPr>
        <p:spPr>
          <a:xfrm rot="10800000" flipV="1">
            <a:off x="6234390" y="5287168"/>
            <a:ext cx="12700" cy="697403"/>
          </a:xfrm>
          <a:prstGeom prst="bentConnector3">
            <a:avLst>
              <a:gd name="adj1" fmla="val 1800000"/>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 name="그룹 70">
            <a:extLst>
              <a:ext uri="{FF2B5EF4-FFF2-40B4-BE49-F238E27FC236}">
                <a16:creationId xmlns:a16="http://schemas.microsoft.com/office/drawing/2014/main" id="{36339514-125B-442E-A6C8-06E7ABCF422C}"/>
              </a:ext>
            </a:extLst>
          </p:cNvPr>
          <p:cNvGrpSpPr/>
          <p:nvPr/>
        </p:nvGrpSpPr>
        <p:grpSpPr>
          <a:xfrm>
            <a:off x="6234390" y="2259905"/>
            <a:ext cx="2736304" cy="3864008"/>
            <a:chOff x="6168588" y="2376232"/>
            <a:chExt cx="2736304" cy="3864008"/>
          </a:xfrm>
        </p:grpSpPr>
        <p:grpSp>
          <p:nvGrpSpPr>
            <p:cNvPr id="67" name="그룹 66">
              <a:extLst>
                <a:ext uri="{FF2B5EF4-FFF2-40B4-BE49-F238E27FC236}">
                  <a16:creationId xmlns:a16="http://schemas.microsoft.com/office/drawing/2014/main" id="{501C61C0-0CB6-45F8-8D55-2F6FB6D781CC}"/>
                </a:ext>
              </a:extLst>
            </p:cNvPr>
            <p:cNvGrpSpPr/>
            <p:nvPr/>
          </p:nvGrpSpPr>
          <p:grpSpPr>
            <a:xfrm>
              <a:off x="6168588" y="2376232"/>
              <a:ext cx="2736304" cy="976085"/>
              <a:chOff x="6168588" y="2376232"/>
              <a:chExt cx="2736304" cy="976085"/>
            </a:xfrm>
          </p:grpSpPr>
          <p:sp>
            <p:nvSpPr>
              <p:cNvPr id="48" name="순서도: 대체 처리 47">
                <a:extLst>
                  <a:ext uri="{FF2B5EF4-FFF2-40B4-BE49-F238E27FC236}">
                    <a16:creationId xmlns:a16="http://schemas.microsoft.com/office/drawing/2014/main" id="{79640C46-9FFE-4D9C-BD3D-7C7E3B0F4F47}"/>
                  </a:ext>
                </a:extLst>
              </p:cNvPr>
              <p:cNvSpPr/>
              <p:nvPr/>
            </p:nvSpPr>
            <p:spPr bwMode="auto">
              <a:xfrm>
                <a:off x="6168588" y="2376232"/>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sz="1400" b="1" dirty="0">
                    <a:solidFill>
                      <a:schemeClr val="accent4">
                        <a:lumMod val="50000"/>
                      </a:schemeClr>
                    </a:solidFill>
                    <a:latin typeface="+mj-ea"/>
                    <a:ea typeface="+mj-ea"/>
                  </a:rPr>
                  <a:t>인간</a:t>
                </a:r>
                <a:r>
                  <a:rPr lang="en-US" altLang="ko-KR" sz="1400" b="1" dirty="0">
                    <a:solidFill>
                      <a:schemeClr val="accent4">
                        <a:lumMod val="50000"/>
                      </a:schemeClr>
                    </a:solidFill>
                    <a:latin typeface="+mj-ea"/>
                    <a:ea typeface="+mj-ea"/>
                  </a:rPr>
                  <a:t>-</a:t>
                </a:r>
                <a:r>
                  <a:rPr lang="ko-KR" altLang="en-US" sz="1400" b="1" dirty="0">
                    <a:solidFill>
                      <a:schemeClr val="accent4">
                        <a:lumMod val="50000"/>
                      </a:schemeClr>
                    </a:solidFill>
                    <a:latin typeface="+mj-ea"/>
                    <a:ea typeface="+mj-ea"/>
                  </a:rPr>
                  <a:t>로봇 상호작용</a:t>
                </a:r>
                <a:r>
                  <a:rPr lang="en-US" altLang="ko-KR" sz="1400" b="1" dirty="0">
                    <a:solidFill>
                      <a:schemeClr val="accent4">
                        <a:lumMod val="50000"/>
                      </a:schemeClr>
                    </a:solidFill>
                    <a:latin typeface="+mj-ea"/>
                    <a:ea typeface="+mj-ea"/>
                  </a:rPr>
                  <a:t>(HRI)</a:t>
                </a:r>
                <a:endParaRPr kumimoji="0" lang="ko-KR" altLang="en-US" sz="1400" b="1" i="0" u="none" strike="noStrike" cap="none" normalizeH="0" baseline="0" dirty="0">
                  <a:ln>
                    <a:noFill/>
                  </a:ln>
                  <a:solidFill>
                    <a:schemeClr val="accent4">
                      <a:lumMod val="50000"/>
                    </a:schemeClr>
                  </a:solidFill>
                  <a:effectLst/>
                  <a:latin typeface="+mj-ea"/>
                  <a:ea typeface="+mj-ea"/>
                </a:endParaRPr>
              </a:p>
            </p:txBody>
          </p:sp>
          <p:sp>
            <p:nvSpPr>
              <p:cNvPr id="49" name="순서도: 대체 처리 48">
                <a:extLst>
                  <a:ext uri="{FF2B5EF4-FFF2-40B4-BE49-F238E27FC236}">
                    <a16:creationId xmlns:a16="http://schemas.microsoft.com/office/drawing/2014/main" id="{777E6FD0-6342-4841-AC14-8FF9182FE6D7}"/>
                  </a:ext>
                </a:extLst>
              </p:cNvPr>
              <p:cNvSpPr/>
              <p:nvPr/>
            </p:nvSpPr>
            <p:spPr bwMode="auto">
              <a:xfrm>
                <a:off x="6168588" y="2731145"/>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sz="1400" b="1" dirty="0">
                    <a:solidFill>
                      <a:schemeClr val="accent4">
                        <a:lumMod val="50000"/>
                      </a:schemeClr>
                    </a:solidFill>
                    <a:latin typeface="+mj-ea"/>
                    <a:ea typeface="+mj-ea"/>
                  </a:rPr>
                  <a:t>영상처리</a:t>
                </a:r>
                <a:endParaRPr kumimoji="0" lang="ko-KR" altLang="en-US" sz="1400" b="1" i="0" u="none" strike="noStrike" cap="none" normalizeH="0" baseline="0" dirty="0">
                  <a:ln>
                    <a:noFill/>
                  </a:ln>
                  <a:solidFill>
                    <a:schemeClr val="accent4">
                      <a:lumMod val="50000"/>
                    </a:schemeClr>
                  </a:solidFill>
                  <a:effectLst/>
                  <a:latin typeface="+mj-ea"/>
                  <a:ea typeface="+mj-ea"/>
                </a:endParaRPr>
              </a:p>
            </p:txBody>
          </p:sp>
          <p:sp>
            <p:nvSpPr>
              <p:cNvPr id="50" name="순서도: 대체 처리 49">
                <a:extLst>
                  <a:ext uri="{FF2B5EF4-FFF2-40B4-BE49-F238E27FC236}">
                    <a16:creationId xmlns:a16="http://schemas.microsoft.com/office/drawing/2014/main" id="{341E055A-620C-4230-8DB7-3E8A892A7CE3}"/>
                  </a:ext>
                </a:extLst>
              </p:cNvPr>
              <p:cNvSpPr/>
              <p:nvPr/>
            </p:nvSpPr>
            <p:spPr bwMode="auto">
              <a:xfrm>
                <a:off x="6168588" y="3073635"/>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ko-KR" altLang="en-US" sz="1400" b="1" i="0" u="none" strike="noStrike" cap="none" normalizeH="0" baseline="0" dirty="0">
                    <a:ln>
                      <a:noFill/>
                    </a:ln>
                    <a:solidFill>
                      <a:schemeClr val="accent4">
                        <a:lumMod val="50000"/>
                      </a:schemeClr>
                    </a:solidFill>
                    <a:effectLst/>
                    <a:latin typeface="+mj-ea"/>
                    <a:ea typeface="+mj-ea"/>
                  </a:rPr>
                  <a:t>위치정보</a:t>
                </a:r>
              </a:p>
            </p:txBody>
          </p:sp>
        </p:grpSp>
        <p:grpSp>
          <p:nvGrpSpPr>
            <p:cNvPr id="68" name="그룹 67">
              <a:extLst>
                <a:ext uri="{FF2B5EF4-FFF2-40B4-BE49-F238E27FC236}">
                  <a16:creationId xmlns:a16="http://schemas.microsoft.com/office/drawing/2014/main" id="{BFF8B84A-C144-4DFC-B6D0-8C269E910849}"/>
                </a:ext>
              </a:extLst>
            </p:cNvPr>
            <p:cNvGrpSpPr/>
            <p:nvPr/>
          </p:nvGrpSpPr>
          <p:grpSpPr>
            <a:xfrm>
              <a:off x="6168588" y="3682008"/>
              <a:ext cx="2736304" cy="1286794"/>
              <a:chOff x="6168588" y="3682008"/>
              <a:chExt cx="2736304" cy="1286794"/>
            </a:xfrm>
          </p:grpSpPr>
          <p:sp>
            <p:nvSpPr>
              <p:cNvPr id="44" name="순서도: 대체 처리 43">
                <a:extLst>
                  <a:ext uri="{FF2B5EF4-FFF2-40B4-BE49-F238E27FC236}">
                    <a16:creationId xmlns:a16="http://schemas.microsoft.com/office/drawing/2014/main" id="{FDD28C5E-E7B4-42FF-A910-C1D2BB72CCE7}"/>
                  </a:ext>
                </a:extLst>
              </p:cNvPr>
              <p:cNvSpPr/>
              <p:nvPr/>
            </p:nvSpPr>
            <p:spPr bwMode="auto">
              <a:xfrm>
                <a:off x="6168588" y="3682008"/>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sz="1400" b="1" dirty="0">
                    <a:solidFill>
                      <a:schemeClr val="accent4">
                        <a:lumMod val="50000"/>
                      </a:schemeClr>
                    </a:solidFill>
                    <a:latin typeface="+mj-ea"/>
                    <a:ea typeface="+mj-ea"/>
                  </a:rPr>
                  <a:t>학습과 추론</a:t>
                </a:r>
                <a:endParaRPr kumimoji="0" lang="ko-KR" altLang="en-US" sz="1400" b="1" i="0" u="none" strike="noStrike" cap="none" normalizeH="0" baseline="0" dirty="0">
                  <a:ln>
                    <a:noFill/>
                  </a:ln>
                  <a:solidFill>
                    <a:schemeClr val="accent4">
                      <a:lumMod val="50000"/>
                    </a:schemeClr>
                  </a:solidFill>
                  <a:effectLst/>
                  <a:latin typeface="+mj-ea"/>
                  <a:ea typeface="+mj-ea"/>
                </a:endParaRPr>
              </a:p>
            </p:txBody>
          </p:sp>
          <p:sp>
            <p:nvSpPr>
              <p:cNvPr id="45" name="순서도: 대체 처리 44">
                <a:extLst>
                  <a:ext uri="{FF2B5EF4-FFF2-40B4-BE49-F238E27FC236}">
                    <a16:creationId xmlns:a16="http://schemas.microsoft.com/office/drawing/2014/main" id="{1D00343A-E5CF-47E3-B078-12139E43D156}"/>
                  </a:ext>
                </a:extLst>
              </p:cNvPr>
              <p:cNvSpPr/>
              <p:nvPr/>
            </p:nvSpPr>
            <p:spPr bwMode="auto">
              <a:xfrm>
                <a:off x="6168588" y="4024046"/>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ko-KR" altLang="en-US" sz="1400" b="1" i="0" u="none" strike="noStrike" cap="none" normalizeH="0" baseline="0" dirty="0">
                    <a:ln>
                      <a:noFill/>
                    </a:ln>
                    <a:solidFill>
                      <a:schemeClr val="accent4">
                        <a:lumMod val="50000"/>
                      </a:schemeClr>
                    </a:solidFill>
                    <a:effectLst/>
                    <a:latin typeface="+mj-ea"/>
                    <a:ea typeface="+mj-ea"/>
                  </a:rPr>
                  <a:t>언어 이해</a:t>
                </a:r>
              </a:p>
            </p:txBody>
          </p:sp>
          <p:sp>
            <p:nvSpPr>
              <p:cNvPr id="46" name="순서도: 대체 처리 45">
                <a:extLst>
                  <a:ext uri="{FF2B5EF4-FFF2-40B4-BE49-F238E27FC236}">
                    <a16:creationId xmlns:a16="http://schemas.microsoft.com/office/drawing/2014/main" id="{F183FA29-31FB-4A7B-9FDB-8EB30B453CF5}"/>
                  </a:ext>
                </a:extLst>
              </p:cNvPr>
              <p:cNvSpPr/>
              <p:nvPr/>
            </p:nvSpPr>
            <p:spPr bwMode="auto">
              <a:xfrm>
                <a:off x="6168588" y="4348082"/>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ko-KR" altLang="en-US" sz="1400" b="1" i="0" u="none" strike="noStrike" cap="none" normalizeH="0" baseline="0" dirty="0">
                    <a:ln>
                      <a:noFill/>
                    </a:ln>
                    <a:solidFill>
                      <a:schemeClr val="accent4">
                        <a:lumMod val="50000"/>
                      </a:schemeClr>
                    </a:solidFill>
                    <a:effectLst/>
                    <a:latin typeface="+mj-ea"/>
                    <a:ea typeface="+mj-ea"/>
                  </a:rPr>
                  <a:t>시각 인식</a:t>
                </a:r>
              </a:p>
            </p:txBody>
          </p:sp>
          <p:sp>
            <p:nvSpPr>
              <p:cNvPr id="47" name="순서도: 대체 처리 46">
                <a:extLst>
                  <a:ext uri="{FF2B5EF4-FFF2-40B4-BE49-F238E27FC236}">
                    <a16:creationId xmlns:a16="http://schemas.microsoft.com/office/drawing/2014/main" id="{61F71B89-D951-4D6C-9555-C513AD8A3A73}"/>
                  </a:ext>
                </a:extLst>
              </p:cNvPr>
              <p:cNvSpPr/>
              <p:nvPr/>
            </p:nvSpPr>
            <p:spPr bwMode="auto">
              <a:xfrm>
                <a:off x="6168588" y="4690120"/>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ko-KR" altLang="en-US" sz="1400" b="1" i="0" u="none" strike="noStrike" cap="none" normalizeH="0" baseline="0" dirty="0">
                    <a:ln>
                      <a:noFill/>
                    </a:ln>
                    <a:solidFill>
                      <a:schemeClr val="accent4">
                        <a:lumMod val="50000"/>
                      </a:schemeClr>
                    </a:solidFill>
                    <a:effectLst/>
                    <a:latin typeface="+mj-ea"/>
                    <a:ea typeface="+mj-ea"/>
                  </a:rPr>
                  <a:t>상황 인식</a:t>
                </a:r>
              </a:p>
            </p:txBody>
          </p:sp>
        </p:grpSp>
        <p:grpSp>
          <p:nvGrpSpPr>
            <p:cNvPr id="69" name="그룹 68">
              <a:extLst>
                <a:ext uri="{FF2B5EF4-FFF2-40B4-BE49-F238E27FC236}">
                  <a16:creationId xmlns:a16="http://schemas.microsoft.com/office/drawing/2014/main" id="{16E89131-7BE6-4C01-B890-3391D9ABC37F}"/>
                </a:ext>
              </a:extLst>
            </p:cNvPr>
            <p:cNvGrpSpPr/>
            <p:nvPr/>
          </p:nvGrpSpPr>
          <p:grpSpPr>
            <a:xfrm>
              <a:off x="6168588" y="5264155"/>
              <a:ext cx="2736304" cy="976085"/>
              <a:chOff x="6168588" y="5264155"/>
              <a:chExt cx="2736304" cy="976085"/>
            </a:xfrm>
          </p:grpSpPr>
          <p:sp>
            <p:nvSpPr>
              <p:cNvPr id="41" name="순서도: 대체 처리 40">
                <a:extLst>
                  <a:ext uri="{FF2B5EF4-FFF2-40B4-BE49-F238E27FC236}">
                    <a16:creationId xmlns:a16="http://schemas.microsoft.com/office/drawing/2014/main" id="{927B10C4-1C68-4682-8571-295B0C4E770C}"/>
                  </a:ext>
                </a:extLst>
              </p:cNvPr>
              <p:cNvSpPr/>
              <p:nvPr/>
            </p:nvSpPr>
            <p:spPr bwMode="auto">
              <a:xfrm>
                <a:off x="6168588" y="5264155"/>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ko-KR" altLang="en-US" sz="1400" b="1" i="0" u="none" strike="noStrike" cap="none" normalizeH="0" baseline="0" dirty="0">
                    <a:ln>
                      <a:noFill/>
                    </a:ln>
                    <a:solidFill>
                      <a:schemeClr val="accent4">
                        <a:lumMod val="50000"/>
                      </a:schemeClr>
                    </a:solidFill>
                    <a:effectLst/>
                    <a:latin typeface="+mj-ea"/>
                    <a:ea typeface="+mj-ea"/>
                  </a:rPr>
                  <a:t>소셜 연동</a:t>
                </a:r>
              </a:p>
            </p:txBody>
          </p:sp>
          <p:sp>
            <p:nvSpPr>
              <p:cNvPr id="42" name="순서도: 대체 처리 41">
                <a:extLst>
                  <a:ext uri="{FF2B5EF4-FFF2-40B4-BE49-F238E27FC236}">
                    <a16:creationId xmlns:a16="http://schemas.microsoft.com/office/drawing/2014/main" id="{14FF0308-F290-4E72-9C70-6C2650E68755}"/>
                  </a:ext>
                </a:extLst>
              </p:cNvPr>
              <p:cNvSpPr/>
              <p:nvPr/>
            </p:nvSpPr>
            <p:spPr bwMode="auto">
              <a:xfrm>
                <a:off x="6168588" y="5619068"/>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400" b="1" i="0" u="none" strike="noStrike" cap="none" normalizeH="0" baseline="0" dirty="0">
                    <a:ln>
                      <a:noFill/>
                    </a:ln>
                    <a:solidFill>
                      <a:schemeClr val="accent4">
                        <a:lumMod val="50000"/>
                      </a:schemeClr>
                    </a:solidFill>
                    <a:effectLst/>
                    <a:latin typeface="+mj-ea"/>
                    <a:ea typeface="+mj-ea"/>
                  </a:rPr>
                  <a:t>Single</a:t>
                </a:r>
                <a:r>
                  <a:rPr kumimoji="0" lang="en-US" altLang="ko-KR" sz="1400" b="1" i="0" u="none" strike="noStrike" cap="none" normalizeH="0" dirty="0">
                    <a:ln>
                      <a:noFill/>
                    </a:ln>
                    <a:solidFill>
                      <a:schemeClr val="accent4">
                        <a:lumMod val="50000"/>
                      </a:schemeClr>
                    </a:solidFill>
                    <a:effectLst/>
                    <a:latin typeface="+mj-ea"/>
                    <a:ea typeface="+mj-ea"/>
                  </a:rPr>
                  <a:t> Sign On</a:t>
                </a:r>
                <a:endParaRPr kumimoji="0" lang="ko-KR" altLang="en-US" sz="1400" b="1" i="0" u="none" strike="noStrike" cap="none" normalizeH="0" baseline="0" dirty="0">
                  <a:ln>
                    <a:noFill/>
                  </a:ln>
                  <a:solidFill>
                    <a:schemeClr val="accent4">
                      <a:lumMod val="50000"/>
                    </a:schemeClr>
                  </a:solidFill>
                  <a:effectLst/>
                  <a:latin typeface="+mj-ea"/>
                  <a:ea typeface="+mj-ea"/>
                </a:endParaRPr>
              </a:p>
            </p:txBody>
          </p:sp>
          <p:sp>
            <p:nvSpPr>
              <p:cNvPr id="43" name="순서도: 대체 처리 42">
                <a:extLst>
                  <a:ext uri="{FF2B5EF4-FFF2-40B4-BE49-F238E27FC236}">
                    <a16:creationId xmlns:a16="http://schemas.microsoft.com/office/drawing/2014/main" id="{3201D5F4-FA53-412D-B74B-86AFFCC3FF16}"/>
                  </a:ext>
                </a:extLst>
              </p:cNvPr>
              <p:cNvSpPr/>
              <p:nvPr/>
            </p:nvSpPr>
            <p:spPr bwMode="auto">
              <a:xfrm>
                <a:off x="6168588" y="5961558"/>
                <a:ext cx="2736304" cy="278682"/>
              </a:xfrm>
              <a:prstGeom prst="flowChartAlternateProcess">
                <a:avLst/>
              </a:prstGeom>
              <a:solidFill>
                <a:schemeClr val="accent4">
                  <a:lumMod val="20000"/>
                  <a:lumOff val="8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400" b="1" i="0" u="none" strike="noStrike" cap="none" normalizeH="0" baseline="0" dirty="0">
                    <a:ln>
                      <a:noFill/>
                    </a:ln>
                    <a:solidFill>
                      <a:schemeClr val="accent4">
                        <a:lumMod val="50000"/>
                      </a:schemeClr>
                    </a:solidFill>
                    <a:effectLst/>
                    <a:latin typeface="+mj-ea"/>
                    <a:ea typeface="+mj-ea"/>
                  </a:rPr>
                  <a:t>Point Of Interest</a:t>
                </a:r>
                <a:endParaRPr kumimoji="0" lang="ko-KR" altLang="en-US" sz="1400" b="1" i="0" u="none" strike="noStrike" cap="none" normalizeH="0" baseline="0" dirty="0">
                  <a:ln>
                    <a:noFill/>
                  </a:ln>
                  <a:solidFill>
                    <a:schemeClr val="accent4">
                      <a:lumMod val="50000"/>
                    </a:schemeClr>
                  </a:solidFill>
                  <a:effectLst/>
                  <a:latin typeface="+mj-ea"/>
                  <a:ea typeface="+mj-ea"/>
                </a:endParaRPr>
              </a:p>
            </p:txBody>
          </p:sp>
        </p:grpSp>
      </p:grpSp>
      <p:sp>
        <p:nvSpPr>
          <p:cNvPr id="16" name="사각형: 둥근 모서리 15">
            <a:extLst>
              <a:ext uri="{FF2B5EF4-FFF2-40B4-BE49-F238E27FC236}">
                <a16:creationId xmlns:a16="http://schemas.microsoft.com/office/drawing/2014/main" id="{2A49DBCE-EEEF-4743-89C8-4858559B28A9}"/>
              </a:ext>
            </a:extLst>
          </p:cNvPr>
          <p:cNvSpPr/>
          <p:nvPr/>
        </p:nvSpPr>
        <p:spPr bwMode="auto">
          <a:xfrm>
            <a:off x="173306" y="3528697"/>
            <a:ext cx="2700300" cy="1324758"/>
          </a:xfrm>
          <a:prstGeom prst="roundRect">
            <a:avLst/>
          </a:prstGeom>
          <a:solidFill>
            <a:schemeClr val="accent4">
              <a:lumMod val="60000"/>
              <a:lumOff val="40000"/>
            </a:schemeClr>
          </a:solidFill>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b="1" dirty="0">
                <a:solidFill>
                  <a:schemeClr val="accent4">
                    <a:lumMod val="50000"/>
                  </a:schemeClr>
                </a:solidFill>
                <a:latin typeface="+mj-ea"/>
                <a:ea typeface="+mj-ea"/>
              </a:rPr>
              <a:t>인간과 정서적인 교감을 하는 동물 형태의 소셜 로봇</a:t>
            </a:r>
            <a:endParaRPr kumimoji="0" lang="ko-KR" altLang="en-US" sz="1800" b="1" i="0" u="none" strike="noStrike" cap="none" normalizeH="0" baseline="0" dirty="0">
              <a:ln>
                <a:noFill/>
              </a:ln>
              <a:solidFill>
                <a:schemeClr val="accent4">
                  <a:lumMod val="50000"/>
                </a:schemeClr>
              </a:solidFill>
              <a:effectLst/>
              <a:latin typeface="+mj-ea"/>
              <a:ea typeface="+mj-ea"/>
            </a:endParaRPr>
          </a:p>
        </p:txBody>
      </p:sp>
      <p:sp>
        <p:nvSpPr>
          <p:cNvPr id="40" name="제목 39">
            <a:extLst>
              <a:ext uri="{FF2B5EF4-FFF2-40B4-BE49-F238E27FC236}">
                <a16:creationId xmlns:a16="http://schemas.microsoft.com/office/drawing/2014/main" id="{91CF58EB-5E25-4F83-99F6-76BBF9ADF623}"/>
              </a:ext>
            </a:extLst>
          </p:cNvPr>
          <p:cNvSpPr>
            <a:spLocks noGrp="1"/>
          </p:cNvSpPr>
          <p:nvPr>
            <p:ph type="title"/>
          </p:nvPr>
        </p:nvSpPr>
        <p:spPr>
          <a:prstGeom prst="rect">
            <a:avLst/>
          </a:prstGeom>
        </p:spPr>
        <p:txBody>
          <a:bodyPr wrap="none">
            <a:spAutoFit/>
          </a:bodyPr>
          <a:lstStyle/>
          <a:p>
            <a:pPr lvl="0" algn="r" fontAlgn="base">
              <a:spcBef>
                <a:spcPct val="0"/>
              </a:spcBef>
              <a:spcAft>
                <a:spcPct val="0"/>
              </a:spcAft>
            </a:pPr>
            <a:r>
              <a:rPr lang="en-US" altLang="ko-KR" sz="2800" b="1" i="1" dirty="0">
                <a:solidFill>
                  <a:schemeClr val="bg1"/>
                </a:solidFill>
                <a:latin typeface="+mj-ea"/>
                <a:ea typeface="+mj-ea"/>
              </a:rPr>
              <a:t>TECH TREE</a:t>
            </a:r>
            <a:endParaRPr lang="ko-KR" altLang="ko-KR" sz="2800" b="1" i="1" dirty="0">
              <a:solidFill>
                <a:schemeClr val="bg1"/>
              </a:solidFill>
              <a:latin typeface="+mj-ea"/>
              <a:ea typeface="+mj-ea"/>
            </a:endParaRPr>
          </a:p>
        </p:txBody>
      </p:sp>
    </p:spTree>
    <p:extLst>
      <p:ext uri="{BB962C8B-B14F-4D97-AF65-F5344CB8AC3E}">
        <p14:creationId xmlns:p14="http://schemas.microsoft.com/office/powerpoint/2010/main" val="11252800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a:spLocks noChangeArrowheads="1"/>
          </p:cNvSpPr>
          <p:nvPr/>
        </p:nvSpPr>
        <p:spPr bwMode="auto">
          <a:xfrm>
            <a:off x="395537" y="850564"/>
            <a:ext cx="8283402" cy="634220"/>
          </a:xfrm>
          <a:prstGeom prst="rect">
            <a:avLst/>
          </a:prstGeom>
          <a:solidFill>
            <a:srgbClr val="FFFFFF">
              <a:alpha val="20000"/>
            </a:srgbClr>
          </a:solidFill>
          <a:ln>
            <a:solidFill>
              <a:schemeClr val="bg1"/>
            </a:solidFill>
            <a:headEnd/>
            <a:tailEnd/>
          </a:ln>
        </p:spPr>
        <p:style>
          <a:lnRef idx="2">
            <a:schemeClr val="accent6"/>
          </a:lnRef>
          <a:fillRef idx="1">
            <a:schemeClr val="lt1"/>
          </a:fillRef>
          <a:effectRef idx="0">
            <a:schemeClr val="accent6"/>
          </a:effectRef>
          <a:fontRef idx="minor">
            <a:schemeClr val="dk1"/>
          </a:fontRef>
        </p:style>
        <p:txBody>
          <a:bodyPr anchor="ctr"/>
          <a:lstStyle/>
          <a:p>
            <a:pPr marL="285750" indent="-285750" algn="l">
              <a:lnSpc>
                <a:spcPct val="120000"/>
              </a:lnSpc>
              <a:buClr>
                <a:schemeClr val="bg1"/>
              </a:buClr>
              <a:buSzPct val="100000"/>
              <a:buFont typeface="Arial" pitchFamily="34" charset="0"/>
              <a:buChar char="•"/>
              <a:defRPr/>
            </a:pPr>
            <a:r>
              <a:rPr lang="ko-KR" altLang="en-US" sz="1400" b="1" dirty="0">
                <a:solidFill>
                  <a:schemeClr val="bg1"/>
                </a:solidFill>
                <a:latin typeface="+mn-ea"/>
              </a:rPr>
              <a:t>검색  </a:t>
            </a:r>
            <a:r>
              <a:rPr lang="en-US" altLang="ko-KR" sz="1400" b="1" dirty="0">
                <a:solidFill>
                  <a:schemeClr val="bg1"/>
                </a:solidFill>
                <a:latin typeface="+mn-ea"/>
              </a:rPr>
              <a:t>DB : WISDOMAIN</a:t>
            </a:r>
          </a:p>
          <a:p>
            <a:pPr marL="285750" indent="-285750" algn="l">
              <a:lnSpc>
                <a:spcPct val="120000"/>
              </a:lnSpc>
              <a:buClr>
                <a:schemeClr val="bg1"/>
              </a:buClr>
              <a:buSzPct val="100000"/>
              <a:buFont typeface="Arial" pitchFamily="34" charset="0"/>
              <a:buChar char="•"/>
              <a:defRPr/>
            </a:pPr>
            <a:r>
              <a:rPr lang="ko-KR" altLang="en-US" sz="1400" b="1" dirty="0">
                <a:solidFill>
                  <a:schemeClr val="bg1"/>
                </a:solidFill>
                <a:latin typeface="+mn-ea"/>
              </a:rPr>
              <a:t>검색 국가 </a:t>
            </a:r>
            <a:r>
              <a:rPr lang="en-US" altLang="ko-KR" sz="1400" b="1" dirty="0">
                <a:solidFill>
                  <a:schemeClr val="bg1"/>
                </a:solidFill>
                <a:latin typeface="+mn-ea"/>
              </a:rPr>
              <a:t>: US, JP, CN, EP, KR, PCT</a:t>
            </a:r>
          </a:p>
        </p:txBody>
      </p:sp>
      <p:graphicFrame>
        <p:nvGraphicFramePr>
          <p:cNvPr id="11" name="표 10"/>
          <p:cNvGraphicFramePr>
            <a:graphicFrameLocks noGrp="1"/>
          </p:cNvGraphicFramePr>
          <p:nvPr>
            <p:extLst>
              <p:ext uri="{D42A27DB-BD31-4B8C-83A1-F6EECF244321}">
                <p14:modId xmlns:p14="http://schemas.microsoft.com/office/powerpoint/2010/main" val="2103421581"/>
              </p:ext>
            </p:extLst>
          </p:nvPr>
        </p:nvGraphicFramePr>
        <p:xfrm>
          <a:off x="392307" y="1628800"/>
          <a:ext cx="8261875" cy="4967998"/>
        </p:xfrm>
        <a:graphic>
          <a:graphicData uri="http://schemas.openxmlformats.org/drawingml/2006/table">
            <a:tbl>
              <a:tblPr>
                <a:tableStyleId>{2D5ABB26-0587-4C30-8999-92F81FD0307C}</a:tableStyleId>
              </a:tblPr>
              <a:tblGrid>
                <a:gridCol w="913572">
                  <a:extLst>
                    <a:ext uri="{9D8B030D-6E8A-4147-A177-3AD203B41FA5}">
                      <a16:colId xmlns:a16="http://schemas.microsoft.com/office/drawing/2014/main" val="20000"/>
                    </a:ext>
                  </a:extLst>
                </a:gridCol>
                <a:gridCol w="1032734">
                  <a:extLst>
                    <a:ext uri="{9D8B030D-6E8A-4147-A177-3AD203B41FA5}">
                      <a16:colId xmlns:a16="http://schemas.microsoft.com/office/drawing/2014/main" val="20001"/>
                    </a:ext>
                  </a:extLst>
                </a:gridCol>
                <a:gridCol w="6315569">
                  <a:extLst>
                    <a:ext uri="{9D8B030D-6E8A-4147-A177-3AD203B41FA5}">
                      <a16:colId xmlns:a16="http://schemas.microsoft.com/office/drawing/2014/main" val="20002"/>
                    </a:ext>
                  </a:extLst>
                </a:gridCol>
              </a:tblGrid>
              <a:tr h="519785">
                <a:tc rowSpan="2">
                  <a:txBody>
                    <a:bodyPr/>
                    <a:lstStyle/>
                    <a:p>
                      <a:pPr algn="ctr" latinLnBrk="0">
                        <a:spcAft>
                          <a:spcPts val="0"/>
                        </a:spcAft>
                      </a:pPr>
                      <a:r>
                        <a:rPr lang="en-US" altLang="ko-KR" sz="1400" b="1" kern="1200" dirty="0">
                          <a:latin typeface="+mn-ea"/>
                          <a:ea typeface="+mn-ea"/>
                        </a:rPr>
                        <a:t>TECH TREE</a:t>
                      </a:r>
                    </a:p>
                    <a:p>
                      <a:pPr algn="ctr" latinLnBrk="0">
                        <a:spcAft>
                          <a:spcPts val="0"/>
                        </a:spcAft>
                      </a:pPr>
                      <a:r>
                        <a:rPr lang="ko-KR" altLang="en-US" sz="1400" b="1" kern="1200" dirty="0">
                          <a:latin typeface="+mn-ea"/>
                          <a:ea typeface="+mn-ea"/>
                        </a:rPr>
                        <a:t>중분류</a:t>
                      </a:r>
                      <a:r>
                        <a:rPr lang="en-US" altLang="ko-KR" sz="1400" b="1" kern="1200" dirty="0">
                          <a:latin typeface="+mn-ea"/>
                          <a:ea typeface="+mn-ea"/>
                        </a:rPr>
                        <a:t>1</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3A2C7">
                        <a:alpha val="69804"/>
                      </a:srgbClr>
                    </a:solidFill>
                  </a:tcPr>
                </a:tc>
                <a:tc>
                  <a:txBody>
                    <a:bodyPr/>
                    <a:lstStyle/>
                    <a:p>
                      <a:pPr algn="ctr" latinLnBrk="0">
                        <a:spcAft>
                          <a:spcPts val="0"/>
                        </a:spcAft>
                      </a:pPr>
                      <a:r>
                        <a:rPr lang="ko-KR" altLang="en-US" sz="1400" b="1" kern="1200" dirty="0">
                          <a:latin typeface="+mn-ea"/>
                          <a:ea typeface="+mn-ea"/>
                        </a:rPr>
                        <a:t>핵심 키워드</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3A2C7">
                        <a:alpha val="69804"/>
                      </a:srgbClr>
                    </a:solidFill>
                  </a:tcPr>
                </a:tc>
                <a:tc>
                  <a:txBody>
                    <a:bodyPr/>
                    <a:lstStyle/>
                    <a:p>
                      <a:pPr marL="0" algn="just" defTabSz="914400" rtl="0" eaLnBrk="1" latinLnBrk="0" hangingPunct="1">
                        <a:spcAft>
                          <a:spcPts val="0"/>
                        </a:spcAft>
                      </a:pPr>
                      <a:r>
                        <a:rPr lang="en-US" altLang="ko-KR" sz="1200" kern="1200" dirty="0">
                          <a:solidFill>
                            <a:schemeClr val="tx1"/>
                          </a:solidFill>
                          <a:latin typeface="+mn-ea"/>
                          <a:ea typeface="+mn-ea"/>
                          <a:cs typeface="+mn-cs"/>
                        </a:rPr>
                        <a:t>HRI, </a:t>
                      </a:r>
                      <a:r>
                        <a:rPr lang="ko-KR" altLang="en-US" sz="1200" kern="1200" dirty="0">
                          <a:solidFill>
                            <a:schemeClr val="tx1"/>
                          </a:solidFill>
                          <a:latin typeface="+mn-ea"/>
                          <a:ea typeface="+mn-ea"/>
                          <a:cs typeface="+mn-cs"/>
                        </a:rPr>
                        <a:t>컴퓨터비전</a:t>
                      </a:r>
                      <a:r>
                        <a:rPr lang="en-US" altLang="ko-KR" sz="1200" kern="1200" dirty="0">
                          <a:solidFill>
                            <a:schemeClr val="tx1"/>
                          </a:solidFill>
                          <a:latin typeface="+mn-ea"/>
                          <a:ea typeface="+mn-ea"/>
                          <a:cs typeface="+mn-cs"/>
                        </a:rPr>
                        <a:t>, GPS, </a:t>
                      </a:r>
                      <a:r>
                        <a:rPr lang="ko-KR" altLang="en-US" sz="1200" kern="1200" dirty="0">
                          <a:solidFill>
                            <a:schemeClr val="tx1"/>
                          </a:solidFill>
                          <a:latin typeface="+mn-ea"/>
                          <a:ea typeface="+mn-ea"/>
                          <a:cs typeface="+mn-cs"/>
                        </a:rPr>
                        <a:t>영상처리</a:t>
                      </a:r>
                      <a:endParaRPr lang="ko-KR" sz="1200" kern="1200" dirty="0">
                        <a:solidFill>
                          <a:schemeClr val="tx1"/>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extLst>
                  <a:ext uri="{0D108BD9-81ED-4DB2-BD59-A6C34878D82A}">
                    <a16:rowId xmlns:a16="http://schemas.microsoft.com/office/drawing/2014/main" val="10000"/>
                  </a:ext>
                </a:extLst>
              </a:tr>
              <a:tr h="519785">
                <a:tc vMerge="1">
                  <a:txBody>
                    <a:bodyPr/>
                    <a:lstStyle/>
                    <a:p>
                      <a:pPr latinLnBrk="1"/>
                      <a:endParaRPr lang="ko-KR" altLang="en-US"/>
                    </a:p>
                  </a:txBody>
                  <a:tcPr/>
                </a:tc>
                <a:tc>
                  <a:txBody>
                    <a:bodyPr/>
                    <a:lstStyle/>
                    <a:p>
                      <a:pPr algn="ctr" latinLnBrk="0">
                        <a:spcAft>
                          <a:spcPts val="0"/>
                        </a:spcAft>
                      </a:pPr>
                      <a:r>
                        <a:rPr lang="ko-KR" altLang="en-US" sz="1400" b="1" kern="1200" dirty="0">
                          <a:latin typeface="+mn-ea"/>
                          <a:ea typeface="+mn-ea"/>
                        </a:rPr>
                        <a:t>확장 키워드</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3A2C7">
                        <a:alpha val="69804"/>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ko-KR" altLang="en-US" sz="1050" kern="1200" dirty="0">
                          <a:latin typeface="+mn-ea"/>
                          <a:ea typeface="+mn-ea"/>
                        </a:rPr>
                        <a:t>촉각</a:t>
                      </a:r>
                      <a:r>
                        <a:rPr lang="en-US" altLang="ko-KR" sz="1050" kern="1200" dirty="0">
                          <a:latin typeface="+mn-ea"/>
                          <a:ea typeface="+mn-ea"/>
                        </a:rPr>
                        <a:t>, tactile, </a:t>
                      </a:r>
                      <a:r>
                        <a:rPr lang="ko-KR" altLang="en-US" sz="1050" kern="1200" dirty="0" err="1">
                          <a:latin typeface="+mn-ea"/>
                          <a:ea typeface="+mn-ea"/>
                        </a:rPr>
                        <a:t>햅틱</a:t>
                      </a:r>
                      <a:r>
                        <a:rPr lang="en-US" altLang="ko-KR" sz="1050" kern="1200" dirty="0">
                          <a:latin typeface="+mn-ea"/>
                          <a:ea typeface="+mn-ea"/>
                        </a:rPr>
                        <a:t>,</a:t>
                      </a:r>
                      <a:r>
                        <a:rPr lang="en-US" altLang="ko-KR" sz="1050" kern="1200" baseline="0" dirty="0">
                          <a:latin typeface="+mn-ea"/>
                          <a:ea typeface="+mn-ea"/>
                        </a:rPr>
                        <a:t> haptic,</a:t>
                      </a:r>
                      <a:r>
                        <a:rPr lang="ko-KR" altLang="en-US" sz="1050" kern="1200" baseline="0" dirty="0">
                          <a:latin typeface="+mn-ea"/>
                          <a:ea typeface="+mn-ea"/>
                        </a:rPr>
                        <a:t> 압력</a:t>
                      </a:r>
                      <a:r>
                        <a:rPr lang="en-US" altLang="ko-KR" sz="1050" kern="1200" baseline="0" dirty="0">
                          <a:latin typeface="+mn-ea"/>
                          <a:ea typeface="+mn-ea"/>
                        </a:rPr>
                        <a:t>, pressure, </a:t>
                      </a:r>
                      <a:r>
                        <a:rPr lang="ko-KR" altLang="en-US" sz="1050" kern="1200" baseline="0" dirty="0">
                          <a:latin typeface="+mn-ea"/>
                          <a:ea typeface="+mn-ea"/>
                        </a:rPr>
                        <a:t>온도</a:t>
                      </a:r>
                      <a:r>
                        <a:rPr lang="en-US" altLang="ko-KR" sz="1050" kern="1200" baseline="0" dirty="0">
                          <a:latin typeface="+mn-ea"/>
                          <a:ea typeface="+mn-ea"/>
                        </a:rPr>
                        <a:t>, </a:t>
                      </a:r>
                      <a:r>
                        <a:rPr lang="en-US" altLang="ko-KR" sz="1050" kern="1200" baseline="0" dirty="0" err="1">
                          <a:latin typeface="+mn-ea"/>
                          <a:ea typeface="+mn-ea"/>
                        </a:rPr>
                        <a:t>temperatur</a:t>
                      </a:r>
                      <a:r>
                        <a:rPr lang="en-US" altLang="ko-KR" sz="1050" kern="1200" baseline="0" dirty="0">
                          <a:latin typeface="+mn-ea"/>
                          <a:ea typeface="+mn-ea"/>
                        </a:rPr>
                        <a:t>, </a:t>
                      </a:r>
                      <a:r>
                        <a:rPr lang="en-US" altLang="ko-KR" sz="1050" kern="1200" baseline="0" dirty="0" err="1">
                          <a:latin typeface="+mn-ea"/>
                          <a:ea typeface="+mn-ea"/>
                        </a:rPr>
                        <a:t>vioce</a:t>
                      </a:r>
                      <a:r>
                        <a:rPr lang="en-US" altLang="ko-KR" sz="1050" kern="1200" baseline="0" dirty="0">
                          <a:latin typeface="+mn-ea"/>
                          <a:ea typeface="+mn-ea"/>
                        </a:rPr>
                        <a:t>, </a:t>
                      </a:r>
                      <a:r>
                        <a:rPr lang="ko-KR" altLang="en-US" sz="1050" kern="1200" baseline="0" dirty="0">
                          <a:latin typeface="+mn-ea"/>
                          <a:ea typeface="+mn-ea"/>
                        </a:rPr>
                        <a:t>후각</a:t>
                      </a:r>
                      <a:r>
                        <a:rPr lang="en-US" altLang="ko-KR" sz="1050" kern="1200" baseline="0" dirty="0">
                          <a:latin typeface="+mn-ea"/>
                          <a:ea typeface="+mn-ea"/>
                        </a:rPr>
                        <a:t>, Smell, </a:t>
                      </a:r>
                      <a:r>
                        <a:rPr lang="ko-KR" altLang="en-US" sz="1050" kern="1200" baseline="0" dirty="0">
                          <a:latin typeface="+mn-ea"/>
                          <a:ea typeface="+mn-ea"/>
                        </a:rPr>
                        <a:t>표정</a:t>
                      </a:r>
                      <a:r>
                        <a:rPr lang="en-US" altLang="ko-KR" sz="1050" kern="1200" baseline="0" dirty="0">
                          <a:latin typeface="+mn-ea"/>
                          <a:ea typeface="+mn-ea"/>
                        </a:rPr>
                        <a:t>, </a:t>
                      </a:r>
                      <a:r>
                        <a:rPr lang="en-US" altLang="ko-KR" sz="1050" kern="1200" baseline="0" dirty="0" err="1">
                          <a:latin typeface="+mn-ea"/>
                          <a:ea typeface="+mn-ea"/>
                        </a:rPr>
                        <a:t>videoprocessing</a:t>
                      </a:r>
                      <a:r>
                        <a:rPr lang="en-US" altLang="ko-KR" sz="1050" kern="1200" baseline="0" dirty="0">
                          <a:latin typeface="+mn-ea"/>
                          <a:ea typeface="+mn-ea"/>
                        </a:rPr>
                        <a:t>, </a:t>
                      </a:r>
                      <a:r>
                        <a:rPr lang="ko-KR" altLang="en-US" sz="1050" kern="1200" baseline="0" dirty="0">
                          <a:latin typeface="+mn-ea"/>
                          <a:ea typeface="+mn-ea"/>
                        </a:rPr>
                        <a:t>영상처리</a:t>
                      </a:r>
                      <a:r>
                        <a:rPr lang="en-US" altLang="ko-KR" sz="1050" kern="1200" baseline="0" dirty="0">
                          <a:latin typeface="+mn-ea"/>
                          <a:ea typeface="+mn-ea"/>
                        </a:rPr>
                        <a:t>, </a:t>
                      </a:r>
                      <a:r>
                        <a:rPr lang="en-US" altLang="ko-KR" sz="1050" kern="1200" dirty="0" err="1">
                          <a:latin typeface="+mn-ea"/>
                          <a:ea typeface="+mn-ea"/>
                        </a:rPr>
                        <a:t>imageprocessing</a:t>
                      </a:r>
                      <a:r>
                        <a:rPr lang="en-US" altLang="ko-KR" sz="1050" kern="1200" dirty="0">
                          <a:latin typeface="+mn-ea"/>
                          <a:ea typeface="+mn-ea"/>
                        </a:rPr>
                        <a:t>, </a:t>
                      </a:r>
                      <a:r>
                        <a:rPr lang="en-US" altLang="ko-KR" sz="1050" kern="1200" dirty="0" err="1">
                          <a:latin typeface="+mn-ea"/>
                          <a:ea typeface="+mn-ea"/>
                        </a:rPr>
                        <a:t>computervision</a:t>
                      </a:r>
                      <a:r>
                        <a:rPr lang="en-US" altLang="ko-KR" sz="1050" kern="1200" dirty="0">
                          <a:latin typeface="+mn-ea"/>
                          <a:ea typeface="+mn-ea"/>
                        </a:rPr>
                        <a:t>. </a:t>
                      </a:r>
                      <a:r>
                        <a:rPr lang="ko-KR" altLang="en-US" sz="1050" kern="1200" dirty="0">
                          <a:latin typeface="+mn-ea"/>
                          <a:ea typeface="+mn-ea"/>
                        </a:rPr>
                        <a:t>조도</a:t>
                      </a:r>
                      <a:r>
                        <a:rPr lang="en-US" altLang="ko-KR" sz="1050" kern="1200" dirty="0">
                          <a:latin typeface="+mn-ea"/>
                          <a:ea typeface="+mn-ea"/>
                        </a:rPr>
                        <a:t>, illumination, gravity,</a:t>
                      </a:r>
                      <a:r>
                        <a:rPr lang="en-US" altLang="ko-KR" sz="1050" kern="1200" baseline="0" dirty="0">
                          <a:latin typeface="+mn-ea"/>
                          <a:ea typeface="+mn-ea"/>
                        </a:rPr>
                        <a:t> </a:t>
                      </a:r>
                      <a:r>
                        <a:rPr lang="ko-KR" altLang="en-US" sz="1050" kern="1200" baseline="0" dirty="0" err="1">
                          <a:latin typeface="+mn-ea"/>
                          <a:ea typeface="+mn-ea"/>
                        </a:rPr>
                        <a:t>자이로스코프</a:t>
                      </a:r>
                      <a:r>
                        <a:rPr lang="en-US" altLang="ko-KR" sz="1050" kern="1200" baseline="0" dirty="0">
                          <a:latin typeface="+mn-ea"/>
                          <a:ea typeface="+mn-ea"/>
                        </a:rPr>
                        <a:t>, gyroscope</a:t>
                      </a:r>
                      <a:endParaRPr lang="ko-KR" altLang="ko-KR" sz="105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r h="519785">
                <a:tc rowSpan="2">
                  <a:txBody>
                    <a:bodyPr/>
                    <a:lstStyle/>
                    <a:p>
                      <a:pPr algn="ctr" latinLnBrk="0">
                        <a:spcAft>
                          <a:spcPts val="0"/>
                        </a:spcAft>
                      </a:pPr>
                      <a:r>
                        <a:rPr lang="en-US" altLang="ko-KR" sz="1400" b="1" kern="1200" dirty="0">
                          <a:latin typeface="+mn-ea"/>
                          <a:ea typeface="+mn-ea"/>
                        </a:rPr>
                        <a:t>TECH TREE</a:t>
                      </a:r>
                    </a:p>
                    <a:p>
                      <a:pPr algn="ctr" latinLnBrk="0">
                        <a:spcAft>
                          <a:spcPts val="0"/>
                        </a:spcAft>
                      </a:pPr>
                      <a:r>
                        <a:rPr lang="ko-KR" altLang="en-US" sz="1400" b="1" kern="1200" dirty="0">
                          <a:latin typeface="+mn-ea"/>
                          <a:ea typeface="+mn-ea"/>
                        </a:rPr>
                        <a:t>중분류</a:t>
                      </a:r>
                      <a:r>
                        <a:rPr lang="en-US" altLang="ko-KR" sz="1400" b="1" kern="1200" dirty="0">
                          <a:latin typeface="+mn-ea"/>
                          <a:ea typeface="+mn-ea"/>
                        </a:rPr>
                        <a:t>2</a:t>
                      </a:r>
                      <a:endParaRPr lang="ko-KR" alt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CCC1DA">
                        <a:alpha val="69804"/>
                      </a:srgbClr>
                    </a:solidFill>
                  </a:tcPr>
                </a:tc>
                <a:tc>
                  <a:txBody>
                    <a:bodyPr/>
                    <a:lstStyle/>
                    <a:p>
                      <a:pPr algn="ctr" latinLnBrk="0">
                        <a:spcAft>
                          <a:spcPts val="0"/>
                        </a:spcAft>
                      </a:pPr>
                      <a:r>
                        <a:rPr lang="ko-KR" altLang="en-US" sz="1400" b="1" kern="1200" dirty="0">
                          <a:latin typeface="+mn-ea"/>
                          <a:ea typeface="+mn-ea"/>
                        </a:rPr>
                        <a:t>핵심 키워드</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CCC1DA">
                        <a:alpha val="69804"/>
                      </a:srgbClr>
                    </a:solidFill>
                  </a:tcPr>
                </a:tc>
                <a:tc>
                  <a:txBody>
                    <a:bodyPr/>
                    <a:lstStyle/>
                    <a:p>
                      <a:pPr marL="0" algn="just" defTabSz="914400" rtl="0" eaLnBrk="1" latinLnBrk="0" hangingPunct="1">
                        <a:spcAft>
                          <a:spcPts val="0"/>
                        </a:spcAft>
                      </a:pPr>
                      <a:r>
                        <a:rPr lang="ko-KR" altLang="en-US" sz="1200" kern="1200" dirty="0">
                          <a:solidFill>
                            <a:schemeClr val="tx1"/>
                          </a:solidFill>
                          <a:latin typeface="+mn-ea"/>
                          <a:ea typeface="+mn-ea"/>
                          <a:cs typeface="+mn-cs"/>
                        </a:rPr>
                        <a:t>학습과 추론</a:t>
                      </a:r>
                      <a:r>
                        <a:rPr lang="en-US" altLang="ko-KR" sz="1200" kern="1200" dirty="0">
                          <a:solidFill>
                            <a:schemeClr val="tx1"/>
                          </a:solidFill>
                          <a:latin typeface="+mn-ea"/>
                          <a:ea typeface="+mn-ea"/>
                          <a:cs typeface="+mn-cs"/>
                        </a:rPr>
                        <a:t>, </a:t>
                      </a:r>
                      <a:r>
                        <a:rPr lang="ko-KR" altLang="en-US" sz="1200" kern="1200" dirty="0">
                          <a:solidFill>
                            <a:schemeClr val="tx1"/>
                          </a:solidFill>
                          <a:latin typeface="+mn-ea"/>
                          <a:ea typeface="+mn-ea"/>
                          <a:cs typeface="+mn-cs"/>
                        </a:rPr>
                        <a:t>언어 이해</a:t>
                      </a:r>
                      <a:r>
                        <a:rPr lang="en-US" altLang="ko-KR" sz="1200" kern="1200" dirty="0">
                          <a:solidFill>
                            <a:schemeClr val="tx1"/>
                          </a:solidFill>
                          <a:latin typeface="+mn-ea"/>
                          <a:ea typeface="+mn-ea"/>
                          <a:cs typeface="+mn-cs"/>
                        </a:rPr>
                        <a:t>, </a:t>
                      </a:r>
                      <a:r>
                        <a:rPr lang="ko-KR" altLang="en-US" sz="1200" kern="1200" dirty="0">
                          <a:solidFill>
                            <a:schemeClr val="tx1"/>
                          </a:solidFill>
                          <a:latin typeface="+mn-ea"/>
                          <a:ea typeface="+mn-ea"/>
                          <a:cs typeface="+mn-cs"/>
                        </a:rPr>
                        <a:t>시각 인식</a:t>
                      </a:r>
                      <a:r>
                        <a:rPr lang="en-US" altLang="ko-KR" sz="1200" kern="1200" dirty="0">
                          <a:solidFill>
                            <a:schemeClr val="tx1"/>
                          </a:solidFill>
                          <a:latin typeface="+mn-ea"/>
                          <a:ea typeface="+mn-ea"/>
                          <a:cs typeface="+mn-cs"/>
                        </a:rPr>
                        <a:t>, </a:t>
                      </a:r>
                      <a:r>
                        <a:rPr lang="ko-KR" altLang="en-US" sz="1200" kern="1200" dirty="0">
                          <a:solidFill>
                            <a:schemeClr val="tx1"/>
                          </a:solidFill>
                          <a:latin typeface="+mn-ea"/>
                          <a:ea typeface="+mn-ea"/>
                          <a:cs typeface="+mn-cs"/>
                        </a:rPr>
                        <a:t>상황 인식</a:t>
                      </a:r>
                      <a:endParaRPr lang="ko-KR" sz="1200" kern="1200" dirty="0">
                        <a:solidFill>
                          <a:schemeClr val="tx1"/>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extLst>
                  <a:ext uri="{0D108BD9-81ED-4DB2-BD59-A6C34878D82A}">
                    <a16:rowId xmlns:a16="http://schemas.microsoft.com/office/drawing/2014/main" val="10002"/>
                  </a:ext>
                </a:extLst>
              </a:tr>
              <a:tr h="2369073">
                <a:tc vMerge="1">
                  <a:txBody>
                    <a:bodyPr/>
                    <a:lstStyle/>
                    <a:p>
                      <a:pPr latinLnBrk="1"/>
                      <a:endParaRPr lang="ko-KR" altLang="en-US"/>
                    </a:p>
                  </a:txBody>
                  <a:tcPr/>
                </a:tc>
                <a:tc>
                  <a:txBody>
                    <a:bodyPr/>
                    <a:lstStyle/>
                    <a:p>
                      <a:pPr algn="ctr" latinLnBrk="0">
                        <a:spcAft>
                          <a:spcPts val="0"/>
                        </a:spcAft>
                      </a:pPr>
                      <a:r>
                        <a:rPr lang="ko-KR" altLang="en-US" sz="1400" b="1" kern="1200" dirty="0">
                          <a:latin typeface="+mn-ea"/>
                          <a:ea typeface="+mn-ea"/>
                        </a:rPr>
                        <a:t>확장 키워드</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CCC1DA">
                        <a:alpha val="69804"/>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ko-KR" altLang="en-US" sz="900" u="none" strike="noStrike" dirty="0">
                          <a:effectLst/>
                          <a:latin typeface="+mn-ea"/>
                          <a:ea typeface="+mn-ea"/>
                        </a:rPr>
                        <a:t>지도*</a:t>
                      </a:r>
                      <a:r>
                        <a:rPr lang="en-US" altLang="ko-KR" sz="900" u="none" strike="noStrike" dirty="0">
                          <a:effectLst/>
                          <a:latin typeface="+mn-ea"/>
                          <a:ea typeface="+mn-ea"/>
                        </a:rPr>
                        <a:t>, </a:t>
                      </a:r>
                      <a:r>
                        <a:rPr lang="ko-KR" altLang="en-US" sz="900" u="none" strike="noStrike" dirty="0">
                          <a:effectLst/>
                          <a:latin typeface="+mn-ea"/>
                          <a:ea typeface="+mn-ea"/>
                        </a:rPr>
                        <a:t>패턴* </a:t>
                      </a:r>
                      <a:r>
                        <a:rPr lang="en-US" altLang="ko-KR" sz="900" u="none" strike="noStrike" dirty="0">
                          <a:effectLst/>
                          <a:latin typeface="+mn-ea"/>
                          <a:ea typeface="+mn-ea"/>
                        </a:rPr>
                        <a:t>OR </a:t>
                      </a:r>
                      <a:r>
                        <a:rPr lang="ko-KR" altLang="en-US" sz="900" u="none" strike="noStrike" dirty="0">
                          <a:effectLst/>
                          <a:latin typeface="+mn-ea"/>
                          <a:ea typeface="+mn-ea"/>
                        </a:rPr>
                        <a:t>예측*</a:t>
                      </a:r>
                      <a:r>
                        <a:rPr lang="en-US" altLang="ko-KR" sz="900" u="none" strike="noStrike" dirty="0">
                          <a:effectLst/>
                          <a:latin typeface="+mn-ea"/>
                          <a:ea typeface="+mn-ea"/>
                        </a:rPr>
                        <a:t>, </a:t>
                      </a:r>
                      <a:r>
                        <a:rPr lang="en-US" altLang="ko-KR" sz="900" u="none" strike="noStrike" dirty="0" err="1">
                          <a:effectLst/>
                          <a:latin typeface="+mn-ea"/>
                          <a:ea typeface="+mn-ea"/>
                        </a:rPr>
                        <a:t>supervis</a:t>
                      </a:r>
                      <a:r>
                        <a:rPr lang="en-US" altLang="ko-KR" sz="900" u="none" strike="noStrike" dirty="0">
                          <a:effectLst/>
                          <a:latin typeface="+mn-ea"/>
                          <a:ea typeface="+mn-ea"/>
                        </a:rPr>
                        <a:t>*, </a:t>
                      </a:r>
                      <a:r>
                        <a:rPr lang="ko-KR" altLang="en-US" sz="900" u="none" strike="noStrike" dirty="0">
                          <a:effectLst/>
                          <a:latin typeface="+mn-ea"/>
                          <a:ea typeface="+mn-ea"/>
                        </a:rPr>
                        <a:t>분류*</a:t>
                      </a:r>
                      <a:r>
                        <a:rPr lang="en-US" altLang="ko-KR" sz="900" u="none" strike="noStrike" dirty="0">
                          <a:effectLst/>
                          <a:latin typeface="+mn-ea"/>
                          <a:ea typeface="+mn-ea"/>
                        </a:rPr>
                        <a:t>, </a:t>
                      </a:r>
                      <a:r>
                        <a:rPr lang="ko-KR" altLang="en-US" sz="900" u="none" strike="noStrike" dirty="0">
                          <a:effectLst/>
                          <a:latin typeface="+mn-ea"/>
                          <a:ea typeface="+mn-ea"/>
                        </a:rPr>
                        <a:t>회귀</a:t>
                      </a:r>
                      <a:r>
                        <a:rPr lang="en-US" altLang="ko-KR" sz="900" u="none" strike="noStrike" dirty="0">
                          <a:effectLst/>
                          <a:latin typeface="+mn-ea"/>
                          <a:ea typeface="+mn-ea"/>
                        </a:rPr>
                        <a:t>, </a:t>
                      </a:r>
                      <a:r>
                        <a:rPr lang="en-US" altLang="ko-KR" sz="900" u="none" strike="noStrike" dirty="0" err="1">
                          <a:effectLst/>
                          <a:latin typeface="+mn-ea"/>
                          <a:ea typeface="+mn-ea"/>
                        </a:rPr>
                        <a:t>classif</a:t>
                      </a:r>
                      <a:r>
                        <a:rPr lang="en-US" altLang="ko-KR" sz="900" u="none" strike="noStrike" dirty="0">
                          <a:effectLst/>
                          <a:latin typeface="+mn-ea"/>
                          <a:ea typeface="+mn-ea"/>
                        </a:rPr>
                        <a:t>*, regress*, pattern*, predict*, </a:t>
                      </a:r>
                      <a:r>
                        <a:rPr lang="ko-KR" altLang="en-US" sz="900" u="none" strike="noStrike" dirty="0">
                          <a:effectLst/>
                          <a:latin typeface="+mn-ea"/>
                          <a:ea typeface="+mn-ea"/>
                        </a:rPr>
                        <a:t>자율*</a:t>
                      </a:r>
                      <a:r>
                        <a:rPr lang="en-US" altLang="ko-KR" sz="900" u="none" strike="noStrike" dirty="0">
                          <a:effectLst/>
                          <a:latin typeface="+mn-ea"/>
                          <a:ea typeface="+mn-ea"/>
                        </a:rPr>
                        <a:t>, </a:t>
                      </a:r>
                      <a:r>
                        <a:rPr lang="en-US" altLang="ko-KR" sz="900" u="none" strike="noStrike" dirty="0" err="1">
                          <a:effectLst/>
                          <a:latin typeface="+mn-ea"/>
                          <a:ea typeface="+mn-ea"/>
                        </a:rPr>
                        <a:t>unsupervis</a:t>
                      </a:r>
                      <a:r>
                        <a:rPr lang="en-US" altLang="ko-KR" sz="900" u="none" strike="noStrike" dirty="0">
                          <a:effectLst/>
                          <a:latin typeface="+mn-ea"/>
                          <a:ea typeface="+mn-ea"/>
                        </a:rPr>
                        <a:t>*, </a:t>
                      </a:r>
                      <a:r>
                        <a:rPr lang="en-US" altLang="ko-KR" sz="900" u="none" strike="noStrike" dirty="0" err="1">
                          <a:effectLst/>
                          <a:latin typeface="+mn-ea"/>
                          <a:ea typeface="+mn-ea"/>
                        </a:rPr>
                        <a:t>datadriv</a:t>
                      </a:r>
                      <a:r>
                        <a:rPr lang="en-US" altLang="ko-KR" sz="900" u="none" strike="noStrike" dirty="0">
                          <a:effectLst/>
                          <a:latin typeface="+mn-ea"/>
                          <a:ea typeface="+mn-ea"/>
                        </a:rPr>
                        <a:t>*, clustering*, </a:t>
                      </a:r>
                      <a:r>
                        <a:rPr lang="ko-KR" altLang="en-US" sz="900" u="none" strike="noStrike" dirty="0" err="1">
                          <a:effectLst/>
                          <a:latin typeface="+mn-ea"/>
                          <a:ea typeface="+mn-ea"/>
                        </a:rPr>
                        <a:t>클러스터링</a:t>
                      </a:r>
                      <a:r>
                        <a:rPr lang="ko-KR" altLang="en-US" sz="900" u="none" strike="noStrike" dirty="0">
                          <a:effectLst/>
                          <a:latin typeface="+mn-ea"/>
                          <a:ea typeface="+mn-ea"/>
                        </a:rPr>
                        <a:t>*</a:t>
                      </a:r>
                      <a:r>
                        <a:rPr lang="en-US" altLang="ko-KR" sz="900" u="none" strike="noStrike" dirty="0">
                          <a:effectLst/>
                          <a:latin typeface="+mn-ea"/>
                          <a:ea typeface="+mn-ea"/>
                        </a:rPr>
                        <a:t>, </a:t>
                      </a:r>
                      <a:r>
                        <a:rPr lang="ko-KR" altLang="en-US" sz="900" u="none" strike="noStrike" dirty="0">
                          <a:effectLst/>
                          <a:latin typeface="+mn-ea"/>
                          <a:ea typeface="+mn-ea"/>
                        </a:rPr>
                        <a:t>강화*</a:t>
                      </a:r>
                      <a:r>
                        <a:rPr lang="en-US" altLang="ko-KR" sz="900" u="none" strike="noStrike" dirty="0">
                          <a:effectLst/>
                          <a:latin typeface="+mn-ea"/>
                          <a:ea typeface="+mn-ea"/>
                        </a:rPr>
                        <a:t>, reinforce*, </a:t>
                      </a:r>
                      <a:r>
                        <a:rPr lang="ko-KR" altLang="en-US" sz="900" u="none" strike="noStrike" dirty="0">
                          <a:effectLst/>
                          <a:latin typeface="+mn-ea"/>
                          <a:ea typeface="+mn-ea"/>
                        </a:rPr>
                        <a:t>기계*</a:t>
                      </a:r>
                      <a:r>
                        <a:rPr lang="en-US" altLang="ko-KR" sz="900" u="none" strike="noStrike" dirty="0">
                          <a:effectLst/>
                          <a:latin typeface="+mn-ea"/>
                          <a:ea typeface="+mn-ea"/>
                        </a:rPr>
                        <a:t>, machine*,</a:t>
                      </a:r>
                      <a:r>
                        <a:rPr lang="en-US" altLang="ko-KR" sz="900" u="none" strike="noStrike" baseline="0" dirty="0">
                          <a:effectLst/>
                          <a:latin typeface="+mn-ea"/>
                          <a:ea typeface="+mn-ea"/>
                        </a:rPr>
                        <a:t> </a:t>
                      </a:r>
                      <a:r>
                        <a:rPr lang="en-US" altLang="ko-KR" sz="900" u="none" strike="noStrike" dirty="0">
                          <a:effectLst/>
                          <a:latin typeface="+mn-ea"/>
                          <a:ea typeface="+mn-ea"/>
                        </a:rPr>
                        <a:t>learn*, stud*, </a:t>
                      </a:r>
                      <a:r>
                        <a:rPr lang="ko-KR" altLang="en-US" sz="900" u="none" strike="noStrike" dirty="0">
                          <a:effectLst/>
                          <a:latin typeface="+mn-ea"/>
                          <a:ea typeface="+mn-ea"/>
                        </a:rPr>
                        <a:t>학습*</a:t>
                      </a:r>
                      <a:r>
                        <a:rPr lang="en-US" altLang="ko-KR" sz="900" u="none" strike="noStrike" dirty="0">
                          <a:effectLst/>
                          <a:latin typeface="+mn-ea"/>
                          <a:ea typeface="+mn-ea"/>
                        </a:rPr>
                        <a:t>, </a:t>
                      </a:r>
                      <a:r>
                        <a:rPr lang="ko-KR" altLang="en-US" sz="900" u="none" strike="noStrike" dirty="0">
                          <a:effectLst/>
                          <a:latin typeface="+mn-ea"/>
                          <a:ea typeface="+mn-ea"/>
                        </a:rPr>
                        <a:t>러닝*</a:t>
                      </a:r>
                      <a:r>
                        <a:rPr lang="en-US" altLang="ko-KR" sz="900" u="none" strike="noStrike" dirty="0">
                          <a:effectLst/>
                          <a:latin typeface="+mn-ea"/>
                          <a:ea typeface="+mn-ea"/>
                        </a:rPr>
                        <a:t>, </a:t>
                      </a:r>
                      <a:r>
                        <a:rPr lang="ko-KR" altLang="en-US" sz="900" u="none" strike="noStrike" dirty="0" err="1">
                          <a:effectLst/>
                          <a:latin typeface="+mn-ea"/>
                          <a:ea typeface="+mn-ea"/>
                        </a:rPr>
                        <a:t>딥</a:t>
                      </a:r>
                      <a:r>
                        <a:rPr lang="en-US" altLang="ko-KR" sz="900" u="none" strike="noStrike" dirty="0">
                          <a:effectLst/>
                          <a:latin typeface="+mn-ea"/>
                          <a:ea typeface="+mn-ea"/>
                        </a:rPr>
                        <a:t>, deep, </a:t>
                      </a:r>
                      <a:r>
                        <a:rPr lang="ko-KR" altLang="en-US" sz="900" u="none" strike="noStrike" dirty="0">
                          <a:effectLst/>
                          <a:latin typeface="+mn-ea"/>
                          <a:ea typeface="+mn-ea"/>
                        </a:rPr>
                        <a:t>심층*</a:t>
                      </a:r>
                      <a:r>
                        <a:rPr lang="en-US" altLang="ko-KR" sz="900" u="none" strike="noStrike" dirty="0">
                          <a:effectLst/>
                          <a:latin typeface="+mn-ea"/>
                          <a:ea typeface="+mn-ea"/>
                        </a:rPr>
                        <a:t>, </a:t>
                      </a:r>
                      <a:r>
                        <a:rPr lang="ko-KR" altLang="en-US" sz="900" u="none" strike="noStrike" dirty="0">
                          <a:effectLst/>
                          <a:latin typeface="+mn-ea"/>
                          <a:ea typeface="+mn-ea"/>
                        </a:rPr>
                        <a:t>인공*</a:t>
                      </a:r>
                      <a:r>
                        <a:rPr lang="en-US" altLang="ko-KR" sz="900" u="none" strike="noStrike" dirty="0">
                          <a:effectLst/>
                          <a:latin typeface="+mn-ea"/>
                          <a:ea typeface="+mn-ea"/>
                        </a:rPr>
                        <a:t>, </a:t>
                      </a:r>
                      <a:r>
                        <a:rPr lang="en-US" altLang="ko-KR" sz="900" u="none" strike="noStrike" dirty="0" err="1">
                          <a:effectLst/>
                          <a:latin typeface="+mn-ea"/>
                          <a:ea typeface="+mn-ea"/>
                        </a:rPr>
                        <a:t>artifici</a:t>
                      </a:r>
                      <a:r>
                        <a:rPr lang="en-US" altLang="ko-KR" sz="900" u="none" strike="noStrike" dirty="0">
                          <a:effectLst/>
                          <a:latin typeface="+mn-ea"/>
                          <a:ea typeface="+mn-ea"/>
                        </a:rPr>
                        <a:t>*,</a:t>
                      </a:r>
                      <a:r>
                        <a:rPr lang="ko-KR" altLang="en-US" sz="900" u="none" strike="noStrike" dirty="0">
                          <a:effectLst/>
                          <a:latin typeface="+mn-ea"/>
                          <a:ea typeface="+mn-ea"/>
                        </a:rPr>
                        <a:t>전방 전달*</a:t>
                      </a:r>
                      <a:r>
                        <a:rPr lang="en-US" altLang="ko-KR" sz="900" u="none" strike="noStrike" dirty="0">
                          <a:effectLst/>
                          <a:latin typeface="+mn-ea"/>
                          <a:ea typeface="+mn-ea"/>
                        </a:rPr>
                        <a:t>, feed forward*,</a:t>
                      </a:r>
                      <a:r>
                        <a:rPr lang="en-US" altLang="ko-KR" sz="900" u="none" strike="noStrike" baseline="0" dirty="0">
                          <a:effectLst/>
                          <a:latin typeface="+mn-ea"/>
                          <a:ea typeface="+mn-ea"/>
                        </a:rPr>
                        <a:t> </a:t>
                      </a:r>
                      <a:r>
                        <a:rPr lang="ko-KR" altLang="en-US" sz="900" u="none" strike="noStrike" dirty="0" err="1">
                          <a:effectLst/>
                          <a:latin typeface="+mn-ea"/>
                          <a:ea typeface="+mn-ea"/>
                        </a:rPr>
                        <a:t>피드</a:t>
                      </a:r>
                      <a:r>
                        <a:rPr lang="ko-KR" altLang="en-US" sz="900" u="none" strike="noStrike" dirty="0">
                          <a:effectLst/>
                          <a:latin typeface="+mn-ea"/>
                          <a:ea typeface="+mn-ea"/>
                        </a:rPr>
                        <a:t> </a:t>
                      </a:r>
                      <a:r>
                        <a:rPr lang="ko-KR" altLang="en-US" sz="900" u="none" strike="noStrike" dirty="0" err="1">
                          <a:effectLst/>
                          <a:latin typeface="+mn-ea"/>
                          <a:ea typeface="+mn-ea"/>
                        </a:rPr>
                        <a:t>포워</a:t>
                      </a:r>
                      <a:r>
                        <a:rPr lang="ko-KR" altLang="en-US" sz="900" u="none" strike="noStrike" dirty="0">
                          <a:effectLst/>
                          <a:latin typeface="+mn-ea"/>
                          <a:ea typeface="+mn-ea"/>
                        </a:rPr>
                        <a:t>*</a:t>
                      </a:r>
                      <a:r>
                        <a:rPr lang="en-US" altLang="ko-KR" sz="900" u="none" strike="noStrike" dirty="0">
                          <a:effectLst/>
                          <a:latin typeface="+mn-ea"/>
                          <a:ea typeface="+mn-ea"/>
                        </a:rPr>
                        <a:t>, </a:t>
                      </a:r>
                      <a:r>
                        <a:rPr lang="ko-KR" altLang="en-US" sz="900" u="none" strike="noStrike" dirty="0">
                          <a:effectLst/>
                          <a:latin typeface="+mn-ea"/>
                          <a:ea typeface="+mn-ea"/>
                        </a:rPr>
                        <a:t>방사*</a:t>
                      </a:r>
                      <a:r>
                        <a:rPr lang="en-US" altLang="ko-KR" sz="900" u="none" strike="noStrike" dirty="0">
                          <a:effectLst/>
                          <a:latin typeface="+mn-ea"/>
                          <a:ea typeface="+mn-ea"/>
                        </a:rPr>
                        <a:t>, radial, </a:t>
                      </a:r>
                      <a:r>
                        <a:rPr lang="ko-KR" altLang="en-US" sz="900" u="none" strike="noStrike" dirty="0">
                          <a:effectLst/>
                          <a:latin typeface="+mn-ea"/>
                          <a:ea typeface="+mn-ea"/>
                        </a:rPr>
                        <a:t>자기조직</a:t>
                      </a:r>
                      <a:r>
                        <a:rPr lang="en-US" altLang="ko-KR" sz="900" u="none" strike="noStrike" dirty="0">
                          <a:effectLst/>
                          <a:latin typeface="+mn-ea"/>
                          <a:ea typeface="+mn-ea"/>
                        </a:rPr>
                        <a:t>, </a:t>
                      </a:r>
                      <a:r>
                        <a:rPr lang="ko-KR" altLang="en-US" sz="900" u="none" strike="noStrike" dirty="0">
                          <a:effectLst/>
                          <a:latin typeface="+mn-ea"/>
                          <a:ea typeface="+mn-ea"/>
                        </a:rPr>
                        <a:t>자기 조직*</a:t>
                      </a:r>
                      <a:r>
                        <a:rPr lang="en-US" altLang="ko-KR" sz="900" u="none" strike="noStrike" dirty="0">
                          <a:effectLst/>
                          <a:latin typeface="+mn-ea"/>
                          <a:ea typeface="+mn-ea"/>
                        </a:rPr>
                        <a:t>, self </a:t>
                      </a:r>
                      <a:r>
                        <a:rPr lang="en-US" altLang="ko-KR" sz="900" u="none" strike="noStrike" dirty="0" err="1">
                          <a:effectLst/>
                          <a:latin typeface="+mn-ea"/>
                          <a:ea typeface="+mn-ea"/>
                        </a:rPr>
                        <a:t>organiz</a:t>
                      </a:r>
                      <a:r>
                        <a:rPr lang="en-US" altLang="ko-KR" sz="900" u="none" strike="noStrike" dirty="0">
                          <a:effectLst/>
                          <a:latin typeface="+mn-ea"/>
                          <a:ea typeface="+mn-ea"/>
                        </a:rPr>
                        <a:t>*, </a:t>
                      </a:r>
                      <a:r>
                        <a:rPr lang="ko-KR" altLang="en-US" sz="900" u="none" strike="noStrike" dirty="0">
                          <a:effectLst/>
                          <a:latin typeface="+mn-ea"/>
                          <a:ea typeface="+mn-ea"/>
                        </a:rPr>
                        <a:t>순환*</a:t>
                      </a:r>
                      <a:r>
                        <a:rPr lang="en-US" altLang="ko-KR" sz="900" u="none" strike="noStrike" dirty="0">
                          <a:effectLst/>
                          <a:latin typeface="+mn-ea"/>
                          <a:ea typeface="+mn-ea"/>
                        </a:rPr>
                        <a:t>, recurrent*, </a:t>
                      </a:r>
                      <a:r>
                        <a:rPr lang="ko-KR" altLang="en-US" sz="900" u="none" strike="noStrike" dirty="0">
                          <a:effectLst/>
                          <a:latin typeface="+mn-ea"/>
                          <a:ea typeface="+mn-ea"/>
                        </a:rPr>
                        <a:t>신경망*</a:t>
                      </a:r>
                      <a:r>
                        <a:rPr lang="en-US" altLang="ko-KR" sz="900" u="none" strike="noStrike" dirty="0">
                          <a:effectLst/>
                          <a:latin typeface="+mn-ea"/>
                          <a:ea typeface="+mn-ea"/>
                        </a:rPr>
                        <a:t>,</a:t>
                      </a:r>
                      <a:r>
                        <a:rPr lang="en-US" altLang="ko-KR" sz="900" u="none" strike="noStrike" dirty="0" err="1">
                          <a:effectLst/>
                          <a:latin typeface="+mn-ea"/>
                          <a:ea typeface="+mn-ea"/>
                        </a:rPr>
                        <a:t>neur</a:t>
                      </a:r>
                      <a:r>
                        <a:rPr lang="en-US" altLang="ko-KR" sz="900" u="none" strike="noStrike" dirty="0">
                          <a:effectLst/>
                          <a:latin typeface="+mn-ea"/>
                          <a:ea typeface="+mn-ea"/>
                        </a:rPr>
                        <a:t>* network*, belief network*, Q network*, network, </a:t>
                      </a:r>
                      <a:r>
                        <a:rPr lang="ko-KR" altLang="en-US" sz="900" u="none" strike="noStrike" dirty="0">
                          <a:effectLst/>
                          <a:latin typeface="+mn-ea"/>
                          <a:ea typeface="+mn-ea"/>
                        </a:rPr>
                        <a:t>인공 지능*</a:t>
                      </a:r>
                      <a:r>
                        <a:rPr lang="en-US" altLang="ko-KR" sz="900" u="none" strike="noStrike" dirty="0">
                          <a:effectLst/>
                          <a:latin typeface="+mn-ea"/>
                          <a:ea typeface="+mn-ea"/>
                        </a:rPr>
                        <a:t>, </a:t>
                      </a:r>
                      <a:r>
                        <a:rPr lang="en-US" altLang="ko-KR" sz="900" u="none" strike="noStrike" dirty="0" err="1">
                          <a:effectLst/>
                          <a:latin typeface="+mn-ea"/>
                          <a:ea typeface="+mn-ea"/>
                        </a:rPr>
                        <a:t>artific</a:t>
                      </a:r>
                      <a:r>
                        <a:rPr lang="en-US" altLang="ko-KR" sz="900" u="none" strike="noStrike" dirty="0">
                          <a:effectLst/>
                          <a:latin typeface="+mn-ea"/>
                          <a:ea typeface="+mn-ea"/>
                        </a:rPr>
                        <a:t>* </a:t>
                      </a:r>
                      <a:r>
                        <a:rPr lang="en-US" altLang="ko-KR" sz="900" u="none" strike="noStrike" dirty="0" err="1">
                          <a:effectLst/>
                          <a:latin typeface="+mn-ea"/>
                          <a:ea typeface="+mn-ea"/>
                        </a:rPr>
                        <a:t>intellig</a:t>
                      </a:r>
                      <a:r>
                        <a:rPr lang="en-US" altLang="ko-KR" sz="900" u="none" strike="noStrike" dirty="0">
                          <a:effectLst/>
                          <a:latin typeface="+mn-ea"/>
                          <a:ea typeface="+mn-ea"/>
                        </a:rPr>
                        <a:t>, </a:t>
                      </a:r>
                      <a:r>
                        <a:rPr lang="en-US" altLang="ko-KR" sz="900" u="none" strike="noStrike" dirty="0" err="1">
                          <a:effectLst/>
                          <a:latin typeface="+mn-ea"/>
                          <a:ea typeface="+mn-ea"/>
                        </a:rPr>
                        <a:t>artificialintellig</a:t>
                      </a:r>
                      <a:r>
                        <a:rPr lang="en-US" altLang="ko-KR" sz="900" u="none" strike="noStrike" dirty="0">
                          <a:effectLst/>
                          <a:latin typeface="+mn-ea"/>
                          <a:ea typeface="+mn-ea"/>
                        </a:rPr>
                        <a:t>, </a:t>
                      </a:r>
                      <a:r>
                        <a:rPr lang="ko-KR" altLang="en-US" sz="900" u="none" strike="noStrike" dirty="0">
                          <a:effectLst/>
                          <a:latin typeface="+mn-ea"/>
                          <a:ea typeface="+mn-ea"/>
                        </a:rPr>
                        <a:t>자연어*</a:t>
                      </a:r>
                      <a:r>
                        <a:rPr lang="en-US" altLang="ko-KR" sz="900" u="none" strike="noStrike" dirty="0">
                          <a:effectLst/>
                          <a:latin typeface="+mn-ea"/>
                          <a:ea typeface="+mn-ea"/>
                        </a:rPr>
                        <a:t>,</a:t>
                      </a:r>
                      <a:r>
                        <a:rPr lang="en-US" altLang="ko-KR" sz="900" u="none" strike="noStrike" baseline="0" dirty="0">
                          <a:effectLst/>
                          <a:latin typeface="+mn-ea"/>
                          <a:ea typeface="+mn-ea"/>
                        </a:rPr>
                        <a:t> </a:t>
                      </a:r>
                      <a:r>
                        <a:rPr lang="ko-KR" altLang="en-US" sz="900" u="none" strike="noStrike" dirty="0" err="1">
                          <a:effectLst/>
                          <a:latin typeface="+mn-ea"/>
                          <a:ea typeface="+mn-ea"/>
                        </a:rPr>
                        <a:t>연속어</a:t>
                      </a:r>
                      <a:r>
                        <a:rPr lang="en-US" altLang="ko-KR" sz="900" u="none" strike="noStrike" dirty="0">
                          <a:effectLst/>
                          <a:latin typeface="+mn-ea"/>
                          <a:ea typeface="+mn-ea"/>
                        </a:rPr>
                        <a:t>*, </a:t>
                      </a:r>
                      <a:r>
                        <a:rPr lang="en-US" altLang="ko-KR" sz="900" u="none" strike="noStrike" dirty="0" err="1">
                          <a:effectLst/>
                          <a:latin typeface="+mn-ea"/>
                          <a:ea typeface="+mn-ea"/>
                        </a:rPr>
                        <a:t>continu</a:t>
                      </a:r>
                      <a:r>
                        <a:rPr lang="en-US" altLang="ko-KR" sz="900" u="none" strike="noStrike" dirty="0">
                          <a:effectLst/>
                          <a:latin typeface="+mn-ea"/>
                          <a:ea typeface="+mn-ea"/>
                        </a:rPr>
                        <a:t>* speech*, </a:t>
                      </a:r>
                      <a:r>
                        <a:rPr lang="en-US" altLang="ko-KR" sz="900" u="none" strike="noStrike" dirty="0" err="1">
                          <a:effectLst/>
                          <a:latin typeface="+mn-ea"/>
                          <a:ea typeface="+mn-ea"/>
                        </a:rPr>
                        <a:t>continu</a:t>
                      </a:r>
                      <a:r>
                        <a:rPr lang="en-US" altLang="ko-KR" sz="900" u="none" strike="noStrike" dirty="0">
                          <a:effectLst/>
                          <a:latin typeface="+mn-ea"/>
                          <a:ea typeface="+mn-ea"/>
                        </a:rPr>
                        <a:t>* </a:t>
                      </a:r>
                      <a:r>
                        <a:rPr lang="en-US" altLang="ko-KR" sz="900" u="none" strike="noStrike" dirty="0" err="1">
                          <a:effectLst/>
                          <a:latin typeface="+mn-ea"/>
                          <a:ea typeface="+mn-ea"/>
                        </a:rPr>
                        <a:t>languag</a:t>
                      </a:r>
                      <a:r>
                        <a:rPr lang="en-US" altLang="ko-KR" sz="900" u="none" strike="noStrike" dirty="0">
                          <a:effectLst/>
                          <a:latin typeface="+mn-ea"/>
                          <a:ea typeface="+mn-ea"/>
                        </a:rPr>
                        <a:t>*, natural </a:t>
                      </a:r>
                      <a:r>
                        <a:rPr lang="en-US" altLang="ko-KR" sz="900" u="none" strike="noStrike" dirty="0" err="1">
                          <a:effectLst/>
                          <a:latin typeface="+mn-ea"/>
                          <a:ea typeface="+mn-ea"/>
                        </a:rPr>
                        <a:t>languag</a:t>
                      </a:r>
                      <a:r>
                        <a:rPr lang="en-US" altLang="ko-KR" sz="900" u="none" strike="noStrike" dirty="0">
                          <a:effectLst/>
                          <a:latin typeface="+mn-ea"/>
                          <a:ea typeface="+mn-ea"/>
                        </a:rPr>
                        <a:t>*, natural </a:t>
                      </a:r>
                      <a:r>
                        <a:rPr lang="en-US" altLang="ko-KR" sz="900" u="none" strike="noStrike" dirty="0" err="1">
                          <a:effectLst/>
                          <a:latin typeface="+mn-ea"/>
                          <a:ea typeface="+mn-ea"/>
                        </a:rPr>
                        <a:t>sppech</a:t>
                      </a:r>
                      <a:r>
                        <a:rPr lang="en-US" altLang="ko-KR" sz="900" u="none" strike="noStrike" dirty="0">
                          <a:effectLst/>
                          <a:latin typeface="+mn-ea"/>
                          <a:ea typeface="+mn-ea"/>
                        </a:rPr>
                        <a:t>*, </a:t>
                      </a:r>
                      <a:r>
                        <a:rPr lang="en-US" altLang="ko-KR" sz="900" u="none" strike="noStrike" dirty="0" err="1">
                          <a:effectLst/>
                          <a:latin typeface="+mn-ea"/>
                          <a:ea typeface="+mn-ea"/>
                        </a:rPr>
                        <a:t>spontan</a:t>
                      </a:r>
                      <a:r>
                        <a:rPr lang="en-US" altLang="ko-KR" sz="900" u="none" strike="noStrike" dirty="0">
                          <a:effectLst/>
                          <a:latin typeface="+mn-ea"/>
                          <a:ea typeface="+mn-ea"/>
                        </a:rPr>
                        <a:t>* speech*, </a:t>
                      </a:r>
                      <a:r>
                        <a:rPr lang="ko-KR" altLang="en-US" sz="900" u="none" strike="noStrike" dirty="0">
                          <a:effectLst/>
                          <a:latin typeface="+mn-ea"/>
                          <a:ea typeface="+mn-ea"/>
                        </a:rPr>
                        <a:t>형태소*</a:t>
                      </a:r>
                      <a:r>
                        <a:rPr lang="en-US" altLang="ko-KR" sz="900" u="none" strike="noStrike" dirty="0">
                          <a:effectLst/>
                          <a:latin typeface="+mn-ea"/>
                          <a:ea typeface="+mn-ea"/>
                        </a:rPr>
                        <a:t>, </a:t>
                      </a:r>
                      <a:r>
                        <a:rPr lang="en-US" altLang="ko-KR" sz="900" u="none" strike="noStrike" dirty="0" err="1">
                          <a:effectLst/>
                          <a:latin typeface="+mn-ea"/>
                          <a:ea typeface="+mn-ea"/>
                        </a:rPr>
                        <a:t>morphem</a:t>
                      </a:r>
                      <a:r>
                        <a:rPr lang="en-US" altLang="ko-KR" sz="900" u="none" strike="noStrike" dirty="0">
                          <a:effectLst/>
                          <a:latin typeface="+mn-ea"/>
                          <a:ea typeface="+mn-ea"/>
                        </a:rPr>
                        <a:t>*, </a:t>
                      </a:r>
                      <a:r>
                        <a:rPr lang="ko-KR" altLang="en-US" sz="900" u="none" strike="noStrike" dirty="0">
                          <a:effectLst/>
                          <a:latin typeface="+mn-ea"/>
                          <a:ea typeface="+mn-ea"/>
                        </a:rPr>
                        <a:t>구문*</a:t>
                      </a:r>
                      <a:r>
                        <a:rPr lang="en-US" altLang="ko-KR" sz="900" u="none" strike="noStrike" dirty="0">
                          <a:effectLst/>
                          <a:latin typeface="+mn-ea"/>
                          <a:ea typeface="+mn-ea"/>
                        </a:rPr>
                        <a:t>, </a:t>
                      </a:r>
                      <a:r>
                        <a:rPr lang="en-US" altLang="ko-KR" sz="900" u="none" strike="noStrike" dirty="0" err="1">
                          <a:effectLst/>
                          <a:latin typeface="+mn-ea"/>
                          <a:ea typeface="+mn-ea"/>
                        </a:rPr>
                        <a:t>syntact</a:t>
                      </a:r>
                      <a:r>
                        <a:rPr lang="en-US" altLang="ko-KR" sz="900" u="none" strike="noStrike" dirty="0">
                          <a:effectLst/>
                          <a:latin typeface="+mn-ea"/>
                          <a:ea typeface="+mn-ea"/>
                        </a:rPr>
                        <a:t>*, </a:t>
                      </a:r>
                      <a:r>
                        <a:rPr lang="ko-KR" altLang="en-US" sz="900" u="none" strike="noStrike" dirty="0" err="1">
                          <a:effectLst/>
                          <a:latin typeface="+mn-ea"/>
                          <a:ea typeface="+mn-ea"/>
                        </a:rPr>
                        <a:t>문액</a:t>
                      </a:r>
                      <a:r>
                        <a:rPr lang="ko-KR" altLang="en-US" sz="900" u="none" strike="noStrike" dirty="0">
                          <a:effectLst/>
                          <a:latin typeface="+mn-ea"/>
                          <a:ea typeface="+mn-ea"/>
                        </a:rPr>
                        <a:t>*</a:t>
                      </a:r>
                      <a:r>
                        <a:rPr lang="en-US" altLang="ko-KR" sz="900" u="none" strike="noStrike" dirty="0">
                          <a:effectLst/>
                          <a:latin typeface="+mn-ea"/>
                          <a:ea typeface="+mn-ea"/>
                        </a:rPr>
                        <a:t>, </a:t>
                      </a:r>
                      <a:r>
                        <a:rPr lang="ko-KR" altLang="en-US" sz="900" u="none" strike="noStrike" dirty="0">
                          <a:effectLst/>
                          <a:latin typeface="+mn-ea"/>
                          <a:ea typeface="+mn-ea"/>
                        </a:rPr>
                        <a:t>의미*</a:t>
                      </a:r>
                      <a:r>
                        <a:rPr lang="en-US" altLang="ko-KR" sz="900" u="none" strike="noStrike" dirty="0">
                          <a:effectLst/>
                          <a:latin typeface="+mn-ea"/>
                          <a:ea typeface="+mn-ea"/>
                        </a:rPr>
                        <a:t>, </a:t>
                      </a:r>
                      <a:r>
                        <a:rPr lang="en-US" altLang="ko-KR" sz="900" u="none" strike="noStrike" dirty="0" err="1">
                          <a:effectLst/>
                          <a:latin typeface="+mn-ea"/>
                          <a:ea typeface="+mn-ea"/>
                        </a:rPr>
                        <a:t>semant</a:t>
                      </a:r>
                      <a:r>
                        <a:rPr lang="en-US" altLang="ko-KR" sz="900" u="none" strike="noStrike" dirty="0">
                          <a:effectLst/>
                          <a:latin typeface="+mn-ea"/>
                          <a:ea typeface="+mn-ea"/>
                        </a:rPr>
                        <a:t>*, </a:t>
                      </a:r>
                      <a:r>
                        <a:rPr lang="ko-KR" altLang="en-US" sz="900" u="none" strike="noStrike" dirty="0">
                          <a:effectLst/>
                          <a:latin typeface="+mn-ea"/>
                          <a:ea typeface="+mn-ea"/>
                        </a:rPr>
                        <a:t>문장*</a:t>
                      </a:r>
                      <a:r>
                        <a:rPr lang="en-US" altLang="ko-KR" sz="900" u="none" strike="noStrike" dirty="0">
                          <a:effectLst/>
                          <a:latin typeface="+mn-ea"/>
                          <a:ea typeface="+mn-ea"/>
                        </a:rPr>
                        <a:t>, </a:t>
                      </a:r>
                      <a:r>
                        <a:rPr lang="en-US" altLang="ko-KR" sz="900" u="none" strike="noStrike" dirty="0" err="1">
                          <a:effectLst/>
                          <a:latin typeface="+mn-ea"/>
                          <a:ea typeface="+mn-ea"/>
                        </a:rPr>
                        <a:t>sentenc</a:t>
                      </a:r>
                      <a:r>
                        <a:rPr lang="en-US" altLang="ko-KR" sz="900" u="none" strike="noStrike" dirty="0">
                          <a:effectLst/>
                          <a:latin typeface="+mn-ea"/>
                          <a:ea typeface="+mn-ea"/>
                        </a:rPr>
                        <a:t>*, </a:t>
                      </a:r>
                      <a:r>
                        <a:rPr lang="ko-KR" altLang="en-US" sz="900" u="none" strike="noStrike" dirty="0">
                          <a:effectLst/>
                          <a:latin typeface="+mn-ea"/>
                          <a:ea typeface="+mn-ea"/>
                        </a:rPr>
                        <a:t>처리*</a:t>
                      </a:r>
                      <a:r>
                        <a:rPr lang="en-US" altLang="ko-KR" sz="900" u="none" strike="noStrike" dirty="0">
                          <a:effectLst/>
                          <a:latin typeface="+mn-ea"/>
                          <a:ea typeface="+mn-ea"/>
                        </a:rPr>
                        <a:t>, </a:t>
                      </a:r>
                      <a:r>
                        <a:rPr lang="ko-KR" altLang="en-US" sz="900" u="none" strike="noStrike" dirty="0" err="1">
                          <a:effectLst/>
                          <a:latin typeface="+mn-ea"/>
                          <a:ea typeface="+mn-ea"/>
                        </a:rPr>
                        <a:t>프로세</a:t>
                      </a:r>
                      <a:r>
                        <a:rPr lang="ko-KR" altLang="en-US" sz="900" u="none" strike="noStrike" dirty="0">
                          <a:effectLst/>
                          <a:latin typeface="+mn-ea"/>
                          <a:ea typeface="+mn-ea"/>
                        </a:rPr>
                        <a:t>*</a:t>
                      </a:r>
                      <a:r>
                        <a:rPr lang="en-US" altLang="ko-KR" sz="900" u="none" strike="noStrike" dirty="0">
                          <a:effectLst/>
                          <a:latin typeface="+mn-ea"/>
                          <a:ea typeface="+mn-ea"/>
                        </a:rPr>
                        <a:t>, process*, </a:t>
                      </a:r>
                      <a:r>
                        <a:rPr lang="ko-KR" altLang="en-US" sz="900" u="none" strike="noStrike" dirty="0" err="1">
                          <a:effectLst/>
                          <a:latin typeface="+mn-ea"/>
                          <a:ea typeface="+mn-ea"/>
                        </a:rPr>
                        <a:t>테크</a:t>
                      </a:r>
                      <a:r>
                        <a:rPr lang="ko-KR" altLang="en-US" sz="900" u="none" strike="noStrike" dirty="0">
                          <a:effectLst/>
                          <a:latin typeface="+mn-ea"/>
                          <a:ea typeface="+mn-ea"/>
                        </a:rPr>
                        <a:t>*</a:t>
                      </a:r>
                      <a:r>
                        <a:rPr lang="en-US" altLang="ko-KR" sz="900" u="none" strike="noStrike" dirty="0">
                          <a:effectLst/>
                          <a:latin typeface="+mn-ea"/>
                          <a:ea typeface="+mn-ea"/>
                        </a:rPr>
                        <a:t>, </a:t>
                      </a:r>
                      <a:r>
                        <a:rPr lang="ko-KR" altLang="en-US" sz="900" u="none" strike="noStrike" dirty="0">
                          <a:effectLst/>
                          <a:latin typeface="+mn-ea"/>
                          <a:ea typeface="+mn-ea"/>
                        </a:rPr>
                        <a:t>기술*</a:t>
                      </a:r>
                      <a:r>
                        <a:rPr lang="en-US" altLang="ko-KR" sz="900" u="none" strike="noStrike" dirty="0">
                          <a:effectLst/>
                          <a:latin typeface="+mn-ea"/>
                          <a:ea typeface="+mn-ea"/>
                        </a:rPr>
                        <a:t>,</a:t>
                      </a:r>
                      <a:r>
                        <a:rPr lang="ko-KR" altLang="en-US" sz="900" u="none" strike="noStrike" dirty="0">
                          <a:effectLst/>
                          <a:latin typeface="+mn-ea"/>
                          <a:ea typeface="+mn-ea"/>
                        </a:rPr>
                        <a:t> </a:t>
                      </a:r>
                      <a:r>
                        <a:rPr lang="en-US" altLang="ko-KR" sz="900" u="none" strike="noStrike" dirty="0">
                          <a:effectLst/>
                          <a:latin typeface="+mn-ea"/>
                          <a:ea typeface="+mn-ea"/>
                        </a:rPr>
                        <a:t> </a:t>
                      </a:r>
                      <a:r>
                        <a:rPr lang="en-US" altLang="ko-KR" sz="900" u="none" strike="noStrike" dirty="0" err="1">
                          <a:effectLst/>
                          <a:latin typeface="+mn-ea"/>
                          <a:ea typeface="+mn-ea"/>
                        </a:rPr>
                        <a:t>techn</a:t>
                      </a:r>
                      <a:r>
                        <a:rPr lang="en-US" altLang="ko-KR" sz="900" u="none" strike="noStrike" dirty="0">
                          <a:effectLst/>
                          <a:latin typeface="+mn-ea"/>
                          <a:ea typeface="+mn-ea"/>
                        </a:rPr>
                        <a:t>*, </a:t>
                      </a:r>
                      <a:r>
                        <a:rPr lang="ko-KR" altLang="en-US" sz="900" u="none" strike="noStrike" dirty="0">
                          <a:effectLst/>
                          <a:latin typeface="+mn-ea"/>
                          <a:ea typeface="+mn-ea"/>
                        </a:rPr>
                        <a:t>알고리즘*</a:t>
                      </a:r>
                      <a:r>
                        <a:rPr lang="en-US" altLang="ko-KR" sz="900" u="none" strike="noStrike" dirty="0">
                          <a:effectLst/>
                          <a:latin typeface="+mn-ea"/>
                          <a:ea typeface="+mn-ea"/>
                        </a:rPr>
                        <a:t>, algorithm*, </a:t>
                      </a:r>
                      <a:r>
                        <a:rPr lang="ko-KR" altLang="en-US" sz="900" u="none" strike="noStrike" dirty="0">
                          <a:effectLst/>
                          <a:latin typeface="+mn-ea"/>
                          <a:ea typeface="+mn-ea"/>
                        </a:rPr>
                        <a:t>대화*</a:t>
                      </a:r>
                      <a:r>
                        <a:rPr lang="en-US" altLang="ko-KR" sz="900" u="none" strike="noStrike" dirty="0">
                          <a:effectLst/>
                          <a:latin typeface="+mn-ea"/>
                          <a:ea typeface="+mn-ea"/>
                        </a:rPr>
                        <a:t>, dialog*, </a:t>
                      </a:r>
                      <a:r>
                        <a:rPr lang="ko-KR" altLang="en-US" sz="900" u="none" strike="noStrike" dirty="0">
                          <a:effectLst/>
                          <a:latin typeface="+mn-ea"/>
                          <a:ea typeface="+mn-ea"/>
                        </a:rPr>
                        <a:t>언어*</a:t>
                      </a:r>
                      <a:r>
                        <a:rPr lang="en-US" altLang="ko-KR" sz="900" u="none" strike="noStrike" dirty="0">
                          <a:effectLst/>
                          <a:latin typeface="+mn-ea"/>
                          <a:ea typeface="+mn-ea"/>
                        </a:rPr>
                        <a:t>, </a:t>
                      </a:r>
                      <a:r>
                        <a:rPr lang="en-US" altLang="ko-KR" sz="900" u="none" strike="noStrike" dirty="0" err="1">
                          <a:effectLst/>
                          <a:latin typeface="+mn-ea"/>
                          <a:ea typeface="+mn-ea"/>
                        </a:rPr>
                        <a:t>languag</a:t>
                      </a:r>
                      <a:r>
                        <a:rPr lang="en-US" altLang="ko-KR" sz="900" u="none" strike="noStrike" dirty="0">
                          <a:effectLst/>
                          <a:latin typeface="+mn-ea"/>
                          <a:ea typeface="+mn-ea"/>
                        </a:rPr>
                        <a:t>*, speech*,</a:t>
                      </a:r>
                      <a:r>
                        <a:rPr lang="ko-KR" altLang="en-US" sz="900" u="none" strike="noStrike" dirty="0">
                          <a:effectLst/>
                          <a:latin typeface="+mn-ea"/>
                          <a:ea typeface="+mn-ea"/>
                        </a:rPr>
                        <a:t>상호 작용*</a:t>
                      </a:r>
                      <a:r>
                        <a:rPr lang="en-US" altLang="ko-KR" sz="900" u="none" strike="noStrike" dirty="0">
                          <a:effectLst/>
                          <a:latin typeface="+mn-ea"/>
                          <a:ea typeface="+mn-ea"/>
                        </a:rPr>
                        <a:t>, </a:t>
                      </a:r>
                      <a:r>
                        <a:rPr lang="en-US" altLang="ko-KR" sz="900" u="none" strike="noStrike" dirty="0" err="1">
                          <a:effectLst/>
                          <a:latin typeface="+mn-ea"/>
                          <a:ea typeface="+mn-ea"/>
                        </a:rPr>
                        <a:t>interactiv</a:t>
                      </a:r>
                      <a:r>
                        <a:rPr lang="en-US" altLang="ko-KR" sz="900" u="none" strike="noStrike" dirty="0">
                          <a:effectLst/>
                          <a:latin typeface="+mn-ea"/>
                          <a:ea typeface="+mn-ea"/>
                        </a:rPr>
                        <a:t>*, </a:t>
                      </a:r>
                      <a:r>
                        <a:rPr lang="ko-KR" altLang="en-US" sz="900" u="none" strike="noStrike" dirty="0">
                          <a:effectLst/>
                          <a:latin typeface="+mn-ea"/>
                          <a:ea typeface="+mn-ea"/>
                        </a:rPr>
                        <a:t>관리*</a:t>
                      </a:r>
                      <a:r>
                        <a:rPr lang="en-US" altLang="ko-KR" sz="900" u="none" strike="noStrike" dirty="0">
                          <a:effectLst/>
                          <a:latin typeface="+mn-ea"/>
                          <a:ea typeface="+mn-ea"/>
                        </a:rPr>
                        <a:t>, </a:t>
                      </a:r>
                      <a:r>
                        <a:rPr lang="en-US" altLang="ko-KR" sz="900" u="none" strike="noStrike" dirty="0" err="1">
                          <a:effectLst/>
                          <a:latin typeface="+mn-ea"/>
                          <a:ea typeface="+mn-ea"/>
                        </a:rPr>
                        <a:t>manag</a:t>
                      </a:r>
                      <a:r>
                        <a:rPr lang="en-US" altLang="ko-KR" sz="900" u="none" strike="noStrike" dirty="0">
                          <a:effectLst/>
                          <a:latin typeface="+mn-ea"/>
                          <a:ea typeface="+mn-ea"/>
                        </a:rPr>
                        <a:t>*, </a:t>
                      </a:r>
                      <a:r>
                        <a:rPr lang="ko-KR" altLang="en-US" sz="900" u="none" strike="noStrike" dirty="0">
                          <a:effectLst/>
                          <a:latin typeface="+mn-ea"/>
                          <a:ea typeface="+mn-ea"/>
                        </a:rPr>
                        <a:t>모델*</a:t>
                      </a:r>
                      <a:r>
                        <a:rPr lang="en-US" altLang="ko-KR" sz="900" u="none" strike="noStrike" dirty="0">
                          <a:effectLst/>
                          <a:latin typeface="+mn-ea"/>
                          <a:ea typeface="+mn-ea"/>
                        </a:rPr>
                        <a:t>, model*, </a:t>
                      </a:r>
                      <a:r>
                        <a:rPr lang="ko-KR" altLang="en-US" sz="900" u="none" strike="noStrike" dirty="0">
                          <a:effectLst/>
                          <a:latin typeface="+mn-ea"/>
                          <a:ea typeface="+mn-ea"/>
                        </a:rPr>
                        <a:t>음성*</a:t>
                      </a:r>
                      <a:r>
                        <a:rPr lang="en-US" altLang="ko-KR" sz="900" u="none" strike="noStrike" dirty="0">
                          <a:effectLst/>
                          <a:latin typeface="+mn-ea"/>
                          <a:ea typeface="+mn-ea"/>
                        </a:rPr>
                        <a:t>, voice*, </a:t>
                      </a:r>
                      <a:r>
                        <a:rPr lang="ko-KR" altLang="en-US" sz="900" u="none" strike="noStrike" dirty="0">
                          <a:effectLst/>
                          <a:latin typeface="+mn-ea"/>
                          <a:ea typeface="+mn-ea"/>
                        </a:rPr>
                        <a:t>언어*</a:t>
                      </a:r>
                      <a:r>
                        <a:rPr lang="en-US" altLang="ko-KR" sz="900" u="none" strike="noStrike" dirty="0">
                          <a:effectLst/>
                          <a:latin typeface="+mn-ea"/>
                          <a:ea typeface="+mn-ea"/>
                        </a:rPr>
                        <a:t>, </a:t>
                      </a:r>
                      <a:r>
                        <a:rPr lang="en-US" altLang="ko-KR" sz="900" u="none" strike="noStrike" dirty="0" err="1">
                          <a:effectLst/>
                          <a:latin typeface="+mn-ea"/>
                          <a:ea typeface="+mn-ea"/>
                        </a:rPr>
                        <a:t>languag</a:t>
                      </a:r>
                      <a:r>
                        <a:rPr lang="en-US" altLang="ko-KR" sz="900" u="none" strike="noStrike" dirty="0">
                          <a:effectLst/>
                          <a:latin typeface="+mn-ea"/>
                          <a:ea typeface="+mn-ea"/>
                        </a:rPr>
                        <a:t>*, speech*, </a:t>
                      </a:r>
                      <a:r>
                        <a:rPr lang="ko-KR" altLang="en-US" sz="900" u="none" strike="noStrike" dirty="0">
                          <a:effectLst/>
                          <a:latin typeface="+mn-ea"/>
                          <a:ea typeface="+mn-ea"/>
                        </a:rPr>
                        <a:t>발음*</a:t>
                      </a:r>
                      <a:r>
                        <a:rPr lang="en-US" altLang="ko-KR" sz="900" u="none" strike="noStrike" dirty="0">
                          <a:effectLst/>
                          <a:latin typeface="+mn-ea"/>
                          <a:ea typeface="+mn-ea"/>
                        </a:rPr>
                        <a:t>, </a:t>
                      </a:r>
                      <a:r>
                        <a:rPr lang="en-US" altLang="ko-KR" sz="900" u="none" strike="noStrike" dirty="0" err="1">
                          <a:effectLst/>
                          <a:latin typeface="+mn-ea"/>
                          <a:ea typeface="+mn-ea"/>
                        </a:rPr>
                        <a:t>pronunc</a:t>
                      </a:r>
                      <a:r>
                        <a:rPr lang="en-US" altLang="ko-KR" sz="900" u="none" strike="noStrike" dirty="0">
                          <a:effectLst/>
                          <a:latin typeface="+mn-ea"/>
                          <a:ea typeface="+mn-ea"/>
                        </a:rPr>
                        <a:t>*, </a:t>
                      </a:r>
                      <a:r>
                        <a:rPr lang="ko-KR" altLang="en-US" sz="900" u="none" strike="noStrike" dirty="0">
                          <a:effectLst/>
                          <a:latin typeface="+mn-ea"/>
                          <a:ea typeface="+mn-ea"/>
                        </a:rPr>
                        <a:t>소리*</a:t>
                      </a:r>
                      <a:r>
                        <a:rPr lang="en-US" altLang="ko-KR" sz="900" u="none" strike="noStrike" dirty="0">
                          <a:effectLst/>
                          <a:latin typeface="+mn-ea"/>
                          <a:ea typeface="+mn-ea"/>
                        </a:rPr>
                        <a:t>, sound*, </a:t>
                      </a:r>
                      <a:r>
                        <a:rPr lang="ko-KR" altLang="en-US" sz="900" u="none" strike="noStrike" dirty="0">
                          <a:effectLst/>
                          <a:latin typeface="+mn-ea"/>
                          <a:ea typeface="+mn-ea"/>
                        </a:rPr>
                        <a:t>문맥*</a:t>
                      </a:r>
                      <a:r>
                        <a:rPr lang="en-US" altLang="ko-KR" sz="900" u="none" strike="noStrike" dirty="0">
                          <a:effectLst/>
                          <a:latin typeface="+mn-ea"/>
                          <a:ea typeface="+mn-ea"/>
                        </a:rPr>
                        <a:t>, </a:t>
                      </a:r>
                      <a:r>
                        <a:rPr lang="ko-KR" altLang="en-US" sz="900" u="none" strike="noStrike" dirty="0">
                          <a:effectLst/>
                          <a:latin typeface="+mn-ea"/>
                          <a:ea typeface="+mn-ea"/>
                        </a:rPr>
                        <a:t>인식*</a:t>
                      </a:r>
                      <a:r>
                        <a:rPr lang="en-US" altLang="ko-KR" sz="900" u="none" strike="noStrike" dirty="0">
                          <a:effectLst/>
                          <a:latin typeface="+mn-ea"/>
                          <a:ea typeface="+mn-ea"/>
                        </a:rPr>
                        <a:t>, </a:t>
                      </a:r>
                      <a:r>
                        <a:rPr lang="ko-KR" altLang="en-US" sz="900" u="none" strike="noStrike" dirty="0">
                          <a:effectLst/>
                          <a:latin typeface="+mn-ea"/>
                          <a:ea typeface="+mn-ea"/>
                        </a:rPr>
                        <a:t>지각*</a:t>
                      </a:r>
                      <a:r>
                        <a:rPr lang="en-US" altLang="ko-KR" sz="900" u="none" strike="noStrike" dirty="0">
                          <a:effectLst/>
                          <a:latin typeface="+mn-ea"/>
                          <a:ea typeface="+mn-ea"/>
                        </a:rPr>
                        <a:t>, </a:t>
                      </a:r>
                      <a:r>
                        <a:rPr lang="ko-KR" altLang="en-US" sz="900" u="none" strike="noStrike" dirty="0">
                          <a:effectLst/>
                          <a:latin typeface="+mn-ea"/>
                          <a:ea typeface="+mn-ea"/>
                        </a:rPr>
                        <a:t>인지*</a:t>
                      </a:r>
                      <a:r>
                        <a:rPr lang="en-US" altLang="ko-KR" sz="900" u="none" strike="noStrike" dirty="0">
                          <a:effectLst/>
                          <a:latin typeface="+mn-ea"/>
                          <a:ea typeface="+mn-ea"/>
                        </a:rPr>
                        <a:t>,</a:t>
                      </a:r>
                      <a:r>
                        <a:rPr lang="ko-KR" altLang="en-US" sz="900" u="none" strike="noStrike" dirty="0">
                          <a:effectLst/>
                          <a:latin typeface="+mn-ea"/>
                          <a:ea typeface="+mn-ea"/>
                        </a:rPr>
                        <a:t> </a:t>
                      </a:r>
                      <a:r>
                        <a:rPr lang="en-US" altLang="ko-KR" sz="900" u="none" strike="noStrike" dirty="0">
                          <a:effectLst/>
                          <a:latin typeface="+mn-ea"/>
                          <a:ea typeface="+mn-ea"/>
                        </a:rPr>
                        <a:t> </a:t>
                      </a:r>
                      <a:r>
                        <a:rPr lang="ko-KR" altLang="en-US" sz="900" u="none" strike="noStrike" dirty="0">
                          <a:effectLst/>
                          <a:latin typeface="+mn-ea"/>
                          <a:ea typeface="+mn-ea"/>
                        </a:rPr>
                        <a:t>이해*</a:t>
                      </a:r>
                      <a:r>
                        <a:rPr lang="en-US" altLang="ko-KR" sz="900" u="none" strike="noStrike" dirty="0">
                          <a:effectLst/>
                          <a:latin typeface="+mn-ea"/>
                          <a:ea typeface="+mn-ea"/>
                        </a:rPr>
                        <a:t>, </a:t>
                      </a:r>
                      <a:r>
                        <a:rPr lang="ko-KR" altLang="en-US" sz="900" u="none" strike="noStrike" dirty="0">
                          <a:effectLst/>
                          <a:latin typeface="+mn-ea"/>
                          <a:ea typeface="+mn-ea"/>
                        </a:rPr>
                        <a:t>인지*</a:t>
                      </a:r>
                      <a:r>
                        <a:rPr lang="en-US" altLang="ko-KR" sz="900" u="none" strike="noStrike" dirty="0">
                          <a:effectLst/>
                          <a:latin typeface="+mn-ea"/>
                          <a:ea typeface="+mn-ea"/>
                        </a:rPr>
                        <a:t>, </a:t>
                      </a:r>
                      <a:r>
                        <a:rPr lang="en-US" altLang="ko-KR" sz="900" u="none" strike="noStrike" dirty="0" err="1">
                          <a:effectLst/>
                          <a:latin typeface="+mn-ea"/>
                          <a:ea typeface="+mn-ea"/>
                        </a:rPr>
                        <a:t>recogn</a:t>
                      </a:r>
                      <a:r>
                        <a:rPr lang="en-US" altLang="ko-KR" sz="900" u="none" strike="noStrike" dirty="0">
                          <a:effectLst/>
                          <a:latin typeface="+mn-ea"/>
                          <a:ea typeface="+mn-ea"/>
                        </a:rPr>
                        <a:t>*, </a:t>
                      </a:r>
                      <a:r>
                        <a:rPr lang="en-US" altLang="ko-KR" sz="900" u="none" strike="noStrike" dirty="0" err="1">
                          <a:effectLst/>
                          <a:latin typeface="+mn-ea"/>
                          <a:ea typeface="+mn-ea"/>
                        </a:rPr>
                        <a:t>cogni</a:t>
                      </a:r>
                      <a:r>
                        <a:rPr lang="en-US" altLang="ko-KR" sz="900" u="none" strike="noStrike" dirty="0">
                          <a:effectLst/>
                          <a:latin typeface="+mn-ea"/>
                          <a:ea typeface="+mn-ea"/>
                        </a:rPr>
                        <a:t>*, understand*, </a:t>
                      </a:r>
                      <a:r>
                        <a:rPr lang="en-US" altLang="ko-KR" sz="900" u="none" strike="noStrike" dirty="0" err="1">
                          <a:effectLst/>
                          <a:latin typeface="+mn-ea"/>
                          <a:ea typeface="+mn-ea"/>
                        </a:rPr>
                        <a:t>awar</a:t>
                      </a:r>
                      <a:r>
                        <a:rPr lang="en-US" altLang="ko-KR" sz="900" u="none" strike="noStrike" dirty="0">
                          <a:effectLst/>
                          <a:latin typeface="+mn-ea"/>
                          <a:ea typeface="+mn-ea"/>
                        </a:rPr>
                        <a:t>*, </a:t>
                      </a:r>
                      <a:r>
                        <a:rPr lang="ko-KR" altLang="en-US" sz="900" u="none" strike="noStrike" dirty="0" err="1">
                          <a:effectLst/>
                          <a:latin typeface="+mn-ea"/>
                          <a:ea typeface="+mn-ea"/>
                        </a:rPr>
                        <a:t>캡처</a:t>
                      </a:r>
                      <a:r>
                        <a:rPr lang="ko-KR" altLang="en-US" sz="900" u="none" strike="noStrike" dirty="0">
                          <a:effectLst/>
                          <a:latin typeface="+mn-ea"/>
                          <a:ea typeface="+mn-ea"/>
                        </a:rPr>
                        <a:t>*</a:t>
                      </a:r>
                      <a:r>
                        <a:rPr lang="en-US" altLang="ko-KR" sz="900" u="none" strike="noStrike" dirty="0">
                          <a:effectLst/>
                          <a:latin typeface="+mn-ea"/>
                          <a:ea typeface="+mn-ea"/>
                        </a:rPr>
                        <a:t>, </a:t>
                      </a:r>
                      <a:r>
                        <a:rPr lang="en-US" altLang="ko-KR" sz="900" u="none" strike="noStrike" dirty="0" err="1">
                          <a:effectLst/>
                          <a:latin typeface="+mn-ea"/>
                          <a:ea typeface="+mn-ea"/>
                        </a:rPr>
                        <a:t>captur</a:t>
                      </a:r>
                      <a:r>
                        <a:rPr lang="en-US" altLang="ko-KR" sz="900" u="none" strike="noStrike" dirty="0">
                          <a:effectLst/>
                          <a:latin typeface="+mn-ea"/>
                          <a:ea typeface="+mn-ea"/>
                        </a:rPr>
                        <a:t>*, catch*, </a:t>
                      </a:r>
                      <a:r>
                        <a:rPr lang="ko-KR" altLang="en-US" sz="900" u="none" strike="noStrike" dirty="0">
                          <a:effectLst/>
                          <a:latin typeface="+mn-ea"/>
                          <a:ea typeface="+mn-ea"/>
                        </a:rPr>
                        <a:t>추적*</a:t>
                      </a:r>
                      <a:r>
                        <a:rPr lang="en-US" altLang="ko-KR" sz="900" u="none" strike="noStrike" dirty="0">
                          <a:effectLst/>
                          <a:latin typeface="+mn-ea"/>
                          <a:ea typeface="+mn-ea"/>
                        </a:rPr>
                        <a:t>, </a:t>
                      </a:r>
                      <a:r>
                        <a:rPr lang="ko-KR" altLang="en-US" sz="900" u="none" strike="noStrike" dirty="0" err="1">
                          <a:effectLst/>
                          <a:latin typeface="+mn-ea"/>
                          <a:ea typeface="+mn-ea"/>
                        </a:rPr>
                        <a:t>트레킹</a:t>
                      </a:r>
                      <a:r>
                        <a:rPr lang="ko-KR" altLang="en-US" sz="900" u="none" strike="noStrike" dirty="0">
                          <a:effectLst/>
                          <a:latin typeface="+mn-ea"/>
                          <a:ea typeface="+mn-ea"/>
                        </a:rPr>
                        <a:t>*</a:t>
                      </a:r>
                      <a:r>
                        <a:rPr lang="en-US" altLang="ko-KR" sz="900" u="none" strike="noStrike" dirty="0">
                          <a:effectLst/>
                          <a:latin typeface="+mn-ea"/>
                          <a:ea typeface="+mn-ea"/>
                        </a:rPr>
                        <a:t>, tracking*, </a:t>
                      </a:r>
                      <a:r>
                        <a:rPr lang="ko-KR" altLang="en-US" sz="900" u="none" strike="noStrike" dirty="0" err="1">
                          <a:effectLst/>
                          <a:latin typeface="+mn-ea"/>
                          <a:ea typeface="+mn-ea"/>
                        </a:rPr>
                        <a:t>센싱</a:t>
                      </a:r>
                      <a:r>
                        <a:rPr lang="ko-KR" altLang="en-US" sz="900" u="none" strike="noStrike" dirty="0">
                          <a:effectLst/>
                          <a:latin typeface="+mn-ea"/>
                          <a:ea typeface="+mn-ea"/>
                        </a:rPr>
                        <a:t>*</a:t>
                      </a:r>
                      <a:r>
                        <a:rPr lang="en-US" altLang="ko-KR" sz="900" u="none" strike="noStrike" dirty="0">
                          <a:effectLst/>
                          <a:latin typeface="+mn-ea"/>
                          <a:ea typeface="+mn-ea"/>
                        </a:rPr>
                        <a:t>, sensing*, </a:t>
                      </a:r>
                      <a:r>
                        <a:rPr lang="ko-KR" altLang="en-US" sz="900" u="none" strike="noStrike" dirty="0">
                          <a:effectLst/>
                          <a:latin typeface="+mn-ea"/>
                          <a:ea typeface="+mn-ea"/>
                        </a:rPr>
                        <a:t>센서*</a:t>
                      </a:r>
                      <a:r>
                        <a:rPr lang="en-US" altLang="ko-KR" sz="900" u="none" strike="noStrike" dirty="0">
                          <a:effectLst/>
                          <a:latin typeface="+mn-ea"/>
                          <a:ea typeface="+mn-ea"/>
                        </a:rPr>
                        <a:t>, </a:t>
                      </a:r>
                      <a:r>
                        <a:rPr lang="en-US" altLang="ko-KR" sz="900" u="none" strike="noStrike" dirty="0" err="1">
                          <a:effectLst/>
                          <a:latin typeface="+mn-ea"/>
                          <a:ea typeface="+mn-ea"/>
                        </a:rPr>
                        <a:t>senser</a:t>
                      </a:r>
                      <a:r>
                        <a:rPr lang="en-US" altLang="ko-KR" sz="900" u="none" strike="noStrike" dirty="0">
                          <a:effectLst/>
                          <a:latin typeface="+mn-ea"/>
                          <a:ea typeface="+mn-ea"/>
                        </a:rPr>
                        <a:t>*, </a:t>
                      </a:r>
                      <a:r>
                        <a:rPr lang="en-US" altLang="ko-KR" sz="900" u="none" strike="noStrike" dirty="0" err="1">
                          <a:effectLst/>
                          <a:latin typeface="+mn-ea"/>
                          <a:ea typeface="+mn-ea"/>
                        </a:rPr>
                        <a:t>perceiv</a:t>
                      </a:r>
                      <a:r>
                        <a:rPr lang="en-US" altLang="ko-KR" sz="900" u="none" strike="noStrike" dirty="0">
                          <a:effectLst/>
                          <a:latin typeface="+mn-ea"/>
                          <a:ea typeface="+mn-ea"/>
                        </a:rPr>
                        <a:t>*, percept*, </a:t>
                      </a:r>
                      <a:r>
                        <a:rPr lang="ko-KR" altLang="en-US" sz="900" u="none" strike="noStrike" dirty="0">
                          <a:effectLst/>
                          <a:latin typeface="+mn-ea"/>
                          <a:ea typeface="+mn-ea"/>
                        </a:rPr>
                        <a:t>영상*</a:t>
                      </a:r>
                      <a:r>
                        <a:rPr lang="en-US" altLang="ko-KR" sz="900" u="none" strike="noStrike" dirty="0">
                          <a:effectLst/>
                          <a:latin typeface="+mn-ea"/>
                          <a:ea typeface="+mn-ea"/>
                        </a:rPr>
                        <a:t>, </a:t>
                      </a:r>
                      <a:r>
                        <a:rPr lang="ko-KR" altLang="en-US" sz="900" u="none" strike="noStrike" dirty="0">
                          <a:effectLst/>
                          <a:latin typeface="+mn-ea"/>
                          <a:ea typeface="+mn-ea"/>
                        </a:rPr>
                        <a:t>사진*</a:t>
                      </a:r>
                      <a:r>
                        <a:rPr lang="en-US" altLang="ko-KR" sz="900" u="none" strike="noStrike" dirty="0">
                          <a:effectLst/>
                          <a:latin typeface="+mn-ea"/>
                          <a:ea typeface="+mn-ea"/>
                        </a:rPr>
                        <a:t>, </a:t>
                      </a:r>
                      <a:r>
                        <a:rPr lang="ko-KR" altLang="en-US" sz="900" u="none" strike="noStrike" dirty="0">
                          <a:effectLst/>
                          <a:latin typeface="+mn-ea"/>
                          <a:ea typeface="+mn-ea"/>
                        </a:rPr>
                        <a:t>촬영*</a:t>
                      </a:r>
                      <a:r>
                        <a:rPr lang="en-US" altLang="ko-KR" sz="900" u="none" strike="noStrike" dirty="0">
                          <a:effectLst/>
                          <a:latin typeface="+mn-ea"/>
                          <a:ea typeface="+mn-ea"/>
                        </a:rPr>
                        <a:t>, </a:t>
                      </a:r>
                      <a:r>
                        <a:rPr lang="ko-KR" altLang="en-US" sz="900" u="none" strike="noStrike" dirty="0">
                          <a:effectLst/>
                          <a:latin typeface="+mn-ea"/>
                          <a:ea typeface="+mn-ea"/>
                        </a:rPr>
                        <a:t>이미지*</a:t>
                      </a:r>
                      <a:r>
                        <a:rPr lang="en-US" altLang="ko-KR" sz="900" u="none" strike="noStrike" dirty="0">
                          <a:effectLst/>
                          <a:latin typeface="+mn-ea"/>
                          <a:ea typeface="+mn-ea"/>
                        </a:rPr>
                        <a:t>, </a:t>
                      </a:r>
                      <a:r>
                        <a:rPr lang="ko-KR" altLang="en-US" sz="900" u="none" strike="noStrike" dirty="0">
                          <a:effectLst/>
                          <a:latin typeface="+mn-ea"/>
                          <a:ea typeface="+mn-ea"/>
                        </a:rPr>
                        <a:t>화상*</a:t>
                      </a:r>
                      <a:r>
                        <a:rPr lang="en-US" altLang="ko-KR" sz="900" u="none" strike="noStrike" dirty="0">
                          <a:effectLst/>
                          <a:latin typeface="+mn-ea"/>
                          <a:ea typeface="+mn-ea"/>
                        </a:rPr>
                        <a:t>, image*, photograph*, picture*, </a:t>
                      </a:r>
                      <a:r>
                        <a:rPr lang="ko-KR" altLang="en-US" sz="900" u="none" strike="noStrike" dirty="0">
                          <a:effectLst/>
                          <a:latin typeface="+mn-ea"/>
                          <a:ea typeface="+mn-ea"/>
                        </a:rPr>
                        <a:t>광학*</a:t>
                      </a:r>
                      <a:r>
                        <a:rPr lang="en-US" altLang="ko-KR" sz="900" u="none" strike="noStrike" dirty="0">
                          <a:effectLst/>
                          <a:latin typeface="+mn-ea"/>
                          <a:ea typeface="+mn-ea"/>
                        </a:rPr>
                        <a:t>, optic*, visual*, vision*, </a:t>
                      </a:r>
                      <a:r>
                        <a:rPr lang="ko-KR" altLang="en-US" sz="900" u="none" strike="noStrike" dirty="0">
                          <a:effectLst/>
                          <a:latin typeface="+mn-ea"/>
                          <a:ea typeface="+mn-ea"/>
                        </a:rPr>
                        <a:t>시각*</a:t>
                      </a:r>
                      <a:r>
                        <a:rPr lang="en-US" altLang="ko-KR" sz="900" u="none" strike="noStrike" dirty="0">
                          <a:effectLst/>
                          <a:latin typeface="+mn-ea"/>
                          <a:ea typeface="+mn-ea"/>
                        </a:rPr>
                        <a:t>, </a:t>
                      </a:r>
                      <a:r>
                        <a:rPr lang="ko-KR" altLang="en-US" sz="900" u="none" strike="noStrike" dirty="0" err="1">
                          <a:effectLst/>
                          <a:latin typeface="+mn-ea"/>
                          <a:ea typeface="+mn-ea"/>
                        </a:rPr>
                        <a:t>비주얼</a:t>
                      </a:r>
                      <a:r>
                        <a:rPr lang="en-US" altLang="ko-KR" sz="900" u="none" strike="noStrike" dirty="0">
                          <a:effectLst/>
                          <a:latin typeface="+mn-ea"/>
                          <a:ea typeface="+mn-ea"/>
                        </a:rPr>
                        <a:t>, </a:t>
                      </a:r>
                      <a:r>
                        <a:rPr lang="ko-KR" altLang="en-US" sz="900" u="none" strike="noStrike" dirty="0">
                          <a:effectLst/>
                          <a:latin typeface="+mn-ea"/>
                          <a:ea typeface="+mn-ea"/>
                        </a:rPr>
                        <a:t>형상*</a:t>
                      </a:r>
                      <a:r>
                        <a:rPr lang="en-US" altLang="ko-KR" sz="900" u="none" strike="noStrike" dirty="0">
                          <a:effectLst/>
                          <a:latin typeface="+mn-ea"/>
                          <a:ea typeface="+mn-ea"/>
                        </a:rPr>
                        <a:t>, sight*, </a:t>
                      </a:r>
                      <a:r>
                        <a:rPr lang="ko-KR" altLang="en-US" sz="900" u="none" strike="noStrike" dirty="0">
                          <a:effectLst/>
                          <a:latin typeface="+mn-ea"/>
                          <a:ea typeface="+mn-ea"/>
                        </a:rPr>
                        <a:t>행동*</a:t>
                      </a:r>
                      <a:r>
                        <a:rPr lang="en-US" altLang="ko-KR" sz="900" u="none" strike="noStrike" dirty="0">
                          <a:effectLst/>
                          <a:latin typeface="+mn-ea"/>
                          <a:ea typeface="+mn-ea"/>
                        </a:rPr>
                        <a:t>, </a:t>
                      </a:r>
                      <a:r>
                        <a:rPr lang="en-US" altLang="ko-KR" sz="900" u="none" strike="noStrike" dirty="0" err="1">
                          <a:effectLst/>
                          <a:latin typeface="+mn-ea"/>
                          <a:ea typeface="+mn-ea"/>
                        </a:rPr>
                        <a:t>activit</a:t>
                      </a:r>
                      <a:r>
                        <a:rPr lang="en-US" altLang="ko-KR" sz="900" u="none" strike="noStrike" dirty="0">
                          <a:effectLst/>
                          <a:latin typeface="+mn-ea"/>
                          <a:ea typeface="+mn-ea"/>
                        </a:rPr>
                        <a:t>*,  </a:t>
                      </a:r>
                      <a:r>
                        <a:rPr lang="en-US" altLang="ko-KR" sz="900" u="none" strike="noStrike" dirty="0" err="1">
                          <a:effectLst/>
                          <a:latin typeface="+mn-ea"/>
                          <a:ea typeface="+mn-ea"/>
                        </a:rPr>
                        <a:t>mov</a:t>
                      </a:r>
                      <a:r>
                        <a:rPr lang="en-US" altLang="ko-KR" sz="900" u="none" strike="noStrike" dirty="0">
                          <a:effectLst/>
                          <a:latin typeface="+mn-ea"/>
                          <a:ea typeface="+mn-ea"/>
                        </a:rPr>
                        <a:t>* pattern*, motion*, </a:t>
                      </a:r>
                      <a:r>
                        <a:rPr lang="ko-KR" altLang="en-US" sz="900" u="none" strike="noStrike" dirty="0">
                          <a:effectLst/>
                          <a:latin typeface="+mn-ea"/>
                          <a:ea typeface="+mn-ea"/>
                        </a:rPr>
                        <a:t>움직임*</a:t>
                      </a:r>
                      <a:r>
                        <a:rPr lang="en-US" altLang="ko-KR" sz="900" u="none" strike="noStrike" dirty="0">
                          <a:effectLst/>
                          <a:latin typeface="+mn-ea"/>
                          <a:ea typeface="+mn-ea"/>
                        </a:rPr>
                        <a:t>, </a:t>
                      </a:r>
                      <a:r>
                        <a:rPr lang="ko-KR" altLang="en-US" sz="900" u="none" strike="noStrike" dirty="0">
                          <a:effectLst/>
                          <a:latin typeface="+mn-ea"/>
                          <a:ea typeface="+mn-ea"/>
                        </a:rPr>
                        <a:t>인식*</a:t>
                      </a:r>
                      <a:r>
                        <a:rPr lang="en-US" altLang="ko-KR" sz="900" u="none" strike="noStrike" dirty="0">
                          <a:effectLst/>
                          <a:latin typeface="+mn-ea"/>
                          <a:ea typeface="+mn-ea"/>
                        </a:rPr>
                        <a:t>, </a:t>
                      </a:r>
                      <a:r>
                        <a:rPr lang="ko-KR" altLang="en-US" sz="900" u="none" strike="noStrike" dirty="0">
                          <a:effectLst/>
                          <a:latin typeface="+mn-ea"/>
                          <a:ea typeface="+mn-ea"/>
                        </a:rPr>
                        <a:t>지각*</a:t>
                      </a:r>
                      <a:r>
                        <a:rPr lang="en-US" altLang="ko-KR" sz="900" u="none" strike="noStrike" dirty="0">
                          <a:effectLst/>
                          <a:latin typeface="+mn-ea"/>
                          <a:ea typeface="+mn-ea"/>
                        </a:rPr>
                        <a:t>, </a:t>
                      </a:r>
                      <a:r>
                        <a:rPr lang="ko-KR" altLang="en-US" sz="900" u="none" strike="noStrike" dirty="0">
                          <a:effectLst/>
                          <a:latin typeface="+mn-ea"/>
                          <a:ea typeface="+mn-ea"/>
                        </a:rPr>
                        <a:t>인지*</a:t>
                      </a:r>
                      <a:r>
                        <a:rPr lang="en-US" altLang="ko-KR" sz="900" u="none" strike="noStrike" dirty="0">
                          <a:effectLst/>
                          <a:latin typeface="+mn-ea"/>
                          <a:ea typeface="+mn-ea"/>
                        </a:rPr>
                        <a:t>, </a:t>
                      </a:r>
                      <a:r>
                        <a:rPr lang="ko-KR" altLang="en-US" sz="900" u="none" strike="noStrike" dirty="0">
                          <a:effectLst/>
                          <a:latin typeface="+mn-ea"/>
                          <a:ea typeface="+mn-ea"/>
                        </a:rPr>
                        <a:t>이해*</a:t>
                      </a:r>
                      <a:r>
                        <a:rPr lang="en-US" altLang="ko-KR" sz="900" u="none" strike="noStrike" dirty="0">
                          <a:effectLst/>
                          <a:latin typeface="+mn-ea"/>
                          <a:ea typeface="+mn-ea"/>
                        </a:rPr>
                        <a:t>, </a:t>
                      </a:r>
                      <a:r>
                        <a:rPr lang="ko-KR" altLang="en-US" sz="900" u="none" strike="noStrike" dirty="0">
                          <a:effectLst/>
                          <a:latin typeface="+mn-ea"/>
                          <a:ea typeface="+mn-ea"/>
                        </a:rPr>
                        <a:t>인지*</a:t>
                      </a:r>
                      <a:r>
                        <a:rPr lang="en-US" altLang="ko-KR" sz="900" u="none" strike="noStrike" dirty="0">
                          <a:effectLst/>
                          <a:latin typeface="+mn-ea"/>
                          <a:ea typeface="+mn-ea"/>
                        </a:rPr>
                        <a:t>, </a:t>
                      </a:r>
                      <a:r>
                        <a:rPr lang="en-US" altLang="ko-KR" sz="900" u="none" strike="noStrike" dirty="0" err="1">
                          <a:effectLst/>
                          <a:latin typeface="+mn-ea"/>
                          <a:ea typeface="+mn-ea"/>
                        </a:rPr>
                        <a:t>recogn</a:t>
                      </a:r>
                      <a:r>
                        <a:rPr lang="en-US" altLang="ko-KR" sz="900" u="none" strike="noStrike" dirty="0">
                          <a:effectLst/>
                          <a:latin typeface="+mn-ea"/>
                          <a:ea typeface="+mn-ea"/>
                        </a:rPr>
                        <a:t>*,  </a:t>
                      </a:r>
                      <a:r>
                        <a:rPr lang="en-US" altLang="ko-KR" sz="900" u="none" strike="noStrike" dirty="0" err="1">
                          <a:effectLst/>
                          <a:latin typeface="+mn-ea"/>
                          <a:ea typeface="+mn-ea"/>
                        </a:rPr>
                        <a:t>cogni</a:t>
                      </a:r>
                      <a:r>
                        <a:rPr lang="en-US" altLang="ko-KR" sz="900" u="none" strike="noStrike" dirty="0">
                          <a:effectLst/>
                          <a:latin typeface="+mn-ea"/>
                          <a:ea typeface="+mn-ea"/>
                        </a:rPr>
                        <a:t>*, understand*, </a:t>
                      </a:r>
                      <a:r>
                        <a:rPr lang="en-US" altLang="ko-KR" sz="900" u="none" strike="noStrike" dirty="0" err="1">
                          <a:effectLst/>
                          <a:latin typeface="+mn-ea"/>
                          <a:ea typeface="+mn-ea"/>
                        </a:rPr>
                        <a:t>awar</a:t>
                      </a:r>
                      <a:r>
                        <a:rPr lang="en-US" altLang="ko-KR" sz="900" u="none" strike="noStrike" dirty="0">
                          <a:effectLst/>
                          <a:latin typeface="+mn-ea"/>
                          <a:ea typeface="+mn-ea"/>
                        </a:rPr>
                        <a:t>*, </a:t>
                      </a:r>
                      <a:r>
                        <a:rPr lang="ko-KR" altLang="en-US" sz="900" u="none" strike="noStrike" dirty="0" err="1">
                          <a:effectLst/>
                          <a:latin typeface="+mn-ea"/>
                          <a:ea typeface="+mn-ea"/>
                        </a:rPr>
                        <a:t>캡처</a:t>
                      </a:r>
                      <a:r>
                        <a:rPr lang="ko-KR" altLang="en-US" sz="900" u="none" strike="noStrike" dirty="0">
                          <a:effectLst/>
                          <a:latin typeface="+mn-ea"/>
                          <a:ea typeface="+mn-ea"/>
                        </a:rPr>
                        <a:t>*</a:t>
                      </a:r>
                      <a:r>
                        <a:rPr lang="en-US" altLang="ko-KR" sz="900" u="none" strike="noStrike" dirty="0">
                          <a:effectLst/>
                          <a:latin typeface="+mn-ea"/>
                          <a:ea typeface="+mn-ea"/>
                        </a:rPr>
                        <a:t>, </a:t>
                      </a:r>
                      <a:r>
                        <a:rPr lang="en-US" altLang="ko-KR" sz="900" u="none" strike="noStrike" dirty="0" err="1">
                          <a:effectLst/>
                          <a:latin typeface="+mn-ea"/>
                          <a:ea typeface="+mn-ea"/>
                        </a:rPr>
                        <a:t>captur</a:t>
                      </a:r>
                      <a:r>
                        <a:rPr lang="en-US" altLang="ko-KR" sz="900" u="none" strike="noStrike" dirty="0">
                          <a:effectLst/>
                          <a:latin typeface="+mn-ea"/>
                          <a:ea typeface="+mn-ea"/>
                        </a:rPr>
                        <a:t>*, catch*, </a:t>
                      </a:r>
                      <a:r>
                        <a:rPr lang="ko-KR" altLang="en-US" sz="900" u="none" strike="noStrike" dirty="0">
                          <a:effectLst/>
                          <a:latin typeface="+mn-ea"/>
                          <a:ea typeface="+mn-ea"/>
                        </a:rPr>
                        <a:t>추적*</a:t>
                      </a:r>
                      <a:r>
                        <a:rPr lang="en-US" altLang="ko-KR" sz="900" u="none" strike="noStrike" dirty="0">
                          <a:effectLst/>
                          <a:latin typeface="+mn-ea"/>
                          <a:ea typeface="+mn-ea"/>
                        </a:rPr>
                        <a:t>, </a:t>
                      </a:r>
                      <a:r>
                        <a:rPr lang="ko-KR" altLang="en-US" sz="900" u="none" strike="noStrike" dirty="0" err="1">
                          <a:effectLst/>
                          <a:latin typeface="+mn-ea"/>
                          <a:ea typeface="+mn-ea"/>
                        </a:rPr>
                        <a:t>트레킹</a:t>
                      </a:r>
                      <a:r>
                        <a:rPr lang="ko-KR" altLang="en-US" sz="900" u="none" strike="noStrike" dirty="0">
                          <a:effectLst/>
                          <a:latin typeface="+mn-ea"/>
                          <a:ea typeface="+mn-ea"/>
                        </a:rPr>
                        <a:t>*</a:t>
                      </a:r>
                      <a:r>
                        <a:rPr lang="en-US" altLang="ko-KR" sz="900" u="none" strike="noStrike" dirty="0">
                          <a:effectLst/>
                          <a:latin typeface="+mn-ea"/>
                          <a:ea typeface="+mn-ea"/>
                        </a:rPr>
                        <a:t>, tracking*,  </a:t>
                      </a:r>
                      <a:r>
                        <a:rPr lang="ko-KR" altLang="en-US" sz="900" u="none" strike="noStrike" dirty="0" err="1">
                          <a:effectLst/>
                          <a:latin typeface="+mn-ea"/>
                          <a:ea typeface="+mn-ea"/>
                        </a:rPr>
                        <a:t>센싱</a:t>
                      </a:r>
                      <a:r>
                        <a:rPr lang="en-US" altLang="ko-KR" sz="900" u="none" strike="noStrike" dirty="0">
                          <a:effectLst/>
                          <a:latin typeface="+mn-ea"/>
                          <a:ea typeface="+mn-ea"/>
                        </a:rPr>
                        <a:t>*, sensing*, </a:t>
                      </a:r>
                      <a:r>
                        <a:rPr lang="ko-KR" altLang="en-US" sz="900" u="none" strike="noStrike" dirty="0">
                          <a:effectLst/>
                          <a:latin typeface="+mn-ea"/>
                          <a:ea typeface="+mn-ea"/>
                        </a:rPr>
                        <a:t>센서*</a:t>
                      </a:r>
                      <a:r>
                        <a:rPr lang="en-US" altLang="ko-KR" sz="900" u="none" strike="noStrike" dirty="0">
                          <a:effectLst/>
                          <a:latin typeface="+mn-ea"/>
                          <a:ea typeface="+mn-ea"/>
                        </a:rPr>
                        <a:t>, </a:t>
                      </a:r>
                      <a:r>
                        <a:rPr lang="en-US" altLang="ko-KR" sz="900" u="none" strike="noStrike" dirty="0" err="1">
                          <a:effectLst/>
                          <a:latin typeface="+mn-ea"/>
                          <a:ea typeface="+mn-ea"/>
                        </a:rPr>
                        <a:t>senser</a:t>
                      </a:r>
                      <a:r>
                        <a:rPr lang="en-US" altLang="ko-KR" sz="900" u="none" strike="noStrike" dirty="0">
                          <a:effectLst/>
                          <a:latin typeface="+mn-ea"/>
                          <a:ea typeface="+mn-ea"/>
                        </a:rPr>
                        <a:t>*, </a:t>
                      </a:r>
                      <a:r>
                        <a:rPr lang="en-US" altLang="ko-KR" sz="900" u="none" strike="noStrike" dirty="0" err="1">
                          <a:effectLst/>
                          <a:latin typeface="+mn-ea"/>
                          <a:ea typeface="+mn-ea"/>
                        </a:rPr>
                        <a:t>perceiv</a:t>
                      </a:r>
                      <a:r>
                        <a:rPr lang="en-US" altLang="ko-KR" sz="900" u="none" strike="noStrike" dirty="0">
                          <a:effectLst/>
                          <a:latin typeface="+mn-ea"/>
                          <a:ea typeface="+mn-ea"/>
                        </a:rPr>
                        <a:t>*, percept*, </a:t>
                      </a:r>
                      <a:r>
                        <a:rPr lang="ko-KR" altLang="en-US" sz="900" u="none" strike="noStrike" dirty="0">
                          <a:effectLst/>
                          <a:latin typeface="+mn-ea"/>
                          <a:ea typeface="+mn-ea"/>
                        </a:rPr>
                        <a:t>상황*</a:t>
                      </a:r>
                      <a:r>
                        <a:rPr lang="en-US" altLang="ko-KR" sz="900" u="none" strike="noStrike" dirty="0">
                          <a:effectLst/>
                          <a:latin typeface="+mn-ea"/>
                          <a:ea typeface="+mn-ea"/>
                        </a:rPr>
                        <a:t>, </a:t>
                      </a:r>
                      <a:r>
                        <a:rPr lang="ko-KR" altLang="en-US" sz="900" u="none" strike="noStrike" dirty="0">
                          <a:effectLst/>
                          <a:latin typeface="+mn-ea"/>
                          <a:ea typeface="+mn-ea"/>
                        </a:rPr>
                        <a:t>환경*</a:t>
                      </a:r>
                      <a:r>
                        <a:rPr lang="en-US" altLang="ko-KR" sz="900" u="none" strike="noStrike" dirty="0">
                          <a:effectLst/>
                          <a:latin typeface="+mn-ea"/>
                          <a:ea typeface="+mn-ea"/>
                        </a:rPr>
                        <a:t>, situation*,  environment*, context*, </a:t>
                      </a:r>
                      <a:r>
                        <a:rPr lang="en-US" altLang="ko-KR" sz="900" u="none" strike="noStrike" dirty="0" err="1">
                          <a:effectLst/>
                          <a:latin typeface="+mn-ea"/>
                          <a:ea typeface="+mn-ea"/>
                        </a:rPr>
                        <a:t>circumstan</a:t>
                      </a:r>
                      <a:r>
                        <a:rPr lang="en-US" altLang="ko-KR" sz="900" u="none" strike="noStrike" dirty="0">
                          <a:effectLst/>
                          <a:latin typeface="+mn-ea"/>
                          <a:ea typeface="+mn-ea"/>
                        </a:rPr>
                        <a:t>*, location*, place*, </a:t>
                      </a:r>
                      <a:r>
                        <a:rPr lang="ko-KR" altLang="en-US" sz="900" u="none" strike="noStrike" dirty="0">
                          <a:effectLst/>
                          <a:latin typeface="+mn-ea"/>
                          <a:ea typeface="+mn-ea"/>
                        </a:rPr>
                        <a:t>응급*</a:t>
                      </a:r>
                      <a:r>
                        <a:rPr lang="en-US" altLang="ko-KR" sz="900" u="none" strike="noStrike" dirty="0">
                          <a:effectLst/>
                          <a:latin typeface="+mn-ea"/>
                          <a:ea typeface="+mn-ea"/>
                        </a:rPr>
                        <a:t>, </a:t>
                      </a:r>
                      <a:r>
                        <a:rPr lang="en-US" altLang="ko-KR" sz="900" u="none" strike="noStrike" dirty="0" err="1">
                          <a:effectLst/>
                          <a:latin typeface="+mn-ea"/>
                          <a:ea typeface="+mn-ea"/>
                        </a:rPr>
                        <a:t>emergenc</a:t>
                      </a:r>
                      <a:r>
                        <a:rPr lang="en-US" altLang="ko-KR" sz="900" u="none" strike="noStrike" dirty="0">
                          <a:effectLst/>
                          <a:latin typeface="+mn-ea"/>
                          <a:ea typeface="+mn-ea"/>
                        </a:rPr>
                        <a:t>*, </a:t>
                      </a:r>
                      <a:r>
                        <a:rPr lang="ko-KR" altLang="en-US" sz="900" u="none" strike="noStrike" dirty="0">
                          <a:effectLst/>
                          <a:latin typeface="+mn-ea"/>
                          <a:ea typeface="+mn-ea"/>
                        </a:rPr>
                        <a:t>위험*</a:t>
                      </a:r>
                      <a:r>
                        <a:rPr lang="en-US" altLang="ko-KR" sz="900" u="none" strike="noStrike" dirty="0">
                          <a:effectLst/>
                          <a:latin typeface="+mn-ea"/>
                          <a:ea typeface="+mn-ea"/>
                        </a:rPr>
                        <a:t>, danger*, hazard*, </a:t>
                      </a:r>
                      <a:r>
                        <a:rPr lang="ko-KR" altLang="en-US" sz="900" u="none" strike="noStrike" dirty="0">
                          <a:effectLst/>
                          <a:latin typeface="+mn-ea"/>
                          <a:ea typeface="+mn-ea"/>
                        </a:rPr>
                        <a:t>충돌*</a:t>
                      </a:r>
                      <a:r>
                        <a:rPr lang="en-US" altLang="ko-KR" sz="900" u="none" strike="noStrike" dirty="0">
                          <a:effectLst/>
                          <a:latin typeface="+mn-ea"/>
                          <a:ea typeface="+mn-ea"/>
                        </a:rPr>
                        <a:t>, </a:t>
                      </a:r>
                      <a:r>
                        <a:rPr lang="en-US" altLang="ko-KR" sz="900" u="none" strike="noStrike" dirty="0" err="1">
                          <a:effectLst/>
                          <a:latin typeface="+mn-ea"/>
                          <a:ea typeface="+mn-ea"/>
                        </a:rPr>
                        <a:t>collis</a:t>
                      </a:r>
                      <a:r>
                        <a:rPr lang="en-US" altLang="ko-KR" sz="900" u="none" strike="noStrike" dirty="0">
                          <a:effectLst/>
                          <a:latin typeface="+mn-ea"/>
                          <a:ea typeface="+mn-ea"/>
                        </a:rPr>
                        <a:t>*, </a:t>
                      </a:r>
                      <a:r>
                        <a:rPr lang="ko-KR" altLang="en-US" sz="900" u="none" strike="noStrike" dirty="0">
                          <a:effectLst/>
                          <a:latin typeface="+mn-ea"/>
                          <a:ea typeface="+mn-ea"/>
                        </a:rPr>
                        <a:t>인식*</a:t>
                      </a:r>
                      <a:r>
                        <a:rPr lang="en-US" altLang="ko-KR" sz="900" u="none" strike="noStrike" dirty="0">
                          <a:effectLst/>
                          <a:latin typeface="+mn-ea"/>
                          <a:ea typeface="+mn-ea"/>
                        </a:rPr>
                        <a:t>, </a:t>
                      </a:r>
                      <a:r>
                        <a:rPr lang="ko-KR" altLang="en-US" sz="900" u="none" strike="noStrike" dirty="0">
                          <a:effectLst/>
                          <a:latin typeface="+mn-ea"/>
                          <a:ea typeface="+mn-ea"/>
                        </a:rPr>
                        <a:t>지각*</a:t>
                      </a:r>
                      <a:r>
                        <a:rPr lang="en-US" altLang="ko-KR" sz="900" u="none" strike="noStrike" dirty="0">
                          <a:effectLst/>
                          <a:latin typeface="+mn-ea"/>
                          <a:ea typeface="+mn-ea"/>
                        </a:rPr>
                        <a:t>, </a:t>
                      </a:r>
                      <a:r>
                        <a:rPr lang="ko-KR" altLang="en-US" sz="900" u="none" strike="noStrike" dirty="0">
                          <a:effectLst/>
                          <a:latin typeface="+mn-ea"/>
                          <a:ea typeface="+mn-ea"/>
                        </a:rPr>
                        <a:t>인지*</a:t>
                      </a:r>
                      <a:r>
                        <a:rPr lang="en-US" altLang="ko-KR" sz="900" u="none" strike="noStrike" dirty="0">
                          <a:effectLst/>
                          <a:latin typeface="+mn-ea"/>
                          <a:ea typeface="+mn-ea"/>
                        </a:rPr>
                        <a:t>, </a:t>
                      </a:r>
                      <a:r>
                        <a:rPr lang="ko-KR" altLang="en-US" sz="900" u="none" strike="noStrike" dirty="0">
                          <a:effectLst/>
                          <a:latin typeface="+mn-ea"/>
                          <a:ea typeface="+mn-ea"/>
                        </a:rPr>
                        <a:t>이해*</a:t>
                      </a:r>
                      <a:r>
                        <a:rPr lang="en-US" altLang="ko-KR" sz="900" u="none" strike="noStrike" dirty="0">
                          <a:effectLst/>
                          <a:latin typeface="+mn-ea"/>
                          <a:ea typeface="+mn-ea"/>
                        </a:rPr>
                        <a:t>, </a:t>
                      </a:r>
                      <a:r>
                        <a:rPr lang="ko-KR" altLang="en-US" sz="900" u="none" strike="noStrike" dirty="0">
                          <a:effectLst/>
                          <a:latin typeface="+mn-ea"/>
                          <a:ea typeface="+mn-ea"/>
                        </a:rPr>
                        <a:t>인지*</a:t>
                      </a:r>
                      <a:r>
                        <a:rPr lang="en-US" altLang="ko-KR" sz="900" u="none" strike="noStrike" dirty="0">
                          <a:effectLst/>
                          <a:latin typeface="+mn-ea"/>
                          <a:ea typeface="+mn-ea"/>
                        </a:rPr>
                        <a:t>, </a:t>
                      </a:r>
                      <a:r>
                        <a:rPr lang="en-US" altLang="ko-KR" sz="900" u="none" strike="noStrike" dirty="0" err="1">
                          <a:effectLst/>
                          <a:latin typeface="+mn-ea"/>
                          <a:ea typeface="+mn-ea"/>
                        </a:rPr>
                        <a:t>recogn</a:t>
                      </a:r>
                      <a:r>
                        <a:rPr lang="en-US" altLang="ko-KR" sz="900" u="none" strike="noStrike" dirty="0">
                          <a:effectLst/>
                          <a:latin typeface="+mn-ea"/>
                          <a:ea typeface="+mn-ea"/>
                        </a:rPr>
                        <a:t>*, </a:t>
                      </a:r>
                      <a:r>
                        <a:rPr lang="en-US" altLang="ko-KR" sz="900" u="none" strike="noStrike" dirty="0" err="1">
                          <a:effectLst/>
                          <a:latin typeface="+mn-ea"/>
                          <a:ea typeface="+mn-ea"/>
                        </a:rPr>
                        <a:t>cogni</a:t>
                      </a:r>
                      <a:r>
                        <a:rPr lang="en-US" altLang="ko-KR" sz="900" u="none" strike="noStrike" dirty="0">
                          <a:effectLst/>
                          <a:latin typeface="+mn-ea"/>
                          <a:ea typeface="+mn-ea"/>
                        </a:rPr>
                        <a:t>*, understand*, </a:t>
                      </a:r>
                      <a:r>
                        <a:rPr lang="en-US" altLang="ko-KR" sz="900" u="none" strike="noStrike" dirty="0" err="1">
                          <a:effectLst/>
                          <a:latin typeface="+mn-ea"/>
                          <a:ea typeface="+mn-ea"/>
                        </a:rPr>
                        <a:t>awar</a:t>
                      </a:r>
                      <a:r>
                        <a:rPr lang="en-US" altLang="ko-KR" sz="900" u="none" strike="noStrike" dirty="0">
                          <a:effectLst/>
                          <a:latin typeface="+mn-ea"/>
                          <a:ea typeface="+mn-ea"/>
                        </a:rPr>
                        <a:t>*, </a:t>
                      </a:r>
                      <a:r>
                        <a:rPr lang="ko-KR" altLang="en-US" sz="900" u="none" strike="noStrike" dirty="0" err="1">
                          <a:effectLst/>
                          <a:latin typeface="+mn-ea"/>
                          <a:ea typeface="+mn-ea"/>
                        </a:rPr>
                        <a:t>캡처</a:t>
                      </a:r>
                      <a:r>
                        <a:rPr lang="ko-KR" altLang="en-US" sz="900" u="none" strike="noStrike" dirty="0">
                          <a:effectLst/>
                          <a:latin typeface="+mn-ea"/>
                          <a:ea typeface="+mn-ea"/>
                        </a:rPr>
                        <a:t>*</a:t>
                      </a:r>
                      <a:r>
                        <a:rPr lang="en-US" altLang="ko-KR" sz="900" u="none" strike="noStrike" dirty="0">
                          <a:effectLst/>
                          <a:latin typeface="+mn-ea"/>
                          <a:ea typeface="+mn-ea"/>
                        </a:rPr>
                        <a:t>, </a:t>
                      </a:r>
                      <a:r>
                        <a:rPr lang="en-US" altLang="ko-KR" sz="900" u="none" strike="noStrike" dirty="0" err="1">
                          <a:effectLst/>
                          <a:latin typeface="+mn-ea"/>
                          <a:ea typeface="+mn-ea"/>
                        </a:rPr>
                        <a:t>captur</a:t>
                      </a:r>
                      <a:r>
                        <a:rPr lang="en-US" altLang="ko-KR" sz="900" u="none" strike="noStrike" dirty="0">
                          <a:effectLst/>
                          <a:latin typeface="+mn-ea"/>
                          <a:ea typeface="+mn-ea"/>
                        </a:rPr>
                        <a:t>*, catch*, </a:t>
                      </a:r>
                      <a:r>
                        <a:rPr lang="ko-KR" altLang="en-US" sz="900" u="none" strike="noStrike" dirty="0">
                          <a:effectLst/>
                          <a:latin typeface="+mn-ea"/>
                          <a:ea typeface="+mn-ea"/>
                        </a:rPr>
                        <a:t>추적*</a:t>
                      </a:r>
                      <a:r>
                        <a:rPr lang="en-US" altLang="ko-KR" sz="900" u="none" strike="noStrike" dirty="0">
                          <a:effectLst/>
                          <a:latin typeface="+mn-ea"/>
                          <a:ea typeface="+mn-ea"/>
                        </a:rPr>
                        <a:t>, </a:t>
                      </a:r>
                      <a:r>
                        <a:rPr lang="ko-KR" altLang="en-US" sz="900" u="none" strike="noStrike" dirty="0" err="1">
                          <a:effectLst/>
                          <a:latin typeface="+mn-ea"/>
                          <a:ea typeface="+mn-ea"/>
                        </a:rPr>
                        <a:t>트레킹</a:t>
                      </a:r>
                      <a:r>
                        <a:rPr lang="ko-KR" altLang="en-US" sz="900" u="none" strike="noStrike" dirty="0">
                          <a:effectLst/>
                          <a:latin typeface="+mn-ea"/>
                          <a:ea typeface="+mn-ea"/>
                        </a:rPr>
                        <a:t>*</a:t>
                      </a:r>
                      <a:r>
                        <a:rPr lang="en-US" altLang="ko-KR" sz="900" u="none" strike="noStrike" dirty="0">
                          <a:effectLst/>
                          <a:latin typeface="+mn-ea"/>
                          <a:ea typeface="+mn-ea"/>
                        </a:rPr>
                        <a:t>, tracking*, </a:t>
                      </a:r>
                      <a:r>
                        <a:rPr lang="ko-KR" altLang="en-US" sz="900" u="none" strike="noStrike" dirty="0" err="1">
                          <a:effectLst/>
                          <a:latin typeface="+mn-ea"/>
                          <a:ea typeface="+mn-ea"/>
                        </a:rPr>
                        <a:t>센싱</a:t>
                      </a:r>
                      <a:r>
                        <a:rPr lang="ko-KR" altLang="en-US" sz="900" u="none" strike="noStrike" dirty="0">
                          <a:effectLst/>
                          <a:latin typeface="+mn-ea"/>
                          <a:ea typeface="+mn-ea"/>
                        </a:rPr>
                        <a:t>*</a:t>
                      </a:r>
                      <a:r>
                        <a:rPr lang="en-US" altLang="ko-KR" sz="900" u="none" strike="noStrike" dirty="0">
                          <a:effectLst/>
                          <a:latin typeface="+mn-ea"/>
                          <a:ea typeface="+mn-ea"/>
                        </a:rPr>
                        <a:t>, sensing*, </a:t>
                      </a:r>
                      <a:r>
                        <a:rPr lang="ko-KR" altLang="en-US" sz="900" u="none" strike="noStrike" dirty="0">
                          <a:effectLst/>
                          <a:latin typeface="+mn-ea"/>
                          <a:ea typeface="+mn-ea"/>
                        </a:rPr>
                        <a:t>센서*</a:t>
                      </a:r>
                      <a:r>
                        <a:rPr lang="en-US" altLang="ko-KR" sz="900" u="none" strike="noStrike" dirty="0">
                          <a:effectLst/>
                          <a:latin typeface="+mn-ea"/>
                          <a:ea typeface="+mn-ea"/>
                        </a:rPr>
                        <a:t>, </a:t>
                      </a:r>
                      <a:r>
                        <a:rPr lang="en-US" altLang="ko-KR" sz="900" u="none" strike="noStrike" dirty="0" err="1">
                          <a:effectLst/>
                          <a:latin typeface="+mn-ea"/>
                          <a:ea typeface="+mn-ea"/>
                        </a:rPr>
                        <a:t>senser</a:t>
                      </a:r>
                      <a:r>
                        <a:rPr lang="en-US" altLang="ko-KR" sz="900" u="none" strike="noStrike" dirty="0">
                          <a:effectLst/>
                          <a:latin typeface="+mn-ea"/>
                          <a:ea typeface="+mn-ea"/>
                        </a:rPr>
                        <a:t>*, </a:t>
                      </a:r>
                      <a:r>
                        <a:rPr lang="en-US" altLang="ko-KR" sz="900" u="none" strike="noStrike" dirty="0" err="1">
                          <a:effectLst/>
                          <a:latin typeface="+mn-ea"/>
                          <a:ea typeface="+mn-ea"/>
                        </a:rPr>
                        <a:t>perceiv</a:t>
                      </a:r>
                      <a:r>
                        <a:rPr lang="en-US" altLang="ko-KR" sz="900" u="none" strike="noStrike" dirty="0">
                          <a:effectLst/>
                          <a:latin typeface="+mn-ea"/>
                          <a:ea typeface="+mn-ea"/>
                        </a:rPr>
                        <a:t>*, percept*</a:t>
                      </a:r>
                      <a:endParaRPr lang="en-US" altLang="ko-KR" sz="900" b="0" i="0" u="none" strike="noStrike" dirty="0">
                        <a:solidFill>
                          <a:srgbClr val="000000"/>
                        </a:solidFill>
                        <a:effectLst/>
                        <a:latin typeface="+mn-ea"/>
                        <a:ea typeface="+mn-ea"/>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3"/>
                  </a:ext>
                </a:extLst>
              </a:tr>
              <a:tr h="519785">
                <a:tc rowSpan="2">
                  <a:txBody>
                    <a:bodyPr/>
                    <a:lstStyle/>
                    <a:p>
                      <a:pPr algn="ctr" latinLnBrk="0">
                        <a:spcAft>
                          <a:spcPts val="0"/>
                        </a:spcAft>
                      </a:pPr>
                      <a:r>
                        <a:rPr lang="en-US" altLang="ko-KR" sz="1400" b="1" kern="1200" dirty="0">
                          <a:latin typeface="+mn-ea"/>
                          <a:ea typeface="+mn-ea"/>
                        </a:rPr>
                        <a:t>TECH TREE</a:t>
                      </a:r>
                    </a:p>
                    <a:p>
                      <a:pPr algn="ctr" latinLnBrk="0">
                        <a:spcAft>
                          <a:spcPts val="0"/>
                        </a:spcAft>
                      </a:pPr>
                      <a:r>
                        <a:rPr lang="ko-KR" altLang="en-US" sz="1400" b="1" kern="1200" dirty="0">
                          <a:latin typeface="+mn-ea"/>
                          <a:ea typeface="+mn-ea"/>
                        </a:rPr>
                        <a:t>중분류</a:t>
                      </a:r>
                      <a:r>
                        <a:rPr lang="en-US" altLang="ko-KR" sz="1400" b="1" kern="1200" dirty="0">
                          <a:latin typeface="+mn-ea"/>
                          <a:ea typeface="+mn-ea"/>
                        </a:rPr>
                        <a:t>3</a:t>
                      </a:r>
                      <a:endParaRPr lang="ko-KR" alt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3A2C7">
                        <a:alpha val="69804"/>
                      </a:srgbClr>
                    </a:solidFill>
                  </a:tcPr>
                </a:tc>
                <a:tc>
                  <a:txBody>
                    <a:bodyPr/>
                    <a:lstStyle/>
                    <a:p>
                      <a:pPr algn="ctr" latinLnBrk="0">
                        <a:spcAft>
                          <a:spcPts val="0"/>
                        </a:spcAft>
                      </a:pPr>
                      <a:r>
                        <a:rPr lang="ko-KR" altLang="en-US" sz="1400" b="1" kern="1200" dirty="0">
                          <a:latin typeface="+mn-ea"/>
                          <a:ea typeface="+mn-ea"/>
                        </a:rPr>
                        <a:t>핵심 키워드</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3A2C7">
                        <a:alpha val="69804"/>
                      </a:srgbClr>
                    </a:solidFill>
                  </a:tcPr>
                </a:tc>
                <a:tc>
                  <a:txBody>
                    <a:bodyPr/>
                    <a:lstStyle/>
                    <a:p>
                      <a:pPr algn="just" latinLnBrk="0">
                        <a:spcAft>
                          <a:spcPts val="0"/>
                        </a:spcAft>
                      </a:pPr>
                      <a:r>
                        <a:rPr lang="ko-KR" altLang="en-US" sz="1200" kern="1200" dirty="0">
                          <a:latin typeface="+mn-ea"/>
                          <a:ea typeface="+mn-ea"/>
                        </a:rPr>
                        <a:t>소셜 연동</a:t>
                      </a:r>
                      <a:r>
                        <a:rPr lang="en-US" altLang="ko-KR" sz="1200" kern="1200" dirty="0">
                          <a:latin typeface="+mn-ea"/>
                          <a:ea typeface="+mn-ea"/>
                        </a:rPr>
                        <a:t>, Single Sign on, Point</a:t>
                      </a:r>
                      <a:r>
                        <a:rPr lang="en-US" altLang="ko-KR" sz="1200" kern="1200" baseline="0" dirty="0">
                          <a:latin typeface="+mn-ea"/>
                          <a:ea typeface="+mn-ea"/>
                        </a:rPr>
                        <a:t> Of Interest</a:t>
                      </a:r>
                      <a:endParaRPr lang="ko-KR" sz="12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extLst>
                  <a:ext uri="{0D108BD9-81ED-4DB2-BD59-A6C34878D82A}">
                    <a16:rowId xmlns:a16="http://schemas.microsoft.com/office/drawing/2014/main" val="10004"/>
                  </a:ext>
                </a:extLst>
              </a:tr>
              <a:tr h="519785">
                <a:tc vMerge="1">
                  <a:txBody>
                    <a:bodyPr/>
                    <a:lstStyle/>
                    <a:p>
                      <a:pPr latinLnBrk="1"/>
                      <a:endParaRPr lang="ko-KR" altLang="en-US"/>
                    </a:p>
                  </a:txBody>
                  <a:tcPr/>
                </a:tc>
                <a:tc>
                  <a:txBody>
                    <a:bodyPr/>
                    <a:lstStyle/>
                    <a:p>
                      <a:pPr algn="ctr" latinLnBrk="0">
                        <a:spcAft>
                          <a:spcPts val="0"/>
                        </a:spcAft>
                      </a:pPr>
                      <a:r>
                        <a:rPr lang="ko-KR" altLang="en-US" sz="1400" b="1" kern="1200" dirty="0">
                          <a:latin typeface="+mn-ea"/>
                          <a:ea typeface="+mn-ea"/>
                        </a:rPr>
                        <a:t>확장 키워드</a:t>
                      </a:r>
                      <a:endParaRPr lang="ko-KR" sz="1400" b="1" kern="1200" dirty="0">
                        <a:solidFill>
                          <a:srgbClr val="000000"/>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3A2C7">
                        <a:alpha val="69804"/>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ko-KR" altLang="en-US" sz="1200" kern="1200" dirty="0">
                          <a:solidFill>
                            <a:schemeClr val="tx1"/>
                          </a:solidFill>
                          <a:latin typeface="+mn-ea"/>
                          <a:ea typeface="+mn-ea"/>
                          <a:cs typeface="+mn-cs"/>
                        </a:rPr>
                        <a:t>소셜 연계</a:t>
                      </a:r>
                      <a:r>
                        <a:rPr lang="en-US" altLang="ko-KR" sz="1200" kern="1200" dirty="0">
                          <a:solidFill>
                            <a:schemeClr val="tx1"/>
                          </a:solidFill>
                          <a:latin typeface="+mn-ea"/>
                          <a:ea typeface="+mn-ea"/>
                          <a:cs typeface="+mn-cs"/>
                        </a:rPr>
                        <a:t>, SNS, Social Network, Social value, </a:t>
                      </a:r>
                      <a:r>
                        <a:rPr lang="ko-KR" altLang="en-US" sz="1200" kern="1200" dirty="0" err="1">
                          <a:solidFill>
                            <a:schemeClr val="tx1"/>
                          </a:solidFill>
                          <a:latin typeface="+mn-ea"/>
                          <a:ea typeface="+mn-ea"/>
                          <a:cs typeface="+mn-cs"/>
                        </a:rPr>
                        <a:t>관심값</a:t>
                      </a:r>
                      <a:r>
                        <a:rPr lang="en-US" altLang="ko-KR" sz="1200" kern="1200" dirty="0">
                          <a:solidFill>
                            <a:schemeClr val="tx1"/>
                          </a:solidFill>
                          <a:latin typeface="+mn-ea"/>
                          <a:ea typeface="+mn-ea"/>
                          <a:cs typeface="+mn-cs"/>
                        </a:rPr>
                        <a:t>, interest value, </a:t>
                      </a:r>
                      <a:r>
                        <a:rPr lang="en-US" altLang="ko-KR" sz="1200" kern="1200" dirty="0" err="1">
                          <a:solidFill>
                            <a:schemeClr val="tx1"/>
                          </a:solidFill>
                          <a:latin typeface="+mn-ea"/>
                          <a:ea typeface="+mn-ea"/>
                          <a:cs typeface="+mn-cs"/>
                        </a:rPr>
                        <a:t>Llink</a:t>
                      </a:r>
                      <a:r>
                        <a:rPr lang="en-US" altLang="ko-KR" sz="1200" kern="1200" dirty="0">
                          <a:solidFill>
                            <a:schemeClr val="tx1"/>
                          </a:solidFill>
                          <a:latin typeface="+mn-ea"/>
                          <a:ea typeface="+mn-ea"/>
                          <a:cs typeface="+mn-cs"/>
                        </a:rPr>
                        <a:t>, interlock</a:t>
                      </a:r>
                      <a:endParaRPr lang="ko-KR" sz="1200" kern="1200" dirty="0">
                        <a:solidFill>
                          <a:schemeClr val="tx1"/>
                        </a:solidFill>
                        <a:latin typeface="+mn-ea"/>
                        <a:ea typeface="+mn-ea"/>
                        <a:cs typeface="+mn-cs"/>
                      </a:endParaRPr>
                    </a:p>
                  </a:txBody>
                  <a:tcPr marL="53165" marR="53165" marT="15811" marB="1581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5"/>
                  </a:ext>
                </a:extLst>
              </a:tr>
            </a:tbl>
          </a:graphicData>
        </a:graphic>
      </p:graphicFrame>
      <p:sp>
        <p:nvSpPr>
          <p:cNvPr id="5" name="슬라이드 번호 개체 틀 1">
            <a:extLst>
              <a:ext uri="{FF2B5EF4-FFF2-40B4-BE49-F238E27FC236}">
                <a16:creationId xmlns:a16="http://schemas.microsoft.com/office/drawing/2014/main" id="{B4C15D19-0FC3-47B9-92DB-59DF86357A7D}"/>
              </a:ext>
            </a:extLst>
          </p:cNvPr>
          <p:cNvSpPr>
            <a:spLocks noGrp="1"/>
          </p:cNvSpPr>
          <p:nvPr>
            <p:ph type="sldNum" sz="quarter" idx="12"/>
          </p:nvPr>
        </p:nvSpPr>
        <p:spPr/>
        <p:txBody>
          <a:bodyPr/>
          <a:lstStyle/>
          <a:p>
            <a:fld id="{CFC48613-D1D5-42C6-AA47-CE1C9A1D9ADE}" type="slidenum">
              <a:rPr lang="ko-KR" altLang="en-US" smtClean="0"/>
              <a:pPr/>
              <a:t>19</a:t>
            </a:fld>
            <a:endParaRPr lang="ko-KR" altLang="en-US" dirty="0"/>
          </a:p>
        </p:txBody>
      </p:sp>
      <p:sp>
        <p:nvSpPr>
          <p:cNvPr id="9" name="제목 8"/>
          <p:cNvSpPr>
            <a:spLocks noGrp="1"/>
          </p:cNvSpPr>
          <p:nvPr>
            <p:ph type="title"/>
          </p:nvPr>
        </p:nvSpPr>
        <p:spPr>
          <a:prstGeom prst="rect">
            <a:avLst/>
          </a:prstGeom>
          <a:scene3d>
            <a:camera prst="orthographicFront"/>
            <a:lightRig rig="threePt" dir="t"/>
          </a:scene3d>
          <a:sp3d>
            <a:bevelB w="114300" prst="artDeco"/>
          </a:sp3d>
        </p:spPr>
        <p:txBody>
          <a:bodyPr wrap="none" anchor="ctr" anchorCtr="0">
            <a:noAutofit/>
            <a:sp3d>
              <a:bevelB w="57150" h="38100" prst="artDeco"/>
            </a:sp3d>
          </a:bodyPr>
          <a:lstStyle/>
          <a:p>
            <a:pPr algn="r"/>
            <a:r>
              <a:rPr lang="en-US" altLang="ko-KR" sz="2800" b="1" i="1" dirty="0">
                <a:solidFill>
                  <a:schemeClr val="bg1"/>
                </a:solidFill>
                <a:latin typeface="+mj-ea"/>
                <a:ea typeface="+mj-ea"/>
              </a:rPr>
              <a:t>TECH TREE</a:t>
            </a:r>
            <a:r>
              <a:rPr lang="ko-KR" altLang="en-US" sz="2800" b="1" i="1" dirty="0">
                <a:solidFill>
                  <a:schemeClr val="bg1"/>
                </a:solidFill>
                <a:latin typeface="+mj-ea"/>
                <a:ea typeface="+mj-ea"/>
              </a:rPr>
              <a:t> 키워드 선정</a:t>
            </a:r>
          </a:p>
        </p:txBody>
      </p:sp>
    </p:spTree>
    <p:extLst>
      <p:ext uri="{BB962C8B-B14F-4D97-AF65-F5344CB8AC3E}">
        <p14:creationId xmlns:p14="http://schemas.microsoft.com/office/powerpoint/2010/main" val="28052048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810772" y="1457822"/>
            <a:ext cx="4320480" cy="1528624"/>
            <a:chOff x="827584" y="2260417"/>
            <a:chExt cx="4320480" cy="1528624"/>
          </a:xfrm>
        </p:grpSpPr>
        <p:sp>
          <p:nvSpPr>
            <p:cNvPr id="2" name="모서리가 둥근 직사각형 1"/>
            <p:cNvSpPr/>
            <p:nvPr/>
          </p:nvSpPr>
          <p:spPr>
            <a:xfrm>
              <a:off x="827584" y="2260417"/>
              <a:ext cx="4320480" cy="1528624"/>
            </a:xfrm>
            <a:prstGeom prst="roundRect">
              <a:avLst>
                <a:gd name="adj" fmla="val 350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7" name="TextBox 1116"/>
            <p:cNvSpPr txBox="1"/>
            <p:nvPr/>
          </p:nvSpPr>
          <p:spPr>
            <a:xfrm>
              <a:off x="1196185" y="2501508"/>
              <a:ext cx="3528613" cy="1046440"/>
            </a:xfrm>
            <a:prstGeom prst="rect">
              <a:avLst/>
            </a:prstGeom>
            <a:noFill/>
          </p:spPr>
          <p:txBody>
            <a:bodyPr wrap="square" rtlCol="0">
              <a:spAutoFit/>
            </a:bodyPr>
            <a:lstStyle/>
            <a:p>
              <a:pPr algn="dist"/>
              <a:r>
                <a:rPr lang="en-US" altLang="ko-KR" sz="4800" b="1" dirty="0">
                  <a:solidFill>
                    <a:schemeClr val="bg1"/>
                  </a:solidFill>
                </a:rPr>
                <a:t>INDEX</a:t>
              </a:r>
            </a:p>
            <a:p>
              <a:pPr algn="dist"/>
              <a:r>
                <a:rPr lang="en-US" altLang="ko-KR" sz="1200" b="1" dirty="0">
                  <a:solidFill>
                    <a:schemeClr val="bg1"/>
                  </a:solidFill>
                </a:rPr>
                <a:t>SOCIAL</a:t>
              </a:r>
              <a:r>
                <a:rPr lang="en-US" altLang="ko-KR" sz="1200" dirty="0">
                  <a:solidFill>
                    <a:schemeClr val="bg1"/>
                  </a:solidFill>
                </a:rPr>
                <a:t> COMMUNICATION </a:t>
              </a:r>
              <a:r>
                <a:rPr lang="en-US" altLang="ko-KR" sz="1200" b="1" dirty="0">
                  <a:solidFill>
                    <a:schemeClr val="bg1"/>
                  </a:solidFill>
                </a:rPr>
                <a:t>ROBOT</a:t>
              </a:r>
              <a:endParaRPr lang="ko-KR" altLang="en-US" sz="1200" b="1" dirty="0">
                <a:solidFill>
                  <a:schemeClr val="bg1"/>
                </a:solidFill>
              </a:endParaRPr>
            </a:p>
          </p:txBody>
        </p:sp>
      </p:grpSp>
      <p:cxnSp>
        <p:nvCxnSpPr>
          <p:cNvPr id="13" name="꺾인 연결선 12"/>
          <p:cNvCxnSpPr>
            <a:cxnSpLocks/>
            <a:stCxn id="2" idx="2"/>
            <a:endCxn id="3" idx="3"/>
          </p:cNvCxnSpPr>
          <p:nvPr/>
        </p:nvCxnSpPr>
        <p:spPr>
          <a:xfrm rot="16200000" flipH="1">
            <a:off x="4785894" y="1171564"/>
            <a:ext cx="1516428" cy="5146192"/>
          </a:xfrm>
          <a:prstGeom prst="bentConnector2">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E6910F6-F9BE-434B-B6C6-B17E5127A233}"/>
              </a:ext>
            </a:extLst>
          </p:cNvPr>
          <p:cNvSpPr/>
          <p:nvPr/>
        </p:nvSpPr>
        <p:spPr>
          <a:xfrm>
            <a:off x="3187036" y="4443358"/>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243908E4-66E4-4F44-94B7-DAAA04C85750}"/>
              </a:ext>
            </a:extLst>
          </p:cNvPr>
          <p:cNvSpPr/>
          <p:nvPr/>
        </p:nvSpPr>
        <p:spPr>
          <a:xfrm>
            <a:off x="4195148" y="4443358"/>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E5D2FCC3-2714-4C50-9D29-5E17423C318B}"/>
              </a:ext>
            </a:extLst>
          </p:cNvPr>
          <p:cNvSpPr/>
          <p:nvPr/>
        </p:nvSpPr>
        <p:spPr>
          <a:xfrm>
            <a:off x="5203260" y="4443358"/>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B3072AF-6F90-4EF6-9F55-8334EA45343F}"/>
              </a:ext>
            </a:extLst>
          </p:cNvPr>
          <p:cNvSpPr/>
          <p:nvPr/>
        </p:nvSpPr>
        <p:spPr>
          <a:xfrm>
            <a:off x="6211372" y="4443358"/>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58914C64-2469-4387-946E-160A0D876CF4}"/>
              </a:ext>
            </a:extLst>
          </p:cNvPr>
          <p:cNvSpPr/>
          <p:nvPr/>
        </p:nvSpPr>
        <p:spPr>
          <a:xfrm>
            <a:off x="7219484" y="4443358"/>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9B7AEE4E-085C-4DD8-AD40-02BAC5DE79A0}"/>
              </a:ext>
            </a:extLst>
          </p:cNvPr>
          <p:cNvSpPr txBox="1"/>
          <p:nvPr/>
        </p:nvSpPr>
        <p:spPr>
          <a:xfrm>
            <a:off x="2935878" y="4751861"/>
            <a:ext cx="646332" cy="369332"/>
          </a:xfrm>
          <a:prstGeom prst="rect">
            <a:avLst/>
          </a:prstGeom>
          <a:noFill/>
        </p:spPr>
        <p:txBody>
          <a:bodyPr wrap="none" rtlCol="0">
            <a:spAutoFit/>
          </a:bodyPr>
          <a:lstStyle/>
          <a:p>
            <a:pPr algn="ctr"/>
            <a:r>
              <a:rPr lang="ko-KR" altLang="en-US" dirty="0">
                <a:solidFill>
                  <a:schemeClr val="bg1"/>
                </a:solidFill>
              </a:rPr>
              <a:t>개요</a:t>
            </a:r>
          </a:p>
        </p:txBody>
      </p:sp>
      <p:sp>
        <p:nvSpPr>
          <p:cNvPr id="19" name="TextBox 18">
            <a:extLst>
              <a:ext uri="{FF2B5EF4-FFF2-40B4-BE49-F238E27FC236}">
                <a16:creationId xmlns:a16="http://schemas.microsoft.com/office/drawing/2014/main" id="{0298ADE6-4E9E-445B-BC23-BD83D30B6287}"/>
              </a:ext>
            </a:extLst>
          </p:cNvPr>
          <p:cNvSpPr txBox="1"/>
          <p:nvPr/>
        </p:nvSpPr>
        <p:spPr>
          <a:xfrm>
            <a:off x="4680401" y="4751861"/>
            <a:ext cx="1189749" cy="369332"/>
          </a:xfrm>
          <a:prstGeom prst="rect">
            <a:avLst/>
          </a:prstGeom>
          <a:noFill/>
        </p:spPr>
        <p:txBody>
          <a:bodyPr wrap="none" rtlCol="0">
            <a:spAutoFit/>
          </a:bodyPr>
          <a:lstStyle/>
          <a:p>
            <a:pPr algn="ctr"/>
            <a:r>
              <a:rPr lang="ko-KR" altLang="en-US" dirty="0">
                <a:solidFill>
                  <a:schemeClr val="bg1"/>
                </a:solidFill>
              </a:rPr>
              <a:t>특허 분석</a:t>
            </a:r>
          </a:p>
        </p:txBody>
      </p:sp>
      <p:sp>
        <p:nvSpPr>
          <p:cNvPr id="20" name="TextBox 19">
            <a:extLst>
              <a:ext uri="{FF2B5EF4-FFF2-40B4-BE49-F238E27FC236}">
                <a16:creationId xmlns:a16="http://schemas.microsoft.com/office/drawing/2014/main" id="{15327462-066A-4771-9682-4B692D18C05C}"/>
              </a:ext>
            </a:extLst>
          </p:cNvPr>
          <p:cNvSpPr txBox="1"/>
          <p:nvPr/>
        </p:nvSpPr>
        <p:spPr>
          <a:xfrm>
            <a:off x="6448963" y="4751861"/>
            <a:ext cx="1685077" cy="369332"/>
          </a:xfrm>
          <a:prstGeom prst="rect">
            <a:avLst/>
          </a:prstGeom>
          <a:noFill/>
        </p:spPr>
        <p:txBody>
          <a:bodyPr wrap="none" rtlCol="0">
            <a:spAutoFit/>
          </a:bodyPr>
          <a:lstStyle/>
          <a:p>
            <a:pPr algn="ctr"/>
            <a:r>
              <a:rPr lang="en-US" altLang="ko-KR" dirty="0">
                <a:solidFill>
                  <a:schemeClr val="bg1"/>
                </a:solidFill>
              </a:rPr>
              <a:t>R&amp;D </a:t>
            </a:r>
            <a:r>
              <a:rPr lang="ko-KR" altLang="en-US" dirty="0">
                <a:solidFill>
                  <a:schemeClr val="bg1"/>
                </a:solidFill>
              </a:rPr>
              <a:t>방향도출</a:t>
            </a:r>
          </a:p>
        </p:txBody>
      </p:sp>
      <p:sp>
        <p:nvSpPr>
          <p:cNvPr id="21" name="TextBox 20">
            <a:extLst>
              <a:ext uri="{FF2B5EF4-FFF2-40B4-BE49-F238E27FC236}">
                <a16:creationId xmlns:a16="http://schemas.microsoft.com/office/drawing/2014/main" id="{1D9FA09C-5FF8-474F-9DAE-467F2734436D}"/>
              </a:ext>
            </a:extLst>
          </p:cNvPr>
          <p:cNvSpPr txBox="1"/>
          <p:nvPr/>
        </p:nvSpPr>
        <p:spPr>
          <a:xfrm>
            <a:off x="3713158" y="3851756"/>
            <a:ext cx="1107997" cy="369332"/>
          </a:xfrm>
          <a:prstGeom prst="rect">
            <a:avLst/>
          </a:prstGeom>
          <a:noFill/>
        </p:spPr>
        <p:txBody>
          <a:bodyPr wrap="none" rtlCol="0">
            <a:spAutoFit/>
          </a:bodyPr>
          <a:lstStyle/>
          <a:p>
            <a:pPr algn="ctr"/>
            <a:r>
              <a:rPr lang="ko-KR" altLang="en-US" dirty="0">
                <a:solidFill>
                  <a:schemeClr val="bg1"/>
                </a:solidFill>
              </a:rPr>
              <a:t>환경분석</a:t>
            </a:r>
          </a:p>
        </p:txBody>
      </p:sp>
      <p:sp>
        <p:nvSpPr>
          <p:cNvPr id="22" name="TextBox 21">
            <a:extLst>
              <a:ext uri="{FF2B5EF4-FFF2-40B4-BE49-F238E27FC236}">
                <a16:creationId xmlns:a16="http://schemas.microsoft.com/office/drawing/2014/main" id="{320E9A8E-593E-4FE1-BC56-2C27B1D7503B}"/>
              </a:ext>
            </a:extLst>
          </p:cNvPr>
          <p:cNvSpPr txBox="1"/>
          <p:nvPr/>
        </p:nvSpPr>
        <p:spPr>
          <a:xfrm>
            <a:off x="5029678" y="3851756"/>
            <a:ext cx="2507418" cy="369332"/>
          </a:xfrm>
          <a:prstGeom prst="rect">
            <a:avLst/>
          </a:prstGeom>
          <a:noFill/>
        </p:spPr>
        <p:txBody>
          <a:bodyPr wrap="none" rtlCol="0">
            <a:spAutoFit/>
          </a:bodyPr>
          <a:lstStyle/>
          <a:p>
            <a:pPr algn="ctr"/>
            <a:r>
              <a:rPr lang="ko-KR" altLang="en-US" dirty="0">
                <a:solidFill>
                  <a:schemeClr val="bg1"/>
                </a:solidFill>
              </a:rPr>
              <a:t>핵심특허 도출 및 분석</a:t>
            </a:r>
          </a:p>
        </p:txBody>
      </p:sp>
      <p:sp>
        <p:nvSpPr>
          <p:cNvPr id="3" name="이등변 삼각형 2"/>
          <p:cNvSpPr/>
          <p:nvPr/>
        </p:nvSpPr>
        <p:spPr>
          <a:xfrm rot="5400000">
            <a:off x="8087446" y="4394862"/>
            <a:ext cx="275540" cy="2160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849497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extLst>
              <p:ext uri="{D42A27DB-BD31-4B8C-83A1-F6EECF244321}">
                <p14:modId xmlns:p14="http://schemas.microsoft.com/office/powerpoint/2010/main" val="103962998"/>
              </p:ext>
            </p:extLst>
          </p:nvPr>
        </p:nvGraphicFramePr>
        <p:xfrm>
          <a:off x="346472" y="1241143"/>
          <a:ext cx="8451056" cy="5418120"/>
        </p:xfrm>
        <a:graphic>
          <a:graphicData uri="http://schemas.openxmlformats.org/drawingml/2006/table">
            <a:tbl>
              <a:tblPr/>
              <a:tblGrid>
                <a:gridCol w="999056">
                  <a:extLst>
                    <a:ext uri="{9D8B030D-6E8A-4147-A177-3AD203B41FA5}">
                      <a16:colId xmlns:a16="http://schemas.microsoft.com/office/drawing/2014/main" val="20000"/>
                    </a:ext>
                  </a:extLst>
                </a:gridCol>
                <a:gridCol w="4428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tblGrid>
              <a:tr h="324000">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TECH TREE</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ko-KR" altLang="en-US" sz="1400" b="1" kern="1200" dirty="0" err="1">
                          <a:solidFill>
                            <a:srgbClr val="000000"/>
                          </a:solidFill>
                          <a:latin typeface="맑은 고딕" panose="020B0503020000020004" pitchFamily="50" charset="-127"/>
                          <a:ea typeface="맑은 고딕" panose="020B0503020000020004" pitchFamily="50" charset="-127"/>
                          <a:cs typeface="+mn-cs"/>
                        </a:rPr>
                        <a:t>검색식</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KR</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US</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JP</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CN</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EP</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WO</a:t>
                      </a:r>
                      <a:endParaRPr lang="ko-KR" alt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1">
                        <a:lnSpc>
                          <a:spcPct val="100000"/>
                        </a:lnSpc>
                        <a:spcBef>
                          <a:spcPts val="0"/>
                        </a:spcBef>
                        <a:spcAft>
                          <a:spcPts val="0"/>
                        </a:spcAft>
                      </a:pPr>
                      <a:r>
                        <a:rPr lang="ko-KR" altLang="en-US" sz="1400" b="1" kern="1200" dirty="0">
                          <a:solidFill>
                            <a:srgbClr val="000000"/>
                          </a:solidFill>
                          <a:latin typeface="맑은 고딕" panose="020B0503020000020004" pitchFamily="50" charset="-127"/>
                          <a:ea typeface="맑은 고딕" panose="020B0503020000020004" pitchFamily="50" charset="-127"/>
                          <a:cs typeface="+mn-cs"/>
                        </a:rPr>
                        <a:t>합계</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extLst>
                  <a:ext uri="{0D108BD9-81ED-4DB2-BD59-A6C34878D82A}">
                    <a16:rowId xmlns:a16="http://schemas.microsoft.com/office/drawing/2014/main" val="10000"/>
                  </a:ext>
                </a:extLst>
              </a:tr>
              <a:tr h="568896">
                <a:tc>
                  <a:txBody>
                    <a:bodyPr/>
                    <a:lstStyle/>
                    <a:p>
                      <a:pPr algn="ctr" latinLnBrk="0">
                        <a:lnSpc>
                          <a:spcPct val="100000"/>
                        </a:lnSpc>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TECH TREE</a:t>
                      </a:r>
                    </a:p>
                    <a:p>
                      <a:pPr algn="ctr" latinLnBrk="0">
                        <a:lnSpc>
                          <a:spcPct val="100000"/>
                        </a:lnSpc>
                        <a:spcAft>
                          <a:spcPts val="0"/>
                        </a:spcAft>
                      </a:pPr>
                      <a:r>
                        <a:rPr lang="ko-KR" altLang="en-US" sz="1400" b="1" kern="1200" dirty="0">
                          <a:solidFill>
                            <a:srgbClr val="000000"/>
                          </a:solidFill>
                          <a:latin typeface="맑은 고딕" panose="020B0503020000020004" pitchFamily="50" charset="-127"/>
                          <a:ea typeface="맑은 고딕" panose="020B0503020000020004" pitchFamily="50" charset="-127"/>
                          <a:cs typeface="+mn-cs"/>
                        </a:rPr>
                        <a:t>중분류</a:t>
                      </a: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1</a:t>
                      </a:r>
                      <a:endParaRPr lang="ko-KR" altLang="ko-KR"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algn="just"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소셜*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커뮤니케이션*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커뮤니티*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대화*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social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commun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애완*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애견*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반려*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"dog pet" or emotion*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감성*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정서*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n/10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로봇*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로보트</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robot*)) and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hri</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촉각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tactile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햅틱</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haptic*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압력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pressure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온도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temperatur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voice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후각*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smell*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표정*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videoprocessing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영상처리*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imageprocessing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컴퓨터비전*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computervision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조도*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illumination*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gps</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gravity*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자이로스코프</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gyroscope*)</a:t>
                      </a:r>
                    </a:p>
                  </a:txBody>
                  <a:tcPr marL="7620" marR="7620" marT="762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1035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3804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406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5723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extLst>
                  <a:ext uri="{0D108BD9-81ED-4DB2-BD59-A6C34878D82A}">
                    <a16:rowId xmlns:a16="http://schemas.microsoft.com/office/drawing/2014/main" val="10001"/>
                  </a:ext>
                </a:extLst>
              </a:tr>
              <a:tr h="2782084">
                <a:tc>
                  <a:txBody>
                    <a:bodyPr/>
                    <a:lstStyle/>
                    <a:p>
                      <a:pPr algn="ctr" latinLnBrk="0">
                        <a:lnSpc>
                          <a:spcPct val="100000"/>
                        </a:lnSpc>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TECH TREE</a:t>
                      </a:r>
                    </a:p>
                    <a:p>
                      <a:pPr algn="ctr" latinLnBrk="0">
                        <a:lnSpc>
                          <a:spcPct val="100000"/>
                        </a:lnSpc>
                        <a:spcAft>
                          <a:spcPts val="0"/>
                        </a:spcAft>
                      </a:pPr>
                      <a:r>
                        <a:rPr lang="ko-KR" altLang="en-US" sz="1400" b="1" kern="1200" dirty="0">
                          <a:solidFill>
                            <a:srgbClr val="000000"/>
                          </a:solidFill>
                          <a:latin typeface="맑은 고딕" panose="020B0503020000020004" pitchFamily="50" charset="-127"/>
                          <a:ea typeface="맑은 고딕" panose="020B0503020000020004" pitchFamily="50" charset="-127"/>
                          <a:cs typeface="+mn-cs"/>
                        </a:rPr>
                        <a:t>중분류</a:t>
                      </a: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2</a:t>
                      </a:r>
                      <a:endParaRPr 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algn="just"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소셜*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커뮤니케이션*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커뮤니티*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대화*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social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commun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애완*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애견*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반려*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"dog pet" OR emotion*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감성*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정서*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n/10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로봇*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로보트</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robot*)) and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지도*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패턴*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예측*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supervis</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분류*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회귀*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classif</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regress* OR pattern* OR predict*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자율*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unsupervis</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datadriv</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clustering*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클러스터링</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강화*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reinforce*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machine*) N/2 (learn* OR stud*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학습*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러닝*</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딥</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deep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심층*</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N/2 (learn* OR stud*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학습*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러닝*</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인공*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artifici</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전방 전달*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"feed forward*"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피드</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포워</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방사*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radial*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자기조직*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자기 조직*</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"self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organiz</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순환*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recurrent*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심층*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deep*) N/2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신경망*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neur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network*" OR "belief network*" OR "Q network*" OR network*))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인공 지능*</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artific</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intellig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인공지능*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artificialintellig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자연어*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연속어</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continu</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speech*"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continu</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languag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"natural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languag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"natural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sppech</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spontan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speech*"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형태소*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morphem</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구문*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syntact</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문액</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의미*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semant</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문장*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sentenc</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N/2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처리*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프로세</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process*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테크</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기술*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techn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알고리즘*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algorithm*))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대화*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dialog*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언어*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languag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speech*) N/2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상호 작용*</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interactiv</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manag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모델*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model*))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음성*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voice*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언어*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languag</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speech*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발음*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pronunc</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소리*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sound*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문맥*</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N/2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인식*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지각*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recogn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cogni</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understand*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awar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캡처</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captur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catch*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추적*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트레킹</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tracking*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센싱</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sensing*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센서*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senser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perceiv</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percept*))))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영상*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사진*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촬영*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화상*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image* OR photograph* OR picture*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광학*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optic* OR visual* OR vision*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시각*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비주얼</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비쥬얼</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형상*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sight*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행동*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activit</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mov</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pattern*" OR motion*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움직임*</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N/2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인식*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지각*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recogn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cogni</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understand*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awar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캡처</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captur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catch*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추적*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트레킹</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tracking*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센싱</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sensing*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센서*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senser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perceiv</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percept*)))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상황*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환경*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situation* OR environment* OR context*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circumstan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location* OR place*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응급*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emergenc</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위험*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danger* OR hazard*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충돌*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collis</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N/2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인식*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지각*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이해*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인지*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recogn</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cogni</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understand*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awar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캡처</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captur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catch*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추적*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트레킹</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tracking* OR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센싱</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sensing* OR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센서* </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senser</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a:t>
                      </a:r>
                      <a:r>
                        <a:rPr lang="en-US" sz="800" b="0" i="0" u="none" strike="noStrike" dirty="0" err="1">
                          <a:solidFill>
                            <a:srgbClr val="000000"/>
                          </a:solidFill>
                          <a:effectLst/>
                          <a:latin typeface="맑은 고딕" panose="020B0503020000020004" pitchFamily="50" charset="-127"/>
                          <a:ea typeface="맑은 고딕" panose="020B0503020000020004" pitchFamily="50" charset="-127"/>
                        </a:rPr>
                        <a:t>perceiv</a:t>
                      </a:r>
                      <a:r>
                        <a:rPr lang="en-US" sz="800" b="0" i="0" u="none" strike="noStrike" dirty="0">
                          <a:solidFill>
                            <a:srgbClr val="000000"/>
                          </a:solidFill>
                          <a:effectLst/>
                          <a:latin typeface="맑은 고딕" panose="020B0503020000020004" pitchFamily="50" charset="-127"/>
                          <a:ea typeface="맑은 고딕" panose="020B0503020000020004" pitchFamily="50" charset="-127"/>
                        </a:rPr>
                        <a:t>* OR percept*))))</a:t>
                      </a:r>
                    </a:p>
                  </a:txBody>
                  <a:tcPr marL="7620" marR="7620" marT="762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113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673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1289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2629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extLst>
                  <a:ext uri="{0D108BD9-81ED-4DB2-BD59-A6C34878D82A}">
                    <a16:rowId xmlns:a16="http://schemas.microsoft.com/office/drawing/2014/main" val="10002"/>
                  </a:ext>
                </a:extLst>
              </a:tr>
              <a:tr h="282900">
                <a:tc>
                  <a:txBody>
                    <a:bodyPr/>
                    <a:lstStyle/>
                    <a:p>
                      <a:pPr algn="ctr" latinLnBrk="0">
                        <a:lnSpc>
                          <a:spcPct val="100000"/>
                        </a:lnSpc>
                        <a:spcAft>
                          <a:spcPts val="0"/>
                        </a:spcAft>
                      </a:pP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TECH TREE</a:t>
                      </a:r>
                    </a:p>
                    <a:p>
                      <a:pPr algn="ctr" latinLnBrk="0">
                        <a:lnSpc>
                          <a:spcPct val="100000"/>
                        </a:lnSpc>
                        <a:spcAft>
                          <a:spcPts val="0"/>
                        </a:spcAft>
                      </a:pPr>
                      <a:r>
                        <a:rPr lang="ko-KR" altLang="en-US" sz="1400" b="1" kern="1200" dirty="0">
                          <a:solidFill>
                            <a:srgbClr val="000000"/>
                          </a:solidFill>
                          <a:latin typeface="맑은 고딕" panose="020B0503020000020004" pitchFamily="50" charset="-127"/>
                          <a:ea typeface="맑은 고딕" panose="020B0503020000020004" pitchFamily="50" charset="-127"/>
                          <a:cs typeface="+mn-cs"/>
                        </a:rPr>
                        <a:t>중분류</a:t>
                      </a:r>
                      <a:r>
                        <a:rPr lang="en-US" altLang="ko-KR" sz="1400" b="1" kern="1200" dirty="0">
                          <a:solidFill>
                            <a:srgbClr val="000000"/>
                          </a:solidFill>
                          <a:latin typeface="맑은 고딕" panose="020B0503020000020004" pitchFamily="50" charset="-127"/>
                          <a:ea typeface="맑은 고딕" panose="020B0503020000020004" pitchFamily="50" charset="-127"/>
                          <a:cs typeface="+mn-cs"/>
                        </a:rPr>
                        <a:t>3</a:t>
                      </a:r>
                      <a:endParaRPr 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just" fontAlgn="base" latinLnBrk="0">
                        <a:lnSpc>
                          <a:spcPct val="100000"/>
                        </a:lnSpc>
                        <a:spcBef>
                          <a:spcPts val="0"/>
                        </a:spcBef>
                        <a:spcAft>
                          <a:spcPts val="0"/>
                        </a:spcAft>
                        <a:buFont typeface="Wingdings" pitchFamily="2" charset="2"/>
                        <a:buNone/>
                      </a:pP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소셜*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커뮤니케이션*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커뮤니티*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대화*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social OR </a:t>
                      </a:r>
                      <a:r>
                        <a:rPr lang="en-US" altLang="ko-KR"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commun</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애완*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애견*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반려*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"dog pet" OR emotion* 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감성*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정서*</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n/10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로봇*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로보트</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robot*)) and (</a:t>
                      </a:r>
                      <a:r>
                        <a:rPr lang="ko-KR" altLang="en-US"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소셜연동</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소셜 연동</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or </a:t>
                      </a:r>
                      <a:r>
                        <a:rPr lang="ko-KR" altLang="en-US"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소셜연계</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소셜 연계</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OR </a:t>
                      </a:r>
                      <a:r>
                        <a:rPr lang="en-US" altLang="ko-KR"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sso</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OR </a:t>
                      </a:r>
                      <a:r>
                        <a:rPr lang="en-US" altLang="ko-KR"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sns</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OR "Social Network" or "single sign on" OR </a:t>
                      </a:r>
                      <a:r>
                        <a:rPr lang="ko-KR" altLang="en-US"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소셜값</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"social value" or "point of interest" OR </a:t>
                      </a:r>
                      <a:r>
                        <a:rPr lang="ko-KR" altLang="en-US" sz="800" b="0" i="0" u="none" strike="noStrike" kern="1200" dirty="0" err="1">
                          <a:solidFill>
                            <a:srgbClr val="000000"/>
                          </a:solidFill>
                          <a:effectLst/>
                          <a:latin typeface="맑은 고딕" panose="020B0503020000020004" pitchFamily="50" charset="-127"/>
                          <a:ea typeface="맑은 고딕" panose="020B0503020000020004" pitchFamily="50" charset="-127"/>
                          <a:cs typeface="+mn-cs"/>
                        </a:rPr>
                        <a:t>관심값</a:t>
                      </a: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OR "interest value" or interlock OR link)</a:t>
                      </a:r>
                      <a:endParaRPr 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506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881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79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1689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alpha val="80000"/>
                      </a:srgbClr>
                    </a:solidFill>
                  </a:tcPr>
                </a:tc>
                <a:extLst>
                  <a:ext uri="{0D108BD9-81ED-4DB2-BD59-A6C34878D82A}">
                    <a16:rowId xmlns:a16="http://schemas.microsoft.com/office/drawing/2014/main" val="10003"/>
                  </a:ext>
                </a:extLst>
              </a:tr>
              <a:tr h="324000">
                <a:tc gridSpan="2">
                  <a:txBody>
                    <a:bodyPr/>
                    <a:lstStyle/>
                    <a:p>
                      <a:pPr algn="ctr" latinLnBrk="0">
                        <a:lnSpc>
                          <a:spcPct val="100000"/>
                        </a:lnSpc>
                        <a:spcAft>
                          <a:spcPts val="0"/>
                        </a:spcAft>
                      </a:pPr>
                      <a:r>
                        <a:rPr lang="ko-KR" altLang="en-US" sz="1400" b="1" kern="1200" dirty="0" err="1">
                          <a:solidFill>
                            <a:srgbClr val="000000"/>
                          </a:solidFill>
                          <a:latin typeface="맑은 고딕" panose="020B0503020000020004" pitchFamily="50" charset="-127"/>
                          <a:ea typeface="맑은 고딕" panose="020B0503020000020004" pitchFamily="50" charset="-127"/>
                          <a:cs typeface="+mn-cs"/>
                        </a:rPr>
                        <a:t>총건수</a:t>
                      </a:r>
                      <a:endParaRPr lang="en-US" sz="1400" b="1" kern="1200" dirty="0">
                        <a:solidFill>
                          <a:srgbClr val="000000"/>
                        </a:solidFill>
                        <a:latin typeface="맑은 고딕" panose="020B0503020000020004" pitchFamily="50" charset="-127"/>
                        <a:ea typeface="맑은 고딕" panose="020B0503020000020004" pitchFamily="50" charset="-127"/>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hMerge="1">
                  <a:txBody>
                    <a:bodyPr/>
                    <a:lstStyle/>
                    <a:p>
                      <a:pPr marL="0" marR="0" indent="0" algn="just" fontAlgn="base" latinLnBrk="0">
                        <a:lnSpc>
                          <a:spcPct val="120000"/>
                        </a:lnSpc>
                        <a:spcBef>
                          <a:spcPts val="0"/>
                        </a:spcBef>
                        <a:spcAft>
                          <a:spcPts val="0"/>
                        </a:spcAft>
                        <a:buFont typeface="Wingdings" pitchFamily="2" charset="2"/>
                        <a:buNone/>
                      </a:pPr>
                      <a:endParaRPr lang="en-US" sz="1400" b="1" kern="1200" dirty="0">
                        <a:solidFill>
                          <a:srgbClr val="000000"/>
                        </a:solidFill>
                        <a:latin typeface="나눔고딕" pitchFamily="50" charset="-127"/>
                        <a:ea typeface="나눔고딕" pitchFamily="50" charset="-127"/>
                        <a:cs typeface="+mn-cs"/>
                      </a:endParaRPr>
                    </a:p>
                  </a:txBody>
                  <a:tcPr marL="59788" marR="59788" marT="17907" marB="1790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2214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467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5974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336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dirty="0">
                          <a:solidFill>
                            <a:srgbClr val="000000"/>
                          </a:solidFill>
                          <a:latin typeface="맑은 고딕" panose="020B0503020000020004" pitchFamily="50" charset="-127"/>
                          <a:ea typeface="맑은 고딕" panose="020B0503020000020004" pitchFamily="50" charset="-127"/>
                          <a:cs typeface="+mn-cs"/>
                        </a:rPr>
                        <a:t>827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tc>
                  <a:txBody>
                    <a:bodyPr/>
                    <a:lstStyle/>
                    <a:p>
                      <a:pPr marL="0" marR="0" indent="0" algn="ctr" fontAlgn="base" latinLnBrk="0">
                        <a:lnSpc>
                          <a:spcPct val="100000"/>
                        </a:lnSpc>
                        <a:spcBef>
                          <a:spcPts val="0"/>
                        </a:spcBef>
                        <a:spcAft>
                          <a:spcPts val="0"/>
                        </a:spcAft>
                        <a:buFont typeface="Wingdings" pitchFamily="2" charset="2"/>
                        <a:buNone/>
                      </a:pPr>
                      <a:r>
                        <a:rPr lang="en-US" sz="1400" b="1" kern="1200" spc="-150" dirty="0">
                          <a:solidFill>
                            <a:srgbClr val="000000"/>
                          </a:solidFill>
                          <a:latin typeface="맑은 고딕" panose="020B0503020000020004" pitchFamily="50" charset="-127"/>
                          <a:ea typeface="맑은 고딕" panose="020B0503020000020004" pitchFamily="50" charset="-127"/>
                          <a:cs typeface="+mn-cs"/>
                        </a:rPr>
                        <a:t>10041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DEADA">
                        <a:alpha val="60000"/>
                      </a:srgbClr>
                    </a:solidFill>
                  </a:tcPr>
                </a:tc>
                <a:extLst>
                  <a:ext uri="{0D108BD9-81ED-4DB2-BD59-A6C34878D82A}">
                    <a16:rowId xmlns:a16="http://schemas.microsoft.com/office/drawing/2014/main" val="10004"/>
                  </a:ext>
                </a:extLst>
              </a:tr>
            </a:tbl>
          </a:graphicData>
        </a:graphic>
      </p:graphicFrame>
      <p:sp>
        <p:nvSpPr>
          <p:cNvPr id="5" name="슬라이드 번호 개체 틀 1">
            <a:extLst>
              <a:ext uri="{FF2B5EF4-FFF2-40B4-BE49-F238E27FC236}">
                <a16:creationId xmlns:a16="http://schemas.microsoft.com/office/drawing/2014/main" id="{B4C15D19-0FC3-47B9-92DB-59DF86357A7D}"/>
              </a:ext>
            </a:extLst>
          </p:cNvPr>
          <p:cNvSpPr>
            <a:spLocks noGrp="1"/>
          </p:cNvSpPr>
          <p:nvPr>
            <p:ph type="sldNum" sz="quarter" idx="12"/>
          </p:nvPr>
        </p:nvSpPr>
        <p:spPr/>
        <p:txBody>
          <a:bodyPr/>
          <a:lstStyle/>
          <a:p>
            <a:fld id="{CFC48613-D1D5-42C6-AA47-CE1C9A1D9ADE}" type="slidenum">
              <a:rPr lang="ko-KR" altLang="en-US" smtClean="0"/>
              <a:pPr/>
              <a:t>20</a:t>
            </a:fld>
            <a:endParaRPr lang="ko-KR" altLang="en-US" dirty="0"/>
          </a:p>
        </p:txBody>
      </p:sp>
      <p:sp>
        <p:nvSpPr>
          <p:cNvPr id="8" name="직사각형 7"/>
          <p:cNvSpPr>
            <a:spLocks noChangeArrowheads="1"/>
          </p:cNvSpPr>
          <p:nvPr/>
        </p:nvSpPr>
        <p:spPr bwMode="auto">
          <a:xfrm>
            <a:off x="430299" y="803225"/>
            <a:ext cx="8283402" cy="317110"/>
          </a:xfrm>
          <a:prstGeom prst="rect">
            <a:avLst/>
          </a:prstGeom>
          <a:solidFill>
            <a:srgbClr val="FFFFFF">
              <a:alpha val="20000"/>
            </a:srgbClr>
          </a:solidFill>
          <a:ln>
            <a:solidFill>
              <a:schemeClr val="bg1"/>
            </a:solidFill>
            <a:headEnd/>
            <a:tailEnd/>
          </a:ln>
        </p:spPr>
        <p:style>
          <a:lnRef idx="2">
            <a:schemeClr val="accent6"/>
          </a:lnRef>
          <a:fillRef idx="1">
            <a:schemeClr val="lt1"/>
          </a:fillRef>
          <a:effectRef idx="0">
            <a:schemeClr val="accent6"/>
          </a:effectRef>
          <a:fontRef idx="minor">
            <a:schemeClr val="dk1"/>
          </a:fontRef>
        </p:style>
        <p:txBody>
          <a:bodyPr anchor="ctr"/>
          <a:lstStyle/>
          <a:p>
            <a:pPr marL="285750" indent="-285750">
              <a:lnSpc>
                <a:spcPct val="120000"/>
              </a:lnSpc>
              <a:buClr>
                <a:schemeClr val="bg1"/>
              </a:buClr>
              <a:buSzPct val="100000"/>
              <a:buFont typeface="Arial" pitchFamily="34" charset="0"/>
              <a:buChar char="•"/>
            </a:pPr>
            <a:r>
              <a:rPr lang="ko-KR" altLang="en-US" sz="1400" b="1" dirty="0" err="1">
                <a:solidFill>
                  <a:schemeClr val="bg1"/>
                </a:solidFill>
                <a:latin typeface="+mn-ea"/>
              </a:rPr>
              <a:t>로우데이터</a:t>
            </a:r>
            <a:r>
              <a:rPr lang="ko-KR" altLang="en-US" sz="1400" b="1" dirty="0">
                <a:solidFill>
                  <a:schemeClr val="bg1"/>
                </a:solidFill>
                <a:latin typeface="+mn-ea"/>
              </a:rPr>
              <a:t> </a:t>
            </a:r>
            <a:r>
              <a:rPr lang="en-US" altLang="ko-KR" sz="1400" b="1" dirty="0">
                <a:solidFill>
                  <a:schemeClr val="bg1"/>
                </a:solidFill>
                <a:latin typeface="+mn-ea"/>
              </a:rPr>
              <a:t>: </a:t>
            </a:r>
            <a:r>
              <a:rPr lang="ko-KR" altLang="en-US" sz="1400" b="1" dirty="0">
                <a:solidFill>
                  <a:schemeClr val="bg1"/>
                </a:solidFill>
                <a:latin typeface="+mn-ea"/>
              </a:rPr>
              <a:t>총 </a:t>
            </a:r>
            <a:r>
              <a:rPr lang="en-US" altLang="ko-KR" sz="1400" b="1" dirty="0">
                <a:solidFill>
                  <a:schemeClr val="bg1"/>
                </a:solidFill>
                <a:latin typeface="+mn-ea"/>
              </a:rPr>
              <a:t>10,041</a:t>
            </a:r>
            <a:r>
              <a:rPr lang="ko-KR" altLang="en-US" sz="1400" b="1" dirty="0">
                <a:solidFill>
                  <a:schemeClr val="bg1"/>
                </a:solidFill>
                <a:latin typeface="+mn-ea"/>
              </a:rPr>
              <a:t>건</a:t>
            </a:r>
            <a:endParaRPr lang="en-US" altLang="ko-KR" sz="1400" b="1" dirty="0">
              <a:solidFill>
                <a:schemeClr val="bg1"/>
              </a:solidFill>
              <a:latin typeface="+mn-ea"/>
            </a:endParaRPr>
          </a:p>
        </p:txBody>
      </p:sp>
      <p:sp>
        <p:nvSpPr>
          <p:cNvPr id="9" name="제목 8"/>
          <p:cNvSpPr>
            <a:spLocks noGrp="1"/>
          </p:cNvSpPr>
          <p:nvPr>
            <p:ph type="title"/>
          </p:nvPr>
        </p:nvSpPr>
        <p:spPr>
          <a:prstGeom prst="rect">
            <a:avLst/>
          </a:prstGeom>
          <a:scene3d>
            <a:camera prst="orthographicFront"/>
            <a:lightRig rig="threePt" dir="t"/>
          </a:scene3d>
          <a:sp3d>
            <a:bevelB w="114300" prst="artDeco"/>
          </a:sp3d>
        </p:spPr>
        <p:txBody>
          <a:bodyPr wrap="none" anchor="ctr" anchorCtr="0">
            <a:noAutofit/>
            <a:sp3d>
              <a:bevelB w="57150" h="38100" prst="artDeco"/>
            </a:sp3d>
          </a:bodyPr>
          <a:lstStyle/>
          <a:p>
            <a:pPr algn="r"/>
            <a:r>
              <a:rPr lang="en-US" altLang="ko-KR" sz="2800" b="1" i="1" dirty="0">
                <a:solidFill>
                  <a:schemeClr val="bg1"/>
                </a:solidFill>
                <a:latin typeface="+mj-ea"/>
              </a:rPr>
              <a:t>TECH TREE</a:t>
            </a:r>
            <a:r>
              <a:rPr lang="ko-KR" altLang="en-US" sz="2800" b="1" i="1" dirty="0">
                <a:solidFill>
                  <a:schemeClr val="bg1"/>
                </a:solidFill>
                <a:latin typeface="+mj-ea"/>
                <a:ea typeface="+mj-ea"/>
              </a:rPr>
              <a:t> </a:t>
            </a:r>
            <a:r>
              <a:rPr lang="ko-KR" altLang="en-US" sz="2800" b="1" i="1" dirty="0" err="1">
                <a:solidFill>
                  <a:schemeClr val="bg1"/>
                </a:solidFill>
                <a:latin typeface="+mj-ea"/>
                <a:ea typeface="+mj-ea"/>
              </a:rPr>
              <a:t>검색식</a:t>
            </a:r>
            <a:r>
              <a:rPr lang="ko-KR" altLang="en-US" sz="2800" b="1" i="1" dirty="0">
                <a:solidFill>
                  <a:schemeClr val="bg1"/>
                </a:solidFill>
                <a:latin typeface="+mj-ea"/>
                <a:ea typeface="+mj-ea"/>
              </a:rPr>
              <a:t> 및 </a:t>
            </a:r>
            <a:r>
              <a:rPr lang="ko-KR" altLang="en-US" sz="2800" b="1" i="1" dirty="0" err="1">
                <a:solidFill>
                  <a:schemeClr val="bg1"/>
                </a:solidFill>
                <a:latin typeface="+mj-ea"/>
                <a:ea typeface="+mj-ea"/>
              </a:rPr>
              <a:t>로우데이터</a:t>
            </a:r>
            <a:endParaRPr lang="ko-KR" altLang="en-US" sz="2800" b="1" i="1" dirty="0">
              <a:solidFill>
                <a:schemeClr val="bg1"/>
              </a:solidFill>
              <a:latin typeface="+mj-ea"/>
              <a:ea typeface="+mj-ea"/>
            </a:endParaRPr>
          </a:p>
        </p:txBody>
      </p:sp>
    </p:spTree>
    <p:extLst>
      <p:ext uri="{BB962C8B-B14F-4D97-AF65-F5344CB8AC3E}">
        <p14:creationId xmlns:p14="http://schemas.microsoft.com/office/powerpoint/2010/main" val="19270618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1">
            <a:extLst>
              <a:ext uri="{FF2B5EF4-FFF2-40B4-BE49-F238E27FC236}">
                <a16:creationId xmlns:a16="http://schemas.microsoft.com/office/drawing/2014/main" id="{5906F3EC-5C5F-4962-BC36-3F6BE3D0BD71}"/>
              </a:ext>
            </a:extLst>
          </p:cNvPr>
          <p:cNvSpPr>
            <a:spLocks noGrp="1"/>
          </p:cNvSpPr>
          <p:nvPr>
            <p:ph type="sldNum" sz="quarter" idx="12"/>
          </p:nvPr>
        </p:nvSpPr>
        <p:spPr/>
        <p:txBody>
          <a:bodyPr/>
          <a:lstStyle/>
          <a:p>
            <a:fld id="{CFC48613-D1D5-42C6-AA47-CE1C9A1D9ADE}" type="slidenum">
              <a:rPr lang="ko-KR" altLang="en-US" smtClean="0"/>
              <a:pPr/>
              <a:t>21</a:t>
            </a:fld>
            <a:endParaRPr lang="ko-KR" altLang="en-US" dirty="0"/>
          </a:p>
        </p:txBody>
      </p:sp>
      <p:grpSp>
        <p:nvGrpSpPr>
          <p:cNvPr id="13" name="그룹 12"/>
          <p:cNvGrpSpPr/>
          <p:nvPr/>
        </p:nvGrpSpPr>
        <p:grpSpPr>
          <a:xfrm>
            <a:off x="681038" y="1268760"/>
            <a:ext cx="7781924" cy="4824536"/>
            <a:chOff x="681038" y="1624926"/>
            <a:chExt cx="7781924" cy="4108330"/>
          </a:xfrm>
        </p:grpSpPr>
        <p:graphicFrame>
          <p:nvGraphicFramePr>
            <p:cNvPr id="6" name="차트 5">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1434122095"/>
                </p:ext>
              </p:extLst>
            </p:nvPr>
          </p:nvGraphicFramePr>
          <p:xfrm>
            <a:off x="681038" y="1892423"/>
            <a:ext cx="7781924" cy="3840833"/>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직선 연결선 2">
              <a:extLst>
                <a:ext uri="{FF2B5EF4-FFF2-40B4-BE49-F238E27FC236}">
                  <a16:creationId xmlns:a16="http://schemas.microsoft.com/office/drawing/2014/main" id="{16C73F62-3552-4966-B997-3D3A488FD2AC}"/>
                </a:ext>
              </a:extLst>
            </p:cNvPr>
            <p:cNvCxnSpPr/>
            <p:nvPr/>
          </p:nvCxnSpPr>
          <p:spPr>
            <a:xfrm>
              <a:off x="7642944" y="1748407"/>
              <a:ext cx="0" cy="3624809"/>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화살표: 오른쪽 6">
              <a:extLst>
                <a:ext uri="{FF2B5EF4-FFF2-40B4-BE49-F238E27FC236}">
                  <a16:creationId xmlns:a16="http://schemas.microsoft.com/office/drawing/2014/main" id="{FFF2CFD1-B764-426D-B0CB-76A700740684}"/>
                </a:ext>
              </a:extLst>
            </p:cNvPr>
            <p:cNvSpPr/>
            <p:nvPr/>
          </p:nvSpPr>
          <p:spPr>
            <a:xfrm rot="21012190">
              <a:off x="1058203" y="4738294"/>
              <a:ext cx="1872000" cy="288032"/>
            </a:xfrm>
            <a:prstGeom prst="right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45A0FEF2-7F22-4501-BB38-BEA79105781D}"/>
                </a:ext>
              </a:extLst>
            </p:cNvPr>
            <p:cNvSpPr/>
            <p:nvPr/>
          </p:nvSpPr>
          <p:spPr>
            <a:xfrm rot="20375091">
              <a:off x="5045397" y="4304697"/>
              <a:ext cx="1584000" cy="2880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6F6791E1-D6B6-4BD2-891E-3400CA90CEA8}"/>
                </a:ext>
              </a:extLst>
            </p:cNvPr>
            <p:cNvSpPr/>
            <p:nvPr/>
          </p:nvSpPr>
          <p:spPr>
            <a:xfrm rot="17202972">
              <a:off x="5730913" y="2776910"/>
              <a:ext cx="2592000" cy="2880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D6388A9C-A0E9-4981-BC82-A58CBF7AE4B6}"/>
                </a:ext>
              </a:extLst>
            </p:cNvPr>
            <p:cNvSpPr/>
            <p:nvPr/>
          </p:nvSpPr>
          <p:spPr>
            <a:xfrm>
              <a:off x="2966983" y="4570404"/>
              <a:ext cx="2052000" cy="288032"/>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1"/>
          <p:cNvSpPr txBox="1">
            <a:spLocks noGrp="1"/>
          </p:cNvSpPr>
          <p:nvPr>
            <p:ph type="title"/>
          </p:nvPr>
        </p:nvSpPr>
        <p:spPr>
          <a:prstGeom prst="rect">
            <a:avLst/>
          </a:prstGeom>
          <a:noFill/>
        </p:spPr>
        <p:txBody>
          <a:bodyPr wrap="square" rtlCol="0">
            <a:spAutoFit/>
          </a:bodyPr>
          <a:lstStyle/>
          <a:p>
            <a:pPr algn="r"/>
            <a:r>
              <a:rPr lang="ko-KR" altLang="en-US" sz="2800" b="1" i="1" dirty="0">
                <a:solidFill>
                  <a:schemeClr val="bg1"/>
                </a:solidFill>
                <a:latin typeface="+mj-ea"/>
                <a:ea typeface="+mj-ea"/>
              </a:rPr>
              <a:t>연도별 출원건수 </a:t>
            </a:r>
            <a:r>
              <a:rPr lang="en-US" altLang="ko-KR" sz="2800" b="1" i="1" dirty="0">
                <a:solidFill>
                  <a:schemeClr val="bg1"/>
                </a:solidFill>
                <a:latin typeface="+mj-ea"/>
                <a:ea typeface="+mj-ea"/>
              </a:rPr>
              <a:t>1988~2018</a:t>
            </a:r>
            <a:endParaRPr lang="ko-KR" altLang="en-US" dirty="0"/>
          </a:p>
        </p:txBody>
      </p:sp>
    </p:spTree>
    <p:extLst>
      <p:ext uri="{BB962C8B-B14F-4D97-AF65-F5344CB8AC3E}">
        <p14:creationId xmlns:p14="http://schemas.microsoft.com/office/powerpoint/2010/main" val="41548592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차트 6">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528507473"/>
              </p:ext>
            </p:extLst>
          </p:nvPr>
        </p:nvGraphicFramePr>
        <p:xfrm>
          <a:off x="162435" y="764704"/>
          <a:ext cx="8819130" cy="5669466"/>
        </p:xfrm>
        <a:graphic>
          <a:graphicData uri="http://schemas.openxmlformats.org/drawingml/2006/chart">
            <c:chart xmlns:c="http://schemas.openxmlformats.org/drawingml/2006/chart" xmlns:r="http://schemas.openxmlformats.org/officeDocument/2006/relationships" r:id="rId2"/>
          </a:graphicData>
        </a:graphic>
      </p:graphicFrame>
      <p:sp>
        <p:nvSpPr>
          <p:cNvPr id="5" name="슬라이드 번호 개체 틀 1">
            <a:extLst>
              <a:ext uri="{FF2B5EF4-FFF2-40B4-BE49-F238E27FC236}">
                <a16:creationId xmlns:a16="http://schemas.microsoft.com/office/drawing/2014/main" id="{DBCAB701-DE43-4E8C-868A-3C9A6ADD2D2A}"/>
              </a:ext>
            </a:extLst>
          </p:cNvPr>
          <p:cNvSpPr>
            <a:spLocks noGrp="1"/>
          </p:cNvSpPr>
          <p:nvPr>
            <p:ph type="sldNum" sz="quarter" idx="12"/>
          </p:nvPr>
        </p:nvSpPr>
        <p:spPr/>
        <p:txBody>
          <a:bodyPr/>
          <a:lstStyle/>
          <a:p>
            <a:fld id="{CFC48613-D1D5-42C6-AA47-CE1C9A1D9ADE}" type="slidenum">
              <a:rPr lang="ko-KR" altLang="en-US" smtClean="0"/>
              <a:pPr/>
              <a:t>22</a:t>
            </a:fld>
            <a:endParaRPr lang="ko-KR" altLang="en-US" dirty="0"/>
          </a:p>
        </p:txBody>
      </p:sp>
      <p:sp>
        <p:nvSpPr>
          <p:cNvPr id="8" name="제목 7"/>
          <p:cNvSpPr txBox="1">
            <a:spLocks noGrp="1"/>
          </p:cNvSpPr>
          <p:nvPr>
            <p:ph type="title"/>
          </p:nvPr>
        </p:nvSpPr>
        <p:spPr>
          <a:xfrm>
            <a:off x="4268948" y="96043"/>
            <a:ext cx="4644220" cy="523220"/>
          </a:xfrm>
          <a:prstGeom prst="rect">
            <a:avLst/>
          </a:prstGeom>
          <a:noFill/>
        </p:spPr>
        <p:txBody>
          <a:bodyPr wrap="none" rtlCol="0">
            <a:spAutoFit/>
          </a:bodyPr>
          <a:lstStyle/>
          <a:p>
            <a:pPr algn="r"/>
            <a:r>
              <a:rPr lang="ko-KR" altLang="en-US" sz="2800" b="1" i="1" dirty="0">
                <a:solidFill>
                  <a:schemeClr val="bg1"/>
                </a:solidFill>
                <a:latin typeface="+mj-ea"/>
                <a:ea typeface="+mj-ea"/>
              </a:rPr>
              <a:t>국가별 </a:t>
            </a:r>
            <a:r>
              <a:rPr lang="ko-KR" altLang="en-US" sz="2800" b="1" i="1" dirty="0" err="1">
                <a:solidFill>
                  <a:schemeClr val="bg1"/>
                </a:solidFill>
                <a:latin typeface="+mj-ea"/>
                <a:ea typeface="+mj-ea"/>
              </a:rPr>
              <a:t>출원율</a:t>
            </a:r>
            <a:r>
              <a:rPr lang="en-US" altLang="ko-KR" sz="2800" b="1" i="1" dirty="0">
                <a:solidFill>
                  <a:schemeClr val="bg1"/>
                </a:solidFill>
                <a:latin typeface="+mj-ea"/>
                <a:ea typeface="+mj-ea"/>
              </a:rPr>
              <a:t> 1988~2018</a:t>
            </a:r>
          </a:p>
        </p:txBody>
      </p:sp>
    </p:spTree>
    <p:extLst>
      <p:ext uri="{BB962C8B-B14F-4D97-AF65-F5344CB8AC3E}">
        <p14:creationId xmlns:p14="http://schemas.microsoft.com/office/powerpoint/2010/main" val="26796537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1">
            <a:extLst>
              <a:ext uri="{FF2B5EF4-FFF2-40B4-BE49-F238E27FC236}">
                <a16:creationId xmlns:a16="http://schemas.microsoft.com/office/drawing/2014/main" id="{B21411AF-A614-4A42-8D85-0EC26F83642D}"/>
              </a:ext>
            </a:extLst>
          </p:cNvPr>
          <p:cNvSpPr>
            <a:spLocks noGrp="1"/>
          </p:cNvSpPr>
          <p:nvPr>
            <p:ph type="sldNum" sz="quarter" idx="12"/>
          </p:nvPr>
        </p:nvSpPr>
        <p:spPr/>
        <p:txBody>
          <a:bodyPr/>
          <a:lstStyle/>
          <a:p>
            <a:fld id="{CFC48613-D1D5-42C6-AA47-CE1C9A1D9ADE}" type="slidenum">
              <a:rPr lang="ko-KR" altLang="en-US" smtClean="0"/>
              <a:pPr/>
              <a:t>23</a:t>
            </a:fld>
            <a:endParaRPr lang="ko-KR" altLang="en-US" dirty="0"/>
          </a:p>
        </p:txBody>
      </p:sp>
      <p:graphicFrame>
        <p:nvGraphicFramePr>
          <p:cNvPr id="8" name="차트 7">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246147783"/>
              </p:ext>
            </p:extLst>
          </p:nvPr>
        </p:nvGraphicFramePr>
        <p:xfrm>
          <a:off x="289646" y="1124744"/>
          <a:ext cx="8496942" cy="4968552"/>
        </p:xfrm>
        <a:graphic>
          <a:graphicData uri="http://schemas.openxmlformats.org/drawingml/2006/chart">
            <c:chart xmlns:c="http://schemas.openxmlformats.org/drawingml/2006/chart" xmlns:r="http://schemas.openxmlformats.org/officeDocument/2006/relationships" r:id="rId2"/>
          </a:graphicData>
        </a:graphic>
      </p:graphicFrame>
      <p:sp>
        <p:nvSpPr>
          <p:cNvPr id="7" name="제목 6"/>
          <p:cNvSpPr txBox="1">
            <a:spLocks noGrp="1"/>
          </p:cNvSpPr>
          <p:nvPr>
            <p:ph type="title"/>
          </p:nvPr>
        </p:nvSpPr>
        <p:spPr>
          <a:xfrm>
            <a:off x="4756261" y="96043"/>
            <a:ext cx="4156907" cy="523220"/>
          </a:xfrm>
          <a:prstGeom prst="rect">
            <a:avLst/>
          </a:prstGeom>
          <a:noFill/>
        </p:spPr>
        <p:txBody>
          <a:bodyPr wrap="none" rtlCol="0">
            <a:spAutoFit/>
          </a:bodyPr>
          <a:lstStyle/>
          <a:p>
            <a:pPr algn="r"/>
            <a:r>
              <a:rPr lang="en-US" altLang="ko-KR" sz="2800" b="1" i="1" dirty="0">
                <a:solidFill>
                  <a:schemeClr val="bg1"/>
                </a:solidFill>
                <a:latin typeface="+mj-ea"/>
                <a:ea typeface="+mj-ea"/>
              </a:rPr>
              <a:t>T0P5</a:t>
            </a:r>
            <a:r>
              <a:rPr lang="ko-KR" altLang="en-US" sz="2800" b="1" i="1" dirty="0" err="1">
                <a:solidFill>
                  <a:schemeClr val="bg1"/>
                </a:solidFill>
                <a:latin typeface="+mj-ea"/>
                <a:ea typeface="+mj-ea"/>
              </a:rPr>
              <a:t>출원인별</a:t>
            </a:r>
            <a:r>
              <a:rPr lang="ko-KR" altLang="en-US" sz="2800" b="1" i="1" dirty="0">
                <a:solidFill>
                  <a:schemeClr val="bg1"/>
                </a:solidFill>
                <a:latin typeface="+mj-ea"/>
                <a:ea typeface="+mj-ea"/>
              </a:rPr>
              <a:t> 출원건수</a:t>
            </a:r>
            <a:endParaRPr lang="en-US" altLang="ko-KR" sz="2800" b="1" i="1" dirty="0">
              <a:solidFill>
                <a:schemeClr val="bg1"/>
              </a:solidFill>
              <a:latin typeface="+mj-ea"/>
              <a:ea typeface="+mj-ea"/>
            </a:endParaRPr>
          </a:p>
        </p:txBody>
      </p:sp>
    </p:spTree>
    <p:extLst>
      <p:ext uri="{BB962C8B-B14F-4D97-AF65-F5344CB8AC3E}">
        <p14:creationId xmlns:p14="http://schemas.microsoft.com/office/powerpoint/2010/main" val="34530782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24</a:t>
            </a:fld>
            <a:endParaRPr lang="ko-KR" altLang="en-US" dirty="0"/>
          </a:p>
        </p:txBody>
      </p:sp>
      <p:sp>
        <p:nvSpPr>
          <p:cNvPr id="3" name="제목 2"/>
          <p:cNvSpPr>
            <a:spLocks noGrp="1"/>
          </p:cNvSpPr>
          <p:nvPr>
            <p:ph type="title"/>
          </p:nvPr>
        </p:nvSpPr>
        <p:spPr/>
        <p:txBody>
          <a:bodyPr>
            <a:normAutofit/>
          </a:bodyPr>
          <a:lstStyle/>
          <a:p>
            <a:r>
              <a:rPr lang="ko-KR" altLang="en-US" dirty="0" err="1"/>
              <a:t>기술별</a:t>
            </a:r>
            <a:r>
              <a:rPr lang="ko-KR" altLang="en-US" dirty="0"/>
              <a:t> </a:t>
            </a:r>
            <a:r>
              <a:rPr lang="ko-KR" altLang="en-US" dirty="0" err="1"/>
              <a:t>출원율</a:t>
            </a:r>
            <a:endParaRPr lang="ko-KR" altLang="en-US" dirty="0"/>
          </a:p>
        </p:txBody>
      </p:sp>
      <p:graphicFrame>
        <p:nvGraphicFramePr>
          <p:cNvPr id="5" name="차트 4"/>
          <p:cNvGraphicFramePr>
            <a:graphicFrameLocks/>
          </p:cNvGraphicFramePr>
          <p:nvPr>
            <p:extLst>
              <p:ext uri="{D42A27DB-BD31-4B8C-83A1-F6EECF244321}">
                <p14:modId xmlns:p14="http://schemas.microsoft.com/office/powerpoint/2010/main" val="699319944"/>
              </p:ext>
            </p:extLst>
          </p:nvPr>
        </p:nvGraphicFramePr>
        <p:xfrm>
          <a:off x="907958" y="836712"/>
          <a:ext cx="7328084"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09203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B079D6F-E0BA-4F3A-B163-36ADFBF923BE}"/>
              </a:ext>
            </a:extLst>
          </p:cNvPr>
          <p:cNvSpPr>
            <a:spLocks noGrp="1"/>
          </p:cNvSpPr>
          <p:nvPr>
            <p:ph type="sldNum" sz="quarter" idx="12"/>
          </p:nvPr>
        </p:nvSpPr>
        <p:spPr/>
        <p:txBody>
          <a:bodyPr/>
          <a:lstStyle/>
          <a:p>
            <a:fld id="{CFC48613-D1D5-42C6-AA47-CE1C9A1D9ADE}" type="slidenum">
              <a:rPr lang="ko-KR" altLang="en-US" smtClean="0"/>
              <a:pPr/>
              <a:t>25</a:t>
            </a:fld>
            <a:endParaRPr lang="ko-KR" altLang="en-US" dirty="0"/>
          </a:p>
        </p:txBody>
      </p:sp>
      <p:graphicFrame>
        <p:nvGraphicFramePr>
          <p:cNvPr id="5" name="차트 4">
            <a:extLst>
              <a:ext uri="{FF2B5EF4-FFF2-40B4-BE49-F238E27FC236}">
                <a16:creationId xmlns:a16="http://schemas.microsoft.com/office/drawing/2014/main" id="{6DD0E9DE-DFDC-4BB3-B247-D58E7C2F733B}"/>
              </a:ext>
            </a:extLst>
          </p:cNvPr>
          <p:cNvGraphicFramePr>
            <a:graphicFrameLocks/>
          </p:cNvGraphicFramePr>
          <p:nvPr>
            <p:extLst>
              <p:ext uri="{D42A27DB-BD31-4B8C-83A1-F6EECF244321}">
                <p14:modId xmlns:p14="http://schemas.microsoft.com/office/powerpoint/2010/main" val="3793686667"/>
              </p:ext>
            </p:extLst>
          </p:nvPr>
        </p:nvGraphicFramePr>
        <p:xfrm>
          <a:off x="179513" y="980728"/>
          <a:ext cx="8784976" cy="5328592"/>
        </p:xfrm>
        <a:graphic>
          <a:graphicData uri="http://schemas.openxmlformats.org/drawingml/2006/chart">
            <c:chart xmlns:c="http://schemas.openxmlformats.org/drawingml/2006/chart" xmlns:r="http://schemas.openxmlformats.org/officeDocument/2006/relationships" r:id="rId3"/>
          </a:graphicData>
        </a:graphic>
      </p:graphicFrame>
      <p:sp>
        <p:nvSpPr>
          <p:cNvPr id="8" name="제목 7">
            <a:extLst>
              <a:ext uri="{FF2B5EF4-FFF2-40B4-BE49-F238E27FC236}">
                <a16:creationId xmlns:a16="http://schemas.microsoft.com/office/drawing/2014/main" id="{EA5A5E0D-1C14-4703-AA90-68EEB9D36A72}"/>
              </a:ext>
            </a:extLst>
          </p:cNvPr>
          <p:cNvSpPr txBox="1">
            <a:spLocks noGrp="1"/>
          </p:cNvSpPr>
          <p:nvPr>
            <p:ph type="title"/>
          </p:nvPr>
        </p:nvSpPr>
        <p:spPr>
          <a:xfrm>
            <a:off x="5221132" y="96043"/>
            <a:ext cx="3692036" cy="523220"/>
          </a:xfrm>
          <a:prstGeom prst="rect">
            <a:avLst/>
          </a:prstGeom>
          <a:noFill/>
        </p:spPr>
        <p:txBody>
          <a:bodyPr wrap="none" rtlCol="0">
            <a:spAutoFit/>
          </a:bodyPr>
          <a:lstStyle/>
          <a:p>
            <a:pPr algn="r"/>
            <a:r>
              <a:rPr lang="ko-KR" altLang="en-US" sz="2800" b="1" i="1" dirty="0">
                <a:solidFill>
                  <a:schemeClr val="bg1"/>
                </a:solidFill>
                <a:latin typeface="+mj-ea"/>
                <a:ea typeface="+mj-ea"/>
              </a:rPr>
              <a:t>연도</a:t>
            </a:r>
            <a:r>
              <a:rPr lang="en-US" altLang="ko-KR" dirty="0"/>
              <a:t>-</a:t>
            </a:r>
            <a:r>
              <a:rPr lang="ko-KR" altLang="en-US" sz="2800" b="1" i="1" dirty="0">
                <a:solidFill>
                  <a:schemeClr val="bg1"/>
                </a:solidFill>
                <a:latin typeface="+mj-ea"/>
                <a:ea typeface="+mj-ea"/>
              </a:rPr>
              <a:t>국가별 출원건수</a:t>
            </a:r>
            <a:endParaRPr lang="en-US" altLang="ko-KR" sz="2800" b="1" i="1" dirty="0">
              <a:solidFill>
                <a:schemeClr val="bg1"/>
              </a:solidFill>
              <a:latin typeface="+mj-ea"/>
              <a:ea typeface="+mj-ea"/>
            </a:endParaRPr>
          </a:p>
        </p:txBody>
      </p:sp>
      <p:cxnSp>
        <p:nvCxnSpPr>
          <p:cNvPr id="6" name="직선 연결선 5">
            <a:extLst>
              <a:ext uri="{FF2B5EF4-FFF2-40B4-BE49-F238E27FC236}">
                <a16:creationId xmlns:a16="http://schemas.microsoft.com/office/drawing/2014/main" id="{16C73F62-3552-4966-B997-3D3A488FD2AC}"/>
              </a:ext>
            </a:extLst>
          </p:cNvPr>
          <p:cNvCxnSpPr/>
          <p:nvPr/>
        </p:nvCxnSpPr>
        <p:spPr>
          <a:xfrm>
            <a:off x="8262696" y="1052735"/>
            <a:ext cx="0" cy="478800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073309" y="2780928"/>
            <a:ext cx="2791149" cy="1077218"/>
          </a:xfrm>
          <a:prstGeom prst="rect">
            <a:avLst/>
          </a:prstGeom>
          <a:noFill/>
        </p:spPr>
        <p:txBody>
          <a:bodyPr wrap="none" rtlCol="0">
            <a:spAutoFit/>
          </a:bodyPr>
          <a:lstStyle/>
          <a:p>
            <a:pPr algn="r"/>
            <a:r>
              <a:rPr lang="ko-KR" altLang="en-US" sz="3200" b="1" dirty="0">
                <a:solidFill>
                  <a:schemeClr val="tx2"/>
                </a:solidFill>
              </a:rPr>
              <a:t>중국의</a:t>
            </a:r>
            <a:endParaRPr lang="en-US" altLang="ko-KR" sz="3200" b="1" dirty="0">
              <a:solidFill>
                <a:schemeClr val="tx2"/>
              </a:solidFill>
            </a:endParaRPr>
          </a:p>
          <a:p>
            <a:pPr algn="r"/>
            <a:r>
              <a:rPr lang="ko-KR" altLang="en-US" sz="3200" b="1" dirty="0">
                <a:solidFill>
                  <a:schemeClr val="tx2"/>
                </a:solidFill>
              </a:rPr>
              <a:t>폭발적인 증가</a:t>
            </a:r>
          </a:p>
        </p:txBody>
      </p:sp>
    </p:spTree>
    <p:extLst>
      <p:ext uri="{BB962C8B-B14F-4D97-AF65-F5344CB8AC3E}">
        <p14:creationId xmlns:p14="http://schemas.microsoft.com/office/powerpoint/2010/main" val="19103845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a:extLst>
              <a:ext uri="{FF2B5EF4-FFF2-40B4-BE49-F238E27FC236}">
                <a16:creationId xmlns:a16="http://schemas.microsoft.com/office/drawing/2014/main" id="{E7371E13-ECF0-42D8-8104-CF4E12A40D7F}"/>
              </a:ext>
            </a:extLst>
          </p:cNvPr>
          <p:cNvSpPr>
            <a:spLocks noGrp="1"/>
          </p:cNvSpPr>
          <p:nvPr>
            <p:ph type="sldNum" sz="quarter" idx="12"/>
          </p:nvPr>
        </p:nvSpPr>
        <p:spPr/>
        <p:txBody>
          <a:bodyPr/>
          <a:lstStyle/>
          <a:p>
            <a:fld id="{CFC48613-D1D5-42C6-AA47-CE1C9A1D9ADE}" type="slidenum">
              <a:rPr lang="ko-KR" altLang="en-US" smtClean="0"/>
              <a:pPr/>
              <a:t>26</a:t>
            </a:fld>
            <a:endParaRPr lang="ko-KR" altLang="en-US" dirty="0"/>
          </a:p>
        </p:txBody>
      </p:sp>
      <p:graphicFrame>
        <p:nvGraphicFramePr>
          <p:cNvPr id="7" name="차트 6">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3205434331"/>
              </p:ext>
            </p:extLst>
          </p:nvPr>
        </p:nvGraphicFramePr>
        <p:xfrm>
          <a:off x="179512" y="1052736"/>
          <a:ext cx="8784976" cy="5150324"/>
        </p:xfrm>
        <a:graphic>
          <a:graphicData uri="http://schemas.openxmlformats.org/drawingml/2006/chart">
            <c:chart xmlns:c="http://schemas.openxmlformats.org/drawingml/2006/chart" xmlns:r="http://schemas.openxmlformats.org/officeDocument/2006/relationships" r:id="rId2"/>
          </a:graphicData>
        </a:graphic>
      </p:graphicFrame>
      <p:sp>
        <p:nvSpPr>
          <p:cNvPr id="8" name="제목 7"/>
          <p:cNvSpPr txBox="1">
            <a:spLocks noGrp="1"/>
          </p:cNvSpPr>
          <p:nvPr>
            <p:ph type="title"/>
          </p:nvPr>
        </p:nvSpPr>
        <p:spPr>
          <a:xfrm>
            <a:off x="2267118" y="96043"/>
            <a:ext cx="6646050" cy="523220"/>
          </a:xfrm>
          <a:prstGeom prst="rect">
            <a:avLst/>
          </a:prstGeom>
          <a:noFill/>
        </p:spPr>
        <p:txBody>
          <a:bodyPr wrap="none" rtlCol="0">
            <a:spAutoFit/>
          </a:bodyPr>
          <a:lstStyle/>
          <a:p>
            <a:r>
              <a:rPr lang="en-US" altLang="ko-KR" dirty="0"/>
              <a:t>TOP5</a:t>
            </a:r>
            <a:r>
              <a:rPr lang="ko-KR" altLang="en-US" dirty="0"/>
              <a:t>출원인</a:t>
            </a:r>
            <a:r>
              <a:rPr lang="en-US" altLang="ko-KR" dirty="0"/>
              <a:t>-</a:t>
            </a:r>
            <a:r>
              <a:rPr lang="ko-KR" altLang="en-US" sz="2800" b="1" i="1" dirty="0">
                <a:solidFill>
                  <a:schemeClr val="bg1"/>
                </a:solidFill>
                <a:latin typeface="+mj-ea"/>
                <a:ea typeface="+mj-ea"/>
              </a:rPr>
              <a:t>국가별 </a:t>
            </a:r>
            <a:r>
              <a:rPr lang="ko-KR" altLang="en-US" sz="2800" b="1" i="1" dirty="0" err="1">
                <a:solidFill>
                  <a:schemeClr val="bg1"/>
                </a:solidFill>
                <a:latin typeface="+mj-ea"/>
                <a:ea typeface="+mj-ea"/>
              </a:rPr>
              <a:t>출원율</a:t>
            </a:r>
            <a:r>
              <a:rPr lang="ko-KR" altLang="en-US" sz="2800" b="1" i="1" dirty="0">
                <a:solidFill>
                  <a:schemeClr val="bg1"/>
                </a:solidFill>
                <a:latin typeface="+mj-ea"/>
                <a:ea typeface="+mj-ea"/>
              </a:rPr>
              <a:t> </a:t>
            </a:r>
            <a:r>
              <a:rPr lang="en-US" altLang="ko-KR" dirty="0"/>
              <a:t>1988~2018</a:t>
            </a:r>
            <a:endParaRPr lang="en-US" altLang="ko-KR" sz="2800" b="1" i="1" dirty="0">
              <a:solidFill>
                <a:schemeClr val="bg1"/>
              </a:solidFill>
              <a:latin typeface="+mj-ea"/>
              <a:ea typeface="+mj-ea"/>
            </a:endParaRPr>
          </a:p>
        </p:txBody>
      </p:sp>
    </p:spTree>
    <p:extLst>
      <p:ext uri="{BB962C8B-B14F-4D97-AF65-F5344CB8AC3E}">
        <p14:creationId xmlns:p14="http://schemas.microsoft.com/office/powerpoint/2010/main" val="424281098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27</a:t>
            </a:fld>
            <a:endParaRPr lang="ko-KR" altLang="en-US" dirty="0"/>
          </a:p>
        </p:txBody>
      </p:sp>
      <p:sp>
        <p:nvSpPr>
          <p:cNvPr id="3" name="제목 2"/>
          <p:cNvSpPr>
            <a:spLocks noGrp="1"/>
          </p:cNvSpPr>
          <p:nvPr>
            <p:ph type="title"/>
          </p:nvPr>
        </p:nvSpPr>
        <p:spPr/>
        <p:txBody>
          <a:bodyPr/>
          <a:lstStyle/>
          <a:p>
            <a:r>
              <a:rPr lang="ko-KR" altLang="en-US" dirty="0"/>
              <a:t>연도</a:t>
            </a:r>
            <a:r>
              <a:rPr lang="en-US" altLang="ko-KR" dirty="0"/>
              <a:t>-</a:t>
            </a:r>
            <a:r>
              <a:rPr lang="ko-KR" altLang="en-US" dirty="0" err="1"/>
              <a:t>기술별</a:t>
            </a:r>
            <a:r>
              <a:rPr lang="ko-KR" altLang="en-US" dirty="0"/>
              <a:t> 출원건수</a:t>
            </a:r>
          </a:p>
        </p:txBody>
      </p:sp>
      <p:graphicFrame>
        <p:nvGraphicFramePr>
          <p:cNvPr id="4" name="차트 3"/>
          <p:cNvGraphicFramePr>
            <a:graphicFrameLocks/>
          </p:cNvGraphicFramePr>
          <p:nvPr>
            <p:extLst>
              <p:ext uri="{D42A27DB-BD31-4B8C-83A1-F6EECF244321}">
                <p14:modId xmlns:p14="http://schemas.microsoft.com/office/powerpoint/2010/main" val="4173372768"/>
              </p:ext>
            </p:extLst>
          </p:nvPr>
        </p:nvGraphicFramePr>
        <p:xfrm>
          <a:off x="539552" y="1412776"/>
          <a:ext cx="8064896" cy="4752528"/>
        </p:xfrm>
        <a:graphic>
          <a:graphicData uri="http://schemas.openxmlformats.org/drawingml/2006/chart">
            <c:chart xmlns:c="http://schemas.openxmlformats.org/drawingml/2006/chart" xmlns:r="http://schemas.openxmlformats.org/officeDocument/2006/relationships" r:id="rId2"/>
          </a:graphicData>
        </a:graphic>
      </p:graphicFrame>
      <p:grpSp>
        <p:nvGrpSpPr>
          <p:cNvPr id="5" name="그룹 4">
            <a:extLst>
              <a:ext uri="{FF2B5EF4-FFF2-40B4-BE49-F238E27FC236}">
                <a16:creationId xmlns:a16="http://schemas.microsoft.com/office/drawing/2014/main" id="{F9BB3B56-0527-4D23-90A2-365F096E3E87}"/>
              </a:ext>
            </a:extLst>
          </p:cNvPr>
          <p:cNvGrpSpPr/>
          <p:nvPr/>
        </p:nvGrpSpPr>
        <p:grpSpPr>
          <a:xfrm>
            <a:off x="1759710" y="1806514"/>
            <a:ext cx="2380242" cy="2198550"/>
            <a:chOff x="6444208" y="1268761"/>
            <a:chExt cx="2051720" cy="1895105"/>
          </a:xfrm>
        </p:grpSpPr>
        <p:graphicFrame>
          <p:nvGraphicFramePr>
            <p:cNvPr id="6" name="차트 5">
              <a:extLst>
                <a:ext uri="{FF2B5EF4-FFF2-40B4-BE49-F238E27FC236}">
                  <a16:creationId xmlns:a16="http://schemas.microsoft.com/office/drawing/2014/main" id="{76F64E59-9CAA-4267-8DBF-22AEB43E4AA2}"/>
                </a:ext>
              </a:extLst>
            </p:cNvPr>
            <p:cNvGraphicFramePr>
              <a:graphicFrameLocks/>
            </p:cNvGraphicFramePr>
            <p:nvPr>
              <p:extLst>
                <p:ext uri="{D42A27DB-BD31-4B8C-83A1-F6EECF244321}">
                  <p14:modId xmlns:p14="http://schemas.microsoft.com/office/powerpoint/2010/main" val="1778485246"/>
                </p:ext>
              </p:extLst>
            </p:nvPr>
          </p:nvGraphicFramePr>
          <p:xfrm>
            <a:off x="6444208" y="1268761"/>
            <a:ext cx="2051720" cy="1728191"/>
          </p:xfrm>
          <a:graphic>
            <a:graphicData uri="http://schemas.openxmlformats.org/drawingml/2006/chart">
              <c:chart xmlns:c="http://schemas.openxmlformats.org/drawingml/2006/chart" xmlns:r="http://schemas.openxmlformats.org/officeDocument/2006/relationships" r:id="rId3"/>
            </a:graphicData>
          </a:graphic>
        </p:graphicFrame>
        <p:sp>
          <p:nvSpPr>
            <p:cNvPr id="7" name="직사각형 6">
              <a:extLst>
                <a:ext uri="{FF2B5EF4-FFF2-40B4-BE49-F238E27FC236}">
                  <a16:creationId xmlns:a16="http://schemas.microsoft.com/office/drawing/2014/main" id="{B26B1F34-C953-4459-9B4E-F7D4A714CBB2}"/>
                </a:ext>
              </a:extLst>
            </p:cNvPr>
            <p:cNvSpPr/>
            <p:nvPr/>
          </p:nvSpPr>
          <p:spPr>
            <a:xfrm>
              <a:off x="6535864" y="2898569"/>
              <a:ext cx="1868411" cy="265297"/>
            </a:xfrm>
            <a:prstGeom prst="rect">
              <a:avLst/>
            </a:prstGeom>
          </p:spPr>
          <p:txBody>
            <a:bodyPr wrap="none">
              <a:spAutoFit/>
            </a:bodyPr>
            <a:lstStyle/>
            <a:p>
              <a:pPr algn="ctr"/>
              <a:r>
                <a:rPr lang="ko-KR" altLang="en-US" sz="1400" i="1" dirty="0">
                  <a:solidFill>
                    <a:schemeClr val="bg1"/>
                  </a:solidFill>
                </a:rPr>
                <a:t>전체</a:t>
              </a:r>
              <a:r>
                <a:rPr lang="en-US" altLang="ko-KR" sz="1400" i="1" dirty="0">
                  <a:solidFill>
                    <a:schemeClr val="bg1"/>
                  </a:solidFill>
                </a:rPr>
                <a:t> </a:t>
              </a:r>
              <a:r>
                <a:rPr lang="ko-KR" altLang="en-US" sz="1400" i="1" dirty="0" err="1">
                  <a:solidFill>
                    <a:schemeClr val="bg1"/>
                  </a:solidFill>
                </a:rPr>
                <a:t>기술분류별</a:t>
              </a:r>
              <a:r>
                <a:rPr lang="ko-KR" altLang="en-US" sz="1400" i="1" dirty="0">
                  <a:solidFill>
                    <a:schemeClr val="bg1"/>
                  </a:solidFill>
                </a:rPr>
                <a:t> </a:t>
              </a:r>
              <a:r>
                <a:rPr lang="ko-KR" altLang="en-US" sz="1400" i="1" dirty="0" err="1">
                  <a:solidFill>
                    <a:schemeClr val="bg1"/>
                  </a:solidFill>
                </a:rPr>
                <a:t>출원율</a:t>
              </a:r>
              <a:endParaRPr lang="en-US" altLang="ko-KR" sz="1400" i="1" dirty="0">
                <a:solidFill>
                  <a:schemeClr val="bg1"/>
                </a:solidFill>
              </a:endParaRPr>
            </a:p>
          </p:txBody>
        </p:sp>
      </p:grpSp>
      <p:cxnSp>
        <p:nvCxnSpPr>
          <p:cNvPr id="8" name="직선 연결선 7">
            <a:extLst>
              <a:ext uri="{FF2B5EF4-FFF2-40B4-BE49-F238E27FC236}">
                <a16:creationId xmlns:a16="http://schemas.microsoft.com/office/drawing/2014/main" id="{16C73F62-3552-4966-B997-3D3A488FD2AC}"/>
              </a:ext>
            </a:extLst>
          </p:cNvPr>
          <p:cNvCxnSpPr/>
          <p:nvPr/>
        </p:nvCxnSpPr>
        <p:spPr>
          <a:xfrm>
            <a:off x="8100392" y="1340768"/>
            <a:ext cx="0" cy="435272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7315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차트 3"/>
          <p:cNvGraphicFramePr>
            <a:graphicFrameLocks/>
          </p:cNvGraphicFramePr>
          <p:nvPr>
            <p:extLst>
              <p:ext uri="{D42A27DB-BD31-4B8C-83A1-F6EECF244321}">
                <p14:modId xmlns:p14="http://schemas.microsoft.com/office/powerpoint/2010/main" val="2165098926"/>
              </p:ext>
            </p:extLst>
          </p:nvPr>
        </p:nvGraphicFramePr>
        <p:xfrm>
          <a:off x="780677" y="1234728"/>
          <a:ext cx="7715251" cy="5829300"/>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그룹 1">
            <a:extLst>
              <a:ext uri="{FF2B5EF4-FFF2-40B4-BE49-F238E27FC236}">
                <a16:creationId xmlns:a16="http://schemas.microsoft.com/office/drawing/2014/main" id="{E90C82CC-3F3A-4288-9A4C-27713F570D24}"/>
              </a:ext>
            </a:extLst>
          </p:cNvPr>
          <p:cNvGrpSpPr/>
          <p:nvPr/>
        </p:nvGrpSpPr>
        <p:grpSpPr>
          <a:xfrm>
            <a:off x="5508104" y="1124744"/>
            <a:ext cx="2380242" cy="2198550"/>
            <a:chOff x="6444208" y="1268761"/>
            <a:chExt cx="2051720" cy="1895105"/>
          </a:xfrm>
        </p:grpSpPr>
        <p:graphicFrame>
          <p:nvGraphicFramePr>
            <p:cNvPr id="7" name="차트 6"/>
            <p:cNvGraphicFramePr>
              <a:graphicFrameLocks/>
            </p:cNvGraphicFramePr>
            <p:nvPr>
              <p:extLst>
                <p:ext uri="{D42A27DB-BD31-4B8C-83A1-F6EECF244321}">
                  <p14:modId xmlns:p14="http://schemas.microsoft.com/office/powerpoint/2010/main" val="2705298142"/>
                </p:ext>
              </p:extLst>
            </p:nvPr>
          </p:nvGraphicFramePr>
          <p:xfrm>
            <a:off x="6444208" y="1268761"/>
            <a:ext cx="2051720" cy="1728191"/>
          </p:xfrm>
          <a:graphic>
            <a:graphicData uri="http://schemas.openxmlformats.org/drawingml/2006/chart">
              <c:chart xmlns:c="http://schemas.openxmlformats.org/drawingml/2006/chart" xmlns:r="http://schemas.openxmlformats.org/officeDocument/2006/relationships" r:id="rId3"/>
            </a:graphicData>
          </a:graphic>
        </p:graphicFrame>
        <p:sp>
          <p:nvSpPr>
            <p:cNvPr id="8" name="직사각형 7"/>
            <p:cNvSpPr/>
            <p:nvPr/>
          </p:nvSpPr>
          <p:spPr>
            <a:xfrm>
              <a:off x="6562808" y="2898569"/>
              <a:ext cx="1814522" cy="265297"/>
            </a:xfrm>
            <a:prstGeom prst="rect">
              <a:avLst/>
            </a:prstGeom>
          </p:spPr>
          <p:txBody>
            <a:bodyPr wrap="none">
              <a:spAutoFit/>
            </a:bodyPr>
            <a:lstStyle/>
            <a:p>
              <a:pPr algn="ctr"/>
              <a:r>
                <a:rPr lang="ko-KR" altLang="en-US" sz="1400" i="1" dirty="0">
                  <a:solidFill>
                    <a:schemeClr val="bg1"/>
                  </a:solidFill>
                </a:rPr>
                <a:t>전체</a:t>
              </a:r>
              <a:r>
                <a:rPr lang="en-US" altLang="ko-KR" sz="1400" i="1" dirty="0">
                  <a:solidFill>
                    <a:schemeClr val="bg1"/>
                  </a:solidFill>
                </a:rPr>
                <a:t> </a:t>
              </a:r>
              <a:r>
                <a:rPr lang="ko-KR" altLang="en-US" sz="1400" i="1" dirty="0" err="1">
                  <a:solidFill>
                    <a:schemeClr val="bg1"/>
                  </a:solidFill>
                </a:rPr>
                <a:t>기술분류별</a:t>
              </a:r>
              <a:r>
                <a:rPr lang="ko-KR" altLang="en-US" sz="1400" i="1" dirty="0">
                  <a:solidFill>
                    <a:schemeClr val="bg1"/>
                  </a:solidFill>
                </a:rPr>
                <a:t> </a:t>
              </a:r>
              <a:r>
                <a:rPr lang="ko-KR" altLang="en-US" sz="1400" i="1" dirty="0" err="1">
                  <a:solidFill>
                    <a:schemeClr val="bg1"/>
                  </a:solidFill>
                </a:rPr>
                <a:t>출원율</a:t>
              </a:r>
              <a:endParaRPr lang="en-US" altLang="ko-KR" sz="1400" i="1" dirty="0">
                <a:solidFill>
                  <a:schemeClr val="bg1"/>
                </a:solidFill>
              </a:endParaRPr>
            </a:p>
          </p:txBody>
        </p:sp>
      </p:grpSp>
      <p:sp>
        <p:nvSpPr>
          <p:cNvPr id="6" name="슬라이드 번호 개체 틀 1">
            <a:extLst>
              <a:ext uri="{FF2B5EF4-FFF2-40B4-BE49-F238E27FC236}">
                <a16:creationId xmlns:a16="http://schemas.microsoft.com/office/drawing/2014/main" id="{096B7126-3390-49AA-829A-833B8D2C58E7}"/>
              </a:ext>
            </a:extLst>
          </p:cNvPr>
          <p:cNvSpPr>
            <a:spLocks noGrp="1"/>
          </p:cNvSpPr>
          <p:nvPr>
            <p:ph type="sldNum" sz="quarter" idx="12"/>
          </p:nvPr>
        </p:nvSpPr>
        <p:spPr/>
        <p:txBody>
          <a:bodyPr/>
          <a:lstStyle/>
          <a:p>
            <a:fld id="{CFC48613-D1D5-42C6-AA47-CE1C9A1D9ADE}" type="slidenum">
              <a:rPr lang="ko-KR" altLang="en-US" smtClean="0"/>
              <a:pPr/>
              <a:t>28</a:t>
            </a:fld>
            <a:endParaRPr lang="ko-KR" altLang="en-US" dirty="0"/>
          </a:p>
        </p:txBody>
      </p:sp>
      <p:sp>
        <p:nvSpPr>
          <p:cNvPr id="10" name="제목 9"/>
          <p:cNvSpPr txBox="1">
            <a:spLocks noGrp="1"/>
          </p:cNvSpPr>
          <p:nvPr>
            <p:ph type="title"/>
          </p:nvPr>
        </p:nvSpPr>
        <p:spPr>
          <a:xfrm>
            <a:off x="5221132" y="96043"/>
            <a:ext cx="3692036" cy="523220"/>
          </a:xfrm>
          <a:prstGeom prst="rect">
            <a:avLst/>
          </a:prstGeom>
          <a:noFill/>
        </p:spPr>
        <p:txBody>
          <a:bodyPr wrap="none" rtlCol="0">
            <a:spAutoFit/>
          </a:bodyPr>
          <a:lstStyle/>
          <a:p>
            <a:pPr algn="r"/>
            <a:r>
              <a:rPr lang="ko-KR" altLang="en-US" sz="2800" b="1" i="1" dirty="0">
                <a:solidFill>
                  <a:schemeClr val="bg1"/>
                </a:solidFill>
                <a:latin typeface="+mj-ea"/>
                <a:ea typeface="+mj-ea"/>
              </a:rPr>
              <a:t>국가</a:t>
            </a:r>
            <a:r>
              <a:rPr lang="en-US" altLang="ko-KR" dirty="0"/>
              <a:t>-</a:t>
            </a:r>
            <a:r>
              <a:rPr lang="ko-KR" altLang="en-US" sz="2800" b="1" i="1" dirty="0" err="1">
                <a:solidFill>
                  <a:schemeClr val="bg1"/>
                </a:solidFill>
                <a:latin typeface="+mj-ea"/>
                <a:ea typeface="+mj-ea"/>
              </a:rPr>
              <a:t>기술별</a:t>
            </a:r>
            <a:r>
              <a:rPr lang="ko-KR" altLang="en-US" sz="2800" b="1" i="1" dirty="0">
                <a:solidFill>
                  <a:schemeClr val="bg1"/>
                </a:solidFill>
                <a:latin typeface="+mj-ea"/>
                <a:ea typeface="+mj-ea"/>
              </a:rPr>
              <a:t> 출원건수</a:t>
            </a:r>
            <a:endParaRPr lang="en-US" altLang="ko-KR" sz="2800" b="1" i="1" dirty="0">
              <a:solidFill>
                <a:schemeClr val="bg1"/>
              </a:solidFill>
              <a:latin typeface="+mj-ea"/>
              <a:ea typeface="+mj-ea"/>
            </a:endParaRPr>
          </a:p>
        </p:txBody>
      </p:sp>
    </p:spTree>
    <p:extLst>
      <p:ext uri="{BB962C8B-B14F-4D97-AF65-F5344CB8AC3E}">
        <p14:creationId xmlns:p14="http://schemas.microsoft.com/office/powerpoint/2010/main" val="607904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687250" y="764704"/>
            <a:ext cx="6232796" cy="646331"/>
          </a:xfrm>
          <a:prstGeom prst="rect">
            <a:avLst/>
          </a:prstGeom>
        </p:spPr>
        <p:txBody>
          <a:bodyPr wrap="square">
            <a:spAutoFit/>
          </a:bodyPr>
          <a:lstStyle/>
          <a:p>
            <a:pPr marL="285750" indent="-285750">
              <a:buFont typeface="Arial" charset="0"/>
              <a:buChar char="•"/>
            </a:pPr>
            <a:r>
              <a:rPr lang="ko-KR" altLang="en-US" dirty="0">
                <a:solidFill>
                  <a:schemeClr val="bg1"/>
                </a:solidFill>
              </a:rPr>
              <a:t>전체 출원특허</a:t>
            </a:r>
            <a:r>
              <a:rPr lang="en-US" altLang="ko-KR" dirty="0">
                <a:solidFill>
                  <a:schemeClr val="bg1"/>
                </a:solidFill>
              </a:rPr>
              <a:t>,</a:t>
            </a:r>
            <a:r>
              <a:rPr lang="ko-KR" altLang="en-US" dirty="0">
                <a:solidFill>
                  <a:schemeClr val="bg1"/>
                </a:solidFill>
              </a:rPr>
              <a:t> </a:t>
            </a:r>
            <a:r>
              <a:rPr lang="en-US" altLang="ko-KR" dirty="0">
                <a:solidFill>
                  <a:schemeClr val="bg1"/>
                </a:solidFill>
              </a:rPr>
              <a:t>AA</a:t>
            </a:r>
            <a:r>
              <a:rPr lang="ko-KR" altLang="en-US" dirty="0">
                <a:solidFill>
                  <a:schemeClr val="bg1"/>
                </a:solidFill>
              </a:rPr>
              <a:t> 기술분야의 </a:t>
            </a:r>
            <a:r>
              <a:rPr lang="ko-KR" altLang="en-US" dirty="0" err="1">
                <a:solidFill>
                  <a:schemeClr val="bg1"/>
                </a:solidFill>
              </a:rPr>
              <a:t>출원율</a:t>
            </a:r>
            <a:r>
              <a:rPr lang="ko-KR" altLang="en-US" dirty="0">
                <a:solidFill>
                  <a:schemeClr val="bg1"/>
                </a:solidFill>
              </a:rPr>
              <a:t> </a:t>
            </a:r>
            <a:r>
              <a:rPr lang="en-US" altLang="ko-KR" dirty="0">
                <a:solidFill>
                  <a:schemeClr val="bg1"/>
                </a:solidFill>
              </a:rPr>
              <a:t>=</a:t>
            </a:r>
            <a:r>
              <a:rPr lang="ko-KR" altLang="en-US" dirty="0">
                <a:solidFill>
                  <a:schemeClr val="bg1"/>
                </a:solidFill>
              </a:rPr>
              <a:t> </a:t>
            </a:r>
            <a:r>
              <a:rPr lang="en-US" altLang="ko-KR" dirty="0">
                <a:solidFill>
                  <a:schemeClr val="bg1"/>
                </a:solidFill>
              </a:rPr>
              <a:t>57% </a:t>
            </a:r>
          </a:p>
          <a:p>
            <a:pPr marL="285750" indent="-285750">
              <a:buFont typeface="Arial" charset="0"/>
              <a:buChar char="•"/>
            </a:pPr>
            <a:r>
              <a:rPr lang="en-US" altLang="ko-KR" dirty="0">
                <a:solidFill>
                  <a:schemeClr val="bg1"/>
                </a:solidFill>
              </a:rPr>
              <a:t>TOP5 </a:t>
            </a:r>
            <a:r>
              <a:rPr lang="ko-KR" altLang="en-US" dirty="0">
                <a:solidFill>
                  <a:schemeClr val="bg1"/>
                </a:solidFill>
              </a:rPr>
              <a:t>출원인</a:t>
            </a:r>
            <a:r>
              <a:rPr lang="en-US" altLang="ko-KR" dirty="0">
                <a:solidFill>
                  <a:schemeClr val="bg1"/>
                </a:solidFill>
              </a:rPr>
              <a:t>,</a:t>
            </a:r>
            <a:r>
              <a:rPr lang="ko-KR" altLang="en-US" dirty="0">
                <a:solidFill>
                  <a:schemeClr val="bg1"/>
                </a:solidFill>
              </a:rPr>
              <a:t> </a:t>
            </a:r>
            <a:r>
              <a:rPr lang="en-US" altLang="ko-KR" dirty="0">
                <a:solidFill>
                  <a:schemeClr val="bg1"/>
                </a:solidFill>
              </a:rPr>
              <a:t>AB </a:t>
            </a:r>
            <a:r>
              <a:rPr lang="ko-KR" altLang="en-US" dirty="0">
                <a:solidFill>
                  <a:schemeClr val="bg1"/>
                </a:solidFill>
              </a:rPr>
              <a:t>기술분야의 </a:t>
            </a:r>
            <a:r>
              <a:rPr lang="ko-KR" altLang="en-US" dirty="0" err="1">
                <a:solidFill>
                  <a:schemeClr val="bg1"/>
                </a:solidFill>
              </a:rPr>
              <a:t>출원율</a:t>
            </a:r>
            <a:r>
              <a:rPr lang="ko-KR" altLang="en-US" dirty="0">
                <a:solidFill>
                  <a:schemeClr val="bg1"/>
                </a:solidFill>
              </a:rPr>
              <a:t> </a:t>
            </a:r>
            <a:r>
              <a:rPr lang="en-US" altLang="ko-KR" dirty="0">
                <a:solidFill>
                  <a:schemeClr val="bg1"/>
                </a:solidFill>
              </a:rPr>
              <a:t>1</a:t>
            </a:r>
            <a:r>
              <a:rPr lang="ko-KR" altLang="en-US" dirty="0">
                <a:solidFill>
                  <a:schemeClr val="bg1"/>
                </a:solidFill>
              </a:rPr>
              <a:t>위 </a:t>
            </a:r>
            <a:endParaRPr lang="en-US" altLang="ko-KR" dirty="0">
              <a:solidFill>
                <a:schemeClr val="bg1"/>
              </a:solidFill>
            </a:endParaRPr>
          </a:p>
        </p:txBody>
      </p:sp>
      <p:sp>
        <p:nvSpPr>
          <p:cNvPr id="7" name="직사각형 6"/>
          <p:cNvSpPr/>
          <p:nvPr/>
        </p:nvSpPr>
        <p:spPr>
          <a:xfrm>
            <a:off x="0" y="6502549"/>
            <a:ext cx="2247731" cy="338554"/>
          </a:xfrm>
          <a:prstGeom prst="rect">
            <a:avLst/>
          </a:prstGeom>
        </p:spPr>
        <p:txBody>
          <a:bodyPr wrap="none">
            <a:spAutoFit/>
          </a:bodyPr>
          <a:lstStyle/>
          <a:p>
            <a:r>
              <a:rPr lang="en-US" altLang="ko-KR" sz="1600" i="1" u="sng" dirty="0">
                <a:solidFill>
                  <a:schemeClr val="tx2"/>
                </a:solidFill>
              </a:rPr>
              <a:t>*</a:t>
            </a:r>
            <a:r>
              <a:rPr lang="ko-KR" altLang="en-US" sz="1600" i="1" u="sng" dirty="0">
                <a:solidFill>
                  <a:schemeClr val="tx2"/>
                </a:solidFill>
              </a:rPr>
              <a:t>출원인 대표명화 실시</a:t>
            </a:r>
            <a:endParaRPr lang="en-US" altLang="ko-KR" sz="1600" i="1" u="sng" dirty="0">
              <a:solidFill>
                <a:schemeClr val="tx2"/>
              </a:solidFill>
            </a:endParaRPr>
          </a:p>
        </p:txBody>
      </p:sp>
      <p:graphicFrame>
        <p:nvGraphicFramePr>
          <p:cNvPr id="11" name="차트 10">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21853521"/>
              </p:ext>
            </p:extLst>
          </p:nvPr>
        </p:nvGraphicFramePr>
        <p:xfrm>
          <a:off x="-324544" y="1383031"/>
          <a:ext cx="9386925" cy="3810000"/>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그룹 11">
            <a:extLst>
              <a:ext uri="{FF2B5EF4-FFF2-40B4-BE49-F238E27FC236}">
                <a16:creationId xmlns:a16="http://schemas.microsoft.com/office/drawing/2014/main" id="{F9BB3B56-0527-4D23-90A2-365F096E3E87}"/>
              </a:ext>
            </a:extLst>
          </p:cNvPr>
          <p:cNvGrpSpPr/>
          <p:nvPr/>
        </p:nvGrpSpPr>
        <p:grpSpPr>
          <a:xfrm>
            <a:off x="6012160" y="4266683"/>
            <a:ext cx="2380242" cy="2198550"/>
            <a:chOff x="6444208" y="1268761"/>
            <a:chExt cx="2051720" cy="1895105"/>
          </a:xfrm>
        </p:grpSpPr>
        <p:graphicFrame>
          <p:nvGraphicFramePr>
            <p:cNvPr id="13" name="차트 12">
              <a:extLst>
                <a:ext uri="{FF2B5EF4-FFF2-40B4-BE49-F238E27FC236}">
                  <a16:creationId xmlns:a16="http://schemas.microsoft.com/office/drawing/2014/main" id="{76F64E59-9CAA-4267-8DBF-22AEB43E4AA2}"/>
                </a:ext>
              </a:extLst>
            </p:cNvPr>
            <p:cNvGraphicFramePr>
              <a:graphicFrameLocks/>
            </p:cNvGraphicFramePr>
            <p:nvPr>
              <p:extLst>
                <p:ext uri="{D42A27DB-BD31-4B8C-83A1-F6EECF244321}">
                  <p14:modId xmlns:p14="http://schemas.microsoft.com/office/powerpoint/2010/main" val="773897672"/>
                </p:ext>
              </p:extLst>
            </p:nvPr>
          </p:nvGraphicFramePr>
          <p:xfrm>
            <a:off x="6444208" y="1268761"/>
            <a:ext cx="2051720" cy="1728191"/>
          </p:xfrm>
          <a:graphic>
            <a:graphicData uri="http://schemas.openxmlformats.org/drawingml/2006/chart">
              <c:chart xmlns:c="http://schemas.openxmlformats.org/drawingml/2006/chart" xmlns:r="http://schemas.openxmlformats.org/officeDocument/2006/relationships" r:id="rId3"/>
            </a:graphicData>
          </a:graphic>
        </p:graphicFrame>
        <p:sp>
          <p:nvSpPr>
            <p:cNvPr id="15" name="직사각형 14">
              <a:extLst>
                <a:ext uri="{FF2B5EF4-FFF2-40B4-BE49-F238E27FC236}">
                  <a16:creationId xmlns:a16="http://schemas.microsoft.com/office/drawing/2014/main" id="{B26B1F34-C953-4459-9B4E-F7D4A714CBB2}"/>
                </a:ext>
              </a:extLst>
            </p:cNvPr>
            <p:cNvSpPr/>
            <p:nvPr/>
          </p:nvSpPr>
          <p:spPr>
            <a:xfrm>
              <a:off x="6535864" y="2898569"/>
              <a:ext cx="1868411" cy="265297"/>
            </a:xfrm>
            <a:prstGeom prst="rect">
              <a:avLst/>
            </a:prstGeom>
          </p:spPr>
          <p:txBody>
            <a:bodyPr wrap="none">
              <a:spAutoFit/>
            </a:bodyPr>
            <a:lstStyle/>
            <a:p>
              <a:pPr algn="ctr"/>
              <a:r>
                <a:rPr lang="ko-KR" altLang="en-US" sz="1400" i="1" dirty="0">
                  <a:solidFill>
                    <a:schemeClr val="bg1"/>
                  </a:solidFill>
                </a:rPr>
                <a:t>전체</a:t>
              </a:r>
              <a:r>
                <a:rPr lang="en-US" altLang="ko-KR" sz="1400" i="1" dirty="0">
                  <a:solidFill>
                    <a:schemeClr val="bg1"/>
                  </a:solidFill>
                </a:rPr>
                <a:t> </a:t>
              </a:r>
              <a:r>
                <a:rPr lang="ko-KR" altLang="en-US" sz="1400" i="1" dirty="0" err="1">
                  <a:solidFill>
                    <a:schemeClr val="bg1"/>
                  </a:solidFill>
                </a:rPr>
                <a:t>기술분류별</a:t>
              </a:r>
              <a:r>
                <a:rPr lang="ko-KR" altLang="en-US" sz="1400" i="1" dirty="0">
                  <a:solidFill>
                    <a:schemeClr val="bg1"/>
                  </a:solidFill>
                </a:rPr>
                <a:t> </a:t>
              </a:r>
              <a:r>
                <a:rPr lang="ko-KR" altLang="en-US" sz="1400" i="1" dirty="0" err="1">
                  <a:solidFill>
                    <a:schemeClr val="bg1"/>
                  </a:solidFill>
                </a:rPr>
                <a:t>출원율</a:t>
              </a:r>
              <a:endParaRPr lang="en-US" altLang="ko-KR" sz="1400" i="1" dirty="0">
                <a:solidFill>
                  <a:schemeClr val="bg1"/>
                </a:solidFill>
              </a:endParaRPr>
            </a:p>
          </p:txBody>
        </p:sp>
      </p:grpSp>
      <p:graphicFrame>
        <p:nvGraphicFramePr>
          <p:cNvPr id="8" name="표 7"/>
          <p:cNvGraphicFramePr>
            <a:graphicFrameLocks noGrp="1"/>
          </p:cNvGraphicFramePr>
          <p:nvPr>
            <p:extLst>
              <p:ext uri="{D42A27DB-BD31-4B8C-83A1-F6EECF244321}">
                <p14:modId xmlns:p14="http://schemas.microsoft.com/office/powerpoint/2010/main" val="280276851"/>
              </p:ext>
            </p:extLst>
          </p:nvPr>
        </p:nvGraphicFramePr>
        <p:xfrm>
          <a:off x="1609870" y="5365958"/>
          <a:ext cx="3976012" cy="1108710"/>
        </p:xfrm>
        <a:graphic>
          <a:graphicData uri="http://schemas.openxmlformats.org/drawingml/2006/table">
            <a:tbl>
              <a:tblPr>
                <a:tableStyleId>{5C22544A-7EE6-4342-B048-85BDC9FD1C3A}</a:tableStyleId>
              </a:tblPr>
              <a:tblGrid>
                <a:gridCol w="2056558">
                  <a:extLst>
                    <a:ext uri="{9D8B030D-6E8A-4147-A177-3AD203B41FA5}">
                      <a16:colId xmlns:a16="http://schemas.microsoft.com/office/drawing/2014/main" val="20000"/>
                    </a:ext>
                  </a:extLst>
                </a:gridCol>
                <a:gridCol w="1919454">
                  <a:extLst>
                    <a:ext uri="{9D8B030D-6E8A-4147-A177-3AD203B41FA5}">
                      <a16:colId xmlns:a16="http://schemas.microsoft.com/office/drawing/2014/main" val="20001"/>
                    </a:ext>
                  </a:extLst>
                </a:gridCol>
              </a:tblGrid>
              <a:tr h="167504">
                <a:tc>
                  <a:txBody>
                    <a:bodyPr/>
                    <a:lstStyle/>
                    <a:p>
                      <a:pPr algn="ctr" fontAlgn="ctr"/>
                      <a:r>
                        <a:rPr lang="en-US" sz="1400" b="0" i="0" u="none" strike="noStrike" dirty="0">
                          <a:solidFill>
                            <a:schemeClr val="tx1"/>
                          </a:solidFill>
                          <a:effectLst/>
                          <a:latin typeface="+mn-ea"/>
                          <a:ea typeface="+mn-ea"/>
                        </a:rPr>
                        <a:t>TOP5 </a:t>
                      </a:r>
                      <a:r>
                        <a:rPr lang="ko-KR" altLang="en-US" sz="1400" b="0" i="0" u="none" strike="noStrike" dirty="0">
                          <a:solidFill>
                            <a:schemeClr val="tx1"/>
                          </a:solidFill>
                          <a:effectLst/>
                          <a:latin typeface="+mn-ea"/>
                          <a:ea typeface="+mn-ea"/>
                        </a:rPr>
                        <a:t>출원인</a:t>
                      </a:r>
                      <a:endParaRPr lang="en-US" sz="14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tc>
                  <a:txBody>
                    <a:bodyPr/>
                    <a:lstStyle/>
                    <a:p>
                      <a:pPr algn="ctr" fontAlgn="ctr"/>
                      <a:r>
                        <a:rPr lang="en-US" altLang="ko-KR" sz="1400" b="0" i="0" u="none" strike="noStrike" dirty="0">
                          <a:solidFill>
                            <a:schemeClr val="tx1"/>
                          </a:solidFill>
                          <a:effectLst/>
                          <a:latin typeface="+mn-ea"/>
                          <a:ea typeface="+mn-ea"/>
                        </a:rPr>
                        <a:t>AB</a:t>
                      </a:r>
                      <a:r>
                        <a:rPr lang="ko-KR" altLang="en-US" sz="1400" b="0" i="0" u="none" strike="noStrike" dirty="0">
                          <a:solidFill>
                            <a:schemeClr val="tx1"/>
                          </a:solidFill>
                          <a:effectLst/>
                          <a:latin typeface="+mn-ea"/>
                          <a:ea typeface="+mn-ea"/>
                        </a:rPr>
                        <a:t>기술분류 </a:t>
                      </a:r>
                      <a:r>
                        <a:rPr lang="ko-KR" altLang="en-US" sz="1400" b="0" i="0" u="none" strike="noStrike" dirty="0" err="1">
                          <a:solidFill>
                            <a:schemeClr val="tx1"/>
                          </a:solidFill>
                          <a:effectLst/>
                          <a:latin typeface="+mn-ea"/>
                          <a:ea typeface="+mn-ea"/>
                        </a:rPr>
                        <a:t>출원율</a:t>
                      </a:r>
                      <a:endParaRPr lang="en-US" altLang="ko-KR" sz="14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extLst>
                  <a:ext uri="{0D108BD9-81ED-4DB2-BD59-A6C34878D82A}">
                    <a16:rowId xmlns:a16="http://schemas.microsoft.com/office/drawing/2014/main" val="10000"/>
                  </a:ext>
                </a:extLst>
              </a:tr>
              <a:tr h="167504">
                <a:tc>
                  <a:txBody>
                    <a:bodyPr/>
                    <a:lstStyle/>
                    <a:p>
                      <a:pPr algn="ctr" fontAlgn="ctr"/>
                      <a:r>
                        <a:rPr lang="en-US" sz="1100" u="none" strike="noStrike" dirty="0">
                          <a:solidFill>
                            <a:schemeClr val="tx1"/>
                          </a:solidFill>
                          <a:effectLst/>
                          <a:latin typeface="+mn-ea"/>
                          <a:ea typeface="+mn-ea"/>
                        </a:rPr>
                        <a:t>IROBOT</a:t>
                      </a:r>
                      <a:endParaRPr lang="en-US"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tc>
                  <a:txBody>
                    <a:bodyPr/>
                    <a:lstStyle/>
                    <a:p>
                      <a:pPr algn="ctr" fontAlgn="ctr"/>
                      <a:r>
                        <a:rPr lang="en-US" altLang="ko-KR" sz="1100" u="none" strike="noStrike" dirty="0">
                          <a:solidFill>
                            <a:schemeClr val="tx1"/>
                          </a:solidFill>
                          <a:effectLst/>
                          <a:latin typeface="+mn-ea"/>
                          <a:ea typeface="+mn-ea"/>
                        </a:rPr>
                        <a:t>27.32%</a:t>
                      </a:r>
                      <a:endParaRPr lang="en-US" altLang="ko-KR"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extLst>
                  <a:ext uri="{0D108BD9-81ED-4DB2-BD59-A6C34878D82A}">
                    <a16:rowId xmlns:a16="http://schemas.microsoft.com/office/drawing/2014/main" val="10001"/>
                  </a:ext>
                </a:extLst>
              </a:tr>
              <a:tr h="167504">
                <a:tc>
                  <a:txBody>
                    <a:bodyPr/>
                    <a:lstStyle/>
                    <a:p>
                      <a:pPr algn="ctr" fontAlgn="ctr"/>
                      <a:r>
                        <a:rPr lang="en-US" sz="1100" u="none" strike="noStrike" dirty="0">
                          <a:solidFill>
                            <a:schemeClr val="tx1"/>
                          </a:solidFill>
                          <a:effectLst/>
                          <a:latin typeface="+mn-ea"/>
                          <a:ea typeface="+mn-ea"/>
                        </a:rPr>
                        <a:t>LG</a:t>
                      </a:r>
                      <a:endParaRPr lang="en-US"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tc>
                  <a:txBody>
                    <a:bodyPr/>
                    <a:lstStyle/>
                    <a:p>
                      <a:pPr algn="ctr" fontAlgn="ctr"/>
                      <a:r>
                        <a:rPr lang="en-US" altLang="ko-KR" sz="1100" u="none" strike="noStrike" dirty="0">
                          <a:solidFill>
                            <a:schemeClr val="tx1"/>
                          </a:solidFill>
                          <a:effectLst/>
                          <a:latin typeface="+mn-ea"/>
                          <a:ea typeface="+mn-ea"/>
                        </a:rPr>
                        <a:t>50.00%</a:t>
                      </a:r>
                      <a:endParaRPr lang="en-US" altLang="ko-KR"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extLst>
                  <a:ext uri="{0D108BD9-81ED-4DB2-BD59-A6C34878D82A}">
                    <a16:rowId xmlns:a16="http://schemas.microsoft.com/office/drawing/2014/main" val="10002"/>
                  </a:ext>
                </a:extLst>
              </a:tr>
              <a:tr h="167504">
                <a:tc>
                  <a:txBody>
                    <a:bodyPr/>
                    <a:lstStyle/>
                    <a:p>
                      <a:pPr algn="ctr" fontAlgn="ctr"/>
                      <a:r>
                        <a:rPr lang="en-US" sz="1100" u="none" strike="noStrike" dirty="0">
                          <a:solidFill>
                            <a:schemeClr val="tx1"/>
                          </a:solidFill>
                          <a:effectLst/>
                          <a:latin typeface="+mn-ea"/>
                          <a:ea typeface="+mn-ea"/>
                        </a:rPr>
                        <a:t>SONY</a:t>
                      </a:r>
                      <a:endParaRPr lang="en-US"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tc>
                  <a:txBody>
                    <a:bodyPr/>
                    <a:lstStyle/>
                    <a:p>
                      <a:pPr algn="ctr" fontAlgn="ctr"/>
                      <a:r>
                        <a:rPr lang="en-US" altLang="ko-KR" sz="1100" u="none" strike="noStrike" dirty="0">
                          <a:solidFill>
                            <a:schemeClr val="tx1"/>
                          </a:solidFill>
                          <a:effectLst/>
                          <a:latin typeface="+mn-ea"/>
                          <a:ea typeface="+mn-ea"/>
                        </a:rPr>
                        <a:t>52.99%</a:t>
                      </a:r>
                      <a:endParaRPr lang="en-US" altLang="ko-KR"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extLst>
                  <a:ext uri="{0D108BD9-81ED-4DB2-BD59-A6C34878D82A}">
                    <a16:rowId xmlns:a16="http://schemas.microsoft.com/office/drawing/2014/main" val="10003"/>
                  </a:ext>
                </a:extLst>
              </a:tr>
              <a:tr h="167504">
                <a:tc>
                  <a:txBody>
                    <a:bodyPr/>
                    <a:lstStyle/>
                    <a:p>
                      <a:pPr algn="ctr" fontAlgn="ctr"/>
                      <a:r>
                        <a:rPr lang="en-US" sz="1100" u="none" strike="noStrike" dirty="0">
                          <a:solidFill>
                            <a:schemeClr val="tx1"/>
                          </a:solidFill>
                          <a:effectLst/>
                          <a:latin typeface="+mn-ea"/>
                          <a:ea typeface="+mn-ea"/>
                        </a:rPr>
                        <a:t>SAMSUNG</a:t>
                      </a:r>
                      <a:endParaRPr lang="en-US"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tc>
                  <a:txBody>
                    <a:bodyPr/>
                    <a:lstStyle/>
                    <a:p>
                      <a:pPr algn="ctr" fontAlgn="ctr"/>
                      <a:r>
                        <a:rPr lang="en-US" altLang="ko-KR" sz="1100" u="none" strike="noStrike" dirty="0">
                          <a:solidFill>
                            <a:schemeClr val="tx1"/>
                          </a:solidFill>
                          <a:effectLst/>
                          <a:latin typeface="+mn-ea"/>
                          <a:ea typeface="+mn-ea"/>
                        </a:rPr>
                        <a:t>54.12%</a:t>
                      </a:r>
                      <a:endParaRPr lang="en-US" altLang="ko-KR"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solidFill>
                      <a:srgbClr val="FFA7A7"/>
                    </a:solidFill>
                  </a:tcPr>
                </a:tc>
                <a:extLst>
                  <a:ext uri="{0D108BD9-81ED-4DB2-BD59-A6C34878D82A}">
                    <a16:rowId xmlns:a16="http://schemas.microsoft.com/office/drawing/2014/main" val="10004"/>
                  </a:ext>
                </a:extLst>
              </a:tr>
              <a:tr h="167504">
                <a:tc>
                  <a:txBody>
                    <a:bodyPr/>
                    <a:lstStyle/>
                    <a:p>
                      <a:pPr algn="ctr" fontAlgn="ctr"/>
                      <a:r>
                        <a:rPr lang="en-US" sz="1100" u="none" strike="noStrike" dirty="0">
                          <a:solidFill>
                            <a:schemeClr val="tx1"/>
                          </a:solidFill>
                          <a:effectLst/>
                          <a:latin typeface="+mn-ea"/>
                          <a:ea typeface="+mn-ea"/>
                        </a:rPr>
                        <a:t>BRAIN</a:t>
                      </a:r>
                      <a:endParaRPr lang="en-US"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A7A7"/>
                    </a:solidFill>
                  </a:tcPr>
                </a:tc>
                <a:tc>
                  <a:txBody>
                    <a:bodyPr/>
                    <a:lstStyle/>
                    <a:p>
                      <a:pPr algn="ctr" fontAlgn="ctr"/>
                      <a:r>
                        <a:rPr lang="en-US" altLang="ko-KR" sz="1100" u="none" strike="noStrike" dirty="0">
                          <a:solidFill>
                            <a:schemeClr val="tx1"/>
                          </a:solidFill>
                          <a:effectLst/>
                          <a:latin typeface="+mn-ea"/>
                          <a:ea typeface="+mn-ea"/>
                        </a:rPr>
                        <a:t>59.52%</a:t>
                      </a:r>
                      <a:endParaRPr lang="en-US" altLang="ko-KR" sz="1100" b="0" i="0" u="none" strike="noStrike" dirty="0">
                        <a:solidFill>
                          <a:schemeClr val="tx1"/>
                        </a:solidFill>
                        <a:effectLst/>
                        <a:latin typeface="+mn-ea"/>
                        <a:ea typeface="+mn-ea"/>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A7A7"/>
                    </a:solidFill>
                  </a:tcPr>
                </a:tc>
                <a:extLst>
                  <a:ext uri="{0D108BD9-81ED-4DB2-BD59-A6C34878D82A}">
                    <a16:rowId xmlns:a16="http://schemas.microsoft.com/office/drawing/2014/main" val="10005"/>
                  </a:ext>
                </a:extLst>
              </a:tr>
            </a:tbl>
          </a:graphicData>
        </a:graphic>
      </p:graphicFrame>
      <p:sp>
        <p:nvSpPr>
          <p:cNvPr id="20" name="직사각형 19"/>
          <p:cNvSpPr/>
          <p:nvPr/>
        </p:nvSpPr>
        <p:spPr>
          <a:xfrm rot="19253292">
            <a:off x="1349250" y="5255506"/>
            <a:ext cx="891591" cy="3385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ko-KR" altLang="en-US" sz="1600" i="1" dirty="0">
                <a:solidFill>
                  <a:srgbClr val="FF0000"/>
                </a:solidFill>
              </a:rPr>
              <a:t>참조</a:t>
            </a:r>
            <a:r>
              <a:rPr lang="en-US" altLang="ko-KR" sz="1600" i="1" dirty="0">
                <a:solidFill>
                  <a:srgbClr val="FF0000"/>
                </a:solidFill>
              </a:rPr>
              <a:t>!!!!!</a:t>
            </a:r>
          </a:p>
        </p:txBody>
      </p:sp>
      <p:sp>
        <p:nvSpPr>
          <p:cNvPr id="14" name="슬라이드 번호 개체 틀 1"/>
          <p:cNvSpPr>
            <a:spLocks noGrp="1"/>
          </p:cNvSpPr>
          <p:nvPr>
            <p:ph type="sldNum" sz="quarter" idx="12"/>
          </p:nvPr>
        </p:nvSpPr>
        <p:spPr/>
        <p:txBody>
          <a:bodyPr/>
          <a:lstStyle/>
          <a:p>
            <a:fld id="{CFC48613-D1D5-42C6-AA47-CE1C9A1D9ADE}" type="slidenum">
              <a:rPr lang="ko-KR" altLang="en-US" smtClean="0"/>
              <a:pPr/>
              <a:t>29</a:t>
            </a:fld>
            <a:endParaRPr lang="ko-KR" altLang="en-US" dirty="0"/>
          </a:p>
        </p:txBody>
      </p:sp>
      <p:sp>
        <p:nvSpPr>
          <p:cNvPr id="16" name="제목 15"/>
          <p:cNvSpPr txBox="1">
            <a:spLocks noGrp="1"/>
          </p:cNvSpPr>
          <p:nvPr>
            <p:ph type="title"/>
          </p:nvPr>
        </p:nvSpPr>
        <p:spPr>
          <a:xfrm>
            <a:off x="3959889" y="96043"/>
            <a:ext cx="4953279" cy="523220"/>
          </a:xfrm>
          <a:prstGeom prst="rect">
            <a:avLst/>
          </a:prstGeom>
          <a:noFill/>
        </p:spPr>
        <p:txBody>
          <a:bodyPr wrap="none" rtlCol="0">
            <a:spAutoFit/>
          </a:bodyPr>
          <a:lstStyle/>
          <a:p>
            <a:pPr algn="r"/>
            <a:r>
              <a:rPr lang="en-US" altLang="ko-KR" sz="2800" b="1" i="1" dirty="0">
                <a:solidFill>
                  <a:schemeClr val="bg1"/>
                </a:solidFill>
                <a:latin typeface="+mj-ea"/>
                <a:ea typeface="+mj-ea"/>
              </a:rPr>
              <a:t>TOP5</a:t>
            </a:r>
            <a:r>
              <a:rPr lang="ko-KR" altLang="en-US" sz="2800" b="1" i="1" dirty="0">
                <a:solidFill>
                  <a:schemeClr val="bg1"/>
                </a:solidFill>
                <a:latin typeface="+mj-ea"/>
                <a:ea typeface="+mj-ea"/>
              </a:rPr>
              <a:t>출원인</a:t>
            </a:r>
            <a:r>
              <a:rPr lang="en-US" altLang="ko-KR" dirty="0"/>
              <a:t>-</a:t>
            </a:r>
            <a:r>
              <a:rPr lang="ko-KR" altLang="en-US" sz="2800" b="1" i="1" dirty="0" err="1">
                <a:solidFill>
                  <a:schemeClr val="bg1"/>
                </a:solidFill>
                <a:latin typeface="+mj-ea"/>
                <a:ea typeface="+mj-ea"/>
              </a:rPr>
              <a:t>기술별</a:t>
            </a:r>
            <a:r>
              <a:rPr lang="ko-KR" altLang="en-US" sz="2800" b="1" i="1" dirty="0">
                <a:solidFill>
                  <a:schemeClr val="bg1"/>
                </a:solidFill>
                <a:latin typeface="+mj-ea"/>
                <a:ea typeface="+mj-ea"/>
              </a:rPr>
              <a:t> 출원건수</a:t>
            </a:r>
            <a:endParaRPr lang="en-US" altLang="ko-KR" sz="2800" b="1" i="1" dirty="0">
              <a:solidFill>
                <a:schemeClr val="bg1"/>
              </a:solidFill>
              <a:latin typeface="+mj-ea"/>
              <a:ea typeface="+mj-ea"/>
            </a:endParaRPr>
          </a:p>
        </p:txBody>
      </p:sp>
    </p:spTree>
    <p:extLst>
      <p:ext uri="{BB962C8B-B14F-4D97-AF65-F5344CB8AC3E}">
        <p14:creationId xmlns:p14="http://schemas.microsoft.com/office/powerpoint/2010/main" val="17052134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3E41DFD0-C38B-45B4-ACFC-E2369D09682B}"/>
              </a:ext>
            </a:extLst>
          </p:cNvPr>
          <p:cNvSpPr/>
          <p:nvPr/>
        </p:nvSpPr>
        <p:spPr>
          <a:xfrm>
            <a:off x="-7754" y="3501008"/>
            <a:ext cx="9151753"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 name="그룹 6"/>
          <p:cNvGrpSpPr/>
          <p:nvPr/>
        </p:nvGrpSpPr>
        <p:grpSpPr>
          <a:xfrm>
            <a:off x="888752" y="3621566"/>
            <a:ext cx="7355656" cy="2783220"/>
            <a:chOff x="719572" y="3833664"/>
            <a:chExt cx="7992888" cy="3024336"/>
          </a:xfrm>
        </p:grpSpPr>
        <p:sp>
          <p:nvSpPr>
            <p:cNvPr id="6" name="직사각형 5"/>
            <p:cNvSpPr/>
            <p:nvPr/>
          </p:nvSpPr>
          <p:spPr>
            <a:xfrm>
              <a:off x="719572" y="3833664"/>
              <a:ext cx="7992888"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descr="https://lh5.googleusercontent.com/Qx9JbNmpLeGYB2zTinZVZBVkjigCd9leKJaR4mwDjBviMCJaU24-RW8tRmH0M51uVxFB9hBFRKzNQW89K269Ai4nCh3J6_7WPq56ofjvtbA9tU1AgjNBu77jRAahHbJqhLfRXHe4nh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53283"/>
              <a:ext cx="6624736" cy="298509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직사각형 2"/>
          <p:cNvSpPr/>
          <p:nvPr/>
        </p:nvSpPr>
        <p:spPr>
          <a:xfrm>
            <a:off x="570137" y="873874"/>
            <a:ext cx="7992887" cy="1015663"/>
          </a:xfrm>
          <a:prstGeom prst="rect">
            <a:avLst/>
          </a:prstGeom>
        </p:spPr>
        <p:txBody>
          <a:bodyPr wrap="square">
            <a:spAutoFit/>
          </a:bodyPr>
          <a:lstStyle/>
          <a:p>
            <a:pPr algn="just"/>
            <a:r>
              <a:rPr lang="ko-KR" altLang="en-US" sz="2400" dirty="0">
                <a:solidFill>
                  <a:schemeClr val="bg1"/>
                </a:solidFill>
                <a:latin typeface="+mj-ea"/>
                <a:ea typeface="+mj-ea"/>
              </a:rPr>
              <a:t>소셜 로봇</a:t>
            </a:r>
            <a:r>
              <a:rPr lang="en-US" altLang="ko-KR" sz="2400" dirty="0">
                <a:solidFill>
                  <a:schemeClr val="bg1"/>
                </a:solidFill>
                <a:latin typeface="+mj-ea"/>
                <a:ea typeface="+mj-ea"/>
              </a:rPr>
              <a:t>(SOCIAL ROBOT)</a:t>
            </a:r>
          </a:p>
          <a:p>
            <a:pPr algn="just"/>
            <a:r>
              <a:rPr lang="ko-KR" altLang="en-US" dirty="0">
                <a:solidFill>
                  <a:schemeClr val="bg1"/>
                </a:solidFill>
                <a:latin typeface="+mj-ea"/>
                <a:ea typeface="+mj-ea"/>
              </a:rPr>
              <a:t>단순히 사람이 하기 힘든 육체적인 일을 대신하는 기존 로봇과 달리 사람과 </a:t>
            </a:r>
            <a:r>
              <a:rPr lang="en-US" altLang="ko-KR" dirty="0">
                <a:solidFill>
                  <a:schemeClr val="bg1"/>
                </a:solidFill>
                <a:latin typeface="+mj-ea"/>
                <a:ea typeface="+mj-ea"/>
              </a:rPr>
              <a:t>(</a:t>
            </a:r>
            <a:r>
              <a:rPr lang="ko-KR" altLang="en-US" dirty="0">
                <a:solidFill>
                  <a:schemeClr val="bg1"/>
                </a:solidFill>
                <a:latin typeface="+mj-ea"/>
                <a:ea typeface="+mj-ea"/>
              </a:rPr>
              <a:t>대화나 몸동작과 같은</a:t>
            </a:r>
            <a:r>
              <a:rPr lang="en-US" altLang="ko-KR" dirty="0">
                <a:solidFill>
                  <a:schemeClr val="bg1"/>
                </a:solidFill>
                <a:latin typeface="+mj-ea"/>
                <a:ea typeface="+mj-ea"/>
              </a:rPr>
              <a:t>) </a:t>
            </a:r>
            <a:r>
              <a:rPr lang="ko-KR" altLang="en-US" dirty="0">
                <a:solidFill>
                  <a:schemeClr val="bg1"/>
                </a:solidFill>
                <a:latin typeface="+mj-ea"/>
                <a:ea typeface="+mj-ea"/>
              </a:rPr>
              <a:t>사회적 행동을 통해 </a:t>
            </a:r>
            <a:r>
              <a:rPr lang="ko-KR" altLang="en-US" b="1" dirty="0">
                <a:solidFill>
                  <a:srgbClr val="FFFF00"/>
                </a:solidFill>
                <a:latin typeface="+mj-ea"/>
                <a:ea typeface="+mj-ea"/>
              </a:rPr>
              <a:t>교감</a:t>
            </a:r>
            <a:r>
              <a:rPr lang="ko-KR" altLang="en-US" b="1" dirty="0">
                <a:solidFill>
                  <a:schemeClr val="bg1"/>
                </a:solidFill>
                <a:latin typeface="+mj-ea"/>
                <a:ea typeface="+mj-ea"/>
              </a:rPr>
              <a:t>하는 </a:t>
            </a:r>
            <a:r>
              <a:rPr lang="ko-KR" altLang="en-US" b="1" dirty="0">
                <a:solidFill>
                  <a:srgbClr val="FFFF00"/>
                </a:solidFill>
                <a:latin typeface="+mj-ea"/>
                <a:ea typeface="+mj-ea"/>
              </a:rPr>
              <a:t>감성 중심</a:t>
            </a:r>
            <a:r>
              <a:rPr lang="ko-KR" altLang="en-US" b="1" dirty="0">
                <a:solidFill>
                  <a:schemeClr val="bg1"/>
                </a:solidFill>
                <a:latin typeface="+mj-ea"/>
                <a:ea typeface="+mj-ea"/>
              </a:rPr>
              <a:t>의 로봇</a:t>
            </a:r>
            <a:endParaRPr lang="en-US" altLang="ko-KR" b="1" dirty="0">
              <a:solidFill>
                <a:schemeClr val="bg1"/>
              </a:solidFill>
              <a:latin typeface="+mj-ea"/>
              <a:ea typeface="+mj-ea"/>
            </a:endParaRPr>
          </a:p>
        </p:txBody>
      </p:sp>
      <p:sp>
        <p:nvSpPr>
          <p:cNvPr id="5" name="직사각형 4"/>
          <p:cNvSpPr/>
          <p:nvPr/>
        </p:nvSpPr>
        <p:spPr>
          <a:xfrm>
            <a:off x="570137" y="1971997"/>
            <a:ext cx="7992888" cy="1384995"/>
          </a:xfrm>
          <a:prstGeom prst="rect">
            <a:avLst/>
          </a:prstGeom>
        </p:spPr>
        <p:txBody>
          <a:bodyPr wrap="square">
            <a:spAutoFit/>
          </a:bodyPr>
          <a:lstStyle/>
          <a:p>
            <a:pPr marL="285750" lvl="0" indent="-285750" algn="just">
              <a:buFont typeface="맑은 고딕" panose="020B0503020000020004" pitchFamily="50" charset="-127"/>
              <a:buChar char="–"/>
            </a:pPr>
            <a:r>
              <a:rPr lang="ko-KR" altLang="en-US" b="1" dirty="0">
                <a:solidFill>
                  <a:srgbClr val="FFFF00"/>
                </a:solidFill>
              </a:rPr>
              <a:t>인공지능과 사물인터넷</a:t>
            </a:r>
            <a:r>
              <a:rPr lang="en-US" altLang="ko-KR" b="1" dirty="0">
                <a:solidFill>
                  <a:srgbClr val="FFFF00"/>
                </a:solidFill>
              </a:rPr>
              <a:t>(</a:t>
            </a:r>
            <a:r>
              <a:rPr lang="en-US" altLang="ko-KR" b="1" dirty="0" err="1">
                <a:solidFill>
                  <a:srgbClr val="FFFF00"/>
                </a:solidFill>
              </a:rPr>
              <a:t>IoT</a:t>
            </a:r>
            <a:r>
              <a:rPr lang="en-US" altLang="ko-KR" b="1" dirty="0">
                <a:solidFill>
                  <a:srgbClr val="FFFF00"/>
                </a:solidFill>
              </a:rPr>
              <a:t>), </a:t>
            </a:r>
            <a:r>
              <a:rPr lang="ko-KR" altLang="en-US" b="1" dirty="0" err="1">
                <a:solidFill>
                  <a:srgbClr val="FFFF00"/>
                </a:solidFill>
              </a:rPr>
              <a:t>클라우드</a:t>
            </a:r>
            <a:r>
              <a:rPr lang="ko-KR" altLang="en-US" b="1" dirty="0">
                <a:solidFill>
                  <a:srgbClr val="FFFF00"/>
                </a:solidFill>
              </a:rPr>
              <a:t> 기술 </a:t>
            </a:r>
            <a:r>
              <a:rPr lang="ko-KR" altLang="en-US" sz="1600" dirty="0">
                <a:solidFill>
                  <a:prstClr val="white"/>
                </a:solidFill>
              </a:rPr>
              <a:t>등이 로봇과 접목하여 인간과 상호작용 기능이 강화</a:t>
            </a:r>
          </a:p>
          <a:p>
            <a:pPr marL="285750" lvl="0" indent="-285750" algn="just">
              <a:buFont typeface="맑은 고딕" panose="020B0503020000020004" pitchFamily="50" charset="-127"/>
              <a:buChar char="–"/>
            </a:pPr>
            <a:r>
              <a:rPr lang="ko-KR" altLang="en-US" b="1" dirty="0">
                <a:solidFill>
                  <a:srgbClr val="FFFF00"/>
                </a:solidFill>
              </a:rPr>
              <a:t>사람</a:t>
            </a:r>
            <a:r>
              <a:rPr lang="en-US" altLang="ko-KR" b="1" dirty="0">
                <a:solidFill>
                  <a:srgbClr val="FFFF00"/>
                </a:solidFill>
              </a:rPr>
              <a:t>(</a:t>
            </a:r>
            <a:r>
              <a:rPr lang="ko-KR" altLang="en-US" b="1" dirty="0">
                <a:solidFill>
                  <a:srgbClr val="FFFF00"/>
                </a:solidFill>
              </a:rPr>
              <a:t>또는 동물</a:t>
            </a:r>
            <a:r>
              <a:rPr lang="en-US" altLang="ko-KR" b="1" dirty="0">
                <a:solidFill>
                  <a:srgbClr val="FFFF00"/>
                </a:solidFill>
              </a:rPr>
              <a:t>)</a:t>
            </a:r>
            <a:r>
              <a:rPr lang="ko-KR" altLang="en-US" b="1" dirty="0">
                <a:solidFill>
                  <a:srgbClr val="FFFF00"/>
                </a:solidFill>
              </a:rPr>
              <a:t>을 닮은 모양</a:t>
            </a:r>
            <a:r>
              <a:rPr lang="ko-KR" altLang="en-US" sz="1600" dirty="0">
                <a:solidFill>
                  <a:prstClr val="white"/>
                </a:solidFill>
              </a:rPr>
              <a:t>을 갖추고</a:t>
            </a:r>
            <a:r>
              <a:rPr lang="en-US" altLang="ko-KR" sz="1600" dirty="0">
                <a:solidFill>
                  <a:prstClr val="white"/>
                </a:solidFill>
              </a:rPr>
              <a:t>, </a:t>
            </a:r>
            <a:r>
              <a:rPr lang="ko-KR" altLang="en-US" b="1" dirty="0">
                <a:solidFill>
                  <a:srgbClr val="FFFF00"/>
                </a:solidFill>
              </a:rPr>
              <a:t>사람</a:t>
            </a:r>
            <a:r>
              <a:rPr lang="en-US" altLang="ko-KR" b="1" dirty="0">
                <a:solidFill>
                  <a:srgbClr val="FFFF00"/>
                </a:solidFill>
              </a:rPr>
              <a:t>(</a:t>
            </a:r>
            <a:r>
              <a:rPr lang="ko-KR" altLang="en-US" b="1" dirty="0">
                <a:solidFill>
                  <a:srgbClr val="FFFF00"/>
                </a:solidFill>
              </a:rPr>
              <a:t>또는 동물</a:t>
            </a:r>
            <a:r>
              <a:rPr lang="en-US" altLang="ko-KR" b="1" dirty="0">
                <a:solidFill>
                  <a:srgbClr val="FFFF00"/>
                </a:solidFill>
              </a:rPr>
              <a:t>)</a:t>
            </a:r>
            <a:r>
              <a:rPr lang="ko-KR" altLang="en-US" b="1" dirty="0">
                <a:solidFill>
                  <a:srgbClr val="FFFF00"/>
                </a:solidFill>
              </a:rPr>
              <a:t>과 비슷한 동작</a:t>
            </a:r>
            <a:r>
              <a:rPr lang="ko-KR" altLang="en-US" sz="1600" dirty="0">
                <a:solidFill>
                  <a:prstClr val="white"/>
                </a:solidFill>
              </a:rPr>
              <a:t>을 할 수 있으며</a:t>
            </a:r>
            <a:r>
              <a:rPr lang="en-US" altLang="ko-KR" sz="1600" dirty="0">
                <a:solidFill>
                  <a:prstClr val="white"/>
                </a:solidFill>
              </a:rPr>
              <a:t>, </a:t>
            </a:r>
            <a:r>
              <a:rPr lang="ko-KR" altLang="en-US" sz="1600" dirty="0">
                <a:solidFill>
                  <a:prstClr val="white"/>
                </a:solidFill>
              </a:rPr>
              <a:t>사람과 음성으로 대화하고</a:t>
            </a:r>
            <a:r>
              <a:rPr lang="en-US" altLang="ko-KR" sz="1600" dirty="0">
                <a:solidFill>
                  <a:prstClr val="white"/>
                </a:solidFill>
              </a:rPr>
              <a:t>, </a:t>
            </a:r>
            <a:r>
              <a:rPr lang="ko-KR" altLang="en-US" sz="1600" dirty="0">
                <a:solidFill>
                  <a:prstClr val="white"/>
                </a:solidFill>
              </a:rPr>
              <a:t>대화상태를 계속 주시할 수 있고</a:t>
            </a:r>
            <a:r>
              <a:rPr lang="en-US" altLang="ko-KR" sz="1600" dirty="0">
                <a:solidFill>
                  <a:prstClr val="white"/>
                </a:solidFill>
              </a:rPr>
              <a:t>, </a:t>
            </a:r>
            <a:r>
              <a:rPr lang="ko-KR" altLang="en-US" sz="1600" dirty="0">
                <a:solidFill>
                  <a:prstClr val="white"/>
                </a:solidFill>
              </a:rPr>
              <a:t>사물인터넷을 이용하여 디바이스를 제어</a:t>
            </a:r>
          </a:p>
        </p:txBody>
      </p:sp>
      <p:sp>
        <p:nvSpPr>
          <p:cNvPr id="8" name="슬라이드 번호 개체 틀 7"/>
          <p:cNvSpPr>
            <a:spLocks noGrp="1"/>
          </p:cNvSpPr>
          <p:nvPr>
            <p:ph type="sldNum" sz="quarter" idx="12"/>
          </p:nvPr>
        </p:nvSpPr>
        <p:spPr/>
        <p:txBody>
          <a:bodyPr/>
          <a:lstStyle/>
          <a:p>
            <a:fld id="{CFC48613-D1D5-42C6-AA47-CE1C9A1D9ADE}" type="slidenum">
              <a:rPr lang="ko-KR" altLang="en-US" smtClean="0"/>
              <a:t>3</a:t>
            </a:fld>
            <a:endParaRPr lang="ko-KR" altLang="en-US"/>
          </a:p>
        </p:txBody>
      </p:sp>
      <p:sp>
        <p:nvSpPr>
          <p:cNvPr id="11" name="제목 10"/>
          <p:cNvSpPr>
            <a:spLocks noGrp="1"/>
          </p:cNvSpPr>
          <p:nvPr>
            <p:ph type="title"/>
          </p:nvPr>
        </p:nvSpPr>
        <p:spPr/>
        <p:txBody>
          <a:bodyPr>
            <a:normAutofit/>
          </a:bodyPr>
          <a:lstStyle/>
          <a:p>
            <a:r>
              <a:rPr lang="ko-KR" altLang="en-US" dirty="0"/>
              <a:t>기술의 개요</a:t>
            </a:r>
          </a:p>
        </p:txBody>
      </p:sp>
    </p:spTree>
    <p:extLst>
      <p:ext uri="{BB962C8B-B14F-4D97-AF65-F5344CB8AC3E}">
        <p14:creationId xmlns:p14="http://schemas.microsoft.com/office/powerpoint/2010/main" val="10850547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1">
            <a:extLst>
              <a:ext uri="{FF2B5EF4-FFF2-40B4-BE49-F238E27FC236}">
                <a16:creationId xmlns:a16="http://schemas.microsoft.com/office/drawing/2014/main" id="{AE50DFE4-F39A-4C6C-8D3F-89867651DB61}"/>
              </a:ext>
            </a:extLst>
          </p:cNvPr>
          <p:cNvSpPr>
            <a:spLocks noGrp="1"/>
          </p:cNvSpPr>
          <p:nvPr>
            <p:ph type="sldNum" sz="quarter" idx="12"/>
          </p:nvPr>
        </p:nvSpPr>
        <p:spPr/>
        <p:txBody>
          <a:bodyPr/>
          <a:lstStyle/>
          <a:p>
            <a:fld id="{CFC48613-D1D5-42C6-AA47-CE1C9A1D9ADE}" type="slidenum">
              <a:rPr lang="ko-KR" altLang="en-US" smtClean="0"/>
              <a:pPr/>
              <a:t>30</a:t>
            </a:fld>
            <a:endParaRPr lang="ko-KR" altLang="en-US" dirty="0"/>
          </a:p>
        </p:txBody>
      </p:sp>
      <p:graphicFrame>
        <p:nvGraphicFramePr>
          <p:cNvPr id="7" name="차트 6">
            <a:extLst>
              <a:ext uri="{FF2B5EF4-FFF2-40B4-BE49-F238E27FC236}">
                <a16:creationId xmlns:a16="http://schemas.microsoft.com/office/drawing/2014/main" id="{00000000-0008-0000-0300-000003000000}"/>
              </a:ext>
            </a:extLst>
          </p:cNvPr>
          <p:cNvGraphicFramePr>
            <a:graphicFrameLocks/>
          </p:cNvGraphicFramePr>
          <p:nvPr>
            <p:extLst>
              <p:ext uri="{D42A27DB-BD31-4B8C-83A1-F6EECF244321}">
                <p14:modId xmlns:p14="http://schemas.microsoft.com/office/powerpoint/2010/main" val="1886166974"/>
              </p:ext>
            </p:extLst>
          </p:nvPr>
        </p:nvGraphicFramePr>
        <p:xfrm>
          <a:off x="395537" y="1052736"/>
          <a:ext cx="8352928" cy="5112568"/>
        </p:xfrm>
        <a:graphic>
          <a:graphicData uri="http://schemas.openxmlformats.org/drawingml/2006/chart">
            <c:chart xmlns:c="http://schemas.openxmlformats.org/drawingml/2006/chart" xmlns:r="http://schemas.openxmlformats.org/officeDocument/2006/relationships" r:id="rId2"/>
          </a:graphicData>
        </a:graphic>
      </p:graphicFrame>
      <p:sp>
        <p:nvSpPr>
          <p:cNvPr id="8" name="제목 7"/>
          <p:cNvSpPr txBox="1">
            <a:spLocks noGrp="1"/>
          </p:cNvSpPr>
          <p:nvPr>
            <p:ph type="title"/>
          </p:nvPr>
        </p:nvSpPr>
        <p:spPr>
          <a:xfrm>
            <a:off x="4884501" y="96043"/>
            <a:ext cx="4028667" cy="523220"/>
          </a:xfrm>
          <a:prstGeom prst="rect">
            <a:avLst/>
          </a:prstGeom>
          <a:noFill/>
        </p:spPr>
        <p:txBody>
          <a:bodyPr wrap="none" rtlCol="0">
            <a:spAutoFit/>
          </a:bodyPr>
          <a:lstStyle/>
          <a:p>
            <a:pPr algn="r"/>
            <a:r>
              <a:rPr lang="ko-KR" altLang="en-US" sz="2800" b="1" i="1" dirty="0">
                <a:solidFill>
                  <a:schemeClr val="bg1"/>
                </a:solidFill>
                <a:latin typeface="+mj-ea"/>
                <a:ea typeface="+mj-ea"/>
              </a:rPr>
              <a:t>국내 </a:t>
            </a:r>
            <a:r>
              <a:rPr lang="ko-KR" altLang="en-US" sz="2800" b="1" i="1" dirty="0" err="1">
                <a:solidFill>
                  <a:schemeClr val="bg1"/>
                </a:solidFill>
                <a:latin typeface="+mj-ea"/>
                <a:ea typeface="+mj-ea"/>
              </a:rPr>
              <a:t>출원인별</a:t>
            </a:r>
            <a:r>
              <a:rPr lang="ko-KR" altLang="en-US" sz="2800" b="1" i="1" dirty="0">
                <a:solidFill>
                  <a:schemeClr val="bg1"/>
                </a:solidFill>
                <a:latin typeface="+mj-ea"/>
                <a:ea typeface="+mj-ea"/>
              </a:rPr>
              <a:t> 출원건수</a:t>
            </a:r>
            <a:endParaRPr lang="en-US" altLang="ko-KR" sz="2800" b="1" i="1" dirty="0">
              <a:solidFill>
                <a:schemeClr val="bg1"/>
              </a:solidFill>
              <a:latin typeface="+mj-ea"/>
              <a:ea typeface="+mj-ea"/>
            </a:endParaRPr>
          </a:p>
        </p:txBody>
      </p:sp>
    </p:spTree>
    <p:extLst>
      <p:ext uri="{BB962C8B-B14F-4D97-AF65-F5344CB8AC3E}">
        <p14:creationId xmlns:p14="http://schemas.microsoft.com/office/powerpoint/2010/main" val="32983874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04398777-A693-4AF1-B00A-9A1C0AF9CC7A}"/>
              </a:ext>
            </a:extLst>
          </p:cNvPr>
          <p:cNvSpPr/>
          <p:nvPr/>
        </p:nvSpPr>
        <p:spPr>
          <a:xfrm>
            <a:off x="-7754" y="1428684"/>
            <a:ext cx="9151753" cy="4979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050" name="Picture 2" descr="C:\Users\user\Downloads\캡처.PNG"/>
          <p:cNvPicPr>
            <a:picLocks noChangeAspect="1" noChangeArrowheads="1"/>
          </p:cNvPicPr>
          <p:nvPr/>
        </p:nvPicPr>
        <p:blipFill rotWithShape="1">
          <a:blip r:embed="rId2">
            <a:extLst>
              <a:ext uri="{28A0092B-C50C-407E-A947-70E740481C1C}">
                <a14:useLocalDpi xmlns:a14="http://schemas.microsoft.com/office/drawing/2010/main" val="0"/>
              </a:ext>
            </a:extLst>
          </a:blip>
          <a:srcRect t="1515"/>
          <a:stretch/>
        </p:blipFill>
        <p:spPr bwMode="auto">
          <a:xfrm>
            <a:off x="64072" y="1457856"/>
            <a:ext cx="9015856" cy="4923472"/>
          </a:xfrm>
          <a:prstGeom prst="rect">
            <a:avLst/>
          </a:prstGeom>
          <a:noFill/>
          <a:extLst>
            <a:ext uri="{909E8E84-426E-40DD-AFC4-6F175D3DCCD1}">
              <a14:hiddenFill xmlns:a14="http://schemas.microsoft.com/office/drawing/2010/main">
                <a:solidFill>
                  <a:srgbClr val="FFFFFF"/>
                </a:solidFill>
              </a14:hiddenFill>
            </a:ext>
          </a:extLst>
        </p:spPr>
      </p:pic>
      <p:sp>
        <p:nvSpPr>
          <p:cNvPr id="4" name="슬라이드 번호 개체 틀 1">
            <a:extLst>
              <a:ext uri="{FF2B5EF4-FFF2-40B4-BE49-F238E27FC236}">
                <a16:creationId xmlns:a16="http://schemas.microsoft.com/office/drawing/2014/main" id="{74194358-62D7-411C-B031-88597CA31D8D}"/>
              </a:ext>
            </a:extLst>
          </p:cNvPr>
          <p:cNvSpPr>
            <a:spLocks noGrp="1"/>
          </p:cNvSpPr>
          <p:nvPr>
            <p:ph type="sldNum" sz="quarter" idx="12"/>
          </p:nvPr>
        </p:nvSpPr>
        <p:spPr/>
        <p:txBody>
          <a:bodyPr/>
          <a:lstStyle/>
          <a:p>
            <a:fld id="{CFC48613-D1D5-42C6-AA47-CE1C9A1D9ADE}" type="slidenum">
              <a:rPr lang="ko-KR" altLang="en-US" smtClean="0"/>
              <a:pPr/>
              <a:t>31</a:t>
            </a:fld>
            <a:endParaRPr lang="ko-KR" altLang="en-US" dirty="0"/>
          </a:p>
        </p:txBody>
      </p:sp>
      <p:sp>
        <p:nvSpPr>
          <p:cNvPr id="8" name="제목 7"/>
          <p:cNvSpPr txBox="1">
            <a:spLocks noGrp="1"/>
          </p:cNvSpPr>
          <p:nvPr>
            <p:ph type="title"/>
          </p:nvPr>
        </p:nvSpPr>
        <p:spPr>
          <a:xfrm>
            <a:off x="3419485" y="96043"/>
            <a:ext cx="5493683" cy="523220"/>
          </a:xfrm>
          <a:prstGeom prst="rect">
            <a:avLst/>
          </a:prstGeom>
          <a:noFill/>
        </p:spPr>
        <p:txBody>
          <a:bodyPr wrap="none" rtlCol="0">
            <a:spAutoFit/>
          </a:bodyPr>
          <a:lstStyle/>
          <a:p>
            <a:pPr algn="r"/>
            <a:r>
              <a:rPr lang="en-US" altLang="ko-KR" sz="2800" b="1" i="1" dirty="0">
                <a:solidFill>
                  <a:schemeClr val="bg1"/>
                </a:solidFill>
                <a:latin typeface="+mj-ea"/>
                <a:ea typeface="+mj-ea"/>
              </a:rPr>
              <a:t>Top 20 </a:t>
            </a:r>
            <a:r>
              <a:rPr lang="ko-KR" altLang="en-US" sz="2800" b="1" i="1" dirty="0">
                <a:solidFill>
                  <a:schemeClr val="bg1"/>
                </a:solidFill>
                <a:latin typeface="+mj-ea"/>
                <a:ea typeface="+mj-ea"/>
              </a:rPr>
              <a:t>출원인</a:t>
            </a:r>
            <a:r>
              <a:rPr lang="en-US" altLang="ko-KR" sz="2800" b="1" i="1" dirty="0">
                <a:solidFill>
                  <a:schemeClr val="bg1"/>
                </a:solidFill>
                <a:latin typeface="+mj-ea"/>
                <a:ea typeface="+mj-ea"/>
              </a:rPr>
              <a:t>-</a:t>
            </a:r>
            <a:r>
              <a:rPr lang="ko-KR" altLang="en-US" sz="2800" b="1" i="1" dirty="0">
                <a:solidFill>
                  <a:schemeClr val="bg1"/>
                </a:solidFill>
                <a:latin typeface="+mj-ea"/>
                <a:ea typeface="+mj-ea"/>
              </a:rPr>
              <a:t>기술 키워드 </a:t>
            </a:r>
            <a:r>
              <a:rPr lang="en-US" altLang="ko-KR" sz="2800" b="1" i="1" dirty="0">
                <a:solidFill>
                  <a:schemeClr val="bg1"/>
                </a:solidFill>
                <a:latin typeface="+mj-ea"/>
                <a:ea typeface="+mj-ea"/>
              </a:rPr>
              <a:t>SNA</a:t>
            </a:r>
          </a:p>
        </p:txBody>
      </p:sp>
    </p:spTree>
    <p:extLst>
      <p:ext uri="{BB962C8B-B14F-4D97-AF65-F5344CB8AC3E}">
        <p14:creationId xmlns:p14="http://schemas.microsoft.com/office/powerpoint/2010/main" val="16411076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32</a:t>
            </a:fld>
            <a:endParaRPr lang="ko-KR" altLang="en-US" dirty="0"/>
          </a:p>
        </p:txBody>
      </p:sp>
      <p:sp>
        <p:nvSpPr>
          <p:cNvPr id="25" name="제목 24"/>
          <p:cNvSpPr>
            <a:spLocks noGrp="1"/>
          </p:cNvSpPr>
          <p:nvPr>
            <p:ph type="title"/>
          </p:nvPr>
        </p:nvSpPr>
        <p:spPr>
          <a:prstGeom prst="rect">
            <a:avLst/>
          </a:prstGeom>
          <a:scene3d>
            <a:camera prst="orthographicFront"/>
            <a:lightRig rig="threePt" dir="t"/>
          </a:scene3d>
          <a:sp3d>
            <a:bevelB w="114300" prst="artDeco"/>
          </a:sp3d>
        </p:spPr>
        <p:txBody>
          <a:bodyPr wrap="none" anchor="ctr" anchorCtr="0">
            <a:noAutofit/>
            <a:sp3d>
              <a:bevelB w="57150" h="38100" prst="artDeco"/>
            </a:sp3d>
          </a:bodyPr>
          <a:lstStyle/>
          <a:p>
            <a:r>
              <a:rPr lang="ko-KR" altLang="en-US" dirty="0"/>
              <a:t>핵심특허 후보군</a:t>
            </a:r>
          </a:p>
        </p:txBody>
      </p:sp>
      <p:grpSp>
        <p:nvGrpSpPr>
          <p:cNvPr id="5" name="그룹 4">
            <a:extLst>
              <a:ext uri="{FF2B5EF4-FFF2-40B4-BE49-F238E27FC236}">
                <a16:creationId xmlns:a16="http://schemas.microsoft.com/office/drawing/2014/main" id="{8309BEF9-3744-465E-9452-6E343581795C}"/>
              </a:ext>
            </a:extLst>
          </p:cNvPr>
          <p:cNvGrpSpPr/>
          <p:nvPr/>
        </p:nvGrpSpPr>
        <p:grpSpPr>
          <a:xfrm>
            <a:off x="302474" y="1052736"/>
            <a:ext cx="5040000" cy="5436624"/>
            <a:chOff x="467543" y="656872"/>
            <a:chExt cx="5040000" cy="5436624"/>
          </a:xfrm>
          <a:effectLst/>
        </p:grpSpPr>
        <p:sp>
          <p:nvSpPr>
            <p:cNvPr id="14" name="AutoShape 13"/>
            <p:cNvSpPr>
              <a:spLocks noChangeArrowheads="1"/>
            </p:cNvSpPr>
            <p:nvPr/>
          </p:nvSpPr>
          <p:spPr bwMode="auto">
            <a:xfrm>
              <a:off x="467543" y="4437312"/>
              <a:ext cx="5040000" cy="1620000"/>
            </a:xfrm>
            <a:prstGeom prst="can">
              <a:avLst>
                <a:gd name="adj" fmla="val 50000"/>
              </a:avLst>
            </a:prstGeom>
            <a:solidFill>
              <a:schemeClr val="bg1">
                <a:lumMod val="65000"/>
              </a:schemeClr>
            </a:solidFill>
            <a:ln w="25400">
              <a:noFill/>
              <a:round/>
              <a:headEnd/>
              <a:tailEnd/>
            </a:ln>
          </p:spPr>
          <p:txBody>
            <a:bodyPr wrap="none" anchor="ctr">
              <a:scene3d>
                <a:camera prst="orthographicFront"/>
                <a:lightRig rig="threePt" dir="t"/>
              </a:scene3d>
              <a:sp3d>
                <a:bevelB w="57150" h="38100" prst="artDeco"/>
              </a:sp3d>
            </a:bodyPr>
            <a:lstStyle/>
            <a:p>
              <a:pPr algn="ctr"/>
              <a:endParaRPr kumimoji="0" lang="ko-KR" altLang="ko-KR" sz="1400">
                <a:latin typeface="+mn-ea"/>
              </a:endParaRPr>
            </a:p>
          </p:txBody>
        </p:sp>
        <p:sp>
          <p:nvSpPr>
            <p:cNvPr id="15" name="AutoShape 12"/>
            <p:cNvSpPr>
              <a:spLocks noChangeArrowheads="1"/>
            </p:cNvSpPr>
            <p:nvPr/>
          </p:nvSpPr>
          <p:spPr bwMode="auto">
            <a:xfrm>
              <a:off x="827543" y="3492202"/>
              <a:ext cx="4320000" cy="1620000"/>
            </a:xfrm>
            <a:prstGeom prst="can">
              <a:avLst>
                <a:gd name="adj" fmla="val 50000"/>
              </a:avLst>
            </a:prstGeom>
            <a:solidFill>
              <a:schemeClr val="bg1">
                <a:lumMod val="50000"/>
              </a:schemeClr>
            </a:solidFill>
            <a:ln w="25400">
              <a:noFill/>
              <a:round/>
              <a:headEnd/>
              <a:tailEnd/>
            </a:ln>
          </p:spPr>
          <p:txBody>
            <a:bodyPr wrap="none" anchor="ctr">
              <a:scene3d>
                <a:camera prst="orthographicFront"/>
                <a:lightRig rig="threePt" dir="t"/>
              </a:scene3d>
              <a:sp3d>
                <a:bevelB w="57150" h="38100" prst="artDeco"/>
              </a:sp3d>
            </a:bodyPr>
            <a:lstStyle/>
            <a:p>
              <a:pPr algn="ctr"/>
              <a:endParaRPr kumimoji="0" lang="ko-KR" altLang="ko-KR" sz="1400">
                <a:latin typeface="+mn-ea"/>
              </a:endParaRPr>
            </a:p>
          </p:txBody>
        </p:sp>
        <p:sp>
          <p:nvSpPr>
            <p:cNvPr id="18" name="AutoShape 12"/>
            <p:cNvSpPr>
              <a:spLocks noChangeArrowheads="1"/>
            </p:cNvSpPr>
            <p:nvPr/>
          </p:nvSpPr>
          <p:spPr bwMode="auto">
            <a:xfrm>
              <a:off x="1187543" y="2547092"/>
              <a:ext cx="3600000" cy="1620000"/>
            </a:xfrm>
            <a:prstGeom prst="can">
              <a:avLst>
                <a:gd name="adj" fmla="val 50000"/>
              </a:avLst>
            </a:prstGeom>
            <a:solidFill>
              <a:schemeClr val="tx1">
                <a:lumMod val="65000"/>
                <a:lumOff val="35000"/>
              </a:schemeClr>
            </a:solidFill>
            <a:ln w="25400">
              <a:noFill/>
              <a:round/>
              <a:headEnd/>
              <a:tailEnd/>
            </a:ln>
          </p:spPr>
          <p:txBody>
            <a:bodyPr wrap="none" anchor="ctr">
              <a:scene3d>
                <a:camera prst="orthographicFront"/>
                <a:lightRig rig="threePt" dir="t"/>
              </a:scene3d>
              <a:sp3d>
                <a:bevelB w="57150" h="38100" prst="artDeco"/>
              </a:sp3d>
            </a:bodyPr>
            <a:lstStyle/>
            <a:p>
              <a:pPr algn="ctr"/>
              <a:endParaRPr kumimoji="0" lang="ko-KR" altLang="ko-KR" sz="1400">
                <a:latin typeface="+mn-ea"/>
              </a:endParaRPr>
            </a:p>
          </p:txBody>
        </p:sp>
        <p:sp>
          <p:nvSpPr>
            <p:cNvPr id="22" name="AutoShape 12">
              <a:extLst>
                <a:ext uri="{FF2B5EF4-FFF2-40B4-BE49-F238E27FC236}">
                  <a16:creationId xmlns:a16="http://schemas.microsoft.com/office/drawing/2014/main" id="{1C53CB58-670E-4A44-98C4-D6133DCAF500}"/>
                </a:ext>
              </a:extLst>
            </p:cNvPr>
            <p:cNvSpPr>
              <a:spLocks noChangeArrowheads="1"/>
            </p:cNvSpPr>
            <p:nvPr/>
          </p:nvSpPr>
          <p:spPr bwMode="auto">
            <a:xfrm>
              <a:off x="1547543" y="1601982"/>
              <a:ext cx="2880000" cy="1620000"/>
            </a:xfrm>
            <a:prstGeom prst="can">
              <a:avLst>
                <a:gd name="adj" fmla="val 50000"/>
              </a:avLst>
            </a:prstGeom>
            <a:solidFill>
              <a:schemeClr val="tx1">
                <a:lumMod val="75000"/>
                <a:lumOff val="25000"/>
              </a:schemeClr>
            </a:solidFill>
            <a:ln w="25400">
              <a:noFill/>
              <a:round/>
              <a:headEnd/>
              <a:tailEnd/>
            </a:ln>
          </p:spPr>
          <p:txBody>
            <a:bodyPr wrap="none" anchor="ctr">
              <a:scene3d>
                <a:camera prst="orthographicFront"/>
                <a:lightRig rig="threePt" dir="t"/>
              </a:scene3d>
              <a:sp3d>
                <a:bevelB w="57150" h="38100" prst="artDeco"/>
              </a:sp3d>
            </a:bodyPr>
            <a:lstStyle/>
            <a:p>
              <a:pPr algn="ctr"/>
              <a:endParaRPr kumimoji="0" lang="ko-KR" altLang="ko-KR" sz="1400">
                <a:latin typeface="+mn-ea"/>
              </a:endParaRPr>
            </a:p>
          </p:txBody>
        </p:sp>
        <p:sp>
          <p:nvSpPr>
            <p:cNvPr id="16" name="Text Box 4"/>
            <p:cNvSpPr txBox="1">
              <a:spLocks noChangeArrowheads="1"/>
            </p:cNvSpPr>
            <p:nvPr/>
          </p:nvSpPr>
          <p:spPr bwMode="auto">
            <a:xfrm>
              <a:off x="1708913" y="5362527"/>
              <a:ext cx="2557260" cy="730969"/>
            </a:xfrm>
            <a:prstGeom prst="rect">
              <a:avLst/>
            </a:prstGeom>
            <a:noFill/>
            <a:ln w="25400" algn="ctr">
              <a:noFill/>
              <a:miter lim="800000"/>
              <a:headEnd/>
              <a:tailEnd/>
            </a:ln>
          </p:spPr>
          <p:txBody>
            <a:bodyPr wrap="square">
              <a:spAutoFit/>
              <a:scene3d>
                <a:camera prst="orthographicFront"/>
                <a:lightRig rig="threePt" dir="t"/>
              </a:scene3d>
              <a:sp3d>
                <a:bevelB w="57150" h="38100" prst="artDeco"/>
              </a:sp3d>
            </a:bodyPr>
            <a:lstStyle/>
            <a:p>
              <a:pPr algn="ctr"/>
              <a:r>
                <a:rPr kumimoji="0" lang="ko-KR" altLang="en-US" sz="1600" dirty="0">
                  <a:solidFill>
                    <a:schemeClr val="bg1"/>
                  </a:solidFill>
                  <a:latin typeface="+mn-ea"/>
                </a:rPr>
                <a:t>최초 모집단</a:t>
              </a:r>
            </a:p>
            <a:p>
              <a:pPr algn="ctr"/>
              <a:r>
                <a:rPr lang="en-US" altLang="ko-KR" sz="1600" dirty="0">
                  <a:solidFill>
                    <a:schemeClr val="bg1"/>
                  </a:solidFill>
                  <a:latin typeface="+mn-ea"/>
                </a:rPr>
                <a:t>10,041</a:t>
              </a:r>
              <a:r>
                <a:rPr kumimoji="0" lang="ko-KR" altLang="en-US" sz="1600" dirty="0">
                  <a:solidFill>
                    <a:schemeClr val="bg1"/>
                  </a:solidFill>
                  <a:latin typeface="+mn-ea"/>
                </a:rPr>
                <a:t>건</a:t>
              </a:r>
            </a:p>
          </p:txBody>
        </p:sp>
        <p:sp>
          <p:nvSpPr>
            <p:cNvPr id="17" name="Text Box 4"/>
            <p:cNvSpPr txBox="1">
              <a:spLocks noChangeArrowheads="1"/>
            </p:cNvSpPr>
            <p:nvPr/>
          </p:nvSpPr>
          <p:spPr bwMode="auto">
            <a:xfrm>
              <a:off x="1708913" y="4389767"/>
              <a:ext cx="2557261" cy="584775"/>
            </a:xfrm>
            <a:prstGeom prst="rect">
              <a:avLst/>
            </a:prstGeom>
            <a:noFill/>
            <a:ln w="25400" algn="ctr">
              <a:noFill/>
              <a:miter lim="800000"/>
              <a:headEnd/>
              <a:tailEnd/>
            </a:ln>
          </p:spPr>
          <p:txBody>
            <a:bodyPr wrap="square">
              <a:spAutoFit/>
              <a:scene3d>
                <a:camera prst="orthographicFront"/>
                <a:lightRig rig="threePt" dir="t"/>
              </a:scene3d>
              <a:sp3d>
                <a:bevelB w="57150" h="38100" prst="artDeco"/>
              </a:sp3d>
            </a:bodyPr>
            <a:lstStyle/>
            <a:p>
              <a:pPr algn="ctr"/>
              <a:r>
                <a:rPr lang="en-US" altLang="ko-KR" sz="1600" dirty="0">
                  <a:solidFill>
                    <a:schemeClr val="bg1"/>
                  </a:solidFill>
                  <a:latin typeface="+mn-ea"/>
                </a:rPr>
                <a:t>1</a:t>
              </a:r>
              <a:r>
                <a:rPr lang="ko-KR" altLang="en-US" sz="1600" dirty="0">
                  <a:solidFill>
                    <a:schemeClr val="bg1"/>
                  </a:solidFill>
                  <a:latin typeface="+mn-ea"/>
                </a:rPr>
                <a:t>차 </a:t>
              </a:r>
              <a:r>
                <a:rPr lang="ko-KR" altLang="en-US" sz="1600" dirty="0" err="1">
                  <a:solidFill>
                    <a:schemeClr val="bg1"/>
                  </a:solidFill>
                  <a:latin typeface="+mn-ea"/>
                </a:rPr>
                <a:t>노이즈</a:t>
              </a:r>
              <a:r>
                <a:rPr lang="ko-KR" altLang="en-US" sz="1600" dirty="0">
                  <a:solidFill>
                    <a:schemeClr val="bg1"/>
                  </a:solidFill>
                  <a:latin typeface="+mn-ea"/>
                </a:rPr>
                <a:t> 제거</a:t>
              </a:r>
              <a:endParaRPr lang="en-US" altLang="ko-KR" sz="1600" dirty="0">
                <a:solidFill>
                  <a:schemeClr val="bg1"/>
                </a:solidFill>
                <a:latin typeface="+mn-ea"/>
              </a:endParaRPr>
            </a:p>
            <a:p>
              <a:pPr algn="ctr"/>
              <a:r>
                <a:rPr lang="en-US" altLang="ko-KR" sz="1600" dirty="0">
                  <a:solidFill>
                    <a:schemeClr val="bg1"/>
                  </a:solidFill>
                  <a:latin typeface="+mn-ea"/>
                </a:rPr>
                <a:t>9,085</a:t>
              </a:r>
              <a:r>
                <a:rPr kumimoji="0" lang="ko-KR" altLang="en-US" sz="1600" dirty="0">
                  <a:solidFill>
                    <a:schemeClr val="bg1"/>
                  </a:solidFill>
                  <a:latin typeface="+mn-ea"/>
                </a:rPr>
                <a:t>건</a:t>
              </a:r>
            </a:p>
          </p:txBody>
        </p:sp>
        <p:sp>
          <p:nvSpPr>
            <p:cNvPr id="19" name="Text Box 6"/>
            <p:cNvSpPr txBox="1">
              <a:spLocks noChangeArrowheads="1"/>
            </p:cNvSpPr>
            <p:nvPr/>
          </p:nvSpPr>
          <p:spPr bwMode="auto">
            <a:xfrm>
              <a:off x="1708913" y="3490119"/>
              <a:ext cx="2557261" cy="730969"/>
            </a:xfrm>
            <a:prstGeom prst="rect">
              <a:avLst/>
            </a:prstGeom>
            <a:noFill/>
            <a:ln w="25400" algn="ctr">
              <a:noFill/>
              <a:miter lim="800000"/>
              <a:headEnd/>
              <a:tailEnd/>
            </a:ln>
          </p:spPr>
          <p:txBody>
            <a:bodyPr wrap="square">
              <a:spAutoFit/>
              <a:scene3d>
                <a:camera prst="orthographicFront"/>
                <a:lightRig rig="threePt" dir="t"/>
              </a:scene3d>
              <a:sp3d>
                <a:bevelB w="57150" h="38100" prst="artDeco"/>
              </a:sp3d>
            </a:bodyPr>
            <a:lstStyle/>
            <a:p>
              <a:pPr algn="ctr"/>
              <a:r>
                <a:rPr kumimoji="0" lang="ko-KR" altLang="en-US" sz="1600" dirty="0">
                  <a:solidFill>
                    <a:schemeClr val="bg1"/>
                  </a:solidFill>
                  <a:latin typeface="+mn-ea"/>
                </a:rPr>
                <a:t>중간 모집단</a:t>
              </a:r>
              <a:r>
                <a:rPr kumimoji="0" lang="en-US" altLang="ko-KR" sz="1600" dirty="0">
                  <a:solidFill>
                    <a:schemeClr val="bg1"/>
                  </a:solidFill>
                  <a:latin typeface="+mn-ea"/>
                </a:rPr>
                <a:t>(</a:t>
              </a:r>
              <a:r>
                <a:rPr kumimoji="0" lang="ko-KR" altLang="en-US" sz="1600" dirty="0" err="1">
                  <a:solidFill>
                    <a:schemeClr val="bg1"/>
                  </a:solidFill>
                  <a:latin typeface="+mn-ea"/>
                </a:rPr>
                <a:t>출원국</a:t>
              </a:r>
              <a:r>
                <a:rPr kumimoji="0" lang="ko-KR" altLang="en-US" sz="1600" dirty="0">
                  <a:solidFill>
                    <a:schemeClr val="bg1"/>
                  </a:solidFill>
                  <a:latin typeface="+mn-ea"/>
                </a:rPr>
                <a:t> </a:t>
              </a:r>
              <a:r>
                <a:rPr kumimoji="0" lang="en-US" altLang="ko-KR" sz="1600" dirty="0">
                  <a:solidFill>
                    <a:schemeClr val="bg1"/>
                  </a:solidFill>
                  <a:latin typeface="+mn-ea"/>
                </a:rPr>
                <a:t>: </a:t>
              </a:r>
              <a:r>
                <a:rPr kumimoji="0" lang="ko-KR" altLang="en-US" sz="1600" dirty="0">
                  <a:solidFill>
                    <a:schemeClr val="bg1"/>
                  </a:solidFill>
                  <a:latin typeface="+mn-ea"/>
                </a:rPr>
                <a:t>한국</a:t>
              </a:r>
              <a:r>
                <a:rPr kumimoji="0" lang="en-US" altLang="ko-KR" sz="1600" dirty="0">
                  <a:solidFill>
                    <a:schemeClr val="bg1"/>
                  </a:solidFill>
                  <a:latin typeface="+mn-ea"/>
                </a:rPr>
                <a:t>)</a:t>
              </a:r>
              <a:endParaRPr kumimoji="0" lang="ko-KR" altLang="en-US" sz="1600" dirty="0">
                <a:solidFill>
                  <a:schemeClr val="bg1"/>
                </a:solidFill>
                <a:latin typeface="+mn-ea"/>
              </a:endParaRPr>
            </a:p>
            <a:p>
              <a:pPr algn="ctr"/>
              <a:r>
                <a:rPr lang="en-US" altLang="ko-KR" sz="1600" dirty="0">
                  <a:solidFill>
                    <a:schemeClr val="bg1"/>
                  </a:solidFill>
                  <a:latin typeface="+mn-ea"/>
                </a:rPr>
                <a:t>79</a:t>
              </a:r>
              <a:r>
                <a:rPr kumimoji="0" lang="ko-KR" altLang="en-US" sz="1600" dirty="0">
                  <a:solidFill>
                    <a:schemeClr val="bg1"/>
                  </a:solidFill>
                  <a:latin typeface="+mn-ea"/>
                </a:rPr>
                <a:t>건</a:t>
              </a:r>
            </a:p>
          </p:txBody>
        </p:sp>
        <p:grpSp>
          <p:nvGrpSpPr>
            <p:cNvPr id="3" name="그룹 2">
              <a:extLst>
                <a:ext uri="{FF2B5EF4-FFF2-40B4-BE49-F238E27FC236}">
                  <a16:creationId xmlns:a16="http://schemas.microsoft.com/office/drawing/2014/main" id="{09EB5964-17DA-445F-8D0F-01C2CC2CA43F}"/>
                </a:ext>
              </a:extLst>
            </p:cNvPr>
            <p:cNvGrpSpPr/>
            <p:nvPr/>
          </p:nvGrpSpPr>
          <p:grpSpPr>
            <a:xfrm>
              <a:off x="1708913" y="656872"/>
              <a:ext cx="2557261" cy="1620000"/>
              <a:chOff x="1708913" y="656872"/>
              <a:chExt cx="2557261" cy="1620000"/>
            </a:xfrm>
          </p:grpSpPr>
          <p:sp>
            <p:nvSpPr>
              <p:cNvPr id="20" name="AutoShape 10"/>
              <p:cNvSpPr>
                <a:spLocks noChangeArrowheads="1"/>
              </p:cNvSpPr>
              <p:nvPr/>
            </p:nvSpPr>
            <p:spPr bwMode="auto">
              <a:xfrm>
                <a:off x="1907543" y="656872"/>
                <a:ext cx="2160000" cy="1620000"/>
              </a:xfrm>
              <a:prstGeom prst="can">
                <a:avLst>
                  <a:gd name="adj" fmla="val 50000"/>
                </a:avLst>
              </a:prstGeom>
              <a:solidFill>
                <a:srgbClr val="FFC000"/>
              </a:solidFill>
              <a:ln w="25400">
                <a:noFill/>
                <a:round/>
                <a:headEnd/>
                <a:tailEnd/>
              </a:ln>
            </p:spPr>
            <p:txBody>
              <a:bodyPr wrap="none" anchor="ctr">
                <a:scene3d>
                  <a:camera prst="orthographicFront"/>
                  <a:lightRig rig="threePt" dir="t"/>
                </a:scene3d>
                <a:sp3d>
                  <a:bevelB w="57150" h="38100" prst="artDeco"/>
                </a:sp3d>
              </a:bodyPr>
              <a:lstStyle/>
              <a:p>
                <a:pPr algn="ctr"/>
                <a:endParaRPr kumimoji="0" lang="ko-KR" altLang="ko-KR" sz="1400">
                  <a:latin typeface="+mn-ea"/>
                </a:endParaRPr>
              </a:p>
            </p:txBody>
          </p:sp>
          <p:sp>
            <p:nvSpPr>
              <p:cNvPr id="21" name="직사각형 20"/>
              <p:cNvSpPr/>
              <p:nvPr/>
            </p:nvSpPr>
            <p:spPr>
              <a:xfrm>
                <a:off x="1708913" y="1497987"/>
                <a:ext cx="2557261" cy="707886"/>
              </a:xfrm>
              <a:prstGeom prst="rect">
                <a:avLst/>
              </a:prstGeom>
            </p:spPr>
            <p:txBody>
              <a:bodyPr wrap="square">
                <a:spAutoFit/>
              </a:bodyPr>
              <a:lstStyle/>
              <a:p>
                <a:pPr algn="ctr" fontAlgn="auto">
                  <a:spcBef>
                    <a:spcPts val="0"/>
                  </a:spcBef>
                  <a:spcAft>
                    <a:spcPts val="0"/>
                  </a:spcAft>
                  <a:defRPr/>
                </a:pPr>
                <a:r>
                  <a:rPr lang="ko-KR" altLang="en-US" sz="2000" b="1" dirty="0">
                    <a:latin typeface="+mn-ea"/>
                  </a:rPr>
                  <a:t>핵심특허 후보군</a:t>
                </a:r>
                <a:endParaRPr lang="en-US" altLang="ko-KR" sz="2000" b="1" dirty="0">
                  <a:latin typeface="+mn-ea"/>
                </a:endParaRPr>
              </a:p>
              <a:p>
                <a:pPr algn="ctr" fontAlgn="auto">
                  <a:spcBef>
                    <a:spcPts val="0"/>
                  </a:spcBef>
                  <a:spcAft>
                    <a:spcPts val="0"/>
                  </a:spcAft>
                  <a:defRPr/>
                </a:pPr>
                <a:r>
                  <a:rPr lang="en-US" altLang="ko-KR" sz="2000" b="1" dirty="0">
                    <a:latin typeface="+mn-ea"/>
                  </a:rPr>
                  <a:t>10</a:t>
                </a:r>
                <a:r>
                  <a:rPr lang="ko-KR" altLang="en-US" sz="2000" b="1" dirty="0">
                    <a:latin typeface="+mn-ea"/>
                  </a:rPr>
                  <a:t>건</a:t>
                </a:r>
              </a:p>
            </p:txBody>
          </p:sp>
        </p:grpSp>
        <p:sp>
          <p:nvSpPr>
            <p:cNvPr id="23" name="Text Box 6">
              <a:extLst>
                <a:ext uri="{FF2B5EF4-FFF2-40B4-BE49-F238E27FC236}">
                  <a16:creationId xmlns:a16="http://schemas.microsoft.com/office/drawing/2014/main" id="{14BCF63C-42CF-4E01-ABB5-376CDEC7EFB7}"/>
                </a:ext>
              </a:extLst>
            </p:cNvPr>
            <p:cNvSpPr txBox="1">
              <a:spLocks noChangeArrowheads="1"/>
            </p:cNvSpPr>
            <p:nvPr/>
          </p:nvSpPr>
          <p:spPr bwMode="auto">
            <a:xfrm>
              <a:off x="1708913" y="2570127"/>
              <a:ext cx="2557261" cy="584775"/>
            </a:xfrm>
            <a:prstGeom prst="rect">
              <a:avLst/>
            </a:prstGeom>
            <a:noFill/>
            <a:ln w="25400" algn="ctr">
              <a:noFill/>
              <a:miter lim="800000"/>
              <a:headEnd/>
              <a:tailEnd/>
            </a:ln>
          </p:spPr>
          <p:txBody>
            <a:bodyPr wrap="square">
              <a:spAutoFit/>
              <a:scene3d>
                <a:camera prst="orthographicFront"/>
                <a:lightRig rig="threePt" dir="t"/>
              </a:scene3d>
              <a:sp3d>
                <a:bevelB w="57150" h="38100" prst="artDeco"/>
              </a:sp3d>
            </a:bodyPr>
            <a:lstStyle/>
            <a:p>
              <a:pPr algn="ctr"/>
              <a:r>
                <a:rPr kumimoji="0" lang="en-US" altLang="ko-KR" sz="1600" dirty="0">
                  <a:solidFill>
                    <a:schemeClr val="bg1"/>
                  </a:solidFill>
                  <a:latin typeface="+mn-ea"/>
                </a:rPr>
                <a:t>2</a:t>
              </a:r>
              <a:r>
                <a:rPr kumimoji="0" lang="ko-KR" altLang="en-US" sz="1600" dirty="0">
                  <a:solidFill>
                    <a:schemeClr val="bg1"/>
                  </a:solidFill>
                  <a:latin typeface="+mn-ea"/>
                </a:rPr>
                <a:t>차 노이즈 제거</a:t>
              </a:r>
            </a:p>
            <a:p>
              <a:pPr algn="ctr"/>
              <a:r>
                <a:rPr kumimoji="0" lang="en-US" altLang="ko-KR" sz="1600" dirty="0">
                  <a:solidFill>
                    <a:schemeClr val="bg1"/>
                  </a:solidFill>
                  <a:latin typeface="+mn-ea"/>
                </a:rPr>
                <a:t>54</a:t>
              </a:r>
              <a:r>
                <a:rPr kumimoji="0" lang="ko-KR" altLang="en-US" sz="1600" dirty="0">
                  <a:solidFill>
                    <a:schemeClr val="bg1"/>
                  </a:solidFill>
                  <a:latin typeface="+mn-ea"/>
                </a:rPr>
                <a:t>건</a:t>
              </a:r>
            </a:p>
          </p:txBody>
        </p:sp>
      </p:grpSp>
      <p:graphicFrame>
        <p:nvGraphicFramePr>
          <p:cNvPr id="24" name="표 23"/>
          <p:cNvGraphicFramePr>
            <a:graphicFrameLocks noGrp="1"/>
          </p:cNvGraphicFramePr>
          <p:nvPr>
            <p:extLst>
              <p:ext uri="{D42A27DB-BD31-4B8C-83A1-F6EECF244321}">
                <p14:modId xmlns:p14="http://schemas.microsoft.com/office/powerpoint/2010/main" val="3472895124"/>
              </p:ext>
            </p:extLst>
          </p:nvPr>
        </p:nvGraphicFramePr>
        <p:xfrm>
          <a:off x="5148064" y="1449109"/>
          <a:ext cx="3672408" cy="2988003"/>
        </p:xfrm>
        <a:graphic>
          <a:graphicData uri="http://schemas.openxmlformats.org/drawingml/2006/table">
            <a:tbl>
              <a:tblPr>
                <a:tableStyleId>{2D5ABB26-0587-4C30-8999-92F81FD0307C}</a:tableStyleId>
              </a:tblPr>
              <a:tblGrid>
                <a:gridCol w="3672408">
                  <a:extLst>
                    <a:ext uri="{9D8B030D-6E8A-4147-A177-3AD203B41FA5}">
                      <a16:colId xmlns:a16="http://schemas.microsoft.com/office/drawing/2014/main" val="20000"/>
                    </a:ext>
                  </a:extLst>
                </a:gridCol>
              </a:tblGrid>
              <a:tr h="273030">
                <a:tc>
                  <a:txBody>
                    <a:bodyPr/>
                    <a:lstStyle/>
                    <a:p>
                      <a:pPr algn="just" fontAlgn="ctr"/>
                      <a:r>
                        <a:rPr lang="ko-KR" altLang="en-US" sz="1050" b="1" u="none" strike="noStrike" dirty="0">
                          <a:solidFill>
                            <a:schemeClr val="bg1"/>
                          </a:solidFill>
                          <a:effectLst/>
                          <a:latin typeface="+mn-ea"/>
                          <a:ea typeface="+mn-ea"/>
                        </a:rPr>
                        <a:t>자연 표현 처리 방법</a:t>
                      </a:r>
                      <a:r>
                        <a:rPr lang="en-US" altLang="ko-KR" sz="1050" b="1" u="none" strike="noStrike" dirty="0">
                          <a:solidFill>
                            <a:schemeClr val="bg1"/>
                          </a:solidFill>
                          <a:effectLst/>
                          <a:latin typeface="+mn-ea"/>
                          <a:ea typeface="+mn-ea"/>
                        </a:rPr>
                        <a:t>, </a:t>
                      </a:r>
                      <a:r>
                        <a:rPr lang="ko-KR" altLang="en-US" sz="1050" b="1" u="none" strike="noStrike" dirty="0">
                          <a:solidFill>
                            <a:schemeClr val="bg1"/>
                          </a:solidFill>
                          <a:effectLst/>
                          <a:latin typeface="+mn-ea"/>
                          <a:ea typeface="+mn-ea"/>
                        </a:rPr>
                        <a:t>처리 및 응답 방법</a:t>
                      </a:r>
                      <a:r>
                        <a:rPr lang="en-US" altLang="ko-KR" sz="1050" b="1" u="none" strike="noStrike" dirty="0">
                          <a:solidFill>
                            <a:schemeClr val="bg1"/>
                          </a:solidFill>
                          <a:effectLst/>
                          <a:latin typeface="+mn-ea"/>
                          <a:ea typeface="+mn-ea"/>
                        </a:rPr>
                        <a:t>, </a:t>
                      </a:r>
                      <a:r>
                        <a:rPr lang="ko-KR" altLang="en-US" sz="1050" b="1" u="none" strike="noStrike" dirty="0">
                          <a:solidFill>
                            <a:schemeClr val="bg1"/>
                          </a:solidFill>
                          <a:effectLst/>
                          <a:latin typeface="+mn-ea"/>
                          <a:ea typeface="+mn-ea"/>
                        </a:rPr>
                        <a:t>디바이스 및 시스템</a:t>
                      </a:r>
                      <a:endParaRPr lang="en-US" sz="1050" b="1" i="0" u="none" strike="noStrike" dirty="0">
                        <a:solidFill>
                          <a:schemeClr val="bg1"/>
                        </a:solidFill>
                        <a:effectLst/>
                        <a:latin typeface="+mn-ea"/>
                        <a:ea typeface="+mn-ea"/>
                      </a:endParaRPr>
                    </a:p>
                  </a:txBody>
                  <a:tcPr marL="9525" marR="9525" marT="9525" marB="0" anchor="ctr">
                    <a:lnL>
                      <a:noFill/>
                    </a:lnL>
                    <a:lnR>
                      <a:noFill/>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030">
                <a:tc>
                  <a:txBody>
                    <a:bodyPr/>
                    <a:lstStyle/>
                    <a:p>
                      <a:pPr algn="just" fontAlgn="ctr"/>
                      <a:r>
                        <a:rPr lang="ko-KR" altLang="en-US" sz="1050" b="1" u="none" strike="noStrike" dirty="0">
                          <a:solidFill>
                            <a:schemeClr val="bg1"/>
                          </a:solidFill>
                          <a:effectLst/>
                          <a:latin typeface="+mn-ea"/>
                          <a:ea typeface="+mn-ea"/>
                        </a:rPr>
                        <a:t>인공지능 로봇을 이용한 </a:t>
                      </a:r>
                      <a:r>
                        <a:rPr lang="ko-KR" altLang="en-US" sz="1050" b="1" u="none" strike="noStrike" dirty="0" err="1">
                          <a:solidFill>
                            <a:schemeClr val="bg1"/>
                          </a:solidFill>
                          <a:effectLst/>
                          <a:latin typeface="+mn-ea"/>
                          <a:ea typeface="+mn-ea"/>
                        </a:rPr>
                        <a:t>소셜</a:t>
                      </a:r>
                      <a:r>
                        <a:rPr lang="ko-KR" altLang="en-US" sz="1050" b="1" u="none" strike="noStrike" dirty="0">
                          <a:solidFill>
                            <a:schemeClr val="bg1"/>
                          </a:solidFill>
                          <a:effectLst/>
                          <a:latin typeface="+mn-ea"/>
                          <a:ea typeface="+mn-ea"/>
                        </a:rPr>
                        <a:t> 네트워크 서비스 시스템</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3030">
                <a:tc>
                  <a:txBody>
                    <a:bodyPr/>
                    <a:lstStyle/>
                    <a:p>
                      <a:pPr algn="just" fontAlgn="ctr"/>
                      <a:r>
                        <a:rPr lang="ko-KR" altLang="en-US" sz="1050" b="1" u="none" strike="noStrike" dirty="0">
                          <a:solidFill>
                            <a:schemeClr val="bg1"/>
                          </a:solidFill>
                          <a:effectLst/>
                          <a:latin typeface="+mn-ea"/>
                          <a:ea typeface="+mn-ea"/>
                        </a:rPr>
                        <a:t>이동 로봇 및 그 이동 로봇의 제어 방법</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3030">
                <a:tc>
                  <a:txBody>
                    <a:bodyPr/>
                    <a:lstStyle/>
                    <a:p>
                      <a:pPr algn="just" fontAlgn="ctr"/>
                      <a:r>
                        <a:rPr lang="ko-KR" altLang="en-US" sz="1050" b="1" u="none" strike="noStrike" dirty="0">
                          <a:solidFill>
                            <a:schemeClr val="bg1"/>
                          </a:solidFill>
                          <a:effectLst/>
                          <a:latin typeface="+mn-ea"/>
                          <a:ea typeface="+mn-ea"/>
                        </a:rPr>
                        <a:t>전화하는 사이버 로봇 시스템 및 그 제공 방법</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3030">
                <a:tc>
                  <a:txBody>
                    <a:bodyPr/>
                    <a:lstStyle/>
                    <a:p>
                      <a:pPr algn="just" fontAlgn="ctr"/>
                      <a:r>
                        <a:rPr lang="ko-KR" altLang="en-US" sz="1050" b="1" u="none" strike="noStrike" dirty="0">
                          <a:solidFill>
                            <a:schemeClr val="bg1"/>
                          </a:solidFill>
                          <a:effectLst/>
                          <a:latin typeface="+mn-ea"/>
                          <a:ea typeface="+mn-ea"/>
                        </a:rPr>
                        <a:t>애완용 로봇 및 그 제어방법</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3030">
                <a:tc>
                  <a:txBody>
                    <a:bodyPr/>
                    <a:lstStyle/>
                    <a:p>
                      <a:pPr algn="just" fontAlgn="ctr"/>
                      <a:r>
                        <a:rPr lang="ko-KR" altLang="en-US" sz="1050" b="1" u="none" strike="noStrike" dirty="0">
                          <a:solidFill>
                            <a:schemeClr val="bg1"/>
                          </a:solidFill>
                          <a:effectLst/>
                          <a:latin typeface="+mn-ea"/>
                          <a:ea typeface="+mn-ea"/>
                        </a:rPr>
                        <a:t>로봇 및 그 제어 방법</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3030">
                <a:tc>
                  <a:txBody>
                    <a:bodyPr/>
                    <a:lstStyle/>
                    <a:p>
                      <a:pPr algn="just" fontAlgn="ctr"/>
                      <a:r>
                        <a:rPr lang="ko-KR" altLang="en-US" sz="1050" b="1" u="none" strike="noStrike" dirty="0">
                          <a:solidFill>
                            <a:schemeClr val="bg1"/>
                          </a:solidFill>
                          <a:effectLst/>
                          <a:latin typeface="+mn-ea"/>
                          <a:ea typeface="+mn-ea"/>
                        </a:rPr>
                        <a:t>노년층을 위한 교감 로봇시스템</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30733">
                <a:tc>
                  <a:txBody>
                    <a:bodyPr/>
                    <a:lstStyle/>
                    <a:p>
                      <a:pPr algn="just" fontAlgn="ctr"/>
                      <a:r>
                        <a:rPr lang="ko-KR" altLang="en-US" sz="1050" b="1" u="none" strike="noStrike" dirty="0">
                          <a:solidFill>
                            <a:schemeClr val="bg1"/>
                          </a:solidFill>
                          <a:effectLst/>
                          <a:latin typeface="+mn-ea"/>
                          <a:ea typeface="+mn-ea"/>
                        </a:rPr>
                        <a:t>감정을 생성하여 표현하는 로봇 시스템과</a:t>
                      </a:r>
                      <a:r>
                        <a:rPr lang="en-US" altLang="ko-KR" sz="1050" b="1" u="none" strike="noStrike" dirty="0">
                          <a:solidFill>
                            <a:schemeClr val="bg1"/>
                          </a:solidFill>
                          <a:effectLst/>
                          <a:latin typeface="+mn-ea"/>
                          <a:ea typeface="+mn-ea"/>
                        </a:rPr>
                        <a:t>, </a:t>
                      </a:r>
                      <a:r>
                        <a:rPr lang="ko-KR" altLang="en-US" sz="1050" b="1" u="none" strike="noStrike" dirty="0">
                          <a:solidFill>
                            <a:schemeClr val="bg1"/>
                          </a:solidFill>
                          <a:effectLst/>
                          <a:latin typeface="+mn-ea"/>
                          <a:ea typeface="+mn-ea"/>
                        </a:rPr>
                        <a:t>그 시스템에서의 감정 생성 및 표현 방법</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3030">
                <a:tc>
                  <a:txBody>
                    <a:bodyPr/>
                    <a:lstStyle/>
                    <a:p>
                      <a:pPr algn="just" fontAlgn="ctr"/>
                      <a:r>
                        <a:rPr lang="ko-KR" altLang="en-US" sz="1050" b="1" u="none" strike="noStrike" dirty="0">
                          <a:solidFill>
                            <a:schemeClr val="bg1"/>
                          </a:solidFill>
                          <a:effectLst/>
                          <a:latin typeface="+mn-ea"/>
                          <a:ea typeface="+mn-ea"/>
                        </a:rPr>
                        <a:t>인터넷 기반의 감성로봇</a:t>
                      </a:r>
                      <a:endParaRPr lang="en-US"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3030">
                <a:tc>
                  <a:txBody>
                    <a:bodyPr/>
                    <a:lstStyle/>
                    <a:p>
                      <a:pPr marL="0" marR="0" indent="0" algn="just" defTabSz="914400" rtl="0" eaLnBrk="1" fontAlgn="ctr" latinLnBrk="1" hangingPunct="1">
                        <a:lnSpc>
                          <a:spcPct val="100000"/>
                        </a:lnSpc>
                        <a:spcBef>
                          <a:spcPts val="0"/>
                        </a:spcBef>
                        <a:spcAft>
                          <a:spcPts val="0"/>
                        </a:spcAft>
                        <a:buClrTx/>
                        <a:buSzTx/>
                        <a:buFontTx/>
                        <a:buNone/>
                        <a:tabLst/>
                        <a:defRPr/>
                      </a:pPr>
                      <a:r>
                        <a:rPr lang="ko-KR" altLang="en-US" sz="1050" b="1" u="none" strike="noStrike" dirty="0">
                          <a:solidFill>
                            <a:schemeClr val="bg1"/>
                          </a:solidFill>
                          <a:effectLst/>
                          <a:latin typeface="+mn-ea"/>
                          <a:ea typeface="+mn-ea"/>
                        </a:rPr>
                        <a:t>감정 표현 </a:t>
                      </a:r>
                      <a:r>
                        <a:rPr lang="ko-KR" altLang="en-US" sz="1050" b="1" u="none" strike="noStrike" dirty="0" err="1">
                          <a:solidFill>
                            <a:schemeClr val="bg1"/>
                          </a:solidFill>
                          <a:effectLst/>
                          <a:latin typeface="+mn-ea"/>
                          <a:ea typeface="+mn-ea"/>
                        </a:rPr>
                        <a:t>로보트</a:t>
                      </a:r>
                      <a:endParaRPr lang="en-US" altLang="ko-KR" sz="1050" b="1" i="0" u="none" strike="noStrike" dirty="0">
                        <a:solidFill>
                          <a:schemeClr val="bg1"/>
                        </a:solidFill>
                        <a:effectLst/>
                        <a:latin typeface="+mn-ea"/>
                        <a:ea typeface="+mn-ea"/>
                      </a:endParaRPr>
                    </a:p>
                  </a:txBody>
                  <a:tcPr marL="9525" marR="9525" marT="9525" marB="0" anchor="ctr">
                    <a:lnL>
                      <a:noFill/>
                    </a:lnL>
                    <a:lnR>
                      <a:noFill/>
                    </a:lnR>
                    <a:lnT w="127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32" name="오른쪽 중괄호 31"/>
          <p:cNvSpPr/>
          <p:nvPr/>
        </p:nvSpPr>
        <p:spPr>
          <a:xfrm flipH="1">
            <a:off x="4299735" y="1268760"/>
            <a:ext cx="852819" cy="3312368"/>
          </a:xfrm>
          <a:prstGeom prst="rightBrace">
            <a:avLst>
              <a:gd name="adj1" fmla="val 29065"/>
              <a:gd name="adj2" fmla="val 16382"/>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TextBox 32"/>
          <p:cNvSpPr txBox="1"/>
          <p:nvPr/>
        </p:nvSpPr>
        <p:spPr>
          <a:xfrm>
            <a:off x="6156175" y="4652148"/>
            <a:ext cx="2685351" cy="369332"/>
          </a:xfrm>
          <a:prstGeom prst="rect">
            <a:avLst/>
          </a:prstGeom>
          <a:noFill/>
        </p:spPr>
        <p:txBody>
          <a:bodyPr wrap="none" rtlCol="0">
            <a:spAutoFit/>
          </a:bodyPr>
          <a:lstStyle/>
          <a:p>
            <a:pPr algn="r"/>
            <a:r>
              <a:rPr lang="ko-KR" altLang="en-US" i="1" dirty="0">
                <a:solidFill>
                  <a:schemeClr val="accent4">
                    <a:lumMod val="40000"/>
                    <a:lumOff val="60000"/>
                  </a:schemeClr>
                </a:solidFill>
              </a:rPr>
              <a:t>별첨</a:t>
            </a:r>
            <a:r>
              <a:rPr lang="en-US" altLang="ko-KR" i="1" dirty="0">
                <a:solidFill>
                  <a:schemeClr val="accent4">
                    <a:lumMod val="40000"/>
                    <a:lumOff val="60000"/>
                  </a:schemeClr>
                </a:solidFill>
              </a:rPr>
              <a:t>1. </a:t>
            </a:r>
            <a:r>
              <a:rPr lang="ko-KR" altLang="en-US" i="1" dirty="0">
                <a:solidFill>
                  <a:schemeClr val="accent4">
                    <a:lumMod val="40000"/>
                    <a:lumOff val="60000"/>
                  </a:schemeClr>
                </a:solidFill>
              </a:rPr>
              <a:t>후보군 선정 원인</a:t>
            </a:r>
          </a:p>
        </p:txBody>
      </p:sp>
    </p:spTree>
    <p:extLst>
      <p:ext uri="{BB962C8B-B14F-4D97-AF65-F5344CB8AC3E}">
        <p14:creationId xmlns:p14="http://schemas.microsoft.com/office/powerpoint/2010/main" val="2340607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위쪽 모서리 31">
            <a:extLst>
              <a:ext uri="{FF2B5EF4-FFF2-40B4-BE49-F238E27FC236}">
                <a16:creationId xmlns:a16="http://schemas.microsoft.com/office/drawing/2014/main" id="{48EA58CC-2DB3-4DA1-8165-71B8CA809D14}"/>
              </a:ext>
            </a:extLst>
          </p:cNvPr>
          <p:cNvSpPr/>
          <p:nvPr/>
        </p:nvSpPr>
        <p:spPr>
          <a:xfrm flipV="1">
            <a:off x="407032" y="1340430"/>
            <a:ext cx="1800000" cy="4088833"/>
          </a:xfrm>
          <a:prstGeom prst="round2Same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사각형: 둥근 위쪽 모서리 36">
            <a:extLst>
              <a:ext uri="{FF2B5EF4-FFF2-40B4-BE49-F238E27FC236}">
                <a16:creationId xmlns:a16="http://schemas.microsoft.com/office/drawing/2014/main" id="{33D79463-11AD-45D0-8B9B-7268D72FF626}"/>
              </a:ext>
            </a:extLst>
          </p:cNvPr>
          <p:cNvSpPr/>
          <p:nvPr/>
        </p:nvSpPr>
        <p:spPr>
          <a:xfrm flipV="1">
            <a:off x="2586887" y="1340430"/>
            <a:ext cx="1800000" cy="4088833"/>
          </a:xfrm>
          <a:prstGeom prst="round2Same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사각형: 둥근 위쪽 모서리 37">
            <a:extLst>
              <a:ext uri="{FF2B5EF4-FFF2-40B4-BE49-F238E27FC236}">
                <a16:creationId xmlns:a16="http://schemas.microsoft.com/office/drawing/2014/main" id="{93BB43A4-0045-4DE8-A299-4A8639A8C3C9}"/>
              </a:ext>
            </a:extLst>
          </p:cNvPr>
          <p:cNvSpPr/>
          <p:nvPr/>
        </p:nvSpPr>
        <p:spPr>
          <a:xfrm flipV="1">
            <a:off x="4780106" y="1340430"/>
            <a:ext cx="1800000" cy="4088833"/>
          </a:xfrm>
          <a:prstGeom prst="round2Same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사각형: 둥근 위쪽 모서리 38">
            <a:extLst>
              <a:ext uri="{FF2B5EF4-FFF2-40B4-BE49-F238E27FC236}">
                <a16:creationId xmlns:a16="http://schemas.microsoft.com/office/drawing/2014/main" id="{5359CF55-B001-40C7-A2D7-1553BB5536B6}"/>
              </a:ext>
            </a:extLst>
          </p:cNvPr>
          <p:cNvSpPr/>
          <p:nvPr/>
        </p:nvSpPr>
        <p:spPr>
          <a:xfrm flipV="1">
            <a:off x="6973325" y="1340430"/>
            <a:ext cx="1800000" cy="4088833"/>
          </a:xfrm>
          <a:prstGeom prst="round2Same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BDB4A42D-055E-499A-8F6B-4D1DB3EA5BBC}"/>
              </a:ext>
            </a:extLst>
          </p:cNvPr>
          <p:cNvSpPr/>
          <p:nvPr/>
        </p:nvSpPr>
        <p:spPr>
          <a:xfrm>
            <a:off x="311098" y="5512906"/>
            <a:ext cx="8521805" cy="94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ko-KR" altLang="en-US" b="1" dirty="0">
                <a:solidFill>
                  <a:schemeClr val="bg1"/>
                </a:solidFill>
                <a:latin typeface="+mn-ea"/>
              </a:rPr>
              <a:t>각종 </a:t>
            </a:r>
            <a:r>
              <a:rPr lang="ko-KR" altLang="en-US" b="1" dirty="0">
                <a:solidFill>
                  <a:srgbClr val="FFFF00"/>
                </a:solidFill>
                <a:latin typeface="+mn-ea"/>
              </a:rPr>
              <a:t>센서</a:t>
            </a:r>
            <a:r>
              <a:rPr lang="ko-KR" altLang="en-US" b="1" dirty="0">
                <a:solidFill>
                  <a:schemeClr val="bg1"/>
                </a:solidFill>
                <a:latin typeface="+mn-ea"/>
              </a:rPr>
              <a:t>를 이용하여 사람의 동작과 음성을 </a:t>
            </a:r>
            <a:r>
              <a:rPr lang="ko-KR" altLang="en-US" b="1" dirty="0">
                <a:solidFill>
                  <a:srgbClr val="FFFF00"/>
                </a:solidFill>
                <a:latin typeface="+mn-ea"/>
              </a:rPr>
              <a:t>감지</a:t>
            </a:r>
            <a:r>
              <a:rPr lang="ko-KR" altLang="en-US" b="1" dirty="0">
                <a:solidFill>
                  <a:schemeClr val="bg1"/>
                </a:solidFill>
                <a:latin typeface="+mn-ea"/>
              </a:rPr>
              <a:t>하는 기술에서</a:t>
            </a:r>
            <a:endParaRPr lang="en-US" altLang="ko-KR" b="1" dirty="0">
              <a:solidFill>
                <a:schemeClr val="bg1"/>
              </a:solidFill>
              <a:latin typeface="+mn-ea"/>
            </a:endParaRPr>
          </a:p>
          <a:p>
            <a:pPr algn="dist"/>
            <a:r>
              <a:rPr lang="ko-KR" altLang="en-US" b="1" dirty="0">
                <a:solidFill>
                  <a:schemeClr val="bg1"/>
                </a:solidFill>
                <a:latin typeface="+mn-ea"/>
              </a:rPr>
              <a:t>AI, 사물인터넷, 빅데이터, 클라우드 등 4차 산업혁명 기술을 통해</a:t>
            </a:r>
            <a:endParaRPr lang="en-US" altLang="ko-KR" b="1" dirty="0">
              <a:solidFill>
                <a:schemeClr val="bg1"/>
              </a:solidFill>
              <a:latin typeface="+mn-ea"/>
            </a:endParaRPr>
          </a:p>
          <a:p>
            <a:pPr algn="dist"/>
            <a:r>
              <a:rPr lang="ko-KR" altLang="en-US" b="1" dirty="0">
                <a:solidFill>
                  <a:srgbClr val="FFFF00"/>
                </a:solidFill>
                <a:latin typeface="+mn-ea"/>
              </a:rPr>
              <a:t>인간과의 정서적인 교감</a:t>
            </a:r>
            <a:r>
              <a:rPr lang="ko-KR" altLang="en-US" b="1" dirty="0">
                <a:solidFill>
                  <a:schemeClr val="bg1"/>
                </a:solidFill>
                <a:latin typeface="+mn-ea"/>
              </a:rPr>
              <a:t>을 가능케 하는 수준으로 기술 발전하는 형태로 보임</a:t>
            </a:r>
          </a:p>
        </p:txBody>
      </p:sp>
      <p:pic>
        <p:nvPicPr>
          <p:cNvPr id="4" name="Google Shape;250;p40" descr="C:\Users\user\Desktop\1.PNG">
            <a:extLst>
              <a:ext uri="{FF2B5EF4-FFF2-40B4-BE49-F238E27FC236}">
                <a16:creationId xmlns:a16="http://schemas.microsoft.com/office/drawing/2014/main" id="{D97BF6B3-CF0B-48C1-A13A-AF72B960B55A}"/>
              </a:ext>
            </a:extLst>
          </p:cNvPr>
          <p:cNvPicPr preferRelativeResize="0"/>
          <p:nvPr/>
        </p:nvPicPr>
        <p:blipFill rotWithShape="1">
          <a:blip r:embed="rId2"/>
          <a:srcRect/>
          <a:stretch/>
        </p:blipFill>
        <p:spPr>
          <a:xfrm>
            <a:off x="587032" y="4242169"/>
            <a:ext cx="1440000" cy="1080000"/>
          </a:xfrm>
          <a:prstGeom prst="rect">
            <a:avLst/>
          </a:prstGeom>
        </p:spPr>
      </p:pic>
      <p:sp>
        <p:nvSpPr>
          <p:cNvPr id="3" name="Google Shape;244;p40">
            <a:extLst>
              <a:ext uri="{FF2B5EF4-FFF2-40B4-BE49-F238E27FC236}">
                <a16:creationId xmlns:a16="http://schemas.microsoft.com/office/drawing/2014/main" id="{D2C68E01-1E51-4817-9889-4A4778A00DCA}"/>
              </a:ext>
            </a:extLst>
          </p:cNvPr>
          <p:cNvSpPr txBox="1"/>
          <p:nvPr/>
        </p:nvSpPr>
        <p:spPr>
          <a:xfrm>
            <a:off x="407032" y="1922326"/>
            <a:ext cx="1800000" cy="230700"/>
          </a:xfrm>
          <a:prstGeom prst="rect">
            <a:avLst/>
          </a:prstGeom>
          <a:noFill/>
          <a:ln>
            <a:noFill/>
          </a:ln>
        </p:spPr>
        <p:txBody>
          <a:bodyPr spcFirstLastPara="1" wrap="square" lIns="91425" tIns="45700" rIns="91425" bIns="45700" anchor="ctr" anchorCtr="0">
            <a:noAutofit/>
          </a:bodyPr>
          <a:lstStyle/>
          <a:p>
            <a:pPr algn="ctr"/>
            <a:r>
              <a:rPr lang="ko" altLang="en-US" sz="1400" b="1" dirty="0">
                <a:latin typeface="+mj-ea"/>
                <a:ea typeface="+mj-ea"/>
                <a:cs typeface="Arial"/>
                <a:sym typeface="Arial"/>
              </a:rPr>
              <a:t>커뮤니케이션 로봇</a:t>
            </a:r>
            <a:endParaRPr sz="1400" b="1" dirty="0">
              <a:latin typeface="+mj-ea"/>
              <a:ea typeface="+mj-ea"/>
              <a:cs typeface="Arial"/>
              <a:sym typeface="Arial"/>
            </a:endParaRPr>
          </a:p>
        </p:txBody>
      </p:sp>
      <p:sp>
        <p:nvSpPr>
          <p:cNvPr id="12" name="직사각형 11">
            <a:extLst>
              <a:ext uri="{FF2B5EF4-FFF2-40B4-BE49-F238E27FC236}">
                <a16:creationId xmlns:a16="http://schemas.microsoft.com/office/drawing/2014/main" id="{F79C6B22-C1AF-4A56-9EB0-92C566B5AF15}"/>
              </a:ext>
            </a:extLst>
          </p:cNvPr>
          <p:cNvSpPr/>
          <p:nvPr/>
        </p:nvSpPr>
        <p:spPr>
          <a:xfrm>
            <a:off x="407032" y="2317519"/>
            <a:ext cx="1800000" cy="1615827"/>
          </a:xfrm>
          <a:prstGeom prst="rect">
            <a:avLst/>
          </a:prstGeom>
        </p:spPr>
        <p:txBody>
          <a:bodyPr wrap="square" anchor="t">
            <a:spAutoFit/>
          </a:bodyPr>
          <a:lstStyle/>
          <a:p>
            <a:pPr algn="just"/>
            <a:r>
              <a:rPr lang="ko-KR" altLang="en-US" sz="1100" dirty="0">
                <a:latin typeface="+mj-ea"/>
                <a:ea typeface="+mj-ea"/>
              </a:rPr>
              <a:t>터치센서를 이용하여 접촉한 부분을 인식했다는 것을 사용자에게 알림.</a:t>
            </a:r>
          </a:p>
          <a:p>
            <a:pPr algn="just"/>
            <a:r>
              <a:rPr lang="ko-KR" altLang="en-US" sz="1100" dirty="0">
                <a:latin typeface="+mj-ea"/>
                <a:ea typeface="+mj-ea"/>
              </a:rPr>
              <a:t>임의인 부분에 설치된 복수의 터치센서 및</a:t>
            </a:r>
            <a:r>
              <a:rPr lang="en-US" altLang="ko-KR" sz="1100" dirty="0">
                <a:latin typeface="+mj-ea"/>
                <a:ea typeface="+mj-ea"/>
              </a:rPr>
              <a:t> </a:t>
            </a:r>
            <a:r>
              <a:rPr lang="ko-KR" altLang="en-US" sz="1100" dirty="0">
                <a:latin typeface="+mj-ea"/>
                <a:ea typeface="+mj-ea"/>
              </a:rPr>
              <a:t>해당 터치센서의 존재하는 방향으로 향하는 제어 데이터에 의해 목 관절을 제어하는 두부 변위수단</a:t>
            </a:r>
            <a:r>
              <a:rPr lang="en-US" altLang="ko-KR" sz="1100" dirty="0">
                <a:latin typeface="+mj-ea"/>
                <a:ea typeface="+mj-ea"/>
              </a:rPr>
              <a:t>.</a:t>
            </a:r>
            <a:endParaRPr lang="ko-KR" altLang="en-US" sz="1100" dirty="0">
              <a:latin typeface="+mj-ea"/>
              <a:ea typeface="+mj-ea"/>
            </a:endParaRPr>
          </a:p>
        </p:txBody>
      </p:sp>
      <p:sp>
        <p:nvSpPr>
          <p:cNvPr id="13" name="직사각형 12">
            <a:extLst>
              <a:ext uri="{FF2B5EF4-FFF2-40B4-BE49-F238E27FC236}">
                <a16:creationId xmlns:a16="http://schemas.microsoft.com/office/drawing/2014/main" id="{DCA54532-545C-482F-93EB-EDA9873976D9}"/>
              </a:ext>
            </a:extLst>
          </p:cNvPr>
          <p:cNvSpPr/>
          <p:nvPr/>
        </p:nvSpPr>
        <p:spPr>
          <a:xfrm>
            <a:off x="407032" y="1456726"/>
            <a:ext cx="1800000" cy="338554"/>
          </a:xfrm>
          <a:prstGeom prst="rect">
            <a:avLst/>
          </a:prstGeom>
        </p:spPr>
        <p:txBody>
          <a:bodyPr anchor="ctr">
            <a:spAutoFit/>
          </a:bodyPr>
          <a:lstStyle/>
          <a:p>
            <a:pPr algn="ctr"/>
            <a:r>
              <a:rPr lang="ko-KR" altLang="en-US" sz="900" dirty="0">
                <a:latin typeface="+mj-ea"/>
                <a:ea typeface="+mj-ea"/>
              </a:rPr>
              <a:t>JP2002-355783A (2001.06.01)</a:t>
            </a:r>
          </a:p>
          <a:p>
            <a:pPr algn="ctr"/>
            <a:r>
              <a:rPr lang="ko-KR" altLang="en-US" sz="700" dirty="0">
                <a:latin typeface="+mj-ea"/>
                <a:ea typeface="+mj-ea"/>
              </a:rPr>
              <a:t>株式会社国際電気通信基礎技術研究所</a:t>
            </a:r>
          </a:p>
        </p:txBody>
      </p:sp>
      <p:pic>
        <p:nvPicPr>
          <p:cNvPr id="9" name="Google Shape;266;p40" descr="C:\Users\user\Desktop\33.JPG">
            <a:extLst>
              <a:ext uri="{FF2B5EF4-FFF2-40B4-BE49-F238E27FC236}">
                <a16:creationId xmlns:a16="http://schemas.microsoft.com/office/drawing/2014/main" id="{9048D01C-1E63-4916-AE46-464F6AAEC73A}"/>
              </a:ext>
            </a:extLst>
          </p:cNvPr>
          <p:cNvPicPr preferRelativeResize="0"/>
          <p:nvPr/>
        </p:nvPicPr>
        <p:blipFill rotWithShape="1">
          <a:blip r:embed="rId3"/>
          <a:srcRect/>
          <a:stretch/>
        </p:blipFill>
        <p:spPr>
          <a:xfrm>
            <a:off x="4960106" y="4242169"/>
            <a:ext cx="1440000" cy="1080000"/>
          </a:xfrm>
          <a:prstGeom prst="rect">
            <a:avLst/>
          </a:prstGeom>
        </p:spPr>
      </p:pic>
      <p:sp>
        <p:nvSpPr>
          <p:cNvPr id="5" name="Google Shape;253;p40">
            <a:extLst>
              <a:ext uri="{FF2B5EF4-FFF2-40B4-BE49-F238E27FC236}">
                <a16:creationId xmlns:a16="http://schemas.microsoft.com/office/drawing/2014/main" id="{26A18FE8-E04B-4923-9254-B2AA7C15C131}"/>
              </a:ext>
            </a:extLst>
          </p:cNvPr>
          <p:cNvSpPr txBox="1"/>
          <p:nvPr/>
        </p:nvSpPr>
        <p:spPr>
          <a:xfrm>
            <a:off x="4780106" y="1841476"/>
            <a:ext cx="1800000" cy="392400"/>
          </a:xfrm>
          <a:prstGeom prst="rect">
            <a:avLst/>
          </a:prstGeom>
          <a:noFill/>
          <a:ln>
            <a:noFill/>
          </a:ln>
        </p:spPr>
        <p:txBody>
          <a:bodyPr spcFirstLastPara="1" wrap="square" lIns="91425" tIns="45700" rIns="91425" bIns="45700" anchor="ctr" anchorCtr="0">
            <a:noAutofit/>
          </a:bodyPr>
          <a:lstStyle/>
          <a:p>
            <a:pPr algn="ctr"/>
            <a:r>
              <a:rPr lang="en-US" altLang="ko" sz="1400" b="1" dirty="0">
                <a:latin typeface="+mj-ea"/>
                <a:ea typeface="+mj-ea"/>
                <a:cs typeface="Arial"/>
                <a:sym typeface="Arial"/>
              </a:rPr>
              <a:t>4</a:t>
            </a:r>
            <a:r>
              <a:rPr lang="ko" altLang="en-US" sz="1400" b="1" dirty="0">
                <a:latin typeface="+mj-ea"/>
                <a:ea typeface="+mj-ea"/>
                <a:cs typeface="Arial"/>
                <a:sym typeface="Arial"/>
              </a:rPr>
              <a:t>족 보행 로봇 및</a:t>
            </a:r>
            <a:endParaRPr lang="en-US" altLang="ko" sz="1400" b="1" dirty="0">
              <a:latin typeface="+mj-ea"/>
              <a:ea typeface="+mj-ea"/>
              <a:cs typeface="Arial"/>
              <a:sym typeface="Arial"/>
            </a:endParaRPr>
          </a:p>
          <a:p>
            <a:pPr algn="ctr"/>
            <a:r>
              <a:rPr lang="ko" altLang="en-US" sz="1400" b="1" dirty="0">
                <a:latin typeface="+mj-ea"/>
                <a:ea typeface="+mj-ea"/>
                <a:cs typeface="Arial"/>
                <a:sym typeface="Arial"/>
              </a:rPr>
              <a:t>그 보행 제어 방법</a:t>
            </a:r>
            <a:endParaRPr sz="1400" b="1" dirty="0">
              <a:latin typeface="+mj-ea"/>
              <a:ea typeface="+mj-ea"/>
              <a:cs typeface="Arial"/>
              <a:sym typeface="Arial"/>
            </a:endParaRPr>
          </a:p>
        </p:txBody>
      </p:sp>
      <p:sp>
        <p:nvSpPr>
          <p:cNvPr id="10" name="직사각형 9">
            <a:extLst>
              <a:ext uri="{FF2B5EF4-FFF2-40B4-BE49-F238E27FC236}">
                <a16:creationId xmlns:a16="http://schemas.microsoft.com/office/drawing/2014/main" id="{742048FE-A28C-4B94-950A-6064123BDA5B}"/>
              </a:ext>
            </a:extLst>
          </p:cNvPr>
          <p:cNvSpPr/>
          <p:nvPr/>
        </p:nvSpPr>
        <p:spPr>
          <a:xfrm>
            <a:off x="4780106" y="2317519"/>
            <a:ext cx="1800000" cy="1954381"/>
          </a:xfrm>
          <a:prstGeom prst="rect">
            <a:avLst/>
          </a:prstGeom>
        </p:spPr>
        <p:txBody>
          <a:bodyPr wrap="square" anchor="t">
            <a:spAutoFit/>
          </a:bodyPr>
          <a:lstStyle/>
          <a:p>
            <a:pPr algn="just"/>
            <a:r>
              <a:rPr lang="ko-KR" altLang="en-US" sz="1100" dirty="0">
                <a:latin typeface="+mj-ea"/>
                <a:ea typeface="+mj-ea"/>
              </a:rPr>
              <a:t>동적 보행과 유사한 형태로 로봇을 빠르고 안정하게 보행 시킴.</a:t>
            </a:r>
          </a:p>
          <a:p>
            <a:pPr algn="just"/>
            <a:r>
              <a:rPr lang="ko-KR" altLang="en-US" sz="1100" dirty="0">
                <a:latin typeface="+mj-ea"/>
                <a:ea typeface="+mj-ea"/>
              </a:rPr>
              <a:t>상기 제1다리와 이웃한 제2다리;상기 제2다리와 대각선 방향으로 위치한 제3다리; 상기 제1다리와 대각선 방향으로 위치한 제4다리; 및 상기 로봇의 보행을 제어하는 제어부를 포함</a:t>
            </a:r>
            <a:r>
              <a:rPr lang="en-US" altLang="ko-KR" sz="1100" dirty="0">
                <a:latin typeface="+mj-ea"/>
                <a:ea typeface="+mj-ea"/>
              </a:rPr>
              <a:t>.</a:t>
            </a:r>
            <a:endParaRPr lang="ko-KR" altLang="en-US" sz="1100" dirty="0">
              <a:latin typeface="+mj-ea"/>
              <a:ea typeface="+mj-ea"/>
            </a:endParaRPr>
          </a:p>
        </p:txBody>
      </p:sp>
      <p:sp>
        <p:nvSpPr>
          <p:cNvPr id="15" name="직사각형 14">
            <a:extLst>
              <a:ext uri="{FF2B5EF4-FFF2-40B4-BE49-F238E27FC236}">
                <a16:creationId xmlns:a16="http://schemas.microsoft.com/office/drawing/2014/main" id="{56555747-5340-4C1A-B352-B548B7C22B40}"/>
              </a:ext>
            </a:extLst>
          </p:cNvPr>
          <p:cNvSpPr/>
          <p:nvPr/>
        </p:nvSpPr>
        <p:spPr>
          <a:xfrm>
            <a:off x="4780106" y="1441338"/>
            <a:ext cx="1800000" cy="369332"/>
          </a:xfrm>
          <a:prstGeom prst="rect">
            <a:avLst/>
          </a:prstGeom>
        </p:spPr>
        <p:txBody>
          <a:bodyPr anchor="ctr">
            <a:spAutoFit/>
          </a:bodyPr>
          <a:lstStyle/>
          <a:p>
            <a:pPr algn="ctr"/>
            <a:r>
              <a:rPr lang="ko-KR" altLang="en-US" sz="900" dirty="0">
                <a:latin typeface="+mj-ea"/>
                <a:ea typeface="+mj-ea"/>
              </a:rPr>
              <a:t>1020120012199 (2010.07.30)</a:t>
            </a:r>
          </a:p>
          <a:p>
            <a:pPr algn="ctr"/>
            <a:r>
              <a:rPr lang="ko-KR" altLang="en-US" sz="900" dirty="0">
                <a:latin typeface="+mj-ea"/>
                <a:ea typeface="+mj-ea"/>
              </a:rPr>
              <a:t>  금오공과대학교 산학협력단 </a:t>
            </a:r>
          </a:p>
        </p:txBody>
      </p:sp>
      <p:pic>
        <p:nvPicPr>
          <p:cNvPr id="7" name="Google Shape;263;p40" descr="C:\Users\user\Desktop\22.JPG">
            <a:extLst>
              <a:ext uri="{FF2B5EF4-FFF2-40B4-BE49-F238E27FC236}">
                <a16:creationId xmlns:a16="http://schemas.microsoft.com/office/drawing/2014/main" id="{F4E7D5C4-354B-4599-A2EE-317A0EB6C355}"/>
              </a:ext>
            </a:extLst>
          </p:cNvPr>
          <p:cNvPicPr preferRelativeResize="0"/>
          <p:nvPr/>
        </p:nvPicPr>
        <p:blipFill rotWithShape="1">
          <a:blip r:embed="rId4"/>
          <a:srcRect/>
          <a:stretch/>
        </p:blipFill>
        <p:spPr>
          <a:xfrm>
            <a:off x="2766887" y="4242169"/>
            <a:ext cx="1440000" cy="1080000"/>
          </a:xfrm>
          <a:prstGeom prst="rect">
            <a:avLst/>
          </a:prstGeom>
        </p:spPr>
      </p:pic>
      <p:sp>
        <p:nvSpPr>
          <p:cNvPr id="6" name="Google Shape;259;p40">
            <a:extLst>
              <a:ext uri="{FF2B5EF4-FFF2-40B4-BE49-F238E27FC236}">
                <a16:creationId xmlns:a16="http://schemas.microsoft.com/office/drawing/2014/main" id="{06F2AFE7-EF7A-4973-84B6-4DA9E0FCC198}"/>
              </a:ext>
            </a:extLst>
          </p:cNvPr>
          <p:cNvSpPr txBox="1"/>
          <p:nvPr/>
        </p:nvSpPr>
        <p:spPr>
          <a:xfrm>
            <a:off x="2586887" y="2317520"/>
            <a:ext cx="1800000" cy="2308324"/>
          </a:xfrm>
          <a:prstGeom prst="rect">
            <a:avLst/>
          </a:prstGeom>
          <a:noFill/>
          <a:ln>
            <a:noFill/>
          </a:ln>
        </p:spPr>
        <p:txBody>
          <a:bodyPr spcFirstLastPara="1" wrap="square" lIns="91425" tIns="45700" rIns="91425" bIns="45700" anchor="t" anchorCtr="0">
            <a:noAutofit/>
          </a:bodyPr>
          <a:lstStyle/>
          <a:p>
            <a:pPr algn="just"/>
            <a:r>
              <a:rPr lang="ko-KR" altLang="en-US" sz="1100" dirty="0">
                <a:latin typeface="+mj-ea"/>
                <a:ea typeface="+mj-ea"/>
                <a:cs typeface="Arial"/>
                <a:sym typeface="Arial"/>
              </a:rPr>
              <a:t>애완용 로봇이 자동으로 성장하기 때문에 사용자에게 친밀감을 제공</a:t>
            </a:r>
            <a:r>
              <a:rPr lang="en-US" altLang="ko-KR" sz="1100" dirty="0">
                <a:latin typeface="+mj-ea"/>
                <a:ea typeface="+mj-ea"/>
                <a:cs typeface="Arial"/>
                <a:sym typeface="Arial"/>
              </a:rPr>
              <a:t>.</a:t>
            </a:r>
            <a:endParaRPr lang="ko-KR" altLang="en-US" sz="1100" dirty="0">
              <a:latin typeface="+mj-ea"/>
              <a:ea typeface="+mj-ea"/>
              <a:cs typeface="Arial"/>
              <a:sym typeface="Arial"/>
            </a:endParaRPr>
          </a:p>
          <a:p>
            <a:pPr algn="just"/>
            <a:r>
              <a:rPr lang="ko-KR" altLang="en-US" sz="1100" dirty="0">
                <a:latin typeface="+mj-ea"/>
                <a:ea typeface="+mj-ea"/>
                <a:cs typeface="Arial"/>
                <a:sym typeface="Arial"/>
              </a:rPr>
              <a:t>사용자의 접촉 및 온도를 감지하는 감지부와</a:t>
            </a:r>
            <a:r>
              <a:rPr lang="en-US" altLang="ko-KR" sz="1100" dirty="0">
                <a:latin typeface="+mj-ea"/>
                <a:ea typeface="+mj-ea"/>
                <a:cs typeface="Arial"/>
                <a:sym typeface="Arial"/>
              </a:rPr>
              <a:t>, </a:t>
            </a:r>
          </a:p>
          <a:p>
            <a:pPr algn="just"/>
            <a:r>
              <a:rPr lang="ko-KR" altLang="en-US" sz="1100" dirty="0">
                <a:latin typeface="+mj-ea"/>
                <a:ea typeface="+mj-ea"/>
                <a:cs typeface="Arial"/>
                <a:sym typeface="Arial"/>
              </a:rPr>
              <a:t>사용자의 접촉시간 및 감지온도에 따라 애완용 로봇의 캐릭터를 다르게 성장시키고</a:t>
            </a:r>
            <a:r>
              <a:rPr lang="en-US" altLang="ko-KR" sz="1100" dirty="0">
                <a:latin typeface="+mj-ea"/>
                <a:ea typeface="+mj-ea"/>
                <a:cs typeface="Arial"/>
                <a:sym typeface="Arial"/>
              </a:rPr>
              <a:t>, </a:t>
            </a:r>
            <a:r>
              <a:rPr lang="ko-KR" altLang="en-US" sz="1100" dirty="0">
                <a:latin typeface="+mj-ea"/>
                <a:ea typeface="+mj-ea"/>
                <a:cs typeface="Arial"/>
                <a:sym typeface="Arial"/>
              </a:rPr>
              <a:t>성장 완료되면</a:t>
            </a:r>
            <a:r>
              <a:rPr lang="en-US" altLang="ko-KR" sz="1100" dirty="0">
                <a:latin typeface="+mj-ea"/>
                <a:ea typeface="+mj-ea"/>
                <a:cs typeface="Arial"/>
                <a:sym typeface="Arial"/>
              </a:rPr>
              <a:t>, </a:t>
            </a:r>
            <a:r>
              <a:rPr lang="ko-KR" altLang="en-US" sz="1100" dirty="0">
                <a:latin typeface="+mj-ea"/>
                <a:ea typeface="+mj-ea"/>
                <a:cs typeface="Arial"/>
                <a:sym typeface="Arial"/>
              </a:rPr>
              <a:t>성장 모습이 표시</a:t>
            </a:r>
            <a:r>
              <a:rPr lang="en-US" altLang="ko-KR" sz="1100" dirty="0">
                <a:latin typeface="+mj-ea"/>
                <a:ea typeface="+mj-ea"/>
                <a:cs typeface="Arial"/>
                <a:sym typeface="Arial"/>
              </a:rPr>
              <a:t>.</a:t>
            </a:r>
            <a:endParaRPr lang="ko-KR" altLang="en-US" sz="1100" dirty="0">
              <a:latin typeface="+mj-ea"/>
              <a:ea typeface="+mj-ea"/>
              <a:cs typeface="Arial"/>
              <a:sym typeface="Arial"/>
            </a:endParaRPr>
          </a:p>
        </p:txBody>
      </p:sp>
      <p:sp>
        <p:nvSpPr>
          <p:cNvPr id="14" name="직사각형 13">
            <a:extLst>
              <a:ext uri="{FF2B5EF4-FFF2-40B4-BE49-F238E27FC236}">
                <a16:creationId xmlns:a16="http://schemas.microsoft.com/office/drawing/2014/main" id="{744726B3-7196-4D0B-966F-7BEC550E7E78}"/>
              </a:ext>
            </a:extLst>
          </p:cNvPr>
          <p:cNvSpPr/>
          <p:nvPr/>
        </p:nvSpPr>
        <p:spPr>
          <a:xfrm>
            <a:off x="2586887" y="1441337"/>
            <a:ext cx="1800000" cy="369332"/>
          </a:xfrm>
          <a:prstGeom prst="rect">
            <a:avLst/>
          </a:prstGeom>
        </p:spPr>
        <p:txBody>
          <a:bodyPr anchor="ctr">
            <a:spAutoFit/>
          </a:bodyPr>
          <a:lstStyle/>
          <a:p>
            <a:pPr algn="ctr"/>
            <a:r>
              <a:rPr lang="ko-KR" altLang="en-US" sz="900" dirty="0">
                <a:latin typeface="+mj-ea"/>
                <a:ea typeface="+mj-ea"/>
              </a:rPr>
              <a:t>1020100062406 (2008.12.02)</a:t>
            </a:r>
          </a:p>
          <a:p>
            <a:pPr algn="ctr"/>
            <a:r>
              <a:rPr lang="ko-KR" altLang="en-US" sz="900" dirty="0">
                <a:latin typeface="+mj-ea"/>
                <a:ea typeface="+mj-ea"/>
              </a:rPr>
              <a:t>삼성전자주식회사 </a:t>
            </a:r>
          </a:p>
        </p:txBody>
      </p:sp>
      <p:sp>
        <p:nvSpPr>
          <p:cNvPr id="17" name="Google Shape;261;p40">
            <a:extLst>
              <a:ext uri="{FF2B5EF4-FFF2-40B4-BE49-F238E27FC236}">
                <a16:creationId xmlns:a16="http://schemas.microsoft.com/office/drawing/2014/main" id="{A8B96CDF-4B53-48B5-A131-472E26FDB14A}"/>
              </a:ext>
            </a:extLst>
          </p:cNvPr>
          <p:cNvSpPr txBox="1"/>
          <p:nvPr/>
        </p:nvSpPr>
        <p:spPr>
          <a:xfrm>
            <a:off x="2586887" y="1760626"/>
            <a:ext cx="1800000" cy="554100"/>
          </a:xfrm>
          <a:prstGeom prst="rect">
            <a:avLst/>
          </a:prstGeom>
          <a:noFill/>
          <a:ln>
            <a:noFill/>
          </a:ln>
        </p:spPr>
        <p:txBody>
          <a:bodyPr spcFirstLastPara="1" wrap="square" lIns="91425" tIns="45700" rIns="91425" bIns="45700" anchor="ctr" anchorCtr="0">
            <a:noAutofit/>
          </a:bodyPr>
          <a:lstStyle/>
          <a:p>
            <a:pPr algn="ctr"/>
            <a:r>
              <a:rPr lang="ko" altLang="en-US" sz="1400" b="1" dirty="0">
                <a:latin typeface="+mj-ea"/>
                <a:ea typeface="+mj-ea"/>
                <a:cs typeface="Arial"/>
                <a:sym typeface="Arial"/>
              </a:rPr>
              <a:t>애완용 로봇 및</a:t>
            </a:r>
            <a:endParaRPr lang="en-US" altLang="ko" sz="1400" b="1" dirty="0">
              <a:latin typeface="+mj-ea"/>
              <a:ea typeface="+mj-ea"/>
              <a:cs typeface="Arial"/>
              <a:sym typeface="Arial"/>
            </a:endParaRPr>
          </a:p>
          <a:p>
            <a:pPr algn="ctr"/>
            <a:r>
              <a:rPr lang="ko" altLang="en-US" sz="1400" b="1" dirty="0">
                <a:latin typeface="+mj-ea"/>
                <a:ea typeface="+mj-ea"/>
                <a:cs typeface="Arial"/>
                <a:sym typeface="Arial"/>
              </a:rPr>
              <a:t>그 제어 방법</a:t>
            </a:r>
            <a:endParaRPr sz="1400" b="1" dirty="0">
              <a:latin typeface="+mj-ea"/>
              <a:ea typeface="+mj-ea"/>
              <a:cs typeface="Arial"/>
              <a:sym typeface="Arial"/>
            </a:endParaRPr>
          </a:p>
        </p:txBody>
      </p:sp>
      <p:pic>
        <p:nvPicPr>
          <p:cNvPr id="18" name="Google Shape;268;p40" descr="C:\Users\user\Desktop\AGASDGS.JPG">
            <a:extLst>
              <a:ext uri="{FF2B5EF4-FFF2-40B4-BE49-F238E27FC236}">
                <a16:creationId xmlns:a16="http://schemas.microsoft.com/office/drawing/2014/main" id="{84AA84F3-EC40-4FFC-81DD-D1E54F215A96}"/>
              </a:ext>
            </a:extLst>
          </p:cNvPr>
          <p:cNvPicPr preferRelativeResize="0"/>
          <p:nvPr/>
        </p:nvPicPr>
        <p:blipFill rotWithShape="1">
          <a:blip r:embed="rId5"/>
          <a:srcRect/>
          <a:stretch/>
        </p:blipFill>
        <p:spPr>
          <a:xfrm>
            <a:off x="7153325" y="4242169"/>
            <a:ext cx="1440000" cy="1080000"/>
          </a:xfrm>
          <a:prstGeom prst="rect">
            <a:avLst/>
          </a:prstGeom>
        </p:spPr>
      </p:pic>
      <p:sp>
        <p:nvSpPr>
          <p:cNvPr id="8" name="Google Shape;265;p40">
            <a:extLst>
              <a:ext uri="{FF2B5EF4-FFF2-40B4-BE49-F238E27FC236}">
                <a16:creationId xmlns:a16="http://schemas.microsoft.com/office/drawing/2014/main" id="{4754B904-35FD-437C-9B62-9C157B1FD4F0}"/>
              </a:ext>
            </a:extLst>
          </p:cNvPr>
          <p:cNvSpPr txBox="1"/>
          <p:nvPr/>
        </p:nvSpPr>
        <p:spPr>
          <a:xfrm>
            <a:off x="6973325" y="1864576"/>
            <a:ext cx="1800000" cy="346200"/>
          </a:xfrm>
          <a:prstGeom prst="rect">
            <a:avLst/>
          </a:prstGeom>
          <a:noFill/>
          <a:ln>
            <a:noFill/>
          </a:ln>
        </p:spPr>
        <p:txBody>
          <a:bodyPr spcFirstLastPara="1" wrap="square" lIns="91425" tIns="45700" rIns="91425" bIns="45700" anchor="ctr" anchorCtr="0">
            <a:noAutofit/>
          </a:bodyPr>
          <a:lstStyle/>
          <a:p>
            <a:pPr algn="ctr"/>
            <a:r>
              <a:rPr lang="ko" altLang="en-US" sz="1200" b="1" dirty="0">
                <a:latin typeface="+mj-ea"/>
                <a:ea typeface="+mj-ea"/>
                <a:cs typeface="Arial"/>
                <a:sym typeface="Arial"/>
              </a:rPr>
              <a:t>감성 교감 로봇 서비스 시스템 및 그 방법</a:t>
            </a:r>
            <a:endParaRPr sz="1200" b="1" dirty="0">
              <a:latin typeface="+mj-ea"/>
              <a:ea typeface="+mj-ea"/>
            </a:endParaRPr>
          </a:p>
        </p:txBody>
      </p:sp>
      <p:sp>
        <p:nvSpPr>
          <p:cNvPr id="16" name="직사각형 15">
            <a:extLst>
              <a:ext uri="{FF2B5EF4-FFF2-40B4-BE49-F238E27FC236}">
                <a16:creationId xmlns:a16="http://schemas.microsoft.com/office/drawing/2014/main" id="{5CF08A11-5C7B-4CE5-A557-A1B8033F1DEF}"/>
              </a:ext>
            </a:extLst>
          </p:cNvPr>
          <p:cNvSpPr/>
          <p:nvPr/>
        </p:nvSpPr>
        <p:spPr>
          <a:xfrm>
            <a:off x="6973325" y="1441337"/>
            <a:ext cx="1800000" cy="369332"/>
          </a:xfrm>
          <a:prstGeom prst="rect">
            <a:avLst/>
          </a:prstGeom>
        </p:spPr>
        <p:txBody>
          <a:bodyPr anchor="ctr">
            <a:spAutoFit/>
          </a:bodyPr>
          <a:lstStyle/>
          <a:p>
            <a:pPr algn="ctr"/>
            <a:r>
              <a:rPr lang="ko-KR" altLang="en-US" sz="900" dirty="0">
                <a:latin typeface="+mj-ea"/>
                <a:ea typeface="+mj-ea"/>
              </a:rPr>
              <a:t> 1020120014745 (2012.02.14)</a:t>
            </a:r>
          </a:p>
          <a:p>
            <a:pPr algn="ctr"/>
            <a:r>
              <a:rPr lang="ko-KR" altLang="en-US" sz="900" dirty="0">
                <a:latin typeface="+mj-ea"/>
                <a:ea typeface="+mj-ea"/>
              </a:rPr>
              <a:t>(주) </a:t>
            </a:r>
            <a:r>
              <a:rPr lang="ko-KR" altLang="en-US" sz="900" dirty="0" err="1">
                <a:latin typeface="+mj-ea"/>
                <a:ea typeface="+mj-ea"/>
              </a:rPr>
              <a:t>퓨처로봇</a:t>
            </a:r>
            <a:endParaRPr lang="ko-KR" altLang="en-US" sz="900" dirty="0">
              <a:latin typeface="+mj-ea"/>
              <a:ea typeface="+mj-ea"/>
            </a:endParaRPr>
          </a:p>
        </p:txBody>
      </p:sp>
      <p:sp>
        <p:nvSpPr>
          <p:cNvPr id="19" name="직사각형 18">
            <a:extLst>
              <a:ext uri="{FF2B5EF4-FFF2-40B4-BE49-F238E27FC236}">
                <a16:creationId xmlns:a16="http://schemas.microsoft.com/office/drawing/2014/main" id="{1442328C-01D2-43AE-BBB8-CF323BB6636F}"/>
              </a:ext>
            </a:extLst>
          </p:cNvPr>
          <p:cNvSpPr/>
          <p:nvPr/>
        </p:nvSpPr>
        <p:spPr>
          <a:xfrm>
            <a:off x="6973325" y="2317519"/>
            <a:ext cx="1800000" cy="1954381"/>
          </a:xfrm>
          <a:prstGeom prst="rect">
            <a:avLst/>
          </a:prstGeom>
        </p:spPr>
        <p:txBody>
          <a:bodyPr anchor="t">
            <a:spAutoFit/>
          </a:bodyPr>
          <a:lstStyle/>
          <a:p>
            <a:pPr algn="just"/>
            <a:r>
              <a:rPr lang="ko-KR" altLang="en-US" sz="1100" dirty="0">
                <a:latin typeface="+mj-ea"/>
                <a:ea typeface="+mj-ea"/>
              </a:rPr>
              <a:t>사용자(인간)와 로봇 간에 상황에 맞는 대화를 나눌 수 있고 어떠한 상황이나 장소, 시간 등에 적합한 맞춤형 감성 교감 서비스를 제공</a:t>
            </a:r>
            <a:r>
              <a:rPr lang="en-US" altLang="ko-KR" sz="1100" dirty="0">
                <a:latin typeface="+mj-ea"/>
                <a:ea typeface="+mj-ea"/>
              </a:rPr>
              <a:t>.</a:t>
            </a:r>
            <a:endParaRPr lang="ko-KR" altLang="en-US" sz="1100" dirty="0">
              <a:latin typeface="+mj-ea"/>
              <a:ea typeface="+mj-ea"/>
            </a:endParaRPr>
          </a:p>
          <a:p>
            <a:pPr algn="just"/>
            <a:r>
              <a:rPr lang="ko-KR" altLang="en-US" sz="1100" dirty="0">
                <a:latin typeface="+mj-ea"/>
                <a:ea typeface="+mj-ea"/>
              </a:rPr>
              <a:t>서비스 처리 모듈의 처리 신호에 따라 외부에 미리 설정된 표현을 하는 표현 모듈을 포함하는 것을 특징</a:t>
            </a:r>
            <a:r>
              <a:rPr lang="en-US" altLang="ko-KR" sz="1100" dirty="0">
                <a:latin typeface="+mj-ea"/>
                <a:ea typeface="+mj-ea"/>
              </a:rPr>
              <a:t>.</a:t>
            </a:r>
            <a:endParaRPr lang="ko-KR" altLang="en-US" sz="1100" dirty="0">
              <a:latin typeface="+mj-ea"/>
              <a:ea typeface="+mj-ea"/>
            </a:endParaRPr>
          </a:p>
        </p:txBody>
      </p:sp>
      <p:sp>
        <p:nvSpPr>
          <p:cNvPr id="30" name="화살표: 오른쪽 29">
            <a:extLst>
              <a:ext uri="{FF2B5EF4-FFF2-40B4-BE49-F238E27FC236}">
                <a16:creationId xmlns:a16="http://schemas.microsoft.com/office/drawing/2014/main" id="{F2812C0A-6ACB-4701-BBAD-DB9BFFF3D5C4}"/>
              </a:ext>
            </a:extLst>
          </p:cNvPr>
          <p:cNvSpPr/>
          <p:nvPr/>
        </p:nvSpPr>
        <p:spPr>
          <a:xfrm>
            <a:off x="0" y="768097"/>
            <a:ext cx="9144000" cy="716138"/>
          </a:xfrm>
          <a:prstGeom prst="rightArrow">
            <a:avLst>
              <a:gd name="adj1" fmla="val 57438"/>
              <a:gd name="adj2" fmla="val 35813"/>
            </a:avLst>
          </a:prstGeom>
          <a:solidFill>
            <a:srgbClr val="FF006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a:extLst>
              <a:ext uri="{FF2B5EF4-FFF2-40B4-BE49-F238E27FC236}">
                <a16:creationId xmlns:a16="http://schemas.microsoft.com/office/drawing/2014/main" id="{B0C85F51-54B3-4314-AB3F-5CE39FCEECFA}"/>
              </a:ext>
            </a:extLst>
          </p:cNvPr>
          <p:cNvSpPr txBox="1"/>
          <p:nvPr/>
        </p:nvSpPr>
        <p:spPr>
          <a:xfrm>
            <a:off x="948601" y="960365"/>
            <a:ext cx="716863" cy="369332"/>
          </a:xfrm>
          <a:prstGeom prst="rect">
            <a:avLst/>
          </a:prstGeom>
          <a:noFill/>
        </p:spPr>
        <p:txBody>
          <a:bodyPr wrap="none" rtlCol="0">
            <a:spAutoFit/>
          </a:bodyPr>
          <a:lstStyle/>
          <a:p>
            <a:pPr algn="ctr"/>
            <a:r>
              <a:rPr lang="en-US" altLang="ko-KR" b="1" dirty="0">
                <a:solidFill>
                  <a:schemeClr val="bg1"/>
                </a:solidFill>
              </a:rPr>
              <a:t>2001</a:t>
            </a:r>
            <a:endParaRPr lang="ko-KR" altLang="en-US" b="1" dirty="0">
              <a:solidFill>
                <a:schemeClr val="bg1"/>
              </a:solidFill>
            </a:endParaRPr>
          </a:p>
        </p:txBody>
      </p:sp>
      <p:sp>
        <p:nvSpPr>
          <p:cNvPr id="34" name="TextBox 33">
            <a:extLst>
              <a:ext uri="{FF2B5EF4-FFF2-40B4-BE49-F238E27FC236}">
                <a16:creationId xmlns:a16="http://schemas.microsoft.com/office/drawing/2014/main" id="{A700443E-EA89-47F0-95BB-52CEFD59AF59}"/>
              </a:ext>
            </a:extLst>
          </p:cNvPr>
          <p:cNvSpPr txBox="1"/>
          <p:nvPr/>
        </p:nvSpPr>
        <p:spPr>
          <a:xfrm>
            <a:off x="3128456" y="960365"/>
            <a:ext cx="716863" cy="369332"/>
          </a:xfrm>
          <a:prstGeom prst="rect">
            <a:avLst/>
          </a:prstGeom>
          <a:noFill/>
        </p:spPr>
        <p:txBody>
          <a:bodyPr wrap="none" rtlCol="0">
            <a:spAutoFit/>
          </a:bodyPr>
          <a:lstStyle/>
          <a:p>
            <a:pPr algn="ctr"/>
            <a:r>
              <a:rPr lang="en-US" altLang="ko-KR" b="1" dirty="0">
                <a:solidFill>
                  <a:schemeClr val="bg1"/>
                </a:solidFill>
              </a:rPr>
              <a:t>2008</a:t>
            </a:r>
            <a:endParaRPr lang="ko-KR" altLang="en-US" b="1" dirty="0">
              <a:solidFill>
                <a:schemeClr val="bg1"/>
              </a:solidFill>
            </a:endParaRPr>
          </a:p>
        </p:txBody>
      </p:sp>
      <p:sp>
        <p:nvSpPr>
          <p:cNvPr id="35" name="TextBox 34">
            <a:extLst>
              <a:ext uri="{FF2B5EF4-FFF2-40B4-BE49-F238E27FC236}">
                <a16:creationId xmlns:a16="http://schemas.microsoft.com/office/drawing/2014/main" id="{7A8E6C53-5975-46C0-9FED-4BD8F22B4483}"/>
              </a:ext>
            </a:extLst>
          </p:cNvPr>
          <p:cNvSpPr txBox="1"/>
          <p:nvPr/>
        </p:nvSpPr>
        <p:spPr>
          <a:xfrm>
            <a:off x="5321675" y="960365"/>
            <a:ext cx="716863" cy="369332"/>
          </a:xfrm>
          <a:prstGeom prst="rect">
            <a:avLst/>
          </a:prstGeom>
          <a:noFill/>
        </p:spPr>
        <p:txBody>
          <a:bodyPr wrap="none" rtlCol="0">
            <a:spAutoFit/>
          </a:bodyPr>
          <a:lstStyle/>
          <a:p>
            <a:pPr algn="ctr"/>
            <a:r>
              <a:rPr lang="en-US" altLang="ko-KR" b="1" dirty="0">
                <a:solidFill>
                  <a:schemeClr val="bg1"/>
                </a:solidFill>
              </a:rPr>
              <a:t>2010</a:t>
            </a:r>
            <a:endParaRPr lang="ko-KR" altLang="en-US" b="1" dirty="0">
              <a:solidFill>
                <a:schemeClr val="bg1"/>
              </a:solidFill>
            </a:endParaRPr>
          </a:p>
        </p:txBody>
      </p:sp>
      <p:sp>
        <p:nvSpPr>
          <p:cNvPr id="36" name="TextBox 35">
            <a:extLst>
              <a:ext uri="{FF2B5EF4-FFF2-40B4-BE49-F238E27FC236}">
                <a16:creationId xmlns:a16="http://schemas.microsoft.com/office/drawing/2014/main" id="{547EEF75-393D-495A-8858-A6C87553786B}"/>
              </a:ext>
            </a:extLst>
          </p:cNvPr>
          <p:cNvSpPr txBox="1"/>
          <p:nvPr/>
        </p:nvSpPr>
        <p:spPr>
          <a:xfrm>
            <a:off x="7514894" y="960365"/>
            <a:ext cx="716863" cy="369332"/>
          </a:xfrm>
          <a:prstGeom prst="rect">
            <a:avLst/>
          </a:prstGeom>
          <a:noFill/>
        </p:spPr>
        <p:txBody>
          <a:bodyPr wrap="none" rtlCol="0">
            <a:spAutoFit/>
          </a:bodyPr>
          <a:lstStyle/>
          <a:p>
            <a:pPr algn="ctr"/>
            <a:r>
              <a:rPr lang="en-US" altLang="ko-KR" b="1" dirty="0">
                <a:solidFill>
                  <a:schemeClr val="bg1"/>
                </a:solidFill>
              </a:rPr>
              <a:t>2012</a:t>
            </a:r>
            <a:endParaRPr lang="ko-KR" altLang="en-US" b="1" dirty="0">
              <a:solidFill>
                <a:schemeClr val="bg1"/>
              </a:solidFill>
            </a:endParaRPr>
          </a:p>
        </p:txBody>
      </p:sp>
      <p:sp>
        <p:nvSpPr>
          <p:cNvPr id="44" name="슬라이드 번호 개체 틀 23">
            <a:extLst>
              <a:ext uri="{FF2B5EF4-FFF2-40B4-BE49-F238E27FC236}">
                <a16:creationId xmlns:a16="http://schemas.microsoft.com/office/drawing/2014/main" id="{4FE18DC9-272C-4840-AF7B-15450385DF39}"/>
              </a:ext>
            </a:extLst>
          </p:cNvPr>
          <p:cNvSpPr>
            <a:spLocks noGrp="1"/>
          </p:cNvSpPr>
          <p:nvPr>
            <p:ph type="sldNum" sz="quarter" idx="12"/>
          </p:nvPr>
        </p:nvSpPr>
        <p:spPr/>
        <p:txBody>
          <a:bodyPr/>
          <a:lstStyle/>
          <a:p>
            <a:fld id="{CFC48613-D1D5-42C6-AA47-CE1C9A1D9ADE}" type="slidenum">
              <a:rPr lang="ko-KR" altLang="en-US" smtClean="0"/>
              <a:t>33</a:t>
            </a:fld>
            <a:endParaRPr lang="ko-KR" altLang="en-US"/>
          </a:p>
        </p:txBody>
      </p:sp>
      <p:sp>
        <p:nvSpPr>
          <p:cNvPr id="40" name="제목 39">
            <a:extLst>
              <a:ext uri="{FF2B5EF4-FFF2-40B4-BE49-F238E27FC236}">
                <a16:creationId xmlns:a16="http://schemas.microsoft.com/office/drawing/2014/main" id="{37353999-50E3-4C6E-8E0A-74088B0177AC}"/>
              </a:ext>
            </a:extLst>
          </p:cNvPr>
          <p:cNvSpPr>
            <a:spLocks noGrp="1"/>
          </p:cNvSpPr>
          <p:nvPr>
            <p:ph type="title"/>
          </p:nvPr>
        </p:nvSpPr>
        <p:spPr>
          <a:prstGeom prst="rect">
            <a:avLst/>
          </a:prstGeom>
        </p:spPr>
        <p:txBody>
          <a:bodyPr wrap="none" anchor="ctr" anchorCtr="0">
            <a:noAutofit/>
            <a:sp3d>
              <a:bevelB w="57150" h="38100" prst="artDeco"/>
            </a:sp3d>
          </a:bodyPr>
          <a:lstStyle/>
          <a:p>
            <a:pPr algn="r"/>
            <a:r>
              <a:rPr lang="ko-KR" altLang="en-US" sz="2800" b="1" i="1" dirty="0">
                <a:solidFill>
                  <a:schemeClr val="bg1"/>
                </a:solidFill>
                <a:latin typeface="+mj-ea"/>
                <a:ea typeface="+mj-ea"/>
              </a:rPr>
              <a:t>특허 기술발전도</a:t>
            </a:r>
          </a:p>
        </p:txBody>
      </p:sp>
    </p:spTree>
    <p:extLst>
      <p:ext uri="{BB962C8B-B14F-4D97-AF65-F5344CB8AC3E}">
        <p14:creationId xmlns:p14="http://schemas.microsoft.com/office/powerpoint/2010/main" val="41001356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34</a:t>
            </a:fld>
            <a:endParaRPr lang="ko-KR" altLang="en-US" dirty="0"/>
          </a:p>
        </p:txBody>
      </p:sp>
      <p:sp>
        <p:nvSpPr>
          <p:cNvPr id="14" name="직사각형 13"/>
          <p:cNvSpPr/>
          <p:nvPr/>
        </p:nvSpPr>
        <p:spPr>
          <a:xfrm>
            <a:off x="648000" y="980728"/>
            <a:ext cx="6300264" cy="369332"/>
          </a:xfrm>
          <a:prstGeom prst="rect">
            <a:avLst/>
          </a:prstGeom>
        </p:spPr>
        <p:txBody>
          <a:bodyPr wrap="square">
            <a:spAutoFit/>
          </a:bodyPr>
          <a:lstStyle/>
          <a:p>
            <a:pPr lvl="0"/>
            <a:r>
              <a:rPr lang="en-US" altLang="ko-KR" dirty="0">
                <a:solidFill>
                  <a:schemeClr val="bg1"/>
                </a:solidFill>
                <a:latin typeface="+mn-ea"/>
              </a:rPr>
              <a:t>* </a:t>
            </a:r>
            <a:r>
              <a:rPr lang="ko-KR" altLang="en-US" dirty="0">
                <a:solidFill>
                  <a:schemeClr val="bg1"/>
                </a:solidFill>
                <a:latin typeface="+mn-ea"/>
              </a:rPr>
              <a:t>핵심후보군 특허</a:t>
            </a:r>
            <a:r>
              <a:rPr lang="en-US" altLang="ko-KR" dirty="0">
                <a:solidFill>
                  <a:schemeClr val="bg1"/>
                </a:solidFill>
                <a:latin typeface="+mn-ea"/>
              </a:rPr>
              <a:t>(10</a:t>
            </a:r>
            <a:r>
              <a:rPr lang="ko-KR" altLang="en-US" dirty="0">
                <a:solidFill>
                  <a:schemeClr val="bg1"/>
                </a:solidFill>
                <a:latin typeface="+mn-ea"/>
              </a:rPr>
              <a:t>개</a:t>
            </a:r>
            <a:r>
              <a:rPr lang="en-US" altLang="ko-KR" dirty="0">
                <a:solidFill>
                  <a:schemeClr val="bg1"/>
                </a:solidFill>
                <a:latin typeface="+mn-ea"/>
              </a:rPr>
              <a:t>)</a:t>
            </a:r>
            <a:r>
              <a:rPr lang="ko-KR" altLang="en-US" dirty="0">
                <a:solidFill>
                  <a:schemeClr val="bg1"/>
                </a:solidFill>
                <a:latin typeface="+mn-ea"/>
              </a:rPr>
              <a:t> 명세서 중심으로 </a:t>
            </a:r>
            <a:r>
              <a:rPr lang="en-US" altLang="ko-KR" dirty="0">
                <a:solidFill>
                  <a:schemeClr val="bg1"/>
                </a:solidFill>
                <a:latin typeface="+mn-ea"/>
              </a:rPr>
              <a:t>Object</a:t>
            </a:r>
            <a:r>
              <a:rPr lang="ko-KR" altLang="en-US" dirty="0">
                <a:solidFill>
                  <a:schemeClr val="bg1"/>
                </a:solidFill>
                <a:latin typeface="+mn-ea"/>
              </a:rPr>
              <a:t> 추출</a:t>
            </a:r>
          </a:p>
        </p:txBody>
      </p:sp>
      <p:graphicFrame>
        <p:nvGraphicFramePr>
          <p:cNvPr id="25" name="표 24"/>
          <p:cNvGraphicFramePr>
            <a:graphicFrameLocks noGrp="1"/>
          </p:cNvGraphicFramePr>
          <p:nvPr>
            <p:extLst>
              <p:ext uri="{D42A27DB-BD31-4B8C-83A1-F6EECF244321}">
                <p14:modId xmlns:p14="http://schemas.microsoft.com/office/powerpoint/2010/main" val="1552797993"/>
              </p:ext>
            </p:extLst>
          </p:nvPr>
        </p:nvGraphicFramePr>
        <p:xfrm>
          <a:off x="648000" y="1700808"/>
          <a:ext cx="7848000" cy="4463999"/>
        </p:xfrm>
        <a:graphic>
          <a:graphicData uri="http://schemas.openxmlformats.org/drawingml/2006/table">
            <a:tbl>
              <a:tblPr/>
              <a:tblGrid>
                <a:gridCol w="6228256">
                  <a:extLst>
                    <a:ext uri="{9D8B030D-6E8A-4147-A177-3AD203B41FA5}">
                      <a16:colId xmlns:a16="http://schemas.microsoft.com/office/drawing/2014/main" val="20000"/>
                    </a:ext>
                  </a:extLst>
                </a:gridCol>
                <a:gridCol w="1619744">
                  <a:extLst>
                    <a:ext uri="{9D8B030D-6E8A-4147-A177-3AD203B41FA5}">
                      <a16:colId xmlns:a16="http://schemas.microsoft.com/office/drawing/2014/main" val="20001"/>
                    </a:ext>
                  </a:extLst>
                </a:gridCol>
              </a:tblGrid>
              <a:tr h="699367">
                <a:tc>
                  <a:txBody>
                    <a:bodyPr/>
                    <a:lstStyle/>
                    <a:p>
                      <a:pPr algn="ctr" rtl="0" fontAlgn="ctr">
                        <a:spcBef>
                          <a:spcPts val="0"/>
                        </a:spcBef>
                        <a:spcAft>
                          <a:spcPts val="0"/>
                        </a:spcAft>
                      </a:pPr>
                      <a:r>
                        <a:rPr lang="ko-KR" altLang="en-US" sz="1800" b="1" dirty="0">
                          <a:solidFill>
                            <a:schemeClr val="bg1"/>
                          </a:solidFill>
                          <a:latin typeface="+mn-ea"/>
                        </a:rPr>
                        <a:t>키워드</a:t>
                      </a:r>
                      <a:endParaRPr lang="en-US" sz="1800" b="1" dirty="0">
                        <a:solidFill>
                          <a:schemeClr val="bg1"/>
                        </a:solidFill>
                        <a:effectLst/>
                      </a:endParaRPr>
                    </a:p>
                  </a:txBody>
                  <a:tcPr marL="61154" marR="61154" marT="17473" marB="17473" anchor="ctr">
                    <a:lnL w="28575" cap="flat" cmpd="sng" algn="ctr">
                      <a:no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952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en-US" altLang="ko-KR" sz="1800" b="1" dirty="0">
                          <a:solidFill>
                            <a:schemeClr val="bg1"/>
                          </a:solidFill>
                          <a:effectLst/>
                        </a:rPr>
                        <a:t>Object</a:t>
                      </a:r>
                      <a:endParaRPr lang="ko-KR" altLang="en-US" sz="1800" b="1"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2319">
                <a:tc>
                  <a:txBody>
                    <a:bodyPr/>
                    <a:lstStyle/>
                    <a:p>
                      <a:pPr algn="just"/>
                      <a:r>
                        <a:rPr lang="ko-KR" altLang="en-US" sz="1400" b="0" u="none" strike="noStrike" dirty="0">
                          <a:solidFill>
                            <a:schemeClr val="bg1"/>
                          </a:solidFill>
                          <a:effectLst/>
                          <a:latin typeface="+mn-ea"/>
                        </a:rPr>
                        <a:t>영상 음성 활용한 가사로봇</a:t>
                      </a:r>
                      <a:r>
                        <a:rPr lang="en-US" altLang="ko-KR" sz="1400" b="0" u="none" strike="noStrike" dirty="0">
                          <a:solidFill>
                            <a:schemeClr val="bg1"/>
                          </a:solidFill>
                          <a:effectLst/>
                          <a:latin typeface="+mn-ea"/>
                        </a:rPr>
                        <a:t>, </a:t>
                      </a:r>
                      <a:r>
                        <a:rPr lang="ko-KR" altLang="en-US" sz="1400" b="0" u="none" strike="noStrike" dirty="0">
                          <a:solidFill>
                            <a:schemeClr val="bg1"/>
                          </a:solidFill>
                          <a:effectLst/>
                          <a:latin typeface="+mn-ea"/>
                        </a:rPr>
                        <a:t>비서로봇</a:t>
                      </a:r>
                      <a:r>
                        <a:rPr lang="en-US" altLang="ko-KR" sz="1400" b="0" u="none" strike="noStrike" dirty="0">
                          <a:solidFill>
                            <a:schemeClr val="bg1"/>
                          </a:solidFill>
                          <a:effectLst/>
                          <a:latin typeface="+mn-ea"/>
                        </a:rPr>
                        <a:t>, </a:t>
                      </a:r>
                      <a:r>
                        <a:rPr lang="ko-KR" altLang="en-US" sz="1400" b="0" i="0" u="none" strike="noStrike" dirty="0">
                          <a:solidFill>
                            <a:schemeClr val="bg1"/>
                          </a:solidFill>
                          <a:effectLst/>
                          <a:latin typeface="+mn-ea"/>
                        </a:rPr>
                        <a:t>가정</a:t>
                      </a:r>
                      <a:r>
                        <a:rPr lang="en-US" altLang="ko-KR" sz="1400" b="0" i="0" u="none" strike="noStrike" dirty="0">
                          <a:solidFill>
                            <a:schemeClr val="bg1"/>
                          </a:solidFill>
                          <a:effectLst/>
                          <a:latin typeface="+mn-ea"/>
                        </a:rPr>
                        <a:t>-</a:t>
                      </a:r>
                      <a:r>
                        <a:rPr lang="ko-KR" altLang="en-US" sz="1400" b="0" i="0" u="none" strike="noStrike" dirty="0">
                          <a:solidFill>
                            <a:schemeClr val="bg1"/>
                          </a:solidFill>
                          <a:effectLst/>
                          <a:latin typeface="+mn-ea"/>
                        </a:rPr>
                        <a:t>오피스 로봇</a:t>
                      </a:r>
                      <a:r>
                        <a:rPr lang="en-US" altLang="ko-KR" sz="1400" b="0" dirty="0">
                          <a:solidFill>
                            <a:schemeClr val="bg1"/>
                          </a:solidFill>
                          <a:effectLst/>
                          <a:latin typeface="+mn-ea"/>
                        </a:rPr>
                        <a:t>, </a:t>
                      </a:r>
                      <a:r>
                        <a:rPr lang="ko-KR" altLang="en-US" sz="1400" b="0" dirty="0">
                          <a:solidFill>
                            <a:schemeClr val="bg1"/>
                          </a:solidFill>
                          <a:effectLst/>
                          <a:latin typeface="+mn-ea"/>
                        </a:rPr>
                        <a:t>사</a:t>
                      </a:r>
                      <a:r>
                        <a:rPr lang="ko-KR" altLang="en-US" sz="1400" b="0" i="0" u="none" strike="noStrike" dirty="0">
                          <a:solidFill>
                            <a:schemeClr val="bg1"/>
                          </a:solidFill>
                          <a:effectLst/>
                          <a:latin typeface="+mn-ea"/>
                        </a:rPr>
                        <a:t>용자 성향 학습</a:t>
                      </a:r>
                      <a:r>
                        <a:rPr lang="en-US" altLang="ko-KR" sz="1400" b="0" i="0" u="none" strike="noStrike" dirty="0">
                          <a:solidFill>
                            <a:schemeClr val="bg1"/>
                          </a:solidFill>
                          <a:effectLst/>
                          <a:latin typeface="+mn-ea"/>
                        </a:rPr>
                        <a:t>,</a:t>
                      </a:r>
                      <a:r>
                        <a:rPr lang="ko-KR" altLang="en-US" sz="1400" b="0" i="0" u="none" strike="noStrike" dirty="0">
                          <a:solidFill>
                            <a:schemeClr val="bg1"/>
                          </a:solidFill>
                          <a:effectLst/>
                          <a:latin typeface="+mn-ea"/>
                        </a:rPr>
                        <a:t>개인비서</a:t>
                      </a:r>
                      <a:r>
                        <a:rPr lang="en-US" altLang="ko-KR" sz="1400" b="0" i="0" u="none" strike="noStrike" dirty="0">
                          <a:solidFill>
                            <a:schemeClr val="bg1"/>
                          </a:solidFill>
                          <a:effectLst/>
                          <a:latin typeface="+mn-ea"/>
                        </a:rPr>
                        <a:t>(</a:t>
                      </a:r>
                      <a:r>
                        <a:rPr lang="ko-KR" altLang="en-US" sz="1400" b="0" i="0" u="none" strike="noStrike" dirty="0">
                          <a:solidFill>
                            <a:schemeClr val="bg1"/>
                          </a:solidFill>
                          <a:effectLst/>
                          <a:latin typeface="+mn-ea"/>
                        </a:rPr>
                        <a:t>검색</a:t>
                      </a:r>
                      <a:r>
                        <a:rPr lang="en-US" altLang="ko-KR" sz="1400" b="0" i="0" u="none" strike="noStrike" dirty="0">
                          <a:solidFill>
                            <a:schemeClr val="bg1"/>
                          </a:solidFill>
                          <a:effectLst/>
                          <a:latin typeface="+mn-ea"/>
                        </a:rPr>
                        <a:t>, </a:t>
                      </a:r>
                      <a:r>
                        <a:rPr lang="ko-KR" altLang="en-US" sz="1400" b="0" i="0" u="none" strike="noStrike" dirty="0" err="1">
                          <a:solidFill>
                            <a:schemeClr val="bg1"/>
                          </a:solidFill>
                          <a:effectLst/>
                          <a:latin typeface="+mn-ea"/>
                        </a:rPr>
                        <a:t>메일링</a:t>
                      </a:r>
                      <a:r>
                        <a:rPr lang="en-US" altLang="ko-KR" sz="1400" b="0" i="0" u="none" strike="noStrike" dirty="0">
                          <a:solidFill>
                            <a:schemeClr val="bg1"/>
                          </a:solidFill>
                          <a:effectLst/>
                          <a:latin typeface="+mn-ea"/>
                        </a:rPr>
                        <a:t>, </a:t>
                      </a:r>
                      <a:r>
                        <a:rPr lang="ko-KR" altLang="en-US" sz="1400" b="0" i="0" u="none" strike="noStrike" dirty="0">
                          <a:solidFill>
                            <a:schemeClr val="bg1"/>
                          </a:solidFill>
                          <a:effectLst/>
                          <a:latin typeface="+mn-ea"/>
                        </a:rPr>
                        <a:t>자동응답</a:t>
                      </a:r>
                      <a:r>
                        <a:rPr lang="en-US" altLang="ko-KR" sz="1400" b="0" i="0" u="none" strike="noStrike" dirty="0">
                          <a:solidFill>
                            <a:schemeClr val="bg1"/>
                          </a:solidFill>
                          <a:effectLst/>
                          <a:latin typeface="+mn-ea"/>
                        </a:rPr>
                        <a:t>)</a:t>
                      </a:r>
                      <a:endParaRPr lang="ko-KR" altLang="en-US" sz="1400" b="0" dirty="0">
                        <a:solidFill>
                          <a:schemeClr val="bg1"/>
                        </a:solidFill>
                        <a:effectLst/>
                      </a:endParaRPr>
                    </a:p>
                  </a:txBody>
                  <a:tcPr marL="61154" marR="61154" marT="17473" marB="17473" anchor="ctr">
                    <a:lnL w="28575" cap="flat" cmpd="sng" algn="ctr">
                      <a:no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400" b="0" dirty="0">
                          <a:solidFill>
                            <a:schemeClr val="bg1"/>
                          </a:solidFill>
                          <a:effectLst/>
                          <a:latin typeface="+mn-ea"/>
                        </a:rPr>
                        <a:t>편의제공</a:t>
                      </a:r>
                      <a:endParaRPr lang="en-US" sz="1400" b="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3840">
                <a:tc>
                  <a:txBody>
                    <a:bodyPr/>
                    <a:lstStyle/>
                    <a:p>
                      <a:pPr marL="0" marR="0" indent="0" algn="just" defTabSz="914400" rtl="0" eaLnBrk="1" fontAlgn="ctr" latinLnBrk="1" hangingPunct="1">
                        <a:lnSpc>
                          <a:spcPct val="100000"/>
                        </a:lnSpc>
                        <a:spcBef>
                          <a:spcPts val="0"/>
                        </a:spcBef>
                        <a:spcAft>
                          <a:spcPts val="0"/>
                        </a:spcAft>
                        <a:buClrTx/>
                        <a:buSzTx/>
                        <a:buFontTx/>
                        <a:buNone/>
                        <a:tabLst/>
                        <a:defRPr/>
                      </a:pPr>
                      <a:r>
                        <a:rPr lang="ko-KR" altLang="en-US" sz="1400" b="0" dirty="0">
                          <a:solidFill>
                            <a:schemeClr val="bg1"/>
                          </a:solidFill>
                          <a:effectLst/>
                          <a:latin typeface="+mn-ea"/>
                        </a:rPr>
                        <a:t>자연어처리</a:t>
                      </a:r>
                      <a:r>
                        <a:rPr lang="en-US" altLang="ko-KR" sz="1400" b="0" dirty="0">
                          <a:solidFill>
                            <a:schemeClr val="bg1"/>
                          </a:solidFill>
                          <a:effectLst/>
                          <a:latin typeface="+mn-ea"/>
                        </a:rPr>
                        <a:t>, </a:t>
                      </a:r>
                      <a:r>
                        <a:rPr lang="ko-KR" altLang="en-US" sz="1400" b="0" dirty="0">
                          <a:solidFill>
                            <a:schemeClr val="bg1"/>
                          </a:solidFill>
                          <a:effectLst/>
                          <a:latin typeface="+mn-ea"/>
                        </a:rPr>
                        <a:t>워키토키</a:t>
                      </a:r>
                      <a:endParaRPr lang="ko-KR" altLang="en-US" sz="1400" b="0" dirty="0">
                        <a:solidFill>
                          <a:schemeClr val="bg1"/>
                        </a:solidFill>
                        <a:effectLst/>
                      </a:endParaRPr>
                    </a:p>
                  </a:txBody>
                  <a:tcPr marL="61154" marR="61154" marT="17473" marB="17473" anchor="ctr">
                    <a:lnL w="28575" cap="flat" cmpd="sng" algn="ctr">
                      <a:no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400" b="0" dirty="0">
                          <a:solidFill>
                            <a:schemeClr val="bg1"/>
                          </a:solidFill>
                          <a:effectLst/>
                          <a:latin typeface="+mn-ea"/>
                        </a:rPr>
                        <a:t>의사소통</a:t>
                      </a:r>
                      <a:endParaRPr lang="en-US" sz="1400" b="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72042">
                <a:tc>
                  <a:txBody>
                    <a:bodyPr/>
                    <a:lstStyle/>
                    <a:p>
                      <a:pPr algn="just" latinLnBrk="1" hangingPunct="0"/>
                      <a:r>
                        <a:rPr lang="ko-KR" altLang="en-US" sz="1400" b="0" dirty="0">
                          <a:solidFill>
                            <a:schemeClr val="bg1"/>
                          </a:solidFill>
                          <a:effectLst/>
                          <a:latin typeface="+mn-ea"/>
                        </a:rPr>
                        <a:t>애완용</a:t>
                      </a:r>
                      <a:r>
                        <a:rPr lang="en-US" altLang="ko-KR" sz="1400" b="0" dirty="0">
                          <a:solidFill>
                            <a:schemeClr val="bg1"/>
                          </a:solidFill>
                          <a:effectLst/>
                          <a:latin typeface="+mn-ea"/>
                        </a:rPr>
                        <a:t>, </a:t>
                      </a:r>
                      <a:r>
                        <a:rPr lang="ko-KR" altLang="en-US" sz="1400" b="0" dirty="0">
                          <a:solidFill>
                            <a:schemeClr val="bg1"/>
                          </a:solidFill>
                          <a:effectLst/>
                          <a:latin typeface="+mn-ea"/>
                        </a:rPr>
                        <a:t>시간공유에 따른 친밀감 성장</a:t>
                      </a:r>
                    </a:p>
                    <a:p>
                      <a:pPr algn="just" latinLnBrk="1" hangingPunct="0"/>
                      <a:r>
                        <a:rPr lang="ko-KR" altLang="en-US" sz="1400" b="0" dirty="0">
                          <a:solidFill>
                            <a:schemeClr val="bg1"/>
                          </a:solidFill>
                          <a:effectLst/>
                          <a:latin typeface="+mn-ea"/>
                        </a:rPr>
                        <a:t>특정 음성만 인식 활용한 노인층을 위한  교감</a:t>
                      </a:r>
                      <a:r>
                        <a:rPr lang="en-US" altLang="ko-KR" sz="1400" b="0" dirty="0">
                          <a:solidFill>
                            <a:schemeClr val="bg1"/>
                          </a:solidFill>
                          <a:effectLst/>
                          <a:latin typeface="+mn-ea"/>
                        </a:rPr>
                        <a:t>, </a:t>
                      </a:r>
                      <a:r>
                        <a:rPr lang="ko-KR" altLang="en-US" sz="1400" b="0" dirty="0">
                          <a:solidFill>
                            <a:schemeClr val="bg1"/>
                          </a:solidFill>
                          <a:effectLst/>
                          <a:latin typeface="+mn-ea"/>
                        </a:rPr>
                        <a:t>노인층 건강 유지</a:t>
                      </a:r>
                      <a:endParaRPr lang="en-US" altLang="ko-KR" sz="1400" b="0" dirty="0">
                        <a:solidFill>
                          <a:schemeClr val="bg1"/>
                        </a:solidFill>
                        <a:effectLst/>
                        <a:latin typeface="+mn-ea"/>
                      </a:endParaRPr>
                    </a:p>
                    <a:p>
                      <a:pPr algn="just" latinLnBrk="1" hangingPunct="0"/>
                      <a:r>
                        <a:rPr lang="ko-KR" altLang="en-US" sz="1400" b="0" dirty="0">
                          <a:solidFill>
                            <a:schemeClr val="bg1"/>
                          </a:solidFill>
                          <a:effectLst/>
                          <a:latin typeface="+mn-ea"/>
                        </a:rPr>
                        <a:t>사용자 친화적 대화</a:t>
                      </a:r>
                      <a:r>
                        <a:rPr lang="en-US" altLang="ko-KR" sz="1400" b="0" dirty="0">
                          <a:solidFill>
                            <a:schemeClr val="bg1"/>
                          </a:solidFill>
                          <a:effectLst/>
                          <a:latin typeface="+mn-ea"/>
                        </a:rPr>
                        <a:t>, </a:t>
                      </a:r>
                      <a:r>
                        <a:rPr lang="ko-KR" altLang="en-US" sz="1400" b="0" dirty="0">
                          <a:solidFill>
                            <a:schemeClr val="bg1"/>
                          </a:solidFill>
                          <a:effectLst/>
                          <a:latin typeface="+mn-ea"/>
                        </a:rPr>
                        <a:t>감정표현</a:t>
                      </a:r>
                      <a:r>
                        <a:rPr lang="en-US" altLang="ko-KR" sz="1400" b="0" dirty="0">
                          <a:solidFill>
                            <a:schemeClr val="bg1"/>
                          </a:solidFill>
                          <a:effectLst/>
                          <a:latin typeface="+mn-ea"/>
                        </a:rPr>
                        <a:t>, </a:t>
                      </a:r>
                      <a:r>
                        <a:rPr lang="ko-KR" altLang="en-US" sz="1400" b="0" dirty="0">
                          <a:solidFill>
                            <a:schemeClr val="bg1"/>
                          </a:solidFill>
                          <a:effectLst/>
                          <a:latin typeface="+mn-ea"/>
                        </a:rPr>
                        <a:t>노약자 말벗</a:t>
                      </a:r>
                      <a:r>
                        <a:rPr lang="en-US" altLang="ko-KR" sz="1400" b="0" dirty="0">
                          <a:solidFill>
                            <a:schemeClr val="bg1"/>
                          </a:solidFill>
                          <a:effectLst/>
                          <a:latin typeface="+mn-ea"/>
                        </a:rPr>
                        <a:t>, </a:t>
                      </a:r>
                      <a:r>
                        <a:rPr lang="ko-KR" altLang="en-US" sz="1400" b="0" dirty="0">
                          <a:solidFill>
                            <a:schemeClr val="bg1"/>
                          </a:solidFill>
                          <a:effectLst/>
                          <a:latin typeface="+mn-ea"/>
                        </a:rPr>
                        <a:t>맞춤형 교감</a:t>
                      </a:r>
                    </a:p>
                    <a:p>
                      <a:pPr algn="just" latinLnBrk="1" hangingPunct="0"/>
                      <a:r>
                        <a:rPr lang="ko-KR" altLang="en-US" sz="1400" b="0" dirty="0">
                          <a:solidFill>
                            <a:schemeClr val="bg1"/>
                          </a:solidFill>
                          <a:effectLst/>
                          <a:latin typeface="+mn-ea"/>
                        </a:rPr>
                        <a:t>노인층을 위한 아이표정 표출</a:t>
                      </a:r>
                    </a:p>
                  </a:txBody>
                  <a:tcPr marL="61154" marR="61154" marT="17473" marB="17473" anchor="ctr">
                    <a:lnL w="28575" cap="flat" cmpd="sng" algn="ctr">
                      <a:no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400" b="0" dirty="0">
                          <a:solidFill>
                            <a:schemeClr val="bg1"/>
                          </a:solidFill>
                          <a:effectLst/>
                          <a:latin typeface="+mn-ea"/>
                        </a:rPr>
                        <a:t>심리안정</a:t>
                      </a:r>
                      <a:endParaRPr lang="en-US" sz="1400" b="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42591">
                <a:tc>
                  <a:txBody>
                    <a:bodyPr/>
                    <a:lstStyle/>
                    <a:p>
                      <a:pPr algn="just"/>
                      <a:r>
                        <a:rPr lang="ko-KR" altLang="en-US" sz="1400" b="0" dirty="0">
                          <a:solidFill>
                            <a:schemeClr val="bg1"/>
                          </a:solidFill>
                          <a:effectLst/>
                          <a:latin typeface="+mn-ea"/>
                        </a:rPr>
                        <a:t>비슷한 관심사의 사용자 추천서비스 제공</a:t>
                      </a:r>
                      <a:r>
                        <a:rPr lang="en-US" altLang="ko-KR" sz="1400" b="0" dirty="0">
                          <a:solidFill>
                            <a:schemeClr val="bg1"/>
                          </a:solidFill>
                          <a:effectLst/>
                          <a:latin typeface="+mn-ea"/>
                        </a:rPr>
                        <a:t>, </a:t>
                      </a:r>
                      <a:r>
                        <a:rPr lang="ko-KR" altLang="en-US" sz="1400" b="0" dirty="0">
                          <a:solidFill>
                            <a:schemeClr val="bg1"/>
                          </a:solidFill>
                          <a:effectLst/>
                          <a:latin typeface="+mn-ea"/>
                        </a:rPr>
                        <a:t>소통</a:t>
                      </a:r>
                      <a:r>
                        <a:rPr lang="en-US" altLang="ko-KR" sz="1400" b="0" dirty="0">
                          <a:solidFill>
                            <a:schemeClr val="bg1"/>
                          </a:solidFill>
                          <a:effectLst/>
                          <a:latin typeface="+mn-ea"/>
                        </a:rPr>
                        <a:t>, </a:t>
                      </a:r>
                      <a:r>
                        <a:rPr lang="ko-KR" altLang="en-US" sz="1400" b="0" dirty="0">
                          <a:solidFill>
                            <a:schemeClr val="bg1"/>
                          </a:solidFill>
                          <a:effectLst/>
                          <a:latin typeface="+mn-ea"/>
                        </a:rPr>
                        <a:t>멀티미디어 </a:t>
                      </a:r>
                      <a:r>
                        <a:rPr lang="ko-KR" altLang="en-US" sz="1400" b="0" dirty="0" err="1">
                          <a:solidFill>
                            <a:schemeClr val="bg1"/>
                          </a:solidFill>
                          <a:effectLst/>
                          <a:latin typeface="+mn-ea"/>
                        </a:rPr>
                        <a:t>컨텐츠</a:t>
                      </a:r>
                      <a:r>
                        <a:rPr lang="ko-KR" altLang="en-US" sz="1400" b="0" dirty="0">
                          <a:solidFill>
                            <a:schemeClr val="bg1"/>
                          </a:solidFill>
                          <a:effectLst/>
                          <a:latin typeface="+mn-ea"/>
                        </a:rPr>
                        <a:t> 재생</a:t>
                      </a:r>
                      <a:r>
                        <a:rPr lang="en-US" altLang="ko-KR" sz="1400" b="0" dirty="0">
                          <a:solidFill>
                            <a:schemeClr val="bg1"/>
                          </a:solidFill>
                          <a:effectLst/>
                          <a:latin typeface="+mn-ea"/>
                        </a:rPr>
                        <a:t>, </a:t>
                      </a:r>
                      <a:r>
                        <a:rPr lang="ko-KR" altLang="en-US" sz="1400" b="0" i="0" u="none" strike="noStrike" dirty="0">
                          <a:solidFill>
                            <a:schemeClr val="bg1"/>
                          </a:solidFill>
                          <a:effectLst/>
                          <a:latin typeface="+mn-ea"/>
                        </a:rPr>
                        <a:t>애완용</a:t>
                      </a:r>
                      <a:r>
                        <a:rPr lang="en-US" altLang="ko-KR" sz="1400" b="0" i="0" u="none" strike="noStrike" dirty="0">
                          <a:solidFill>
                            <a:schemeClr val="bg1"/>
                          </a:solidFill>
                          <a:effectLst/>
                          <a:latin typeface="+mn-ea"/>
                        </a:rPr>
                        <a:t>, </a:t>
                      </a:r>
                      <a:r>
                        <a:rPr lang="ko-KR" altLang="en-US" sz="1400" b="0" i="0" u="none" strike="noStrike" dirty="0">
                          <a:solidFill>
                            <a:schemeClr val="bg1"/>
                          </a:solidFill>
                          <a:effectLst/>
                          <a:latin typeface="+mn-ea"/>
                        </a:rPr>
                        <a:t>온도의 따른 반응</a:t>
                      </a:r>
                      <a:r>
                        <a:rPr lang="en-US" altLang="ko-KR" sz="1400" b="0" i="0" u="none" strike="noStrike" dirty="0">
                          <a:solidFill>
                            <a:schemeClr val="bg1"/>
                          </a:solidFill>
                          <a:effectLst/>
                          <a:latin typeface="+mn-ea"/>
                        </a:rPr>
                        <a:t>, </a:t>
                      </a:r>
                      <a:r>
                        <a:rPr lang="ko-KR" altLang="en-US" sz="1400" b="0" dirty="0">
                          <a:solidFill>
                            <a:schemeClr val="bg1"/>
                          </a:solidFill>
                          <a:effectLst/>
                          <a:latin typeface="+mn-ea"/>
                        </a:rPr>
                        <a:t>멀티미디어 </a:t>
                      </a:r>
                      <a:r>
                        <a:rPr lang="ko-KR" altLang="en-US" sz="1400" b="0" dirty="0" err="1">
                          <a:solidFill>
                            <a:schemeClr val="bg1"/>
                          </a:solidFill>
                          <a:effectLst/>
                          <a:latin typeface="+mn-ea"/>
                        </a:rPr>
                        <a:t>컨텐츠</a:t>
                      </a:r>
                      <a:r>
                        <a:rPr lang="ko-KR" altLang="en-US" sz="1400" b="0" dirty="0">
                          <a:solidFill>
                            <a:schemeClr val="bg1"/>
                          </a:solidFill>
                          <a:effectLst/>
                          <a:latin typeface="+mn-ea"/>
                        </a:rPr>
                        <a:t> 재생</a:t>
                      </a:r>
                      <a:r>
                        <a:rPr lang="en-US" altLang="ko-KR" sz="1400" b="0" dirty="0">
                          <a:solidFill>
                            <a:schemeClr val="bg1"/>
                          </a:solidFill>
                          <a:effectLst/>
                          <a:latin typeface="+mn-ea"/>
                        </a:rPr>
                        <a:t>, </a:t>
                      </a:r>
                      <a:r>
                        <a:rPr lang="ko-KR" altLang="en-US" sz="1400" b="0" i="0" u="none" strike="noStrike" dirty="0">
                          <a:solidFill>
                            <a:schemeClr val="bg1"/>
                          </a:solidFill>
                          <a:effectLst/>
                          <a:latin typeface="+mn-ea"/>
                        </a:rPr>
                        <a:t>장난감 로봇</a:t>
                      </a:r>
                      <a:r>
                        <a:rPr lang="en-US" altLang="ko-KR" sz="1400" b="0" i="0" u="none" strike="noStrike" dirty="0">
                          <a:solidFill>
                            <a:schemeClr val="bg1"/>
                          </a:solidFill>
                          <a:effectLst/>
                          <a:latin typeface="+mn-ea"/>
                        </a:rPr>
                        <a:t>, </a:t>
                      </a:r>
                      <a:r>
                        <a:rPr lang="ko-KR" altLang="en-US" sz="1400" b="0" i="0" u="none" strike="noStrike" dirty="0">
                          <a:solidFill>
                            <a:schemeClr val="bg1"/>
                          </a:solidFill>
                          <a:effectLst/>
                          <a:latin typeface="+mn-ea"/>
                        </a:rPr>
                        <a:t>감성 </a:t>
                      </a:r>
                      <a:r>
                        <a:rPr lang="ko-KR" altLang="en-US" sz="1400" b="0" i="0" u="none" strike="noStrike" dirty="0" err="1">
                          <a:solidFill>
                            <a:schemeClr val="bg1"/>
                          </a:solidFill>
                          <a:effectLst/>
                          <a:latin typeface="+mn-ea"/>
                        </a:rPr>
                        <a:t>컨텐츠</a:t>
                      </a:r>
                      <a:r>
                        <a:rPr lang="ko-KR" altLang="en-US" sz="1400" b="0" i="0" u="none" strike="noStrike" dirty="0">
                          <a:solidFill>
                            <a:schemeClr val="bg1"/>
                          </a:solidFill>
                          <a:effectLst/>
                          <a:latin typeface="+mn-ea"/>
                        </a:rPr>
                        <a:t> 제공 로봇</a:t>
                      </a:r>
                      <a:endParaRPr lang="ko-KR" altLang="en-US" sz="1400" b="0" dirty="0">
                        <a:solidFill>
                          <a:schemeClr val="bg1"/>
                        </a:solidFill>
                        <a:effectLst/>
                      </a:endParaRPr>
                    </a:p>
                  </a:txBody>
                  <a:tcPr marL="61154" marR="61154" marT="17473" marB="17473" anchor="ctr">
                    <a:lnL w="28575" cap="flat" cmpd="sng" algn="ctr">
                      <a:no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400" b="0" dirty="0">
                          <a:solidFill>
                            <a:schemeClr val="bg1"/>
                          </a:solidFill>
                          <a:effectLst/>
                          <a:latin typeface="+mn-ea"/>
                        </a:rPr>
                        <a:t>흥미유발</a:t>
                      </a:r>
                      <a:endParaRPr lang="en-US" sz="1400" b="0" i="0" u="none" strike="noStrike" kern="1200" dirty="0">
                        <a:solidFill>
                          <a:schemeClr val="bg1"/>
                        </a:solidFill>
                        <a:effectLst/>
                        <a:latin typeface="Arial"/>
                        <a:ea typeface="+mn-ea"/>
                        <a:cs typeface="+mn-cs"/>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53840">
                <a:tc>
                  <a:txBody>
                    <a:bodyPr/>
                    <a:lstStyle/>
                    <a:p>
                      <a:pPr marL="0" marR="0" indent="0" algn="just" defTabSz="914400" rtl="0" eaLnBrk="1" fontAlgn="ctr" latinLnBrk="1" hangingPunct="1">
                        <a:lnSpc>
                          <a:spcPct val="100000"/>
                        </a:lnSpc>
                        <a:spcBef>
                          <a:spcPts val="0"/>
                        </a:spcBef>
                        <a:spcAft>
                          <a:spcPts val="0"/>
                        </a:spcAft>
                        <a:buClrTx/>
                        <a:buSzTx/>
                        <a:buFontTx/>
                        <a:buNone/>
                        <a:tabLst/>
                        <a:defRPr/>
                      </a:pPr>
                      <a:r>
                        <a:rPr lang="ko-KR" altLang="en-US" sz="1400" b="0" dirty="0">
                          <a:solidFill>
                            <a:schemeClr val="bg1"/>
                          </a:solidFill>
                          <a:effectLst/>
                          <a:latin typeface="+mn-ea"/>
                        </a:rPr>
                        <a:t>유아동의 행동감지</a:t>
                      </a:r>
                      <a:r>
                        <a:rPr lang="en-US" altLang="ko-KR" sz="1400" b="0" dirty="0">
                          <a:solidFill>
                            <a:schemeClr val="bg1"/>
                          </a:solidFill>
                          <a:effectLst/>
                          <a:latin typeface="+mn-ea"/>
                        </a:rPr>
                        <a:t>, </a:t>
                      </a:r>
                      <a:r>
                        <a:rPr lang="ko-KR" altLang="en-US" sz="1400" b="0" dirty="0">
                          <a:solidFill>
                            <a:schemeClr val="bg1"/>
                          </a:solidFill>
                          <a:effectLst/>
                          <a:latin typeface="+mn-ea"/>
                        </a:rPr>
                        <a:t>위험지역</a:t>
                      </a:r>
                      <a:r>
                        <a:rPr lang="en-US" altLang="ko-KR" sz="1400" b="0" dirty="0">
                          <a:solidFill>
                            <a:schemeClr val="bg1"/>
                          </a:solidFill>
                          <a:effectLst/>
                          <a:latin typeface="+mn-ea"/>
                        </a:rPr>
                        <a:t>-</a:t>
                      </a:r>
                      <a:r>
                        <a:rPr lang="ko-KR" altLang="en-US" sz="1400" b="0" dirty="0">
                          <a:solidFill>
                            <a:schemeClr val="bg1"/>
                          </a:solidFill>
                          <a:effectLst/>
                          <a:latin typeface="+mn-ea"/>
                        </a:rPr>
                        <a:t>위험물 인식</a:t>
                      </a:r>
                      <a:endParaRPr lang="en-US" altLang="ko-KR" sz="1400" b="0" i="0" u="none" strike="noStrike" dirty="0">
                        <a:solidFill>
                          <a:schemeClr val="bg1"/>
                        </a:solidFill>
                        <a:effectLst/>
                        <a:latin typeface="Arial"/>
                      </a:endParaRPr>
                    </a:p>
                  </a:txBody>
                  <a:tcPr marL="61154" marR="61154" marT="17473" marB="17473" anchor="ctr">
                    <a:lnL w="28575" cap="flat" cmpd="sng" algn="ctr">
                      <a:no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400" b="0" dirty="0">
                          <a:solidFill>
                            <a:schemeClr val="bg1"/>
                          </a:solidFill>
                          <a:effectLst/>
                          <a:latin typeface="+mn-ea"/>
                        </a:rPr>
                        <a:t>안전</a:t>
                      </a:r>
                      <a:endParaRPr lang="ko-KR" altLang="en-US" sz="1400" b="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 name="제목 7"/>
          <p:cNvSpPr>
            <a:spLocks noGrp="1"/>
          </p:cNvSpPr>
          <p:nvPr>
            <p:ph type="title"/>
          </p:nvPr>
        </p:nvSpPr>
        <p:spPr>
          <a:prstGeom prst="rect">
            <a:avLst/>
          </a:prstGeom>
        </p:spPr>
        <p:txBody>
          <a:bodyPr wrap="square">
            <a:spAutoFit/>
          </a:bodyPr>
          <a:lstStyle/>
          <a:p>
            <a:pPr algn="r"/>
            <a:r>
              <a:rPr lang="en-US" altLang="ko-KR" sz="2800" b="1" i="1" dirty="0">
                <a:solidFill>
                  <a:schemeClr val="bg1"/>
                </a:solidFill>
                <a:latin typeface="+mj-ea"/>
                <a:ea typeface="+mj-ea"/>
              </a:rPr>
              <a:t>OS</a:t>
            </a:r>
            <a:r>
              <a:rPr lang="ko-KR" altLang="en-US" sz="2800" b="1" i="1" dirty="0">
                <a:solidFill>
                  <a:schemeClr val="bg1"/>
                </a:solidFill>
                <a:latin typeface="+mj-ea"/>
                <a:ea typeface="+mj-ea"/>
              </a:rPr>
              <a:t>매트릭스 </a:t>
            </a:r>
            <a:r>
              <a:rPr lang="en-US" altLang="ko-KR" sz="2800" b="1" i="1" dirty="0">
                <a:solidFill>
                  <a:schemeClr val="bg1"/>
                </a:solidFill>
                <a:latin typeface="+mj-ea"/>
                <a:ea typeface="+mj-ea"/>
              </a:rPr>
              <a:t>- Object</a:t>
            </a:r>
            <a:endParaRPr lang="ko-KR" altLang="en-US" sz="2800" b="1" i="1" dirty="0">
              <a:solidFill>
                <a:schemeClr val="bg1"/>
              </a:solidFill>
              <a:latin typeface="+mj-ea"/>
              <a:ea typeface="+mj-ea"/>
            </a:endParaRPr>
          </a:p>
        </p:txBody>
      </p:sp>
      <p:sp>
        <p:nvSpPr>
          <p:cNvPr id="7" name="TextBox 6"/>
          <p:cNvSpPr txBox="1"/>
          <p:nvPr/>
        </p:nvSpPr>
        <p:spPr>
          <a:xfrm>
            <a:off x="7126667" y="1403484"/>
            <a:ext cx="1189749" cy="369332"/>
          </a:xfrm>
          <a:prstGeom prst="rect">
            <a:avLst/>
          </a:prstGeom>
          <a:noFill/>
        </p:spPr>
        <p:txBody>
          <a:bodyPr wrap="none" rtlCol="0">
            <a:spAutoFit/>
          </a:bodyPr>
          <a:lstStyle/>
          <a:p>
            <a:pPr algn="ctr"/>
            <a:r>
              <a:rPr lang="ko-KR" altLang="en-US" b="1" i="1" dirty="0" err="1">
                <a:solidFill>
                  <a:srgbClr val="FFFF00"/>
                </a:solidFill>
              </a:rPr>
              <a:t>소셜</a:t>
            </a:r>
            <a:r>
              <a:rPr lang="ko-KR" altLang="en-US" b="1" i="1" dirty="0">
                <a:solidFill>
                  <a:srgbClr val="FFFF00"/>
                </a:solidFill>
              </a:rPr>
              <a:t> 기능</a:t>
            </a:r>
          </a:p>
        </p:txBody>
      </p:sp>
    </p:spTree>
    <p:extLst>
      <p:ext uri="{BB962C8B-B14F-4D97-AF65-F5344CB8AC3E}">
        <p14:creationId xmlns:p14="http://schemas.microsoft.com/office/powerpoint/2010/main" val="4121484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35</a:t>
            </a:fld>
            <a:endParaRPr lang="ko-KR" altLang="en-US" dirty="0"/>
          </a:p>
        </p:txBody>
      </p:sp>
      <p:sp>
        <p:nvSpPr>
          <p:cNvPr id="15" name="직사각형 14"/>
          <p:cNvSpPr/>
          <p:nvPr/>
        </p:nvSpPr>
        <p:spPr>
          <a:xfrm>
            <a:off x="647564" y="980728"/>
            <a:ext cx="4572000" cy="369332"/>
          </a:xfrm>
          <a:prstGeom prst="rect">
            <a:avLst/>
          </a:prstGeom>
        </p:spPr>
        <p:txBody>
          <a:bodyPr>
            <a:spAutoFit/>
          </a:bodyPr>
          <a:lstStyle/>
          <a:p>
            <a:r>
              <a:rPr lang="en-US" altLang="ko-KR" dirty="0">
                <a:solidFill>
                  <a:schemeClr val="bg1"/>
                </a:solidFill>
              </a:rPr>
              <a:t>* TECH TREE</a:t>
            </a:r>
            <a:r>
              <a:rPr lang="ko-KR" altLang="en-US" dirty="0">
                <a:solidFill>
                  <a:schemeClr val="bg1"/>
                </a:solidFill>
              </a:rPr>
              <a:t> 중심으로 </a:t>
            </a:r>
            <a:r>
              <a:rPr lang="en-US" altLang="ko-KR" dirty="0">
                <a:solidFill>
                  <a:schemeClr val="bg1"/>
                </a:solidFill>
              </a:rPr>
              <a:t>Solution </a:t>
            </a:r>
            <a:r>
              <a:rPr lang="ko-KR" altLang="en-US" dirty="0">
                <a:solidFill>
                  <a:schemeClr val="bg1"/>
                </a:solidFill>
              </a:rPr>
              <a:t>추출</a:t>
            </a:r>
          </a:p>
        </p:txBody>
      </p:sp>
      <p:graphicFrame>
        <p:nvGraphicFramePr>
          <p:cNvPr id="6" name="표 5"/>
          <p:cNvGraphicFramePr>
            <a:graphicFrameLocks noGrp="1"/>
          </p:cNvGraphicFramePr>
          <p:nvPr>
            <p:extLst>
              <p:ext uri="{D42A27DB-BD31-4B8C-83A1-F6EECF244321}">
                <p14:modId xmlns:p14="http://schemas.microsoft.com/office/powerpoint/2010/main" val="2035755719"/>
              </p:ext>
            </p:extLst>
          </p:nvPr>
        </p:nvGraphicFramePr>
        <p:xfrm>
          <a:off x="647564" y="1700808"/>
          <a:ext cx="7848872" cy="4464496"/>
        </p:xfrm>
        <a:graphic>
          <a:graphicData uri="http://schemas.openxmlformats.org/drawingml/2006/table">
            <a:tbl>
              <a:tblPr/>
              <a:tblGrid>
                <a:gridCol w="1962218">
                  <a:extLst>
                    <a:ext uri="{9D8B030D-6E8A-4147-A177-3AD203B41FA5}">
                      <a16:colId xmlns:a16="http://schemas.microsoft.com/office/drawing/2014/main" val="20000"/>
                    </a:ext>
                  </a:extLst>
                </a:gridCol>
                <a:gridCol w="1962218">
                  <a:extLst>
                    <a:ext uri="{9D8B030D-6E8A-4147-A177-3AD203B41FA5}">
                      <a16:colId xmlns:a16="http://schemas.microsoft.com/office/drawing/2014/main" val="20001"/>
                    </a:ext>
                  </a:extLst>
                </a:gridCol>
                <a:gridCol w="1962218">
                  <a:extLst>
                    <a:ext uri="{9D8B030D-6E8A-4147-A177-3AD203B41FA5}">
                      <a16:colId xmlns:a16="http://schemas.microsoft.com/office/drawing/2014/main" val="20002"/>
                    </a:ext>
                  </a:extLst>
                </a:gridCol>
                <a:gridCol w="1962218">
                  <a:extLst>
                    <a:ext uri="{9D8B030D-6E8A-4147-A177-3AD203B41FA5}">
                      <a16:colId xmlns:a16="http://schemas.microsoft.com/office/drawing/2014/main" val="20003"/>
                    </a:ext>
                  </a:extLst>
                </a:gridCol>
              </a:tblGrid>
              <a:tr h="579181">
                <a:tc>
                  <a:txBody>
                    <a:bodyPr/>
                    <a:lstStyle/>
                    <a:p>
                      <a:pPr algn="ctr" rtl="0" fontAlgn="ctr">
                        <a:spcBef>
                          <a:spcPts val="0"/>
                        </a:spcBef>
                        <a:spcAft>
                          <a:spcPts val="0"/>
                        </a:spcAft>
                      </a:pPr>
                      <a:endParaRPr lang="ko-KR" altLang="en-US" sz="1400" dirty="0">
                        <a:solidFill>
                          <a:schemeClr val="bg1"/>
                        </a:solidFill>
                        <a:effectLst/>
                      </a:endParaRPr>
                    </a:p>
                  </a:txBody>
                  <a:tcPr marL="61154" marR="61154" marT="17473" marB="17473"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800" b="1" dirty="0">
                          <a:solidFill>
                            <a:schemeClr val="bg1"/>
                          </a:solidFill>
                          <a:effectLst/>
                        </a:rPr>
                        <a:t>기술</a:t>
                      </a:r>
                      <a:endParaRPr lang="en-US" sz="1800" b="1" dirty="0">
                        <a:solidFill>
                          <a:schemeClr val="bg1"/>
                        </a:solidFill>
                        <a:effectLst/>
                      </a:endParaRPr>
                    </a:p>
                  </a:txBody>
                  <a:tcPr marL="61154" marR="61154" marT="17473" marB="17473" anchor="ctr">
                    <a:lnL w="28575" cap="flat" cmpd="sng" algn="ctr">
                      <a:solidFill>
                        <a:schemeClr val="bg1"/>
                      </a:solidFill>
                      <a:prstDash val="solid"/>
                      <a:round/>
                      <a:headEnd type="none" w="med" len="med"/>
                      <a:tailEnd type="none" w="med" len="med"/>
                    </a:lnL>
                    <a:lnR w="28575" cap="flat" cmpd="sng" algn="ctr">
                      <a:solidFill>
                        <a:srgbClr val="FFFFFF">
                          <a:alpha val="50196"/>
                        </a:srgbClr>
                      </a:solidFill>
                      <a:prstDash val="sysDot"/>
                      <a:round/>
                      <a:headEnd type="none" w="med" len="med"/>
                      <a:tailEnd type="none" w="med" len="med"/>
                    </a:lnR>
                    <a:lnT w="952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800" b="1" dirty="0">
                          <a:solidFill>
                            <a:schemeClr val="bg1"/>
                          </a:solidFill>
                          <a:effectLst/>
                        </a:rPr>
                        <a:t>기능</a:t>
                      </a:r>
                    </a:p>
                  </a:txBody>
                  <a:tcPr marL="61154" marR="61154" marT="17473" marB="17473" anchor="ctr">
                    <a:lnL w="28575" cap="flat" cmpd="sng" algn="ctr">
                      <a:solidFill>
                        <a:srgbClr val="FFFFFF">
                          <a:alpha val="50196"/>
                        </a:srgbClr>
                      </a:solid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952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en-US" sz="1800" b="1" dirty="0">
                          <a:solidFill>
                            <a:schemeClr val="bg1"/>
                          </a:solidFill>
                          <a:effectLst/>
                        </a:rPr>
                        <a:t>Solution</a:t>
                      </a: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2486">
                <a:tc rowSpan="9">
                  <a:txBody>
                    <a:bodyPr/>
                    <a:lstStyle/>
                    <a:p>
                      <a:pPr algn="ctr" rtl="0" fontAlgn="ctr">
                        <a:spcBef>
                          <a:spcPts val="0"/>
                        </a:spcBef>
                        <a:spcAft>
                          <a:spcPts val="0"/>
                        </a:spcAft>
                      </a:pPr>
                      <a:r>
                        <a:rPr lang="ko-KR" altLang="en-US" sz="1800" b="1" i="0" u="none" strike="noStrike" dirty="0">
                          <a:solidFill>
                            <a:schemeClr val="bg1"/>
                          </a:solidFill>
                          <a:effectLst/>
                          <a:latin typeface="Arial"/>
                        </a:rPr>
                        <a:t>동물 형태의</a:t>
                      </a:r>
                      <a:endParaRPr lang="en-US" altLang="ko-KR" sz="1800" b="1" i="0" u="none" strike="noStrike" dirty="0">
                        <a:solidFill>
                          <a:schemeClr val="bg1"/>
                        </a:solidFill>
                        <a:effectLst/>
                        <a:latin typeface="Arial"/>
                      </a:endParaRPr>
                    </a:p>
                    <a:p>
                      <a:pPr algn="ctr" rtl="0" fontAlgn="ctr">
                        <a:spcBef>
                          <a:spcPts val="0"/>
                        </a:spcBef>
                        <a:spcAft>
                          <a:spcPts val="0"/>
                        </a:spcAft>
                      </a:pPr>
                      <a:r>
                        <a:rPr lang="ko-KR" altLang="en-US" sz="1800" b="1" i="0" u="none" strike="noStrike" dirty="0" err="1">
                          <a:solidFill>
                            <a:schemeClr val="bg1"/>
                          </a:solidFill>
                          <a:effectLst/>
                          <a:latin typeface="Arial"/>
                        </a:rPr>
                        <a:t>소셜</a:t>
                      </a:r>
                      <a:r>
                        <a:rPr lang="ko-KR" altLang="en-US" sz="1800" b="1" i="0" u="none" strike="noStrike" dirty="0">
                          <a:solidFill>
                            <a:schemeClr val="bg1"/>
                          </a:solidFill>
                          <a:effectLst/>
                          <a:latin typeface="Arial"/>
                        </a:rPr>
                        <a:t> 로봇</a:t>
                      </a:r>
                      <a:endParaRPr lang="ko-KR" altLang="en-US" sz="1800" b="1" dirty="0">
                        <a:solidFill>
                          <a:schemeClr val="bg1"/>
                        </a:solidFill>
                        <a:effectLst/>
                      </a:endParaRPr>
                    </a:p>
                  </a:txBody>
                  <a:tcPr marL="61154" marR="61154" marT="17473" marB="17473"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rowSpan="8">
                  <a:txBody>
                    <a:bodyPr/>
                    <a:lstStyle/>
                    <a:p>
                      <a:pPr algn="ctr" rtl="0" fontAlgn="ctr">
                        <a:spcBef>
                          <a:spcPts val="0"/>
                        </a:spcBef>
                        <a:spcAft>
                          <a:spcPts val="0"/>
                        </a:spcAft>
                      </a:pPr>
                      <a:r>
                        <a:rPr lang="ko-KR" altLang="en-US" sz="1400" b="0" i="0" u="none" strike="noStrike" dirty="0" err="1">
                          <a:solidFill>
                            <a:schemeClr val="bg1"/>
                          </a:solidFill>
                          <a:effectLst/>
                          <a:latin typeface="Arial"/>
                        </a:rPr>
                        <a:t>소셜</a:t>
                      </a:r>
                      <a:r>
                        <a:rPr lang="ko-KR" altLang="en-US" sz="1400" b="0" i="0" u="none" strike="noStrike" dirty="0">
                          <a:solidFill>
                            <a:schemeClr val="bg1"/>
                          </a:solidFill>
                          <a:effectLst/>
                          <a:latin typeface="Arial"/>
                        </a:rPr>
                        <a:t> 로봇 구성의</a:t>
                      </a:r>
                      <a:endParaRPr lang="en-US" altLang="ko-KR" sz="1400" b="0" i="0" u="none" strike="noStrike" dirty="0">
                        <a:solidFill>
                          <a:schemeClr val="bg1"/>
                        </a:solidFill>
                        <a:effectLst/>
                        <a:latin typeface="Arial"/>
                      </a:endParaRPr>
                    </a:p>
                    <a:p>
                      <a:pPr algn="ctr" rtl="0" fontAlgn="ctr">
                        <a:spcBef>
                          <a:spcPts val="0"/>
                        </a:spcBef>
                        <a:spcAft>
                          <a:spcPts val="0"/>
                        </a:spcAft>
                      </a:pPr>
                      <a:r>
                        <a:rPr lang="en-US" sz="1400" b="0" i="0" u="none" strike="noStrike" dirty="0">
                          <a:solidFill>
                            <a:schemeClr val="bg1"/>
                          </a:solidFill>
                          <a:effectLst/>
                          <a:latin typeface="Arial"/>
                        </a:rPr>
                        <a:t>H/W </a:t>
                      </a:r>
                      <a:r>
                        <a:rPr lang="ko-KR" altLang="en-US" sz="1400" b="0" i="0" u="none" strike="noStrike" dirty="0">
                          <a:solidFill>
                            <a:schemeClr val="bg1"/>
                          </a:solidFill>
                          <a:effectLst/>
                          <a:latin typeface="Arial"/>
                        </a:rPr>
                        <a:t>및 </a:t>
                      </a:r>
                      <a:r>
                        <a:rPr lang="en-US" sz="1400" b="0" i="0" u="none" strike="noStrike" dirty="0">
                          <a:solidFill>
                            <a:schemeClr val="bg1"/>
                          </a:solidFill>
                          <a:effectLst/>
                          <a:latin typeface="Arial"/>
                        </a:rPr>
                        <a:t>S/W</a:t>
                      </a:r>
                    </a:p>
                    <a:p>
                      <a:pPr algn="ctr" rtl="0" fontAlgn="ctr">
                        <a:spcBef>
                          <a:spcPts val="0"/>
                        </a:spcBef>
                        <a:spcAft>
                          <a:spcPts val="0"/>
                        </a:spcAft>
                      </a:pPr>
                      <a:r>
                        <a:rPr lang="en-US" sz="1400" b="0" i="0" u="none" strike="noStrike" dirty="0">
                          <a:solidFill>
                            <a:schemeClr val="bg1"/>
                          </a:solidFill>
                          <a:effectLst/>
                          <a:latin typeface="Arial"/>
                        </a:rPr>
                        <a:t>&amp;</a:t>
                      </a:r>
                      <a:endParaRPr lang="en-US" sz="1400" dirty="0">
                        <a:solidFill>
                          <a:schemeClr val="bg1"/>
                        </a:solidFill>
                        <a:effectLst/>
                      </a:endParaRPr>
                    </a:p>
                    <a:p>
                      <a:pPr algn="ctr" rtl="0" fontAlgn="ctr">
                        <a:spcBef>
                          <a:spcPts val="0"/>
                        </a:spcBef>
                        <a:spcAft>
                          <a:spcPts val="0"/>
                        </a:spcAft>
                      </a:pPr>
                      <a:r>
                        <a:rPr lang="ko-KR" altLang="en-US" sz="1400" b="0" i="0" u="none" strike="noStrike" dirty="0" err="1">
                          <a:solidFill>
                            <a:schemeClr val="bg1"/>
                          </a:solidFill>
                          <a:effectLst/>
                          <a:latin typeface="Arial"/>
                        </a:rPr>
                        <a:t>소셜</a:t>
                      </a:r>
                      <a:r>
                        <a:rPr lang="ko-KR" altLang="en-US" sz="1400" b="0" i="0" u="none" strike="noStrike" dirty="0">
                          <a:solidFill>
                            <a:schemeClr val="bg1"/>
                          </a:solidFill>
                          <a:effectLst/>
                          <a:latin typeface="Arial"/>
                        </a:rPr>
                        <a:t> 로봇의</a:t>
                      </a:r>
                      <a:endParaRPr lang="en-US" altLang="ko-KR" sz="1400" b="0" i="0" u="none" strike="noStrike" dirty="0">
                        <a:solidFill>
                          <a:schemeClr val="bg1"/>
                        </a:solidFill>
                        <a:effectLst/>
                        <a:latin typeface="Arial"/>
                      </a:endParaRPr>
                    </a:p>
                    <a:p>
                      <a:pPr algn="ctr" rtl="0" fontAlgn="ctr">
                        <a:spcBef>
                          <a:spcPts val="0"/>
                        </a:spcBef>
                        <a:spcAft>
                          <a:spcPts val="0"/>
                        </a:spcAft>
                      </a:pPr>
                      <a:r>
                        <a:rPr lang="ko-KR" altLang="en-US" sz="1400" b="0" i="0" u="none" strike="noStrike" dirty="0">
                          <a:solidFill>
                            <a:schemeClr val="bg1"/>
                          </a:solidFill>
                          <a:effectLst/>
                          <a:latin typeface="Arial"/>
                        </a:rPr>
                        <a:t>맥락인식을 돕는</a:t>
                      </a:r>
                      <a:endParaRPr lang="en-US" altLang="ko-KR" sz="1400" b="0" i="0" u="none" strike="noStrike" dirty="0">
                        <a:solidFill>
                          <a:schemeClr val="bg1"/>
                        </a:solidFill>
                        <a:effectLst/>
                        <a:latin typeface="Arial"/>
                      </a:endParaRPr>
                    </a:p>
                    <a:p>
                      <a:pPr algn="ctr" rtl="0" fontAlgn="ctr">
                        <a:spcBef>
                          <a:spcPts val="0"/>
                        </a:spcBef>
                        <a:spcAft>
                          <a:spcPts val="0"/>
                        </a:spcAft>
                      </a:pPr>
                      <a:r>
                        <a:rPr lang="ko-KR" altLang="en-US" sz="1400" b="0" i="0" u="none" strike="noStrike" dirty="0" err="1">
                          <a:solidFill>
                            <a:schemeClr val="bg1"/>
                          </a:solidFill>
                          <a:effectLst/>
                          <a:latin typeface="Arial"/>
                        </a:rPr>
                        <a:t>빅데이터</a:t>
                      </a:r>
                      <a:r>
                        <a:rPr lang="ko-KR" altLang="en-US" sz="1400" b="0" i="0" u="none" strike="noStrike" dirty="0">
                          <a:solidFill>
                            <a:schemeClr val="bg1"/>
                          </a:solidFill>
                          <a:effectLst/>
                          <a:latin typeface="Arial"/>
                        </a:rPr>
                        <a:t> 분석</a:t>
                      </a:r>
                      <a:endParaRPr lang="ko-KR" altLang="en-US" sz="1400" dirty="0">
                        <a:solidFill>
                          <a:schemeClr val="bg1"/>
                        </a:solidFill>
                        <a:effectLst/>
                      </a:endParaRPr>
                    </a:p>
                  </a:txBody>
                  <a:tcPr marL="61154" marR="61154" marT="17473" marB="17473" anchor="ctr">
                    <a:lnL w="28575" cap="flat" cmpd="sng" algn="ctr">
                      <a:solidFill>
                        <a:schemeClr val="bg1"/>
                      </a:solidFill>
                      <a:prstDash val="solid"/>
                      <a:round/>
                      <a:headEnd type="none" w="med" len="med"/>
                      <a:tailEnd type="none" w="med" len="med"/>
                    </a:lnL>
                    <a:lnR w="28575" cap="flat" cmpd="sng" algn="ctr">
                      <a:solidFill>
                        <a:srgbClr val="FFFFFF">
                          <a:alpha val="50196"/>
                        </a:srgbClr>
                      </a:solidFill>
                      <a:prstDash val="sys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rtl="0" fontAlgn="ctr">
                        <a:spcBef>
                          <a:spcPts val="0"/>
                        </a:spcBef>
                        <a:spcAft>
                          <a:spcPts val="0"/>
                        </a:spcAft>
                      </a:pPr>
                      <a:r>
                        <a:rPr lang="en-US" sz="1400" b="0" i="0" u="none" strike="noStrike" dirty="0">
                          <a:solidFill>
                            <a:schemeClr val="bg1"/>
                          </a:solidFill>
                          <a:effectLst/>
                          <a:latin typeface="Arial"/>
                        </a:rPr>
                        <a:t>IN PUT</a:t>
                      </a:r>
                    </a:p>
                    <a:p>
                      <a:pPr algn="ctr" rtl="0" fontAlgn="ctr">
                        <a:spcBef>
                          <a:spcPts val="0"/>
                        </a:spcBef>
                        <a:spcAft>
                          <a:spcPts val="0"/>
                        </a:spcAft>
                      </a:pPr>
                      <a:r>
                        <a:rPr lang="en-US" sz="1400" b="0" i="0" u="none" strike="noStrike" dirty="0">
                          <a:solidFill>
                            <a:schemeClr val="bg1"/>
                          </a:solidFill>
                          <a:effectLst/>
                          <a:latin typeface="Arial"/>
                        </a:rPr>
                        <a:t>(</a:t>
                      </a:r>
                      <a:r>
                        <a:rPr lang="ko-KR" altLang="en-US" sz="1400" b="0" i="0" u="none" strike="noStrike" dirty="0">
                          <a:solidFill>
                            <a:schemeClr val="bg1"/>
                          </a:solidFill>
                          <a:effectLst/>
                          <a:latin typeface="Arial"/>
                        </a:rPr>
                        <a:t>정보수집</a:t>
                      </a:r>
                      <a:r>
                        <a:rPr lang="en-US" altLang="ko-KR" sz="1400" b="0" i="0" u="none" strike="noStrike" dirty="0">
                          <a:solidFill>
                            <a:schemeClr val="bg1"/>
                          </a:solidFill>
                          <a:effectLst/>
                          <a:latin typeface="Arial"/>
                        </a:rPr>
                        <a:t>)</a:t>
                      </a:r>
                      <a:endParaRPr 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en-US" sz="1400" b="0" i="0" u="none" strike="noStrike" dirty="0">
                          <a:solidFill>
                            <a:schemeClr val="bg1"/>
                          </a:solidFill>
                          <a:effectLst/>
                          <a:latin typeface="Arial"/>
                        </a:rPr>
                        <a:t>HRI</a:t>
                      </a:r>
                      <a:endParaRPr 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248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spcBef>
                          <a:spcPts val="0"/>
                        </a:spcBef>
                        <a:spcAft>
                          <a:spcPts val="0"/>
                        </a:spcAft>
                      </a:pPr>
                      <a:r>
                        <a:rPr lang="ko-KR" altLang="en-US" sz="1400" b="0" i="0" u="none" strike="noStrike" dirty="0">
                          <a:solidFill>
                            <a:schemeClr val="bg1"/>
                          </a:solidFill>
                          <a:effectLst/>
                          <a:latin typeface="Arial"/>
                        </a:rPr>
                        <a:t>정보가공</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248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spcBef>
                          <a:spcPts val="0"/>
                        </a:spcBef>
                        <a:spcAft>
                          <a:spcPts val="0"/>
                        </a:spcAft>
                      </a:pPr>
                      <a:r>
                        <a:rPr lang="ko-KR" altLang="en-US" sz="1400" b="0" i="0" u="none" strike="noStrike" dirty="0">
                          <a:solidFill>
                            <a:schemeClr val="bg1"/>
                          </a:solidFill>
                          <a:effectLst/>
                          <a:latin typeface="Arial"/>
                        </a:rPr>
                        <a:t>소프트웨어</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2486">
                <a:tc vMerge="1">
                  <a:txBody>
                    <a:bodyPr/>
                    <a:lstStyle/>
                    <a:p>
                      <a:pPr latinLnBrk="1"/>
                      <a:endParaRPr lang="ko-KR" altLang="en-US"/>
                    </a:p>
                  </a:txBody>
                  <a:tcPr/>
                </a:tc>
                <a:tc vMerge="1">
                  <a:txBody>
                    <a:bodyPr/>
                    <a:lstStyle/>
                    <a:p>
                      <a:pPr algn="just" rtl="0" fontAlgn="ctr">
                        <a:spcBef>
                          <a:spcPts val="0"/>
                        </a:spcBef>
                        <a:spcAft>
                          <a:spcPts val="0"/>
                        </a:spcAft>
                      </a:pPr>
                      <a:endParaRPr lang="ko-KR" altLang="en-US" sz="1700" dirty="0">
                        <a:effectLst/>
                      </a:endParaRPr>
                    </a:p>
                  </a:txBody>
                  <a:tcPr marL="61154" marR="61154" marT="17473" marB="174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rowSpan="4">
                  <a:txBody>
                    <a:bodyPr/>
                    <a:lstStyle/>
                    <a:p>
                      <a:pPr algn="ctr" rtl="0" fontAlgn="ctr">
                        <a:spcBef>
                          <a:spcPts val="0"/>
                        </a:spcBef>
                        <a:spcAft>
                          <a:spcPts val="0"/>
                        </a:spcAft>
                      </a:pPr>
                      <a:r>
                        <a:rPr lang="en-US" sz="1400" b="0" i="0" u="none" strike="noStrike" dirty="0">
                          <a:solidFill>
                            <a:schemeClr val="bg1"/>
                          </a:solidFill>
                          <a:effectLst/>
                          <a:latin typeface="Arial"/>
                        </a:rPr>
                        <a:t>OUTPUT</a:t>
                      </a:r>
                    </a:p>
                    <a:p>
                      <a:pPr algn="ctr" rtl="0" fontAlgn="ctr">
                        <a:spcBef>
                          <a:spcPts val="0"/>
                        </a:spcBef>
                        <a:spcAft>
                          <a:spcPts val="0"/>
                        </a:spcAft>
                      </a:pPr>
                      <a:r>
                        <a:rPr lang="en-US" sz="1400" b="0" i="0" u="none" strike="noStrike" dirty="0">
                          <a:solidFill>
                            <a:schemeClr val="bg1"/>
                          </a:solidFill>
                          <a:effectLst/>
                          <a:latin typeface="Arial"/>
                        </a:rPr>
                        <a:t>(</a:t>
                      </a:r>
                      <a:r>
                        <a:rPr lang="ko-KR" altLang="en-US" sz="1400" b="0" i="0" u="none" strike="noStrike" dirty="0">
                          <a:solidFill>
                            <a:schemeClr val="bg1"/>
                          </a:solidFill>
                          <a:effectLst/>
                          <a:latin typeface="Arial"/>
                        </a:rPr>
                        <a:t>표현</a:t>
                      </a:r>
                      <a:r>
                        <a:rPr lang="en-US" altLang="ko-KR" sz="1400" b="0" i="0" u="none" strike="noStrike" dirty="0">
                          <a:solidFill>
                            <a:schemeClr val="bg1"/>
                          </a:solidFill>
                          <a:effectLst/>
                          <a:latin typeface="Arial"/>
                        </a:rPr>
                        <a:t>)</a:t>
                      </a:r>
                      <a:endParaRPr 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400" b="0" i="0" u="none" strike="noStrike" dirty="0">
                          <a:solidFill>
                            <a:schemeClr val="bg1"/>
                          </a:solidFill>
                          <a:effectLst/>
                          <a:latin typeface="Arial"/>
                        </a:rPr>
                        <a:t>디스플레이</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248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spcBef>
                          <a:spcPts val="0"/>
                        </a:spcBef>
                        <a:spcAft>
                          <a:spcPts val="0"/>
                        </a:spcAft>
                      </a:pPr>
                      <a:r>
                        <a:rPr lang="ko-KR" altLang="en-US" sz="1400" b="0" i="0" u="none" strike="noStrike" dirty="0">
                          <a:solidFill>
                            <a:schemeClr val="bg1"/>
                          </a:solidFill>
                          <a:effectLst/>
                          <a:latin typeface="Arial"/>
                        </a:rPr>
                        <a:t>모션</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248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spcBef>
                          <a:spcPts val="0"/>
                        </a:spcBef>
                        <a:spcAft>
                          <a:spcPts val="0"/>
                        </a:spcAft>
                      </a:pPr>
                      <a:r>
                        <a:rPr lang="en-US" sz="1400" b="0" i="0" u="none" strike="noStrike" dirty="0">
                          <a:solidFill>
                            <a:schemeClr val="bg1"/>
                          </a:solidFill>
                          <a:effectLst/>
                          <a:latin typeface="Arial"/>
                        </a:rPr>
                        <a:t>LED</a:t>
                      </a:r>
                      <a:endParaRPr 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248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spcBef>
                          <a:spcPts val="0"/>
                        </a:spcBef>
                        <a:spcAft>
                          <a:spcPts val="0"/>
                        </a:spcAft>
                      </a:pPr>
                      <a:r>
                        <a:rPr lang="ko-KR" altLang="en-US" sz="1400" b="0" i="0" u="none" strike="noStrike" dirty="0">
                          <a:solidFill>
                            <a:schemeClr val="bg1"/>
                          </a:solidFill>
                          <a:effectLst/>
                          <a:latin typeface="Arial"/>
                        </a:rPr>
                        <a:t>음성</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2486">
                <a:tc vMerge="1">
                  <a:txBody>
                    <a:bodyPr/>
                    <a:lstStyle/>
                    <a:p>
                      <a:pPr latinLnBrk="1"/>
                      <a:endParaRPr lang="ko-KR" altLang="en-US"/>
                    </a:p>
                  </a:txBody>
                  <a:tcPr/>
                </a:tc>
                <a:tc vMerge="1">
                  <a:txBody>
                    <a:bodyPr/>
                    <a:lstStyle/>
                    <a:p>
                      <a:pPr algn="ctr" rtl="0" fontAlgn="ctr">
                        <a:spcBef>
                          <a:spcPts val="0"/>
                        </a:spcBef>
                        <a:spcAft>
                          <a:spcPts val="0"/>
                        </a:spcAft>
                      </a:pPr>
                      <a:endParaRPr lang="ko-KR" altLang="en-US" sz="1700" dirty="0">
                        <a:effectLst/>
                      </a:endParaRPr>
                    </a:p>
                  </a:txBody>
                  <a:tcPr marL="61154" marR="61154" marT="17473" marB="174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ko-KR" altLang="en-US" sz="1400" b="0" i="0" u="none" strike="noStrike" kern="1200" dirty="0">
                          <a:solidFill>
                            <a:schemeClr val="bg1"/>
                          </a:solidFill>
                          <a:effectLst/>
                          <a:latin typeface="Arial"/>
                          <a:ea typeface="+mn-ea"/>
                          <a:cs typeface="+mn-cs"/>
                        </a:rPr>
                        <a:t>외형</a:t>
                      </a:r>
                      <a:endParaRPr lang="en-US" sz="1400" b="0" i="0" u="none" strike="noStrike" kern="1200" dirty="0">
                        <a:solidFill>
                          <a:schemeClr val="bg1"/>
                        </a:solidFill>
                        <a:effectLst/>
                        <a:latin typeface="Arial"/>
                        <a:ea typeface="+mn-ea"/>
                        <a:cs typeface="+mn-cs"/>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400" b="0" i="0" u="none" strike="noStrike" kern="1200" dirty="0">
                          <a:solidFill>
                            <a:schemeClr val="bg1"/>
                          </a:solidFill>
                          <a:effectLst/>
                          <a:latin typeface="Arial"/>
                          <a:ea typeface="+mn-ea"/>
                          <a:cs typeface="+mn-cs"/>
                        </a:rPr>
                        <a:t>디자인</a:t>
                      </a: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985427">
                <a:tc vMerge="1">
                  <a:txBody>
                    <a:bodyPr/>
                    <a:lstStyle/>
                    <a:p>
                      <a:pPr latinLnBrk="1"/>
                      <a:endParaRPr lang="ko-KR" altLang="en-US"/>
                    </a:p>
                  </a:txBody>
                  <a:tcPr/>
                </a:tc>
                <a:tc>
                  <a:txBody>
                    <a:bodyPr/>
                    <a:lstStyle/>
                    <a:p>
                      <a:pPr algn="ctr" rtl="0" fontAlgn="ctr">
                        <a:spcBef>
                          <a:spcPts val="0"/>
                        </a:spcBef>
                        <a:spcAft>
                          <a:spcPts val="0"/>
                        </a:spcAft>
                      </a:pPr>
                      <a:r>
                        <a:rPr lang="ko-KR" altLang="en-US" sz="1400" b="0" i="0" u="none" strike="noStrike" dirty="0" err="1">
                          <a:solidFill>
                            <a:schemeClr val="bg1"/>
                          </a:solidFill>
                          <a:effectLst/>
                          <a:latin typeface="Arial"/>
                        </a:rPr>
                        <a:t>빅데이터와</a:t>
                      </a:r>
                      <a:r>
                        <a:rPr lang="ko-KR" altLang="en-US" sz="1400" b="0" i="0" u="none" strike="noStrike" dirty="0">
                          <a:solidFill>
                            <a:schemeClr val="bg1"/>
                          </a:solidFill>
                          <a:effectLst/>
                          <a:latin typeface="Arial"/>
                        </a:rPr>
                        <a:t> 연동</a:t>
                      </a:r>
                      <a:endParaRPr lang="en-US" altLang="ko-KR" sz="1400" b="0" i="0" u="none" strike="noStrike" dirty="0">
                        <a:solidFill>
                          <a:schemeClr val="bg1"/>
                        </a:solidFill>
                        <a:effectLst/>
                        <a:latin typeface="Arial"/>
                      </a:endParaRPr>
                    </a:p>
                    <a:p>
                      <a:pPr algn="ctr" rtl="0" fontAlgn="ctr">
                        <a:spcBef>
                          <a:spcPts val="0"/>
                        </a:spcBef>
                        <a:spcAft>
                          <a:spcPts val="0"/>
                        </a:spcAft>
                      </a:pPr>
                      <a:r>
                        <a:rPr lang="en-US" altLang="ko-KR" sz="1400" b="0" i="0" u="none" strike="noStrike" dirty="0">
                          <a:solidFill>
                            <a:schemeClr val="bg1"/>
                          </a:solidFill>
                          <a:effectLst/>
                          <a:latin typeface="Arial"/>
                        </a:rPr>
                        <a:t>(</a:t>
                      </a:r>
                      <a:r>
                        <a:rPr lang="ko-KR" altLang="en-US" sz="1400" b="0" i="0" u="none" strike="noStrike" dirty="0">
                          <a:solidFill>
                            <a:schemeClr val="bg1"/>
                          </a:solidFill>
                          <a:effectLst/>
                          <a:latin typeface="Arial"/>
                        </a:rPr>
                        <a:t>처리</a:t>
                      </a:r>
                      <a:r>
                        <a:rPr lang="en-US" altLang="ko-KR" sz="1400" b="0" i="0" u="none" strike="noStrike" dirty="0">
                          <a:solidFill>
                            <a:schemeClr val="bg1"/>
                          </a:solidFill>
                          <a:effectLst/>
                          <a:latin typeface="Arial"/>
                        </a:rPr>
                        <a:t>/</a:t>
                      </a:r>
                      <a:r>
                        <a:rPr lang="ko-KR" altLang="en-US" sz="1400" b="0" i="0" u="none" strike="noStrike" dirty="0">
                          <a:solidFill>
                            <a:schemeClr val="bg1"/>
                          </a:solidFill>
                          <a:effectLst/>
                          <a:latin typeface="Arial"/>
                        </a:rPr>
                        <a:t>분석</a:t>
                      </a:r>
                      <a:r>
                        <a:rPr lang="en-US" altLang="ko-KR" sz="1400" b="0" i="0" u="none" strike="noStrike" dirty="0">
                          <a:solidFill>
                            <a:schemeClr val="bg1"/>
                          </a:solidFill>
                          <a:effectLst/>
                          <a:latin typeface="Arial"/>
                        </a:rPr>
                        <a:t>/</a:t>
                      </a:r>
                      <a:r>
                        <a:rPr lang="ko-KR" altLang="en-US" sz="1400" b="0" i="0" u="none" strike="noStrike" dirty="0">
                          <a:solidFill>
                            <a:schemeClr val="bg1"/>
                          </a:solidFill>
                          <a:effectLst/>
                          <a:latin typeface="Arial"/>
                        </a:rPr>
                        <a:t>전송</a:t>
                      </a:r>
                      <a:r>
                        <a:rPr lang="en-US" altLang="ko-KR" sz="1400" b="0" i="0" u="none" strike="noStrike" dirty="0">
                          <a:solidFill>
                            <a:schemeClr val="bg1"/>
                          </a:solidFill>
                          <a:effectLst/>
                          <a:latin typeface="Arial"/>
                        </a:rPr>
                        <a:t>)</a:t>
                      </a:r>
                    </a:p>
                    <a:p>
                      <a:pPr algn="ctr" rtl="0" fontAlgn="ctr">
                        <a:spcBef>
                          <a:spcPts val="0"/>
                        </a:spcBef>
                        <a:spcAft>
                          <a:spcPts val="0"/>
                        </a:spcAft>
                      </a:pPr>
                      <a:r>
                        <a:rPr lang="ko-KR" altLang="en-US" sz="1400" b="0" i="0" u="none" strike="noStrike" dirty="0">
                          <a:solidFill>
                            <a:schemeClr val="bg1"/>
                          </a:solidFill>
                          <a:effectLst/>
                          <a:latin typeface="Arial"/>
                        </a:rPr>
                        <a:t>되는 </a:t>
                      </a:r>
                      <a:r>
                        <a:rPr lang="ko-KR" altLang="en-US" sz="1400" b="0" i="0" u="none" strike="noStrike" dirty="0" err="1">
                          <a:solidFill>
                            <a:schemeClr val="bg1"/>
                          </a:solidFill>
                          <a:effectLst/>
                          <a:latin typeface="Arial"/>
                        </a:rPr>
                        <a:t>소셜</a:t>
                      </a:r>
                      <a:r>
                        <a:rPr lang="ko-KR" altLang="en-US" sz="1400" b="0" i="0" u="none" strike="noStrike" dirty="0">
                          <a:solidFill>
                            <a:schemeClr val="bg1"/>
                          </a:solidFill>
                          <a:effectLst/>
                          <a:latin typeface="Arial"/>
                        </a:rPr>
                        <a:t> 로봇</a:t>
                      </a:r>
                      <a:endParaRPr lang="en-US" altLang="ko-KR" sz="1400" b="0" i="0" u="none" strike="noStrike" dirty="0">
                        <a:solidFill>
                          <a:schemeClr val="bg1"/>
                        </a:solidFill>
                        <a:effectLst/>
                        <a:latin typeface="Arial"/>
                      </a:endParaRPr>
                    </a:p>
                  </a:txBody>
                  <a:tcPr marL="61154" marR="61154" marT="17473" marB="17473" anchor="ctr">
                    <a:lnL w="28575" cap="flat" cmpd="sng" algn="ctr">
                      <a:solidFill>
                        <a:schemeClr val="bg1"/>
                      </a:solidFill>
                      <a:prstDash val="solid"/>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400" b="0" i="0" u="none" strike="noStrike" dirty="0" err="1">
                          <a:solidFill>
                            <a:schemeClr val="bg1"/>
                          </a:solidFill>
                          <a:effectLst/>
                          <a:latin typeface="Arial"/>
                        </a:rPr>
                        <a:t>소셜연동</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28575" cap="flat" cmpd="sng" algn="ctr">
                      <a:solidFill>
                        <a:srgbClr val="FFFFFF">
                          <a:alpha val="50196"/>
                        </a:srgbClr>
                      </a:solidFill>
                      <a:prstDash val="sysDot"/>
                      <a:round/>
                      <a:headEnd type="none" w="med" len="med"/>
                      <a:tailEnd type="none" w="med" len="med"/>
                    </a:lnR>
                    <a:lnT w="12700" cap="flat" cmpd="sng" algn="ctr">
                      <a:solidFill>
                        <a:srgbClr val="FFFFFF">
                          <a:alpha val="50196"/>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ko-KR" altLang="en-US" sz="1400" b="0" i="0" u="none" strike="noStrike" dirty="0" err="1">
                          <a:solidFill>
                            <a:schemeClr val="bg1"/>
                          </a:solidFill>
                          <a:effectLst/>
                          <a:latin typeface="Arial"/>
                        </a:rPr>
                        <a:t>소셜</a:t>
                      </a:r>
                      <a:r>
                        <a:rPr lang="ko-KR" altLang="en-US" sz="1400" b="0" i="0" u="none" strike="noStrike" dirty="0">
                          <a:solidFill>
                            <a:schemeClr val="bg1"/>
                          </a:solidFill>
                          <a:effectLst/>
                          <a:latin typeface="Arial"/>
                        </a:rPr>
                        <a:t> 소프트웨어</a:t>
                      </a:r>
                      <a:endParaRPr lang="ko-KR" altLang="en-US" sz="1400" dirty="0">
                        <a:solidFill>
                          <a:schemeClr val="bg1"/>
                        </a:solidFill>
                        <a:effectLst/>
                      </a:endParaRPr>
                    </a:p>
                  </a:txBody>
                  <a:tcPr marL="61154" marR="61154" marT="17473" marB="17473" anchor="ctr">
                    <a:lnL w="28575" cap="flat" cmpd="sng" algn="ctr">
                      <a:solidFill>
                        <a:srgbClr val="FFFFFF">
                          <a:alpha val="50196"/>
                        </a:srgbClr>
                      </a:solidFill>
                      <a:prstDash val="sysDot"/>
                      <a:round/>
                      <a:headEnd type="none" w="med" len="med"/>
                      <a:tailEnd type="none" w="med" len="med"/>
                    </a:lnL>
                    <a:lnR w="9525" cap="flat" cmpd="sng" algn="ctr">
                      <a:no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8" name="제목 7"/>
          <p:cNvSpPr>
            <a:spLocks noGrp="1"/>
          </p:cNvSpPr>
          <p:nvPr>
            <p:ph type="title"/>
          </p:nvPr>
        </p:nvSpPr>
        <p:spPr>
          <a:prstGeom prst="rect">
            <a:avLst/>
          </a:prstGeom>
        </p:spPr>
        <p:txBody>
          <a:bodyPr wrap="square">
            <a:spAutoFit/>
          </a:bodyPr>
          <a:lstStyle/>
          <a:p>
            <a:pPr algn="r"/>
            <a:r>
              <a:rPr lang="en-US" altLang="ko-KR" sz="2800" b="1" i="1" dirty="0">
                <a:solidFill>
                  <a:schemeClr val="bg1"/>
                </a:solidFill>
                <a:latin typeface="+mj-ea"/>
                <a:ea typeface="+mj-ea"/>
              </a:rPr>
              <a:t>OS</a:t>
            </a:r>
            <a:r>
              <a:rPr lang="ko-KR" altLang="en-US" sz="2800" b="1" i="1" dirty="0">
                <a:solidFill>
                  <a:schemeClr val="bg1"/>
                </a:solidFill>
                <a:latin typeface="+mj-ea"/>
                <a:ea typeface="+mj-ea"/>
              </a:rPr>
              <a:t>매트릭스 </a:t>
            </a:r>
            <a:r>
              <a:rPr lang="en-US" altLang="ko-KR" sz="2800" b="1" i="1" dirty="0">
                <a:solidFill>
                  <a:schemeClr val="bg1"/>
                </a:solidFill>
                <a:latin typeface="+mj-ea"/>
                <a:ea typeface="+mj-ea"/>
              </a:rPr>
              <a:t>- Solution</a:t>
            </a:r>
            <a:endParaRPr lang="ko-KR" altLang="en-US" sz="2800" b="1" i="1" dirty="0">
              <a:solidFill>
                <a:schemeClr val="bg1"/>
              </a:solidFill>
              <a:latin typeface="+mj-ea"/>
              <a:ea typeface="+mj-ea"/>
            </a:endParaRPr>
          </a:p>
        </p:txBody>
      </p:sp>
      <p:sp>
        <p:nvSpPr>
          <p:cNvPr id="7" name="TextBox 6"/>
          <p:cNvSpPr txBox="1"/>
          <p:nvPr/>
        </p:nvSpPr>
        <p:spPr>
          <a:xfrm>
            <a:off x="6723732" y="1403484"/>
            <a:ext cx="1628972" cy="369332"/>
          </a:xfrm>
          <a:prstGeom prst="rect">
            <a:avLst/>
          </a:prstGeom>
          <a:noFill/>
        </p:spPr>
        <p:txBody>
          <a:bodyPr wrap="none" rtlCol="0">
            <a:spAutoFit/>
          </a:bodyPr>
          <a:lstStyle/>
          <a:p>
            <a:pPr algn="ctr"/>
            <a:r>
              <a:rPr lang="en-US" altLang="ko-KR" b="1" i="1" dirty="0">
                <a:solidFill>
                  <a:srgbClr val="FFFF00"/>
                </a:solidFill>
              </a:rPr>
              <a:t>4</a:t>
            </a:r>
            <a:r>
              <a:rPr lang="ko-KR" altLang="en-US" b="1" i="1" dirty="0">
                <a:solidFill>
                  <a:srgbClr val="FFFF00"/>
                </a:solidFill>
              </a:rPr>
              <a:t>차 산업 기술</a:t>
            </a:r>
          </a:p>
        </p:txBody>
      </p:sp>
    </p:spTree>
    <p:extLst>
      <p:ext uri="{BB962C8B-B14F-4D97-AF65-F5344CB8AC3E}">
        <p14:creationId xmlns:p14="http://schemas.microsoft.com/office/powerpoint/2010/main" val="24061498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36</a:t>
            </a:fld>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4156458211"/>
              </p:ext>
            </p:extLst>
          </p:nvPr>
        </p:nvGraphicFramePr>
        <p:xfrm>
          <a:off x="198000" y="980728"/>
          <a:ext cx="8748000" cy="4751999"/>
        </p:xfrm>
        <a:graphic>
          <a:graphicData uri="http://schemas.openxmlformats.org/drawingml/2006/table">
            <a:tbl>
              <a:tblPr>
                <a:tableStyleId>{2D5ABB26-0587-4C30-8999-92F81FD0307C}</a:tableStyleId>
              </a:tblPr>
              <a:tblGrid>
                <a:gridCol w="828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584000">
                  <a:extLst>
                    <a:ext uri="{9D8B030D-6E8A-4147-A177-3AD203B41FA5}">
                      <a16:colId xmlns:a16="http://schemas.microsoft.com/office/drawing/2014/main" val="20002"/>
                    </a:ext>
                  </a:extLst>
                </a:gridCol>
                <a:gridCol w="1584000">
                  <a:extLst>
                    <a:ext uri="{9D8B030D-6E8A-4147-A177-3AD203B41FA5}">
                      <a16:colId xmlns:a16="http://schemas.microsoft.com/office/drawing/2014/main" val="20003"/>
                    </a:ext>
                  </a:extLst>
                </a:gridCol>
                <a:gridCol w="1584000">
                  <a:extLst>
                    <a:ext uri="{9D8B030D-6E8A-4147-A177-3AD203B41FA5}">
                      <a16:colId xmlns:a16="http://schemas.microsoft.com/office/drawing/2014/main" val="20004"/>
                    </a:ext>
                  </a:extLst>
                </a:gridCol>
                <a:gridCol w="1584000">
                  <a:extLst>
                    <a:ext uri="{9D8B030D-6E8A-4147-A177-3AD203B41FA5}">
                      <a16:colId xmlns:a16="http://schemas.microsoft.com/office/drawing/2014/main" val="20005"/>
                    </a:ext>
                  </a:extLst>
                </a:gridCol>
              </a:tblGrid>
              <a:tr h="513480">
                <a:tc>
                  <a:txBody>
                    <a:bodyPr/>
                    <a:lstStyle/>
                    <a:p>
                      <a:pPr algn="ctr" fontAlgn="ctr"/>
                      <a:r>
                        <a:rPr lang="en-US" sz="1200" b="1" u="none" strike="noStrike" dirty="0">
                          <a:solidFill>
                            <a:schemeClr val="bg1"/>
                          </a:solidFill>
                          <a:effectLst/>
                          <a:latin typeface="+mn-ea"/>
                          <a:ea typeface="+mn-ea"/>
                        </a:rPr>
                        <a:t>O/S</a:t>
                      </a:r>
                      <a:endParaRPr 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kern="1200" dirty="0">
                          <a:solidFill>
                            <a:schemeClr val="bg1"/>
                          </a:solidFill>
                          <a:effectLst/>
                          <a:latin typeface="+mn-ea"/>
                          <a:ea typeface="+mn-ea"/>
                          <a:cs typeface="+mn-cs"/>
                        </a:rPr>
                        <a:t>편의제공</a:t>
                      </a: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의사소통</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800" b="1" u="none" strike="noStrike" dirty="0">
                          <a:solidFill>
                            <a:srgbClr val="FFFF00"/>
                          </a:solidFill>
                          <a:effectLst/>
                          <a:latin typeface="+mn-ea"/>
                          <a:ea typeface="+mn-ea"/>
                        </a:rPr>
                        <a:t>심리안정</a:t>
                      </a:r>
                      <a:endParaRPr lang="ko-KR" altLang="en-US" sz="1200" b="1" i="0" u="none" strike="noStrike" dirty="0">
                        <a:solidFill>
                          <a:srgbClr val="FFFF00"/>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흥미유발</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안전</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0"/>
                  </a:ext>
                </a:extLst>
              </a:tr>
              <a:tr h="1229186">
                <a:tc>
                  <a:txBody>
                    <a:bodyPr/>
                    <a:lstStyle/>
                    <a:p>
                      <a:pPr algn="ctr" fontAlgn="ctr"/>
                      <a:r>
                        <a:rPr lang="en-US" sz="1800" b="1" u="none" strike="noStrike" kern="1200" dirty="0">
                          <a:solidFill>
                            <a:srgbClr val="FFFF00"/>
                          </a:solidFill>
                          <a:effectLst/>
                          <a:latin typeface="+mn-ea"/>
                          <a:ea typeface="+mn-ea"/>
                          <a:cs typeface="+mn-cs"/>
                        </a:rPr>
                        <a:t>HRI</a:t>
                      </a: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en-US" altLang="ko-KR" sz="800" u="none" strike="noStrike" dirty="0">
                          <a:solidFill>
                            <a:schemeClr val="bg1"/>
                          </a:solidFill>
                          <a:effectLst/>
                          <a:latin typeface="+mn-ea"/>
                          <a:ea typeface="+mn-ea"/>
                        </a:rPr>
                        <a:t>KR20080135458A(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삼성</a:t>
                      </a:r>
                      <a:br>
                        <a:rPr lang="ko-KR" altLang="en-US" sz="800" u="none" strike="noStrike" dirty="0">
                          <a:solidFill>
                            <a:schemeClr val="bg1"/>
                          </a:solidFill>
                          <a:effectLst/>
                          <a:latin typeface="+mn-ea"/>
                          <a:ea typeface="+mn-ea"/>
                        </a:rPr>
                      </a:br>
                      <a:r>
                        <a:rPr lang="en-US" altLang="ko-KR" sz="1000" b="1" u="none" strike="noStrike" dirty="0">
                          <a:solidFill>
                            <a:srgbClr val="FFFF00"/>
                          </a:solidFill>
                          <a:effectLst/>
                          <a:latin typeface="+mn-ea"/>
                          <a:ea typeface="+mn-ea"/>
                        </a:rPr>
                        <a:t>KR20120014745A(</a:t>
                      </a:r>
                      <a:r>
                        <a:rPr lang="ko-KR" altLang="en-US" sz="1000" b="1" u="none" strike="noStrike" dirty="0">
                          <a:solidFill>
                            <a:srgbClr val="FFFF00"/>
                          </a:solidFill>
                          <a:effectLst/>
                          <a:latin typeface="+mn-ea"/>
                          <a:ea typeface="+mn-ea"/>
                        </a:rPr>
                        <a:t>등록</a:t>
                      </a:r>
                      <a:r>
                        <a:rPr lang="en-US" altLang="ko-KR" sz="1000" b="1" u="none" strike="noStrike" dirty="0">
                          <a:solidFill>
                            <a:srgbClr val="FFFF00"/>
                          </a:solidFill>
                          <a:effectLst/>
                          <a:latin typeface="+mn-ea"/>
                          <a:ea typeface="+mn-ea"/>
                        </a:rPr>
                        <a:t>)_</a:t>
                      </a:r>
                      <a:r>
                        <a:rPr lang="ko-KR" altLang="en-US" sz="1000" b="1" u="none" strike="noStrike" dirty="0" err="1">
                          <a:solidFill>
                            <a:srgbClr val="FFFF00"/>
                          </a:solidFill>
                          <a:effectLst/>
                          <a:latin typeface="+mn-ea"/>
                          <a:ea typeface="+mn-ea"/>
                        </a:rPr>
                        <a:t>퓨처로봇</a:t>
                      </a:r>
                      <a:endParaRPr lang="ko-KR" altLang="en-US" sz="1000" b="1" i="0" u="none" strike="noStrike" dirty="0">
                        <a:solidFill>
                          <a:srgbClr val="FFFF00"/>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800" u="none" strike="noStrike" dirty="0">
                          <a:solidFill>
                            <a:schemeClr val="bg1"/>
                          </a:solidFill>
                          <a:effectLst/>
                          <a:latin typeface="+mn-ea"/>
                          <a:ea typeface="+mn-ea"/>
                        </a:rPr>
                        <a:t>KR20167014285A(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유</a:t>
                      </a:r>
                      <a:r>
                        <a:rPr lang="en-US" altLang="ko-KR" sz="800" u="none" strike="noStrike" dirty="0">
                          <a:solidFill>
                            <a:schemeClr val="bg1"/>
                          </a:solidFill>
                          <a:effectLst/>
                          <a:latin typeface="+mn-ea"/>
                          <a:ea typeface="+mn-ea"/>
                        </a:rPr>
                        <a:t>,</a:t>
                      </a:r>
                      <a:r>
                        <a:rPr lang="ko-KR" altLang="en-US" sz="800" u="none" strike="noStrike" dirty="0">
                          <a:solidFill>
                            <a:schemeClr val="bg1"/>
                          </a:solidFill>
                          <a:effectLst/>
                          <a:latin typeface="+mn-ea"/>
                          <a:ea typeface="+mn-ea"/>
                        </a:rPr>
                        <a:t>질리</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KR20160066716A(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)_LG</a:t>
                      </a:r>
                      <a:endParaRPr lang="ko-KR" altLang="en-US" sz="800" b="0"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800" u="none" strike="noStrike" dirty="0">
                          <a:solidFill>
                            <a:schemeClr val="bg1"/>
                          </a:solidFill>
                          <a:effectLst/>
                          <a:latin typeface="+mn-ea"/>
                          <a:ea typeface="+mn-ea"/>
                        </a:rPr>
                        <a:t>KR20080121040A(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삼성</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KR20160160207A(</a:t>
                      </a:r>
                      <a:r>
                        <a:rPr lang="ko-KR" altLang="en-US" sz="800" u="none" strike="noStrike" dirty="0" err="1">
                          <a:solidFill>
                            <a:schemeClr val="bg1"/>
                          </a:solidFill>
                          <a:effectLst/>
                          <a:latin typeface="+mn-ea"/>
                          <a:ea typeface="+mn-ea"/>
                        </a:rPr>
                        <a:t>심사중</a:t>
                      </a:r>
                      <a:r>
                        <a:rPr lang="en-US" altLang="ko-KR" sz="800" u="none" strike="noStrike" dirty="0">
                          <a:solidFill>
                            <a:schemeClr val="bg1"/>
                          </a:solidFill>
                          <a:effectLst/>
                          <a:latin typeface="+mn-ea"/>
                          <a:ea typeface="+mn-ea"/>
                        </a:rPr>
                        <a:t>)_</a:t>
                      </a:r>
                      <a:br>
                        <a:rPr lang="en-US" altLang="ko-KR" sz="800" u="none" strike="noStrike" dirty="0">
                          <a:solidFill>
                            <a:schemeClr val="bg1"/>
                          </a:solidFill>
                          <a:effectLst/>
                          <a:latin typeface="+mn-ea"/>
                          <a:ea typeface="+mn-ea"/>
                        </a:rPr>
                      </a:br>
                      <a:r>
                        <a:rPr lang="ko-KR" altLang="en-US" sz="800" u="none" strike="noStrike" dirty="0">
                          <a:solidFill>
                            <a:schemeClr val="bg1"/>
                          </a:solidFill>
                          <a:effectLst/>
                          <a:latin typeface="+mn-ea"/>
                          <a:ea typeface="+mn-ea"/>
                        </a:rPr>
                        <a:t>한국기술교육대학교</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KR20170074424A(</a:t>
                      </a:r>
                      <a:r>
                        <a:rPr lang="ko-KR" altLang="en-US" sz="800" u="none" strike="noStrike" dirty="0" err="1">
                          <a:solidFill>
                            <a:schemeClr val="bg1"/>
                          </a:solidFill>
                          <a:effectLst/>
                          <a:latin typeface="+mn-ea"/>
                          <a:ea typeface="+mn-ea"/>
                        </a:rPr>
                        <a:t>심사중</a:t>
                      </a:r>
                      <a:r>
                        <a:rPr lang="en-US" altLang="ko-KR" sz="800" u="none" strike="noStrike" dirty="0">
                          <a:solidFill>
                            <a:schemeClr val="bg1"/>
                          </a:solidFill>
                          <a:effectLst/>
                          <a:latin typeface="+mn-ea"/>
                          <a:ea typeface="+mn-ea"/>
                        </a:rPr>
                        <a:t>)_</a:t>
                      </a:r>
                    </a:p>
                    <a:p>
                      <a:pPr algn="ctr" fontAlgn="ctr"/>
                      <a:r>
                        <a:rPr lang="ko-KR" altLang="en-US" sz="800" u="none" strike="noStrike" dirty="0" err="1">
                          <a:solidFill>
                            <a:schemeClr val="bg1"/>
                          </a:solidFill>
                          <a:effectLst/>
                          <a:latin typeface="+mn-ea"/>
                          <a:ea typeface="+mn-ea"/>
                        </a:rPr>
                        <a:t>로보러스</a:t>
                      </a:r>
                      <a:br>
                        <a:rPr lang="ko-KR" altLang="en-US" sz="800" u="none" strike="noStrike" dirty="0">
                          <a:solidFill>
                            <a:schemeClr val="bg1"/>
                          </a:solidFill>
                          <a:effectLst/>
                          <a:latin typeface="+mn-ea"/>
                          <a:ea typeface="+mn-ea"/>
                        </a:rPr>
                      </a:br>
                      <a:r>
                        <a:rPr lang="en-US" altLang="ko-KR" sz="1000" b="1" u="none" strike="noStrike" dirty="0">
                          <a:solidFill>
                            <a:srgbClr val="FFFF00"/>
                          </a:solidFill>
                          <a:effectLst/>
                          <a:latin typeface="+mn-ea"/>
                          <a:ea typeface="+mn-ea"/>
                        </a:rPr>
                        <a:t>KR20120014745A(</a:t>
                      </a:r>
                      <a:r>
                        <a:rPr lang="ko-KR" altLang="en-US" sz="1000" b="1" u="none" strike="noStrike" dirty="0">
                          <a:solidFill>
                            <a:srgbClr val="FFFF00"/>
                          </a:solidFill>
                          <a:effectLst/>
                          <a:latin typeface="+mn-ea"/>
                          <a:ea typeface="+mn-ea"/>
                        </a:rPr>
                        <a:t>등록</a:t>
                      </a:r>
                      <a:r>
                        <a:rPr lang="en-US" altLang="ko-KR" sz="1000" b="1" u="none" strike="noStrike" dirty="0">
                          <a:solidFill>
                            <a:srgbClr val="FFFF00"/>
                          </a:solidFill>
                          <a:effectLst/>
                          <a:latin typeface="+mn-ea"/>
                          <a:ea typeface="+mn-ea"/>
                        </a:rPr>
                        <a:t>)_</a:t>
                      </a:r>
                      <a:r>
                        <a:rPr lang="ko-KR" altLang="en-US" sz="1000" b="1" u="none" strike="noStrike" dirty="0" err="1">
                          <a:solidFill>
                            <a:srgbClr val="FFFF00"/>
                          </a:solidFill>
                          <a:effectLst/>
                          <a:latin typeface="+mn-ea"/>
                          <a:ea typeface="+mn-ea"/>
                        </a:rPr>
                        <a:t>퓨처로봇</a:t>
                      </a:r>
                      <a:endParaRPr lang="ko-KR" altLang="en-US" sz="1000" b="1" i="0" u="none" strike="noStrike" dirty="0">
                        <a:solidFill>
                          <a:srgbClr val="FFFF00"/>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sz="800" u="none" strike="noStrike" dirty="0">
                          <a:solidFill>
                            <a:schemeClr val="bg1"/>
                          </a:solidFill>
                          <a:effectLst/>
                          <a:latin typeface="+mn-ea"/>
                          <a:ea typeface="+mn-ea"/>
                        </a:rPr>
                        <a:t>KR20080121040A(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삼성</a:t>
                      </a:r>
                      <a:endParaRPr lang="en-US" altLang="ko-KR" sz="800" u="none" strike="noStrike" dirty="0">
                        <a:solidFill>
                          <a:schemeClr val="bg1"/>
                        </a:solidFill>
                        <a:effectLst/>
                        <a:latin typeface="+mn-ea"/>
                        <a:ea typeface="+mn-ea"/>
                      </a:endParaRP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800" u="none" strike="noStrike" dirty="0">
                          <a:solidFill>
                            <a:schemeClr val="bg1"/>
                          </a:solidFill>
                          <a:effectLst/>
                          <a:latin typeface="+mn-ea"/>
                          <a:ea typeface="+mn-ea"/>
                        </a:rPr>
                        <a:t>KR20160066716A(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)_LG</a:t>
                      </a:r>
                      <a:endParaRPr lang="en-US" altLang="ko-KR" sz="800" b="0" i="0" u="none" strike="noStrike" dirty="0">
                        <a:solidFill>
                          <a:schemeClr val="bg1"/>
                        </a:solidFill>
                        <a:effectLst/>
                        <a:latin typeface="+mn-ea"/>
                        <a:ea typeface="+mn-ea"/>
                      </a:endParaRPr>
                    </a:p>
                    <a:p>
                      <a:pPr algn="ctr" fontAlgn="ctr"/>
                      <a:r>
                        <a:rPr lang="en-US" altLang="ko-KR" sz="800" u="none" strike="noStrike" dirty="0">
                          <a:solidFill>
                            <a:schemeClr val="bg1"/>
                          </a:solidFill>
                          <a:effectLst/>
                          <a:latin typeface="+mn-ea"/>
                          <a:ea typeface="+mn-ea"/>
                        </a:rPr>
                        <a:t>KR20010073379A(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err="1">
                          <a:solidFill>
                            <a:schemeClr val="bg1"/>
                          </a:solidFill>
                          <a:effectLst/>
                          <a:latin typeface="+mn-ea"/>
                          <a:ea typeface="+mn-ea"/>
                        </a:rPr>
                        <a:t>로보티즈</a:t>
                      </a:r>
                      <a:endParaRPr lang="ko-KR" altLang="en-US" sz="800" b="0"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sz="800" u="none" strike="noStrike" dirty="0">
                          <a:solidFill>
                            <a:schemeClr val="bg1"/>
                          </a:solidFill>
                          <a:effectLst/>
                          <a:latin typeface="+mn-ea"/>
                          <a:ea typeface="+mn-ea"/>
                        </a:rPr>
                        <a:t>KR20160066716A(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a:t>
                      </a:r>
                      <a:r>
                        <a:rPr lang="en-US" sz="800" u="none" strike="noStrike" dirty="0">
                          <a:solidFill>
                            <a:schemeClr val="bg1"/>
                          </a:solidFill>
                          <a:effectLst/>
                          <a:latin typeface="+mn-ea"/>
                          <a:ea typeface="+mn-ea"/>
                        </a:rPr>
                        <a:t>LG</a:t>
                      </a:r>
                      <a:endParaRPr lang="en-US" sz="800" b="0"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1"/>
                  </a:ext>
                </a:extLst>
              </a:tr>
              <a:tr h="252418">
                <a:tc>
                  <a:txBody>
                    <a:bodyPr/>
                    <a:lstStyle/>
                    <a:p>
                      <a:pPr algn="ctr" fontAlgn="ctr"/>
                      <a:r>
                        <a:rPr lang="ko-KR" altLang="en-US" sz="1050" b="1" u="none" strike="noStrike" dirty="0">
                          <a:solidFill>
                            <a:schemeClr val="bg1"/>
                          </a:solidFill>
                          <a:effectLst/>
                          <a:latin typeface="+mn-ea"/>
                          <a:ea typeface="+mn-ea"/>
                        </a:rPr>
                        <a:t>정보가공</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en-US" sz="700" u="none" strike="noStrike" dirty="0">
                          <a:solidFill>
                            <a:schemeClr val="bg1"/>
                          </a:solidFill>
                          <a:effectLst/>
                          <a:latin typeface="+mn-ea"/>
                          <a:ea typeface="+mn-ea"/>
                        </a:rPr>
                        <a:t>KR20080012277A(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이점식</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2"/>
                  </a:ext>
                </a:extLst>
              </a:tr>
              <a:tr h="252418">
                <a:tc>
                  <a:txBody>
                    <a:bodyPr/>
                    <a:lstStyle/>
                    <a:p>
                      <a:pPr algn="ctr" fontAlgn="ctr"/>
                      <a:r>
                        <a:rPr lang="ko-KR" altLang="en-US" sz="1050" b="1" u="none" strike="noStrike" dirty="0">
                          <a:solidFill>
                            <a:schemeClr val="bg1"/>
                          </a:solidFill>
                          <a:effectLst/>
                          <a:latin typeface="+mn-ea"/>
                          <a:ea typeface="+mn-ea"/>
                        </a:rPr>
                        <a:t>소프트웨어</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700" u="none" strike="noStrike" kern="1200" dirty="0">
                          <a:solidFill>
                            <a:schemeClr val="bg1"/>
                          </a:solidFill>
                          <a:effectLst/>
                          <a:latin typeface="+mn-ea"/>
                          <a:ea typeface="+mn-ea"/>
                          <a:cs typeface="+mn-cs"/>
                        </a:rPr>
                        <a:t>KR20050074425A(</a:t>
                      </a:r>
                      <a:r>
                        <a:rPr lang="ko-KR" altLang="en-US" sz="700" u="none" strike="noStrike" kern="1200" dirty="0">
                          <a:solidFill>
                            <a:schemeClr val="bg1"/>
                          </a:solidFill>
                          <a:effectLst/>
                          <a:latin typeface="+mn-ea"/>
                          <a:ea typeface="+mn-ea"/>
                          <a:cs typeface="+mn-cs"/>
                        </a:rPr>
                        <a:t>등록</a:t>
                      </a:r>
                      <a:r>
                        <a:rPr lang="en-US" altLang="ko-KR" sz="700" u="none" strike="noStrike" kern="1200" dirty="0">
                          <a:solidFill>
                            <a:schemeClr val="bg1"/>
                          </a:solidFill>
                          <a:effectLst/>
                          <a:latin typeface="+mn-ea"/>
                          <a:ea typeface="+mn-ea"/>
                          <a:cs typeface="+mn-cs"/>
                        </a:rPr>
                        <a:t>)_</a:t>
                      </a:r>
                      <a:r>
                        <a:rPr lang="ko-KR" altLang="en-US" sz="700" u="none" strike="noStrike" kern="1200" dirty="0">
                          <a:solidFill>
                            <a:schemeClr val="bg1"/>
                          </a:solidFill>
                          <a:effectLst/>
                          <a:latin typeface="+mn-ea"/>
                          <a:ea typeface="+mn-ea"/>
                          <a:cs typeface="+mn-cs"/>
                        </a:rPr>
                        <a:t>테크노전자</a:t>
                      </a:r>
                      <a:endParaRPr lang="en-US" altLang="ko-KR" sz="700" u="none" strike="noStrike" kern="1200" dirty="0">
                        <a:solidFill>
                          <a:schemeClr val="bg1"/>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3"/>
                  </a:ext>
                </a:extLst>
              </a:tr>
              <a:tr h="252418">
                <a:tc>
                  <a:txBody>
                    <a:bodyPr/>
                    <a:lstStyle/>
                    <a:p>
                      <a:pPr algn="ctr" fontAlgn="ctr"/>
                      <a:r>
                        <a:rPr lang="ko-KR" altLang="en-US" sz="1050" b="1" u="none" strike="noStrike" dirty="0">
                          <a:solidFill>
                            <a:schemeClr val="bg1"/>
                          </a:solidFill>
                          <a:effectLst/>
                          <a:latin typeface="+mn-ea"/>
                          <a:ea typeface="+mn-ea"/>
                        </a:rPr>
                        <a:t>디자인</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700" u="none" strike="noStrike" kern="1200" dirty="0">
                          <a:solidFill>
                            <a:schemeClr val="bg1"/>
                          </a:solidFill>
                          <a:effectLst/>
                          <a:latin typeface="+mn-ea"/>
                          <a:ea typeface="+mn-ea"/>
                          <a:cs typeface="+mn-cs"/>
                        </a:rPr>
                        <a:t>KR20050074425A(</a:t>
                      </a:r>
                      <a:r>
                        <a:rPr lang="ko-KR" altLang="en-US" sz="700" u="none" strike="noStrike" kern="1200" dirty="0">
                          <a:solidFill>
                            <a:schemeClr val="bg1"/>
                          </a:solidFill>
                          <a:effectLst/>
                          <a:latin typeface="+mn-ea"/>
                          <a:ea typeface="+mn-ea"/>
                          <a:cs typeface="+mn-cs"/>
                        </a:rPr>
                        <a:t>등록</a:t>
                      </a:r>
                      <a:r>
                        <a:rPr lang="en-US" altLang="ko-KR" sz="700" u="none" strike="noStrike" kern="1200" dirty="0">
                          <a:solidFill>
                            <a:schemeClr val="bg1"/>
                          </a:solidFill>
                          <a:effectLst/>
                          <a:latin typeface="+mn-ea"/>
                          <a:ea typeface="+mn-ea"/>
                          <a:cs typeface="+mn-cs"/>
                        </a:rPr>
                        <a:t>)_</a:t>
                      </a:r>
                      <a:r>
                        <a:rPr lang="ko-KR" altLang="en-US" sz="700" u="none" strike="noStrike" kern="1200" dirty="0">
                          <a:solidFill>
                            <a:schemeClr val="bg1"/>
                          </a:solidFill>
                          <a:effectLst/>
                          <a:latin typeface="+mn-ea"/>
                          <a:ea typeface="+mn-ea"/>
                          <a:cs typeface="+mn-cs"/>
                        </a:rPr>
                        <a:t>테크노전자</a:t>
                      </a: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4"/>
                  </a:ext>
                </a:extLst>
              </a:tr>
              <a:tr h="494553">
                <a:tc>
                  <a:txBody>
                    <a:bodyPr/>
                    <a:lstStyle/>
                    <a:p>
                      <a:pPr algn="ctr" fontAlgn="ctr"/>
                      <a:r>
                        <a:rPr lang="ko-KR" altLang="en-US" sz="1050" b="1" u="none" strike="noStrike" dirty="0">
                          <a:solidFill>
                            <a:schemeClr val="bg1"/>
                          </a:solidFill>
                          <a:effectLst/>
                          <a:latin typeface="+mn-ea"/>
                          <a:ea typeface="+mn-ea"/>
                        </a:rPr>
                        <a:t>소셜</a:t>
                      </a:r>
                      <a:endParaRPr lang="en-US" altLang="ko-KR" sz="1050" b="1" u="none" strike="noStrike" dirty="0">
                        <a:solidFill>
                          <a:schemeClr val="bg1"/>
                        </a:solidFill>
                        <a:effectLst/>
                        <a:latin typeface="+mn-ea"/>
                        <a:ea typeface="+mn-ea"/>
                      </a:endParaRPr>
                    </a:p>
                    <a:p>
                      <a:pPr algn="ctr" fontAlgn="ctr"/>
                      <a:r>
                        <a:rPr lang="ko-KR" altLang="en-US" sz="1050" b="1" u="none" strike="noStrike" dirty="0">
                          <a:solidFill>
                            <a:schemeClr val="bg1"/>
                          </a:solidFill>
                          <a:effectLst/>
                          <a:latin typeface="+mn-ea"/>
                          <a:ea typeface="+mn-ea"/>
                        </a:rPr>
                        <a:t>소프트웨어</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KR20170013497A(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서큘러스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5"/>
                  </a:ext>
                </a:extLst>
              </a:tr>
              <a:tr h="471486">
                <a:tc>
                  <a:txBody>
                    <a:bodyPr/>
                    <a:lstStyle/>
                    <a:p>
                      <a:pPr algn="ctr" fontAlgn="ctr"/>
                      <a:r>
                        <a:rPr lang="ko-KR" altLang="en-US" sz="1050" b="1" u="none" strike="noStrike" dirty="0">
                          <a:solidFill>
                            <a:schemeClr val="bg1"/>
                          </a:solidFill>
                          <a:effectLst/>
                          <a:latin typeface="+mn-ea"/>
                          <a:ea typeface="+mn-ea"/>
                        </a:rPr>
                        <a:t>디스플레이</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en-US" altLang="ko-KR" sz="1000" b="1" u="none" strike="noStrike" kern="1200" dirty="0">
                          <a:solidFill>
                            <a:srgbClr val="FFFF00"/>
                          </a:solidFill>
                          <a:effectLst/>
                          <a:latin typeface="+mn-ea"/>
                          <a:ea typeface="+mn-ea"/>
                          <a:cs typeface="+mn-cs"/>
                        </a:rPr>
                        <a:t>KR20120014745A(</a:t>
                      </a:r>
                      <a:r>
                        <a:rPr lang="ko-KR" altLang="en-US" sz="1000" b="1" u="none" strike="noStrike" kern="1200" dirty="0">
                          <a:solidFill>
                            <a:srgbClr val="FFFF00"/>
                          </a:solidFill>
                          <a:effectLst/>
                          <a:latin typeface="+mn-ea"/>
                          <a:ea typeface="+mn-ea"/>
                          <a:cs typeface="+mn-cs"/>
                        </a:rPr>
                        <a:t>등록</a:t>
                      </a:r>
                      <a:r>
                        <a:rPr lang="en-US" altLang="ko-KR" sz="1000" b="1" u="none" strike="noStrike" kern="1200" dirty="0">
                          <a:solidFill>
                            <a:srgbClr val="FFFF00"/>
                          </a:solidFill>
                          <a:effectLst/>
                          <a:latin typeface="+mn-ea"/>
                          <a:ea typeface="+mn-ea"/>
                          <a:cs typeface="+mn-cs"/>
                        </a:rPr>
                        <a:t>)_</a:t>
                      </a:r>
                      <a:r>
                        <a:rPr lang="ko-KR" altLang="en-US" sz="1000" b="1" u="none" strike="noStrike" kern="1200" dirty="0" err="1">
                          <a:solidFill>
                            <a:srgbClr val="FFFF00"/>
                          </a:solidFill>
                          <a:effectLst/>
                          <a:latin typeface="+mn-ea"/>
                          <a:ea typeface="+mn-ea"/>
                          <a:cs typeface="+mn-cs"/>
                        </a:rPr>
                        <a:t>퓨처로봇</a:t>
                      </a:r>
                      <a:endParaRPr lang="ko-KR" altLang="en-US" sz="1000" b="1" u="none" strike="noStrike" kern="1200" dirty="0">
                        <a:solidFill>
                          <a:srgbClr val="FFFF00"/>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KR20160160207A(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br>
                        <a:rPr lang="en-US" altLang="ko-KR" sz="700" u="none" strike="noStrike" dirty="0">
                          <a:solidFill>
                            <a:schemeClr val="bg1"/>
                          </a:solidFill>
                          <a:effectLst/>
                          <a:latin typeface="+mn-ea"/>
                          <a:ea typeface="+mn-ea"/>
                        </a:rPr>
                      </a:br>
                      <a:r>
                        <a:rPr lang="ko-KR" altLang="en-US" sz="700" u="none" strike="noStrike" dirty="0">
                          <a:solidFill>
                            <a:schemeClr val="bg1"/>
                          </a:solidFill>
                          <a:effectLst/>
                          <a:latin typeface="+mn-ea"/>
                          <a:ea typeface="+mn-ea"/>
                        </a:rPr>
                        <a:t>한국기술교육대학교</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sz="700" u="none" strike="noStrike" dirty="0">
                          <a:solidFill>
                            <a:schemeClr val="bg1"/>
                          </a:solidFill>
                          <a:effectLst/>
                          <a:latin typeface="+mn-ea"/>
                          <a:ea typeface="+mn-ea"/>
                        </a:rPr>
                        <a:t>KR20080121040A(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a:solidFill>
                            <a:schemeClr val="bg1"/>
                          </a:solidFill>
                          <a:effectLst/>
                          <a:latin typeface="+mn-ea"/>
                          <a:ea typeface="+mn-ea"/>
                        </a:rPr>
                        <a:t>삼성</a:t>
                      </a:r>
                      <a:endParaRPr lang="en-US" altLang="ko-KR" sz="700" u="none" strike="noStrike" dirty="0">
                        <a:solidFill>
                          <a:schemeClr val="bg1"/>
                        </a:solidFill>
                        <a:effectLst/>
                        <a:latin typeface="+mn-ea"/>
                        <a:ea typeface="+mn-ea"/>
                      </a:endParaRPr>
                    </a:p>
                    <a:p>
                      <a:pPr algn="ctr" fontAlgn="ctr"/>
                      <a:r>
                        <a:rPr lang="en-US" altLang="ko-KR" sz="700" u="none" strike="noStrike" dirty="0">
                          <a:solidFill>
                            <a:schemeClr val="bg1"/>
                          </a:solidFill>
                          <a:effectLst/>
                          <a:latin typeface="+mn-ea"/>
                          <a:ea typeface="+mn-ea"/>
                        </a:rPr>
                        <a:t>KR20010073379A(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로보티즈</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6"/>
                  </a:ext>
                </a:extLst>
              </a:tr>
              <a:tr h="562136">
                <a:tc>
                  <a:txBody>
                    <a:bodyPr/>
                    <a:lstStyle/>
                    <a:p>
                      <a:pPr algn="ctr" fontAlgn="ctr"/>
                      <a:r>
                        <a:rPr lang="ko-KR" altLang="en-US" sz="1050" b="1" u="none" strike="noStrike" dirty="0">
                          <a:solidFill>
                            <a:schemeClr val="bg1"/>
                          </a:solidFill>
                          <a:effectLst/>
                          <a:latin typeface="+mn-ea"/>
                          <a:ea typeface="+mn-ea"/>
                        </a:rPr>
                        <a:t>모션</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u="none" strike="noStrike" kern="1200" dirty="0">
                          <a:solidFill>
                            <a:srgbClr val="FFFF00"/>
                          </a:solidFill>
                          <a:effectLst/>
                          <a:latin typeface="+mn-ea"/>
                          <a:ea typeface="+mn-ea"/>
                          <a:cs typeface="+mn-cs"/>
                        </a:rPr>
                        <a:t>KR20120014745A(</a:t>
                      </a:r>
                      <a:r>
                        <a:rPr lang="ko-KR" altLang="en-US" sz="1000" b="1" u="none" strike="noStrike" kern="1200" dirty="0">
                          <a:solidFill>
                            <a:srgbClr val="FFFF00"/>
                          </a:solidFill>
                          <a:effectLst/>
                          <a:latin typeface="+mn-ea"/>
                          <a:ea typeface="+mn-ea"/>
                          <a:cs typeface="+mn-cs"/>
                        </a:rPr>
                        <a:t>등록</a:t>
                      </a:r>
                      <a:r>
                        <a:rPr lang="en-US" altLang="ko-KR" sz="1000" b="1" u="none" strike="noStrike" kern="1200" dirty="0">
                          <a:solidFill>
                            <a:srgbClr val="FFFF00"/>
                          </a:solidFill>
                          <a:effectLst/>
                          <a:latin typeface="+mn-ea"/>
                          <a:ea typeface="+mn-ea"/>
                          <a:cs typeface="+mn-cs"/>
                        </a:rPr>
                        <a:t>)_</a:t>
                      </a:r>
                      <a:r>
                        <a:rPr lang="ko-KR" altLang="en-US" sz="1000" b="1" u="none" strike="noStrike" kern="1200" dirty="0" err="1">
                          <a:solidFill>
                            <a:srgbClr val="FFFF00"/>
                          </a:solidFill>
                          <a:effectLst/>
                          <a:latin typeface="+mn-ea"/>
                          <a:ea typeface="+mn-ea"/>
                          <a:cs typeface="+mn-cs"/>
                        </a:rPr>
                        <a:t>퓨처로봇</a:t>
                      </a:r>
                      <a:endParaRPr lang="ko-KR" altLang="en-US" sz="1000" b="1" u="none" strike="noStrike" kern="1200" dirty="0">
                        <a:solidFill>
                          <a:srgbClr val="FFFF00"/>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KR20160160207A(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br>
                        <a:rPr lang="en-US" altLang="ko-KR" sz="700" u="none" strike="noStrike" dirty="0">
                          <a:solidFill>
                            <a:schemeClr val="bg1"/>
                          </a:solidFill>
                          <a:effectLst/>
                          <a:latin typeface="+mn-ea"/>
                          <a:ea typeface="+mn-ea"/>
                        </a:rPr>
                      </a:br>
                      <a:r>
                        <a:rPr lang="ko-KR" altLang="en-US" sz="700" u="none" strike="noStrike" dirty="0">
                          <a:solidFill>
                            <a:schemeClr val="bg1"/>
                          </a:solidFill>
                          <a:effectLst/>
                          <a:latin typeface="+mn-ea"/>
                          <a:ea typeface="+mn-ea"/>
                        </a:rPr>
                        <a:t>한국기술교육대학교</a:t>
                      </a:r>
                      <a:br>
                        <a:rPr lang="ko-KR" altLang="en-US" sz="700" u="none" strike="noStrike" dirty="0">
                          <a:solidFill>
                            <a:schemeClr val="bg1"/>
                          </a:solidFill>
                          <a:effectLst/>
                          <a:latin typeface="+mn-ea"/>
                          <a:ea typeface="+mn-ea"/>
                        </a:rPr>
                      </a:br>
                      <a:r>
                        <a:rPr lang="en-US" altLang="ko-KR" sz="700" u="none" strike="noStrike" dirty="0">
                          <a:solidFill>
                            <a:schemeClr val="bg1"/>
                          </a:solidFill>
                          <a:effectLst/>
                          <a:latin typeface="+mn-ea"/>
                          <a:ea typeface="+mn-ea"/>
                        </a:rPr>
                        <a:t>KR20170074424A(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700" u="none" strike="noStrike" kern="1200" dirty="0">
                          <a:solidFill>
                            <a:schemeClr val="bg1"/>
                          </a:solidFill>
                          <a:effectLst/>
                          <a:latin typeface="+mn-ea"/>
                          <a:ea typeface="+mn-ea"/>
                          <a:cs typeface="+mn-cs"/>
                        </a:rPr>
                        <a:t>KR20050074425A(</a:t>
                      </a:r>
                      <a:r>
                        <a:rPr lang="ko-KR" altLang="en-US" sz="700" u="none" strike="noStrike" kern="1200" dirty="0">
                          <a:solidFill>
                            <a:schemeClr val="bg1"/>
                          </a:solidFill>
                          <a:effectLst/>
                          <a:latin typeface="+mn-ea"/>
                          <a:ea typeface="+mn-ea"/>
                          <a:cs typeface="+mn-cs"/>
                        </a:rPr>
                        <a:t>등록</a:t>
                      </a:r>
                      <a:r>
                        <a:rPr lang="en-US" altLang="ko-KR" sz="700" u="none" strike="noStrike" kern="1200" dirty="0">
                          <a:solidFill>
                            <a:schemeClr val="bg1"/>
                          </a:solidFill>
                          <a:effectLst/>
                          <a:latin typeface="+mn-ea"/>
                          <a:ea typeface="+mn-ea"/>
                          <a:cs typeface="+mn-cs"/>
                        </a:rPr>
                        <a:t>)_</a:t>
                      </a:r>
                      <a:r>
                        <a:rPr lang="ko-KR" altLang="en-US" sz="700" u="none" strike="noStrike" kern="1200" dirty="0">
                          <a:solidFill>
                            <a:schemeClr val="bg1"/>
                          </a:solidFill>
                          <a:effectLst/>
                          <a:latin typeface="+mn-ea"/>
                          <a:ea typeface="+mn-ea"/>
                          <a:cs typeface="+mn-cs"/>
                        </a:rPr>
                        <a:t>테크노전자</a:t>
                      </a:r>
                      <a:endParaRPr lang="en-US" altLang="ko-KR" sz="700" u="none" strike="noStrike" kern="1200" dirty="0">
                        <a:solidFill>
                          <a:schemeClr val="bg1"/>
                        </a:solidFill>
                        <a:effectLst/>
                        <a:latin typeface="+mn-ea"/>
                        <a:ea typeface="+mn-ea"/>
                        <a:cs typeface="+mn-cs"/>
                      </a:endParaRP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700" u="none" strike="noStrike" dirty="0">
                          <a:solidFill>
                            <a:schemeClr val="bg1"/>
                          </a:solidFill>
                          <a:effectLst/>
                          <a:latin typeface="+mn-ea"/>
                          <a:ea typeface="+mn-ea"/>
                        </a:rPr>
                        <a:t>KR20010073379A(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로보티즈</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7"/>
                  </a:ext>
                </a:extLst>
              </a:tr>
              <a:tr h="252418">
                <a:tc>
                  <a:txBody>
                    <a:bodyPr/>
                    <a:lstStyle/>
                    <a:p>
                      <a:pPr algn="ctr" fontAlgn="ctr"/>
                      <a:r>
                        <a:rPr lang="en-US" sz="1050" b="1" u="none" strike="noStrike" dirty="0">
                          <a:solidFill>
                            <a:schemeClr val="bg1"/>
                          </a:solidFill>
                          <a:effectLst/>
                          <a:latin typeface="+mn-ea"/>
                          <a:ea typeface="+mn-ea"/>
                        </a:rPr>
                        <a:t>LED</a:t>
                      </a:r>
                      <a:endParaRPr 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KR20170074424A(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8"/>
                  </a:ext>
                </a:extLst>
              </a:tr>
              <a:tr h="471486">
                <a:tc>
                  <a:txBody>
                    <a:bodyPr/>
                    <a:lstStyle/>
                    <a:p>
                      <a:pPr algn="ctr" fontAlgn="ctr"/>
                      <a:r>
                        <a:rPr lang="ko-KR" altLang="en-US" sz="1050" b="1" u="none" strike="noStrike" dirty="0">
                          <a:solidFill>
                            <a:schemeClr val="bg1"/>
                          </a:solidFill>
                          <a:effectLst/>
                          <a:latin typeface="+mn-ea"/>
                          <a:ea typeface="+mn-ea"/>
                        </a:rPr>
                        <a:t>음성</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solidFill>
                      <a:srgbClr val="FFA7A7">
                        <a:alpha val="20000"/>
                      </a:srgbClr>
                    </a:solidFill>
                  </a:tcPr>
                </a:tc>
                <a:tc>
                  <a:txBody>
                    <a:bodyPr/>
                    <a:lstStyle/>
                    <a:p>
                      <a:pPr algn="ctr" fontAlgn="ctr"/>
                      <a:r>
                        <a:rPr lang="en-US" altLang="ko-KR" sz="1000" b="1" u="none" strike="noStrike" kern="1200" dirty="0">
                          <a:solidFill>
                            <a:srgbClr val="FFFF00"/>
                          </a:solidFill>
                          <a:effectLst/>
                          <a:latin typeface="+mn-ea"/>
                          <a:ea typeface="+mn-ea"/>
                          <a:cs typeface="+mn-cs"/>
                        </a:rPr>
                        <a:t>KR20120014745A(</a:t>
                      </a:r>
                      <a:r>
                        <a:rPr lang="ko-KR" altLang="en-US" sz="1000" b="1" u="none" strike="noStrike" kern="1200" dirty="0">
                          <a:solidFill>
                            <a:srgbClr val="FFFF00"/>
                          </a:solidFill>
                          <a:effectLst/>
                          <a:latin typeface="+mn-ea"/>
                          <a:ea typeface="+mn-ea"/>
                          <a:cs typeface="+mn-cs"/>
                        </a:rPr>
                        <a:t>등록</a:t>
                      </a:r>
                      <a:r>
                        <a:rPr lang="en-US" altLang="ko-KR" sz="1000" b="1" u="none" strike="noStrike" kern="1200" dirty="0">
                          <a:solidFill>
                            <a:srgbClr val="FFFF00"/>
                          </a:solidFill>
                          <a:effectLst/>
                          <a:latin typeface="+mn-ea"/>
                          <a:ea typeface="+mn-ea"/>
                          <a:cs typeface="+mn-cs"/>
                        </a:rPr>
                        <a:t>)_</a:t>
                      </a:r>
                      <a:r>
                        <a:rPr lang="ko-KR" altLang="en-US" sz="1000" b="1" u="none" strike="noStrike" kern="1200" dirty="0" err="1">
                          <a:solidFill>
                            <a:srgbClr val="FFFF00"/>
                          </a:solidFill>
                          <a:effectLst/>
                          <a:latin typeface="+mn-ea"/>
                          <a:ea typeface="+mn-ea"/>
                          <a:cs typeface="+mn-cs"/>
                        </a:rPr>
                        <a:t>퓨처로봇</a:t>
                      </a:r>
                      <a:endParaRPr lang="ko-KR" altLang="en-US" sz="1000" b="1" u="none" strike="noStrike" kern="1200" dirty="0">
                        <a:solidFill>
                          <a:srgbClr val="FFFF00"/>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r>
                        <a:rPr lang="en-US" altLang="ko-KR" sz="700" u="none" strike="noStrike" dirty="0">
                          <a:solidFill>
                            <a:schemeClr val="bg1"/>
                          </a:solidFill>
                          <a:effectLst/>
                          <a:latin typeface="+mn-ea"/>
                          <a:ea typeface="+mn-ea"/>
                        </a:rPr>
                        <a:t>KR20170074424A(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700" u="none" strike="noStrike" kern="1200" dirty="0">
                          <a:solidFill>
                            <a:schemeClr val="bg1"/>
                          </a:solidFill>
                          <a:effectLst/>
                          <a:latin typeface="+mn-ea"/>
                          <a:ea typeface="+mn-ea"/>
                          <a:cs typeface="+mn-cs"/>
                        </a:rPr>
                        <a:t>KR20050074425A(</a:t>
                      </a:r>
                      <a:r>
                        <a:rPr lang="ko-KR" altLang="en-US" sz="700" u="none" strike="noStrike" kern="1200" dirty="0">
                          <a:solidFill>
                            <a:schemeClr val="bg1"/>
                          </a:solidFill>
                          <a:effectLst/>
                          <a:latin typeface="+mn-ea"/>
                          <a:ea typeface="+mn-ea"/>
                          <a:cs typeface="+mn-cs"/>
                        </a:rPr>
                        <a:t>등록</a:t>
                      </a:r>
                      <a:r>
                        <a:rPr lang="en-US" altLang="ko-KR" sz="700" u="none" strike="noStrike" kern="1200" dirty="0">
                          <a:solidFill>
                            <a:schemeClr val="bg1"/>
                          </a:solidFill>
                          <a:effectLst/>
                          <a:latin typeface="+mn-ea"/>
                          <a:ea typeface="+mn-ea"/>
                          <a:cs typeface="+mn-cs"/>
                        </a:rPr>
                        <a:t>)_</a:t>
                      </a:r>
                      <a:r>
                        <a:rPr lang="ko-KR" altLang="en-US" sz="700" u="none" strike="noStrike" kern="1200" dirty="0">
                          <a:solidFill>
                            <a:schemeClr val="bg1"/>
                          </a:solidFill>
                          <a:effectLst/>
                          <a:latin typeface="+mn-ea"/>
                          <a:ea typeface="+mn-ea"/>
                          <a:cs typeface="+mn-cs"/>
                        </a:rPr>
                        <a:t>테크노전자</a:t>
                      </a:r>
                      <a:endParaRPr lang="en-US" altLang="ko-KR" sz="700" u="none" strike="noStrike" kern="1200" dirty="0">
                        <a:solidFill>
                          <a:schemeClr val="bg1"/>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721233599"/>
              </p:ext>
            </p:extLst>
          </p:nvPr>
        </p:nvGraphicFramePr>
        <p:xfrm>
          <a:off x="1746000" y="5949280"/>
          <a:ext cx="7200000" cy="396000"/>
        </p:xfrm>
        <a:graphic>
          <a:graphicData uri="http://schemas.openxmlformats.org/drawingml/2006/table">
            <a:tbl>
              <a:tblPr>
                <a:tableStyleId>{2D5ABB26-0587-4C30-8999-92F81FD0307C}</a:tableStyleId>
              </a:tblPr>
              <a:tblGrid>
                <a:gridCol w="158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404000">
                  <a:extLst>
                    <a:ext uri="{9D8B030D-6E8A-4147-A177-3AD203B41FA5}">
                      <a16:colId xmlns:a16="http://schemas.microsoft.com/office/drawing/2014/main" val="20004"/>
                    </a:ext>
                  </a:extLst>
                </a:gridCol>
              </a:tblGrid>
              <a:tr h="198000">
                <a:tc rowSpan="2">
                  <a:txBody>
                    <a:bodyPr/>
                    <a:lstStyle/>
                    <a:p>
                      <a:pPr algn="ctr" fontAlgn="ctr"/>
                      <a:r>
                        <a:rPr lang="ko-KR" altLang="en-US" sz="1050" b="0" i="1" u="none" strike="noStrike" spc="0" dirty="0">
                          <a:solidFill>
                            <a:schemeClr val="bg1"/>
                          </a:solidFill>
                          <a:effectLst/>
                          <a:latin typeface="나눔고딕"/>
                        </a:rPr>
                        <a:t>선정된 핵심특허</a:t>
                      </a:r>
                      <a:r>
                        <a:rPr lang="ko-KR" altLang="en-US" sz="1050" b="0" i="1" u="none" strike="noStrike" spc="0" baseline="0" dirty="0">
                          <a:solidFill>
                            <a:schemeClr val="bg1"/>
                          </a:solidFill>
                          <a:effectLst/>
                          <a:latin typeface="나눔고딕"/>
                        </a:rPr>
                        <a:t> 정보</a:t>
                      </a:r>
                      <a:r>
                        <a:rPr lang="ko-KR" altLang="en-US" sz="1050" b="0" i="1" u="none" strike="noStrike" spc="0" dirty="0">
                          <a:solidFill>
                            <a:schemeClr val="bg1"/>
                          </a:solidFill>
                          <a:effectLst/>
                          <a:latin typeface="나눔고딕"/>
                        </a:rPr>
                        <a:t> </a:t>
                      </a:r>
                      <a:r>
                        <a:rPr lang="en-US" altLang="ko-KR" sz="1050" b="0" i="1" u="none" strike="noStrike" spc="0" dirty="0">
                          <a:solidFill>
                            <a:schemeClr val="bg1"/>
                          </a:solidFill>
                          <a:effectLst/>
                          <a:latin typeface="나눔고딕"/>
                        </a:rPr>
                        <a:t>:</a:t>
                      </a:r>
                      <a:endParaRPr lang="ko-KR" altLang="en-US" sz="1050" b="0" i="1" u="none" strike="noStrike" spc="0" dirty="0">
                        <a:solidFill>
                          <a:schemeClr val="bg1"/>
                        </a:solidFill>
                        <a:effectLst/>
                        <a:latin typeface="나눔고딕"/>
                      </a:endParaRPr>
                    </a:p>
                  </a:txBody>
                  <a:tcPr marL="9525" marR="9525" marT="9525" marB="0" anchor="ctr">
                    <a:lnL w="28575" cap="flat" cmpd="sng" algn="ctr">
                      <a:no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fontAlgn="ctr"/>
                      <a:r>
                        <a:rPr lang="ko-KR" altLang="en-US" sz="900" i="1" u="none" strike="noStrike" dirty="0">
                          <a:solidFill>
                            <a:schemeClr val="bg1"/>
                          </a:solidFill>
                          <a:effectLst/>
                        </a:rPr>
                        <a:t>자국인용횟수</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ko-KR" altLang="en-US" sz="900" i="1" u="none" strike="noStrike" dirty="0" err="1">
                          <a:solidFill>
                            <a:schemeClr val="bg1"/>
                          </a:solidFill>
                          <a:effectLst/>
                        </a:rPr>
                        <a:t>자국피인용횟수</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ko-KR" altLang="en-US" sz="900" i="1" u="none" strike="noStrike" dirty="0">
                          <a:solidFill>
                            <a:schemeClr val="bg1"/>
                          </a:solidFill>
                          <a:effectLst/>
                        </a:rPr>
                        <a:t>특허평가등급</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ko-KR" altLang="en-US" sz="900" i="1" u="none" strike="noStrike" dirty="0">
                          <a:solidFill>
                            <a:schemeClr val="bg1"/>
                          </a:solidFill>
                          <a:effectLst/>
                        </a:rPr>
                        <a:t>특허평가점수</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0"/>
                  </a:ext>
                </a:extLst>
              </a:tr>
              <a:tr h="198000">
                <a:tc vMerge="1">
                  <a:txBody>
                    <a:bodyPr/>
                    <a:lstStyle/>
                    <a:p>
                      <a:pPr algn="ctr" fontAlgn="ctr"/>
                      <a:endParaRPr lang="en-US" altLang="ko-KR" sz="900" b="0" i="0" u="none" strike="noStrike" dirty="0">
                        <a:solidFill>
                          <a:schemeClr val="bg1"/>
                        </a:solidFill>
                        <a:effectLst/>
                        <a:latin typeface="나눔고딕"/>
                      </a:endParaRPr>
                    </a:p>
                  </a:txBody>
                  <a:tcPr marL="9525" marR="9525" marT="9525" marB="0" anchor="ctr">
                    <a:lnL w="28575" cap="flat" cmpd="sng" algn="ctr">
                      <a:solidFill>
                        <a:schemeClr val="accent4">
                          <a:lumMod val="40000"/>
                          <a:lumOff val="60000"/>
                        </a:schemeClr>
                      </a:solidFill>
                      <a:prstDash val="solid"/>
                      <a:round/>
                      <a:headEnd type="none" w="med" len="med"/>
                      <a:tailEnd type="none" w="med" len="med"/>
                    </a:lnL>
                    <a:lnR w="28575" cap="flat" cmpd="sng" algn="ctr">
                      <a:solidFill>
                        <a:schemeClr val="accent4">
                          <a:lumMod val="40000"/>
                          <a:lumOff val="6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i="1" u="none" strike="noStrike" dirty="0">
                          <a:solidFill>
                            <a:schemeClr val="bg1"/>
                          </a:solidFill>
                          <a:effectLst/>
                        </a:rPr>
                        <a:t>2</a:t>
                      </a:r>
                      <a:endParaRPr lang="en-US" altLang="ko-KR"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en-US" altLang="ko-KR" sz="900" i="1" u="none" strike="noStrike" dirty="0">
                          <a:solidFill>
                            <a:schemeClr val="bg1"/>
                          </a:solidFill>
                          <a:effectLst/>
                        </a:rPr>
                        <a:t>17</a:t>
                      </a:r>
                      <a:endParaRPr lang="en-US" altLang="ko-KR"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en-US" sz="900" i="1" u="none" strike="noStrike" dirty="0">
                          <a:solidFill>
                            <a:schemeClr val="bg1"/>
                          </a:solidFill>
                          <a:effectLst/>
                        </a:rPr>
                        <a:t>A+</a:t>
                      </a:r>
                      <a:endParaRPr 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en-US" altLang="ko-KR" sz="900" i="1" u="none" strike="noStrike" dirty="0">
                          <a:solidFill>
                            <a:schemeClr val="bg1"/>
                          </a:solidFill>
                          <a:effectLst/>
                        </a:rPr>
                        <a:t>8</a:t>
                      </a:r>
                      <a:endParaRPr lang="en-US" altLang="ko-KR"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bl>
          </a:graphicData>
        </a:graphic>
      </p:graphicFrame>
      <p:sp>
        <p:nvSpPr>
          <p:cNvPr id="8" name="제목 7"/>
          <p:cNvSpPr>
            <a:spLocks noGrp="1"/>
          </p:cNvSpPr>
          <p:nvPr>
            <p:ph type="title"/>
          </p:nvPr>
        </p:nvSpPr>
        <p:spPr>
          <a:prstGeom prst="rect">
            <a:avLst/>
          </a:prstGeom>
        </p:spPr>
        <p:txBody>
          <a:bodyPr wrap="square">
            <a:spAutoFit/>
          </a:bodyPr>
          <a:lstStyle/>
          <a:p>
            <a:pPr algn="r"/>
            <a:r>
              <a:rPr lang="en-US" altLang="ko-KR" sz="2800" b="1" i="1" dirty="0">
                <a:solidFill>
                  <a:schemeClr val="bg1"/>
                </a:solidFill>
                <a:latin typeface="+mj-ea"/>
                <a:ea typeface="+mj-ea"/>
              </a:rPr>
              <a:t>OS </a:t>
            </a:r>
            <a:r>
              <a:rPr lang="ko-KR" altLang="en-US" sz="2800" b="1" i="1" dirty="0">
                <a:solidFill>
                  <a:schemeClr val="bg1"/>
                </a:solidFill>
                <a:latin typeface="+mj-ea"/>
                <a:ea typeface="+mj-ea"/>
              </a:rPr>
              <a:t>매트릭스</a:t>
            </a:r>
          </a:p>
        </p:txBody>
      </p:sp>
      <p:sp>
        <p:nvSpPr>
          <p:cNvPr id="3" name="직사각형 2"/>
          <p:cNvSpPr/>
          <p:nvPr/>
        </p:nvSpPr>
        <p:spPr>
          <a:xfrm>
            <a:off x="2627784" y="1520288"/>
            <a:ext cx="1512168" cy="424800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034083" y="2744425"/>
            <a:ext cx="7867921" cy="1216309"/>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7389837" y="1520288"/>
            <a:ext cx="1512168" cy="424800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4221485" y="2734900"/>
            <a:ext cx="1512168" cy="121631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공백특허</a:t>
            </a:r>
            <a:endParaRPr lang="en-US" altLang="ko-KR" b="1" dirty="0"/>
          </a:p>
          <a:p>
            <a:pPr algn="ctr"/>
            <a:r>
              <a:rPr lang="ko-KR" altLang="en-US" b="1" dirty="0"/>
              <a:t>활용</a:t>
            </a:r>
          </a:p>
        </p:txBody>
      </p:sp>
    </p:spTree>
    <p:extLst>
      <p:ext uri="{BB962C8B-B14F-4D97-AF65-F5344CB8AC3E}">
        <p14:creationId xmlns:p14="http://schemas.microsoft.com/office/powerpoint/2010/main" val="36640090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aphicFrame>
        <p:nvGraphicFramePr>
          <p:cNvPr id="275" name="Google Shape;275;p41"/>
          <p:cNvGraphicFramePr/>
          <p:nvPr>
            <p:extLst>
              <p:ext uri="{D42A27DB-BD31-4B8C-83A1-F6EECF244321}">
                <p14:modId xmlns:p14="http://schemas.microsoft.com/office/powerpoint/2010/main" val="4237926341"/>
              </p:ext>
            </p:extLst>
          </p:nvPr>
        </p:nvGraphicFramePr>
        <p:xfrm>
          <a:off x="259161" y="873344"/>
          <a:ext cx="8675125" cy="5652000"/>
        </p:xfrm>
        <a:graphic>
          <a:graphicData uri="http://schemas.openxmlformats.org/drawingml/2006/table">
            <a:tbl>
              <a:tblPr>
                <a:noFill/>
              </a:tblPr>
              <a:tblGrid>
                <a:gridCol w="1216495">
                  <a:extLst>
                    <a:ext uri="{9D8B030D-6E8A-4147-A177-3AD203B41FA5}">
                      <a16:colId xmlns:a16="http://schemas.microsoft.com/office/drawing/2014/main" val="20000"/>
                    </a:ext>
                  </a:extLst>
                </a:gridCol>
                <a:gridCol w="99680">
                  <a:extLst>
                    <a:ext uri="{9D8B030D-6E8A-4147-A177-3AD203B41FA5}">
                      <a16:colId xmlns:a16="http://schemas.microsoft.com/office/drawing/2014/main" val="20003"/>
                    </a:ext>
                  </a:extLst>
                </a:gridCol>
                <a:gridCol w="4004776">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144016">
                  <a:extLst>
                    <a:ext uri="{9D8B030D-6E8A-4147-A177-3AD203B41FA5}">
                      <a16:colId xmlns:a16="http://schemas.microsoft.com/office/drawing/2014/main" val="2204716164"/>
                    </a:ext>
                  </a:extLst>
                </a:gridCol>
                <a:gridCol w="2634094">
                  <a:extLst>
                    <a:ext uri="{9D8B030D-6E8A-4147-A177-3AD203B41FA5}">
                      <a16:colId xmlns:a16="http://schemas.microsoft.com/office/drawing/2014/main" val="20005"/>
                    </a:ext>
                  </a:extLst>
                </a:gridCol>
              </a:tblGrid>
              <a:tr h="230312">
                <a:tc gridSpan="2">
                  <a:txBody>
                    <a:bodyPr/>
                    <a:lstStyle/>
                    <a:p>
                      <a:pPr marL="0" marR="0" lvl="0" indent="0" algn="ctr" rtl="0">
                        <a:spcBef>
                          <a:spcPts val="0"/>
                        </a:spcBef>
                        <a:spcAft>
                          <a:spcPts val="0"/>
                        </a:spcAft>
                        <a:buNone/>
                      </a:pPr>
                      <a:r>
                        <a:rPr lang="ko" sz="1200" b="1" u="none" strike="noStrike" cap="none" dirty="0">
                          <a:solidFill>
                            <a:schemeClr val="bg1"/>
                          </a:solidFill>
                          <a:latin typeface="+mj-ea"/>
                          <a:ea typeface="+mj-ea"/>
                          <a:cs typeface="Arial"/>
                          <a:sym typeface="Arial"/>
                        </a:rPr>
                        <a:t>등록번호(등록일)</a:t>
                      </a:r>
                      <a:endParaRPr sz="1200" b="1" u="none" strike="noStrike" cap="non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pPr latinLnBrk="1"/>
                      <a:endParaRPr lang="ko-KR" altLang="en-US"/>
                    </a:p>
                  </a:txBody>
                  <a:tcPr/>
                </a:tc>
                <a:tc gridSpan="4">
                  <a:txBody>
                    <a:bodyPr/>
                    <a:lstStyle/>
                    <a:p>
                      <a:pPr marL="0" marR="0" lvl="0" indent="0" algn="l" rtl="0">
                        <a:lnSpc>
                          <a:spcPct val="100000"/>
                        </a:lnSpc>
                        <a:spcBef>
                          <a:spcPts val="0"/>
                        </a:spcBef>
                        <a:spcAft>
                          <a:spcPts val="0"/>
                        </a:spcAft>
                        <a:buClr>
                          <a:schemeClr val="dk1"/>
                        </a:buClr>
                        <a:buSzPts val="900"/>
                        <a:buFont typeface="Arial"/>
                        <a:buNone/>
                      </a:pPr>
                      <a:r>
                        <a:rPr lang="ko" sz="1400" u="none" strike="noStrike" cap="none" dirty="0">
                          <a:solidFill>
                            <a:schemeClr val="bg1"/>
                          </a:solidFill>
                          <a:latin typeface="+mj-ea"/>
                          <a:ea typeface="+mj-ea"/>
                          <a:cs typeface="Arial"/>
                          <a:sym typeface="Arial"/>
                        </a:rPr>
                        <a:t> </a:t>
                      </a:r>
                      <a:r>
                        <a:rPr lang="en-US" altLang="ko" sz="1400" kern="1200" dirty="0">
                          <a:solidFill>
                            <a:schemeClr val="bg1"/>
                          </a:solidFill>
                          <a:latin typeface="+mj-ea"/>
                          <a:ea typeface="+mn-ea"/>
                          <a:cs typeface="+mn-cs"/>
                        </a:rPr>
                        <a:t>: </a:t>
                      </a:r>
                      <a:r>
                        <a:rPr lang="ko" sz="1400" b="0" i="0" u="none" strike="noStrike" cap="none" dirty="0">
                          <a:solidFill>
                            <a:schemeClr val="bg1"/>
                          </a:solidFill>
                          <a:latin typeface="+mj-ea"/>
                          <a:ea typeface="+mj-ea"/>
                          <a:cs typeface="Arial"/>
                          <a:sym typeface="Arial"/>
                        </a:rPr>
                        <a:t>1013366410000 (2013.11.28)</a:t>
                      </a:r>
                      <a:endParaRPr sz="1400" u="none" strike="noStrike" cap="none" dirty="0">
                        <a:solidFill>
                          <a:schemeClr val="bg1"/>
                        </a:solidFill>
                        <a:latin typeface="+mj-ea"/>
                        <a:ea typeface="+mj-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endParaRPr lang="ko-KR"/>
                    </a:p>
                  </a:txBody>
                  <a:tcPr/>
                </a:tc>
                <a:tc hMerge="1">
                  <a:txBody>
                    <a:bodyPr/>
                    <a:lstStyle/>
                    <a:p>
                      <a:pPr marL="0" marR="0" lvl="0" indent="0" algn="l" rtl="0">
                        <a:lnSpc>
                          <a:spcPct val="100000"/>
                        </a:lnSpc>
                        <a:spcBef>
                          <a:spcPts val="0"/>
                        </a:spcBef>
                        <a:spcAft>
                          <a:spcPts val="0"/>
                        </a:spcAft>
                        <a:buClr>
                          <a:schemeClr val="dk1"/>
                        </a:buClr>
                        <a:buSzPts val="900"/>
                        <a:buFont typeface="Arial"/>
                        <a:buNone/>
                      </a:pPr>
                      <a:endParaRPr sz="1400" u="none" strike="noStrike" cap="none" dirty="0">
                        <a:latin typeface="+mj-ea"/>
                        <a:ea typeface="+mj-ea"/>
                      </a:endParaRPr>
                    </a:p>
                  </a:txBody>
                  <a:tcPr marL="0" marR="0" marT="0" marB="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D6E3BC"/>
                    </a:solidFill>
                  </a:tcPr>
                </a:tc>
                <a:tc hMerge="1">
                  <a:txBody>
                    <a:bodyPr/>
                    <a:lstStyle/>
                    <a:p>
                      <a:pPr latinLnBrk="1"/>
                      <a:endParaRPr lang="ko-KR" altLang="en-US"/>
                    </a:p>
                  </a:txBody>
                  <a:tcPr/>
                </a:tc>
                <a:extLst>
                  <a:ext uri="{0D108BD9-81ED-4DB2-BD59-A6C34878D82A}">
                    <a16:rowId xmlns:a16="http://schemas.microsoft.com/office/drawing/2014/main" val="10000"/>
                  </a:ext>
                </a:extLst>
              </a:tr>
              <a:tr h="272531">
                <a:tc gridSpan="2">
                  <a:txBody>
                    <a:bodyPr/>
                    <a:lstStyle/>
                    <a:p>
                      <a:pPr marL="0" marR="0" lvl="0" indent="0" algn="ctr" rtl="0">
                        <a:spcBef>
                          <a:spcPts val="0"/>
                        </a:spcBef>
                        <a:spcAft>
                          <a:spcPts val="0"/>
                        </a:spcAft>
                        <a:buNone/>
                      </a:pPr>
                      <a:r>
                        <a:rPr lang="ko" sz="1400" b="1" u="none" strike="noStrike" cap="none" dirty="0">
                          <a:solidFill>
                            <a:schemeClr val="bg1"/>
                          </a:solidFill>
                          <a:latin typeface="+mj-ea"/>
                          <a:ea typeface="+mj-ea"/>
                          <a:cs typeface="Arial"/>
                          <a:sym typeface="Arial"/>
                        </a:rPr>
                        <a:t>명   칭</a:t>
                      </a:r>
                      <a:endParaRPr sz="1400" b="1" u="none" strike="noStrike" cap="non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pPr latinLnBrk="1"/>
                      <a:endParaRPr lang="ko-KR" altLang="en-US"/>
                    </a:p>
                  </a:txBody>
                  <a:tcPr/>
                </a:tc>
                <a:tc gridSpan="4">
                  <a:txBody>
                    <a:bodyPr/>
                    <a:lstStyle/>
                    <a:p>
                      <a:pPr marL="0" marR="0" lvl="0" indent="0" algn="l" rtl="0">
                        <a:spcBef>
                          <a:spcPts val="0"/>
                        </a:spcBef>
                        <a:spcAft>
                          <a:spcPts val="0"/>
                        </a:spcAft>
                        <a:buNone/>
                      </a:pPr>
                      <a:r>
                        <a:rPr lang="ko" sz="1400" b="1" u="none" strike="noStrike" cap="none" dirty="0">
                          <a:solidFill>
                            <a:schemeClr val="bg1"/>
                          </a:solidFill>
                          <a:latin typeface="+mj-ea"/>
                          <a:ea typeface="+mj-ea"/>
                          <a:cs typeface="Arial"/>
                          <a:sym typeface="Arial"/>
                        </a:rPr>
                        <a:t> </a:t>
                      </a:r>
                      <a:r>
                        <a:rPr lang="en-US" altLang="ko" sz="1400" kern="1200" dirty="0">
                          <a:solidFill>
                            <a:schemeClr val="bg1"/>
                          </a:solidFill>
                          <a:latin typeface="+mj-ea"/>
                          <a:ea typeface="+mn-ea"/>
                          <a:cs typeface="+mn-cs"/>
                        </a:rPr>
                        <a:t>: </a:t>
                      </a:r>
                      <a:r>
                        <a:rPr lang="ko" sz="1400" b="1" i="0" u="none" strike="noStrike" cap="none" dirty="0">
                          <a:solidFill>
                            <a:schemeClr val="bg1"/>
                          </a:solidFill>
                          <a:latin typeface="+mj-ea"/>
                          <a:ea typeface="+mj-ea"/>
                          <a:cs typeface="Arial"/>
                          <a:sym typeface="Arial"/>
                        </a:rPr>
                        <a:t>감성 교감 로봇 서비스 시스템 및 그 방법</a:t>
                      </a:r>
                      <a:endParaRPr sz="1400" b="1" i="0"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endParaRPr lang="ko-KR"/>
                    </a:p>
                  </a:txBody>
                  <a:tcPr/>
                </a:tc>
                <a:tc hMerge="1">
                  <a:txBody>
                    <a:bodyPr/>
                    <a:lstStyle/>
                    <a:p>
                      <a:pPr marL="0" marR="0" lvl="0" indent="0" algn="l" rtl="0">
                        <a:spcBef>
                          <a:spcPts val="0"/>
                        </a:spcBef>
                        <a:spcAft>
                          <a:spcPts val="0"/>
                        </a:spcAft>
                        <a:buNone/>
                      </a:pPr>
                      <a:endParaRPr sz="1400" b="1" i="0" dirty="0">
                        <a:solidFill>
                          <a:schemeClr val="dk1"/>
                        </a:solidFill>
                        <a:latin typeface="+mj-ea"/>
                        <a:ea typeface="+mj-ea"/>
                        <a:cs typeface="Arial"/>
                        <a:sym typeface="Arial"/>
                      </a:endParaRPr>
                    </a:p>
                  </a:txBody>
                  <a:tcPr marL="0" marR="0" marT="0" marB="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D6E3BC"/>
                    </a:solidFill>
                  </a:tcPr>
                </a:tc>
                <a:tc hMerge="1">
                  <a:txBody>
                    <a:bodyPr/>
                    <a:lstStyle/>
                    <a:p>
                      <a:pPr latinLnBrk="1"/>
                      <a:endParaRPr lang="ko-KR" altLang="en-US"/>
                    </a:p>
                  </a:txBody>
                  <a:tcPr/>
                </a:tc>
                <a:extLst>
                  <a:ext uri="{0D108BD9-81ED-4DB2-BD59-A6C34878D82A}">
                    <a16:rowId xmlns:a16="http://schemas.microsoft.com/office/drawing/2014/main" val="10001"/>
                  </a:ext>
                </a:extLst>
              </a:tr>
              <a:tr h="230312">
                <a:tc gridSpan="2">
                  <a:txBody>
                    <a:bodyPr/>
                    <a:lstStyle/>
                    <a:p>
                      <a:pPr marL="0" marR="0" lvl="0" indent="0" algn="ctr" rtl="0">
                        <a:spcBef>
                          <a:spcPts val="0"/>
                        </a:spcBef>
                        <a:spcAft>
                          <a:spcPts val="0"/>
                        </a:spcAft>
                        <a:buNone/>
                      </a:pPr>
                      <a:r>
                        <a:rPr lang="ko" sz="1400" b="1" u="none" strike="noStrike">
                          <a:solidFill>
                            <a:schemeClr val="bg1"/>
                          </a:solidFill>
                          <a:latin typeface="+mj-ea"/>
                          <a:ea typeface="+mj-ea"/>
                          <a:cs typeface="Arial"/>
                          <a:sym typeface="Arial"/>
                        </a:rPr>
                        <a:t>출원인</a:t>
                      </a:r>
                      <a:endParaRPr sz="1400">
                        <a:solidFill>
                          <a:schemeClr val="bg1"/>
                        </a:solidFill>
                        <a:latin typeface="+mj-ea"/>
                        <a:ea typeface="+mj-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pPr latinLnBrk="1"/>
                      <a:endParaRPr lang="ko-KR" altLang="en-US"/>
                    </a:p>
                  </a:txBody>
                  <a:tcPr/>
                </a:tc>
                <a:tc>
                  <a:txBody>
                    <a:bodyPr/>
                    <a:lstStyle/>
                    <a:p>
                      <a:pPr marL="0" marR="0" lvl="0" indent="0" algn="l" rtl="0">
                        <a:lnSpc>
                          <a:spcPct val="100000"/>
                        </a:lnSpc>
                        <a:spcBef>
                          <a:spcPts val="0"/>
                        </a:spcBef>
                        <a:spcAft>
                          <a:spcPts val="0"/>
                        </a:spcAft>
                        <a:buClr>
                          <a:schemeClr val="dk1"/>
                        </a:buClr>
                        <a:buSzPts val="1200"/>
                        <a:buFont typeface="Arial"/>
                        <a:buNone/>
                      </a:pPr>
                      <a:r>
                        <a:rPr lang="ko" sz="1400" dirty="0">
                          <a:solidFill>
                            <a:schemeClr val="bg1"/>
                          </a:solidFill>
                          <a:latin typeface="+mj-ea"/>
                          <a:ea typeface="+mj-ea"/>
                        </a:rPr>
                        <a:t> </a:t>
                      </a:r>
                      <a:r>
                        <a:rPr lang="en-US" altLang="ko" sz="1400" kern="1200" dirty="0">
                          <a:solidFill>
                            <a:schemeClr val="bg1"/>
                          </a:solidFill>
                          <a:latin typeface="+mj-ea"/>
                          <a:ea typeface="+mn-ea"/>
                          <a:cs typeface="+mn-cs"/>
                        </a:rPr>
                        <a:t>: </a:t>
                      </a:r>
                      <a:r>
                        <a:rPr lang="ko" sz="1400" b="0" i="0" dirty="0">
                          <a:solidFill>
                            <a:schemeClr val="bg1"/>
                          </a:solidFill>
                          <a:latin typeface="+mj-ea"/>
                          <a:ea typeface="+mj-ea"/>
                          <a:cs typeface="Arial"/>
                          <a:sym typeface="Arial"/>
                        </a:rPr>
                        <a:t>(주) 퓨처로봇</a:t>
                      </a:r>
                      <a:endParaRPr sz="1400" dirty="0">
                        <a:solidFill>
                          <a:schemeClr val="bg1"/>
                        </a:solidFill>
                        <a:latin typeface="+mj-ea"/>
                        <a:ea typeface="+mj-ea"/>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gridSpan="2">
                  <a:txBody>
                    <a:bodyPr/>
                    <a:lstStyle/>
                    <a:p>
                      <a:pPr marL="0" marR="0" lvl="0" indent="0" algn="ctr" rtl="0">
                        <a:spcBef>
                          <a:spcPts val="0"/>
                        </a:spcBef>
                        <a:spcAft>
                          <a:spcPts val="0"/>
                        </a:spcAft>
                        <a:buNone/>
                      </a:pPr>
                      <a:r>
                        <a:rPr lang="ko" sz="1400" b="1" u="none" strike="noStrike" dirty="0">
                          <a:solidFill>
                            <a:schemeClr val="bg1"/>
                          </a:solidFill>
                          <a:latin typeface="+mj-ea"/>
                          <a:ea typeface="+mj-ea"/>
                          <a:cs typeface="Arial"/>
                          <a:sym typeface="Arial"/>
                        </a:rPr>
                        <a:t>발명자</a:t>
                      </a:r>
                      <a:endParaRPr sz="1400" dirty="0">
                        <a:solidFill>
                          <a:schemeClr val="bg1"/>
                        </a:solidFill>
                        <a:latin typeface="+mj-ea"/>
                        <a:ea typeface="+mj-ea"/>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pPr marL="0" marR="0" lvl="0" indent="0" algn="just" rtl="0">
                        <a:lnSpc>
                          <a:spcPct val="100000"/>
                        </a:lnSpc>
                        <a:spcBef>
                          <a:spcPts val="0"/>
                        </a:spcBef>
                        <a:spcAft>
                          <a:spcPts val="0"/>
                        </a:spcAft>
                        <a:buClr>
                          <a:srgbClr val="000000"/>
                        </a:buClr>
                        <a:buSzPts val="800"/>
                        <a:buFont typeface="Arial"/>
                        <a:buNone/>
                      </a:pPr>
                      <a:endParaRPr sz="1400" b="0" i="0"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a:txBody>
                    <a:bodyPr/>
                    <a:lstStyle/>
                    <a:p>
                      <a:pPr marL="0" marR="0" lvl="0" indent="0" algn="just" rtl="0">
                        <a:lnSpc>
                          <a:spcPct val="100000"/>
                        </a:lnSpc>
                        <a:spcBef>
                          <a:spcPts val="0"/>
                        </a:spcBef>
                        <a:spcAft>
                          <a:spcPts val="0"/>
                        </a:spcAft>
                        <a:buClr>
                          <a:srgbClr val="000000"/>
                        </a:buClr>
                        <a:buSzPts val="800"/>
                        <a:buFont typeface="Arial"/>
                        <a:buNone/>
                      </a:pPr>
                      <a:r>
                        <a:rPr lang="en-US" altLang="ko" sz="1400" kern="1200" dirty="0">
                          <a:solidFill>
                            <a:schemeClr val="bg1"/>
                          </a:solidFill>
                          <a:latin typeface="+mj-ea"/>
                          <a:ea typeface="+mn-ea"/>
                          <a:cs typeface="+mn-cs"/>
                        </a:rPr>
                        <a:t>: </a:t>
                      </a:r>
                      <a:r>
                        <a:rPr lang="ko" sz="1400" b="0" i="0" u="none" strike="noStrike" dirty="0">
                          <a:solidFill>
                            <a:schemeClr val="bg1"/>
                          </a:solidFill>
                          <a:latin typeface="+mj-ea"/>
                          <a:ea typeface="+mj-ea"/>
                          <a:cs typeface="Arial"/>
                          <a:sym typeface="Arial"/>
                        </a:rPr>
                        <a:t>송세경,전영진,박종성</a:t>
                      </a:r>
                      <a:endParaRPr sz="1400" b="0" i="0"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extLst>
                  <a:ext uri="{0D108BD9-81ED-4DB2-BD59-A6C34878D82A}">
                    <a16:rowId xmlns:a16="http://schemas.microsoft.com/office/drawing/2014/main" val="10002"/>
                  </a:ext>
                </a:extLst>
              </a:tr>
              <a:tr h="230312">
                <a:tc gridSpan="2">
                  <a:txBody>
                    <a:bodyPr/>
                    <a:lstStyle/>
                    <a:p>
                      <a:pPr marL="0" marR="0" lvl="0" indent="0" algn="ctr" rtl="0">
                        <a:spcBef>
                          <a:spcPts val="0"/>
                        </a:spcBef>
                        <a:spcAft>
                          <a:spcPts val="0"/>
                        </a:spcAft>
                        <a:buNone/>
                      </a:pPr>
                      <a:r>
                        <a:rPr lang="ko" sz="1200" b="1" u="none" strike="noStrike" dirty="0">
                          <a:solidFill>
                            <a:schemeClr val="bg1"/>
                          </a:solidFill>
                          <a:latin typeface="+mj-ea"/>
                          <a:ea typeface="+mj-ea"/>
                          <a:cs typeface="Arial"/>
                          <a:sym typeface="Arial"/>
                        </a:rPr>
                        <a:t>출원번호(출원일)</a:t>
                      </a:r>
                      <a:endParaRPr sz="1200" b="1"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pPr latinLnBrk="1"/>
                      <a:endParaRPr lang="ko-KR" altLang="en-US"/>
                    </a:p>
                  </a:txBody>
                  <a:tcPr/>
                </a:tc>
                <a:tc>
                  <a:txBody>
                    <a:bodyPr/>
                    <a:lstStyle/>
                    <a:p>
                      <a:pPr marL="0" marR="0" lvl="0" indent="0" algn="just" rtl="0">
                        <a:lnSpc>
                          <a:spcPct val="100000"/>
                        </a:lnSpc>
                        <a:spcBef>
                          <a:spcPts val="0"/>
                        </a:spcBef>
                        <a:spcAft>
                          <a:spcPts val="0"/>
                        </a:spcAft>
                        <a:buClr>
                          <a:schemeClr val="dk1"/>
                        </a:buClr>
                        <a:buSzPts val="900"/>
                        <a:buFont typeface="Arial"/>
                        <a:buNone/>
                      </a:pPr>
                      <a:r>
                        <a:rPr lang="ko" sz="1400" dirty="0">
                          <a:solidFill>
                            <a:schemeClr val="bg1"/>
                          </a:solidFill>
                          <a:latin typeface="+mj-ea"/>
                          <a:ea typeface="+mj-ea"/>
                        </a:rPr>
                        <a:t> </a:t>
                      </a:r>
                      <a:r>
                        <a:rPr lang="en-US" altLang="ko" sz="1400" dirty="0">
                          <a:solidFill>
                            <a:schemeClr val="bg1"/>
                          </a:solidFill>
                          <a:latin typeface="+mj-ea"/>
                          <a:ea typeface="+mj-ea"/>
                        </a:rPr>
                        <a:t>: </a:t>
                      </a:r>
                      <a:r>
                        <a:rPr lang="ko" sz="1400" b="0" i="0" dirty="0">
                          <a:solidFill>
                            <a:schemeClr val="bg1"/>
                          </a:solidFill>
                          <a:latin typeface="+mj-ea"/>
                          <a:ea typeface="+mj-ea"/>
                          <a:cs typeface="Arial"/>
                          <a:sym typeface="Arial"/>
                        </a:rPr>
                        <a:t>1020120014745 (2012.02.14)</a:t>
                      </a:r>
                      <a:endParaRPr sz="1400" b="0" i="0"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gridSpan="2">
                  <a:txBody>
                    <a:bodyPr/>
                    <a:lstStyle/>
                    <a:p>
                      <a:pPr marL="0" marR="0" lvl="0" indent="0" algn="ctr" rtl="0">
                        <a:spcBef>
                          <a:spcPts val="0"/>
                        </a:spcBef>
                        <a:spcAft>
                          <a:spcPts val="0"/>
                        </a:spcAft>
                        <a:buNone/>
                      </a:pPr>
                      <a:r>
                        <a:rPr lang="ko" sz="1400" b="1" u="none" strike="noStrike" dirty="0">
                          <a:solidFill>
                            <a:schemeClr val="bg1"/>
                          </a:solidFill>
                          <a:latin typeface="+mj-ea"/>
                          <a:ea typeface="+mj-ea"/>
                          <a:cs typeface="Arial"/>
                          <a:sym typeface="Arial"/>
                        </a:rPr>
                        <a:t>패밀리</a:t>
                      </a:r>
                      <a:endParaRPr sz="1400" b="1" u="none" strike="noStrike" dirty="0">
                        <a:solidFill>
                          <a:schemeClr val="bg1"/>
                        </a:solidFill>
                        <a:latin typeface="+mj-ea"/>
                        <a:ea typeface="+mj-ea"/>
                        <a:cs typeface="Arial"/>
                        <a:sym typeface="Arial"/>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hMerge="1">
                  <a:txBody>
                    <a:bodyPr/>
                    <a:lstStyle/>
                    <a:p>
                      <a:pPr marL="0" marR="0" lvl="0" indent="0" algn="just" rtl="0">
                        <a:spcBef>
                          <a:spcPts val="0"/>
                        </a:spcBef>
                        <a:spcAft>
                          <a:spcPts val="0"/>
                        </a:spcAft>
                        <a:buNone/>
                      </a:pPr>
                      <a:endParaRPr sz="1400" b="0" i="0"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tc>
                  <a:txBody>
                    <a:bodyPr/>
                    <a:lstStyle/>
                    <a:p>
                      <a:pPr marL="0" marR="0" lvl="0" indent="0" algn="just" rtl="0">
                        <a:spcBef>
                          <a:spcPts val="0"/>
                        </a:spcBef>
                        <a:spcAft>
                          <a:spcPts val="0"/>
                        </a:spcAft>
                        <a:buNone/>
                      </a:pPr>
                      <a:r>
                        <a:rPr lang="en-US" altLang="ko" sz="1400" kern="1200" dirty="0">
                          <a:solidFill>
                            <a:schemeClr val="bg1"/>
                          </a:solidFill>
                          <a:latin typeface="+mj-ea"/>
                          <a:ea typeface="+mn-ea"/>
                          <a:cs typeface="+mn-cs"/>
                        </a:rPr>
                        <a:t>: </a:t>
                      </a:r>
                      <a:r>
                        <a:rPr lang="ko" sz="1400" b="0" i="0" u="none" strike="noStrike" dirty="0">
                          <a:solidFill>
                            <a:schemeClr val="bg1"/>
                          </a:solidFill>
                          <a:latin typeface="+mj-ea"/>
                          <a:ea typeface="+mj-ea"/>
                          <a:cs typeface="Arial"/>
                          <a:sym typeface="Arial"/>
                        </a:rPr>
                        <a:t>KR20180057489A-2018.05.30</a:t>
                      </a:r>
                      <a:endParaRPr sz="1400" b="0" i="0"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504D">
                        <a:alpha val="69804"/>
                      </a:srgbClr>
                    </a:solidFill>
                  </a:tcPr>
                </a:tc>
                <a:extLst>
                  <a:ext uri="{0D108BD9-81ED-4DB2-BD59-A6C34878D82A}">
                    <a16:rowId xmlns:a16="http://schemas.microsoft.com/office/drawing/2014/main" val="10003"/>
                  </a:ext>
                </a:extLst>
              </a:tr>
              <a:tr h="230312">
                <a:tc gridSpan="6">
                  <a:txBody>
                    <a:bodyPr/>
                    <a:lstStyle/>
                    <a:p>
                      <a:pPr marL="0" marR="0" lvl="0" indent="0" algn="ctr" rtl="0">
                        <a:spcBef>
                          <a:spcPts val="0"/>
                        </a:spcBef>
                        <a:spcAft>
                          <a:spcPts val="0"/>
                        </a:spcAft>
                        <a:buNone/>
                      </a:pPr>
                      <a:r>
                        <a:rPr lang="ko" sz="1400" b="1" u="none" strike="noStrike" dirty="0">
                          <a:solidFill>
                            <a:schemeClr val="bg1"/>
                          </a:solidFill>
                          <a:latin typeface="+mj-ea"/>
                          <a:ea typeface="+mj-ea"/>
                          <a:cs typeface="Arial"/>
                          <a:sym typeface="Arial"/>
                        </a:rPr>
                        <a:t>대상특허분석</a:t>
                      </a:r>
                      <a:endParaRPr sz="1400" b="1"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hMerge="1">
                  <a:txBody>
                    <a:bodyPr/>
                    <a:lstStyle/>
                    <a:p>
                      <a:pPr latinLnBrk="1"/>
                      <a:endParaRPr lang="ko-KR" altLang="en-US"/>
                    </a:p>
                  </a:txBody>
                  <a:tcPr/>
                </a:tc>
                <a:tc hMerge="1">
                  <a:txBody>
                    <a:bodyPr/>
                    <a:lstStyle/>
                    <a:p>
                      <a:endParaRPr lang="ko-KR"/>
                    </a:p>
                  </a:txBody>
                  <a:tcPr/>
                </a:tc>
                <a:tc hMerge="1">
                  <a:txBody>
                    <a:bodyPr/>
                    <a:lstStyle/>
                    <a:p>
                      <a:endParaRPr lang="ko-KR"/>
                    </a:p>
                  </a:txBody>
                  <a:tcPr/>
                </a:tc>
                <a:tc hMerge="1">
                  <a:txBody>
                    <a:bodyPr/>
                    <a:lstStyle/>
                    <a:p>
                      <a:pPr marL="0" marR="0" lvl="0" indent="0" algn="ctr" rtl="0">
                        <a:spcBef>
                          <a:spcPts val="0"/>
                        </a:spcBef>
                        <a:spcAft>
                          <a:spcPts val="0"/>
                        </a:spcAft>
                        <a:buNone/>
                      </a:pPr>
                      <a:endParaRPr sz="1400" b="1" u="none" strike="noStrike">
                        <a:solidFill>
                          <a:schemeClr val="lt1"/>
                        </a:solidFill>
                        <a:latin typeface="+mj-ea"/>
                        <a:ea typeface="+mj-ea"/>
                        <a:cs typeface="Arial"/>
                        <a:sym typeface="Arial"/>
                      </a:endParaRPr>
                    </a:p>
                  </a:txBody>
                  <a:tcPr marL="0" marR="0" marT="0" marB="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366092"/>
                    </a:solidFill>
                  </a:tcPr>
                </a:tc>
                <a:tc hMerge="1">
                  <a:txBody>
                    <a:bodyPr/>
                    <a:lstStyle/>
                    <a:p>
                      <a:pPr latinLnBrk="1"/>
                      <a:endParaRPr lang="ko-KR" altLang="en-US"/>
                    </a:p>
                  </a:txBody>
                  <a:tcPr/>
                </a:tc>
                <a:extLst>
                  <a:ext uri="{0D108BD9-81ED-4DB2-BD59-A6C34878D82A}">
                    <a16:rowId xmlns:a16="http://schemas.microsoft.com/office/drawing/2014/main" val="10004"/>
                  </a:ext>
                </a:extLst>
              </a:tr>
              <a:tr h="2607480">
                <a:tc>
                  <a:txBody>
                    <a:bodyPr/>
                    <a:lstStyle/>
                    <a:p>
                      <a:pPr marL="0" marR="0" lvl="0" indent="0" algn="ctr" rtl="0">
                        <a:spcBef>
                          <a:spcPts val="0"/>
                        </a:spcBef>
                        <a:spcAft>
                          <a:spcPts val="0"/>
                        </a:spcAft>
                        <a:buNone/>
                      </a:pPr>
                      <a:r>
                        <a:rPr lang="ko" sz="1400" b="1" u="none" strike="noStrike" dirty="0">
                          <a:solidFill>
                            <a:schemeClr val="bg1"/>
                          </a:solidFill>
                          <a:latin typeface="+mj-ea"/>
                          <a:ea typeface="+mj-ea"/>
                          <a:cs typeface="Arial"/>
                          <a:sym typeface="Arial"/>
                        </a:rPr>
                        <a:t>기술요지</a:t>
                      </a:r>
                      <a:endParaRPr sz="1400" dirty="0">
                        <a:solidFill>
                          <a:schemeClr val="bg1"/>
                        </a:solidFill>
                        <a:latin typeface="+mj-ea"/>
                        <a:ea typeface="+mj-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gridSpan="2">
                  <a:txBody>
                    <a:bodyPr/>
                    <a:lstStyle/>
                    <a:p>
                      <a:pPr marL="0" indent="0">
                        <a:buFont typeface="Arial" panose="020B0604020202020204" pitchFamily="34" charset="0"/>
                        <a:buNone/>
                      </a:pPr>
                      <a:r>
                        <a:rPr lang="en-US" altLang="ko-KR" sz="1400" dirty="0">
                          <a:solidFill>
                            <a:schemeClr val="bg1"/>
                          </a:solidFill>
                          <a:latin typeface="+mj-ea"/>
                          <a:ea typeface="+mj-ea"/>
                        </a:rPr>
                        <a:t>- </a:t>
                      </a:r>
                      <a:r>
                        <a:rPr lang="ko-KR" altLang="en-US" sz="1400" dirty="0">
                          <a:solidFill>
                            <a:schemeClr val="bg1"/>
                          </a:solidFill>
                          <a:latin typeface="+mj-ea"/>
                          <a:ea typeface="+mj-ea"/>
                        </a:rPr>
                        <a:t>감지센서, 영상센서 및 음성센서로부터 수신된 감지 정보, 영상 정보, 음성 정보를 이용하여 사용자를 적극적으로 유도 </a:t>
                      </a:r>
                      <a:r>
                        <a:rPr lang="en-US" altLang="ko-KR" sz="1400" dirty="0">
                          <a:solidFill>
                            <a:schemeClr val="bg1"/>
                          </a:solidFill>
                          <a:latin typeface="+mj-ea"/>
                          <a:ea typeface="+mj-ea"/>
                        </a:rPr>
                        <a:t>.</a:t>
                      </a:r>
                      <a:endParaRPr lang="ko-KR" altLang="en-US" sz="1400" dirty="0">
                        <a:solidFill>
                          <a:schemeClr val="bg1"/>
                        </a:solidFill>
                        <a:latin typeface="+mj-ea"/>
                        <a:ea typeface="+mj-ea"/>
                      </a:endParaRPr>
                    </a:p>
                    <a:p>
                      <a:pPr marL="0" indent="0">
                        <a:buFont typeface="Arial" panose="020B0604020202020204" pitchFamily="34" charset="0"/>
                        <a:buNone/>
                      </a:pPr>
                      <a:r>
                        <a:rPr lang="en-US" altLang="ko-KR" sz="1400" dirty="0">
                          <a:solidFill>
                            <a:schemeClr val="bg1"/>
                          </a:solidFill>
                          <a:latin typeface="+mj-ea"/>
                          <a:ea typeface="+mj-ea"/>
                        </a:rPr>
                        <a:t>- </a:t>
                      </a:r>
                      <a:r>
                        <a:rPr lang="ko-KR" altLang="en-US" sz="1400" dirty="0">
                          <a:solidFill>
                            <a:schemeClr val="bg1"/>
                          </a:solidFill>
                          <a:latin typeface="+mj-ea"/>
                          <a:ea typeface="+mj-ea"/>
                        </a:rPr>
                        <a:t>사용자의 영상 정보 및 음성 정보를 획득함에 있어서, 로봇 시스템 측에서 사용자에 대해 원하는 필요한 인식 정보를 얻을 때까지, 미리 설정된 형태의 표현을 사용자에게 계속 제공. </a:t>
                      </a:r>
                    </a:p>
                    <a:p>
                      <a:pPr marL="0" indent="0">
                        <a:buFont typeface="Arial" panose="020B0604020202020204" pitchFamily="34" charset="0"/>
                        <a:buNone/>
                      </a:pPr>
                      <a:r>
                        <a:rPr lang="en-US" altLang="ko-KR" sz="1400" dirty="0">
                          <a:solidFill>
                            <a:schemeClr val="bg1"/>
                          </a:solidFill>
                          <a:latin typeface="+mj-ea"/>
                          <a:ea typeface="+mj-ea"/>
                        </a:rPr>
                        <a:t>-</a:t>
                      </a:r>
                      <a:r>
                        <a:rPr lang="ko-KR" altLang="en-US" sz="1400" dirty="0">
                          <a:solidFill>
                            <a:schemeClr val="bg1"/>
                          </a:solidFill>
                          <a:latin typeface="+mj-ea"/>
                          <a:ea typeface="+mj-ea"/>
                        </a:rPr>
                        <a:t> 획득된 사용자의 영상 정보 및 음성 정보를 이용하여, 사용자의 상황 및 감정 상태를 파악하여, 로봇 시스템은 사용자와의 맞춤형 대화를 수행하고 사용자가 원하는 서비스를 제공</a:t>
                      </a:r>
                      <a:r>
                        <a:rPr lang="en-US" altLang="ko-KR" sz="1400" dirty="0">
                          <a:solidFill>
                            <a:schemeClr val="bg1"/>
                          </a:solidFill>
                          <a:latin typeface="+mj-ea"/>
                          <a:ea typeface="+mj-ea"/>
                        </a:rPr>
                        <a:t>.</a:t>
                      </a:r>
                      <a:endParaRPr sz="1400" dirty="0">
                        <a:solidFill>
                          <a:schemeClr val="bg1"/>
                        </a:solidFill>
                        <a:latin typeface="+mj-ea"/>
                        <a:ea typeface="+mj-ea"/>
                      </a:endParaRPr>
                    </a:p>
                  </a:txBody>
                  <a:tcPr marL="49525" marR="4952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hMerge="1">
                  <a:txBody>
                    <a:bodyPr/>
                    <a:lstStyle/>
                    <a:p>
                      <a:pPr marL="0" indent="0">
                        <a:buFont typeface="Arial" panose="020B0604020202020204" pitchFamily="34" charset="0"/>
                        <a:buNone/>
                      </a:pPr>
                      <a:endParaRPr sz="1400" dirty="0">
                        <a:solidFill>
                          <a:schemeClr val="bg1"/>
                        </a:solidFill>
                        <a:latin typeface="+mj-ea"/>
                        <a:ea typeface="+mj-ea"/>
                      </a:endParaRPr>
                    </a:p>
                  </a:txBody>
                  <a:tcPr marL="49525" marR="4952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a:txBody>
                    <a:bodyPr/>
                    <a:lstStyle/>
                    <a:p>
                      <a:pPr marL="0" marR="0" lvl="0" indent="0" algn="ctr" rtl="0">
                        <a:lnSpc>
                          <a:spcPct val="100000"/>
                        </a:lnSpc>
                        <a:spcBef>
                          <a:spcPts val="0"/>
                        </a:spcBef>
                        <a:spcAft>
                          <a:spcPts val="0"/>
                        </a:spcAft>
                        <a:buClr>
                          <a:schemeClr val="lt1"/>
                        </a:buClr>
                        <a:buSzPts val="900"/>
                        <a:buFont typeface="Arial"/>
                        <a:buNone/>
                      </a:pPr>
                      <a:r>
                        <a:rPr lang="ko" sz="1400" b="1" u="none" strike="noStrike" dirty="0">
                          <a:solidFill>
                            <a:schemeClr val="bg1"/>
                          </a:solidFill>
                          <a:latin typeface="+mj-ea"/>
                          <a:ea typeface="+mj-ea"/>
                          <a:cs typeface="Arial"/>
                          <a:sym typeface="Arial"/>
                        </a:rPr>
                        <a:t>도면</a:t>
                      </a:r>
                      <a:endParaRPr sz="1400" dirty="0">
                        <a:solidFill>
                          <a:schemeClr val="bg1"/>
                        </a:solidFill>
                        <a:latin typeface="+mj-ea"/>
                        <a:ea typeface="+mj-ea"/>
                        <a:cs typeface="Arial"/>
                        <a:sym typeface="Arial"/>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gridSpan="2">
                  <a:txBody>
                    <a:bodyPr/>
                    <a:lstStyle/>
                    <a:p>
                      <a:pPr marL="0" marR="0" lvl="0" indent="0" algn="l" rtl="0">
                        <a:spcBef>
                          <a:spcPts val="0"/>
                        </a:spcBef>
                        <a:spcAft>
                          <a:spcPts val="0"/>
                        </a:spcAft>
                        <a:buNone/>
                      </a:pPr>
                      <a:r>
                        <a:rPr lang="ko" altLang="en-US" sz="1400" u="none" strike="noStrike" dirty="0">
                          <a:solidFill>
                            <a:schemeClr val="bg1"/>
                          </a:solidFill>
                          <a:latin typeface="+mj-ea"/>
                          <a:ea typeface="+mj-ea"/>
                          <a:cs typeface="Arial"/>
                          <a:sym typeface="Arial"/>
                        </a:rPr>
                        <a:t>　</a:t>
                      </a:r>
                    </a:p>
                    <a:p>
                      <a:pPr marL="139700" marR="0" lvl="0" indent="-139700" algn="just" rtl="0">
                        <a:lnSpc>
                          <a:spcPct val="100000"/>
                        </a:lnSpc>
                        <a:spcBef>
                          <a:spcPts val="200"/>
                        </a:spcBef>
                        <a:spcAft>
                          <a:spcPts val="0"/>
                        </a:spcAft>
                        <a:buClr>
                          <a:schemeClr val="dk1"/>
                        </a:buClr>
                        <a:buSzPts val="900"/>
                        <a:buFont typeface="Arial"/>
                        <a:buNone/>
                      </a:pPr>
                      <a:endParaRPr lang="ko" altLang="en-US" sz="1400" dirty="0">
                        <a:solidFill>
                          <a:schemeClr val="bg1"/>
                        </a:solidFill>
                        <a:latin typeface="+mj-ea"/>
                        <a:ea typeface="+mj-ea"/>
                        <a:cs typeface="Arial"/>
                        <a:sym typeface="Arial"/>
                      </a:endParaRPr>
                    </a:p>
                    <a:p>
                      <a:pPr marL="139700" marR="0" lvl="0" indent="-139700" algn="just" rtl="0">
                        <a:lnSpc>
                          <a:spcPct val="100000"/>
                        </a:lnSpc>
                        <a:spcBef>
                          <a:spcPts val="200"/>
                        </a:spcBef>
                        <a:spcAft>
                          <a:spcPts val="0"/>
                        </a:spcAft>
                        <a:buClr>
                          <a:schemeClr val="dk1"/>
                        </a:buClr>
                        <a:buSzPts val="900"/>
                        <a:buFont typeface="Arial"/>
                        <a:buNone/>
                      </a:pPr>
                      <a:endParaRPr lang="ko" altLang="en-US" sz="1400" dirty="0">
                        <a:solidFill>
                          <a:schemeClr val="bg1"/>
                        </a:solidFill>
                        <a:latin typeface="+mj-ea"/>
                        <a:ea typeface="+mj-ea"/>
                        <a:cs typeface="Arial"/>
                        <a:sym typeface="Arial"/>
                      </a:endParaRPr>
                    </a:p>
                    <a:p>
                      <a:pPr marL="0" marR="0" lvl="0" indent="0" algn="l" rtl="0">
                        <a:lnSpc>
                          <a:spcPct val="100000"/>
                        </a:lnSpc>
                        <a:spcBef>
                          <a:spcPts val="0"/>
                        </a:spcBef>
                        <a:spcAft>
                          <a:spcPts val="0"/>
                        </a:spcAft>
                        <a:buClr>
                          <a:schemeClr val="dk1"/>
                        </a:buClr>
                        <a:buSzPts val="900"/>
                        <a:buFont typeface="Arial"/>
                        <a:buNone/>
                      </a:pPr>
                      <a:endParaRPr lang="ko" altLang="en-US" sz="1400" dirty="0">
                        <a:solidFill>
                          <a:schemeClr val="bg1"/>
                        </a:solidFill>
                        <a:latin typeface="+mj-ea"/>
                        <a:ea typeface="+mj-ea"/>
                        <a:cs typeface="Arial"/>
                        <a:sym typeface="Arial"/>
                      </a:endParaRPr>
                    </a:p>
                    <a:p>
                      <a:pPr marL="0" marR="0" lvl="0" indent="0" algn="l" rtl="0">
                        <a:lnSpc>
                          <a:spcPct val="100000"/>
                        </a:lnSpc>
                        <a:spcBef>
                          <a:spcPts val="0"/>
                        </a:spcBef>
                        <a:spcAft>
                          <a:spcPts val="0"/>
                        </a:spcAft>
                        <a:buClr>
                          <a:schemeClr val="dk1"/>
                        </a:buClr>
                        <a:buSzPts val="900"/>
                        <a:buFont typeface="Arial"/>
                        <a:buNone/>
                      </a:pPr>
                      <a:endParaRPr lang="ko" altLang="en-US" sz="1400" dirty="0">
                        <a:solidFill>
                          <a:schemeClr val="bg1"/>
                        </a:solidFill>
                        <a:latin typeface="+mj-ea"/>
                        <a:ea typeface="+mj-ea"/>
                        <a:cs typeface="Arial"/>
                        <a:sym typeface="Arial"/>
                      </a:endParaRPr>
                    </a:p>
                    <a:p>
                      <a:pPr marL="0" marR="0" lvl="0" indent="0" algn="l" rtl="0">
                        <a:spcBef>
                          <a:spcPts val="0"/>
                        </a:spcBef>
                        <a:spcAft>
                          <a:spcPts val="0"/>
                        </a:spcAft>
                        <a:buNone/>
                      </a:pPr>
                      <a:endParaRPr lang="ko" altLang="en-US" sz="1400" dirty="0">
                        <a:solidFill>
                          <a:schemeClr val="bg1"/>
                        </a:solidFill>
                        <a:latin typeface="+mj-ea"/>
                        <a:ea typeface="+mj-ea"/>
                        <a:cs typeface="Arial"/>
                        <a:sym typeface="Aria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hMerge="1">
                  <a:txBody>
                    <a:bodyPr/>
                    <a:lstStyle/>
                    <a:p>
                      <a:pPr latinLnBrk="1"/>
                      <a:endParaRPr lang="ko-KR" altLang="en-US"/>
                    </a:p>
                  </a:txBody>
                  <a:tcPr/>
                </a:tc>
                <a:extLst>
                  <a:ext uri="{0D108BD9-81ED-4DB2-BD59-A6C34878D82A}">
                    <a16:rowId xmlns:a16="http://schemas.microsoft.com/office/drawing/2014/main" val="10005"/>
                  </a:ext>
                </a:extLst>
              </a:tr>
              <a:tr h="1850741">
                <a:tc>
                  <a:txBody>
                    <a:bodyPr/>
                    <a:lstStyle/>
                    <a:p>
                      <a:pPr marL="0" marR="0" lvl="0" indent="0" algn="ctr" rtl="0">
                        <a:spcBef>
                          <a:spcPts val="0"/>
                        </a:spcBef>
                        <a:spcAft>
                          <a:spcPts val="0"/>
                        </a:spcAft>
                        <a:buNone/>
                      </a:pPr>
                      <a:r>
                        <a:rPr lang="ko" sz="1400" b="1" u="none" strike="noStrike" dirty="0">
                          <a:solidFill>
                            <a:schemeClr val="bg1"/>
                          </a:solidFill>
                          <a:latin typeface="+mj-ea"/>
                          <a:ea typeface="+mj-ea"/>
                          <a:cs typeface="Arial"/>
                          <a:sym typeface="Arial"/>
                        </a:rPr>
                        <a:t>대표청구항</a:t>
                      </a:r>
                      <a:endParaRPr sz="1400" b="1" u="none" strike="noStrike" dirty="0">
                        <a:solidFill>
                          <a:schemeClr val="bg1"/>
                        </a:solidFill>
                        <a:latin typeface="+mj-ea"/>
                        <a:ea typeface="+mj-ea"/>
                        <a:cs typeface="Arial"/>
                        <a:sym typeface="Arial"/>
                      </a:endParaRPr>
                    </a:p>
                    <a:p>
                      <a:pPr marL="0" marR="0" lvl="0" indent="0" algn="ctr" rtl="0">
                        <a:spcBef>
                          <a:spcPts val="0"/>
                        </a:spcBef>
                        <a:spcAft>
                          <a:spcPts val="0"/>
                        </a:spcAft>
                        <a:buNone/>
                      </a:pPr>
                      <a:r>
                        <a:rPr lang="ko" sz="1400" b="1" u="none" strike="noStrike" dirty="0">
                          <a:solidFill>
                            <a:schemeClr val="bg1"/>
                          </a:solidFill>
                          <a:latin typeface="+mj-ea"/>
                          <a:ea typeface="+mj-ea"/>
                          <a:cs typeface="Arial"/>
                          <a:sym typeface="Arial"/>
                        </a:rPr>
                        <a:t>구성요소</a:t>
                      </a:r>
                      <a:endParaRPr sz="1400" b="1" u="none" strike="noStrike" dirty="0">
                        <a:solidFill>
                          <a:schemeClr val="bg1"/>
                        </a:solidFill>
                        <a:latin typeface="+mj-ea"/>
                        <a:ea typeface="+mj-ea"/>
                        <a:cs typeface="Arial"/>
                        <a:sym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gridSpan="5">
                  <a:txBody>
                    <a:bodyPr/>
                    <a:lstStyle/>
                    <a:p>
                      <a:r>
                        <a:rPr lang="ko-KR" altLang="en-US" sz="1200" dirty="0">
                          <a:solidFill>
                            <a:schemeClr val="bg1"/>
                          </a:solidFill>
                          <a:latin typeface="+mj-ea"/>
                          <a:ea typeface="+mj-ea"/>
                        </a:rPr>
                        <a:t>감지센서와 영상센서 및 음성센서를 포함하는 센서 모듈,</a:t>
                      </a:r>
                      <a:endParaRPr lang="en-US" altLang="ko-KR" sz="1200" dirty="0">
                        <a:solidFill>
                          <a:schemeClr val="bg1"/>
                        </a:solidFill>
                        <a:latin typeface="+mj-ea"/>
                        <a:ea typeface="+mj-ea"/>
                      </a:endParaRPr>
                    </a:p>
                    <a:p>
                      <a:r>
                        <a:rPr lang="ko-KR" altLang="en-US" sz="1200" dirty="0">
                          <a:solidFill>
                            <a:schemeClr val="bg1"/>
                          </a:solidFill>
                          <a:latin typeface="+mj-ea"/>
                          <a:ea typeface="+mj-ea"/>
                        </a:rPr>
                        <a:t>감지센서로부터 수신된 정보를 이용하여 행동 정보를 추출하는 감지 인식부와,</a:t>
                      </a:r>
                      <a:endParaRPr lang="en-US" altLang="ko-KR" sz="1200" dirty="0">
                        <a:solidFill>
                          <a:schemeClr val="bg1"/>
                        </a:solidFill>
                        <a:latin typeface="+mj-ea"/>
                        <a:ea typeface="+mj-ea"/>
                      </a:endParaRPr>
                    </a:p>
                    <a:p>
                      <a:r>
                        <a:rPr lang="ko-KR" altLang="en-US" sz="1200" dirty="0">
                          <a:solidFill>
                            <a:schemeClr val="bg1"/>
                          </a:solidFill>
                          <a:latin typeface="+mj-ea"/>
                          <a:ea typeface="+mj-ea"/>
                        </a:rPr>
                        <a:t>영상센서로부터 수신 된 정보를 이용하여 얼굴 정보를 추출하는 영상 </a:t>
                      </a:r>
                      <a:r>
                        <a:rPr lang="ko-KR" altLang="en-US" sz="1200" dirty="0" err="1">
                          <a:solidFill>
                            <a:schemeClr val="bg1"/>
                          </a:solidFill>
                          <a:latin typeface="+mj-ea"/>
                          <a:ea typeface="+mj-ea"/>
                        </a:rPr>
                        <a:t>인식부</a:t>
                      </a:r>
                      <a:r>
                        <a:rPr lang="ko-KR" altLang="en-US" sz="1200" dirty="0">
                          <a:solidFill>
                            <a:schemeClr val="bg1"/>
                          </a:solidFill>
                          <a:latin typeface="+mj-ea"/>
                          <a:ea typeface="+mj-ea"/>
                        </a:rPr>
                        <a:t> 및</a:t>
                      </a:r>
                      <a:endParaRPr lang="en-US" altLang="ko-KR" sz="1200" dirty="0">
                        <a:solidFill>
                          <a:schemeClr val="bg1"/>
                        </a:solidFill>
                        <a:latin typeface="+mj-ea"/>
                        <a:ea typeface="+mj-ea"/>
                      </a:endParaRPr>
                    </a:p>
                    <a:p>
                      <a:r>
                        <a:rPr lang="ko-KR" altLang="en-US" sz="1200" dirty="0">
                          <a:solidFill>
                            <a:schemeClr val="bg1"/>
                          </a:solidFill>
                          <a:latin typeface="+mj-ea"/>
                          <a:ea typeface="+mj-ea"/>
                        </a:rPr>
                        <a:t>음성센서로부터 수신된 정보를 이용하여 음성언어 정보를 추출하는 음성 인식부를 포함하는 상황인식 모듈;</a:t>
                      </a:r>
                    </a:p>
                    <a:p>
                      <a:r>
                        <a:rPr lang="ko-KR" altLang="en-US" sz="1200" dirty="0">
                          <a:solidFill>
                            <a:schemeClr val="bg1"/>
                          </a:solidFill>
                          <a:latin typeface="+mj-ea"/>
                          <a:ea typeface="+mj-ea"/>
                        </a:rPr>
                        <a:t>원하는 정보를 얻기 위해 사용자의 유도를 위한 표현을 하도록 하며, 원하는 인식 정보에 적합한 경우 </a:t>
                      </a:r>
                    </a:p>
                    <a:p>
                      <a:r>
                        <a:rPr lang="ko-KR" altLang="en-US" sz="1200" dirty="0">
                          <a:solidFill>
                            <a:schemeClr val="bg1"/>
                          </a:solidFill>
                          <a:latin typeface="+mj-ea"/>
                          <a:ea typeface="+mj-ea"/>
                        </a:rPr>
                        <a:t>인식 정보를 이용하여 사용자의 상황 및 감정을 분석하여 사용자에게 상황 및 감정에 맞는 서비스를 제공하는 서비스 처리 모듈; 및,</a:t>
                      </a:r>
                      <a:endParaRPr lang="en-US" altLang="ko-KR" sz="1200" dirty="0">
                        <a:solidFill>
                          <a:schemeClr val="bg1"/>
                        </a:solidFill>
                        <a:latin typeface="+mj-ea"/>
                        <a:ea typeface="+mj-ea"/>
                      </a:endParaRPr>
                    </a:p>
                    <a:p>
                      <a:r>
                        <a:rPr lang="ko-KR" altLang="en-US" sz="1200" dirty="0">
                          <a:solidFill>
                            <a:schemeClr val="bg1"/>
                          </a:solidFill>
                          <a:latin typeface="+mj-ea"/>
                          <a:ea typeface="+mj-ea"/>
                        </a:rPr>
                        <a:t>서비스 처리 모듈의 처리 신호에 따라 외부에 미리 설정된 표현을 하는 표현 모듈</a:t>
                      </a:r>
                      <a:endParaRPr sz="1200" dirty="0">
                        <a:solidFill>
                          <a:schemeClr val="bg1"/>
                        </a:solidFill>
                        <a:latin typeface="+mj-ea"/>
                        <a:ea typeface="+mj-ea"/>
                      </a:endParaRPr>
                    </a:p>
                  </a:txBody>
                  <a:tcPr marL="49525" marR="4952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hMerge="1">
                  <a:txBody>
                    <a:bodyPr/>
                    <a:lstStyle/>
                    <a:p>
                      <a:endParaRPr sz="1200" dirty="0">
                        <a:solidFill>
                          <a:schemeClr val="bg1"/>
                        </a:solidFill>
                        <a:latin typeface="+mj-ea"/>
                        <a:ea typeface="+mj-ea"/>
                      </a:endParaRPr>
                    </a:p>
                  </a:txBody>
                  <a:tcPr marL="49525" marR="4952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9290">
                        <a:alpha val="50196"/>
                      </a:srgbClr>
                    </a:solidFill>
                  </a:tcPr>
                </a:tc>
                <a:tc hMerge="1">
                  <a:txBody>
                    <a:bodyPr/>
                    <a:lstStyle/>
                    <a:p>
                      <a:endParaRPr lang="ko-KR"/>
                    </a:p>
                  </a:txBody>
                  <a:tcPr/>
                </a:tc>
                <a:tc hMerge="1">
                  <a:txBody>
                    <a:bodyPr/>
                    <a:lstStyle/>
                    <a:p>
                      <a:endParaRPr sz="1200" dirty="0">
                        <a:latin typeface="+mj-ea"/>
                        <a:ea typeface="+mj-ea"/>
                      </a:endParaRPr>
                    </a:p>
                  </a:txBody>
                  <a:tcPr marL="49525" marR="49525" marT="34300" marB="3430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D6E3BC"/>
                    </a:solidFill>
                  </a:tcPr>
                </a:tc>
                <a:tc hMerge="1">
                  <a:txBody>
                    <a:bodyPr/>
                    <a:lstStyle/>
                    <a:p>
                      <a:pPr latinLnBrk="1"/>
                      <a:endParaRPr lang="ko-KR" altLang="en-US"/>
                    </a:p>
                  </a:txBody>
                  <a:tcPr/>
                </a:tc>
                <a:extLst>
                  <a:ext uri="{0D108BD9-81ED-4DB2-BD59-A6C34878D82A}">
                    <a16:rowId xmlns:a16="http://schemas.microsoft.com/office/drawing/2014/main" val="10006"/>
                  </a:ext>
                </a:extLst>
              </a:tr>
            </a:tbl>
          </a:graphicData>
        </a:graphic>
      </p:graphicFrame>
      <p:pic>
        <p:nvPicPr>
          <p:cNvPr id="277" name="Google Shape;277;p41" descr="C:\Users\user\Desktop\AGASDGS.JPG"/>
          <p:cNvPicPr preferRelativeResize="0"/>
          <p:nvPr/>
        </p:nvPicPr>
        <p:blipFill rotWithShape="1">
          <a:blip r:embed="rId3">
            <a:alphaModFix/>
          </a:blip>
          <a:srcRect/>
          <a:stretch/>
        </p:blipFill>
        <p:spPr>
          <a:xfrm>
            <a:off x="6271732" y="2241496"/>
            <a:ext cx="2548740" cy="2304256"/>
          </a:xfrm>
          <a:prstGeom prst="rect">
            <a:avLst/>
          </a:prstGeom>
          <a:noFill/>
          <a:ln>
            <a:noFill/>
          </a:ln>
        </p:spPr>
      </p:pic>
      <p:sp>
        <p:nvSpPr>
          <p:cNvPr id="7" name="슬라이드 번호 개체 틀 1">
            <a:extLst>
              <a:ext uri="{FF2B5EF4-FFF2-40B4-BE49-F238E27FC236}">
                <a16:creationId xmlns:a16="http://schemas.microsoft.com/office/drawing/2014/main" id="{20431BC9-F4B3-4613-B7B3-5F40023EECD0}"/>
              </a:ext>
            </a:extLst>
          </p:cNvPr>
          <p:cNvSpPr>
            <a:spLocks noGrp="1"/>
          </p:cNvSpPr>
          <p:nvPr>
            <p:ph type="sldNum" sz="quarter" idx="12"/>
          </p:nvPr>
        </p:nvSpPr>
        <p:spPr/>
        <p:txBody>
          <a:bodyPr/>
          <a:lstStyle/>
          <a:p>
            <a:fld id="{CFC48613-D1D5-42C6-AA47-CE1C9A1D9ADE}" type="slidenum">
              <a:rPr lang="ko-KR" altLang="en-US" smtClean="0"/>
              <a:pPr/>
              <a:t>37</a:t>
            </a:fld>
            <a:endParaRPr lang="ko-KR" altLang="en-US" dirty="0"/>
          </a:p>
        </p:txBody>
      </p:sp>
      <p:sp>
        <p:nvSpPr>
          <p:cNvPr id="9" name="제목 8">
            <a:extLst>
              <a:ext uri="{FF2B5EF4-FFF2-40B4-BE49-F238E27FC236}">
                <a16:creationId xmlns:a16="http://schemas.microsoft.com/office/drawing/2014/main" id="{C9DB7675-D606-428A-92F0-F05764440474}"/>
              </a:ext>
            </a:extLst>
          </p:cNvPr>
          <p:cNvSpPr>
            <a:spLocks noGrp="1"/>
          </p:cNvSpPr>
          <p:nvPr>
            <p:ph type="title"/>
          </p:nvPr>
        </p:nvSpPr>
        <p:spPr>
          <a:prstGeom prst="rect">
            <a:avLst/>
          </a:prstGeom>
        </p:spPr>
        <p:txBody>
          <a:bodyPr wrap="none" anchor="ctr" anchorCtr="0">
            <a:noAutofit/>
            <a:sp3d>
              <a:bevelB w="57150" h="38100" prst="artDeco"/>
            </a:sp3d>
          </a:bodyPr>
          <a:lstStyle/>
          <a:p>
            <a:pPr algn="r"/>
            <a:r>
              <a:rPr lang="ko-KR" altLang="en-US" sz="2800" b="1" i="1" dirty="0">
                <a:solidFill>
                  <a:schemeClr val="bg1"/>
                </a:solidFill>
                <a:latin typeface="+mj-ea"/>
                <a:ea typeface="+mj-ea"/>
              </a:rPr>
              <a:t>핵심특허 워크시트</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7"/>
          <p:cNvGraphicFramePr/>
          <p:nvPr>
            <p:extLst>
              <p:ext uri="{D42A27DB-BD31-4B8C-83A1-F6EECF244321}">
                <p14:modId xmlns:p14="http://schemas.microsoft.com/office/powerpoint/2010/main" val="2168209705"/>
              </p:ext>
            </p:extLst>
          </p:nvPr>
        </p:nvGraphicFramePr>
        <p:xfrm>
          <a:off x="330862" y="2348880"/>
          <a:ext cx="8482276" cy="3924000"/>
        </p:xfrm>
        <a:graphic>
          <a:graphicData uri="http://schemas.openxmlformats.org/drawingml/2006/table">
            <a:tbl>
              <a:tblPr>
                <a:noFill/>
              </a:tblPr>
              <a:tblGrid>
                <a:gridCol w="542008">
                  <a:extLst>
                    <a:ext uri="{9D8B030D-6E8A-4147-A177-3AD203B41FA5}">
                      <a16:colId xmlns:a16="http://schemas.microsoft.com/office/drawing/2014/main" val="20000"/>
                    </a:ext>
                  </a:extLst>
                </a:gridCol>
                <a:gridCol w="1110204">
                  <a:extLst>
                    <a:ext uri="{9D8B030D-6E8A-4147-A177-3AD203B41FA5}">
                      <a16:colId xmlns:a16="http://schemas.microsoft.com/office/drawing/2014/main" val="20001"/>
                    </a:ext>
                  </a:extLst>
                </a:gridCol>
                <a:gridCol w="1418841">
                  <a:extLst>
                    <a:ext uri="{9D8B030D-6E8A-4147-A177-3AD203B41FA5}">
                      <a16:colId xmlns:a16="http://schemas.microsoft.com/office/drawing/2014/main" val="20002"/>
                    </a:ext>
                  </a:extLst>
                </a:gridCol>
                <a:gridCol w="4652324">
                  <a:extLst>
                    <a:ext uri="{9D8B030D-6E8A-4147-A177-3AD203B41FA5}">
                      <a16:colId xmlns:a16="http://schemas.microsoft.com/office/drawing/2014/main" val="20003"/>
                    </a:ext>
                  </a:extLst>
                </a:gridCol>
                <a:gridCol w="758899">
                  <a:extLst>
                    <a:ext uri="{9D8B030D-6E8A-4147-A177-3AD203B41FA5}">
                      <a16:colId xmlns:a16="http://schemas.microsoft.com/office/drawing/2014/main" val="20004"/>
                    </a:ext>
                  </a:extLst>
                </a:gridCol>
              </a:tblGrid>
              <a:tr h="936918">
                <a:tc>
                  <a:txBody>
                    <a:bodyPr/>
                    <a:lstStyle/>
                    <a:p>
                      <a:pPr marL="0" marR="0" lvl="0" indent="0" algn="ctr" rtl="0">
                        <a:spcBef>
                          <a:spcPts val="0"/>
                        </a:spcBef>
                        <a:spcAft>
                          <a:spcPts val="0"/>
                        </a:spcAft>
                        <a:buNone/>
                      </a:pPr>
                      <a:r>
                        <a:rPr lang="ko-KR" sz="1400" b="1" i="0" u="none" strike="noStrike" cap="none" dirty="0">
                          <a:solidFill>
                            <a:schemeClr val="bg1"/>
                          </a:solidFill>
                          <a:latin typeface="+mn-ea"/>
                          <a:ea typeface="+mn-ea"/>
                          <a:cs typeface="Arial"/>
                          <a:sym typeface="Arial"/>
                        </a:rPr>
                        <a:t>번호</a:t>
                      </a:r>
                      <a:endParaRPr sz="2400" dirty="0">
                        <a:solidFill>
                          <a:schemeClr val="bg1"/>
                        </a:solidFill>
                        <a:latin typeface="+mn-ea"/>
                        <a:ea typeface="+mn-ea"/>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a:txBody>
                    <a:bodyPr/>
                    <a:lstStyle/>
                    <a:p>
                      <a:pPr marL="0" marR="0" lvl="0" indent="0" algn="ctr" rtl="0">
                        <a:spcBef>
                          <a:spcPts val="0"/>
                        </a:spcBef>
                        <a:spcAft>
                          <a:spcPts val="0"/>
                        </a:spcAft>
                        <a:buNone/>
                      </a:pPr>
                      <a:r>
                        <a:rPr lang="ko-KR" sz="1400" b="1" i="0" u="none" strike="noStrike" cap="none">
                          <a:solidFill>
                            <a:schemeClr val="bg1"/>
                          </a:solidFill>
                          <a:latin typeface="+mn-ea"/>
                          <a:ea typeface="+mn-ea"/>
                          <a:cs typeface="Arial"/>
                          <a:sym typeface="Arial"/>
                        </a:rPr>
                        <a:t>명  칭</a:t>
                      </a:r>
                      <a:endParaRPr sz="1400" b="1" i="0" u="none" strike="noStrike" cap="none">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a:txBody>
                    <a:bodyPr/>
                    <a:lstStyle/>
                    <a:p>
                      <a:pPr marL="0" marR="0" lvl="0" indent="0" algn="ctr" rtl="0">
                        <a:spcBef>
                          <a:spcPts val="0"/>
                        </a:spcBef>
                        <a:spcAft>
                          <a:spcPts val="0"/>
                        </a:spcAft>
                        <a:buNone/>
                      </a:pPr>
                      <a:r>
                        <a:rPr lang="ko-KR" sz="1400" b="1" i="0" u="none" strike="noStrike" cap="none" dirty="0">
                          <a:solidFill>
                            <a:schemeClr val="bg1"/>
                          </a:solidFill>
                          <a:latin typeface="+mn-ea"/>
                          <a:ea typeface="+mn-ea"/>
                          <a:cs typeface="Arial"/>
                          <a:sym typeface="Arial"/>
                        </a:rPr>
                        <a:t>공개번호(일자)</a:t>
                      </a:r>
                      <a:r>
                        <a:rPr lang="en-US" altLang="ko-KR" sz="1400" b="1" i="0" u="none" strike="noStrike" cap="none" dirty="0">
                          <a:solidFill>
                            <a:schemeClr val="bg1"/>
                          </a:solidFill>
                          <a:latin typeface="+mn-ea"/>
                          <a:ea typeface="+mn-ea"/>
                          <a:cs typeface="Arial"/>
                          <a:sym typeface="Arial"/>
                        </a:rPr>
                        <a:t>/</a:t>
                      </a:r>
                    </a:p>
                    <a:p>
                      <a:pPr marL="0" marR="0" lvl="0" indent="0" algn="ctr" rtl="0">
                        <a:spcBef>
                          <a:spcPts val="0"/>
                        </a:spcBef>
                        <a:spcAft>
                          <a:spcPts val="0"/>
                        </a:spcAft>
                        <a:buNone/>
                      </a:pPr>
                      <a:r>
                        <a:rPr lang="ko-KR" sz="1400" b="1" i="0" u="none" strike="noStrike" cap="none" dirty="0">
                          <a:solidFill>
                            <a:schemeClr val="bg1"/>
                          </a:solidFill>
                          <a:latin typeface="+mn-ea"/>
                          <a:ea typeface="+mn-ea"/>
                          <a:cs typeface="Arial"/>
                          <a:sym typeface="Arial"/>
                        </a:rPr>
                        <a:t>출원인</a:t>
                      </a:r>
                      <a:endParaRPr sz="1400" b="1"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a:txBody>
                    <a:bodyPr/>
                    <a:lstStyle/>
                    <a:p>
                      <a:pPr marL="0" marR="0" lvl="0" indent="0" algn="ctr" rtl="0">
                        <a:spcBef>
                          <a:spcPts val="0"/>
                        </a:spcBef>
                        <a:spcAft>
                          <a:spcPts val="0"/>
                        </a:spcAft>
                        <a:buNone/>
                      </a:pPr>
                      <a:r>
                        <a:rPr lang="ko-KR" sz="1400" b="1" i="0" u="none" strike="noStrike" cap="none" dirty="0">
                          <a:solidFill>
                            <a:schemeClr val="bg1"/>
                          </a:solidFill>
                          <a:latin typeface="+mn-ea"/>
                          <a:ea typeface="+mn-ea"/>
                          <a:cs typeface="Arial"/>
                          <a:sym typeface="Arial"/>
                        </a:rPr>
                        <a:t>제  언 </a:t>
                      </a:r>
                      <a:endParaRPr sz="1400" b="1"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a:txBody>
                    <a:bodyPr/>
                    <a:lstStyle/>
                    <a:p>
                      <a:pPr marL="0" marR="0" lvl="0" indent="0" algn="ctr" rtl="0">
                        <a:spcBef>
                          <a:spcPts val="0"/>
                        </a:spcBef>
                        <a:spcAft>
                          <a:spcPts val="0"/>
                        </a:spcAft>
                        <a:buNone/>
                      </a:pPr>
                      <a:r>
                        <a:rPr lang="ko-KR" sz="1400" b="1" i="0" u="none" strike="noStrike" cap="none" dirty="0">
                          <a:solidFill>
                            <a:schemeClr val="bg1"/>
                          </a:solidFill>
                          <a:latin typeface="+mn-ea"/>
                          <a:ea typeface="+mn-ea"/>
                          <a:cs typeface="Arial"/>
                          <a:sym typeface="Arial"/>
                        </a:rPr>
                        <a:t>관련도</a:t>
                      </a:r>
                      <a:endParaRPr sz="1400" b="1"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extLst>
                  <a:ext uri="{0D108BD9-81ED-4DB2-BD59-A6C34878D82A}">
                    <a16:rowId xmlns:a16="http://schemas.microsoft.com/office/drawing/2014/main" val="10000"/>
                  </a:ext>
                </a:extLst>
              </a:tr>
              <a:tr h="1683624">
                <a:tc>
                  <a:txBody>
                    <a:bodyPr/>
                    <a:lstStyle/>
                    <a:p>
                      <a:pPr marL="0" marR="0" lvl="0" indent="0" algn="ctr" rtl="0">
                        <a:spcBef>
                          <a:spcPts val="0"/>
                        </a:spcBef>
                        <a:spcAft>
                          <a:spcPts val="0"/>
                        </a:spcAft>
                        <a:buNone/>
                      </a:pPr>
                      <a:r>
                        <a:rPr lang="ko-KR" sz="1200" b="0" i="0" u="none" strike="noStrike" cap="none" dirty="0">
                          <a:solidFill>
                            <a:schemeClr val="bg1"/>
                          </a:solidFill>
                          <a:latin typeface="+mn-ea"/>
                          <a:ea typeface="+mn-ea"/>
                          <a:cs typeface="Arial"/>
                          <a:sym typeface="Arial"/>
                        </a:rPr>
                        <a:t>P1</a:t>
                      </a:r>
                      <a:endParaRPr sz="1200" b="0"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900"/>
                        <a:buFont typeface="Arial"/>
                        <a:buNone/>
                      </a:pPr>
                      <a:r>
                        <a:rPr lang="ko-KR" sz="1200" b="0" u="none" strike="noStrike" cap="none" dirty="0">
                          <a:solidFill>
                            <a:schemeClr val="bg1"/>
                          </a:solidFill>
                          <a:latin typeface="+mn-ea"/>
                          <a:ea typeface="+mn-ea"/>
                          <a:cs typeface="Arial"/>
                          <a:sym typeface="Arial"/>
                        </a:rPr>
                        <a:t>상호 </a:t>
                      </a:r>
                      <a:r>
                        <a:rPr lang="ko-KR" sz="1200" b="0" u="none" strike="noStrike" cap="none" dirty="0" err="1">
                          <a:solidFill>
                            <a:schemeClr val="bg1"/>
                          </a:solidFill>
                          <a:latin typeface="+mn-ea"/>
                          <a:ea typeface="+mn-ea"/>
                          <a:cs typeface="Arial"/>
                          <a:sym typeface="Arial"/>
                        </a:rPr>
                        <a:t>작용성</a:t>
                      </a:r>
                      <a:endParaRPr lang="en-US" altLang="ko-KR" sz="1200" b="0" u="none" strike="noStrike" cap="none" dirty="0">
                        <a:solidFill>
                          <a:schemeClr val="bg1"/>
                        </a:solidFill>
                        <a:latin typeface="+mn-ea"/>
                        <a:ea typeface="+mn-ea"/>
                        <a:cs typeface="Arial"/>
                        <a:sym typeface="Arial"/>
                      </a:endParaRPr>
                    </a:p>
                    <a:p>
                      <a:pPr marL="0" marR="0" lvl="0" indent="0" algn="ctr" rtl="0">
                        <a:lnSpc>
                          <a:spcPct val="100000"/>
                        </a:lnSpc>
                        <a:spcBef>
                          <a:spcPts val="0"/>
                        </a:spcBef>
                        <a:spcAft>
                          <a:spcPts val="0"/>
                        </a:spcAft>
                        <a:buClr>
                          <a:schemeClr val="dk1"/>
                        </a:buClr>
                        <a:buSzPts val="900"/>
                        <a:buFont typeface="Arial"/>
                        <a:buNone/>
                      </a:pPr>
                      <a:r>
                        <a:rPr lang="ko-KR" sz="1200" b="0" u="none" strike="noStrike" cap="none" dirty="0">
                          <a:solidFill>
                            <a:schemeClr val="bg1"/>
                          </a:solidFill>
                          <a:latin typeface="+mn-ea"/>
                          <a:ea typeface="+mn-ea"/>
                          <a:cs typeface="Arial"/>
                          <a:sym typeface="Arial"/>
                        </a:rPr>
                        <a:t>로봇</a:t>
                      </a:r>
                      <a:endParaRPr sz="1200" dirty="0">
                        <a:solidFill>
                          <a:schemeClr val="bg1"/>
                        </a:solidFill>
                        <a:latin typeface="+mn-ea"/>
                        <a:ea typeface="+mn-ea"/>
                      </a:endParaRPr>
                    </a:p>
                  </a:txBody>
                  <a:tcPr marL="8800" marR="8800" marT="95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000"/>
                        <a:buFont typeface="Arial"/>
                        <a:buNone/>
                      </a:pPr>
                      <a:r>
                        <a:rPr lang="ko-KR" sz="1200" u="none" strike="noStrike" cap="none" dirty="0">
                          <a:solidFill>
                            <a:schemeClr val="bg1"/>
                          </a:solidFill>
                          <a:latin typeface="+mn-ea"/>
                          <a:ea typeface="+mn-ea"/>
                        </a:rPr>
                        <a:t>1020110003811 (2011.01.13)</a:t>
                      </a:r>
                      <a:r>
                        <a:rPr lang="en-US" altLang="ko-KR" sz="1200" u="none" strike="noStrike" cap="none" dirty="0">
                          <a:solidFill>
                            <a:schemeClr val="bg1"/>
                          </a:solidFill>
                          <a:latin typeface="+mn-ea"/>
                          <a:ea typeface="+mn-ea"/>
                        </a:rPr>
                        <a:t> </a:t>
                      </a:r>
                      <a:r>
                        <a:rPr lang="ko-KR" sz="1200" u="none" strike="noStrike" cap="none" dirty="0">
                          <a:solidFill>
                            <a:schemeClr val="bg1"/>
                          </a:solidFill>
                          <a:latin typeface="+mn-ea"/>
                          <a:ea typeface="+mn-ea"/>
                        </a:rPr>
                        <a:t>/</a:t>
                      </a:r>
                      <a:endParaRPr sz="1200" dirty="0">
                        <a:solidFill>
                          <a:schemeClr val="bg1"/>
                        </a:solidFill>
                        <a:latin typeface="+mn-ea"/>
                        <a:ea typeface="+mn-ea"/>
                      </a:endParaRPr>
                    </a:p>
                    <a:p>
                      <a:pPr marL="0" marR="0" lvl="0" indent="0" algn="ctr" rtl="0">
                        <a:lnSpc>
                          <a:spcPct val="100000"/>
                        </a:lnSpc>
                        <a:spcBef>
                          <a:spcPts val="0"/>
                        </a:spcBef>
                        <a:spcAft>
                          <a:spcPts val="0"/>
                        </a:spcAft>
                        <a:buClr>
                          <a:schemeClr val="dk1"/>
                        </a:buClr>
                        <a:buSzPts val="1000"/>
                        <a:buFont typeface="Arial"/>
                        <a:buNone/>
                      </a:pPr>
                      <a:r>
                        <a:rPr lang="ko-KR" sz="1200" b="0" u="none" strike="noStrike" cap="none" dirty="0">
                          <a:solidFill>
                            <a:schemeClr val="bg1"/>
                          </a:solidFill>
                          <a:latin typeface="+mn-ea"/>
                          <a:ea typeface="+mn-ea"/>
                          <a:cs typeface="Arial"/>
                          <a:sym typeface="Arial"/>
                        </a:rPr>
                        <a:t>한국전자통신연구원</a:t>
                      </a:r>
                      <a:endParaRPr sz="1200" b="0" u="none" strike="noStrike" cap="none" dirty="0">
                        <a:solidFill>
                          <a:schemeClr val="bg1"/>
                        </a:solidFill>
                        <a:latin typeface="+mn-ea"/>
                        <a:ea typeface="+mn-ea"/>
                        <a:cs typeface="Arial"/>
                        <a:sym typeface="Arial"/>
                      </a:endParaRPr>
                    </a:p>
                  </a:txBody>
                  <a:tcPr marL="8800" marR="8800" marT="95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rtl="0">
                        <a:spcBef>
                          <a:spcPts val="0"/>
                        </a:spcBef>
                        <a:spcAft>
                          <a:spcPts val="0"/>
                        </a:spcAft>
                        <a:buClr>
                          <a:schemeClr val="bg1"/>
                        </a:buClr>
                        <a:buSzPts val="1000"/>
                        <a:buFontTx/>
                        <a:buChar char="‒"/>
                      </a:pPr>
                      <a:r>
                        <a:rPr lang="ko-KR" sz="1200" b="0" i="0" u="none" strike="noStrike" cap="none" dirty="0">
                          <a:solidFill>
                            <a:schemeClr val="bg1"/>
                          </a:solidFill>
                          <a:latin typeface="+mn-ea"/>
                          <a:ea typeface="+mn-ea"/>
                          <a:cs typeface="Arial"/>
                          <a:sym typeface="Arial"/>
                        </a:rPr>
                        <a:t>P1은 복수의 인지 모듈을 이용하여 상황에 대한 정보를 </a:t>
                      </a:r>
                      <a:r>
                        <a:rPr lang="ko-KR" sz="1200" b="0" i="0" u="none" strike="noStrike" cap="none" dirty="0" err="1">
                          <a:solidFill>
                            <a:schemeClr val="bg1"/>
                          </a:solidFill>
                          <a:latin typeface="+mn-ea"/>
                          <a:ea typeface="+mn-ea"/>
                          <a:cs typeface="Arial"/>
                          <a:sym typeface="Arial"/>
                        </a:rPr>
                        <a:t>입력받는</a:t>
                      </a:r>
                      <a:r>
                        <a:rPr lang="ko-KR" sz="1200" b="0" i="0" u="none" strike="noStrike" cap="none" dirty="0">
                          <a:solidFill>
                            <a:schemeClr val="bg1"/>
                          </a:solidFill>
                          <a:latin typeface="+mn-ea"/>
                          <a:ea typeface="+mn-ea"/>
                          <a:cs typeface="Arial"/>
                          <a:sym typeface="Arial"/>
                        </a:rPr>
                        <a:t> 센싱의 기본 개념을 청구하고 있음</a:t>
                      </a:r>
                      <a:endParaRPr sz="1200" b="0" i="0" u="none" strike="noStrike" cap="none" dirty="0">
                        <a:solidFill>
                          <a:schemeClr val="bg1"/>
                        </a:solidFill>
                        <a:latin typeface="+mn-ea"/>
                        <a:ea typeface="+mn-ea"/>
                        <a:cs typeface="Arial"/>
                        <a:sym typeface="Arial"/>
                      </a:endParaRPr>
                    </a:p>
                    <a:p>
                      <a:pPr marL="171450" marR="0" lvl="0" indent="-171450" algn="l" rtl="0">
                        <a:spcBef>
                          <a:spcPts val="0"/>
                        </a:spcBef>
                        <a:spcAft>
                          <a:spcPts val="0"/>
                        </a:spcAft>
                        <a:buClr>
                          <a:schemeClr val="bg1"/>
                        </a:buClr>
                        <a:buSzPts val="1000"/>
                        <a:buFontTx/>
                        <a:buChar char="‒"/>
                      </a:pPr>
                      <a:r>
                        <a:rPr lang="ko-KR" sz="1200" b="0" i="0" u="none" strike="noStrike" cap="none" dirty="0">
                          <a:solidFill>
                            <a:schemeClr val="bg1"/>
                          </a:solidFill>
                          <a:latin typeface="+mn-ea"/>
                          <a:ea typeface="+mn-ea"/>
                          <a:cs typeface="Arial"/>
                          <a:sym typeface="Arial"/>
                        </a:rPr>
                        <a:t>P1은 감지된 반응이 긍정적인지 부정적인지 평가하는 상호작용부의 기본 개념을 청구하고 있음</a:t>
                      </a:r>
                      <a:endParaRPr sz="1200" b="0" i="0" u="none" strike="noStrike" cap="none" dirty="0">
                        <a:solidFill>
                          <a:schemeClr val="bg1"/>
                        </a:solidFill>
                        <a:latin typeface="+mn-ea"/>
                        <a:ea typeface="+mn-ea"/>
                        <a:cs typeface="Arial"/>
                        <a:sym typeface="Arial"/>
                      </a:endParaRPr>
                    </a:p>
                    <a:p>
                      <a:pPr marL="171450" marR="0" lvl="0" indent="-171450" algn="l" rtl="0">
                        <a:spcBef>
                          <a:spcPts val="0"/>
                        </a:spcBef>
                        <a:spcAft>
                          <a:spcPts val="0"/>
                        </a:spcAft>
                        <a:buClr>
                          <a:schemeClr val="bg1"/>
                        </a:buClr>
                        <a:buSzPts val="1000"/>
                        <a:buFontTx/>
                        <a:buChar char="‒"/>
                      </a:pPr>
                      <a:r>
                        <a:rPr lang="ko-KR" sz="1200" b="0" i="0" u="none" strike="noStrike" cap="none" dirty="0">
                          <a:solidFill>
                            <a:schemeClr val="bg1"/>
                          </a:solidFill>
                          <a:latin typeface="+mn-ea"/>
                          <a:ea typeface="+mn-ea"/>
                          <a:cs typeface="Arial"/>
                          <a:sym typeface="Arial"/>
                        </a:rPr>
                        <a:t>핵심특허의 구성요소와 P1의 구성요소가 일부 유사하나, 가공된 정보에 따라 외부에 미리 설정된 표현을 하는 표현 모듈에 대한 무효자료가 도출</a:t>
                      </a:r>
                      <a:r>
                        <a:rPr lang="en-US" altLang="ko-KR" sz="1200" b="0" i="0" u="none" strike="noStrike" cap="none" dirty="0">
                          <a:solidFill>
                            <a:schemeClr val="bg1"/>
                          </a:solidFill>
                          <a:latin typeface="+mn-ea"/>
                          <a:ea typeface="+mn-ea"/>
                          <a:cs typeface="Arial"/>
                          <a:sym typeface="Arial"/>
                        </a:rPr>
                        <a:t> </a:t>
                      </a:r>
                      <a:r>
                        <a:rPr lang="ko-KR" sz="1200" b="0" i="0" u="none" strike="noStrike" cap="none" dirty="0">
                          <a:solidFill>
                            <a:schemeClr val="bg1"/>
                          </a:solidFill>
                          <a:latin typeface="+mn-ea"/>
                          <a:ea typeface="+mn-ea"/>
                          <a:cs typeface="Arial"/>
                          <a:sym typeface="Arial"/>
                        </a:rPr>
                        <a:t>되지 않아, 입력정보에 따른 서로 다른 표현을 하는 구성에 대한 회피전략 도출 </a:t>
                      </a:r>
                      <a:endParaRPr sz="1200" dirty="0">
                        <a:solidFill>
                          <a:schemeClr val="bg1"/>
                        </a:solidFill>
                        <a:latin typeface="+mn-ea"/>
                        <a:ea typeface="+mn-ea"/>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Clr>
                          <a:schemeClr val="dk1"/>
                        </a:buClr>
                        <a:buSzPts val="1000"/>
                        <a:buFont typeface="Arial"/>
                        <a:buNone/>
                      </a:pPr>
                      <a:r>
                        <a:rPr lang="ko-KR" sz="2000" b="1" i="0" u="none" strike="noStrike" cap="none" dirty="0" err="1">
                          <a:solidFill>
                            <a:schemeClr val="bg1"/>
                          </a:solidFill>
                          <a:latin typeface="+mn-ea"/>
                          <a:ea typeface="+mn-ea"/>
                          <a:cs typeface="Arial"/>
                          <a:sym typeface="Arial"/>
                        </a:rPr>
                        <a:t>A</a:t>
                      </a:r>
                      <a:endParaRPr sz="2000" b="1"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03458">
                <a:tc>
                  <a:txBody>
                    <a:bodyPr/>
                    <a:lstStyle/>
                    <a:p>
                      <a:pPr marL="0" marR="0" lvl="0" indent="0" algn="ctr" rtl="0">
                        <a:spcBef>
                          <a:spcPts val="0"/>
                        </a:spcBef>
                        <a:spcAft>
                          <a:spcPts val="0"/>
                        </a:spcAft>
                        <a:buNone/>
                      </a:pPr>
                      <a:r>
                        <a:rPr lang="ko-KR" sz="1200" b="0" i="0" u="none" strike="noStrike" cap="none" dirty="0">
                          <a:solidFill>
                            <a:schemeClr val="bg1"/>
                          </a:solidFill>
                          <a:latin typeface="+mn-ea"/>
                          <a:ea typeface="+mn-ea"/>
                          <a:cs typeface="Arial"/>
                          <a:sym typeface="Arial"/>
                        </a:rPr>
                        <a:t>P2</a:t>
                      </a:r>
                      <a:endParaRPr sz="1200" b="0"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ko-KR" sz="1200" b="0" i="0" u="none" strike="noStrike" cap="none" dirty="0">
                          <a:solidFill>
                            <a:schemeClr val="bg1"/>
                          </a:solidFill>
                          <a:latin typeface="+mn-ea"/>
                          <a:ea typeface="+mn-ea"/>
                          <a:cs typeface="Arial"/>
                          <a:sym typeface="Arial"/>
                        </a:rPr>
                        <a:t>감정인식에</a:t>
                      </a:r>
                      <a:endParaRPr lang="en-US" altLang="ko-KR" sz="1200" b="0" i="0" u="none" strike="noStrike" cap="none" dirty="0">
                        <a:solidFill>
                          <a:schemeClr val="bg1"/>
                        </a:solidFill>
                        <a:latin typeface="+mn-ea"/>
                        <a:ea typeface="+mn-ea"/>
                        <a:cs typeface="Arial"/>
                        <a:sym typeface="Arial"/>
                      </a:endParaRPr>
                    </a:p>
                    <a:p>
                      <a:pPr marL="0" marR="0" lvl="0" indent="0" algn="ctr" rtl="0">
                        <a:spcBef>
                          <a:spcPts val="0"/>
                        </a:spcBef>
                        <a:spcAft>
                          <a:spcPts val="0"/>
                        </a:spcAft>
                        <a:buNone/>
                      </a:pPr>
                      <a:r>
                        <a:rPr lang="ko-KR" sz="1200" b="0" i="0" u="none" strike="noStrike" cap="none" dirty="0">
                          <a:solidFill>
                            <a:schemeClr val="bg1"/>
                          </a:solidFill>
                          <a:latin typeface="+mn-ea"/>
                          <a:ea typeface="+mn-ea"/>
                          <a:cs typeface="Arial"/>
                          <a:sym typeface="Arial"/>
                        </a:rPr>
                        <a:t>기반한 서비스 장치 및 방법</a:t>
                      </a:r>
                      <a:endParaRPr sz="1200" b="0" i="0" u="none" strike="noStrike" cap="none" dirty="0">
                        <a:solidFill>
                          <a:schemeClr val="bg1"/>
                        </a:solidFill>
                        <a:latin typeface="+mn-ea"/>
                        <a:ea typeface="+mn-ea"/>
                        <a:cs typeface="Arial"/>
                        <a:sym typeface="Arial"/>
                      </a:endParaRPr>
                    </a:p>
                  </a:txBody>
                  <a:tcPr marL="8800" marR="8800" marT="95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ko-KR" sz="1200" u="none" strike="noStrike" cap="none" dirty="0">
                          <a:solidFill>
                            <a:schemeClr val="bg1"/>
                          </a:solidFill>
                          <a:latin typeface="+mn-ea"/>
                          <a:ea typeface="+mn-ea"/>
                        </a:rPr>
                        <a:t>1020100001928 (2010.01.06)</a:t>
                      </a:r>
                      <a:r>
                        <a:rPr lang="en-US" altLang="ko-KR" sz="1200" u="none" strike="noStrike" cap="none" dirty="0">
                          <a:solidFill>
                            <a:schemeClr val="bg1"/>
                          </a:solidFill>
                          <a:latin typeface="+mn-ea"/>
                          <a:ea typeface="+mn-ea"/>
                        </a:rPr>
                        <a:t> </a:t>
                      </a:r>
                      <a:r>
                        <a:rPr lang="ko-KR" sz="1200" u="none" strike="noStrike" cap="none" dirty="0">
                          <a:solidFill>
                            <a:schemeClr val="bg1"/>
                          </a:solidFill>
                          <a:latin typeface="+mn-ea"/>
                          <a:ea typeface="+mn-ea"/>
                        </a:rPr>
                        <a:t>/</a:t>
                      </a:r>
                      <a:endParaRPr sz="1200" dirty="0">
                        <a:solidFill>
                          <a:schemeClr val="bg1"/>
                        </a:solidFill>
                        <a:latin typeface="+mn-ea"/>
                        <a:ea typeface="+mn-ea"/>
                      </a:endParaRPr>
                    </a:p>
                    <a:p>
                      <a:pPr marL="0" marR="0" lvl="0" indent="0" algn="ctr" rtl="0">
                        <a:spcBef>
                          <a:spcPts val="0"/>
                        </a:spcBef>
                        <a:spcAft>
                          <a:spcPts val="0"/>
                        </a:spcAft>
                        <a:buNone/>
                      </a:pPr>
                      <a:r>
                        <a:rPr lang="ko-KR" sz="1200" u="none" strike="noStrike" cap="none" dirty="0">
                          <a:solidFill>
                            <a:schemeClr val="bg1"/>
                          </a:solidFill>
                          <a:latin typeface="+mn-ea"/>
                          <a:ea typeface="+mn-ea"/>
                        </a:rPr>
                        <a:t>중앙대학교</a:t>
                      </a:r>
                      <a:endParaRPr lang="en-US" altLang="ko-KR" sz="1200" u="none" strike="noStrike" cap="none" dirty="0">
                        <a:solidFill>
                          <a:schemeClr val="bg1"/>
                        </a:solidFill>
                        <a:latin typeface="+mn-ea"/>
                        <a:ea typeface="+mn-ea"/>
                      </a:endParaRPr>
                    </a:p>
                    <a:p>
                      <a:pPr marL="0" marR="0" lvl="0" indent="0" algn="ctr" rtl="0">
                        <a:spcBef>
                          <a:spcPts val="0"/>
                        </a:spcBef>
                        <a:spcAft>
                          <a:spcPts val="0"/>
                        </a:spcAft>
                        <a:buNone/>
                      </a:pPr>
                      <a:r>
                        <a:rPr lang="ko-KR" sz="1200" u="none" strike="noStrike" cap="none" dirty="0">
                          <a:solidFill>
                            <a:schemeClr val="bg1"/>
                          </a:solidFill>
                          <a:latin typeface="+mn-ea"/>
                          <a:ea typeface="+mn-ea"/>
                        </a:rPr>
                        <a:t>산학협력단 </a:t>
                      </a:r>
                      <a:endParaRPr sz="1200" b="0" i="0" u="none" strike="noStrike" cap="none" dirty="0">
                        <a:solidFill>
                          <a:schemeClr val="bg1"/>
                        </a:solidFill>
                        <a:latin typeface="+mn-ea"/>
                        <a:ea typeface="+mn-ea"/>
                        <a:cs typeface="Arial"/>
                        <a:sym typeface="Arial"/>
                      </a:endParaRPr>
                    </a:p>
                  </a:txBody>
                  <a:tcPr marL="8800" marR="8800" marT="95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rtl="0">
                        <a:spcBef>
                          <a:spcPts val="0"/>
                        </a:spcBef>
                        <a:spcAft>
                          <a:spcPts val="0"/>
                        </a:spcAft>
                        <a:buClr>
                          <a:schemeClr val="bg1"/>
                        </a:buClr>
                        <a:buSzPts val="1000"/>
                        <a:buFontTx/>
                        <a:buChar char="‒"/>
                      </a:pPr>
                      <a:r>
                        <a:rPr lang="ko-KR" sz="1200" b="0" i="0" u="none" strike="noStrike" cap="none" dirty="0">
                          <a:solidFill>
                            <a:schemeClr val="bg1"/>
                          </a:solidFill>
                          <a:latin typeface="+mn-ea"/>
                          <a:ea typeface="+mn-ea"/>
                          <a:cs typeface="Arial"/>
                          <a:sym typeface="Arial"/>
                        </a:rPr>
                        <a:t>P2는 센서와 감정인식과 감정에 대한 서비스 결정과 서비스를 제공하는</a:t>
                      </a:r>
                      <a:r>
                        <a:rPr lang="en-US" altLang="ko-KR" sz="1200" b="0" i="0" u="none" strike="noStrike" cap="none" dirty="0">
                          <a:solidFill>
                            <a:schemeClr val="bg1"/>
                          </a:solidFill>
                          <a:latin typeface="+mn-ea"/>
                          <a:ea typeface="+mn-ea"/>
                          <a:cs typeface="Arial"/>
                          <a:sym typeface="Arial"/>
                        </a:rPr>
                        <a:t> </a:t>
                      </a:r>
                      <a:r>
                        <a:rPr lang="ko-KR" sz="1200" b="0" i="0" u="none" strike="noStrike" cap="none" dirty="0">
                          <a:solidFill>
                            <a:schemeClr val="bg1"/>
                          </a:solidFill>
                          <a:latin typeface="+mn-ea"/>
                          <a:ea typeface="+mn-ea"/>
                          <a:cs typeface="Arial"/>
                          <a:sym typeface="Arial"/>
                        </a:rPr>
                        <a:t>출력부에 대한 기본 개념을 청구하고 있음</a:t>
                      </a:r>
                      <a:endParaRPr sz="1200" b="0" i="0" u="none" strike="noStrike" cap="none" dirty="0">
                        <a:solidFill>
                          <a:schemeClr val="bg1"/>
                        </a:solidFill>
                        <a:latin typeface="+mn-ea"/>
                        <a:ea typeface="+mn-ea"/>
                        <a:cs typeface="Arial"/>
                        <a:sym typeface="Arial"/>
                      </a:endParaRPr>
                    </a:p>
                    <a:p>
                      <a:pPr marL="171450" marR="0" lvl="0" indent="-171450" algn="l" rtl="0">
                        <a:spcBef>
                          <a:spcPts val="0"/>
                        </a:spcBef>
                        <a:spcAft>
                          <a:spcPts val="0"/>
                        </a:spcAft>
                        <a:buClr>
                          <a:schemeClr val="bg1"/>
                        </a:buClr>
                        <a:buSzPts val="1000"/>
                        <a:buFontTx/>
                        <a:buChar char="‒"/>
                      </a:pPr>
                      <a:r>
                        <a:rPr lang="ko-KR" sz="1200" b="0" i="0" u="none" strike="noStrike" cap="none" dirty="0">
                          <a:solidFill>
                            <a:schemeClr val="bg1"/>
                          </a:solidFill>
                          <a:latin typeface="+mn-ea"/>
                          <a:ea typeface="+mn-ea"/>
                          <a:cs typeface="Arial"/>
                          <a:sym typeface="Arial"/>
                        </a:rPr>
                        <a:t>핵심특허의 구성요소와 P2의 구성요소가 일부 유사하나, 적합하지 않은 인식 정보에 대해 사용자의 행위를 유도하는 서비스를 제공하는 무효자료가 도출되지 않아, 해당 모듈이 제공하는 서비스의 변화를 꾀하여 회피 전략 도출</a:t>
                      </a:r>
                      <a:endParaRPr sz="1200" b="0"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Clr>
                          <a:schemeClr val="dk1"/>
                        </a:buClr>
                        <a:buSzPts val="1000"/>
                        <a:buFont typeface="Arial"/>
                        <a:buNone/>
                      </a:pPr>
                      <a:r>
                        <a:rPr lang="ko-KR" sz="2000" b="1" i="0" u="none" strike="noStrike" cap="none" dirty="0" err="1">
                          <a:solidFill>
                            <a:schemeClr val="bg1"/>
                          </a:solidFill>
                          <a:latin typeface="+mn-ea"/>
                          <a:ea typeface="+mn-ea"/>
                          <a:cs typeface="Arial"/>
                          <a:sym typeface="Arial"/>
                        </a:rPr>
                        <a:t>A</a:t>
                      </a:r>
                      <a:endParaRPr sz="2000" b="1" i="0" u="none" strike="noStrike" cap="none" dirty="0">
                        <a:solidFill>
                          <a:schemeClr val="bg1"/>
                        </a:solidFill>
                        <a:latin typeface="+mn-ea"/>
                        <a:ea typeface="+mn-ea"/>
                        <a:cs typeface="Arial"/>
                        <a:sym typeface="Arial"/>
                      </a:endParaRPr>
                    </a:p>
                  </a:txBody>
                  <a:tcPr marL="33225" marR="33225" marT="7025"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2">
                          <a:lumMod val="50000"/>
                        </a:schemeClr>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 name="Google Shape;45;p7">
            <a:extLst>
              <a:ext uri="{FF2B5EF4-FFF2-40B4-BE49-F238E27FC236}">
                <a16:creationId xmlns:a16="http://schemas.microsoft.com/office/drawing/2014/main" id="{A1A22AAA-97B7-483B-8F19-BE89E20AEC61}"/>
              </a:ext>
            </a:extLst>
          </p:cNvPr>
          <p:cNvSpPr>
            <a:spLocks noGrp="1"/>
          </p:cNvSpPr>
          <p:nvPr>
            <p:ph type="title"/>
          </p:nvPr>
        </p:nvSpPr>
        <p:spPr>
          <a:xfrm>
            <a:off x="684213" y="167233"/>
            <a:ext cx="8229600" cy="525463"/>
          </a:xfrm>
          <a:prstGeom prst="rect">
            <a:avLst/>
          </a:prstGeom>
        </p:spPr>
        <p:txBody>
          <a:bodyPr spcFirstLastPara="1" wrap="square" lIns="360000" tIns="44450" rIns="90475" bIns="44450" anchor="ctr" anchorCtr="0">
            <a:noAutofit/>
          </a:bodyPr>
          <a:lstStyle/>
          <a:p>
            <a:pPr marL="0" marR="0" lvl="0" indent="0">
              <a:spcAft>
                <a:spcPts val="0"/>
              </a:spcAft>
            </a:pPr>
            <a:r>
              <a:rPr lang="ko-KR" altLang="en-US" dirty="0">
                <a:sym typeface="Arial"/>
              </a:rPr>
              <a:t>핵심특허 대응전략 </a:t>
            </a:r>
            <a:r>
              <a:rPr lang="en-US" altLang="ko-KR" dirty="0">
                <a:sym typeface="Arial"/>
              </a:rPr>
              <a:t>-</a:t>
            </a:r>
            <a:r>
              <a:rPr lang="ko-KR" altLang="en-US" dirty="0">
                <a:sym typeface="Arial"/>
              </a:rPr>
              <a:t> 무효화</a:t>
            </a:r>
          </a:p>
        </p:txBody>
      </p:sp>
      <p:sp>
        <p:nvSpPr>
          <p:cNvPr id="8" name="슬라이드 번호 개체 틀 23">
            <a:extLst>
              <a:ext uri="{FF2B5EF4-FFF2-40B4-BE49-F238E27FC236}">
                <a16:creationId xmlns:a16="http://schemas.microsoft.com/office/drawing/2014/main" id="{351A1576-E430-4A7B-80C3-8E5F98F523BA}"/>
              </a:ext>
            </a:extLst>
          </p:cNvPr>
          <p:cNvSpPr>
            <a:spLocks noGrp="1"/>
          </p:cNvSpPr>
          <p:nvPr>
            <p:ph type="sldNum" sz="quarter" idx="12"/>
          </p:nvPr>
        </p:nvSpPr>
        <p:spPr>
          <a:xfrm>
            <a:off x="64071" y="183555"/>
            <a:ext cx="504056" cy="365125"/>
          </a:xfrm>
        </p:spPr>
        <p:txBody>
          <a:bodyPr/>
          <a:lstStyle/>
          <a:p>
            <a:fld id="{CFC48613-D1D5-42C6-AA47-CE1C9A1D9ADE}" type="slidenum">
              <a:rPr lang="ko-KR" altLang="en-US" smtClean="0"/>
              <a:t>38</a:t>
            </a:fld>
            <a:endParaRPr lang="ko-KR" altLang="en-US"/>
          </a:p>
        </p:txBody>
      </p:sp>
      <p:grpSp>
        <p:nvGrpSpPr>
          <p:cNvPr id="6" name="그룹 5">
            <a:extLst>
              <a:ext uri="{FF2B5EF4-FFF2-40B4-BE49-F238E27FC236}">
                <a16:creationId xmlns:a16="http://schemas.microsoft.com/office/drawing/2014/main" id="{CD1B8680-8FF9-4765-AEF9-20BF5FC07EC6}"/>
              </a:ext>
            </a:extLst>
          </p:cNvPr>
          <p:cNvGrpSpPr/>
          <p:nvPr/>
        </p:nvGrpSpPr>
        <p:grpSpPr>
          <a:xfrm>
            <a:off x="395536" y="948841"/>
            <a:ext cx="7970246" cy="1328031"/>
            <a:chOff x="586877" y="908720"/>
            <a:chExt cx="7970246" cy="1328031"/>
          </a:xfrm>
        </p:grpSpPr>
        <p:sp>
          <p:nvSpPr>
            <p:cNvPr id="46" name="Google Shape;46;p7"/>
            <p:cNvSpPr/>
            <p:nvPr/>
          </p:nvSpPr>
          <p:spPr>
            <a:xfrm>
              <a:off x="586877" y="908720"/>
              <a:ext cx="7970246" cy="394968"/>
            </a:xfrm>
            <a:prstGeom prst="rect">
              <a:avLst/>
            </a:prstGeom>
            <a:noFill/>
            <a:ln>
              <a:noFill/>
            </a:ln>
          </p:spPr>
          <p:txBody>
            <a:bodyPr spcFirstLastPara="1" wrap="square" lIns="91425" tIns="45700" rIns="91425" bIns="45700" anchor="t" anchorCtr="0">
              <a:noAutofit/>
            </a:bodyPr>
            <a:lstStyle/>
            <a:p>
              <a:pPr marL="177800" indent="-177800">
                <a:lnSpc>
                  <a:spcPct val="142857"/>
                </a:lnSpc>
                <a:buClr>
                  <a:schemeClr val="bg1"/>
                </a:buClr>
                <a:buSzPts val="1400"/>
                <a:buFont typeface="Noto Sans Symbols"/>
                <a:buChar char="▪"/>
              </a:pPr>
              <a:r>
                <a:rPr lang="ko-KR" altLang="ko-KR" sz="1400" b="1" dirty="0">
                  <a:solidFill>
                    <a:schemeClr val="bg1"/>
                  </a:solidFill>
                  <a:latin typeface="+mn-ea"/>
                  <a:cs typeface="Arial"/>
                  <a:sym typeface="Arial"/>
                </a:rPr>
                <a:t>환경분석, 특허동향분석 및 기술흐름발전 분석 결과 총 2건의 선행특허 도출 및 대응전략 수립</a:t>
              </a:r>
              <a:endParaRPr lang="en-US" altLang="ko-KR" sz="1400" b="1" i="0" u="none" strike="noStrike" cap="none" dirty="0">
                <a:solidFill>
                  <a:schemeClr val="bg1"/>
                </a:solidFill>
                <a:latin typeface="+mn-ea"/>
                <a:cs typeface="Arial"/>
                <a:sym typeface="Arial"/>
              </a:endParaRPr>
            </a:p>
          </p:txBody>
        </p:sp>
        <p:grpSp>
          <p:nvGrpSpPr>
            <p:cNvPr id="5" name="그룹 4">
              <a:extLst>
                <a:ext uri="{FF2B5EF4-FFF2-40B4-BE49-F238E27FC236}">
                  <a16:creationId xmlns:a16="http://schemas.microsoft.com/office/drawing/2014/main" id="{5A7C2D43-7F43-4A9A-8809-88CE887CEF7A}"/>
                </a:ext>
              </a:extLst>
            </p:cNvPr>
            <p:cNvGrpSpPr/>
            <p:nvPr/>
          </p:nvGrpSpPr>
          <p:grpSpPr>
            <a:xfrm>
              <a:off x="586877" y="1257957"/>
              <a:ext cx="6818118" cy="978794"/>
              <a:chOff x="1354282" y="1257957"/>
              <a:chExt cx="6818118" cy="978794"/>
            </a:xfrm>
          </p:grpSpPr>
          <p:sp>
            <p:nvSpPr>
              <p:cNvPr id="3" name="직사각형 2">
                <a:extLst>
                  <a:ext uri="{FF2B5EF4-FFF2-40B4-BE49-F238E27FC236}">
                    <a16:creationId xmlns:a16="http://schemas.microsoft.com/office/drawing/2014/main" id="{72F6548D-6824-4FF9-8153-35C890EEA0EA}"/>
                  </a:ext>
                </a:extLst>
              </p:cNvPr>
              <p:cNvSpPr/>
              <p:nvPr/>
            </p:nvSpPr>
            <p:spPr>
              <a:xfrm>
                <a:off x="2123728" y="1257957"/>
                <a:ext cx="6048672" cy="978794"/>
              </a:xfrm>
              <a:prstGeom prst="rect">
                <a:avLst/>
              </a:prstGeom>
            </p:spPr>
            <p:txBody>
              <a:bodyPr wrap="square">
                <a:spAutoFit/>
              </a:bodyPr>
              <a:lstStyle/>
              <a:p>
                <a:pPr lvl="1">
                  <a:lnSpc>
                    <a:spcPct val="142857"/>
                  </a:lnSpc>
                </a:pPr>
                <a:r>
                  <a:rPr lang="en-US" altLang="ko-KR" sz="1400" b="1" dirty="0">
                    <a:solidFill>
                      <a:schemeClr val="bg1"/>
                    </a:solidFill>
                    <a:latin typeface="+mn-ea"/>
                    <a:cs typeface="Arial"/>
                    <a:sym typeface="Arial"/>
                  </a:rPr>
                  <a:t>-  X</a:t>
                </a:r>
                <a:r>
                  <a:rPr lang="ko-KR" altLang="en-US" sz="1400" b="1" dirty="0">
                    <a:solidFill>
                      <a:schemeClr val="bg1"/>
                    </a:solidFill>
                    <a:latin typeface="+mn-ea"/>
                    <a:cs typeface="Arial"/>
                    <a:sym typeface="Arial"/>
                  </a:rPr>
                  <a:t> </a:t>
                </a:r>
                <a:r>
                  <a:rPr lang="en-US" altLang="ko-KR" sz="1400" b="1" dirty="0">
                    <a:solidFill>
                      <a:schemeClr val="bg1"/>
                    </a:solidFill>
                    <a:latin typeface="+mn-ea"/>
                    <a:cs typeface="Arial"/>
                    <a:sym typeface="Arial"/>
                  </a:rPr>
                  <a:t>: </a:t>
                </a:r>
                <a:r>
                  <a:rPr lang="ko-KR" altLang="en-US" sz="1400" b="1" dirty="0">
                    <a:solidFill>
                      <a:schemeClr val="bg1"/>
                    </a:solidFill>
                    <a:latin typeface="+mn-ea"/>
                    <a:cs typeface="Arial"/>
                    <a:sym typeface="Arial"/>
                  </a:rPr>
                  <a:t>이 문헌에 의해 발명의 신규성이 없는 것</a:t>
                </a:r>
              </a:p>
              <a:p>
                <a:pPr lvl="1">
                  <a:lnSpc>
                    <a:spcPct val="142857"/>
                  </a:lnSpc>
                </a:pPr>
                <a:r>
                  <a:rPr lang="en-US" altLang="ko-KR" sz="1400" b="1" dirty="0">
                    <a:solidFill>
                      <a:schemeClr val="bg1"/>
                    </a:solidFill>
                    <a:latin typeface="+mn-ea"/>
                    <a:cs typeface="Arial"/>
                    <a:sym typeface="Arial"/>
                  </a:rPr>
                  <a:t>-  Y</a:t>
                </a:r>
                <a:r>
                  <a:rPr lang="ko-KR" altLang="en-US" sz="1400" b="1" dirty="0">
                    <a:solidFill>
                      <a:schemeClr val="bg1"/>
                    </a:solidFill>
                    <a:latin typeface="+mn-ea"/>
                    <a:cs typeface="Arial"/>
                    <a:sym typeface="Arial"/>
                  </a:rPr>
                  <a:t> </a:t>
                </a:r>
                <a:r>
                  <a:rPr lang="en-US" altLang="ko-KR" sz="1400" b="1" dirty="0">
                    <a:solidFill>
                      <a:schemeClr val="bg1"/>
                    </a:solidFill>
                    <a:latin typeface="+mn-ea"/>
                    <a:cs typeface="Arial"/>
                    <a:sym typeface="Arial"/>
                  </a:rPr>
                  <a:t>: </a:t>
                </a:r>
                <a:r>
                  <a:rPr lang="ko-KR" altLang="en-US" sz="1400" b="1" dirty="0">
                    <a:solidFill>
                      <a:schemeClr val="bg1"/>
                    </a:solidFill>
                    <a:latin typeface="+mn-ea"/>
                    <a:cs typeface="Arial"/>
                    <a:sym typeface="Arial"/>
                  </a:rPr>
                  <a:t>이 문헌과 다른 문헌과 결합하여 발명의 신규성이 없는 것</a:t>
                </a:r>
              </a:p>
              <a:p>
                <a:pPr lvl="1">
                  <a:lnSpc>
                    <a:spcPct val="142857"/>
                  </a:lnSpc>
                </a:pPr>
                <a:r>
                  <a:rPr lang="en-US" altLang="ko-KR" sz="1400" b="1" dirty="0">
                    <a:solidFill>
                      <a:schemeClr val="bg1"/>
                    </a:solidFill>
                    <a:latin typeface="+mn-ea"/>
                    <a:cs typeface="Arial"/>
                    <a:sym typeface="Arial"/>
                  </a:rPr>
                  <a:t>-  A</a:t>
                </a:r>
                <a:r>
                  <a:rPr lang="ko-KR" altLang="en-US" sz="1400" b="1" dirty="0">
                    <a:solidFill>
                      <a:schemeClr val="bg1"/>
                    </a:solidFill>
                    <a:latin typeface="+mn-ea"/>
                    <a:cs typeface="Arial"/>
                    <a:sym typeface="Arial"/>
                  </a:rPr>
                  <a:t> </a:t>
                </a:r>
                <a:r>
                  <a:rPr lang="en-US" altLang="ko-KR" sz="1400" b="1" dirty="0">
                    <a:solidFill>
                      <a:schemeClr val="bg1"/>
                    </a:solidFill>
                    <a:latin typeface="+mn-ea"/>
                    <a:cs typeface="Arial"/>
                    <a:sym typeface="Arial"/>
                  </a:rPr>
                  <a:t>: </a:t>
                </a:r>
                <a:r>
                  <a:rPr lang="ko-KR" altLang="en-US" sz="1400" b="1" dirty="0">
                    <a:solidFill>
                      <a:schemeClr val="bg1"/>
                    </a:solidFill>
                    <a:latin typeface="+mn-ea"/>
                    <a:cs typeface="Arial"/>
                    <a:sym typeface="Arial"/>
                  </a:rPr>
                  <a:t>배경기술</a:t>
                </a:r>
              </a:p>
            </p:txBody>
          </p:sp>
          <p:sp>
            <p:nvSpPr>
              <p:cNvPr id="4" name="직사각형 3">
                <a:extLst>
                  <a:ext uri="{FF2B5EF4-FFF2-40B4-BE49-F238E27FC236}">
                    <a16:creationId xmlns:a16="http://schemas.microsoft.com/office/drawing/2014/main" id="{8BBF64E0-B206-4F06-9650-63B1BE6EDDBC}"/>
                  </a:ext>
                </a:extLst>
              </p:cNvPr>
              <p:cNvSpPr/>
              <p:nvPr/>
            </p:nvSpPr>
            <p:spPr>
              <a:xfrm>
                <a:off x="1354282" y="1533852"/>
                <a:ext cx="902811" cy="362600"/>
              </a:xfrm>
              <a:prstGeom prst="rect">
                <a:avLst/>
              </a:prstGeom>
            </p:spPr>
            <p:txBody>
              <a:bodyPr wrap="none">
                <a:spAutoFit/>
              </a:bodyPr>
              <a:lstStyle/>
              <a:p>
                <a:pPr marL="177800" lvl="0" indent="-177800">
                  <a:lnSpc>
                    <a:spcPct val="142857"/>
                  </a:lnSpc>
                  <a:buClr>
                    <a:schemeClr val="bg1"/>
                  </a:buClr>
                  <a:buSzPts val="1400"/>
                  <a:buFont typeface="Noto Sans Symbols"/>
                  <a:buChar char="▪"/>
                </a:pPr>
                <a:r>
                  <a:rPr lang="ko-KR" altLang="en-US" sz="1400" b="1" dirty="0">
                    <a:solidFill>
                      <a:schemeClr val="bg1"/>
                    </a:solidFill>
                    <a:latin typeface="+mn-ea"/>
                    <a:cs typeface="Arial"/>
                    <a:sym typeface="Arial"/>
                  </a:rPr>
                  <a:t>관련도</a:t>
                </a:r>
              </a:p>
            </p:txBody>
          </p:sp>
        </p:grpSp>
      </p:grpSp>
    </p:spTree>
    <p:extLst>
      <p:ext uri="{BB962C8B-B14F-4D97-AF65-F5344CB8AC3E}">
        <p14:creationId xmlns:p14="http://schemas.microsoft.com/office/powerpoint/2010/main" val="20941675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spcAft>
                <a:spcPts val="0"/>
              </a:spcAft>
              <a:buClr>
                <a:srgbClr val="FFFFFF"/>
              </a:buClr>
              <a:buSzPts val="2300"/>
            </a:pPr>
            <a:r>
              <a:rPr lang="ko-KR" altLang="en-US" dirty="0">
                <a:sym typeface="Arial"/>
              </a:rPr>
              <a:t>핵심특허 대응전략 </a:t>
            </a:r>
            <a:r>
              <a:rPr lang="en-US" altLang="ko-KR" dirty="0">
                <a:sym typeface="Arial"/>
              </a:rPr>
              <a:t>-</a:t>
            </a:r>
            <a:r>
              <a:rPr lang="ko-KR" altLang="en-US" dirty="0">
                <a:sym typeface="Arial"/>
              </a:rPr>
              <a:t> 무효화</a:t>
            </a:r>
          </a:p>
        </p:txBody>
      </p:sp>
      <p:sp>
        <p:nvSpPr>
          <p:cNvPr id="52" name="Google Shape;52;p8"/>
          <p:cNvSpPr txBox="1"/>
          <p:nvPr/>
        </p:nvSpPr>
        <p:spPr>
          <a:xfrm>
            <a:off x="2286000" y="869328"/>
            <a:ext cx="4572000" cy="366767"/>
          </a:xfrm>
          <a:prstGeom prst="rect">
            <a:avLst/>
          </a:prstGeom>
          <a:noFill/>
          <a:ln>
            <a:noFill/>
          </a:ln>
        </p:spPr>
        <p:txBody>
          <a:bodyPr spcFirstLastPara="1" wrap="square" lIns="0" tIns="0" rIns="0" bIns="45700" anchor="ctr" anchorCtr="0">
            <a:noAutofit/>
          </a:bodyPr>
          <a:lstStyle/>
          <a:p>
            <a:pPr marL="0" marR="0" lvl="0" indent="0" algn="ctr" rtl="0">
              <a:lnSpc>
                <a:spcPct val="138888"/>
              </a:lnSpc>
              <a:spcBef>
                <a:spcPts val="0"/>
              </a:spcBef>
              <a:spcAft>
                <a:spcPts val="0"/>
              </a:spcAft>
              <a:buNone/>
            </a:pPr>
            <a:r>
              <a:rPr lang="ko-KR" sz="1800" b="1" i="0" u="none" strike="noStrike" cap="none" dirty="0">
                <a:solidFill>
                  <a:schemeClr val="bg1"/>
                </a:solidFill>
                <a:latin typeface="+mn-ea"/>
                <a:cs typeface="Arial"/>
                <a:sym typeface="Arial"/>
              </a:rPr>
              <a:t> 핵심 특허의 청구항 1의 클레임 차트 작성</a:t>
            </a:r>
            <a:endParaRPr sz="1800" b="1" i="0" u="none" strike="noStrike" cap="none" dirty="0">
              <a:solidFill>
                <a:schemeClr val="bg1"/>
              </a:solidFill>
              <a:latin typeface="+mn-ea"/>
              <a:cs typeface="Arial"/>
              <a:sym typeface="Arial"/>
            </a:endParaRPr>
          </a:p>
        </p:txBody>
      </p:sp>
      <p:graphicFrame>
        <p:nvGraphicFramePr>
          <p:cNvPr id="54" name="Google Shape;54;p8"/>
          <p:cNvGraphicFramePr/>
          <p:nvPr>
            <p:extLst>
              <p:ext uri="{D42A27DB-BD31-4B8C-83A1-F6EECF244321}">
                <p14:modId xmlns:p14="http://schemas.microsoft.com/office/powerpoint/2010/main" val="2141549507"/>
              </p:ext>
            </p:extLst>
          </p:nvPr>
        </p:nvGraphicFramePr>
        <p:xfrm>
          <a:off x="377363" y="1340768"/>
          <a:ext cx="8389275" cy="4053920"/>
        </p:xfrm>
        <a:graphic>
          <a:graphicData uri="http://schemas.openxmlformats.org/drawingml/2006/table">
            <a:tbl>
              <a:tblPr firstRow="1" bandRow="1">
                <a:noFill/>
              </a:tblPr>
              <a:tblGrid>
                <a:gridCol w="901275">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tblGrid>
              <a:tr h="0">
                <a:tc gridSpan="2">
                  <a:txBody>
                    <a:bodyPr/>
                    <a:lstStyle/>
                    <a:p>
                      <a:pPr marL="0" marR="0" lvl="0" indent="0" algn="ctr" rtl="0">
                        <a:spcBef>
                          <a:spcPts val="0"/>
                        </a:spcBef>
                        <a:spcAft>
                          <a:spcPts val="0"/>
                        </a:spcAft>
                        <a:buNone/>
                      </a:pPr>
                      <a:r>
                        <a:rPr lang="ko-KR" sz="1600" b="1" u="none" strike="noStrike" cap="none" dirty="0">
                          <a:solidFill>
                            <a:schemeClr val="bg1"/>
                          </a:solidFill>
                          <a:latin typeface="+mn-ea"/>
                          <a:ea typeface="+mn-ea"/>
                        </a:rPr>
                        <a:t>구성요소</a:t>
                      </a:r>
                      <a:endParaRPr sz="1600" b="1"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hMerge="1">
                  <a:txBody>
                    <a:bodyPr/>
                    <a:lstStyle/>
                    <a:p>
                      <a:endParaRPr lang="ko-KR"/>
                    </a:p>
                  </a:txBody>
                  <a:tcPr/>
                </a:tc>
                <a:tc>
                  <a:txBody>
                    <a:bodyPr/>
                    <a:lstStyle/>
                    <a:p>
                      <a:pPr marL="0" marR="0" lvl="0" indent="0" algn="ctr" rtl="0">
                        <a:spcBef>
                          <a:spcPts val="0"/>
                        </a:spcBef>
                        <a:spcAft>
                          <a:spcPts val="0"/>
                        </a:spcAft>
                        <a:buNone/>
                      </a:pPr>
                      <a:r>
                        <a:rPr lang="ko-KR" sz="1200" b="1" u="none" strike="noStrike" cap="none" dirty="0">
                          <a:solidFill>
                            <a:schemeClr val="bg1"/>
                          </a:solidFill>
                          <a:latin typeface="+mn-ea"/>
                          <a:ea typeface="+mn-ea"/>
                        </a:rPr>
                        <a:t>인용발명1</a:t>
                      </a:r>
                      <a:endParaRPr sz="1200" b="1"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a:txBody>
                    <a:bodyPr/>
                    <a:lstStyle/>
                    <a:p>
                      <a:pPr marL="0" marR="0" lvl="0" indent="0" algn="ctr" rtl="0">
                        <a:spcBef>
                          <a:spcPts val="0"/>
                        </a:spcBef>
                        <a:spcAft>
                          <a:spcPts val="0"/>
                        </a:spcAft>
                        <a:buNone/>
                      </a:pPr>
                      <a:r>
                        <a:rPr lang="ko-KR" sz="1200" b="1" u="none" strike="noStrike" cap="none" dirty="0">
                          <a:solidFill>
                            <a:schemeClr val="bg1"/>
                          </a:solidFill>
                          <a:latin typeface="+mn-ea"/>
                          <a:ea typeface="+mn-ea"/>
                        </a:rPr>
                        <a:t>인용발명2</a:t>
                      </a:r>
                      <a:endParaRPr sz="1200" b="1"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None/>
                      </a:pPr>
                      <a:r>
                        <a:rPr lang="ko-KR" sz="1000" u="none" strike="noStrike" cap="none">
                          <a:solidFill>
                            <a:schemeClr val="bg1"/>
                          </a:solidFill>
                          <a:latin typeface="+mn-ea"/>
                          <a:ea typeface="+mn-ea"/>
                        </a:rPr>
                        <a:t>구성1</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dirty="0">
                          <a:solidFill>
                            <a:schemeClr val="bg1"/>
                          </a:solidFill>
                          <a:latin typeface="+mn-ea"/>
                          <a:ea typeface="+mn-ea"/>
                        </a:rPr>
                        <a:t>감지센서와 영상센서 및 음성센서를 포함하는 센서 모듈</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000"/>
                        <a:buFont typeface="Arial"/>
                        <a:buNone/>
                      </a:pPr>
                      <a:r>
                        <a:rPr lang="ko-KR" sz="1100" b="1" u="none" strike="noStrike" cap="none" dirty="0">
                          <a:solidFill>
                            <a:schemeClr val="bg1"/>
                          </a:solidFill>
                          <a:latin typeface="+mn-ea"/>
                          <a:ea typeface="+mn-ea"/>
                        </a:rPr>
                        <a:t>△</a:t>
                      </a:r>
                      <a:endParaRPr sz="2400" b="1"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lvl="0" indent="0" algn="ctr" rtl="0">
                        <a:spcBef>
                          <a:spcPts val="0"/>
                        </a:spcBef>
                        <a:spcAft>
                          <a:spcPts val="0"/>
                        </a:spcAft>
                        <a:buNone/>
                      </a:pPr>
                      <a:r>
                        <a:rPr lang="ko-KR" sz="1000" u="none" strike="noStrike" cap="none" dirty="0">
                          <a:solidFill>
                            <a:schemeClr val="bg1"/>
                          </a:solidFill>
                          <a:latin typeface="+mn-ea"/>
                          <a:ea typeface="+mn-ea"/>
                        </a:rPr>
                        <a:t>구성2</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dirty="0">
                          <a:solidFill>
                            <a:schemeClr val="bg1"/>
                          </a:solidFill>
                          <a:latin typeface="+mn-ea"/>
                          <a:ea typeface="+mn-ea"/>
                        </a:rPr>
                        <a:t>상기 감지센서로부터 수신된 정보를 이용하여 행동 정보를 추출하는 감지 인식부와, 상기 영상센서로부터 수신된 정보를 이용하여 얼굴 정보를 추출하는 영상 </a:t>
                      </a:r>
                      <a:r>
                        <a:rPr lang="ko-KR" sz="1000" u="none" strike="noStrike" cap="none" dirty="0" err="1">
                          <a:solidFill>
                            <a:schemeClr val="bg1"/>
                          </a:solidFill>
                          <a:latin typeface="+mn-ea"/>
                          <a:ea typeface="+mn-ea"/>
                        </a:rPr>
                        <a:t>인식부</a:t>
                      </a:r>
                      <a:r>
                        <a:rPr lang="ko-KR" sz="1000" u="none" strike="noStrike" cap="none" dirty="0">
                          <a:solidFill>
                            <a:schemeClr val="bg1"/>
                          </a:solidFill>
                          <a:latin typeface="+mn-ea"/>
                          <a:ea typeface="+mn-ea"/>
                        </a:rPr>
                        <a:t> 및 상기 음성센서로부터 수신된 정보를 이용하여 음성 언어 정보를 추출하는 음성 인식부를 포함하는 상황인식 모듈</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dirty="0">
                          <a:solidFill>
                            <a:schemeClr val="bg1"/>
                          </a:solidFill>
                          <a:latin typeface="+mn-ea"/>
                          <a:ea typeface="+mn-ea"/>
                        </a:rPr>
                        <a:t>△</a:t>
                      </a:r>
                      <a:endParaRPr sz="1100" b="1"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lvl="0" indent="0" algn="ctr" rtl="0">
                        <a:spcBef>
                          <a:spcPts val="0"/>
                        </a:spcBef>
                        <a:spcAft>
                          <a:spcPts val="0"/>
                        </a:spcAft>
                        <a:buNone/>
                      </a:pPr>
                      <a:r>
                        <a:rPr lang="ko-KR" sz="1000" u="none" strike="noStrike" cap="none">
                          <a:solidFill>
                            <a:schemeClr val="bg1"/>
                          </a:solidFill>
                          <a:latin typeface="+mn-ea"/>
                          <a:ea typeface="+mn-ea"/>
                        </a:rPr>
                        <a:t>구성3</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dirty="0">
                          <a:solidFill>
                            <a:schemeClr val="bg1"/>
                          </a:solidFill>
                          <a:latin typeface="+mn-ea"/>
                          <a:ea typeface="+mn-ea"/>
                        </a:rPr>
                        <a:t>상기 감지 인식부와 영상 </a:t>
                      </a:r>
                      <a:r>
                        <a:rPr lang="ko-KR" sz="1000" u="none" strike="noStrike" cap="none" dirty="0" err="1">
                          <a:solidFill>
                            <a:schemeClr val="bg1"/>
                          </a:solidFill>
                          <a:latin typeface="+mn-ea"/>
                          <a:ea typeface="+mn-ea"/>
                        </a:rPr>
                        <a:t>인식부</a:t>
                      </a:r>
                      <a:r>
                        <a:rPr lang="ko-KR" sz="1000" u="none" strike="noStrike" cap="none" dirty="0">
                          <a:solidFill>
                            <a:schemeClr val="bg1"/>
                          </a:solidFill>
                          <a:latin typeface="+mn-ea"/>
                          <a:ea typeface="+mn-ea"/>
                        </a:rPr>
                        <a:t> 및 음성 인식부로부터 추출된 인식 정보를 수신하여 상기 정보가 미리 설정된 원하는 인식 정보에 적합한지 여부를 판단하여, 미리 설정된 원하는 인식 정보에 적합하지 않은 경우 원하는 인식 정보를 얻기 위해 사용자의 행위를 유도하기 위한 표현을 하도록 하며, 원하는 인식 정보에 적합한 경우 상기 인식 정보를 이용하여 사용자의 상황 및 감정을 분석하여 사용자에게 상황 및 감정에 맞는 서비스를 제공하는 서비스 처리 모듈</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O</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X</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lvl="0" indent="0" algn="ctr" rtl="0">
                        <a:spcBef>
                          <a:spcPts val="0"/>
                        </a:spcBef>
                        <a:spcAft>
                          <a:spcPts val="0"/>
                        </a:spcAft>
                        <a:buNone/>
                      </a:pPr>
                      <a:r>
                        <a:rPr lang="ko-KR" sz="1000" u="none" strike="noStrike" cap="none">
                          <a:solidFill>
                            <a:schemeClr val="bg1"/>
                          </a:solidFill>
                          <a:latin typeface="+mn-ea"/>
                          <a:ea typeface="+mn-ea"/>
                        </a:rPr>
                        <a:t>구성4</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a:solidFill>
                            <a:schemeClr val="bg1"/>
                          </a:solidFill>
                          <a:latin typeface="+mn-ea"/>
                          <a:ea typeface="+mn-ea"/>
                        </a:rPr>
                        <a:t>상기 서비스 처리 모듈의 처리 신호에 따라 외부에 미리 설정된 표현을 하는 표현 모듈을 포함</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000"/>
                        <a:buFont typeface="Arial"/>
                        <a:buNone/>
                      </a:pPr>
                      <a:r>
                        <a:rPr lang="ko-KR" sz="1100" b="1" u="none" strike="noStrike" cap="none">
                          <a:solidFill>
                            <a:schemeClr val="bg1"/>
                          </a:solidFill>
                          <a:latin typeface="+mn-ea"/>
                          <a:ea typeface="+mn-ea"/>
                        </a:rPr>
                        <a:t>X</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lvl="0" indent="0" algn="ctr" rtl="0">
                        <a:spcBef>
                          <a:spcPts val="0"/>
                        </a:spcBef>
                        <a:spcAft>
                          <a:spcPts val="0"/>
                        </a:spcAft>
                        <a:buNone/>
                      </a:pPr>
                      <a:r>
                        <a:rPr lang="ko-KR" sz="1000" u="none" strike="noStrike" cap="none">
                          <a:solidFill>
                            <a:schemeClr val="bg1"/>
                          </a:solidFill>
                          <a:latin typeface="+mn-ea"/>
                          <a:ea typeface="+mn-ea"/>
                        </a:rPr>
                        <a:t>구성5</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dirty="0">
                          <a:solidFill>
                            <a:schemeClr val="bg1"/>
                          </a:solidFill>
                          <a:latin typeface="+mn-ea"/>
                          <a:ea typeface="+mn-ea"/>
                        </a:rPr>
                        <a:t>상기 서비스 처리 모듈은, 상기 감지 인식부와 영상 </a:t>
                      </a:r>
                      <a:r>
                        <a:rPr lang="ko-KR" sz="1000" u="none" strike="noStrike" cap="none" dirty="0" err="1">
                          <a:solidFill>
                            <a:schemeClr val="bg1"/>
                          </a:solidFill>
                          <a:latin typeface="+mn-ea"/>
                          <a:ea typeface="+mn-ea"/>
                        </a:rPr>
                        <a:t>인식부</a:t>
                      </a:r>
                      <a:r>
                        <a:rPr lang="ko-KR" sz="1000" u="none" strike="noStrike" cap="none" dirty="0">
                          <a:solidFill>
                            <a:schemeClr val="bg1"/>
                          </a:solidFill>
                          <a:latin typeface="+mn-ea"/>
                          <a:ea typeface="+mn-ea"/>
                        </a:rPr>
                        <a:t> 및 음성 인식부로부터 추출된 인식 정보를 이용하여 상기 정보가 미리 설정된 원하는 인식 정보에 적합한지 여부를 판단하는 인식 정보 </a:t>
                      </a:r>
                      <a:r>
                        <a:rPr lang="ko-KR" sz="1000" u="none" strike="noStrike" cap="none" dirty="0" err="1">
                          <a:solidFill>
                            <a:schemeClr val="bg1"/>
                          </a:solidFill>
                          <a:latin typeface="+mn-ea"/>
                          <a:ea typeface="+mn-ea"/>
                        </a:rPr>
                        <a:t>판단부</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O</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000"/>
                        <a:buFont typeface="Arial"/>
                        <a:buNone/>
                      </a:pPr>
                      <a:r>
                        <a:rPr lang="ko-KR" sz="1100" b="1" u="none" strike="noStrike" cap="none" dirty="0" err="1">
                          <a:solidFill>
                            <a:schemeClr val="bg1"/>
                          </a:solidFill>
                          <a:latin typeface="+mn-ea"/>
                          <a:ea typeface="+mn-ea"/>
                        </a:rPr>
                        <a:t>X</a:t>
                      </a:r>
                      <a:endParaRPr sz="1100" b="1"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lvl="0" indent="0" algn="ctr" rtl="0">
                        <a:spcBef>
                          <a:spcPts val="0"/>
                        </a:spcBef>
                        <a:spcAft>
                          <a:spcPts val="0"/>
                        </a:spcAft>
                        <a:buNone/>
                      </a:pPr>
                      <a:r>
                        <a:rPr lang="ko-KR" sz="1000" u="none" strike="noStrike" cap="none">
                          <a:solidFill>
                            <a:schemeClr val="bg1"/>
                          </a:solidFill>
                          <a:latin typeface="+mn-ea"/>
                          <a:ea typeface="+mn-ea"/>
                        </a:rPr>
                        <a:t>구성6</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dirty="0">
                          <a:solidFill>
                            <a:schemeClr val="bg1"/>
                          </a:solidFill>
                          <a:latin typeface="+mn-ea"/>
                          <a:ea typeface="+mn-ea"/>
                        </a:rPr>
                        <a:t>상기 정보가 미리 설정된 원하는 인식 정보에 적합하지 않은 경우 원하는 인식 정보를 얻기 위해 상기 표현 모듈을 통해 사용자의 행위를 유도하기 위한 표현을 하도록 하며, 원하는 인식 정보에 적합한 경우 상기 인식 정보를 이용하여 사용자의 상황 및 감정을 분석하여 상기 표현 모듈을 통해 사용자에게 상황 및 감정에 맞는 서비스를 제공하도록 판단하는 로봇 서비스 </a:t>
                      </a:r>
                      <a:r>
                        <a:rPr lang="ko-KR" sz="1000" u="none" strike="noStrike" cap="none" dirty="0" err="1">
                          <a:solidFill>
                            <a:schemeClr val="bg1"/>
                          </a:solidFill>
                          <a:latin typeface="+mn-ea"/>
                          <a:ea typeface="+mn-ea"/>
                        </a:rPr>
                        <a:t>판단부</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X</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000"/>
                        <a:buFont typeface="Arial"/>
                        <a:buNone/>
                      </a:pPr>
                      <a:r>
                        <a:rPr lang="ko-KR" sz="1100" b="1" u="none" strike="noStrike" cap="none" dirty="0">
                          <a:solidFill>
                            <a:schemeClr val="bg1"/>
                          </a:solidFill>
                          <a:latin typeface="+mn-ea"/>
                          <a:ea typeface="+mn-ea"/>
                        </a:rPr>
                        <a:t>△</a:t>
                      </a:r>
                      <a:endParaRPr sz="2400" b="1"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lvl="0" indent="0" algn="ctr" rtl="0">
                        <a:spcBef>
                          <a:spcPts val="0"/>
                        </a:spcBef>
                        <a:spcAft>
                          <a:spcPts val="0"/>
                        </a:spcAft>
                        <a:buNone/>
                      </a:pPr>
                      <a:r>
                        <a:rPr lang="ko-KR" sz="1000" u="none" strike="noStrike" cap="none">
                          <a:solidFill>
                            <a:schemeClr val="bg1"/>
                          </a:solidFill>
                          <a:latin typeface="+mn-ea"/>
                          <a:ea typeface="+mn-ea"/>
                        </a:rPr>
                        <a:t>구성7</a:t>
                      </a:r>
                      <a:endParaRPr sz="1000"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rtl="0">
                        <a:spcBef>
                          <a:spcPts val="0"/>
                        </a:spcBef>
                        <a:spcAft>
                          <a:spcPts val="0"/>
                        </a:spcAft>
                        <a:buNone/>
                      </a:pPr>
                      <a:r>
                        <a:rPr lang="ko-KR" sz="1000" u="none" strike="noStrike" cap="none" dirty="0">
                          <a:solidFill>
                            <a:schemeClr val="bg1"/>
                          </a:solidFill>
                          <a:latin typeface="+mn-ea"/>
                          <a:ea typeface="+mn-ea"/>
                        </a:rPr>
                        <a:t>상기 로봇 서비스 판단부를 통해 상황 및 감정에 맞는 서비스를 로봇 표현에 적합하도록 필요한 데이터로 정보 처리하는 로봇 표현 처리부를 포함하는 것을 특징으로 하는 감성 교감 로봇 서비스 시스템.</a:t>
                      </a:r>
                      <a:endParaRPr sz="1000" u="none" strike="noStrike" cap="none"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ko-KR" sz="1100" b="1" u="none" strike="noStrike" cap="none">
                          <a:solidFill>
                            <a:schemeClr val="bg1"/>
                          </a:solidFill>
                          <a:latin typeface="+mn-ea"/>
                          <a:ea typeface="+mn-ea"/>
                        </a:rPr>
                        <a:t>X</a:t>
                      </a:r>
                      <a:endParaRPr sz="1100" b="1" u="none" strike="noStrike" cap="none">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000"/>
                        <a:buFont typeface="Arial"/>
                        <a:buNone/>
                      </a:pPr>
                      <a:r>
                        <a:rPr lang="ko-KR" sz="1100" b="1" u="none" strike="noStrike" cap="none" dirty="0">
                          <a:solidFill>
                            <a:schemeClr val="bg1"/>
                          </a:solidFill>
                          <a:latin typeface="+mn-ea"/>
                          <a:ea typeface="+mn-ea"/>
                        </a:rPr>
                        <a:t>△</a:t>
                      </a:r>
                      <a:endParaRPr sz="2400" b="1" dirty="0">
                        <a:solidFill>
                          <a:schemeClr val="bg1"/>
                        </a:solidFill>
                        <a:latin typeface="+mn-ea"/>
                        <a:ea typeface="+mn-ea"/>
                      </a:endParaRPr>
                    </a:p>
                  </a:txBody>
                  <a:tcPr marL="91450" marR="91450" marT="45725" marB="45725" anchor="ctr">
                    <a:lnL w="12700" cmpd="sng">
                      <a:noFill/>
                      <a:prstDash val="solid"/>
                    </a:lnL>
                    <a:lnR w="12700" cmpd="sng">
                      <a:noFill/>
                      <a:prstDash val="soli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55" name="Google Shape;55;p8"/>
          <p:cNvSpPr/>
          <p:nvPr/>
        </p:nvSpPr>
        <p:spPr>
          <a:xfrm>
            <a:off x="6516216" y="1034381"/>
            <a:ext cx="2304256" cy="306387"/>
          </a:xfrm>
          <a:prstGeom prst="rect">
            <a:avLst/>
          </a:prstGeom>
          <a:noFill/>
          <a:ln>
            <a:noFill/>
          </a:ln>
        </p:spPr>
        <p:txBody>
          <a:bodyPr spcFirstLastPara="1" wrap="square" lIns="360000" tIns="44450" rIns="90475" bIns="44450" anchor="ctr" anchorCtr="0">
            <a:noAutofit/>
          </a:bodyPr>
          <a:lstStyle/>
          <a:p>
            <a:pPr marL="0" marR="0" lvl="0" indent="0" algn="l" rtl="0">
              <a:spcBef>
                <a:spcPts val="0"/>
              </a:spcBef>
              <a:spcAft>
                <a:spcPts val="0"/>
              </a:spcAft>
              <a:buNone/>
            </a:pPr>
            <a:r>
              <a:rPr lang="ko-KR" sz="1000" b="0" i="1" u="none" strike="noStrike" cap="none" dirty="0" err="1">
                <a:solidFill>
                  <a:schemeClr val="bg1"/>
                </a:solidFill>
                <a:latin typeface="+mn-ea"/>
                <a:cs typeface="Arial"/>
                <a:sym typeface="Arial"/>
              </a:rPr>
              <a:t>O</a:t>
            </a:r>
            <a:r>
              <a:rPr lang="ko-KR" sz="1000" b="0" i="1" u="none" strike="noStrike" cap="none" dirty="0">
                <a:solidFill>
                  <a:schemeClr val="bg1"/>
                </a:solidFill>
                <a:latin typeface="+mn-ea"/>
                <a:cs typeface="Arial"/>
                <a:sym typeface="Arial"/>
              </a:rPr>
              <a:t> : 동일</a:t>
            </a:r>
            <a:r>
              <a:rPr lang="en-US" altLang="ko-KR" sz="1000" b="0" i="1" u="none" strike="noStrike" cap="none" dirty="0">
                <a:solidFill>
                  <a:schemeClr val="bg1"/>
                </a:solidFill>
                <a:latin typeface="+mn-ea"/>
                <a:cs typeface="Arial"/>
                <a:sym typeface="Arial"/>
              </a:rPr>
              <a:t>,</a:t>
            </a:r>
            <a:r>
              <a:rPr lang="ko-KR" sz="1000" b="0" i="1" u="none" strike="noStrike" cap="none" dirty="0">
                <a:solidFill>
                  <a:schemeClr val="bg1"/>
                </a:solidFill>
                <a:latin typeface="+mn-ea"/>
                <a:cs typeface="Arial"/>
                <a:sym typeface="Arial"/>
              </a:rPr>
              <a:t> △ : 유사</a:t>
            </a:r>
            <a:r>
              <a:rPr lang="en-US" altLang="ko-KR" sz="1000" b="0" i="1" u="none" strike="noStrike" cap="none" dirty="0">
                <a:solidFill>
                  <a:schemeClr val="bg1"/>
                </a:solidFill>
                <a:latin typeface="+mn-ea"/>
                <a:cs typeface="Arial"/>
                <a:sym typeface="Arial"/>
              </a:rPr>
              <a:t>,</a:t>
            </a:r>
            <a:r>
              <a:rPr lang="ko-KR" sz="1000" b="0" i="1" u="none" strike="noStrike" cap="none" dirty="0">
                <a:solidFill>
                  <a:schemeClr val="bg1"/>
                </a:solidFill>
                <a:latin typeface="+mn-ea"/>
                <a:cs typeface="Arial"/>
                <a:sym typeface="Arial"/>
              </a:rPr>
              <a:t> </a:t>
            </a:r>
            <a:r>
              <a:rPr lang="ko-KR" sz="1000" b="0" i="1" u="none" strike="noStrike" cap="none" dirty="0" err="1">
                <a:solidFill>
                  <a:schemeClr val="bg1"/>
                </a:solidFill>
                <a:latin typeface="+mn-ea"/>
                <a:cs typeface="Arial"/>
                <a:sym typeface="Arial"/>
              </a:rPr>
              <a:t>X</a:t>
            </a:r>
            <a:r>
              <a:rPr lang="ko-KR" sz="1000" b="0" i="1" u="none" strike="noStrike" cap="none" dirty="0">
                <a:solidFill>
                  <a:schemeClr val="bg1"/>
                </a:solidFill>
                <a:latin typeface="+mn-ea"/>
                <a:cs typeface="Arial"/>
                <a:sym typeface="Arial"/>
              </a:rPr>
              <a:t> : </a:t>
            </a:r>
            <a:r>
              <a:rPr lang="ko-KR" sz="1000" b="0" i="1" u="none" strike="noStrike" cap="none" dirty="0" err="1">
                <a:solidFill>
                  <a:schemeClr val="bg1"/>
                </a:solidFill>
                <a:latin typeface="+mn-ea"/>
                <a:cs typeface="Arial"/>
                <a:sym typeface="Arial"/>
              </a:rPr>
              <a:t>관련없음</a:t>
            </a:r>
            <a:r>
              <a:rPr lang="ko-KR" sz="1000" b="0" i="1" u="none" strike="noStrike" cap="none" dirty="0">
                <a:solidFill>
                  <a:schemeClr val="bg1"/>
                </a:solidFill>
                <a:latin typeface="+mn-ea"/>
                <a:cs typeface="Arial"/>
                <a:sym typeface="Arial"/>
              </a:rPr>
              <a:t> </a:t>
            </a:r>
            <a:endParaRPr sz="1000" b="0" i="1" u="none" strike="noStrike" cap="none" dirty="0">
              <a:solidFill>
                <a:schemeClr val="bg1"/>
              </a:solidFill>
              <a:latin typeface="+mn-ea"/>
              <a:cs typeface="Arial"/>
              <a:sym typeface="Arial"/>
            </a:endParaRPr>
          </a:p>
        </p:txBody>
      </p:sp>
      <p:graphicFrame>
        <p:nvGraphicFramePr>
          <p:cNvPr id="56" name="Google Shape;56;p8"/>
          <p:cNvGraphicFramePr/>
          <p:nvPr>
            <p:extLst>
              <p:ext uri="{D42A27DB-BD31-4B8C-83A1-F6EECF244321}">
                <p14:modId xmlns:p14="http://schemas.microsoft.com/office/powerpoint/2010/main" val="368925139"/>
              </p:ext>
            </p:extLst>
          </p:nvPr>
        </p:nvGraphicFramePr>
        <p:xfrm>
          <a:off x="377363" y="5386516"/>
          <a:ext cx="8389272" cy="1066820"/>
        </p:xfrm>
        <a:graphic>
          <a:graphicData uri="http://schemas.openxmlformats.org/drawingml/2006/table">
            <a:tbl>
              <a:tblPr firstRow="1" bandRow="1">
                <a:noFill/>
              </a:tblPr>
              <a:tblGrid>
                <a:gridCol w="1022222">
                  <a:extLst>
                    <a:ext uri="{9D8B030D-6E8A-4147-A177-3AD203B41FA5}">
                      <a16:colId xmlns:a16="http://schemas.microsoft.com/office/drawing/2014/main" val="20000"/>
                    </a:ext>
                  </a:extLst>
                </a:gridCol>
                <a:gridCol w="7367050">
                  <a:extLst>
                    <a:ext uri="{9D8B030D-6E8A-4147-A177-3AD203B41FA5}">
                      <a16:colId xmlns:a16="http://schemas.microsoft.com/office/drawing/2014/main" val="20001"/>
                    </a:ext>
                  </a:extLst>
                </a:gridCol>
              </a:tblGrid>
              <a:tr h="0">
                <a:tc gridSpan="2">
                  <a:txBody>
                    <a:bodyPr/>
                    <a:lstStyle/>
                    <a:p>
                      <a:pPr marL="0" marR="0" lvl="0" indent="0" algn="ctr" rtl="0">
                        <a:spcBef>
                          <a:spcPts val="0"/>
                        </a:spcBef>
                        <a:spcAft>
                          <a:spcPts val="0"/>
                        </a:spcAft>
                        <a:buNone/>
                      </a:pPr>
                      <a:r>
                        <a:rPr lang="ko-KR" sz="1600" b="1" u="none" strike="noStrike" cap="none" dirty="0">
                          <a:solidFill>
                            <a:schemeClr val="bg1"/>
                          </a:solidFill>
                        </a:rPr>
                        <a:t>종합의견</a:t>
                      </a:r>
                      <a:endParaRPr sz="1400" b="1" u="none" strike="noStrike" cap="none" dirty="0">
                        <a:solidFill>
                          <a:schemeClr val="bg1"/>
                        </a:solidFill>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hMerge="1">
                  <a:txBody>
                    <a:bodyPr/>
                    <a:lstStyle/>
                    <a:p>
                      <a:endParaRPr lang="ko-KR"/>
                    </a:p>
                  </a:txBody>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None/>
                      </a:pPr>
                      <a:r>
                        <a:rPr lang="ko-KR" sz="1400" b="1" u="none" strike="noStrike" cap="none" dirty="0">
                          <a:solidFill>
                            <a:schemeClr val="bg1"/>
                          </a:solidFill>
                        </a:rPr>
                        <a:t>청구항 1</a:t>
                      </a:r>
                      <a:endParaRPr sz="1400" b="1" u="none" strike="noStrike" cap="none" dirty="0">
                        <a:solidFill>
                          <a:schemeClr val="bg1"/>
                        </a:solidFill>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tc>
                  <a:txBody>
                    <a:bodyPr/>
                    <a:lstStyle/>
                    <a:p>
                      <a:pPr marL="0" marR="0" lvl="0" indent="0" algn="just" rtl="0">
                        <a:lnSpc>
                          <a:spcPct val="100000"/>
                        </a:lnSpc>
                        <a:spcBef>
                          <a:spcPts val="0"/>
                        </a:spcBef>
                        <a:spcAft>
                          <a:spcPts val="0"/>
                        </a:spcAft>
                        <a:buClr>
                          <a:schemeClr val="dk1"/>
                        </a:buClr>
                        <a:buSzPts val="1400"/>
                        <a:buFont typeface="Arial"/>
                        <a:buNone/>
                      </a:pPr>
                      <a:r>
                        <a:rPr lang="ko-KR" sz="1400" b="1" u="none" strike="noStrike" cap="none" dirty="0">
                          <a:solidFill>
                            <a:schemeClr val="bg1"/>
                          </a:solidFill>
                        </a:rPr>
                        <a:t>청구항 1의 구성3과 구성5와 동일한 대응구성이 인용발명1에 구비되어 있지만 그 외의 구성은 일부 유사하나 동일하지 않으며 인용발명2의 경우 동일한 구성이 존재하지 않으므로 청구항 1의 발명은 신규성과 진보성이 확보되었다고 판단됨.</a:t>
                      </a:r>
                      <a:endParaRPr sz="1400" b="1" u="none" strike="noStrike" cap="none" dirty="0">
                        <a:solidFill>
                          <a:schemeClr val="bg1"/>
                        </a:solidFill>
                      </a:endParaRPr>
                    </a:p>
                  </a:txBody>
                  <a:tcPr marL="91450" marR="91450" marT="45725" marB="45725"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253F">
                        <a:alpha val="50196"/>
                      </a:srgbClr>
                    </a:solidFill>
                  </a:tcPr>
                </a:tc>
                <a:extLst>
                  <a:ext uri="{0D108BD9-81ED-4DB2-BD59-A6C34878D82A}">
                    <a16:rowId xmlns:a16="http://schemas.microsoft.com/office/drawing/2014/main" val="10001"/>
                  </a:ext>
                </a:extLst>
              </a:tr>
            </a:tbl>
          </a:graphicData>
        </a:graphic>
      </p:graphicFrame>
      <p:sp>
        <p:nvSpPr>
          <p:cNvPr id="8" name="슬라이드 번호 개체 틀 23">
            <a:extLst>
              <a:ext uri="{FF2B5EF4-FFF2-40B4-BE49-F238E27FC236}">
                <a16:creationId xmlns:a16="http://schemas.microsoft.com/office/drawing/2014/main" id="{1AC5B6AD-8524-448B-980E-B49722554CB1}"/>
              </a:ext>
            </a:extLst>
          </p:cNvPr>
          <p:cNvSpPr>
            <a:spLocks noGrp="1"/>
          </p:cNvSpPr>
          <p:nvPr>
            <p:ph type="sldNum" sz="quarter" idx="12"/>
          </p:nvPr>
        </p:nvSpPr>
        <p:spPr>
          <a:xfrm>
            <a:off x="64071" y="183555"/>
            <a:ext cx="504056" cy="365125"/>
          </a:xfrm>
        </p:spPr>
        <p:txBody>
          <a:bodyPr/>
          <a:lstStyle/>
          <a:p>
            <a:fld id="{CFC48613-D1D5-42C6-AA47-CE1C9A1D9ADE}" type="slidenum">
              <a:rPr lang="ko-KR" altLang="en-US" smtClean="0"/>
              <a:t>39</a:t>
            </a:fld>
            <a:endParaRPr lang="ko-KR" altLang="en-US"/>
          </a:p>
        </p:txBody>
      </p:sp>
    </p:spTree>
    <p:extLst>
      <p:ext uri="{BB962C8B-B14F-4D97-AF65-F5344CB8AC3E}">
        <p14:creationId xmlns:p14="http://schemas.microsoft.com/office/powerpoint/2010/main" val="40146722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68B0174C-792B-489B-96BD-0DF623EF816E}"/>
              </a:ext>
            </a:extLst>
          </p:cNvPr>
          <p:cNvGrpSpPr/>
          <p:nvPr/>
        </p:nvGrpSpPr>
        <p:grpSpPr>
          <a:xfrm>
            <a:off x="1202912" y="1579254"/>
            <a:ext cx="2459130" cy="2660778"/>
            <a:chOff x="1202912" y="1579254"/>
            <a:chExt cx="2459130" cy="2660778"/>
          </a:xfrm>
        </p:grpSpPr>
        <p:pic>
          <p:nvPicPr>
            <p:cNvPr id="7" name="그림 6"/>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352477" y="2080032"/>
              <a:ext cx="2160000" cy="2160000"/>
            </a:xfrm>
            <a:prstGeom prst="rect">
              <a:avLst/>
            </a:prstGeom>
            <a:effectLst>
              <a:reflection blurRad="6350" stA="52000" endA="300" endPos="35000" dir="5400000" sy="-100000" algn="bl" rotWithShape="0"/>
            </a:effectLst>
          </p:spPr>
        </p:pic>
        <p:grpSp>
          <p:nvGrpSpPr>
            <p:cNvPr id="16" name="그룹 15"/>
            <p:cNvGrpSpPr/>
            <p:nvPr/>
          </p:nvGrpSpPr>
          <p:grpSpPr>
            <a:xfrm>
              <a:off x="1202912" y="1579254"/>
              <a:ext cx="2459130" cy="720080"/>
              <a:chOff x="2699912" y="1194456"/>
              <a:chExt cx="2160000" cy="720080"/>
            </a:xfrm>
          </p:grpSpPr>
          <p:cxnSp>
            <p:nvCxnSpPr>
              <p:cNvPr id="13" name="직선 연결선 12"/>
              <p:cNvCxnSpPr/>
              <p:nvPr/>
            </p:nvCxnSpPr>
            <p:spPr>
              <a:xfrm>
                <a:off x="3779912" y="1194456"/>
                <a:ext cx="1080000" cy="720000"/>
              </a:xfrm>
              <a:prstGeom prst="line">
                <a:avLst/>
              </a:prstGeom>
              <a:ln w="190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flipH="1">
                <a:off x="2699912" y="1194456"/>
                <a:ext cx="1080000" cy="720080"/>
              </a:xfrm>
              <a:prstGeom prst="line">
                <a:avLst/>
              </a:prstGeom>
              <a:ln w="190500" cap="rnd">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 name="그룹 4">
            <a:extLst>
              <a:ext uri="{FF2B5EF4-FFF2-40B4-BE49-F238E27FC236}">
                <a16:creationId xmlns:a16="http://schemas.microsoft.com/office/drawing/2014/main" id="{8024A20E-D404-4F36-BD2E-1C41E0D019FF}"/>
              </a:ext>
            </a:extLst>
          </p:cNvPr>
          <p:cNvGrpSpPr/>
          <p:nvPr/>
        </p:nvGrpSpPr>
        <p:grpSpPr>
          <a:xfrm>
            <a:off x="5481959" y="1556792"/>
            <a:ext cx="2459130" cy="2708190"/>
            <a:chOff x="5481959" y="1556792"/>
            <a:chExt cx="2459130" cy="2708190"/>
          </a:xfrm>
        </p:grpSpPr>
        <p:pic>
          <p:nvPicPr>
            <p:cNvPr id="10" name="그림 9"/>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l="21368" r="21368"/>
            <a:stretch/>
          </p:blipFill>
          <p:spPr>
            <a:xfrm>
              <a:off x="5803399" y="2104982"/>
              <a:ext cx="1236916" cy="2160000"/>
            </a:xfrm>
            <a:prstGeom prst="rect">
              <a:avLst/>
            </a:prstGeom>
            <a:effectLst>
              <a:reflection blurRad="6350" stA="52000" endA="300" endPos="35000" dir="5400000" sy="-100000" algn="bl" rotWithShape="0"/>
            </a:effectLst>
          </p:spPr>
        </p:pic>
        <p:grpSp>
          <p:nvGrpSpPr>
            <p:cNvPr id="2" name="그룹 1">
              <a:extLst>
                <a:ext uri="{FF2B5EF4-FFF2-40B4-BE49-F238E27FC236}">
                  <a16:creationId xmlns:a16="http://schemas.microsoft.com/office/drawing/2014/main" id="{E253E78D-BDA3-4859-A2DA-7B337607E701}"/>
                </a:ext>
              </a:extLst>
            </p:cNvPr>
            <p:cNvGrpSpPr/>
            <p:nvPr/>
          </p:nvGrpSpPr>
          <p:grpSpPr>
            <a:xfrm>
              <a:off x="5481959" y="1556792"/>
              <a:ext cx="2459130" cy="720080"/>
              <a:chOff x="5481959" y="1556792"/>
              <a:chExt cx="2459130" cy="720080"/>
            </a:xfrm>
          </p:grpSpPr>
          <p:cxnSp>
            <p:nvCxnSpPr>
              <p:cNvPr id="18" name="직선 연결선 17"/>
              <p:cNvCxnSpPr/>
              <p:nvPr/>
            </p:nvCxnSpPr>
            <p:spPr>
              <a:xfrm>
                <a:off x="6711524" y="1556792"/>
                <a:ext cx="1229565" cy="720000"/>
              </a:xfrm>
              <a:prstGeom prst="line">
                <a:avLst/>
              </a:prstGeom>
              <a:ln w="190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flipH="1">
                <a:off x="5481959" y="1556792"/>
                <a:ext cx="1229565" cy="720080"/>
              </a:xfrm>
              <a:prstGeom prst="line">
                <a:avLst/>
              </a:prstGeom>
              <a:ln w="190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7" name="줄무늬가 있는 오른쪽 화살표 26"/>
          <p:cNvSpPr/>
          <p:nvPr/>
        </p:nvSpPr>
        <p:spPr>
          <a:xfrm>
            <a:off x="4016653" y="2680806"/>
            <a:ext cx="1110695" cy="792088"/>
          </a:xfrm>
          <a:prstGeom prst="stripedRightArrow">
            <a:avLst/>
          </a:prstGeom>
          <a:gradFill flip="none" rotWithShape="1">
            <a:gsLst>
              <a:gs pos="48000">
                <a:srgbClr val="FF9999">
                  <a:alpha val="70000"/>
                </a:srgbClr>
              </a:gs>
              <a:gs pos="0">
                <a:srgbClr val="FF9999">
                  <a:alpha val="0"/>
                </a:srgbClr>
              </a:gs>
              <a:gs pos="100000">
                <a:srgbClr val="FF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p:cNvGrpSpPr/>
          <p:nvPr/>
        </p:nvGrpSpPr>
        <p:grpSpPr>
          <a:xfrm>
            <a:off x="6834800" y="2861816"/>
            <a:ext cx="1006651" cy="1403166"/>
            <a:chOff x="6834800" y="2861816"/>
            <a:chExt cx="1006651" cy="1403166"/>
          </a:xfrm>
        </p:grpSpPr>
        <p:pic>
          <p:nvPicPr>
            <p:cNvPr id="24" name="그림 23"/>
            <p:cNvPicPr>
              <a:picLocks noChangeAspect="1"/>
            </p:cNvPicPr>
            <p:nvPr/>
          </p:nvPicPr>
          <p:blipFill rotWithShape="1">
            <a:blip r:embed="rId7">
              <a:duotone>
                <a:prstClr val="black"/>
                <a:schemeClr val="accent2">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l="57628" t="54886" b="5324"/>
            <a:stretch/>
          </p:blipFill>
          <p:spPr>
            <a:xfrm>
              <a:off x="6834800" y="3341858"/>
              <a:ext cx="983011" cy="923124"/>
            </a:xfrm>
            <a:prstGeom prst="rect">
              <a:avLst/>
            </a:prstGeom>
            <a:effectLst>
              <a:reflection blurRad="6350" stA="52000" endA="300" endPos="35000" dir="5400000" sy="-100000" algn="bl" rotWithShape="0"/>
            </a:effectLst>
          </p:spPr>
        </p:pic>
        <p:sp>
          <p:nvSpPr>
            <p:cNvPr id="30" name="직사각형 29"/>
            <p:cNvSpPr/>
            <p:nvPr/>
          </p:nvSpPr>
          <p:spPr>
            <a:xfrm>
              <a:off x="6935434" y="2861816"/>
              <a:ext cx="906017" cy="646331"/>
            </a:xfrm>
            <a:prstGeom prst="rect">
              <a:avLst/>
            </a:prstGeom>
          </p:spPr>
          <p:txBody>
            <a:bodyPr wrap="none">
              <a:spAutoFit/>
            </a:bodyPr>
            <a:lstStyle/>
            <a:p>
              <a:pPr algn="r"/>
              <a:r>
                <a:rPr lang="ko-KR" altLang="en-US" dirty="0">
                  <a:solidFill>
                    <a:srgbClr val="FF9999"/>
                  </a:solidFill>
                  <a:latin typeface="휴먼편지체" panose="02030504000101010101" pitchFamily="18" charset="-127"/>
                  <a:ea typeface="휴먼편지체" panose="02030504000101010101" pitchFamily="18" charset="-127"/>
                </a:rPr>
                <a:t>반려동물</a:t>
              </a:r>
              <a:endParaRPr lang="en-US" altLang="ko-KR" dirty="0">
                <a:solidFill>
                  <a:srgbClr val="FF9999"/>
                </a:solidFill>
                <a:latin typeface="휴먼편지체" panose="02030504000101010101" pitchFamily="18" charset="-127"/>
                <a:ea typeface="휴먼편지체" panose="02030504000101010101" pitchFamily="18" charset="-127"/>
              </a:endParaRPr>
            </a:p>
            <a:p>
              <a:pPr algn="r"/>
              <a:r>
                <a:rPr lang="ko-KR" altLang="en-US" dirty="0">
                  <a:solidFill>
                    <a:srgbClr val="FF9999"/>
                  </a:solidFill>
                  <a:latin typeface="휴먼편지체" panose="02030504000101010101" pitchFamily="18" charset="-127"/>
                  <a:ea typeface="휴먼편지체" panose="02030504000101010101" pitchFamily="18" charset="-127"/>
                </a:rPr>
                <a:t>선호</a:t>
              </a:r>
            </a:p>
          </p:txBody>
        </p:sp>
      </p:grpSp>
      <p:grpSp>
        <p:nvGrpSpPr>
          <p:cNvPr id="6" name="그룹 5">
            <a:extLst>
              <a:ext uri="{FF2B5EF4-FFF2-40B4-BE49-F238E27FC236}">
                <a16:creationId xmlns:a16="http://schemas.microsoft.com/office/drawing/2014/main" id="{A2B840B4-5B98-422B-A784-941CDF46BAA5}"/>
              </a:ext>
            </a:extLst>
          </p:cNvPr>
          <p:cNvGrpSpPr/>
          <p:nvPr/>
        </p:nvGrpSpPr>
        <p:grpSpPr>
          <a:xfrm>
            <a:off x="2083711" y="5199583"/>
            <a:ext cx="4976578" cy="965721"/>
            <a:chOff x="2083711" y="5199583"/>
            <a:chExt cx="4976578" cy="965721"/>
          </a:xfrm>
        </p:grpSpPr>
        <p:sp>
          <p:nvSpPr>
            <p:cNvPr id="29" name="직사각형 28"/>
            <p:cNvSpPr/>
            <p:nvPr/>
          </p:nvSpPr>
          <p:spPr>
            <a:xfrm>
              <a:off x="2623390" y="5199583"/>
              <a:ext cx="3897222" cy="461665"/>
            </a:xfrm>
            <a:prstGeom prst="rect">
              <a:avLst/>
            </a:prstGeom>
          </p:spPr>
          <p:txBody>
            <a:bodyPr wrap="none" anchor="b">
              <a:spAutoFit/>
            </a:bodyPr>
            <a:lstStyle/>
            <a:p>
              <a:pPr algn="ctr"/>
              <a:r>
                <a:rPr lang="ko-KR" altLang="en-US" sz="2400" dirty="0">
                  <a:solidFill>
                    <a:schemeClr val="accent4">
                      <a:lumMod val="40000"/>
                      <a:lumOff val="60000"/>
                    </a:schemeClr>
                  </a:solidFill>
                </a:rPr>
                <a:t>복잡하고 다양한 현대 사회</a:t>
              </a:r>
            </a:p>
          </p:txBody>
        </p:sp>
        <p:sp>
          <p:nvSpPr>
            <p:cNvPr id="31" name="직사각형 30"/>
            <p:cNvSpPr/>
            <p:nvPr/>
          </p:nvSpPr>
          <p:spPr>
            <a:xfrm>
              <a:off x="2083711" y="5703639"/>
              <a:ext cx="4976578" cy="461665"/>
            </a:xfrm>
            <a:prstGeom prst="rect">
              <a:avLst/>
            </a:prstGeom>
          </p:spPr>
          <p:txBody>
            <a:bodyPr wrap="square">
              <a:spAutoFit/>
            </a:bodyPr>
            <a:lstStyle/>
            <a:p>
              <a:pPr algn="ctr"/>
              <a:r>
                <a:rPr lang="ko-KR" altLang="en-US" sz="2400" b="1" dirty="0">
                  <a:solidFill>
                    <a:prstClr val="white"/>
                  </a:solidFill>
                </a:rPr>
                <a:t>고령화</a:t>
              </a:r>
              <a:r>
                <a:rPr lang="en-US" altLang="ko-KR" sz="2400" b="1" dirty="0">
                  <a:solidFill>
                    <a:prstClr val="white"/>
                  </a:solidFill>
                </a:rPr>
                <a:t> - 1</a:t>
              </a:r>
              <a:r>
                <a:rPr lang="ko-KR" altLang="en-US" sz="2400" b="1" dirty="0">
                  <a:solidFill>
                    <a:prstClr val="white"/>
                  </a:solidFill>
                </a:rPr>
                <a:t>인 가구 </a:t>
              </a:r>
              <a:r>
                <a:rPr lang="en-US" altLang="ko-KR" sz="2400" b="1" dirty="0">
                  <a:solidFill>
                    <a:prstClr val="white"/>
                  </a:solidFill>
                </a:rPr>
                <a:t>– </a:t>
              </a:r>
              <a:r>
                <a:rPr lang="ko-KR" altLang="en-US" sz="2400" b="1" dirty="0">
                  <a:solidFill>
                    <a:prstClr val="white"/>
                  </a:solidFill>
                </a:rPr>
                <a:t>개인 주의</a:t>
              </a:r>
              <a:endParaRPr lang="ko-KR" altLang="en-US" sz="2400" b="1" dirty="0"/>
            </a:p>
          </p:txBody>
        </p:sp>
      </p:grpSp>
      <p:sp>
        <p:nvSpPr>
          <p:cNvPr id="34" name="슬라이드 번호 개체 틀 33"/>
          <p:cNvSpPr>
            <a:spLocks noGrp="1"/>
          </p:cNvSpPr>
          <p:nvPr>
            <p:ph type="sldNum" sz="quarter" idx="12"/>
          </p:nvPr>
        </p:nvSpPr>
        <p:spPr/>
        <p:txBody>
          <a:bodyPr/>
          <a:lstStyle/>
          <a:p>
            <a:fld id="{CFC48613-D1D5-42C6-AA47-CE1C9A1D9ADE}" type="slidenum">
              <a:rPr lang="ko-KR" altLang="en-US" smtClean="0"/>
              <a:t>4</a:t>
            </a:fld>
            <a:endParaRPr lang="ko-KR" altLang="en-US"/>
          </a:p>
        </p:txBody>
      </p:sp>
      <p:sp>
        <p:nvSpPr>
          <p:cNvPr id="9" name="제목 8"/>
          <p:cNvSpPr>
            <a:spLocks noGrp="1"/>
          </p:cNvSpPr>
          <p:nvPr>
            <p:ph type="title"/>
          </p:nvPr>
        </p:nvSpPr>
        <p:spPr/>
        <p:txBody>
          <a:bodyPr>
            <a:normAutofit/>
          </a:bodyPr>
          <a:lstStyle/>
          <a:p>
            <a:pPr lvl="0"/>
            <a:r>
              <a:rPr lang="ko-KR" altLang="en-US" dirty="0"/>
              <a:t>사회현상 변화</a:t>
            </a:r>
          </a:p>
        </p:txBody>
      </p:sp>
    </p:spTree>
    <p:extLst>
      <p:ext uri="{BB962C8B-B14F-4D97-AF65-F5344CB8AC3E}">
        <p14:creationId xmlns:p14="http://schemas.microsoft.com/office/powerpoint/2010/main" val="23602064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표 13"/>
          <p:cNvGraphicFramePr>
            <a:graphicFrameLocks noGrp="1"/>
          </p:cNvGraphicFramePr>
          <p:nvPr>
            <p:extLst>
              <p:ext uri="{D42A27DB-BD31-4B8C-83A1-F6EECF244321}">
                <p14:modId xmlns:p14="http://schemas.microsoft.com/office/powerpoint/2010/main" val="1198238399"/>
              </p:ext>
            </p:extLst>
          </p:nvPr>
        </p:nvGraphicFramePr>
        <p:xfrm>
          <a:off x="447076" y="2747367"/>
          <a:ext cx="8249850" cy="3761337"/>
        </p:xfrm>
        <a:graphic>
          <a:graphicData uri="http://schemas.openxmlformats.org/drawingml/2006/table">
            <a:tbl>
              <a:tblPr>
                <a:effectLst/>
              </a:tblPr>
              <a:tblGrid>
                <a:gridCol w="2287750">
                  <a:extLst>
                    <a:ext uri="{9D8B030D-6E8A-4147-A177-3AD203B41FA5}">
                      <a16:colId xmlns:a16="http://schemas.microsoft.com/office/drawing/2014/main" val="20000"/>
                    </a:ext>
                  </a:extLst>
                </a:gridCol>
                <a:gridCol w="5962100">
                  <a:extLst>
                    <a:ext uri="{9D8B030D-6E8A-4147-A177-3AD203B41FA5}">
                      <a16:colId xmlns:a16="http://schemas.microsoft.com/office/drawing/2014/main" val="20001"/>
                    </a:ext>
                  </a:extLst>
                </a:gridCol>
              </a:tblGrid>
              <a:tr h="216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dirty="0">
                          <a:solidFill>
                            <a:schemeClr val="bg1"/>
                          </a:solidFill>
                          <a:latin typeface="+mn-ea"/>
                          <a:ea typeface="+mn-ea"/>
                        </a:rPr>
                        <a:t>한국등록특허</a:t>
                      </a:r>
                      <a:r>
                        <a:rPr lang="en-US" altLang="ko-KR" sz="1100" b="0" i="0" kern="1200" dirty="0">
                          <a:solidFill>
                            <a:schemeClr val="bg1"/>
                          </a:solidFill>
                          <a:effectLst/>
                          <a:latin typeface="+mn-ea"/>
                          <a:ea typeface="+mn-ea"/>
                          <a:cs typeface="+mn-cs"/>
                        </a:rPr>
                        <a:t>1013366410000</a:t>
                      </a:r>
                      <a:endParaRPr lang="en-US" altLang="ko-KR" sz="1100" b="1" i="0" u="none" strike="noStrike" dirty="0">
                        <a:solidFill>
                          <a:schemeClr val="bg1"/>
                        </a:solidFill>
                        <a:latin typeface="+mn-ea"/>
                        <a:ea typeface="+mn-ea"/>
                      </a:endParaRPr>
                    </a:p>
                  </a:txBody>
                  <a:tcPr marL="6834" marR="6834"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A57A5">
                        <a:alpha val="50196"/>
                      </a:srgbClr>
                    </a:solidFill>
                  </a:tcPr>
                </a:tc>
                <a:tc rowSpan="3">
                  <a:txBody>
                    <a:bodyPr/>
                    <a:lstStyle/>
                    <a:p>
                      <a:pPr algn="ctr" rtl="0" fontAlgn="ctr"/>
                      <a:r>
                        <a:rPr lang="ko-KR" altLang="en-US" sz="1400" b="1" i="0" u="none" strike="noStrike" spc="600" dirty="0">
                          <a:solidFill>
                            <a:schemeClr val="bg1"/>
                          </a:solidFill>
                          <a:latin typeface="+mn-ea"/>
                          <a:ea typeface="+mn-ea"/>
                        </a:rPr>
                        <a:t>출원인</a:t>
                      </a:r>
                      <a:r>
                        <a:rPr lang="ko-KR" altLang="en-US" sz="1400" b="1" i="0" u="none" strike="noStrike" dirty="0">
                          <a:solidFill>
                            <a:schemeClr val="bg1"/>
                          </a:solidFill>
                          <a:latin typeface="+mn-ea"/>
                          <a:ea typeface="+mn-ea"/>
                        </a:rPr>
                        <a:t> </a:t>
                      </a:r>
                      <a:r>
                        <a:rPr lang="en-US" altLang="ko-KR" sz="1400" b="1" i="0" u="none" strike="noStrike" dirty="0">
                          <a:solidFill>
                            <a:schemeClr val="bg1"/>
                          </a:solidFill>
                          <a:latin typeface="+mn-ea"/>
                          <a:ea typeface="+mn-ea"/>
                        </a:rPr>
                        <a:t>: </a:t>
                      </a:r>
                    </a:p>
                    <a:p>
                      <a:pPr algn="ctr" rtl="0" fontAlgn="ctr"/>
                      <a:r>
                        <a:rPr lang="en-US" altLang="ko-KR" sz="1400" b="0" i="0" kern="1200" dirty="0">
                          <a:solidFill>
                            <a:schemeClr val="bg1"/>
                          </a:solidFill>
                          <a:effectLst/>
                          <a:latin typeface="+mn-ea"/>
                          <a:ea typeface="+mn-ea"/>
                          <a:cs typeface="+mn-cs"/>
                        </a:rPr>
                        <a:t>(</a:t>
                      </a:r>
                      <a:r>
                        <a:rPr lang="ko-KR" altLang="en-US" sz="1400" b="0" i="0" kern="1200" dirty="0">
                          <a:solidFill>
                            <a:schemeClr val="bg1"/>
                          </a:solidFill>
                          <a:effectLst/>
                          <a:latin typeface="+mn-ea"/>
                          <a:ea typeface="+mn-ea"/>
                          <a:cs typeface="+mn-cs"/>
                        </a:rPr>
                        <a:t>주</a:t>
                      </a:r>
                      <a:r>
                        <a:rPr lang="en-US" altLang="ko-KR" sz="1400" b="0" i="0" kern="1200" dirty="0">
                          <a:solidFill>
                            <a:schemeClr val="bg1"/>
                          </a:solidFill>
                          <a:effectLst/>
                          <a:latin typeface="+mn-ea"/>
                          <a:ea typeface="+mn-ea"/>
                          <a:cs typeface="+mn-cs"/>
                        </a:rPr>
                        <a:t>) </a:t>
                      </a:r>
                      <a:r>
                        <a:rPr lang="ko-KR" altLang="en-US" sz="1400" b="0" i="0" kern="1200" dirty="0" err="1">
                          <a:solidFill>
                            <a:schemeClr val="bg1"/>
                          </a:solidFill>
                          <a:effectLst/>
                          <a:latin typeface="+mn-ea"/>
                          <a:ea typeface="+mn-ea"/>
                          <a:cs typeface="+mn-cs"/>
                        </a:rPr>
                        <a:t>퓨처로봇</a:t>
                      </a:r>
                      <a:r>
                        <a:rPr lang="en-US" altLang="ko-KR" sz="1400" b="0" i="0" kern="1200" dirty="0">
                          <a:solidFill>
                            <a:schemeClr val="bg1"/>
                          </a:solidFill>
                          <a:effectLst/>
                          <a:latin typeface="+mn-ea"/>
                          <a:ea typeface="+mn-ea"/>
                          <a:cs typeface="+mn-cs"/>
                        </a:rPr>
                        <a:t>(KR)</a:t>
                      </a:r>
                      <a:endParaRPr lang="en-US" altLang="ko-KR" sz="1400" b="1" i="0" u="none" strike="noStrike" dirty="0">
                        <a:solidFill>
                          <a:schemeClr val="bg1"/>
                        </a:solidFill>
                        <a:latin typeface="+mn-ea"/>
                        <a:ea typeface="+mn-ea"/>
                      </a:endParaRPr>
                    </a:p>
                  </a:txBody>
                  <a:tcPr marL="6834" marR="6834"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A57A5">
                        <a:alpha val="50196"/>
                      </a:srgbClr>
                    </a:solidFill>
                  </a:tcPr>
                </a:tc>
                <a:extLst>
                  <a:ext uri="{0D108BD9-81ED-4DB2-BD59-A6C34878D82A}">
                    <a16:rowId xmlns:a16="http://schemas.microsoft.com/office/drawing/2014/main" val="10000"/>
                  </a:ext>
                </a:extLst>
              </a:tr>
              <a:tr h="216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spc="300" dirty="0">
                          <a:solidFill>
                            <a:schemeClr val="bg1"/>
                          </a:solidFill>
                          <a:latin typeface="+mn-ea"/>
                          <a:ea typeface="+mn-ea"/>
                        </a:rPr>
                        <a:t>출원일 </a:t>
                      </a:r>
                      <a:r>
                        <a:rPr lang="en-US" altLang="ko-KR" sz="1100" b="1" spc="300" dirty="0">
                          <a:solidFill>
                            <a:schemeClr val="bg1"/>
                          </a:solidFill>
                          <a:latin typeface="+mn-ea"/>
                          <a:ea typeface="+mn-ea"/>
                        </a:rPr>
                        <a:t>: </a:t>
                      </a:r>
                      <a:r>
                        <a:rPr lang="en-US" altLang="ko-KR" sz="1100" b="0" i="0" kern="1200" spc="300" dirty="0">
                          <a:solidFill>
                            <a:schemeClr val="bg1"/>
                          </a:solidFill>
                          <a:effectLst/>
                          <a:latin typeface="+mn-ea"/>
                          <a:ea typeface="+mn-ea"/>
                          <a:cs typeface="+mn-cs"/>
                        </a:rPr>
                        <a:t>2012.02.14</a:t>
                      </a:r>
                      <a:endParaRPr lang="en-US" altLang="ko-KR" sz="1100" b="1" spc="300" dirty="0">
                        <a:solidFill>
                          <a:schemeClr val="bg1"/>
                        </a:solidFill>
                        <a:latin typeface="+mn-ea"/>
                        <a:ea typeface="+mn-ea"/>
                      </a:endParaRPr>
                    </a:p>
                  </a:txBody>
                  <a:tcPr marL="6834" marR="6834"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A57A5">
                        <a:alpha val="50196"/>
                      </a:srgbClr>
                    </a:solidFill>
                  </a:tcPr>
                </a:tc>
                <a:tc vMerge="1">
                  <a:txBody>
                    <a:bodyPr/>
                    <a:lstStyle/>
                    <a:p>
                      <a:pPr latinLnBrk="1"/>
                      <a:endParaRPr lang="ko-KR" altLang="en-US"/>
                    </a:p>
                  </a:txBody>
                  <a:tcPr/>
                </a:tc>
                <a:extLst>
                  <a:ext uri="{0D108BD9-81ED-4DB2-BD59-A6C34878D82A}">
                    <a16:rowId xmlns:a16="http://schemas.microsoft.com/office/drawing/2014/main" val="10001"/>
                  </a:ext>
                </a:extLst>
              </a:tr>
              <a:tr h="216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spc="300" dirty="0">
                          <a:solidFill>
                            <a:schemeClr val="bg1"/>
                          </a:solidFill>
                          <a:latin typeface="+mn-ea"/>
                          <a:ea typeface="+mn-ea"/>
                        </a:rPr>
                        <a:t>등록일 </a:t>
                      </a:r>
                      <a:r>
                        <a:rPr lang="en-US" altLang="ko-KR" sz="1100" b="1" spc="300" dirty="0">
                          <a:solidFill>
                            <a:schemeClr val="bg1"/>
                          </a:solidFill>
                          <a:latin typeface="+mn-ea"/>
                          <a:ea typeface="+mn-ea"/>
                        </a:rPr>
                        <a:t>: </a:t>
                      </a:r>
                      <a:r>
                        <a:rPr lang="en-US" altLang="ko-KR" sz="1100" b="0" i="0" kern="1200" spc="300" dirty="0">
                          <a:solidFill>
                            <a:schemeClr val="bg1"/>
                          </a:solidFill>
                          <a:effectLst/>
                          <a:latin typeface="+mn-ea"/>
                          <a:ea typeface="+mn-ea"/>
                          <a:cs typeface="+mn-cs"/>
                        </a:rPr>
                        <a:t>2013.11.28</a:t>
                      </a:r>
                      <a:endParaRPr lang="ko-KR" altLang="en-US" sz="1100" b="1" spc="300" dirty="0">
                        <a:solidFill>
                          <a:schemeClr val="bg1"/>
                        </a:solidFill>
                        <a:latin typeface="+mn-ea"/>
                        <a:ea typeface="+mn-ea"/>
                      </a:endParaRPr>
                    </a:p>
                  </a:txBody>
                  <a:tcPr marL="6834" marR="6834"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A57A5">
                        <a:alpha val="50196"/>
                      </a:srgbClr>
                    </a:solidFill>
                  </a:tcPr>
                </a:tc>
                <a:tc vMerge="1">
                  <a:txBody>
                    <a:bodyPr/>
                    <a:lstStyle/>
                    <a:p>
                      <a:pPr latinLnBrk="1"/>
                      <a:endParaRPr lang="ko-KR" altLang="en-US" dirty="0"/>
                    </a:p>
                  </a:txBody>
                  <a:tcPr/>
                </a:tc>
                <a:extLst>
                  <a:ext uri="{0D108BD9-81ED-4DB2-BD59-A6C34878D82A}">
                    <a16:rowId xmlns:a16="http://schemas.microsoft.com/office/drawing/2014/main" val="10002"/>
                  </a:ext>
                </a:extLst>
              </a:tr>
              <a:tr h="252000">
                <a:tc gridSpan="2">
                  <a:txBody>
                    <a:bodyPr/>
                    <a:lstStyle/>
                    <a:p>
                      <a:pPr lvl="0" algn="just" rtl="0" fontAlgn="ctr"/>
                      <a:r>
                        <a:rPr lang="ko-KR" altLang="en-US" sz="1000" b="1" i="0" u="none" strike="noStrike" dirty="0">
                          <a:solidFill>
                            <a:schemeClr val="bg1"/>
                          </a:solidFill>
                          <a:latin typeface="+mn-ea"/>
                          <a:ea typeface="+mn-ea"/>
                        </a:rPr>
                        <a:t>    청구항 </a:t>
                      </a:r>
                      <a:r>
                        <a:rPr lang="en-US" altLang="ko-KR" sz="1000" b="1" i="0" u="none" strike="noStrike" dirty="0">
                          <a:solidFill>
                            <a:schemeClr val="bg1"/>
                          </a:solidFill>
                          <a:latin typeface="+mn-ea"/>
                          <a:ea typeface="+mn-ea"/>
                        </a:rPr>
                        <a:t>1</a:t>
                      </a:r>
                      <a:r>
                        <a:rPr lang="ko-KR" altLang="en-US" sz="1000" b="1" i="0" u="none" strike="noStrike" dirty="0">
                          <a:solidFill>
                            <a:schemeClr val="bg1"/>
                          </a:solidFill>
                          <a:latin typeface="+mn-ea"/>
                          <a:ea typeface="+mn-ea"/>
                        </a:rPr>
                        <a:t>의 구성요소</a:t>
                      </a:r>
                    </a:p>
                  </a:txBody>
                  <a:tcPr marL="6834" marR="6834"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A57A5">
                        <a:alpha val="50196"/>
                      </a:srgbClr>
                    </a:solidFill>
                  </a:tcPr>
                </a:tc>
                <a:tc hMerge="1">
                  <a:txBody>
                    <a:bodyPr/>
                    <a:lstStyle/>
                    <a:p>
                      <a:pPr latinLnBrk="1"/>
                      <a:endParaRPr lang="ko-KR" altLang="en-US"/>
                    </a:p>
                  </a:txBody>
                  <a:tcPr/>
                </a:tc>
                <a:extLst>
                  <a:ext uri="{0D108BD9-81ED-4DB2-BD59-A6C34878D82A}">
                    <a16:rowId xmlns:a16="http://schemas.microsoft.com/office/drawing/2014/main" val="10003"/>
                  </a:ext>
                </a:extLst>
              </a:tr>
              <a:tr h="270580">
                <a:tc gridSpan="2">
                  <a:txBody>
                    <a:bodyPr/>
                    <a:lstStyle/>
                    <a:p>
                      <a:pPr algn="l" fontAlgn="auto">
                        <a:lnSpc>
                          <a:spcPct val="130000"/>
                        </a:lnSpc>
                        <a:spcBef>
                          <a:spcPts val="0"/>
                        </a:spcBef>
                        <a:spcAft>
                          <a:spcPts val="0"/>
                        </a:spcAft>
                        <a:defRPr/>
                      </a:pPr>
                      <a:r>
                        <a:rPr lang="ko-KR" altLang="en-US" sz="900" b="0" dirty="0">
                          <a:solidFill>
                            <a:schemeClr val="bg1"/>
                          </a:solidFill>
                          <a:effectLst/>
                          <a:latin typeface="+mn-ea"/>
                          <a:ea typeface="+mn-ea"/>
                        </a:rPr>
                        <a:t>감지센서와 영상센서 및 음성센서를 포함하는 센서 모듈</a:t>
                      </a:r>
                      <a:endParaRPr kumimoji="0" lang="en-US" altLang="ko-KR" sz="850" b="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0004"/>
                  </a:ext>
                </a:extLst>
              </a:tr>
              <a:tr h="395767">
                <a:tc gridSpan="2">
                  <a:txBody>
                    <a:bodyPr/>
                    <a:lstStyle/>
                    <a:p>
                      <a:pPr algn="l" rtl="0" fontAlgn="ctr"/>
                      <a:r>
                        <a:rPr lang="ko-KR" altLang="en-US" sz="900" b="0" dirty="0">
                          <a:solidFill>
                            <a:schemeClr val="bg1"/>
                          </a:solidFill>
                          <a:effectLst/>
                          <a:latin typeface="+mn-ea"/>
                          <a:ea typeface="+mn-ea"/>
                        </a:rPr>
                        <a:t>상기 감지센서로부터 수신된 정보를 이용하여 행동 정보를 추출하는 감지 </a:t>
                      </a:r>
                      <a:r>
                        <a:rPr lang="ko-KR" altLang="en-US" sz="900" b="0" dirty="0" err="1">
                          <a:solidFill>
                            <a:schemeClr val="bg1"/>
                          </a:solidFill>
                          <a:effectLst/>
                          <a:latin typeface="+mn-ea"/>
                          <a:ea typeface="+mn-ea"/>
                        </a:rPr>
                        <a:t>인식부와</a:t>
                      </a:r>
                      <a:r>
                        <a:rPr lang="en-US" altLang="ko-KR" sz="900" b="0" dirty="0">
                          <a:solidFill>
                            <a:schemeClr val="bg1"/>
                          </a:solidFill>
                          <a:effectLst/>
                          <a:latin typeface="+mn-ea"/>
                          <a:ea typeface="+mn-ea"/>
                        </a:rPr>
                        <a:t>, </a:t>
                      </a:r>
                      <a:r>
                        <a:rPr lang="ko-KR" altLang="en-US" sz="900" b="0" dirty="0">
                          <a:solidFill>
                            <a:schemeClr val="bg1"/>
                          </a:solidFill>
                          <a:effectLst/>
                          <a:latin typeface="+mn-ea"/>
                          <a:ea typeface="+mn-ea"/>
                        </a:rPr>
                        <a:t>상기 영상센서로부터 수신된 정보를 이용하여 </a:t>
                      </a:r>
                      <a:br>
                        <a:rPr lang="ko-KR" altLang="en-US" sz="900" b="0" dirty="0">
                          <a:solidFill>
                            <a:schemeClr val="bg1"/>
                          </a:solidFill>
                          <a:effectLst/>
                          <a:latin typeface="+mn-ea"/>
                          <a:ea typeface="+mn-ea"/>
                        </a:rPr>
                      </a:br>
                      <a:r>
                        <a:rPr lang="ko-KR" altLang="en-US" sz="900" b="0" dirty="0">
                          <a:solidFill>
                            <a:schemeClr val="bg1"/>
                          </a:solidFill>
                          <a:effectLst/>
                          <a:latin typeface="+mn-ea"/>
                          <a:ea typeface="+mn-ea"/>
                        </a:rPr>
                        <a:t>얼굴 정보를 추출하는 영상 </a:t>
                      </a:r>
                      <a:r>
                        <a:rPr lang="ko-KR" altLang="en-US" sz="900" b="0" dirty="0" err="1">
                          <a:solidFill>
                            <a:schemeClr val="bg1"/>
                          </a:solidFill>
                          <a:effectLst/>
                          <a:latin typeface="+mn-ea"/>
                          <a:ea typeface="+mn-ea"/>
                        </a:rPr>
                        <a:t>인식부</a:t>
                      </a:r>
                      <a:r>
                        <a:rPr lang="ko-KR" altLang="en-US" sz="900" b="0" dirty="0">
                          <a:solidFill>
                            <a:schemeClr val="bg1"/>
                          </a:solidFill>
                          <a:effectLst/>
                          <a:latin typeface="+mn-ea"/>
                          <a:ea typeface="+mn-ea"/>
                        </a:rPr>
                        <a:t> 및 상기 음성센서로부터 수신된 정보를 이용하여 음성 언어 정보를 추출하는 음성 </a:t>
                      </a:r>
                      <a:r>
                        <a:rPr lang="ko-KR" altLang="en-US" sz="900" b="0" dirty="0" err="1">
                          <a:solidFill>
                            <a:schemeClr val="bg1"/>
                          </a:solidFill>
                          <a:effectLst/>
                          <a:latin typeface="+mn-ea"/>
                          <a:ea typeface="+mn-ea"/>
                        </a:rPr>
                        <a:t>인식부를</a:t>
                      </a:r>
                      <a:r>
                        <a:rPr lang="ko-KR" altLang="en-US" sz="900" b="0" dirty="0">
                          <a:solidFill>
                            <a:schemeClr val="bg1"/>
                          </a:solidFill>
                          <a:effectLst/>
                          <a:latin typeface="+mn-ea"/>
                          <a:ea typeface="+mn-ea"/>
                        </a:rPr>
                        <a:t> 포함하는 상황인식 모듈</a:t>
                      </a:r>
                      <a:r>
                        <a:rPr lang="en-US" altLang="ko-KR" sz="900" b="0" dirty="0">
                          <a:solidFill>
                            <a:schemeClr val="bg1"/>
                          </a:solidFill>
                          <a:effectLst/>
                          <a:latin typeface="+mn-ea"/>
                          <a:ea typeface="+mn-ea"/>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0005"/>
                  </a:ext>
                </a:extLst>
              </a:tr>
              <a:tr h="544179">
                <a:tc gridSpan="2">
                  <a:txBody>
                    <a:bodyPr/>
                    <a:lstStyle/>
                    <a:p>
                      <a:pPr algn="l" rtl="0" fontAlgn="ctr"/>
                      <a:r>
                        <a:rPr lang="ko-KR" altLang="en-US" sz="900" b="0" dirty="0">
                          <a:solidFill>
                            <a:schemeClr val="bg1"/>
                          </a:solidFill>
                          <a:effectLst/>
                          <a:latin typeface="+mn-ea"/>
                          <a:ea typeface="+mn-ea"/>
                        </a:rPr>
                        <a:t>상기 감지 </a:t>
                      </a:r>
                      <a:r>
                        <a:rPr lang="ko-KR" altLang="en-US" sz="900" b="0" dirty="0" err="1">
                          <a:solidFill>
                            <a:schemeClr val="bg1"/>
                          </a:solidFill>
                          <a:effectLst/>
                          <a:latin typeface="+mn-ea"/>
                          <a:ea typeface="+mn-ea"/>
                        </a:rPr>
                        <a:t>인식부와</a:t>
                      </a:r>
                      <a:r>
                        <a:rPr lang="ko-KR" altLang="en-US" sz="900" b="0" dirty="0">
                          <a:solidFill>
                            <a:schemeClr val="bg1"/>
                          </a:solidFill>
                          <a:effectLst/>
                          <a:latin typeface="+mn-ea"/>
                          <a:ea typeface="+mn-ea"/>
                        </a:rPr>
                        <a:t> 영상 </a:t>
                      </a:r>
                      <a:r>
                        <a:rPr lang="ko-KR" altLang="en-US" sz="900" b="0" dirty="0" err="1">
                          <a:solidFill>
                            <a:schemeClr val="bg1"/>
                          </a:solidFill>
                          <a:effectLst/>
                          <a:latin typeface="+mn-ea"/>
                          <a:ea typeface="+mn-ea"/>
                        </a:rPr>
                        <a:t>인식부</a:t>
                      </a:r>
                      <a:r>
                        <a:rPr lang="ko-KR" altLang="en-US" sz="900" b="0" dirty="0">
                          <a:solidFill>
                            <a:schemeClr val="bg1"/>
                          </a:solidFill>
                          <a:effectLst/>
                          <a:latin typeface="+mn-ea"/>
                          <a:ea typeface="+mn-ea"/>
                        </a:rPr>
                        <a:t> 및 음성 </a:t>
                      </a:r>
                      <a:r>
                        <a:rPr lang="ko-KR" altLang="en-US" sz="900" b="0" dirty="0" err="1">
                          <a:solidFill>
                            <a:schemeClr val="bg1"/>
                          </a:solidFill>
                          <a:effectLst/>
                          <a:latin typeface="+mn-ea"/>
                          <a:ea typeface="+mn-ea"/>
                        </a:rPr>
                        <a:t>인식부로부터</a:t>
                      </a:r>
                      <a:r>
                        <a:rPr lang="ko-KR" altLang="en-US" sz="900" b="0" dirty="0">
                          <a:solidFill>
                            <a:schemeClr val="bg1"/>
                          </a:solidFill>
                          <a:effectLst/>
                          <a:latin typeface="+mn-ea"/>
                          <a:ea typeface="+mn-ea"/>
                        </a:rPr>
                        <a:t> 추출된 인식 정보를 수신하여 상기 정보가 미리 설정된 원하는 인식 정보에 적합한지 여부를 판단하여</a:t>
                      </a:r>
                      <a:r>
                        <a:rPr lang="en-US" altLang="ko-KR" sz="900" b="0" dirty="0">
                          <a:solidFill>
                            <a:schemeClr val="bg1"/>
                          </a:solidFill>
                          <a:effectLst/>
                          <a:latin typeface="+mn-ea"/>
                          <a:ea typeface="+mn-ea"/>
                        </a:rPr>
                        <a:t>, </a:t>
                      </a:r>
                      <a:br>
                        <a:rPr lang="en-US" altLang="ko-KR" sz="900" b="0" dirty="0">
                          <a:solidFill>
                            <a:schemeClr val="bg1"/>
                          </a:solidFill>
                          <a:effectLst/>
                          <a:latin typeface="+mn-ea"/>
                          <a:ea typeface="+mn-ea"/>
                        </a:rPr>
                      </a:br>
                      <a:r>
                        <a:rPr lang="ko-KR" altLang="en-US" sz="900" b="0" dirty="0">
                          <a:solidFill>
                            <a:schemeClr val="bg1"/>
                          </a:solidFill>
                          <a:effectLst/>
                          <a:latin typeface="+mn-ea"/>
                          <a:ea typeface="+mn-ea"/>
                        </a:rPr>
                        <a:t>미리 설정된 원하는 인식 정보에 적합하지 않은 경우 원하는 인식 정보를 얻기 위해 사용자의 행위를 유도하기 위한 표현을 하도록 하며</a:t>
                      </a:r>
                      <a:r>
                        <a:rPr lang="en-US" altLang="ko-KR" sz="900" b="0" dirty="0">
                          <a:solidFill>
                            <a:schemeClr val="bg1"/>
                          </a:solidFill>
                          <a:effectLst/>
                          <a:latin typeface="+mn-ea"/>
                          <a:ea typeface="+mn-ea"/>
                        </a:rPr>
                        <a:t>, </a:t>
                      </a:r>
                      <a:r>
                        <a:rPr lang="ko-KR" altLang="en-US" sz="900" b="0" dirty="0">
                          <a:solidFill>
                            <a:schemeClr val="bg1"/>
                          </a:solidFill>
                          <a:effectLst/>
                          <a:latin typeface="+mn-ea"/>
                          <a:ea typeface="+mn-ea"/>
                        </a:rPr>
                        <a:t>원하는 인식 정보에 적합한 경우 상기 인식 정보를 이용하여 사용자의 상황 및 감정을 분석하여 사용자에게 상황 및 감정에 맞는 서비스를 제공하는 서비스 처리 모듈</a:t>
                      </a:r>
                      <a:r>
                        <a:rPr lang="en-US" altLang="ko-KR" sz="900" b="0" dirty="0">
                          <a:solidFill>
                            <a:schemeClr val="bg1"/>
                          </a:solidFill>
                          <a:effectLst/>
                          <a:latin typeface="+mn-ea"/>
                          <a:ea typeface="+mn-ea"/>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extLst>
                  <a:ext uri="{0D108BD9-81ED-4DB2-BD59-A6C34878D82A}">
                    <a16:rowId xmlns:a16="http://schemas.microsoft.com/office/drawing/2014/main" val="10006"/>
                  </a:ext>
                </a:extLst>
              </a:tr>
              <a:tr h="247352">
                <a:tc gridSpan="2">
                  <a:txBody>
                    <a:bodyPr/>
                    <a:lstStyle/>
                    <a:p>
                      <a:pPr algn="l" rtl="0" fontAlgn="ctr"/>
                      <a:r>
                        <a:rPr lang="ko-KR" altLang="en-US" sz="900" b="0" dirty="0">
                          <a:solidFill>
                            <a:schemeClr val="bg1"/>
                          </a:solidFill>
                          <a:effectLst/>
                          <a:latin typeface="+mn-ea"/>
                          <a:ea typeface="+mn-ea"/>
                        </a:rPr>
                        <a:t>상기 서비스 처리 모듈의 처리 신호에 따라 외부에 미리 설정된 표현을 하는 표현 모듈을 포함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0007"/>
                  </a:ext>
                </a:extLst>
              </a:tr>
              <a:tr h="395767">
                <a:tc gridSpan="2">
                  <a:txBody>
                    <a:bodyPr/>
                    <a:lstStyle/>
                    <a:p>
                      <a:pPr algn="l" rtl="0" fontAlgn="ctr"/>
                      <a:r>
                        <a:rPr lang="ko-KR" altLang="en-US" sz="900" b="0" dirty="0">
                          <a:solidFill>
                            <a:schemeClr val="bg1"/>
                          </a:solidFill>
                          <a:effectLst/>
                          <a:latin typeface="+mn-ea"/>
                          <a:ea typeface="+mn-ea"/>
                        </a:rPr>
                        <a:t>상기 서비스 처리 모듈은</a:t>
                      </a:r>
                      <a:r>
                        <a:rPr lang="en-US" altLang="ko-KR" sz="900" b="0" dirty="0">
                          <a:solidFill>
                            <a:schemeClr val="bg1"/>
                          </a:solidFill>
                          <a:effectLst/>
                          <a:latin typeface="+mn-ea"/>
                          <a:ea typeface="+mn-ea"/>
                        </a:rPr>
                        <a:t>, </a:t>
                      </a:r>
                      <a:r>
                        <a:rPr lang="ko-KR" altLang="en-US" sz="900" b="0" dirty="0">
                          <a:solidFill>
                            <a:schemeClr val="bg1"/>
                          </a:solidFill>
                          <a:effectLst/>
                          <a:latin typeface="+mn-ea"/>
                          <a:ea typeface="+mn-ea"/>
                        </a:rPr>
                        <a:t>상기 감지 </a:t>
                      </a:r>
                      <a:r>
                        <a:rPr lang="ko-KR" altLang="en-US" sz="900" b="0" dirty="0" err="1">
                          <a:solidFill>
                            <a:schemeClr val="bg1"/>
                          </a:solidFill>
                          <a:effectLst/>
                          <a:latin typeface="+mn-ea"/>
                          <a:ea typeface="+mn-ea"/>
                        </a:rPr>
                        <a:t>인식부와</a:t>
                      </a:r>
                      <a:r>
                        <a:rPr lang="ko-KR" altLang="en-US" sz="900" b="0" dirty="0">
                          <a:solidFill>
                            <a:schemeClr val="bg1"/>
                          </a:solidFill>
                          <a:effectLst/>
                          <a:latin typeface="+mn-ea"/>
                          <a:ea typeface="+mn-ea"/>
                        </a:rPr>
                        <a:t> 영상 </a:t>
                      </a:r>
                      <a:r>
                        <a:rPr lang="ko-KR" altLang="en-US" sz="900" b="0" dirty="0" err="1">
                          <a:solidFill>
                            <a:schemeClr val="bg1"/>
                          </a:solidFill>
                          <a:effectLst/>
                          <a:latin typeface="+mn-ea"/>
                          <a:ea typeface="+mn-ea"/>
                        </a:rPr>
                        <a:t>인식부</a:t>
                      </a:r>
                      <a:r>
                        <a:rPr lang="ko-KR" altLang="en-US" sz="900" b="0" dirty="0">
                          <a:solidFill>
                            <a:schemeClr val="bg1"/>
                          </a:solidFill>
                          <a:effectLst/>
                          <a:latin typeface="+mn-ea"/>
                          <a:ea typeface="+mn-ea"/>
                        </a:rPr>
                        <a:t> 및 음성 </a:t>
                      </a:r>
                      <a:r>
                        <a:rPr lang="ko-KR" altLang="en-US" sz="900" b="0" dirty="0" err="1">
                          <a:solidFill>
                            <a:schemeClr val="bg1"/>
                          </a:solidFill>
                          <a:effectLst/>
                          <a:latin typeface="+mn-ea"/>
                          <a:ea typeface="+mn-ea"/>
                        </a:rPr>
                        <a:t>인식부로부터</a:t>
                      </a:r>
                      <a:r>
                        <a:rPr lang="ko-KR" altLang="en-US" sz="900" b="0" dirty="0">
                          <a:solidFill>
                            <a:schemeClr val="bg1"/>
                          </a:solidFill>
                          <a:effectLst/>
                          <a:latin typeface="+mn-ea"/>
                          <a:ea typeface="+mn-ea"/>
                        </a:rPr>
                        <a:t> 추출된 인식 정보를 이용하여 </a:t>
                      </a:r>
                      <a:br>
                        <a:rPr lang="ko-KR" altLang="en-US" sz="900" b="0" dirty="0">
                          <a:solidFill>
                            <a:schemeClr val="bg1"/>
                          </a:solidFill>
                          <a:effectLst/>
                          <a:latin typeface="+mn-ea"/>
                          <a:ea typeface="+mn-ea"/>
                        </a:rPr>
                      </a:br>
                      <a:r>
                        <a:rPr lang="ko-KR" altLang="en-US" sz="900" b="0" dirty="0">
                          <a:solidFill>
                            <a:schemeClr val="bg1"/>
                          </a:solidFill>
                          <a:effectLst/>
                          <a:latin typeface="+mn-ea"/>
                          <a:ea typeface="+mn-ea"/>
                        </a:rPr>
                        <a:t>상기 정보가 미리 설정된 원하는 인식 정보에 적합한지 여부를 판단하는 인식 정보 </a:t>
                      </a:r>
                      <a:r>
                        <a:rPr lang="ko-KR" altLang="en-US" sz="900" b="0" dirty="0" err="1">
                          <a:solidFill>
                            <a:schemeClr val="bg1"/>
                          </a:solidFill>
                          <a:effectLst/>
                          <a:latin typeface="+mn-ea"/>
                          <a:ea typeface="+mn-ea"/>
                        </a:rPr>
                        <a:t>판단부</a:t>
                      </a:r>
                      <a:r>
                        <a:rPr lang="en-US" altLang="ko-KR" sz="900" b="0" dirty="0">
                          <a:solidFill>
                            <a:schemeClr val="bg1"/>
                          </a:solidFill>
                          <a:effectLst/>
                          <a:latin typeface="+mn-ea"/>
                          <a:ea typeface="+mn-ea"/>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extLst>
                  <a:ext uri="{0D108BD9-81ED-4DB2-BD59-A6C34878D82A}">
                    <a16:rowId xmlns:a16="http://schemas.microsoft.com/office/drawing/2014/main" val="10008"/>
                  </a:ext>
                </a:extLst>
              </a:tr>
              <a:tr h="544179">
                <a:tc gridSpan="2">
                  <a:txBody>
                    <a:bodyPr/>
                    <a:lstStyle/>
                    <a:p>
                      <a:pPr algn="l" rtl="0" fontAlgn="ctr"/>
                      <a:r>
                        <a:rPr lang="ko-KR" altLang="en-US" sz="900" b="0" dirty="0">
                          <a:solidFill>
                            <a:schemeClr val="bg1"/>
                          </a:solidFill>
                          <a:effectLst/>
                          <a:latin typeface="+mn-ea"/>
                          <a:ea typeface="+mn-ea"/>
                        </a:rPr>
                        <a:t>상기 정보가 미리 설정된 원하는 인식 정보에 적합하지 않은 경우 원하는 인식 정보를 얻기 위해 상기 표현 모듈을 통해 사용자의 행위를 유도하기 위한 표현을 하도록 하며</a:t>
                      </a:r>
                      <a:r>
                        <a:rPr lang="en-US" altLang="ko-KR" sz="900" b="0" dirty="0">
                          <a:solidFill>
                            <a:schemeClr val="bg1"/>
                          </a:solidFill>
                          <a:effectLst/>
                          <a:latin typeface="+mn-ea"/>
                          <a:ea typeface="+mn-ea"/>
                        </a:rPr>
                        <a:t>, </a:t>
                      </a:r>
                      <a:r>
                        <a:rPr lang="ko-KR" altLang="en-US" sz="900" b="0" dirty="0">
                          <a:solidFill>
                            <a:schemeClr val="bg1"/>
                          </a:solidFill>
                          <a:effectLst/>
                          <a:latin typeface="+mn-ea"/>
                          <a:ea typeface="+mn-ea"/>
                        </a:rPr>
                        <a:t>원하는 인식 정보에 적합한 경우 상기 인식 정보를 이용하여 사용자의 상황 및 감정을 분석하여 </a:t>
                      </a:r>
                      <a:br>
                        <a:rPr lang="ko-KR" altLang="en-US" sz="900" b="0" dirty="0">
                          <a:solidFill>
                            <a:schemeClr val="bg1"/>
                          </a:solidFill>
                          <a:effectLst/>
                          <a:latin typeface="+mn-ea"/>
                          <a:ea typeface="+mn-ea"/>
                        </a:rPr>
                      </a:br>
                      <a:r>
                        <a:rPr lang="ko-KR" altLang="en-US" sz="900" b="0" dirty="0">
                          <a:solidFill>
                            <a:schemeClr val="bg1"/>
                          </a:solidFill>
                          <a:effectLst/>
                          <a:latin typeface="+mn-ea"/>
                          <a:ea typeface="+mn-ea"/>
                        </a:rPr>
                        <a:t>상기 표현 모듈을 통해 사용자에게 상황 및 감정에 맞는 서비스를 제공하도록 판단하는 로봇 서비스 </a:t>
                      </a:r>
                      <a:r>
                        <a:rPr lang="ko-KR" altLang="en-US" sz="900" b="0" dirty="0" err="1">
                          <a:solidFill>
                            <a:schemeClr val="bg1"/>
                          </a:solidFill>
                          <a:effectLst/>
                          <a:latin typeface="+mn-ea"/>
                          <a:ea typeface="+mn-ea"/>
                        </a:rPr>
                        <a:t>판단부</a:t>
                      </a:r>
                      <a:endParaRPr lang="ko-KR" altLang="en-US" sz="900" b="0" dirty="0">
                        <a:solidFill>
                          <a:schemeClr val="bg1"/>
                        </a:solidFill>
                        <a:effectLst/>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a:p>
                  </a:txBody>
                  <a:tcPr/>
                </a:tc>
                <a:extLst>
                  <a:ext uri="{0D108BD9-81ED-4DB2-BD59-A6C34878D82A}">
                    <a16:rowId xmlns:a16="http://schemas.microsoft.com/office/drawing/2014/main" val="10009"/>
                  </a:ext>
                </a:extLst>
              </a:tr>
              <a:tr h="463513">
                <a:tc gridSpan="2">
                  <a:txBody>
                    <a:bodyPr/>
                    <a:lstStyle/>
                    <a:p>
                      <a:pPr marL="0" marR="0" indent="0" algn="l" defTabSz="914400" rtl="0" eaLnBrk="1" fontAlgn="auto" latinLnBrk="1" hangingPunct="1">
                        <a:lnSpc>
                          <a:spcPct val="130000"/>
                        </a:lnSpc>
                        <a:spcBef>
                          <a:spcPts val="0"/>
                        </a:spcBef>
                        <a:spcAft>
                          <a:spcPts val="0"/>
                        </a:spcAft>
                        <a:buClrTx/>
                        <a:buSzTx/>
                        <a:buFontTx/>
                        <a:buNone/>
                        <a:tabLst/>
                        <a:defRPr/>
                      </a:pPr>
                      <a:r>
                        <a:rPr lang="ko-KR" altLang="en-US" sz="900" b="0" dirty="0">
                          <a:solidFill>
                            <a:schemeClr val="bg1"/>
                          </a:solidFill>
                          <a:effectLst/>
                          <a:latin typeface="+mn-ea"/>
                          <a:ea typeface="+mn-ea"/>
                        </a:rPr>
                        <a:t>상기 로봇 서비스 </a:t>
                      </a:r>
                      <a:r>
                        <a:rPr lang="ko-KR" altLang="en-US" sz="900" b="0" dirty="0" err="1">
                          <a:solidFill>
                            <a:schemeClr val="bg1"/>
                          </a:solidFill>
                          <a:effectLst/>
                          <a:latin typeface="+mn-ea"/>
                          <a:ea typeface="+mn-ea"/>
                        </a:rPr>
                        <a:t>판단부를</a:t>
                      </a:r>
                      <a:r>
                        <a:rPr lang="ko-KR" altLang="en-US" sz="900" b="0" dirty="0">
                          <a:solidFill>
                            <a:schemeClr val="bg1"/>
                          </a:solidFill>
                          <a:effectLst/>
                          <a:latin typeface="+mn-ea"/>
                          <a:ea typeface="+mn-ea"/>
                        </a:rPr>
                        <a:t> 통해 상황 및 감정에 맞는 서비스를 로봇 표현에 적합하도록 필요한 데이터로 정보 처리하는 </a:t>
                      </a:r>
                      <a:br>
                        <a:rPr lang="ko-KR" altLang="en-US" sz="900" b="0" dirty="0">
                          <a:solidFill>
                            <a:schemeClr val="bg1"/>
                          </a:solidFill>
                          <a:effectLst/>
                          <a:latin typeface="+mn-ea"/>
                          <a:ea typeface="+mn-ea"/>
                        </a:rPr>
                      </a:br>
                      <a:r>
                        <a:rPr lang="ko-KR" altLang="en-US" sz="900" b="0" dirty="0">
                          <a:solidFill>
                            <a:schemeClr val="bg1"/>
                          </a:solidFill>
                          <a:effectLst/>
                          <a:latin typeface="+mn-ea"/>
                          <a:ea typeface="+mn-ea"/>
                        </a:rPr>
                        <a:t>로봇 표현 </a:t>
                      </a:r>
                      <a:r>
                        <a:rPr lang="ko-KR" altLang="en-US" sz="900" b="0" dirty="0" err="1">
                          <a:solidFill>
                            <a:schemeClr val="bg1"/>
                          </a:solidFill>
                          <a:effectLst/>
                          <a:latin typeface="+mn-ea"/>
                          <a:ea typeface="+mn-ea"/>
                        </a:rPr>
                        <a:t>처리부를</a:t>
                      </a:r>
                      <a:r>
                        <a:rPr lang="ko-KR" altLang="en-US" sz="900" b="0" dirty="0">
                          <a:solidFill>
                            <a:schemeClr val="bg1"/>
                          </a:solidFill>
                          <a:effectLst/>
                          <a:latin typeface="+mn-ea"/>
                          <a:ea typeface="+mn-ea"/>
                        </a:rPr>
                        <a:t> 포함하는 것을 특징으로 하는 감성 교감 로봇 서비스 시스템</a:t>
                      </a:r>
                      <a:r>
                        <a:rPr lang="en-US" altLang="ko-KR" sz="900" b="0" dirty="0">
                          <a:solidFill>
                            <a:schemeClr val="bg1"/>
                          </a:solidFill>
                          <a:effectLst/>
                          <a:latin typeface="+mn-ea"/>
                          <a:ea typeface="+mn-ea"/>
                        </a:rPr>
                        <a:t>.</a:t>
                      </a:r>
                      <a:r>
                        <a:rPr kumimoji="0" lang="en-US" altLang="ko-KR" sz="850" b="0" i="0" u="none" strike="noStrike" kern="1200" cap="none" normalizeH="0" baseline="0" dirty="0">
                          <a:ln>
                            <a:noFill/>
                          </a:ln>
                          <a:solidFill>
                            <a:schemeClr val="bg1"/>
                          </a:solidFill>
                          <a:effectLst/>
                          <a:latin typeface="+mn-ea"/>
                          <a:ea typeface="+mn-ea"/>
                          <a:cs typeface="+mn-cs"/>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0010"/>
                  </a:ext>
                </a:extLst>
              </a:tr>
            </a:tbl>
          </a:graphicData>
        </a:graphic>
      </p:graphicFrame>
      <p:graphicFrame>
        <p:nvGraphicFramePr>
          <p:cNvPr id="28" name="표 27"/>
          <p:cNvGraphicFramePr>
            <a:graphicFrameLocks noGrp="1"/>
          </p:cNvGraphicFramePr>
          <p:nvPr>
            <p:extLst>
              <p:ext uri="{D42A27DB-BD31-4B8C-83A1-F6EECF244321}">
                <p14:modId xmlns:p14="http://schemas.microsoft.com/office/powerpoint/2010/main" val="1291928651"/>
              </p:ext>
            </p:extLst>
          </p:nvPr>
        </p:nvGraphicFramePr>
        <p:xfrm>
          <a:off x="467545" y="1261740"/>
          <a:ext cx="8208912" cy="1315934"/>
        </p:xfrm>
        <a:graphic>
          <a:graphicData uri="http://schemas.openxmlformats.org/drawingml/2006/table">
            <a:tbl>
              <a:tblPr>
                <a:effectLst/>
              </a:tblPr>
              <a:tblGrid>
                <a:gridCol w="8208912">
                  <a:extLst>
                    <a:ext uri="{9D8B030D-6E8A-4147-A177-3AD203B41FA5}">
                      <a16:colId xmlns:a16="http://schemas.microsoft.com/office/drawing/2014/main" val="20000"/>
                    </a:ext>
                  </a:extLst>
                </a:gridCol>
              </a:tblGrid>
              <a:tr h="588702">
                <a:tc>
                  <a:txBody>
                    <a:bodyPr/>
                    <a:lstStyle/>
                    <a:p>
                      <a:pPr algn="ctr" rtl="0" fontAlgn="ctr"/>
                      <a:r>
                        <a:rPr lang="ko-KR" altLang="en-US" sz="2000" b="1" i="0" u="none" strike="noStrike" dirty="0">
                          <a:solidFill>
                            <a:schemeClr val="bg1"/>
                          </a:solidFill>
                          <a:latin typeface="+mn-ea"/>
                          <a:ea typeface="+mn-ea"/>
                        </a:rPr>
                        <a:t>회피 </a:t>
                      </a:r>
                      <a:r>
                        <a:rPr lang="ko-KR" altLang="en-US" sz="2000" b="1" i="0" u="none" strike="noStrike" dirty="0" err="1">
                          <a:solidFill>
                            <a:schemeClr val="bg1"/>
                          </a:solidFill>
                          <a:latin typeface="+mn-ea"/>
                          <a:ea typeface="+mn-ea"/>
                        </a:rPr>
                        <a:t>청구항</a:t>
                      </a:r>
                      <a:r>
                        <a:rPr lang="ko-KR" altLang="en-US" sz="2000" b="1" i="0" u="none" strike="noStrike" dirty="0">
                          <a:solidFill>
                            <a:schemeClr val="bg1"/>
                          </a:solidFill>
                          <a:latin typeface="+mn-ea"/>
                          <a:ea typeface="+mn-ea"/>
                        </a:rPr>
                        <a:t> 선정 이유</a:t>
                      </a:r>
                      <a:endParaRPr lang="en-US" altLang="ko-KR" sz="2000" b="1" i="0" u="none" strike="noStrike" dirty="0">
                        <a:solidFill>
                          <a:schemeClr val="bg1"/>
                        </a:solidFill>
                        <a:latin typeface="+mn-ea"/>
                        <a:ea typeface="+mn-ea"/>
                      </a:endParaRPr>
                    </a:p>
                  </a:txBody>
                  <a:tcPr marL="6308" marR="6308"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A57A5">
                        <a:alpha val="60000"/>
                      </a:srgbClr>
                    </a:solidFill>
                  </a:tcPr>
                </a:tc>
                <a:extLst>
                  <a:ext uri="{0D108BD9-81ED-4DB2-BD59-A6C34878D82A}">
                    <a16:rowId xmlns:a16="http://schemas.microsoft.com/office/drawing/2014/main" val="10000"/>
                  </a:ext>
                </a:extLst>
              </a:tr>
              <a:tr h="727232">
                <a:tc>
                  <a:txBody>
                    <a:bodyPr/>
                    <a:lstStyle/>
                    <a:p>
                      <a:pPr algn="ctr" rtl="0" fontAlgn="ctr"/>
                      <a:r>
                        <a:rPr lang="ko-KR" altLang="en-US" sz="1600" b="0" i="0" u="none" strike="noStrike" dirty="0">
                          <a:solidFill>
                            <a:srgbClr val="000000"/>
                          </a:solidFill>
                          <a:latin typeface="+mn-ea"/>
                          <a:ea typeface="+mn-ea"/>
                        </a:rPr>
                        <a:t>핵심특허 무효화 하려고 했으나</a:t>
                      </a:r>
                      <a:r>
                        <a:rPr lang="en-US" altLang="ko-KR" sz="1600" b="0" i="0" u="none" strike="noStrike" dirty="0">
                          <a:solidFill>
                            <a:srgbClr val="000000"/>
                          </a:solidFill>
                          <a:latin typeface="+mn-ea"/>
                          <a:ea typeface="+mn-ea"/>
                        </a:rPr>
                        <a:t>, </a:t>
                      </a:r>
                      <a:r>
                        <a:rPr lang="ko-KR" altLang="en-US" sz="1600" b="0" i="0" u="none" strike="noStrike" dirty="0">
                          <a:solidFill>
                            <a:srgbClr val="000000"/>
                          </a:solidFill>
                          <a:latin typeface="+mn-ea"/>
                          <a:ea typeface="+mn-ea"/>
                        </a:rPr>
                        <a:t>구성요소</a:t>
                      </a:r>
                      <a:r>
                        <a:rPr lang="ko-KR" altLang="en-US" sz="1600" b="0" i="0" u="none" strike="noStrike" baseline="0" dirty="0">
                          <a:solidFill>
                            <a:srgbClr val="000000"/>
                          </a:solidFill>
                          <a:latin typeface="+mn-ea"/>
                          <a:ea typeface="+mn-ea"/>
                        </a:rPr>
                        <a:t> 대비 </a:t>
                      </a:r>
                      <a:r>
                        <a:rPr lang="ko-KR" altLang="en-US" sz="1600" b="0" i="0" u="none" strike="noStrike" baseline="0" dirty="0" err="1">
                          <a:solidFill>
                            <a:srgbClr val="000000"/>
                          </a:solidFill>
                          <a:latin typeface="+mn-ea"/>
                          <a:ea typeface="+mn-ea"/>
                        </a:rPr>
                        <a:t>신규성</a:t>
                      </a:r>
                      <a:r>
                        <a:rPr lang="en-US" altLang="ko-KR" sz="1600" b="0" i="0" u="none" strike="noStrike" baseline="0" dirty="0">
                          <a:solidFill>
                            <a:srgbClr val="000000"/>
                          </a:solidFill>
                          <a:latin typeface="+mn-ea"/>
                          <a:ea typeface="+mn-ea"/>
                        </a:rPr>
                        <a:t> </a:t>
                      </a:r>
                      <a:r>
                        <a:rPr lang="ko-KR" altLang="en-US" sz="1600" b="0" i="0" u="none" strike="noStrike" baseline="0" dirty="0">
                          <a:solidFill>
                            <a:srgbClr val="000000"/>
                          </a:solidFill>
                          <a:latin typeface="+mn-ea"/>
                          <a:ea typeface="+mn-ea"/>
                        </a:rPr>
                        <a:t>및 진보성 검사에 있어서</a:t>
                      </a:r>
                      <a:endParaRPr lang="en-US" altLang="ko-KR" sz="1600" b="0" i="0" u="none" strike="noStrike" baseline="0" dirty="0">
                        <a:solidFill>
                          <a:srgbClr val="000000"/>
                        </a:solidFill>
                        <a:latin typeface="+mn-ea"/>
                        <a:ea typeface="+mn-ea"/>
                      </a:endParaRPr>
                    </a:p>
                    <a:p>
                      <a:pPr algn="ctr" rtl="0" fontAlgn="ctr"/>
                      <a:r>
                        <a:rPr lang="ko-KR" altLang="en-US" sz="2000" b="1" i="0" u="none" strike="noStrike" baseline="0" dirty="0">
                          <a:solidFill>
                            <a:srgbClr val="000000"/>
                          </a:solidFill>
                          <a:latin typeface="+mn-ea"/>
                          <a:ea typeface="+mn-ea"/>
                        </a:rPr>
                        <a:t>무효화 전략이 수립되지 않아</a:t>
                      </a:r>
                      <a:r>
                        <a:rPr lang="en-US" altLang="ko-KR" sz="2000" b="1" i="0" u="none" strike="noStrike" baseline="0" dirty="0">
                          <a:solidFill>
                            <a:srgbClr val="000000"/>
                          </a:solidFill>
                          <a:latin typeface="+mn-ea"/>
                          <a:ea typeface="+mn-ea"/>
                        </a:rPr>
                        <a:t> </a:t>
                      </a:r>
                      <a:r>
                        <a:rPr lang="ko-KR" altLang="en-US" sz="2000" b="1" i="0" u="none" strike="noStrike" baseline="0" dirty="0">
                          <a:solidFill>
                            <a:srgbClr val="000000"/>
                          </a:solidFill>
                          <a:latin typeface="+mn-ea"/>
                          <a:ea typeface="+mn-ea"/>
                        </a:rPr>
                        <a:t>해당 회피 전략을 수립</a:t>
                      </a:r>
                      <a:endParaRPr lang="ko-KR" altLang="en-US" sz="2000" b="1" i="0" u="none" strike="noStrike" dirty="0">
                        <a:solidFill>
                          <a:srgbClr val="000000"/>
                        </a:solidFill>
                        <a:latin typeface="+mn-ea"/>
                        <a:ea typeface="+mn-ea"/>
                      </a:endParaRPr>
                    </a:p>
                  </a:txBody>
                  <a:tcPr marL="6308" marR="6308" marT="683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9050" cap="flat" cmpd="sng" algn="ctr">
                      <a:noFill/>
                      <a:prstDash val="solid"/>
                      <a:round/>
                      <a:headEnd type="none" w="med" len="med"/>
                      <a:tailEnd type="none" w="med" len="med"/>
                    </a:lnBlToTr>
                    <a:solidFill>
                      <a:srgbClr val="CCC1DA">
                        <a:alpha val="60000"/>
                      </a:srgbClr>
                    </a:solidFill>
                  </a:tcPr>
                </a:tc>
                <a:extLst>
                  <a:ext uri="{0D108BD9-81ED-4DB2-BD59-A6C34878D82A}">
                    <a16:rowId xmlns:a16="http://schemas.microsoft.com/office/drawing/2014/main" val="10001"/>
                  </a:ext>
                </a:extLst>
              </a:tr>
            </a:tbl>
          </a:graphicData>
        </a:graphic>
      </p:graphicFrame>
      <p:sp>
        <p:nvSpPr>
          <p:cNvPr id="13" name="슬라이드 번호 개체 틀 1">
            <a:extLst>
              <a:ext uri="{FF2B5EF4-FFF2-40B4-BE49-F238E27FC236}">
                <a16:creationId xmlns:a16="http://schemas.microsoft.com/office/drawing/2014/main" id="{20431BC9-F4B3-4613-B7B3-5F40023EECD0}"/>
              </a:ext>
            </a:extLst>
          </p:cNvPr>
          <p:cNvSpPr>
            <a:spLocks noGrp="1"/>
          </p:cNvSpPr>
          <p:nvPr>
            <p:ph type="sldNum" sz="quarter" idx="12"/>
          </p:nvPr>
        </p:nvSpPr>
        <p:spPr>
          <a:xfrm>
            <a:off x="64071" y="183555"/>
            <a:ext cx="504056" cy="365125"/>
          </a:xfrm>
        </p:spPr>
        <p:txBody>
          <a:bodyPr/>
          <a:lstStyle/>
          <a:p>
            <a:fld id="{CFC48613-D1D5-42C6-AA47-CE1C9A1D9ADE}" type="slidenum">
              <a:rPr lang="ko-KR" altLang="en-US" smtClean="0"/>
              <a:pPr/>
              <a:t>40</a:t>
            </a:fld>
            <a:endParaRPr lang="ko-KR" altLang="en-US" dirty="0"/>
          </a:p>
        </p:txBody>
      </p:sp>
      <p:sp>
        <p:nvSpPr>
          <p:cNvPr id="18" name="제목 1"/>
          <p:cNvSpPr>
            <a:spLocks noGrp="1"/>
          </p:cNvSpPr>
          <p:nvPr>
            <p:ph type="title"/>
          </p:nvPr>
        </p:nvSpPr>
        <p:spPr bwMode="auto">
          <a:prstGeom prst="rect">
            <a:avLst/>
          </a:prstGeom>
          <a:scene3d>
            <a:camera prst="orthographicFront"/>
            <a:lightRig rig="threePt" dir="t"/>
          </a:scene3d>
          <a:sp3d>
            <a:bevelB w="114300" prst="artDeco"/>
          </a:sp3d>
        </p:spPr>
        <p:txBody>
          <a:bodyPr lIns="360000" tIns="44450" rIns="90488" bIns="44450" anchor="ctr">
            <a:normAutofit/>
          </a:bodyPr>
          <a:lstStyle/>
          <a:p>
            <a:pPr eaLnBrk="0" fontAlgn="base" hangingPunct="0">
              <a:spcBef>
                <a:spcPct val="0"/>
              </a:spcBef>
              <a:spcAft>
                <a:spcPct val="0"/>
              </a:spcAft>
            </a:pPr>
            <a:r>
              <a:rPr lang="ko-KR" altLang="en-US" dirty="0"/>
              <a:t>핵심특허 대응전략 </a:t>
            </a:r>
            <a:r>
              <a:rPr lang="en-US" altLang="ko-KR" dirty="0"/>
              <a:t>- </a:t>
            </a:r>
            <a:r>
              <a:rPr lang="ko-KR" altLang="en-US" dirty="0"/>
              <a:t>회피설계</a:t>
            </a:r>
          </a:p>
        </p:txBody>
      </p:sp>
      <p:sp>
        <p:nvSpPr>
          <p:cNvPr id="2" name="직사각형 1"/>
          <p:cNvSpPr/>
          <p:nvPr/>
        </p:nvSpPr>
        <p:spPr>
          <a:xfrm>
            <a:off x="2837780" y="764704"/>
            <a:ext cx="3468440" cy="381130"/>
          </a:xfrm>
          <a:prstGeom prst="rect">
            <a:avLst/>
          </a:prstGeom>
        </p:spPr>
        <p:txBody>
          <a:bodyPr wrap="square">
            <a:spAutoFit/>
          </a:bodyPr>
          <a:lstStyle/>
          <a:p>
            <a:pPr lvl="0" algn="ctr">
              <a:lnSpc>
                <a:spcPts val="2500"/>
              </a:lnSpc>
              <a:tabLst>
                <a:tab pos="25400" algn="l"/>
              </a:tabLst>
            </a:pPr>
            <a:r>
              <a:rPr lang="ko-KR" altLang="en-US" b="1" dirty="0" err="1">
                <a:solidFill>
                  <a:schemeClr val="bg1"/>
                </a:solidFill>
                <a:latin typeface="+mn-ea"/>
                <a:cs typeface="맑은 고딕" pitchFamily="18" charset="0"/>
              </a:rPr>
              <a:t>청구항</a:t>
            </a:r>
            <a:r>
              <a:rPr lang="ko-KR" altLang="en-US" b="1" dirty="0">
                <a:solidFill>
                  <a:schemeClr val="bg1"/>
                </a:solidFill>
                <a:latin typeface="+mn-ea"/>
                <a:cs typeface="맑은 고딕" pitchFamily="18" charset="0"/>
              </a:rPr>
              <a:t> 구성요소 분석</a:t>
            </a:r>
            <a:endParaRPr lang="en-US" altLang="zh-CN" b="1" dirty="0">
              <a:solidFill>
                <a:schemeClr val="bg1"/>
              </a:solidFill>
              <a:latin typeface="+mn-ea"/>
              <a:cs typeface="맑은 고딕" pitchFamily="18" charset="0"/>
            </a:endParaRPr>
          </a:p>
        </p:txBody>
      </p:sp>
    </p:spTree>
    <p:extLst>
      <p:ext uri="{BB962C8B-B14F-4D97-AF65-F5344CB8AC3E}">
        <p14:creationId xmlns:p14="http://schemas.microsoft.com/office/powerpoint/2010/main" val="29656037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p:cNvSpPr>
          <p:nvPr/>
        </p:nvSpPr>
        <p:spPr bwMode="auto">
          <a:xfrm>
            <a:off x="-1" y="2"/>
            <a:ext cx="7421217" cy="612775"/>
          </a:xfrm>
          <a:prstGeom prst="rect">
            <a:avLst/>
          </a:prstGeom>
          <a:noFill/>
          <a:ln w="12700">
            <a:noFill/>
            <a:miter lim="800000"/>
            <a:headEnd/>
            <a:tailEnd/>
          </a:ln>
        </p:spPr>
        <p:txBody>
          <a:bodyPr lIns="360000" tIns="44450" rIns="90488" bIns="44450" anchor="ctr"/>
          <a:lstStyle/>
          <a:p>
            <a:pPr eaLnBrk="0" hangingPunct="0"/>
            <a:r>
              <a:rPr lang="en-US" altLang="ko-KR" sz="2400" kern="0" dirty="0">
                <a:solidFill>
                  <a:srgbClr val="FFFFFF"/>
                </a:solidFill>
                <a:latin typeface="+mn-ea"/>
              </a:rPr>
              <a:t> </a:t>
            </a:r>
            <a:endParaRPr lang="ko-KR" altLang="en-US" kern="0" dirty="0">
              <a:solidFill>
                <a:srgbClr val="FFFF00"/>
              </a:solidFill>
              <a:latin typeface="+mn-ea"/>
            </a:endParaRPr>
          </a:p>
        </p:txBody>
      </p:sp>
      <p:graphicFrame>
        <p:nvGraphicFramePr>
          <p:cNvPr id="40" name="표 39"/>
          <p:cNvGraphicFramePr>
            <a:graphicFrameLocks noGrp="1"/>
          </p:cNvGraphicFramePr>
          <p:nvPr>
            <p:extLst>
              <p:ext uri="{D42A27DB-BD31-4B8C-83A1-F6EECF244321}">
                <p14:modId xmlns:p14="http://schemas.microsoft.com/office/powerpoint/2010/main" val="2034384928"/>
              </p:ext>
            </p:extLst>
          </p:nvPr>
        </p:nvGraphicFramePr>
        <p:xfrm>
          <a:off x="162618" y="2408719"/>
          <a:ext cx="8854382" cy="4175996"/>
        </p:xfrm>
        <a:graphic>
          <a:graphicData uri="http://schemas.openxmlformats.org/drawingml/2006/table">
            <a:tbl>
              <a:tblPr firstRow="1" firstCol="1" bandRow="1">
                <a:effectLst/>
              </a:tblPr>
              <a:tblGrid>
                <a:gridCol w="1780482">
                  <a:extLst>
                    <a:ext uri="{9D8B030D-6E8A-4147-A177-3AD203B41FA5}">
                      <a16:colId xmlns:a16="http://schemas.microsoft.com/office/drawing/2014/main" val="20000"/>
                    </a:ext>
                  </a:extLst>
                </a:gridCol>
                <a:gridCol w="3132956">
                  <a:extLst>
                    <a:ext uri="{9D8B030D-6E8A-4147-A177-3AD203B41FA5}">
                      <a16:colId xmlns:a16="http://schemas.microsoft.com/office/drawing/2014/main" val="20001"/>
                    </a:ext>
                  </a:extLst>
                </a:gridCol>
                <a:gridCol w="3940944">
                  <a:extLst>
                    <a:ext uri="{9D8B030D-6E8A-4147-A177-3AD203B41FA5}">
                      <a16:colId xmlns:a16="http://schemas.microsoft.com/office/drawing/2014/main" val="20002"/>
                    </a:ext>
                  </a:extLst>
                </a:gridCol>
              </a:tblGrid>
              <a:tr h="268908">
                <a:tc>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kumimoji="1" lang="en-US" altLang="ko-KR" sz="1100" b="1" i="0" u="none" strike="noStrike" kern="1200" cap="none" normalizeH="0" baseline="0" dirty="0">
                          <a:ln>
                            <a:noFill/>
                          </a:ln>
                          <a:solidFill>
                            <a:schemeClr val="tx1"/>
                          </a:solidFill>
                          <a:effectLst>
                            <a:outerShdw blurRad="38100" dist="38100" dir="2700000" algn="tl">
                              <a:srgbClr val="000000"/>
                            </a:outerShdw>
                          </a:effectLst>
                          <a:latin typeface="+mn-ea"/>
                          <a:ea typeface="+mn-ea"/>
                          <a:cs typeface="+mn-cs"/>
                        </a:rPr>
                        <a:t>STEP</a:t>
                      </a:r>
                      <a:endParaRPr kumimoji="1" lang="ko-KR" altLang="en-US" sz="1100" b="1" i="0" u="none" strike="noStrike" kern="1200" cap="none" normalizeH="0" baseline="0" dirty="0">
                        <a:ln>
                          <a:noFill/>
                        </a:ln>
                        <a:solidFill>
                          <a:schemeClr val="tx1"/>
                        </a:solidFill>
                        <a:effectLst>
                          <a:outerShdw blurRad="38100" dist="38100" dir="2700000" algn="tl">
                            <a:srgbClr val="000000"/>
                          </a:outerShdw>
                        </a:effectLst>
                        <a:latin typeface="+mn-ea"/>
                        <a:ea typeface="+mn-ea"/>
                        <a:cs typeface="+mn-cs"/>
                      </a:endParaRPr>
                    </a:p>
                  </a:txBody>
                  <a:tcPr marL="42203" marR="42203" anchor="ctr">
                    <a:lnL w="12700" cap="flat" cmpd="sng" algn="ctr">
                      <a:no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4F81BD">
                        <a:alpha val="49804"/>
                      </a:srgbClr>
                    </a:solidFill>
                  </a:tcPr>
                </a:tc>
                <a:tc>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en-US" altLang="ko-KR" sz="1100" b="1" dirty="0">
                          <a:latin typeface="+mn-ea"/>
                          <a:ea typeface="+mn-ea"/>
                        </a:rPr>
                        <a:t>QUESTIONS</a:t>
                      </a:r>
                      <a:endParaRPr lang="ko-KR" altLang="en-US" sz="1100" b="1" dirty="0">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4F81BD">
                        <a:alpha val="49804"/>
                      </a:srgbClr>
                    </a:solidFill>
                  </a:tcPr>
                </a:tc>
                <a:tc>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en-US" altLang="ko-KR" sz="1100" b="1" dirty="0">
                          <a:latin typeface="+mn-ea"/>
                          <a:ea typeface="+mn-ea"/>
                        </a:rPr>
                        <a:t>METHOD</a:t>
                      </a:r>
                      <a:endParaRPr lang="ko-KR" altLang="en-US" sz="1100" b="1" dirty="0">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4F81BD">
                        <a:alpha val="49804"/>
                      </a:srgbClr>
                    </a:solidFill>
                  </a:tcPr>
                </a:tc>
                <a:extLst>
                  <a:ext uri="{0D108BD9-81ED-4DB2-BD59-A6C34878D82A}">
                    <a16:rowId xmlns:a16="http://schemas.microsoft.com/office/drawing/2014/main" val="10000"/>
                  </a:ext>
                </a:extLst>
              </a:tr>
              <a:tr h="268908">
                <a:tc rowSpan="2">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en-US" altLang="ko-KR" sz="1100" b="1" dirty="0">
                          <a:solidFill>
                            <a:srgbClr val="FFFF00"/>
                          </a:solidFill>
                          <a:latin typeface="+mn-ea"/>
                          <a:ea typeface="+mn-ea"/>
                        </a:rPr>
                        <a:t>P</a:t>
                      </a:r>
                      <a:r>
                        <a:rPr lang="en-US" altLang="ko-KR" sz="1100" b="1" dirty="0">
                          <a:latin typeface="+mn-ea"/>
                          <a:ea typeface="+mn-ea"/>
                        </a:rPr>
                        <a:t>ositive</a:t>
                      </a:r>
                      <a:endParaRPr lang="ko-KR" altLang="en-US" sz="1100" b="1" dirty="0">
                        <a:latin typeface="+mn-ea"/>
                        <a:ea typeface="+mn-ea"/>
                      </a:endParaRPr>
                    </a:p>
                  </a:txBody>
                  <a:tcPr marL="42203" marR="42203" anchor="ctr">
                    <a:lnL w="12700" cap="flat" cmpd="sng" algn="ctr">
                      <a:no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00B050">
                        <a:alpha val="50196"/>
                      </a:srgbClr>
                    </a:solidFill>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ko-KR" altLang="en-US" sz="1100" b="0" dirty="0">
                          <a:solidFill>
                            <a:schemeClr val="tx1"/>
                          </a:solidFill>
                          <a:latin typeface="+mn-ea"/>
                          <a:ea typeface="+mn-ea"/>
                        </a:rPr>
                        <a:t>장점이 무엇인가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rowSpan="2">
                  <a:txBody>
                    <a:bodyPr/>
                    <a:lstStyle/>
                    <a:p>
                      <a:r>
                        <a:rPr lang="ko-KR" altLang="en-US" sz="1100" b="0" dirty="0">
                          <a:effectLst/>
                          <a:latin typeface="+mn-ea"/>
                          <a:ea typeface="+mn-ea"/>
                        </a:rPr>
                        <a:t>미리 설정된 원하는 인식 정보에 적합하지 않은 경우 원하는 인식 정보를 얻기 위해 사용자의 행위를 유도하기 위한 표현을 하도록 하며</a:t>
                      </a:r>
                      <a:r>
                        <a:rPr lang="en-US" altLang="ko-KR" sz="1100" b="0" dirty="0">
                          <a:effectLst/>
                          <a:latin typeface="+mn-ea"/>
                          <a:ea typeface="+mn-ea"/>
                        </a:rPr>
                        <a:t>, </a:t>
                      </a:r>
                      <a:r>
                        <a:rPr lang="ko-KR" altLang="en-US" sz="1100" b="0" dirty="0">
                          <a:effectLst/>
                          <a:latin typeface="+mn-ea"/>
                          <a:ea typeface="+mn-ea"/>
                        </a:rPr>
                        <a:t>원하는 인식 정보에 적합한 경우</a:t>
                      </a:r>
                      <a:endParaRPr lang="ko-KR" altLang="en-US" sz="1100" b="0" dirty="0">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1"/>
                  </a:ext>
                </a:extLst>
              </a:tr>
              <a:tr h="348000">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ko-KR" altLang="en-US" sz="1100" b="0" dirty="0">
                          <a:solidFill>
                            <a:schemeClr val="tx1"/>
                          </a:solidFill>
                          <a:latin typeface="+mn-ea"/>
                          <a:ea typeface="+mn-ea"/>
                        </a:rPr>
                        <a:t>활용 가능한가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p>
                      <a:endParaRPr lang="ko-KR" altLang="en-US" dirty="0"/>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2"/>
                  </a:ext>
                </a:extLst>
              </a:tr>
              <a:tr h="268908">
                <a:tc rowSpan="2">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l" latinLnBrk="1"/>
                      <a:r>
                        <a:rPr lang="en-US" altLang="ko-KR" sz="1100" b="1" dirty="0">
                          <a:solidFill>
                            <a:srgbClr val="FFFF00"/>
                          </a:solidFill>
                          <a:latin typeface="+mn-ea"/>
                          <a:ea typeface="+mn-ea"/>
                        </a:rPr>
                        <a:t>O</a:t>
                      </a:r>
                      <a:r>
                        <a:rPr lang="en-US" altLang="ko-KR" sz="1100" b="1" dirty="0">
                          <a:latin typeface="+mn-ea"/>
                          <a:ea typeface="+mn-ea"/>
                        </a:rPr>
                        <a:t>bjection</a:t>
                      </a:r>
                    </a:p>
                  </a:txBody>
                  <a:tcPr marL="42203" marR="42203" anchor="ctr">
                    <a:lnL w="12700" cap="flat" cmpd="sng" algn="ctr">
                      <a:no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00B050">
                        <a:alpha val="50196"/>
                      </a:srgbClr>
                    </a:solidFill>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ko-KR" altLang="en-US" sz="1100" b="0" dirty="0">
                          <a:solidFill>
                            <a:schemeClr val="tx1"/>
                          </a:solidFill>
                          <a:latin typeface="+mn-ea"/>
                          <a:ea typeface="+mn-ea"/>
                        </a:rPr>
                        <a:t>어떤 문제가 있는가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row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ko-KR" altLang="en-US" sz="1100" b="0" dirty="0">
                          <a:solidFill>
                            <a:schemeClr val="tx1"/>
                          </a:solidFill>
                          <a:latin typeface="+mn-ea"/>
                          <a:ea typeface="+mn-ea"/>
                        </a:rPr>
                        <a:t>데이터 베이스에 저장되어 있는 반응을 할 때만 사용자에게 영상이나 음향을 제공</a:t>
                      </a:r>
                    </a:p>
                  </a:txBody>
                  <a:tcPr marL="42203" marR="42203"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3"/>
                  </a:ext>
                </a:extLst>
              </a:tr>
              <a:tr h="268908">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이상적인 형태는</a:t>
                      </a:r>
                      <a:r>
                        <a:rPr lang="en-US" altLang="ko-KR" sz="1100" b="0" dirty="0">
                          <a:solidFill>
                            <a:schemeClr val="tx1"/>
                          </a:solidFill>
                          <a:latin typeface="+mn-ea"/>
                          <a:ea typeface="+mn-ea"/>
                        </a:rPr>
                        <a:t>? </a:t>
                      </a:r>
                      <a:r>
                        <a:rPr lang="ko-KR" altLang="en-US" sz="1100" b="0" dirty="0">
                          <a:solidFill>
                            <a:schemeClr val="tx1"/>
                          </a:solidFill>
                          <a:latin typeface="+mn-ea"/>
                          <a:ea typeface="+mn-ea"/>
                        </a:rPr>
                        <a:t>어떤 장애가 있는가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latin typeface="맑은 고딕" pitchFamily="50" charset="-127"/>
                        <a:ea typeface="맑은 고딕" pitchFamily="50" charset="-127"/>
                      </a:endParaRPr>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4"/>
                  </a:ext>
                </a:extLst>
              </a:tr>
              <a:tr h="268908">
                <a:tc rowSpan="5">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l" latinLnBrk="1"/>
                      <a:r>
                        <a:rPr lang="en-US" altLang="ko-KR" sz="1100" b="1" dirty="0">
                          <a:solidFill>
                            <a:srgbClr val="FFFF00"/>
                          </a:solidFill>
                          <a:latin typeface="+mn-ea"/>
                          <a:ea typeface="+mn-ea"/>
                        </a:rPr>
                        <a:t>W</a:t>
                      </a:r>
                      <a:r>
                        <a:rPr lang="en-US" altLang="ko-KR" sz="1100" b="1" dirty="0">
                          <a:latin typeface="+mn-ea"/>
                          <a:ea typeface="+mn-ea"/>
                        </a:rPr>
                        <a:t>hat</a:t>
                      </a:r>
                      <a:r>
                        <a:rPr lang="en-US" altLang="ko-KR" sz="1100" b="1" baseline="0" dirty="0">
                          <a:latin typeface="+mn-ea"/>
                          <a:ea typeface="+mn-ea"/>
                        </a:rPr>
                        <a:t> else</a:t>
                      </a:r>
                      <a:endParaRPr lang="ko-KR" altLang="en-US" sz="1100" b="1" dirty="0">
                        <a:latin typeface="+mn-ea"/>
                        <a:ea typeface="+mn-ea"/>
                      </a:endParaRPr>
                    </a:p>
                  </a:txBody>
                  <a:tcPr marL="42203" marR="42203" anchor="ctr">
                    <a:lnL w="12700" cap="flat" cmpd="sng" algn="ctr">
                      <a:no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00B050">
                        <a:alpha val="50196"/>
                      </a:srgbClr>
                    </a:solidFill>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en-US" altLang="ko-KR" sz="1100" b="0" dirty="0">
                          <a:solidFill>
                            <a:schemeClr val="tx1"/>
                          </a:solidFill>
                          <a:latin typeface="+mn-ea"/>
                          <a:ea typeface="+mn-ea"/>
                        </a:rPr>
                        <a:t>Value</a:t>
                      </a:r>
                      <a:r>
                        <a:rPr lang="en-US" altLang="ko-KR" sz="1100" b="0" baseline="0" dirty="0">
                          <a:solidFill>
                            <a:schemeClr val="tx1"/>
                          </a:solidFill>
                          <a:latin typeface="+mn-ea"/>
                          <a:ea typeface="+mn-ea"/>
                        </a:rPr>
                        <a:t> Chain</a:t>
                      </a:r>
                      <a:r>
                        <a:rPr lang="ko-KR" altLang="en-US" sz="1100" b="0" baseline="0" dirty="0">
                          <a:solidFill>
                            <a:schemeClr val="tx1"/>
                          </a:solidFill>
                          <a:latin typeface="+mn-ea"/>
                          <a:ea typeface="+mn-ea"/>
                        </a:rPr>
                        <a:t>을</a:t>
                      </a:r>
                      <a:r>
                        <a:rPr lang="en-US" altLang="ko-KR" sz="1100" b="0" baseline="0" dirty="0">
                          <a:solidFill>
                            <a:schemeClr val="tx1"/>
                          </a:solidFill>
                          <a:latin typeface="+mn-ea"/>
                          <a:ea typeface="+mn-ea"/>
                        </a:rPr>
                        <a:t> </a:t>
                      </a:r>
                      <a:r>
                        <a:rPr lang="ko-KR" altLang="en-US" sz="1100" b="0" baseline="0" dirty="0">
                          <a:solidFill>
                            <a:schemeClr val="tx1"/>
                          </a:solidFill>
                          <a:latin typeface="+mn-ea"/>
                          <a:ea typeface="+mn-ea"/>
                        </a:rPr>
                        <a:t>확장하면</a:t>
                      </a:r>
                      <a:r>
                        <a:rPr lang="en-US" altLang="ko-KR" sz="1100" b="0" baseline="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rowSpan="5">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로봇의 사용자 행위 유도 표현 방식을 지원하는 구동 제어 서브 디바이스를 제공</a:t>
                      </a:r>
                      <a:endParaRPr lang="en-US" altLang="ko-KR"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accent6">
                        <a:lumMod val="50000"/>
                        <a:alpha val="25098"/>
                      </a:schemeClr>
                    </a:solidFill>
                  </a:tcPr>
                </a:tc>
                <a:extLst>
                  <a:ext uri="{0D108BD9-81ED-4DB2-BD59-A6C34878D82A}">
                    <a16:rowId xmlns:a16="http://schemas.microsoft.com/office/drawing/2014/main" val="10005"/>
                  </a:ext>
                </a:extLst>
              </a:tr>
              <a:tr h="268908">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패리미터를 확장하면</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latin typeface="맑은 고딕" pitchFamily="50" charset="-127"/>
                        <a:ea typeface="맑은 고딕" pitchFamily="50" charset="-127"/>
                      </a:endParaRPr>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6"/>
                  </a:ext>
                </a:extLst>
              </a:tr>
              <a:tr h="268908">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다른 해결수단은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solidFill>
                        <a:latin typeface="맑은 고딕" pitchFamily="50" charset="-127"/>
                        <a:ea typeface="맑은 고딕" pitchFamily="50" charset="-127"/>
                      </a:endParaRPr>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7"/>
                  </a:ext>
                </a:extLst>
              </a:tr>
              <a:tr h="268908">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다음 단계의 기술은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latin typeface="맑은 고딕" pitchFamily="50" charset="-127"/>
                        <a:ea typeface="맑은 고딕" pitchFamily="50" charset="-127"/>
                      </a:endParaRPr>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8"/>
                  </a:ext>
                </a:extLst>
              </a:tr>
              <a:tr h="268908">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불필요하거나 좁은 한정은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latin typeface="맑은 고딕" pitchFamily="50" charset="-127"/>
                        <a:ea typeface="맑은 고딕" pitchFamily="50" charset="-127"/>
                      </a:endParaRPr>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09"/>
                  </a:ext>
                </a:extLst>
              </a:tr>
              <a:tr h="442908">
                <a:tc>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l" latinLnBrk="1"/>
                      <a:r>
                        <a:rPr lang="en-US" altLang="ko-KR" sz="1100" b="1" dirty="0">
                          <a:solidFill>
                            <a:srgbClr val="FFFF00"/>
                          </a:solidFill>
                          <a:latin typeface="+mn-ea"/>
                          <a:ea typeface="+mn-ea"/>
                        </a:rPr>
                        <a:t>E</a:t>
                      </a:r>
                      <a:r>
                        <a:rPr lang="en-US" altLang="ko-KR" sz="1100" b="1" dirty="0">
                          <a:latin typeface="+mn-ea"/>
                          <a:ea typeface="+mn-ea"/>
                        </a:rPr>
                        <a:t>nhancement</a:t>
                      </a:r>
                      <a:endParaRPr lang="ko-KR" altLang="en-US" sz="1100" b="1" dirty="0">
                        <a:latin typeface="+mn-ea"/>
                        <a:ea typeface="+mn-ea"/>
                      </a:endParaRPr>
                    </a:p>
                  </a:txBody>
                  <a:tcPr marL="42203" marR="42203" anchor="ctr">
                    <a:lnL w="12700" cap="flat" cmpd="sng" algn="ctr">
                      <a:no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00B050">
                        <a:alpha val="50196"/>
                      </a:srgbClr>
                    </a:solidFill>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ko-KR" altLang="en-US" sz="1100" b="0" dirty="0">
                          <a:solidFill>
                            <a:schemeClr val="tx1"/>
                          </a:solidFill>
                          <a:latin typeface="+mn-ea"/>
                          <a:ea typeface="+mn-ea"/>
                        </a:rPr>
                        <a:t>어떤 조건에서 장점이 더욱 효과적인가</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사용자 행위 유도 데이터에 대한 사용자 반응 점수를 책정</a:t>
                      </a:r>
                      <a:r>
                        <a:rPr lang="en-US" altLang="ko-KR" sz="1100" b="0" dirty="0">
                          <a:solidFill>
                            <a:schemeClr val="tx1"/>
                          </a:solidFill>
                          <a:latin typeface="+mn-ea"/>
                          <a:ea typeface="+mn-ea"/>
                        </a:rPr>
                        <a:t>, </a:t>
                      </a:r>
                      <a:r>
                        <a:rPr lang="ko-KR" altLang="en-US" sz="1100" b="0" dirty="0">
                          <a:solidFill>
                            <a:schemeClr val="tx1"/>
                          </a:solidFill>
                          <a:latin typeface="+mn-ea"/>
                          <a:ea typeface="+mn-ea"/>
                        </a:rPr>
                        <a:t>사용자 성향에 대비하는 사용자 유도 행위를 선택</a:t>
                      </a:r>
                    </a:p>
                  </a:txBody>
                  <a:tcPr marL="42203" marR="42203"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accent6">
                        <a:lumMod val="50000"/>
                        <a:alpha val="25098"/>
                      </a:schemeClr>
                    </a:solidFill>
                  </a:tcPr>
                </a:tc>
                <a:extLst>
                  <a:ext uri="{0D108BD9-81ED-4DB2-BD59-A6C34878D82A}">
                    <a16:rowId xmlns:a16="http://schemas.microsoft.com/office/drawing/2014/main" val="10010"/>
                  </a:ext>
                </a:extLst>
              </a:tr>
              <a:tr h="268908">
                <a:tc rowSpan="2">
                  <a:txBody>
                    <a:bodyPr/>
                    <a:lstStyle>
                      <a:defPPr>
                        <a:defRPr lang="ko-KR"/>
                      </a:defPPr>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l" latinLnBrk="1"/>
                      <a:r>
                        <a:rPr lang="en-US" altLang="ko-KR" sz="1100" b="1" dirty="0">
                          <a:solidFill>
                            <a:srgbClr val="FFFF00"/>
                          </a:solidFill>
                          <a:latin typeface="+mn-ea"/>
                          <a:ea typeface="+mn-ea"/>
                        </a:rPr>
                        <a:t>R</a:t>
                      </a:r>
                      <a:r>
                        <a:rPr lang="en-US" altLang="ko-KR" sz="1100" b="1" dirty="0">
                          <a:latin typeface="+mn-ea"/>
                          <a:ea typeface="+mn-ea"/>
                        </a:rPr>
                        <a:t>emedy</a:t>
                      </a:r>
                      <a:endParaRPr lang="ko-KR" altLang="en-US" sz="1100" b="1" dirty="0">
                        <a:latin typeface="+mn-ea"/>
                        <a:ea typeface="+mn-ea"/>
                      </a:endParaRPr>
                    </a:p>
                  </a:txBody>
                  <a:tcPr marL="42203" marR="42203" anchor="ctr">
                    <a:lnL w="12700" cap="flat" cmpd="sng" algn="ctr">
                      <a:no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alpha val="50196"/>
                      </a:srgbClr>
                    </a:solidFill>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r>
                        <a:rPr lang="ko-KR" altLang="en-US" sz="1100" b="0" dirty="0">
                          <a:solidFill>
                            <a:schemeClr val="tx1"/>
                          </a:solidFill>
                          <a:latin typeface="+mn-ea"/>
                          <a:ea typeface="+mn-ea"/>
                        </a:rPr>
                        <a:t>문제를 해결하려면</a:t>
                      </a:r>
                      <a:r>
                        <a:rPr lang="en-US" altLang="ko-KR" sz="1100" b="0" dirty="0">
                          <a:solidFill>
                            <a:schemeClr val="tx1"/>
                          </a:solidFill>
                          <a:latin typeface="+mn-ea"/>
                          <a:ea typeface="+mn-ea"/>
                        </a:rPr>
                        <a:t>?</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row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kumimoji="1" lang="ko-KR" altLang="en-US" sz="1100" b="0" dirty="0">
                          <a:solidFill>
                            <a:schemeClr val="tx1"/>
                          </a:solidFill>
                          <a:latin typeface="+mn-ea"/>
                          <a:ea typeface="+mn-ea"/>
                        </a:rPr>
                        <a:t>인공지능을 이용한 감성인지 </a:t>
                      </a:r>
                      <a:r>
                        <a:rPr kumimoji="1" lang="ko-KR" altLang="en-US" sz="1100" b="0" dirty="0" err="1">
                          <a:solidFill>
                            <a:schemeClr val="tx1"/>
                          </a:solidFill>
                          <a:latin typeface="+mn-ea"/>
                          <a:ea typeface="+mn-ea"/>
                        </a:rPr>
                        <a:t>아바타</a:t>
                      </a:r>
                      <a:r>
                        <a:rPr kumimoji="1" lang="ko-KR" altLang="en-US" sz="1100" b="0" dirty="0">
                          <a:solidFill>
                            <a:schemeClr val="tx1"/>
                          </a:solidFill>
                          <a:latin typeface="+mn-ea"/>
                          <a:ea typeface="+mn-ea"/>
                        </a:rPr>
                        <a:t> 서비스 장치 및 방법 기술을 이용해 데이터 </a:t>
                      </a:r>
                      <a:r>
                        <a:rPr kumimoji="1" lang="ko-KR" altLang="en-US" sz="1100" b="0" dirty="0" err="1">
                          <a:solidFill>
                            <a:schemeClr val="tx1"/>
                          </a:solidFill>
                          <a:latin typeface="+mn-ea"/>
                          <a:ea typeface="+mn-ea"/>
                        </a:rPr>
                        <a:t>베이스부에</a:t>
                      </a:r>
                      <a:r>
                        <a:rPr kumimoji="1" lang="ko-KR" altLang="en-US" sz="1100" b="0" dirty="0">
                          <a:solidFill>
                            <a:schemeClr val="tx1"/>
                          </a:solidFill>
                          <a:latin typeface="+mn-ea"/>
                          <a:ea typeface="+mn-ea"/>
                        </a:rPr>
                        <a:t> 저장되어 있는 반응을 </a:t>
                      </a:r>
                      <a:r>
                        <a:rPr kumimoji="1" lang="ko-KR" altLang="en-US" sz="1100" b="0" dirty="0" err="1">
                          <a:solidFill>
                            <a:schemeClr val="tx1"/>
                          </a:solidFill>
                          <a:latin typeface="+mn-ea"/>
                          <a:ea typeface="+mn-ea"/>
                        </a:rPr>
                        <a:t>할때</a:t>
                      </a:r>
                      <a:r>
                        <a:rPr kumimoji="1" lang="ko-KR" altLang="en-US" sz="1100" b="0" dirty="0">
                          <a:solidFill>
                            <a:schemeClr val="tx1"/>
                          </a:solidFill>
                          <a:latin typeface="+mn-ea"/>
                          <a:ea typeface="+mn-ea"/>
                        </a:rPr>
                        <a:t> 만 사용자에게 영상이나 음향을 제공하지 않고</a:t>
                      </a:r>
                      <a:r>
                        <a:rPr kumimoji="1" lang="en-US" altLang="ko-KR" sz="1100" b="0" dirty="0">
                          <a:solidFill>
                            <a:schemeClr val="tx1"/>
                          </a:solidFill>
                          <a:latin typeface="+mn-ea"/>
                          <a:ea typeface="+mn-ea"/>
                        </a:rPr>
                        <a:t>, </a:t>
                      </a:r>
                      <a:r>
                        <a:rPr kumimoji="1" lang="ko-KR" altLang="en-US" sz="1100" b="0" dirty="0">
                          <a:solidFill>
                            <a:schemeClr val="tx1"/>
                          </a:solidFill>
                          <a:latin typeface="+mn-ea"/>
                          <a:ea typeface="+mn-ea"/>
                        </a:rPr>
                        <a:t>사용자의 반응에 따라 학습을 하여  다른 독창적인 반응 에서  표현이 가능하도록 함</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alpha val="25098"/>
                      </a:schemeClr>
                    </a:solidFill>
                  </a:tcPr>
                </a:tc>
                <a:extLst>
                  <a:ext uri="{0D108BD9-81ED-4DB2-BD59-A6C34878D82A}">
                    <a16:rowId xmlns:a16="http://schemas.microsoft.com/office/drawing/2014/main" val="10011"/>
                  </a:ext>
                </a:extLst>
              </a:tr>
              <a:tr h="696008">
                <a:tc v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latin typeface="+mn-ea"/>
                          <a:ea typeface="+mn-ea"/>
                        </a:rPr>
                        <a:t>근본원인은 무엇인가</a:t>
                      </a:r>
                      <a:r>
                        <a:rPr lang="en-US" altLang="ko-KR" sz="1100" b="0" dirty="0">
                          <a:solidFill>
                            <a:schemeClr val="tx1"/>
                          </a:solidFill>
                          <a:latin typeface="+mn-ea"/>
                          <a:ea typeface="+mn-ea"/>
                        </a:rPr>
                        <a:t>? </a:t>
                      </a:r>
                      <a:endParaRPr lang="ko-KR" altLang="en-US" sz="1100" b="0" dirty="0">
                        <a:solidFill>
                          <a:schemeClr val="tx1"/>
                        </a:solidFill>
                        <a:latin typeface="+mn-ea"/>
                        <a:ea typeface="+mn-ea"/>
                      </a:endParaRPr>
                    </a:p>
                  </a:txBody>
                  <a:tcPr marL="42203" marR="42203"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tc vMerge="1">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l" defTabSz="843991"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solidFill>
                        <a:latin typeface="맑은 고딕" pitchFamily="50" charset="-127"/>
                        <a:ea typeface="맑은 고딕" pitchFamily="50" charset="-127"/>
                      </a:endParaRPr>
                    </a:p>
                  </a:txBody>
                  <a:tcPr marL="42203" marR="42203"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FFC000">
                        <a:alpha val="25098"/>
                      </a:srgbClr>
                    </a:solidFill>
                  </a:tcPr>
                </a:tc>
                <a:extLst>
                  <a:ext uri="{0D108BD9-81ED-4DB2-BD59-A6C34878D82A}">
                    <a16:rowId xmlns:a16="http://schemas.microsoft.com/office/drawing/2014/main" val="10012"/>
                  </a:ext>
                </a:extLst>
              </a:tr>
            </a:tbl>
          </a:graphicData>
        </a:graphic>
      </p:graphicFrame>
      <p:sp>
        <p:nvSpPr>
          <p:cNvPr id="4" name="직사각형 3"/>
          <p:cNvSpPr/>
          <p:nvPr/>
        </p:nvSpPr>
        <p:spPr bwMode="auto">
          <a:xfrm>
            <a:off x="162618" y="1628800"/>
            <a:ext cx="8854382" cy="779919"/>
          </a:xfrm>
          <a:prstGeom prst="rect">
            <a:avLst/>
          </a:prstGeom>
          <a:solidFill>
            <a:srgbClr val="A6A6A6">
              <a:alpha val="50196"/>
            </a:srgbClr>
          </a:solidFill>
          <a:ln w="22225" cap="sq" cmpd="sng" algn="ctr">
            <a:noFill/>
            <a:prstDash val="solid"/>
            <a:round/>
            <a:headEnd type="none" w="med" len="med"/>
            <a:tailEnd type="none"/>
          </a:ln>
          <a:effectLst/>
        </p:spPr>
        <p:txBody>
          <a:bodyPr rtlCol="0" anchor="ctr"/>
          <a:lstStyle/>
          <a:p>
            <a:pPr algn="ctr"/>
            <a:endParaRPr lang="ko-KR" altLang="en-US">
              <a:latin typeface="+mn-ea"/>
            </a:endParaRPr>
          </a:p>
        </p:txBody>
      </p:sp>
      <p:grpSp>
        <p:nvGrpSpPr>
          <p:cNvPr id="10" name="그룹 9"/>
          <p:cNvGrpSpPr/>
          <p:nvPr/>
        </p:nvGrpSpPr>
        <p:grpSpPr>
          <a:xfrm>
            <a:off x="726699" y="1700808"/>
            <a:ext cx="7690602" cy="635903"/>
            <a:chOff x="726699" y="1568961"/>
            <a:chExt cx="7690602" cy="635903"/>
          </a:xfrm>
        </p:grpSpPr>
        <p:sp>
          <p:nvSpPr>
            <p:cNvPr id="30" name="TextBox 2"/>
            <p:cNvSpPr txBox="1">
              <a:spLocks noChangeArrowheads="1"/>
            </p:cNvSpPr>
            <p:nvPr/>
          </p:nvSpPr>
          <p:spPr bwMode="auto">
            <a:xfrm>
              <a:off x="726699" y="1568961"/>
              <a:ext cx="1548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ko-KR" altLang="en-US" sz="1500" b="1" dirty="0">
                  <a:latin typeface="+mn-ea"/>
                  <a:ea typeface="+mn-ea"/>
                </a:rPr>
                <a:t>긍정적 요인</a:t>
              </a:r>
            </a:p>
          </p:txBody>
        </p:sp>
        <p:sp>
          <p:nvSpPr>
            <p:cNvPr id="35" name="TextBox 34"/>
            <p:cNvSpPr txBox="1"/>
            <p:nvPr/>
          </p:nvSpPr>
          <p:spPr bwMode="auto">
            <a:xfrm>
              <a:off x="726699" y="1881699"/>
              <a:ext cx="1548000" cy="323165"/>
            </a:xfrm>
            <a:prstGeom prst="rect">
              <a:avLst/>
            </a:prstGeom>
            <a:noFill/>
          </p:spPr>
          <p:txBody>
            <a:bodyPr>
              <a:spAutoFit/>
            </a:bodyPr>
            <a:lstStyle/>
            <a:p>
              <a:pPr algn="ctr">
                <a:defRPr/>
              </a:pPr>
              <a:r>
                <a:rPr lang="en-US" altLang="ko-KR" sz="1500" b="1" dirty="0">
                  <a:solidFill>
                    <a:srgbClr val="FFC000"/>
                  </a:solidFill>
                  <a:latin typeface="+mn-ea"/>
                </a:rPr>
                <a:t>P</a:t>
              </a:r>
              <a:r>
                <a:rPr lang="en-US" altLang="ko-KR" sz="1500" b="1" dirty="0">
                  <a:solidFill>
                    <a:schemeClr val="accent3">
                      <a:lumMod val="20000"/>
                      <a:lumOff val="80000"/>
                    </a:schemeClr>
                  </a:solidFill>
                  <a:latin typeface="+mn-ea"/>
                </a:rPr>
                <a:t>ositives</a:t>
              </a:r>
              <a:endParaRPr lang="ko-KR" altLang="en-US" sz="1500" b="1" dirty="0">
                <a:solidFill>
                  <a:schemeClr val="accent3">
                    <a:lumMod val="20000"/>
                    <a:lumOff val="80000"/>
                  </a:schemeClr>
                </a:solidFill>
                <a:latin typeface="+mn-ea"/>
              </a:endParaRPr>
            </a:p>
          </p:txBody>
        </p:sp>
        <p:sp>
          <p:nvSpPr>
            <p:cNvPr id="31" name="TextBox 6"/>
            <p:cNvSpPr txBox="1">
              <a:spLocks noChangeArrowheads="1"/>
            </p:cNvSpPr>
            <p:nvPr/>
          </p:nvSpPr>
          <p:spPr bwMode="auto">
            <a:xfrm>
              <a:off x="2262350" y="1568961"/>
              <a:ext cx="1548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ko-KR" altLang="en-US" sz="1500" b="1" dirty="0">
                  <a:latin typeface="+mn-ea"/>
                  <a:ea typeface="+mn-ea"/>
                </a:rPr>
                <a:t>부정적 요인</a:t>
              </a:r>
            </a:p>
          </p:txBody>
        </p:sp>
        <p:sp>
          <p:nvSpPr>
            <p:cNvPr id="36" name="TextBox 35"/>
            <p:cNvSpPr txBox="1"/>
            <p:nvPr/>
          </p:nvSpPr>
          <p:spPr bwMode="auto">
            <a:xfrm>
              <a:off x="2262350" y="1881699"/>
              <a:ext cx="1548000" cy="323165"/>
            </a:xfrm>
            <a:prstGeom prst="rect">
              <a:avLst/>
            </a:prstGeom>
            <a:noFill/>
          </p:spPr>
          <p:txBody>
            <a:bodyPr>
              <a:spAutoFit/>
            </a:bodyPr>
            <a:lstStyle/>
            <a:p>
              <a:pPr algn="ctr">
                <a:defRPr/>
              </a:pPr>
              <a:r>
                <a:rPr lang="en-US" altLang="ko-KR" sz="1500" b="1" dirty="0">
                  <a:solidFill>
                    <a:srgbClr val="FFC000"/>
                  </a:solidFill>
                  <a:latin typeface="+mn-ea"/>
                </a:rPr>
                <a:t>O</a:t>
              </a:r>
              <a:r>
                <a:rPr lang="en-US" altLang="ko-KR" sz="1500" b="1" dirty="0">
                  <a:solidFill>
                    <a:schemeClr val="accent3">
                      <a:lumMod val="20000"/>
                      <a:lumOff val="80000"/>
                    </a:schemeClr>
                  </a:solidFill>
                  <a:latin typeface="+mn-ea"/>
                </a:rPr>
                <a:t>bjectives</a:t>
              </a:r>
              <a:endParaRPr lang="ko-KR" altLang="en-US" sz="1500" b="1" dirty="0">
                <a:solidFill>
                  <a:schemeClr val="accent3">
                    <a:lumMod val="20000"/>
                    <a:lumOff val="80000"/>
                  </a:schemeClr>
                </a:solidFill>
                <a:latin typeface="+mn-ea"/>
              </a:endParaRPr>
            </a:p>
          </p:txBody>
        </p:sp>
        <p:sp>
          <p:nvSpPr>
            <p:cNvPr id="32" name="TextBox 7"/>
            <p:cNvSpPr txBox="1">
              <a:spLocks noChangeArrowheads="1"/>
            </p:cNvSpPr>
            <p:nvPr/>
          </p:nvSpPr>
          <p:spPr bwMode="auto">
            <a:xfrm>
              <a:off x="3798001" y="1568961"/>
              <a:ext cx="1548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ko-KR" altLang="en-US" sz="1500" b="1" dirty="0" err="1">
                  <a:latin typeface="+mn-ea"/>
                  <a:ea typeface="+mn-ea"/>
                </a:rPr>
                <a:t>그밖의</a:t>
              </a:r>
              <a:r>
                <a:rPr lang="ko-KR" altLang="en-US" sz="1500" b="1" dirty="0">
                  <a:latin typeface="+mn-ea"/>
                  <a:ea typeface="+mn-ea"/>
                </a:rPr>
                <a:t> 요인</a:t>
              </a:r>
            </a:p>
          </p:txBody>
        </p:sp>
        <p:sp>
          <p:nvSpPr>
            <p:cNvPr id="37" name="TextBox 36"/>
            <p:cNvSpPr txBox="1"/>
            <p:nvPr/>
          </p:nvSpPr>
          <p:spPr bwMode="auto">
            <a:xfrm>
              <a:off x="3798001" y="1881699"/>
              <a:ext cx="1548000" cy="323165"/>
            </a:xfrm>
            <a:prstGeom prst="rect">
              <a:avLst/>
            </a:prstGeom>
            <a:noFill/>
          </p:spPr>
          <p:txBody>
            <a:bodyPr>
              <a:spAutoFit/>
            </a:bodyPr>
            <a:lstStyle/>
            <a:p>
              <a:pPr algn="ctr">
                <a:defRPr/>
              </a:pPr>
              <a:r>
                <a:rPr lang="en-US" altLang="ko-KR" sz="1500" b="1" dirty="0">
                  <a:solidFill>
                    <a:srgbClr val="FFC000"/>
                  </a:solidFill>
                  <a:latin typeface="+mn-ea"/>
                </a:rPr>
                <a:t>W</a:t>
              </a:r>
              <a:r>
                <a:rPr lang="en-US" altLang="ko-KR" sz="1500" b="1" dirty="0">
                  <a:solidFill>
                    <a:schemeClr val="accent3">
                      <a:lumMod val="20000"/>
                      <a:lumOff val="80000"/>
                    </a:schemeClr>
                  </a:solidFill>
                  <a:latin typeface="+mn-ea"/>
                </a:rPr>
                <a:t>hat else</a:t>
              </a:r>
              <a:endParaRPr lang="ko-KR" altLang="en-US" sz="1500" b="1" dirty="0">
                <a:solidFill>
                  <a:schemeClr val="accent3">
                    <a:lumMod val="20000"/>
                    <a:lumOff val="80000"/>
                  </a:schemeClr>
                </a:solidFill>
                <a:latin typeface="+mn-ea"/>
              </a:endParaRPr>
            </a:p>
          </p:txBody>
        </p:sp>
        <p:sp>
          <p:nvSpPr>
            <p:cNvPr id="33" name="TextBox 9"/>
            <p:cNvSpPr txBox="1">
              <a:spLocks noChangeArrowheads="1"/>
            </p:cNvSpPr>
            <p:nvPr/>
          </p:nvSpPr>
          <p:spPr bwMode="auto">
            <a:xfrm>
              <a:off x="5333652" y="1568961"/>
              <a:ext cx="1548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ko-KR" altLang="en-US" sz="1500" b="1" dirty="0">
                  <a:latin typeface="+mn-ea"/>
                  <a:ea typeface="+mn-ea"/>
                </a:rPr>
                <a:t>향상</a:t>
              </a:r>
            </a:p>
          </p:txBody>
        </p:sp>
        <p:sp>
          <p:nvSpPr>
            <p:cNvPr id="38" name="TextBox 37"/>
            <p:cNvSpPr txBox="1"/>
            <p:nvPr/>
          </p:nvSpPr>
          <p:spPr bwMode="auto">
            <a:xfrm>
              <a:off x="5333652" y="1881699"/>
              <a:ext cx="1548000" cy="323165"/>
            </a:xfrm>
            <a:prstGeom prst="rect">
              <a:avLst/>
            </a:prstGeom>
            <a:noFill/>
          </p:spPr>
          <p:txBody>
            <a:bodyPr>
              <a:spAutoFit/>
            </a:bodyPr>
            <a:lstStyle/>
            <a:p>
              <a:pPr algn="ctr">
                <a:defRPr/>
              </a:pPr>
              <a:r>
                <a:rPr lang="en-US" altLang="ko-KR" sz="1500" b="1" dirty="0">
                  <a:solidFill>
                    <a:srgbClr val="FFC000"/>
                  </a:solidFill>
                  <a:latin typeface="+mn-ea"/>
                </a:rPr>
                <a:t>E</a:t>
              </a:r>
              <a:r>
                <a:rPr lang="en-US" altLang="ko-KR" sz="1500" b="1" dirty="0">
                  <a:solidFill>
                    <a:schemeClr val="accent3">
                      <a:lumMod val="20000"/>
                      <a:lumOff val="80000"/>
                    </a:schemeClr>
                  </a:solidFill>
                  <a:latin typeface="+mn-ea"/>
                </a:rPr>
                <a:t>nhancements</a:t>
              </a:r>
              <a:endParaRPr lang="ko-KR" altLang="en-US" sz="1500" b="1" dirty="0">
                <a:solidFill>
                  <a:schemeClr val="accent3">
                    <a:lumMod val="20000"/>
                    <a:lumOff val="80000"/>
                  </a:schemeClr>
                </a:solidFill>
                <a:latin typeface="+mn-ea"/>
              </a:endParaRPr>
            </a:p>
          </p:txBody>
        </p:sp>
        <p:sp>
          <p:nvSpPr>
            <p:cNvPr id="34" name="TextBox 10"/>
            <p:cNvSpPr txBox="1">
              <a:spLocks noChangeArrowheads="1"/>
            </p:cNvSpPr>
            <p:nvPr/>
          </p:nvSpPr>
          <p:spPr bwMode="auto">
            <a:xfrm>
              <a:off x="6869301" y="1568961"/>
              <a:ext cx="1548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ko-KR" altLang="en-US" sz="1500" b="1" dirty="0">
                  <a:latin typeface="+mn-ea"/>
                  <a:ea typeface="+mn-ea"/>
                </a:rPr>
                <a:t>치유</a:t>
              </a:r>
            </a:p>
          </p:txBody>
        </p:sp>
        <p:sp>
          <p:nvSpPr>
            <p:cNvPr id="39" name="TextBox 38"/>
            <p:cNvSpPr txBox="1"/>
            <p:nvPr/>
          </p:nvSpPr>
          <p:spPr bwMode="auto">
            <a:xfrm>
              <a:off x="6869301" y="1881699"/>
              <a:ext cx="1548000" cy="323165"/>
            </a:xfrm>
            <a:prstGeom prst="rect">
              <a:avLst/>
            </a:prstGeom>
            <a:noFill/>
          </p:spPr>
          <p:txBody>
            <a:bodyPr>
              <a:spAutoFit/>
            </a:bodyPr>
            <a:lstStyle/>
            <a:p>
              <a:pPr algn="ctr">
                <a:defRPr/>
              </a:pPr>
              <a:r>
                <a:rPr lang="en-US" altLang="ko-KR" sz="1500" b="1" dirty="0">
                  <a:solidFill>
                    <a:srgbClr val="FFC000"/>
                  </a:solidFill>
                  <a:latin typeface="+mn-ea"/>
                </a:rPr>
                <a:t>R</a:t>
              </a:r>
              <a:r>
                <a:rPr lang="en-US" altLang="ko-KR" sz="1500" b="1" dirty="0">
                  <a:solidFill>
                    <a:schemeClr val="accent3">
                      <a:lumMod val="20000"/>
                      <a:lumOff val="80000"/>
                    </a:schemeClr>
                  </a:solidFill>
                  <a:latin typeface="+mn-ea"/>
                </a:rPr>
                <a:t>emedies</a:t>
              </a:r>
              <a:endParaRPr lang="ko-KR" altLang="en-US" sz="1500" b="1" dirty="0">
                <a:solidFill>
                  <a:schemeClr val="accent3">
                    <a:lumMod val="20000"/>
                    <a:lumOff val="80000"/>
                  </a:schemeClr>
                </a:solidFill>
                <a:latin typeface="+mn-ea"/>
              </a:endParaRPr>
            </a:p>
          </p:txBody>
        </p:sp>
      </p:grpSp>
      <p:sp>
        <p:nvSpPr>
          <p:cNvPr id="42" name="TextBox 41"/>
          <p:cNvSpPr txBox="1"/>
          <p:nvPr/>
        </p:nvSpPr>
        <p:spPr>
          <a:xfrm>
            <a:off x="162618" y="841438"/>
            <a:ext cx="8854382" cy="871347"/>
          </a:xfrm>
          <a:prstGeom prst="rect">
            <a:avLst/>
          </a:prstGeom>
          <a:noFill/>
          <a:ln w="28575" cap="rnd" cmpd="sng" algn="ctr">
            <a:noFill/>
            <a:prstDash val="solid"/>
            <a:round/>
            <a:headEnd type="none" w="med" len="med"/>
            <a:tailEnd type="none" w="med" len="med"/>
          </a:ln>
          <a:effectLst/>
        </p:spPr>
        <p:txBody>
          <a:bodyPr wrap="square" lIns="180000" tIns="180000" rIns="180000" bIns="180000">
            <a:spAutoFit/>
          </a:bodyPr>
          <a:lstStyle>
            <a:defPPr>
              <a:defRPr lang="ko-KR"/>
            </a:defPPr>
            <a:lvl1pPr marL="171450" indent="-171450">
              <a:buFont typeface="Wingdings" pitchFamily="2" charset="2"/>
              <a:buChar char="§"/>
              <a:defRPr sz="1500">
                <a:latin typeface="굴림체" pitchFamily="49" charset="-127"/>
                <a:ea typeface="굴림체" pitchFamily="49" charset="-127"/>
              </a:defRPr>
            </a:lvl1pPr>
          </a:lstStyle>
          <a:p>
            <a:pPr>
              <a:spcBef>
                <a:spcPts val="600"/>
              </a:spcBef>
            </a:pPr>
            <a:r>
              <a:rPr lang="ko-KR" altLang="en-US" sz="1400" dirty="0">
                <a:solidFill>
                  <a:schemeClr val="bg1"/>
                </a:solidFill>
                <a:latin typeface="+mn-ea"/>
                <a:ea typeface="+mn-ea"/>
              </a:rPr>
              <a:t>아이디어를 분석하여 이상적 결과</a:t>
            </a:r>
            <a:r>
              <a:rPr lang="en-US" altLang="ko-KR" sz="1400" dirty="0">
                <a:solidFill>
                  <a:schemeClr val="bg1"/>
                </a:solidFill>
                <a:latin typeface="+mn-ea"/>
                <a:ea typeface="+mn-ea"/>
              </a:rPr>
              <a:t>(IFR: Ideal Final Result)</a:t>
            </a:r>
            <a:r>
              <a:rPr lang="ko-KR" altLang="en-US" sz="1400" dirty="0">
                <a:solidFill>
                  <a:schemeClr val="bg1"/>
                </a:solidFill>
                <a:latin typeface="+mn-ea"/>
                <a:ea typeface="+mn-ea"/>
              </a:rPr>
              <a:t>를 도출하는 브레인 </a:t>
            </a:r>
            <a:r>
              <a:rPr lang="ko-KR" altLang="en-US" sz="1400" dirty="0" err="1">
                <a:solidFill>
                  <a:schemeClr val="bg1"/>
                </a:solidFill>
                <a:latin typeface="+mn-ea"/>
                <a:ea typeface="+mn-ea"/>
              </a:rPr>
              <a:t>스토밍</a:t>
            </a:r>
            <a:r>
              <a:rPr lang="ko-KR" altLang="en-US" sz="1400" dirty="0">
                <a:solidFill>
                  <a:schemeClr val="bg1"/>
                </a:solidFill>
                <a:latin typeface="+mn-ea"/>
                <a:ea typeface="+mn-ea"/>
              </a:rPr>
              <a:t> 기법</a:t>
            </a:r>
            <a:endParaRPr lang="en-US" altLang="ko-KR" sz="1400" dirty="0">
              <a:solidFill>
                <a:schemeClr val="bg1"/>
              </a:solidFill>
              <a:latin typeface="+mn-ea"/>
              <a:ea typeface="+mn-ea"/>
            </a:endParaRPr>
          </a:p>
          <a:p>
            <a:pPr>
              <a:spcBef>
                <a:spcPts val="600"/>
              </a:spcBef>
            </a:pPr>
            <a:r>
              <a:rPr lang="ko-KR" altLang="en-US" sz="1400" dirty="0">
                <a:solidFill>
                  <a:schemeClr val="bg1"/>
                </a:solidFill>
                <a:latin typeface="+mn-ea"/>
                <a:ea typeface="+mn-ea"/>
              </a:rPr>
              <a:t>유용한 특성을 향상시키고 유해한 특성을 제거함으로써 </a:t>
            </a:r>
            <a:r>
              <a:rPr lang="en-US" altLang="ko-KR" sz="1400" dirty="0">
                <a:solidFill>
                  <a:schemeClr val="bg1"/>
                </a:solidFill>
                <a:latin typeface="+mn-ea"/>
                <a:ea typeface="+mn-ea"/>
              </a:rPr>
              <a:t>IFR(Ideal Final Result)</a:t>
            </a:r>
            <a:r>
              <a:rPr lang="ko-KR" altLang="en-US" sz="1400" dirty="0">
                <a:solidFill>
                  <a:schemeClr val="bg1"/>
                </a:solidFill>
                <a:latin typeface="+mn-ea"/>
                <a:ea typeface="+mn-ea"/>
              </a:rPr>
              <a:t>에 근접한 아이디어 도출</a:t>
            </a:r>
          </a:p>
        </p:txBody>
      </p:sp>
      <p:sp>
        <p:nvSpPr>
          <p:cNvPr id="18" name="슬라이드 번호 개체 틀 1">
            <a:extLst>
              <a:ext uri="{FF2B5EF4-FFF2-40B4-BE49-F238E27FC236}">
                <a16:creationId xmlns:a16="http://schemas.microsoft.com/office/drawing/2014/main" id="{20431BC9-F4B3-4613-B7B3-5F40023EECD0}"/>
              </a:ext>
            </a:extLst>
          </p:cNvPr>
          <p:cNvSpPr>
            <a:spLocks noGrp="1"/>
          </p:cNvSpPr>
          <p:nvPr>
            <p:ph type="sldNum" sz="quarter" idx="12"/>
          </p:nvPr>
        </p:nvSpPr>
        <p:spPr/>
        <p:txBody>
          <a:bodyPr/>
          <a:lstStyle/>
          <a:p>
            <a:fld id="{CFC48613-D1D5-42C6-AA47-CE1C9A1D9ADE}" type="slidenum">
              <a:rPr lang="ko-KR" altLang="en-US" smtClean="0">
                <a:latin typeface="+mn-ea"/>
              </a:rPr>
              <a:pPr/>
              <a:t>41</a:t>
            </a:fld>
            <a:endParaRPr lang="ko-KR" altLang="en-US" dirty="0">
              <a:latin typeface="+mn-ea"/>
            </a:endParaRPr>
          </a:p>
        </p:txBody>
      </p:sp>
      <p:sp>
        <p:nvSpPr>
          <p:cNvPr id="17" name="제목 4"/>
          <p:cNvSpPr>
            <a:spLocks noGrp="1"/>
          </p:cNvSpPr>
          <p:nvPr>
            <p:ph type="title"/>
          </p:nvPr>
        </p:nvSpPr>
        <p:spPr/>
        <p:txBody>
          <a:bodyPr>
            <a:normAutofit/>
          </a:bodyPr>
          <a:lstStyle/>
          <a:p>
            <a:pPr fontAlgn="base">
              <a:spcAft>
                <a:spcPct val="0"/>
              </a:spcAft>
            </a:pPr>
            <a:r>
              <a:rPr lang="ko-KR" altLang="en-US" dirty="0"/>
              <a:t>핵심특허 대응전략 </a:t>
            </a:r>
            <a:r>
              <a:rPr lang="en-US" altLang="ko-KR" dirty="0"/>
              <a:t>- </a:t>
            </a:r>
            <a:r>
              <a:rPr lang="ko-KR" altLang="en-US" dirty="0"/>
              <a:t>회피설계</a:t>
            </a:r>
            <a:endParaRPr lang="ko-KR" altLang="en-US" dirty="0">
              <a:latin typeface="+mn-ea"/>
              <a:ea typeface="+mn-ea"/>
            </a:endParaRPr>
          </a:p>
        </p:txBody>
      </p:sp>
    </p:spTree>
    <p:extLst>
      <p:ext uri="{BB962C8B-B14F-4D97-AF65-F5344CB8AC3E}">
        <p14:creationId xmlns:p14="http://schemas.microsoft.com/office/powerpoint/2010/main" val="16363175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a:prstGeom prst="rect">
            <a:avLst/>
          </a:prstGeom>
        </p:spPr>
        <p:txBody>
          <a:bodyPr/>
          <a:lstStyle/>
          <a:p>
            <a:fld id="{CFC48613-D1D5-42C6-AA47-CE1C9A1D9ADE}" type="slidenum">
              <a:rPr lang="ko-KR" altLang="en-US" smtClean="0"/>
              <a:pPr/>
              <a:t>42</a:t>
            </a:fld>
            <a:endParaRPr lang="ko-KR" altLang="en-US" dirty="0"/>
          </a:p>
        </p:txBody>
      </p:sp>
      <p:sp>
        <p:nvSpPr>
          <p:cNvPr id="4" name="직사각형 3"/>
          <p:cNvSpPr/>
          <p:nvPr/>
        </p:nvSpPr>
        <p:spPr>
          <a:xfrm>
            <a:off x="5699390" y="908721"/>
            <a:ext cx="3137124" cy="5472608"/>
          </a:xfrm>
          <a:prstGeom prst="rect">
            <a:avLst/>
          </a:prstGeom>
          <a:gradFill>
            <a:gsLst>
              <a:gs pos="0">
                <a:schemeClr val="accent4">
                  <a:tint val="50000"/>
                  <a:satMod val="300000"/>
                  <a:alpha val="70000"/>
                </a:schemeClr>
              </a:gs>
              <a:gs pos="35000">
                <a:schemeClr val="accent4">
                  <a:tint val="37000"/>
                  <a:satMod val="300000"/>
                  <a:alpha val="70000"/>
                </a:schemeClr>
              </a:gs>
              <a:gs pos="100000">
                <a:schemeClr val="accent4">
                  <a:tint val="15000"/>
                  <a:satMod val="350000"/>
                  <a:alpha val="70000"/>
                </a:schemeClr>
              </a:gs>
            </a:gsLst>
          </a:gra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3" name="직사각형 2"/>
          <p:cNvSpPr/>
          <p:nvPr/>
        </p:nvSpPr>
        <p:spPr>
          <a:xfrm>
            <a:off x="307487" y="908721"/>
            <a:ext cx="3137124" cy="5472608"/>
          </a:xfrm>
          <a:prstGeom prst="rect">
            <a:avLst/>
          </a:prstGeom>
          <a:gradFill>
            <a:gsLst>
              <a:gs pos="0">
                <a:schemeClr val="accent6">
                  <a:tint val="50000"/>
                  <a:satMod val="300000"/>
                  <a:alpha val="70000"/>
                </a:schemeClr>
              </a:gs>
              <a:gs pos="35000">
                <a:schemeClr val="accent6">
                  <a:tint val="37000"/>
                  <a:satMod val="300000"/>
                  <a:alpha val="70000"/>
                </a:schemeClr>
              </a:gs>
              <a:gs pos="100000">
                <a:schemeClr val="accent6">
                  <a:tint val="15000"/>
                  <a:satMod val="350000"/>
                  <a:alpha val="70000"/>
                </a:schemeClr>
              </a:gs>
            </a:gsLst>
          </a:gra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a:p>
        </p:txBody>
      </p:sp>
      <p:sp>
        <p:nvSpPr>
          <p:cNvPr id="5" name="TextBox 4"/>
          <p:cNvSpPr txBox="1"/>
          <p:nvPr/>
        </p:nvSpPr>
        <p:spPr>
          <a:xfrm>
            <a:off x="572102" y="1016987"/>
            <a:ext cx="2605223" cy="800219"/>
          </a:xfrm>
          <a:prstGeom prst="rect">
            <a:avLst/>
          </a:prstGeom>
          <a:noFill/>
        </p:spPr>
        <p:txBody>
          <a:bodyPr wrap="square" rtlCol="0" anchor="ctr">
            <a:spAutoFit/>
          </a:bodyPr>
          <a:lstStyle/>
          <a:p>
            <a:pPr algn="ctr"/>
            <a:r>
              <a:rPr lang="en-US" altLang="ko-KR" sz="1400" dirty="0">
                <a:latin typeface="+mn-ea"/>
              </a:rPr>
              <a:t>10-2012-0014745 (2012.02.14)</a:t>
            </a:r>
          </a:p>
          <a:p>
            <a:pPr algn="ctr"/>
            <a:r>
              <a:rPr lang="ko-KR" altLang="en-US" sz="1600" b="1" dirty="0">
                <a:latin typeface="+mn-ea"/>
              </a:rPr>
              <a:t>감성 교감 로봇 서비스</a:t>
            </a:r>
            <a:endParaRPr lang="en-US" altLang="ko-KR" sz="1600" b="1" dirty="0">
              <a:latin typeface="+mn-ea"/>
            </a:endParaRPr>
          </a:p>
          <a:p>
            <a:pPr algn="ctr"/>
            <a:r>
              <a:rPr lang="ko-KR" altLang="en-US" sz="1600" b="1" dirty="0">
                <a:latin typeface="+mn-ea"/>
              </a:rPr>
              <a:t>시스템 및 그 방법</a:t>
            </a:r>
            <a:endParaRPr lang="en-US" altLang="ko-KR" sz="1600" b="1" dirty="0">
              <a:latin typeface="+mn-ea"/>
            </a:endParaRPr>
          </a:p>
        </p:txBody>
      </p:sp>
      <p:sp>
        <p:nvSpPr>
          <p:cNvPr id="6" name="TextBox 5"/>
          <p:cNvSpPr txBox="1"/>
          <p:nvPr/>
        </p:nvSpPr>
        <p:spPr>
          <a:xfrm>
            <a:off x="572103" y="1844824"/>
            <a:ext cx="2633358" cy="2069797"/>
          </a:xfrm>
          <a:prstGeom prst="rect">
            <a:avLst/>
          </a:prstGeom>
          <a:noFill/>
        </p:spPr>
        <p:txBody>
          <a:bodyPr wrap="square" rtlCol="0" anchor="ctr">
            <a:spAutoFit/>
          </a:bodyPr>
          <a:lstStyle/>
          <a:p>
            <a:pPr algn="just"/>
            <a:r>
              <a:rPr lang="ko-KR" altLang="en-US" sz="1400" dirty="0">
                <a:latin typeface="+mn-ea"/>
              </a:rPr>
              <a:t>사용자</a:t>
            </a:r>
            <a:r>
              <a:rPr lang="en-US" altLang="ko-KR" sz="1400" dirty="0">
                <a:latin typeface="+mn-ea"/>
              </a:rPr>
              <a:t>(</a:t>
            </a:r>
            <a:r>
              <a:rPr lang="ko-KR" altLang="en-US" sz="1400" dirty="0">
                <a:latin typeface="+mn-ea"/>
              </a:rPr>
              <a:t>인간</a:t>
            </a:r>
            <a:r>
              <a:rPr lang="en-US" altLang="ko-KR" sz="1400" dirty="0">
                <a:latin typeface="+mn-ea"/>
              </a:rPr>
              <a:t>)</a:t>
            </a:r>
            <a:r>
              <a:rPr lang="ko-KR" altLang="en-US" sz="1400" dirty="0">
                <a:latin typeface="+mn-ea"/>
              </a:rPr>
              <a:t>와 로봇 간에 상황에 맞는 대화를 나눌 수 있고</a:t>
            </a:r>
            <a:r>
              <a:rPr lang="en-US" altLang="ko-KR" sz="1400" dirty="0">
                <a:latin typeface="+mn-ea"/>
              </a:rPr>
              <a:t>,</a:t>
            </a:r>
            <a:r>
              <a:rPr lang="ko-KR" altLang="en-US" sz="1400" dirty="0">
                <a:latin typeface="+mn-ea"/>
              </a:rPr>
              <a:t> 어떠한 상황이나 장소</a:t>
            </a:r>
            <a:r>
              <a:rPr lang="en-US" altLang="ko-KR" sz="1400" dirty="0">
                <a:latin typeface="+mn-ea"/>
              </a:rPr>
              <a:t>, </a:t>
            </a:r>
            <a:r>
              <a:rPr lang="ko-KR" altLang="en-US" sz="1400" dirty="0">
                <a:latin typeface="+mn-ea"/>
              </a:rPr>
              <a:t>시간 등에 적합한 맞춤형 </a:t>
            </a:r>
            <a:r>
              <a:rPr lang="ko-KR" altLang="en-US" sz="1400" b="1" dirty="0">
                <a:latin typeface="+mn-ea"/>
              </a:rPr>
              <a:t>감성 교감 서비스를 제공</a:t>
            </a:r>
            <a:endParaRPr lang="en-US" altLang="ko-KR" sz="1400" b="1" dirty="0">
              <a:latin typeface="+mn-ea"/>
            </a:endParaRPr>
          </a:p>
          <a:p>
            <a:endParaRPr lang="en-US" altLang="ko-KR" sz="900" b="1" dirty="0">
              <a:latin typeface="+mn-ea"/>
            </a:endParaRPr>
          </a:p>
          <a:p>
            <a:pPr algn="ctr"/>
            <a:r>
              <a:rPr lang="ko-KR" altLang="en-US" sz="1200" b="1" i="1" dirty="0">
                <a:latin typeface="+mn-ea"/>
              </a:rPr>
              <a:t>센서 모듈</a:t>
            </a:r>
            <a:endParaRPr lang="en-US" altLang="ko-KR" sz="1200" b="1" i="1" dirty="0">
              <a:latin typeface="+mn-ea"/>
            </a:endParaRPr>
          </a:p>
          <a:p>
            <a:pPr algn="ctr"/>
            <a:r>
              <a:rPr lang="ko-KR" altLang="en-US" sz="1200" b="1" i="1" dirty="0">
                <a:latin typeface="+mn-ea"/>
              </a:rPr>
              <a:t>상황인식 모듈</a:t>
            </a:r>
            <a:endParaRPr lang="en-US" altLang="ko-KR" sz="1200" b="1" i="1" dirty="0">
              <a:latin typeface="+mn-ea"/>
            </a:endParaRPr>
          </a:p>
          <a:p>
            <a:pPr algn="ctr"/>
            <a:r>
              <a:rPr lang="ko-KR" altLang="en-US" sz="1200" b="1" i="1" dirty="0">
                <a:latin typeface="+mn-ea"/>
              </a:rPr>
              <a:t>서비스 처리 모듈</a:t>
            </a:r>
            <a:endParaRPr lang="en-US" altLang="ko-KR" sz="1200" b="1" i="1" dirty="0">
              <a:latin typeface="+mn-ea"/>
            </a:endParaRPr>
          </a:p>
          <a:p>
            <a:pPr algn="ctr"/>
            <a:r>
              <a:rPr lang="ko-KR" altLang="en-US" sz="1200" b="1" i="1" dirty="0">
                <a:latin typeface="+mn-ea"/>
              </a:rPr>
              <a:t>표현 모듈</a:t>
            </a:r>
            <a:endParaRPr lang="en-US" altLang="ko-KR" sz="1200" i="1" dirty="0">
              <a:latin typeface="+mn-ea"/>
            </a:endParaRPr>
          </a:p>
        </p:txBody>
      </p:sp>
      <p:pic>
        <p:nvPicPr>
          <p:cNvPr id="13" name="Picture 2" descr="C:\Users\user\Downloads\102012001474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102" y="4018760"/>
            <a:ext cx="2605220" cy="221855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그룹 131"/>
          <p:cNvGrpSpPr/>
          <p:nvPr/>
        </p:nvGrpSpPr>
        <p:grpSpPr>
          <a:xfrm>
            <a:off x="3563889" y="908720"/>
            <a:ext cx="2016224" cy="5472266"/>
            <a:chOff x="3563888" y="980727"/>
            <a:chExt cx="2016224" cy="5472266"/>
          </a:xfrm>
        </p:grpSpPr>
        <p:sp>
          <p:nvSpPr>
            <p:cNvPr id="7" name="직사각형 6"/>
            <p:cNvSpPr/>
            <p:nvPr/>
          </p:nvSpPr>
          <p:spPr>
            <a:xfrm>
              <a:off x="3563888" y="2069793"/>
              <a:ext cx="2016224" cy="972000"/>
            </a:xfrm>
            <a:prstGeom prst="rect">
              <a:avLst/>
            </a:prstGeom>
            <a:solidFill>
              <a:srgbClr val="000000">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1"/>
                  </a:solidFill>
                  <a:latin typeface="+mn-ea"/>
                </a:rPr>
                <a:t>0</a:t>
              </a:r>
            </a:p>
            <a:p>
              <a:pPr algn="ctr"/>
              <a:r>
                <a:rPr lang="ko-KR" altLang="en-US" sz="1100" b="1" dirty="0">
                  <a:solidFill>
                    <a:schemeClr val="bg1"/>
                  </a:solidFill>
                  <a:latin typeface="+mn-ea"/>
                </a:rPr>
                <a:t>데이터 베이스에 저장되어 있는 반응을 할 때만 사용자에게 영상이나 음향을 제공</a:t>
              </a:r>
            </a:p>
          </p:txBody>
        </p:sp>
        <p:sp>
          <p:nvSpPr>
            <p:cNvPr id="8" name="직사각형 7"/>
            <p:cNvSpPr/>
            <p:nvPr/>
          </p:nvSpPr>
          <p:spPr>
            <a:xfrm>
              <a:off x="3563888" y="3158859"/>
              <a:ext cx="2016224" cy="972000"/>
            </a:xfrm>
            <a:prstGeom prst="rect">
              <a:avLst/>
            </a:prstGeom>
            <a:solidFill>
              <a:srgbClr val="000000">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1"/>
                  </a:solidFill>
                  <a:latin typeface="+mn-ea"/>
                </a:rPr>
                <a:t>W</a:t>
              </a:r>
            </a:p>
            <a:p>
              <a:pPr algn="ctr"/>
              <a:r>
                <a:rPr lang="ko-KR" altLang="en-US" sz="1100" b="1" dirty="0">
                  <a:solidFill>
                    <a:schemeClr val="bg1"/>
                  </a:solidFill>
                  <a:latin typeface="+mn-ea"/>
                </a:rPr>
                <a:t>로봇의 사용자 행위 유도 표현 방식을 지원하는 구동 제어 서브 디바이스를 제공</a:t>
              </a:r>
              <a:endParaRPr lang="en-US" altLang="ko-KR" sz="1000" b="1" dirty="0">
                <a:solidFill>
                  <a:schemeClr val="bg1"/>
                </a:solidFill>
                <a:latin typeface="+mn-ea"/>
              </a:endParaRPr>
            </a:p>
          </p:txBody>
        </p:sp>
        <p:sp>
          <p:nvSpPr>
            <p:cNvPr id="9" name="직사각형 8"/>
            <p:cNvSpPr/>
            <p:nvPr/>
          </p:nvSpPr>
          <p:spPr>
            <a:xfrm>
              <a:off x="3563888" y="5480993"/>
              <a:ext cx="2016224" cy="972000"/>
            </a:xfrm>
            <a:prstGeom prst="rect">
              <a:avLst/>
            </a:prstGeom>
            <a:solidFill>
              <a:srgbClr val="000000">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1"/>
                  </a:solidFill>
                  <a:latin typeface="+mn-ea"/>
                </a:rPr>
                <a:t>R</a:t>
              </a:r>
            </a:p>
            <a:p>
              <a:pPr algn="ctr">
                <a:defRPr/>
              </a:pPr>
              <a:r>
                <a:rPr lang="ko-KR" altLang="en-US" sz="1100" b="1" dirty="0">
                  <a:solidFill>
                    <a:schemeClr val="bg1"/>
                  </a:solidFill>
                  <a:latin typeface="+mn-ea"/>
                </a:rPr>
                <a:t>인공지능을 이용한 감성인지 </a:t>
              </a:r>
              <a:r>
                <a:rPr lang="ko-KR" altLang="en-US" sz="1100" b="1" dirty="0" err="1">
                  <a:solidFill>
                    <a:schemeClr val="bg1"/>
                  </a:solidFill>
                  <a:latin typeface="+mn-ea"/>
                </a:rPr>
                <a:t>아바타</a:t>
              </a:r>
              <a:r>
                <a:rPr lang="ko-KR" altLang="en-US" sz="1100" b="1" dirty="0">
                  <a:solidFill>
                    <a:schemeClr val="bg1"/>
                  </a:solidFill>
                  <a:latin typeface="+mn-ea"/>
                </a:rPr>
                <a:t> 서비스 장치 및 방법 기술을 이용</a:t>
              </a:r>
            </a:p>
          </p:txBody>
        </p:sp>
        <p:sp>
          <p:nvSpPr>
            <p:cNvPr id="14" name="직사각형 13"/>
            <p:cNvSpPr/>
            <p:nvPr/>
          </p:nvSpPr>
          <p:spPr>
            <a:xfrm>
              <a:off x="3563888" y="980727"/>
              <a:ext cx="2016224" cy="972000"/>
            </a:xfrm>
            <a:prstGeom prst="rect">
              <a:avLst/>
            </a:prstGeom>
            <a:solidFill>
              <a:srgbClr val="000000">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1"/>
                  </a:solidFill>
                  <a:latin typeface="+mn-ea"/>
                </a:rPr>
                <a:t>P</a:t>
              </a:r>
            </a:p>
            <a:p>
              <a:pPr algn="ctr"/>
              <a:r>
                <a:rPr lang="ko-KR" altLang="en-US" sz="1100" b="1" dirty="0">
                  <a:solidFill>
                    <a:schemeClr val="bg1"/>
                  </a:solidFill>
                  <a:latin typeface="+mn-ea"/>
                </a:rPr>
                <a:t>원하는 인식 정보를 얻기 위해 사용자의 행위를 유도하여 의도적 협조 상황을 조성</a:t>
              </a:r>
              <a:endParaRPr lang="en-US" altLang="ko-KR" sz="1100" b="1" dirty="0">
                <a:solidFill>
                  <a:schemeClr val="bg1"/>
                </a:solidFill>
                <a:latin typeface="+mn-ea"/>
              </a:endParaRPr>
            </a:p>
          </p:txBody>
        </p:sp>
        <p:sp>
          <p:nvSpPr>
            <p:cNvPr id="15" name="직사각형 14"/>
            <p:cNvSpPr/>
            <p:nvPr/>
          </p:nvSpPr>
          <p:spPr>
            <a:xfrm>
              <a:off x="3563888" y="4247925"/>
              <a:ext cx="2016224" cy="1116000"/>
            </a:xfrm>
            <a:prstGeom prst="rect">
              <a:avLst/>
            </a:prstGeom>
            <a:solidFill>
              <a:srgbClr val="000000">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1"/>
                  </a:solidFill>
                  <a:latin typeface="+mn-ea"/>
                </a:rPr>
                <a:t>E</a:t>
              </a:r>
            </a:p>
            <a:p>
              <a:pPr algn="ctr"/>
              <a:r>
                <a:rPr lang="ko-KR" altLang="en-US" sz="1100" b="1" dirty="0">
                  <a:solidFill>
                    <a:schemeClr val="bg1"/>
                  </a:solidFill>
                  <a:latin typeface="+mn-ea"/>
                </a:rPr>
                <a:t>사용자 행위 유도 데이터에 대한 사용자 반응 점수를 책정</a:t>
              </a:r>
              <a:r>
                <a:rPr lang="en-US" altLang="ko-KR" sz="1100" b="1" dirty="0">
                  <a:solidFill>
                    <a:schemeClr val="bg1"/>
                  </a:solidFill>
                  <a:latin typeface="+mn-ea"/>
                </a:rPr>
                <a:t>, </a:t>
              </a:r>
              <a:r>
                <a:rPr lang="ko-KR" altLang="en-US" sz="1100" b="1" dirty="0">
                  <a:solidFill>
                    <a:schemeClr val="bg1"/>
                  </a:solidFill>
                  <a:latin typeface="+mn-ea"/>
                </a:rPr>
                <a:t>사용자 성향에 대비하는 사용자 유도 행위를 선택</a:t>
              </a:r>
            </a:p>
          </p:txBody>
        </p:sp>
      </p:grpSp>
      <p:sp>
        <p:nvSpPr>
          <p:cNvPr id="131" name="제목 4"/>
          <p:cNvSpPr txBox="1">
            <a:spLocks noGrp="1"/>
          </p:cNvSpPr>
          <p:nvPr>
            <p:ph type="title"/>
          </p:nvPr>
        </p:nvSpPr>
        <p:spPr>
          <a:prstGeom prst="rect">
            <a:avLst/>
          </a:prstGeom>
        </p:spPr>
        <p:txBody>
          <a:bodyPr>
            <a:normAutofit/>
            <a:scene3d>
              <a:camera prst="orthographicFront"/>
              <a:lightRig rig="threePt" dir="t"/>
            </a:scene3d>
            <a:sp3d>
              <a:bevelB w="57150" h="38100" prst="artDeco"/>
            </a:sp3d>
          </a:bodyPr>
          <a:lstStyle>
            <a:lvl1pPr algn="l" rtl="0" fontAlgn="base">
              <a:spcBef>
                <a:spcPct val="0"/>
              </a:spcBef>
              <a:spcAft>
                <a:spcPct val="0"/>
              </a:spcAft>
              <a:defRPr sz="3200" b="1">
                <a:solidFill>
                  <a:schemeClr val="bg1"/>
                </a:solidFill>
                <a:latin typeface="나눔고딕 ExtraBold" pitchFamily="50" charset="-127"/>
                <a:ea typeface="나눔고딕 ExtraBold" pitchFamily="50" charset="-127"/>
                <a:cs typeface="+mj-cs"/>
              </a:defRPr>
            </a:lvl1pPr>
            <a:lvl2pPr algn="l" rtl="0" fontAlgn="base">
              <a:spcBef>
                <a:spcPct val="0"/>
              </a:spcBef>
              <a:spcAft>
                <a:spcPct val="0"/>
              </a:spcAft>
              <a:defRPr sz="3200" b="1">
                <a:solidFill>
                  <a:schemeClr val="bg1"/>
                </a:solidFill>
                <a:latin typeface="Verdana" pitchFamily="34" charset="0"/>
              </a:defRPr>
            </a:lvl2pPr>
            <a:lvl3pPr algn="l" rtl="0" fontAlgn="base">
              <a:spcBef>
                <a:spcPct val="0"/>
              </a:spcBef>
              <a:spcAft>
                <a:spcPct val="0"/>
              </a:spcAft>
              <a:defRPr sz="3200" b="1">
                <a:solidFill>
                  <a:schemeClr val="bg1"/>
                </a:solidFill>
                <a:latin typeface="Verdana" pitchFamily="34" charset="0"/>
              </a:defRPr>
            </a:lvl3pPr>
            <a:lvl4pPr algn="l" rtl="0" fontAlgn="base">
              <a:spcBef>
                <a:spcPct val="0"/>
              </a:spcBef>
              <a:spcAft>
                <a:spcPct val="0"/>
              </a:spcAft>
              <a:defRPr sz="3200" b="1">
                <a:solidFill>
                  <a:schemeClr val="bg1"/>
                </a:solidFill>
                <a:latin typeface="Verdana" pitchFamily="34" charset="0"/>
              </a:defRPr>
            </a:lvl4pPr>
            <a:lvl5pPr algn="l" rtl="0" fontAlgn="base">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a:lstStyle>
          <a:p>
            <a:pPr algn="r"/>
            <a:r>
              <a:rPr lang="ko-KR" altLang="en-US" sz="2800" dirty="0"/>
              <a:t>핵심특허 대응전략 </a:t>
            </a:r>
            <a:r>
              <a:rPr lang="en-US" altLang="ko-KR" sz="2800" dirty="0"/>
              <a:t>- </a:t>
            </a:r>
            <a:r>
              <a:rPr lang="ko-KR" altLang="en-US" sz="2800" dirty="0"/>
              <a:t>회피설계</a:t>
            </a:r>
            <a:endParaRPr lang="ko-KR" altLang="en-US" sz="2800" dirty="0">
              <a:latin typeface="+mj-ea"/>
              <a:ea typeface="+mj-ea"/>
              <a:cs typeface="+mn-cs"/>
            </a:endParaRPr>
          </a:p>
        </p:txBody>
      </p:sp>
      <p:grpSp>
        <p:nvGrpSpPr>
          <p:cNvPr id="12" name="그룹 11">
            <a:extLst>
              <a:ext uri="{FF2B5EF4-FFF2-40B4-BE49-F238E27FC236}">
                <a16:creationId xmlns:a16="http://schemas.microsoft.com/office/drawing/2014/main" id="{A8A9F090-52FE-4551-8A39-591C58B905A5}"/>
              </a:ext>
            </a:extLst>
          </p:cNvPr>
          <p:cNvGrpSpPr/>
          <p:nvPr/>
        </p:nvGrpSpPr>
        <p:grpSpPr>
          <a:xfrm>
            <a:off x="5796136" y="2851134"/>
            <a:ext cx="2592288" cy="1568706"/>
            <a:chOff x="5796136" y="2872606"/>
            <a:chExt cx="2592288" cy="1568706"/>
          </a:xfrm>
        </p:grpSpPr>
        <p:sp>
          <p:nvSpPr>
            <p:cNvPr id="104" name="TextBox 103"/>
            <p:cNvSpPr txBox="1"/>
            <p:nvPr/>
          </p:nvSpPr>
          <p:spPr>
            <a:xfrm>
              <a:off x="5796136" y="2872606"/>
              <a:ext cx="1487923" cy="523220"/>
            </a:xfrm>
            <a:prstGeom prst="rect">
              <a:avLst/>
            </a:prstGeom>
            <a:noFill/>
          </p:spPr>
          <p:txBody>
            <a:bodyPr wrap="square" rtlCol="0">
              <a:spAutoFit/>
            </a:bodyPr>
            <a:lstStyle/>
            <a:p>
              <a:r>
                <a:rPr lang="en-US" altLang="ko-KR" sz="2800" b="1" dirty="0"/>
                <a:t>IDEA 2</a:t>
              </a:r>
            </a:p>
          </p:txBody>
        </p:sp>
        <p:grpSp>
          <p:nvGrpSpPr>
            <p:cNvPr id="11" name="그룹 10">
              <a:extLst>
                <a:ext uri="{FF2B5EF4-FFF2-40B4-BE49-F238E27FC236}">
                  <a16:creationId xmlns:a16="http://schemas.microsoft.com/office/drawing/2014/main" id="{1C65C137-DD7C-4E79-B658-36B3016D1586}"/>
                </a:ext>
              </a:extLst>
            </p:cNvPr>
            <p:cNvGrpSpPr/>
            <p:nvPr/>
          </p:nvGrpSpPr>
          <p:grpSpPr>
            <a:xfrm>
              <a:off x="6121569" y="2921336"/>
              <a:ext cx="2266855" cy="1519976"/>
              <a:chOff x="6121569" y="2921336"/>
              <a:chExt cx="2266855" cy="1519976"/>
            </a:xfrm>
          </p:grpSpPr>
          <p:grpSp>
            <p:nvGrpSpPr>
              <p:cNvPr id="105" name="그룹 104"/>
              <p:cNvGrpSpPr/>
              <p:nvPr/>
            </p:nvGrpSpPr>
            <p:grpSpPr>
              <a:xfrm>
                <a:off x="6121569" y="3567596"/>
                <a:ext cx="849119" cy="639711"/>
                <a:chOff x="899592" y="805975"/>
                <a:chExt cx="2354148" cy="1773581"/>
              </a:xfrm>
            </p:grpSpPr>
            <p:sp>
              <p:nvSpPr>
                <p:cNvPr id="107" name="Freeform 72"/>
                <p:cNvSpPr>
                  <a:spLocks/>
                </p:cNvSpPr>
                <p:nvPr/>
              </p:nvSpPr>
              <p:spPr bwMode="auto">
                <a:xfrm>
                  <a:off x="899592" y="1488895"/>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8" name="Freeform 73"/>
                <p:cNvSpPr>
                  <a:spLocks/>
                </p:cNvSpPr>
                <p:nvPr/>
              </p:nvSpPr>
              <p:spPr bwMode="auto">
                <a:xfrm>
                  <a:off x="2814119" y="2045971"/>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 name="Freeform 74"/>
                <p:cNvSpPr>
                  <a:spLocks/>
                </p:cNvSpPr>
                <p:nvPr/>
              </p:nvSpPr>
              <p:spPr bwMode="auto">
                <a:xfrm>
                  <a:off x="2304026" y="1698638"/>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 name="Freeform 75"/>
                <p:cNvSpPr>
                  <a:spLocks/>
                </p:cNvSpPr>
                <p:nvPr/>
              </p:nvSpPr>
              <p:spPr bwMode="auto">
                <a:xfrm>
                  <a:off x="2903050" y="1943617"/>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7" name="Freeform 76"/>
                <p:cNvSpPr>
                  <a:spLocks/>
                </p:cNvSpPr>
                <p:nvPr/>
              </p:nvSpPr>
              <p:spPr bwMode="auto">
                <a:xfrm>
                  <a:off x="2757069" y="2049327"/>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8" name="Freeform 77"/>
                <p:cNvSpPr>
                  <a:spLocks/>
                </p:cNvSpPr>
                <p:nvPr/>
              </p:nvSpPr>
              <p:spPr bwMode="auto">
                <a:xfrm>
                  <a:off x="2738612" y="2025836"/>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9" name="Freeform 78"/>
                <p:cNvSpPr>
                  <a:spLocks/>
                </p:cNvSpPr>
                <p:nvPr/>
              </p:nvSpPr>
              <p:spPr bwMode="auto">
                <a:xfrm>
                  <a:off x="2765460" y="2059394"/>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0" name="Freeform 79"/>
                <p:cNvSpPr>
                  <a:spLocks/>
                </p:cNvSpPr>
                <p:nvPr/>
              </p:nvSpPr>
              <p:spPr bwMode="auto">
                <a:xfrm>
                  <a:off x="1124436" y="1378151"/>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1" name="Freeform 80"/>
                <p:cNvSpPr>
                  <a:spLocks/>
                </p:cNvSpPr>
                <p:nvPr/>
              </p:nvSpPr>
              <p:spPr bwMode="auto">
                <a:xfrm>
                  <a:off x="2171469" y="1723807"/>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2" name="Freeform 81"/>
                <p:cNvSpPr>
                  <a:spLocks/>
                </p:cNvSpPr>
                <p:nvPr/>
              </p:nvSpPr>
              <p:spPr bwMode="auto">
                <a:xfrm>
                  <a:off x="2037234" y="1019073"/>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3" name="Freeform 82"/>
                <p:cNvSpPr>
                  <a:spLocks/>
                </p:cNvSpPr>
                <p:nvPr/>
              </p:nvSpPr>
              <p:spPr bwMode="auto">
                <a:xfrm>
                  <a:off x="2072470" y="1287543"/>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4" name="Freeform 83"/>
                <p:cNvSpPr>
                  <a:spLocks/>
                </p:cNvSpPr>
                <p:nvPr/>
              </p:nvSpPr>
              <p:spPr bwMode="auto">
                <a:xfrm>
                  <a:off x="2107708" y="956990"/>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5" name="Freeform 84"/>
                <p:cNvSpPr>
                  <a:spLocks/>
                </p:cNvSpPr>
                <p:nvPr/>
              </p:nvSpPr>
              <p:spPr bwMode="auto">
                <a:xfrm>
                  <a:off x="2176503" y="1042564"/>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6" name="Freeform 85"/>
                <p:cNvSpPr>
                  <a:spLocks/>
                </p:cNvSpPr>
                <p:nvPr/>
              </p:nvSpPr>
              <p:spPr bwMode="auto">
                <a:xfrm>
                  <a:off x="2418126" y="805975"/>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7" name="Freeform 86"/>
                <p:cNvSpPr>
                  <a:spLocks/>
                </p:cNvSpPr>
                <p:nvPr/>
              </p:nvSpPr>
              <p:spPr bwMode="auto">
                <a:xfrm>
                  <a:off x="2532226" y="894905"/>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8" name="Freeform 87"/>
                <p:cNvSpPr>
                  <a:spLocks/>
                </p:cNvSpPr>
                <p:nvPr/>
              </p:nvSpPr>
              <p:spPr bwMode="auto">
                <a:xfrm>
                  <a:off x="2027167" y="1998989"/>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9" name="Freeform 88"/>
                <p:cNvSpPr>
                  <a:spLocks/>
                </p:cNvSpPr>
                <p:nvPr/>
              </p:nvSpPr>
              <p:spPr bwMode="auto">
                <a:xfrm>
                  <a:off x="2549005" y="2354711"/>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0" name="Freeform 89"/>
                <p:cNvSpPr>
                  <a:spLocks/>
                </p:cNvSpPr>
                <p:nvPr/>
              </p:nvSpPr>
              <p:spPr bwMode="auto">
                <a:xfrm>
                  <a:off x="2037234" y="2009056"/>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5" name="Freeform 90"/>
                <p:cNvSpPr>
                  <a:spLocks/>
                </p:cNvSpPr>
                <p:nvPr/>
              </p:nvSpPr>
              <p:spPr bwMode="auto">
                <a:xfrm>
                  <a:off x="2636258" y="2254035"/>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0" name="Freeform 91"/>
                <p:cNvSpPr>
                  <a:spLocks/>
                </p:cNvSpPr>
                <p:nvPr/>
              </p:nvSpPr>
              <p:spPr bwMode="auto">
                <a:xfrm>
                  <a:off x="2490278" y="2359746"/>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1" name="Freeform 92"/>
                <p:cNvSpPr>
                  <a:spLocks/>
                </p:cNvSpPr>
                <p:nvPr/>
              </p:nvSpPr>
              <p:spPr bwMode="auto">
                <a:xfrm>
                  <a:off x="2471820" y="2336255"/>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2" name="Freeform 93"/>
                <p:cNvSpPr>
                  <a:spLocks/>
                </p:cNvSpPr>
                <p:nvPr/>
              </p:nvSpPr>
              <p:spPr bwMode="auto">
                <a:xfrm>
                  <a:off x="2498667" y="2369813"/>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3" name="Freeform 94"/>
                <p:cNvSpPr>
                  <a:spLocks/>
                </p:cNvSpPr>
                <p:nvPr/>
              </p:nvSpPr>
              <p:spPr bwMode="auto">
                <a:xfrm>
                  <a:off x="1265382" y="1950329"/>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4" name="Freeform 95"/>
                <p:cNvSpPr>
                  <a:spLocks/>
                </p:cNvSpPr>
                <p:nvPr/>
              </p:nvSpPr>
              <p:spPr bwMode="auto">
                <a:xfrm>
                  <a:off x="1194909" y="2331220"/>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5" name="Freeform 96"/>
                <p:cNvSpPr>
                  <a:spLocks/>
                </p:cNvSpPr>
                <p:nvPr/>
              </p:nvSpPr>
              <p:spPr bwMode="auto">
                <a:xfrm>
                  <a:off x="1189875" y="1946973"/>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6" name="Freeform 97"/>
                <p:cNvSpPr>
                  <a:spLocks/>
                </p:cNvSpPr>
                <p:nvPr/>
              </p:nvSpPr>
              <p:spPr bwMode="auto">
                <a:xfrm>
                  <a:off x="1240213" y="2396660"/>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7" name="Freeform 98"/>
                <p:cNvSpPr>
                  <a:spLocks/>
                </p:cNvSpPr>
                <p:nvPr/>
              </p:nvSpPr>
              <p:spPr bwMode="auto">
                <a:xfrm>
                  <a:off x="1273772" y="2322831"/>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8" name="Freeform 99"/>
                <p:cNvSpPr>
                  <a:spLocks/>
                </p:cNvSpPr>
                <p:nvPr/>
              </p:nvSpPr>
              <p:spPr bwMode="auto">
                <a:xfrm>
                  <a:off x="1241891" y="2319475"/>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9" name="Freeform 100"/>
                <p:cNvSpPr>
                  <a:spLocks/>
                </p:cNvSpPr>
                <p:nvPr/>
              </p:nvSpPr>
              <p:spPr bwMode="auto">
                <a:xfrm>
                  <a:off x="1260348" y="2341288"/>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pic>
            <p:nvPicPr>
              <p:cNvPr id="106" name="그림 105"/>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t="5997" r="49256" b="6422"/>
              <a:stretch/>
            </p:blipFill>
            <p:spPr>
              <a:xfrm flipH="1">
                <a:off x="7507754" y="2921336"/>
                <a:ext cx="880670" cy="1519976"/>
              </a:xfrm>
              <a:prstGeom prst="rect">
                <a:avLst/>
              </a:prstGeom>
            </p:spPr>
          </p:pic>
        </p:grpSp>
      </p:grpSp>
      <p:grpSp>
        <p:nvGrpSpPr>
          <p:cNvPr id="10" name="그룹 9">
            <a:extLst>
              <a:ext uri="{FF2B5EF4-FFF2-40B4-BE49-F238E27FC236}">
                <a16:creationId xmlns:a16="http://schemas.microsoft.com/office/drawing/2014/main" id="{220DE8EA-53C2-4655-AD85-F7E799944C3A}"/>
              </a:ext>
            </a:extLst>
          </p:cNvPr>
          <p:cNvGrpSpPr/>
          <p:nvPr/>
        </p:nvGrpSpPr>
        <p:grpSpPr>
          <a:xfrm>
            <a:off x="5796136" y="1034848"/>
            <a:ext cx="2808312" cy="1528674"/>
            <a:chOff x="5796136" y="1056320"/>
            <a:chExt cx="2808312" cy="1528674"/>
          </a:xfrm>
        </p:grpSpPr>
        <p:sp>
          <p:nvSpPr>
            <p:cNvPr id="151" name="TextBox 150"/>
            <p:cNvSpPr txBox="1"/>
            <p:nvPr/>
          </p:nvSpPr>
          <p:spPr>
            <a:xfrm>
              <a:off x="5796136" y="1056320"/>
              <a:ext cx="1487923" cy="523220"/>
            </a:xfrm>
            <a:prstGeom prst="rect">
              <a:avLst/>
            </a:prstGeom>
            <a:noFill/>
          </p:spPr>
          <p:txBody>
            <a:bodyPr wrap="square" rtlCol="0">
              <a:spAutoFit/>
            </a:bodyPr>
            <a:lstStyle/>
            <a:p>
              <a:r>
                <a:rPr lang="en-US" altLang="ko-KR" sz="2800" b="1" dirty="0"/>
                <a:t>IDEA 1</a:t>
              </a:r>
            </a:p>
          </p:txBody>
        </p:sp>
        <p:grpSp>
          <p:nvGrpSpPr>
            <p:cNvPr id="152" name="그룹 151"/>
            <p:cNvGrpSpPr/>
            <p:nvPr/>
          </p:nvGrpSpPr>
          <p:grpSpPr>
            <a:xfrm>
              <a:off x="6121569" y="1585721"/>
              <a:ext cx="1001533" cy="999273"/>
              <a:chOff x="5864153" y="2007765"/>
              <a:chExt cx="1293985" cy="1291064"/>
            </a:xfrm>
          </p:grpSpPr>
          <p:grpSp>
            <p:nvGrpSpPr>
              <p:cNvPr id="164" name="그룹 163"/>
              <p:cNvGrpSpPr/>
              <p:nvPr/>
            </p:nvGrpSpPr>
            <p:grpSpPr>
              <a:xfrm>
                <a:off x="5864153" y="2472319"/>
                <a:ext cx="1097066" cy="826510"/>
                <a:chOff x="899592" y="805975"/>
                <a:chExt cx="2354148" cy="1773581"/>
              </a:xfrm>
            </p:grpSpPr>
            <p:sp>
              <p:nvSpPr>
                <p:cNvPr id="166" name="Freeform 72"/>
                <p:cNvSpPr>
                  <a:spLocks/>
                </p:cNvSpPr>
                <p:nvPr/>
              </p:nvSpPr>
              <p:spPr bwMode="auto">
                <a:xfrm>
                  <a:off x="899592" y="1488895"/>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7" name="Freeform 73"/>
                <p:cNvSpPr>
                  <a:spLocks/>
                </p:cNvSpPr>
                <p:nvPr/>
              </p:nvSpPr>
              <p:spPr bwMode="auto">
                <a:xfrm>
                  <a:off x="2814119" y="2045971"/>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8" name="Freeform 74"/>
                <p:cNvSpPr>
                  <a:spLocks/>
                </p:cNvSpPr>
                <p:nvPr/>
              </p:nvSpPr>
              <p:spPr bwMode="auto">
                <a:xfrm>
                  <a:off x="2304026" y="1698638"/>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9" name="Freeform 75"/>
                <p:cNvSpPr>
                  <a:spLocks/>
                </p:cNvSpPr>
                <p:nvPr/>
              </p:nvSpPr>
              <p:spPr bwMode="auto">
                <a:xfrm>
                  <a:off x="2903050" y="1943617"/>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0" name="Freeform 76"/>
                <p:cNvSpPr>
                  <a:spLocks/>
                </p:cNvSpPr>
                <p:nvPr/>
              </p:nvSpPr>
              <p:spPr bwMode="auto">
                <a:xfrm>
                  <a:off x="2757069" y="2049327"/>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1" name="Freeform 77"/>
                <p:cNvSpPr>
                  <a:spLocks/>
                </p:cNvSpPr>
                <p:nvPr/>
              </p:nvSpPr>
              <p:spPr bwMode="auto">
                <a:xfrm>
                  <a:off x="2738612" y="2025836"/>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2" name="Freeform 78"/>
                <p:cNvSpPr>
                  <a:spLocks/>
                </p:cNvSpPr>
                <p:nvPr/>
              </p:nvSpPr>
              <p:spPr bwMode="auto">
                <a:xfrm>
                  <a:off x="2765460" y="2059394"/>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3" name="Freeform 79"/>
                <p:cNvSpPr>
                  <a:spLocks/>
                </p:cNvSpPr>
                <p:nvPr/>
              </p:nvSpPr>
              <p:spPr bwMode="auto">
                <a:xfrm>
                  <a:off x="1124436" y="1378151"/>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4" name="Freeform 80"/>
                <p:cNvSpPr>
                  <a:spLocks/>
                </p:cNvSpPr>
                <p:nvPr/>
              </p:nvSpPr>
              <p:spPr bwMode="auto">
                <a:xfrm>
                  <a:off x="2171469" y="1723807"/>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5" name="Freeform 81"/>
                <p:cNvSpPr>
                  <a:spLocks/>
                </p:cNvSpPr>
                <p:nvPr/>
              </p:nvSpPr>
              <p:spPr bwMode="auto">
                <a:xfrm>
                  <a:off x="2037234" y="1019073"/>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6" name="Freeform 82"/>
                <p:cNvSpPr>
                  <a:spLocks/>
                </p:cNvSpPr>
                <p:nvPr/>
              </p:nvSpPr>
              <p:spPr bwMode="auto">
                <a:xfrm>
                  <a:off x="2072470" y="1287543"/>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7" name="Freeform 83"/>
                <p:cNvSpPr>
                  <a:spLocks/>
                </p:cNvSpPr>
                <p:nvPr/>
              </p:nvSpPr>
              <p:spPr bwMode="auto">
                <a:xfrm>
                  <a:off x="2107708" y="956990"/>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8" name="Freeform 84"/>
                <p:cNvSpPr>
                  <a:spLocks/>
                </p:cNvSpPr>
                <p:nvPr/>
              </p:nvSpPr>
              <p:spPr bwMode="auto">
                <a:xfrm>
                  <a:off x="2176503" y="1042564"/>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9" name="Freeform 85"/>
                <p:cNvSpPr>
                  <a:spLocks/>
                </p:cNvSpPr>
                <p:nvPr/>
              </p:nvSpPr>
              <p:spPr bwMode="auto">
                <a:xfrm>
                  <a:off x="2418126" y="805975"/>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0" name="Freeform 86"/>
                <p:cNvSpPr>
                  <a:spLocks/>
                </p:cNvSpPr>
                <p:nvPr/>
              </p:nvSpPr>
              <p:spPr bwMode="auto">
                <a:xfrm>
                  <a:off x="2532226" y="894905"/>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1" name="Freeform 87"/>
                <p:cNvSpPr>
                  <a:spLocks/>
                </p:cNvSpPr>
                <p:nvPr/>
              </p:nvSpPr>
              <p:spPr bwMode="auto">
                <a:xfrm>
                  <a:off x="2027167" y="1998989"/>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2" name="Freeform 88"/>
                <p:cNvSpPr>
                  <a:spLocks/>
                </p:cNvSpPr>
                <p:nvPr/>
              </p:nvSpPr>
              <p:spPr bwMode="auto">
                <a:xfrm>
                  <a:off x="2549005" y="2354711"/>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3" name="Freeform 89"/>
                <p:cNvSpPr>
                  <a:spLocks/>
                </p:cNvSpPr>
                <p:nvPr/>
              </p:nvSpPr>
              <p:spPr bwMode="auto">
                <a:xfrm>
                  <a:off x="2037234" y="2009056"/>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4" name="Freeform 90"/>
                <p:cNvSpPr>
                  <a:spLocks/>
                </p:cNvSpPr>
                <p:nvPr/>
              </p:nvSpPr>
              <p:spPr bwMode="auto">
                <a:xfrm>
                  <a:off x="2636258" y="2254035"/>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5" name="Freeform 91"/>
                <p:cNvSpPr>
                  <a:spLocks/>
                </p:cNvSpPr>
                <p:nvPr/>
              </p:nvSpPr>
              <p:spPr bwMode="auto">
                <a:xfrm>
                  <a:off x="2490278" y="2359746"/>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6" name="Freeform 92"/>
                <p:cNvSpPr>
                  <a:spLocks/>
                </p:cNvSpPr>
                <p:nvPr/>
              </p:nvSpPr>
              <p:spPr bwMode="auto">
                <a:xfrm>
                  <a:off x="2471820" y="2336255"/>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7" name="Freeform 93"/>
                <p:cNvSpPr>
                  <a:spLocks/>
                </p:cNvSpPr>
                <p:nvPr/>
              </p:nvSpPr>
              <p:spPr bwMode="auto">
                <a:xfrm>
                  <a:off x="2498667" y="2369813"/>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8" name="Freeform 94"/>
                <p:cNvSpPr>
                  <a:spLocks/>
                </p:cNvSpPr>
                <p:nvPr/>
              </p:nvSpPr>
              <p:spPr bwMode="auto">
                <a:xfrm>
                  <a:off x="1265382" y="1950329"/>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9" name="Freeform 95"/>
                <p:cNvSpPr>
                  <a:spLocks/>
                </p:cNvSpPr>
                <p:nvPr/>
              </p:nvSpPr>
              <p:spPr bwMode="auto">
                <a:xfrm>
                  <a:off x="1194909" y="2331220"/>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0" name="Freeform 96"/>
                <p:cNvSpPr>
                  <a:spLocks/>
                </p:cNvSpPr>
                <p:nvPr/>
              </p:nvSpPr>
              <p:spPr bwMode="auto">
                <a:xfrm>
                  <a:off x="1189875" y="1946973"/>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1" name="Freeform 97"/>
                <p:cNvSpPr>
                  <a:spLocks/>
                </p:cNvSpPr>
                <p:nvPr/>
              </p:nvSpPr>
              <p:spPr bwMode="auto">
                <a:xfrm>
                  <a:off x="1240213" y="2396660"/>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2" name="Freeform 98"/>
                <p:cNvSpPr>
                  <a:spLocks/>
                </p:cNvSpPr>
                <p:nvPr/>
              </p:nvSpPr>
              <p:spPr bwMode="auto">
                <a:xfrm>
                  <a:off x="1273772" y="2322831"/>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3" name="Freeform 99"/>
                <p:cNvSpPr>
                  <a:spLocks/>
                </p:cNvSpPr>
                <p:nvPr/>
              </p:nvSpPr>
              <p:spPr bwMode="auto">
                <a:xfrm>
                  <a:off x="1241891" y="2319475"/>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4" name="Freeform 100"/>
                <p:cNvSpPr>
                  <a:spLocks/>
                </p:cNvSpPr>
                <p:nvPr/>
              </p:nvSpPr>
              <p:spPr bwMode="auto">
                <a:xfrm>
                  <a:off x="1260348" y="2341288"/>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pic>
            <p:nvPicPr>
              <p:cNvPr id="165" name="그림 164"/>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505926">
                <a:off x="6561078" y="2007765"/>
                <a:ext cx="597060" cy="597060"/>
              </a:xfrm>
              <a:prstGeom prst="rect">
                <a:avLst/>
              </a:prstGeom>
            </p:spPr>
          </p:pic>
        </p:grpSp>
        <p:pic>
          <p:nvPicPr>
            <p:cNvPr id="153" name="그림 152"/>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9388203">
              <a:off x="7408697" y="1340014"/>
              <a:ext cx="462119" cy="462120"/>
            </a:xfrm>
            <a:prstGeom prst="rect">
              <a:avLst/>
            </a:prstGeom>
          </p:spPr>
        </p:pic>
        <p:pic>
          <p:nvPicPr>
            <p:cNvPr id="154" name="그림 153"/>
            <p:cNvPicPr>
              <a:picLocks noChangeAspect="1"/>
            </p:cNvPicPr>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21368" r="21368" b="52384"/>
            <a:stretch/>
          </p:blipFill>
          <p:spPr>
            <a:xfrm>
              <a:off x="7425794" y="1722879"/>
              <a:ext cx="1036813" cy="862115"/>
            </a:xfrm>
            <a:prstGeom prst="rect">
              <a:avLst/>
            </a:prstGeom>
            <a:effectLst/>
          </p:spPr>
        </p:pic>
        <p:sp>
          <p:nvSpPr>
            <p:cNvPr id="155" name="타원 154"/>
            <p:cNvSpPr/>
            <p:nvPr/>
          </p:nvSpPr>
          <p:spPr>
            <a:xfrm>
              <a:off x="8054638" y="1676469"/>
              <a:ext cx="160475" cy="16047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연결선 155"/>
            <p:cNvCxnSpPr>
              <a:stCxn id="161" idx="2"/>
              <a:endCxn id="155" idx="2"/>
            </p:cNvCxnSpPr>
            <p:nvPr/>
          </p:nvCxnSpPr>
          <p:spPr>
            <a:xfrm>
              <a:off x="7999057" y="1359016"/>
              <a:ext cx="55581" cy="3976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7" name="직선 연결선 156"/>
            <p:cNvCxnSpPr>
              <a:stCxn id="161" idx="5"/>
              <a:endCxn id="155" idx="6"/>
            </p:cNvCxnSpPr>
            <p:nvPr/>
          </p:nvCxnSpPr>
          <p:spPr>
            <a:xfrm flipH="1">
              <a:off x="8215112" y="1573053"/>
              <a:ext cx="300678" cy="1836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58" name="그룹 157"/>
            <p:cNvGrpSpPr/>
            <p:nvPr/>
          </p:nvGrpSpPr>
          <p:grpSpPr>
            <a:xfrm>
              <a:off x="7999057" y="1056320"/>
              <a:ext cx="605391" cy="605391"/>
              <a:chOff x="7919959" y="1297071"/>
              <a:chExt cx="782168" cy="782167"/>
            </a:xfrm>
          </p:grpSpPr>
          <p:grpSp>
            <p:nvGrpSpPr>
              <p:cNvPr id="159" name="그룹 158"/>
              <p:cNvGrpSpPr/>
              <p:nvPr/>
            </p:nvGrpSpPr>
            <p:grpSpPr>
              <a:xfrm flipH="1">
                <a:off x="8040504" y="1438084"/>
                <a:ext cx="541079" cy="541078"/>
                <a:chOff x="8499380" y="327840"/>
                <a:chExt cx="2426872" cy="2426872"/>
              </a:xfrm>
            </p:grpSpPr>
            <p:sp>
              <p:nvSpPr>
                <p:cNvPr id="162" name="직사각형 161"/>
                <p:cNvSpPr/>
                <p:nvPr/>
              </p:nvSpPr>
              <p:spPr>
                <a:xfrm>
                  <a:off x="9252520" y="532804"/>
                  <a:ext cx="1080120" cy="160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3" name="그림 1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9380" y="327840"/>
                  <a:ext cx="2426872" cy="2426872"/>
                </a:xfrm>
                <a:prstGeom prst="rect">
                  <a:avLst/>
                </a:prstGeom>
              </p:spPr>
            </p:pic>
          </p:grpSp>
          <p:sp>
            <p:nvSpPr>
              <p:cNvPr id="160" name="직각 삼각형 159"/>
              <p:cNvSpPr/>
              <p:nvPr/>
            </p:nvSpPr>
            <p:spPr>
              <a:xfrm rot="5193434">
                <a:off x="8470544" y="1926812"/>
                <a:ext cx="90077" cy="16931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7919959" y="1297071"/>
                <a:ext cx="782168" cy="78216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그룹 15">
            <a:extLst>
              <a:ext uri="{FF2B5EF4-FFF2-40B4-BE49-F238E27FC236}">
                <a16:creationId xmlns:a16="http://schemas.microsoft.com/office/drawing/2014/main" id="{1BB5AB1F-E4F7-447A-BC48-2403FB0E5D00}"/>
              </a:ext>
            </a:extLst>
          </p:cNvPr>
          <p:cNvGrpSpPr/>
          <p:nvPr/>
        </p:nvGrpSpPr>
        <p:grpSpPr>
          <a:xfrm>
            <a:off x="5796136" y="4707453"/>
            <a:ext cx="2808312" cy="1504807"/>
            <a:chOff x="5796136" y="4728925"/>
            <a:chExt cx="2808312" cy="1504807"/>
          </a:xfrm>
        </p:grpSpPr>
        <p:sp>
          <p:nvSpPr>
            <p:cNvPr id="196" name="TextBox 195"/>
            <p:cNvSpPr txBox="1"/>
            <p:nvPr/>
          </p:nvSpPr>
          <p:spPr>
            <a:xfrm>
              <a:off x="5796136" y="4728925"/>
              <a:ext cx="1487923" cy="523220"/>
            </a:xfrm>
            <a:prstGeom prst="rect">
              <a:avLst/>
            </a:prstGeom>
            <a:noFill/>
          </p:spPr>
          <p:txBody>
            <a:bodyPr wrap="square" rtlCol="0">
              <a:spAutoFit/>
            </a:bodyPr>
            <a:lstStyle/>
            <a:p>
              <a:r>
                <a:rPr lang="en-US" altLang="ko-KR" sz="2800" b="1" dirty="0"/>
                <a:t>IDEA 3</a:t>
              </a:r>
            </a:p>
          </p:txBody>
        </p:sp>
        <p:grpSp>
          <p:nvGrpSpPr>
            <p:cNvPr id="197" name="그룹 196"/>
            <p:cNvGrpSpPr/>
            <p:nvPr/>
          </p:nvGrpSpPr>
          <p:grpSpPr>
            <a:xfrm>
              <a:off x="6012160" y="5239902"/>
              <a:ext cx="821373" cy="993830"/>
              <a:chOff x="9744752" y="3481112"/>
              <a:chExt cx="439452" cy="531719"/>
            </a:xfrm>
          </p:grpSpPr>
          <p:sp>
            <p:nvSpPr>
              <p:cNvPr id="224" name="Freeform 81"/>
              <p:cNvSpPr>
                <a:spLocks/>
              </p:cNvSpPr>
              <p:nvPr/>
            </p:nvSpPr>
            <p:spPr bwMode="auto">
              <a:xfrm>
                <a:off x="9744752" y="3580418"/>
                <a:ext cx="430851" cy="432413"/>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5" name="Freeform 82"/>
              <p:cNvSpPr>
                <a:spLocks/>
              </p:cNvSpPr>
              <p:nvPr/>
            </p:nvSpPr>
            <p:spPr bwMode="auto">
              <a:xfrm>
                <a:off x="9761173" y="3705528"/>
                <a:ext cx="423031" cy="251003"/>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6" name="Freeform 83"/>
              <p:cNvSpPr>
                <a:spLocks/>
              </p:cNvSpPr>
              <p:nvPr/>
            </p:nvSpPr>
            <p:spPr bwMode="auto">
              <a:xfrm>
                <a:off x="9777594" y="3551487"/>
                <a:ext cx="121201" cy="182974"/>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7" name="Freeform 84"/>
              <p:cNvSpPr>
                <a:spLocks/>
              </p:cNvSpPr>
              <p:nvPr/>
            </p:nvSpPr>
            <p:spPr bwMode="auto">
              <a:xfrm>
                <a:off x="9809653" y="3591365"/>
                <a:ext cx="44571" cy="82885"/>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8" name="Freeform 85"/>
              <p:cNvSpPr>
                <a:spLocks/>
              </p:cNvSpPr>
              <p:nvPr/>
            </p:nvSpPr>
            <p:spPr bwMode="auto">
              <a:xfrm>
                <a:off x="9922253" y="3481112"/>
                <a:ext cx="141532" cy="164989"/>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9" name="Freeform 86"/>
              <p:cNvSpPr>
                <a:spLocks/>
              </p:cNvSpPr>
              <p:nvPr/>
            </p:nvSpPr>
            <p:spPr bwMode="auto">
              <a:xfrm>
                <a:off x="9975425" y="3522554"/>
                <a:ext cx="46135" cy="76630"/>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98" name="그룹 197"/>
            <p:cNvGrpSpPr/>
            <p:nvPr/>
          </p:nvGrpSpPr>
          <p:grpSpPr>
            <a:xfrm>
              <a:off x="7228180" y="4823473"/>
              <a:ext cx="1376268" cy="1143389"/>
              <a:chOff x="1876580" y="3983205"/>
              <a:chExt cx="1778145" cy="1477264"/>
            </a:xfrm>
          </p:grpSpPr>
          <p:sp>
            <p:nvSpPr>
              <p:cNvPr id="199" name="구름 모양 설명선 198"/>
              <p:cNvSpPr/>
              <p:nvPr/>
            </p:nvSpPr>
            <p:spPr>
              <a:xfrm rot="534814">
                <a:off x="1876580" y="3983205"/>
                <a:ext cx="1777291" cy="1477264"/>
              </a:xfrm>
              <a:prstGeom prst="cloudCallout">
                <a:avLst>
                  <a:gd name="adj1" fmla="val -64735"/>
                  <a:gd name="adj2" fmla="val 412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0" name="그룹 199"/>
              <p:cNvGrpSpPr/>
              <p:nvPr/>
            </p:nvGrpSpPr>
            <p:grpSpPr>
              <a:xfrm>
                <a:off x="1924101" y="4042574"/>
                <a:ext cx="1730624" cy="1307464"/>
                <a:chOff x="1924101" y="4042574"/>
                <a:chExt cx="1730624" cy="1307464"/>
              </a:xfrm>
            </p:grpSpPr>
            <p:sp>
              <p:nvSpPr>
                <p:cNvPr id="201" name="TextBox 200"/>
                <p:cNvSpPr txBox="1"/>
                <p:nvPr/>
              </p:nvSpPr>
              <p:spPr>
                <a:xfrm>
                  <a:off x="2014622" y="4312511"/>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2" name="TextBox 201"/>
                <p:cNvSpPr txBox="1"/>
                <p:nvPr/>
              </p:nvSpPr>
              <p:spPr>
                <a:xfrm>
                  <a:off x="2247497" y="4184256"/>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3" name="TextBox 202"/>
                <p:cNvSpPr txBox="1"/>
                <p:nvPr/>
              </p:nvSpPr>
              <p:spPr>
                <a:xfrm>
                  <a:off x="2323206" y="4465346"/>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4" name="TextBox 203"/>
                <p:cNvSpPr txBox="1"/>
                <p:nvPr/>
              </p:nvSpPr>
              <p:spPr>
                <a:xfrm>
                  <a:off x="2485985" y="4842050"/>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5" name="TextBox 204"/>
                <p:cNvSpPr txBox="1"/>
                <p:nvPr/>
              </p:nvSpPr>
              <p:spPr>
                <a:xfrm>
                  <a:off x="2564586" y="4424655"/>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6" name="TextBox 205"/>
                <p:cNvSpPr txBox="1"/>
                <p:nvPr/>
              </p:nvSpPr>
              <p:spPr>
                <a:xfrm>
                  <a:off x="1924101" y="4541057"/>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7" name="TextBox 206"/>
                <p:cNvSpPr txBox="1"/>
                <p:nvPr/>
              </p:nvSpPr>
              <p:spPr>
                <a:xfrm>
                  <a:off x="2776969" y="4286076"/>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8" name="TextBox 207"/>
                <p:cNvSpPr txBox="1"/>
                <p:nvPr/>
              </p:nvSpPr>
              <p:spPr>
                <a:xfrm>
                  <a:off x="2852678" y="4567166"/>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09" name="TextBox 208"/>
                <p:cNvSpPr txBox="1"/>
                <p:nvPr/>
              </p:nvSpPr>
              <p:spPr>
                <a:xfrm>
                  <a:off x="2928388" y="4848256"/>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0" name="TextBox 209"/>
                <p:cNvSpPr txBox="1"/>
                <p:nvPr/>
              </p:nvSpPr>
              <p:spPr>
                <a:xfrm>
                  <a:off x="3094057" y="4350309"/>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1" name="TextBox 210"/>
                <p:cNvSpPr txBox="1"/>
                <p:nvPr/>
              </p:nvSpPr>
              <p:spPr>
                <a:xfrm>
                  <a:off x="2656368" y="4743702"/>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2" name="TextBox 211"/>
                <p:cNvSpPr txBox="1"/>
                <p:nvPr/>
              </p:nvSpPr>
              <p:spPr>
                <a:xfrm>
                  <a:off x="3170393" y="4042574"/>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3" name="TextBox 212"/>
                <p:cNvSpPr txBox="1"/>
                <p:nvPr/>
              </p:nvSpPr>
              <p:spPr>
                <a:xfrm>
                  <a:off x="2618047" y="4092873"/>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4" name="TextBox 213"/>
                <p:cNvSpPr txBox="1"/>
                <p:nvPr/>
              </p:nvSpPr>
              <p:spPr>
                <a:xfrm>
                  <a:off x="2997133" y="4042574"/>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5" name="TextBox 214"/>
                <p:cNvSpPr txBox="1"/>
                <p:nvPr/>
              </p:nvSpPr>
              <p:spPr>
                <a:xfrm>
                  <a:off x="2642889" y="4980706"/>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6" name="TextBox 215"/>
                <p:cNvSpPr txBox="1"/>
                <p:nvPr/>
              </p:nvSpPr>
              <p:spPr>
                <a:xfrm>
                  <a:off x="2160229" y="4898081"/>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7" name="TextBox 216"/>
                <p:cNvSpPr txBox="1"/>
                <p:nvPr/>
              </p:nvSpPr>
              <p:spPr>
                <a:xfrm>
                  <a:off x="3085202" y="4645354"/>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8" name="TextBox 217"/>
                <p:cNvSpPr txBox="1"/>
                <p:nvPr/>
              </p:nvSpPr>
              <p:spPr>
                <a:xfrm>
                  <a:off x="3364261" y="4251961"/>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19" name="TextBox 218"/>
                <p:cNvSpPr txBox="1"/>
                <p:nvPr/>
              </p:nvSpPr>
              <p:spPr>
                <a:xfrm>
                  <a:off x="2843808" y="4951127"/>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20" name="TextBox 219"/>
                <p:cNvSpPr txBox="1"/>
                <p:nvPr/>
              </p:nvSpPr>
              <p:spPr>
                <a:xfrm>
                  <a:off x="3322010" y="4645354"/>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21" name="TextBox 220"/>
                <p:cNvSpPr txBox="1"/>
                <p:nvPr/>
              </p:nvSpPr>
              <p:spPr>
                <a:xfrm>
                  <a:off x="1996109" y="4797152"/>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sp>
              <p:nvSpPr>
                <p:cNvPr id="222" name="TextBox 221"/>
                <p:cNvSpPr txBox="1"/>
                <p:nvPr/>
              </p:nvSpPr>
              <p:spPr>
                <a:xfrm>
                  <a:off x="2230411" y="4632663"/>
                  <a:ext cx="290464" cy="369332"/>
                </a:xfrm>
                <a:prstGeom prst="rect">
                  <a:avLst/>
                </a:prstGeom>
                <a:noFill/>
              </p:spPr>
              <p:txBody>
                <a:bodyPr wrap="none" rtlCol="0">
                  <a:spAutoFit/>
                </a:bodyPr>
                <a:lstStyle/>
                <a:p>
                  <a:r>
                    <a:rPr lang="en-US" altLang="ko-KR" dirty="0">
                      <a:solidFill>
                        <a:schemeClr val="bg1">
                          <a:lumMod val="85000"/>
                        </a:schemeClr>
                      </a:solidFill>
                    </a:rPr>
                    <a:t>?</a:t>
                  </a:r>
                  <a:endParaRPr lang="ko-KR" altLang="en-US" dirty="0">
                    <a:solidFill>
                      <a:schemeClr val="bg1">
                        <a:lumMod val="85000"/>
                      </a:schemeClr>
                    </a:solidFill>
                  </a:endParaRPr>
                </a:p>
              </p:txBody>
            </p:sp>
            <p:pic>
              <p:nvPicPr>
                <p:cNvPr id="223" name="그림 2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26010" y="4208406"/>
                  <a:ext cx="1020794" cy="1020794"/>
                </a:xfrm>
                <a:prstGeom prst="rect">
                  <a:avLst/>
                </a:prstGeom>
              </p:spPr>
            </p:pic>
          </p:grpSp>
        </p:grpSp>
      </p:grpSp>
    </p:spTree>
    <p:extLst>
      <p:ext uri="{BB962C8B-B14F-4D97-AF65-F5344CB8AC3E}">
        <p14:creationId xmlns:p14="http://schemas.microsoft.com/office/powerpoint/2010/main" val="31614632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51922" y="956628"/>
            <a:ext cx="8840156" cy="600164"/>
          </a:xfrm>
          <a:prstGeom prst="rect">
            <a:avLst/>
          </a:prstGeom>
        </p:spPr>
        <p:txBody>
          <a:bodyPr wrap="square">
            <a:spAutoFit/>
          </a:bodyPr>
          <a:lstStyle/>
          <a:p>
            <a:pPr>
              <a:spcAft>
                <a:spcPts val="600"/>
              </a:spcAft>
            </a:pPr>
            <a:r>
              <a:rPr lang="ko-KR" altLang="en-US" sz="1400" b="1" dirty="0">
                <a:solidFill>
                  <a:srgbClr val="FFFF00"/>
                </a:solidFill>
                <a:latin typeface="+mn-ea"/>
              </a:rPr>
              <a:t>미리 설정되지 않은 정보</a:t>
            </a:r>
            <a:r>
              <a:rPr lang="ko-KR" altLang="en-US" sz="1400" dirty="0">
                <a:solidFill>
                  <a:schemeClr val="bg1"/>
                </a:solidFill>
                <a:latin typeface="+mn-ea"/>
              </a:rPr>
              <a:t>가 아니어도 반응하는 방법</a:t>
            </a:r>
            <a:r>
              <a:rPr lang="en-US" altLang="ko-KR" sz="1400" dirty="0">
                <a:solidFill>
                  <a:schemeClr val="bg1"/>
                </a:solidFill>
                <a:latin typeface="+mn-ea"/>
              </a:rPr>
              <a:t>, </a:t>
            </a:r>
            <a:r>
              <a:rPr lang="ko-KR" altLang="en-US" sz="1400" b="1" dirty="0">
                <a:solidFill>
                  <a:srgbClr val="FFFF00"/>
                </a:solidFill>
                <a:latin typeface="+mn-ea"/>
              </a:rPr>
              <a:t>사용자의 행위를 유도</a:t>
            </a:r>
            <a:r>
              <a:rPr lang="ko-KR" altLang="en-US" sz="1400" dirty="0">
                <a:solidFill>
                  <a:schemeClr val="bg1"/>
                </a:solidFill>
                <a:latin typeface="+mn-ea"/>
              </a:rPr>
              <a:t>하기 위한 다른 방법을 도출하면 </a:t>
            </a:r>
            <a:endParaRPr lang="en-US" altLang="ko-KR" sz="1400" dirty="0">
              <a:solidFill>
                <a:schemeClr val="bg1"/>
              </a:solidFill>
              <a:latin typeface="+mn-ea"/>
            </a:endParaRPr>
          </a:p>
          <a:p>
            <a:pPr>
              <a:spcAft>
                <a:spcPts val="600"/>
              </a:spcAft>
            </a:pPr>
            <a:r>
              <a:rPr lang="ko-KR" altLang="en-US" sz="1400" dirty="0">
                <a:solidFill>
                  <a:schemeClr val="bg1"/>
                </a:solidFill>
                <a:latin typeface="+mn-ea"/>
              </a:rPr>
              <a:t>회피가 가능하다는 것을 파악하여 이러한 방향으로 </a:t>
            </a:r>
            <a:r>
              <a:rPr lang="ko-KR" altLang="en-US" sz="1400" b="1" dirty="0">
                <a:solidFill>
                  <a:srgbClr val="FFFF00"/>
                </a:solidFill>
                <a:latin typeface="+mn-ea"/>
              </a:rPr>
              <a:t>아이디어 창출</a:t>
            </a:r>
            <a:r>
              <a:rPr lang="ko-KR" altLang="en-US" sz="1400" dirty="0">
                <a:solidFill>
                  <a:schemeClr val="bg1"/>
                </a:solidFill>
                <a:latin typeface="+mn-ea"/>
              </a:rPr>
              <a:t> 유도</a:t>
            </a:r>
            <a:endParaRPr lang="en-US" altLang="ko-KR" sz="1400" dirty="0">
              <a:solidFill>
                <a:schemeClr val="bg1"/>
              </a:solidFill>
              <a:latin typeface="+mn-ea"/>
            </a:endParaRPr>
          </a:p>
        </p:txBody>
      </p:sp>
      <p:sp>
        <p:nvSpPr>
          <p:cNvPr id="14" name="제목 4"/>
          <p:cNvSpPr txBox="1">
            <a:spLocks noGrp="1"/>
          </p:cNvSpPr>
          <p:nvPr>
            <p:ph type="title"/>
          </p:nvPr>
        </p:nvSpPr>
        <p:spPr>
          <a:prstGeom prst="rect">
            <a:avLst/>
          </a:prstGeom>
        </p:spPr>
        <p:txBody>
          <a:bodyPr>
            <a:normAutofit/>
            <a:scene3d>
              <a:camera prst="orthographicFront"/>
              <a:lightRig rig="threePt" dir="t"/>
            </a:scene3d>
            <a:sp3d>
              <a:bevelB w="57150" h="38100" prst="artDeco"/>
            </a:sp3d>
          </a:bodyPr>
          <a:lstStyle>
            <a:lvl1pPr algn="l" rtl="0" fontAlgn="base">
              <a:spcBef>
                <a:spcPct val="0"/>
              </a:spcBef>
              <a:spcAft>
                <a:spcPct val="0"/>
              </a:spcAft>
              <a:defRPr sz="3200" b="1">
                <a:solidFill>
                  <a:schemeClr val="bg1"/>
                </a:solidFill>
                <a:latin typeface="나눔고딕 ExtraBold" pitchFamily="50" charset="-127"/>
                <a:ea typeface="나눔고딕 ExtraBold" pitchFamily="50" charset="-127"/>
                <a:cs typeface="+mj-cs"/>
              </a:defRPr>
            </a:lvl1pPr>
            <a:lvl2pPr algn="l" rtl="0" fontAlgn="base">
              <a:spcBef>
                <a:spcPct val="0"/>
              </a:spcBef>
              <a:spcAft>
                <a:spcPct val="0"/>
              </a:spcAft>
              <a:defRPr sz="3200" b="1">
                <a:solidFill>
                  <a:schemeClr val="bg1"/>
                </a:solidFill>
                <a:latin typeface="Verdana" pitchFamily="34" charset="0"/>
              </a:defRPr>
            </a:lvl2pPr>
            <a:lvl3pPr algn="l" rtl="0" fontAlgn="base">
              <a:spcBef>
                <a:spcPct val="0"/>
              </a:spcBef>
              <a:spcAft>
                <a:spcPct val="0"/>
              </a:spcAft>
              <a:defRPr sz="3200" b="1">
                <a:solidFill>
                  <a:schemeClr val="bg1"/>
                </a:solidFill>
                <a:latin typeface="Verdana" pitchFamily="34" charset="0"/>
              </a:defRPr>
            </a:lvl3pPr>
            <a:lvl4pPr algn="l" rtl="0" fontAlgn="base">
              <a:spcBef>
                <a:spcPct val="0"/>
              </a:spcBef>
              <a:spcAft>
                <a:spcPct val="0"/>
              </a:spcAft>
              <a:defRPr sz="3200" b="1">
                <a:solidFill>
                  <a:schemeClr val="bg1"/>
                </a:solidFill>
                <a:latin typeface="Verdana" pitchFamily="34" charset="0"/>
              </a:defRPr>
            </a:lvl4pPr>
            <a:lvl5pPr algn="l" rtl="0" fontAlgn="base">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a:lstStyle>
          <a:p>
            <a:pPr algn="r"/>
            <a:r>
              <a:rPr lang="ko-KR" altLang="en-US" sz="2800" dirty="0"/>
              <a:t>핵심특허 대응전략 </a:t>
            </a:r>
            <a:r>
              <a:rPr lang="en-US" altLang="ko-KR" sz="2800" dirty="0"/>
              <a:t>- </a:t>
            </a:r>
            <a:r>
              <a:rPr lang="ko-KR" altLang="en-US" sz="2800" dirty="0"/>
              <a:t>회피설계</a:t>
            </a:r>
            <a:endParaRPr lang="ko-KR" altLang="en-US" sz="2800" dirty="0">
              <a:latin typeface="+mj-ea"/>
              <a:ea typeface="+mj-ea"/>
              <a:cs typeface="+mn-cs"/>
            </a:endParaRPr>
          </a:p>
        </p:txBody>
      </p:sp>
      <p:sp>
        <p:nvSpPr>
          <p:cNvPr id="11" name="슬라이드 번호 개체 틀 1"/>
          <p:cNvSpPr>
            <a:spLocks noGrp="1"/>
          </p:cNvSpPr>
          <p:nvPr>
            <p:ph type="sldNum" sz="quarter" idx="12"/>
          </p:nvPr>
        </p:nvSpPr>
        <p:spPr>
          <a:xfrm>
            <a:off x="64071" y="183555"/>
            <a:ext cx="504056" cy="365125"/>
          </a:xfrm>
          <a:prstGeom prst="rect">
            <a:avLst/>
          </a:prstGeom>
        </p:spPr>
        <p:txBody>
          <a:bodyPr/>
          <a:lstStyle/>
          <a:p>
            <a:fld id="{CFC48613-D1D5-42C6-AA47-CE1C9A1D9ADE}" type="slidenum">
              <a:rPr lang="ko-KR" altLang="en-US" smtClean="0"/>
              <a:pPr/>
              <a:t>43</a:t>
            </a:fld>
            <a:endParaRPr lang="ko-KR" altLang="en-US" dirty="0"/>
          </a:p>
        </p:txBody>
      </p:sp>
      <p:sp>
        <p:nvSpPr>
          <p:cNvPr id="3" name="직사각형 2"/>
          <p:cNvSpPr/>
          <p:nvPr/>
        </p:nvSpPr>
        <p:spPr>
          <a:xfrm>
            <a:off x="3851290" y="1628800"/>
            <a:ext cx="1441420" cy="369332"/>
          </a:xfrm>
          <a:prstGeom prst="rect">
            <a:avLst/>
          </a:prstGeom>
        </p:spPr>
        <p:txBody>
          <a:bodyPr wrap="none">
            <a:spAutoFit/>
          </a:bodyPr>
          <a:lstStyle/>
          <a:p>
            <a:pPr lvl="0" algn="ctr">
              <a:spcAft>
                <a:spcPts val="600"/>
              </a:spcAft>
            </a:pPr>
            <a:r>
              <a:rPr lang="en-US" altLang="ko-KR" b="1" dirty="0">
                <a:solidFill>
                  <a:schemeClr val="bg1"/>
                </a:solidFill>
                <a:latin typeface="+mn-ea"/>
              </a:rPr>
              <a:t>&lt;</a:t>
            </a:r>
            <a:r>
              <a:rPr lang="ko-KR" altLang="en-US" b="1" dirty="0">
                <a:solidFill>
                  <a:schemeClr val="bg1"/>
                </a:solidFill>
                <a:latin typeface="+mn-ea"/>
              </a:rPr>
              <a:t>회피설계</a:t>
            </a:r>
            <a:r>
              <a:rPr lang="en-US" altLang="ko-KR" b="1" dirty="0">
                <a:solidFill>
                  <a:schemeClr val="bg1"/>
                </a:solidFill>
                <a:latin typeface="+mn-ea"/>
              </a:rPr>
              <a:t>&gt;</a:t>
            </a:r>
            <a:endParaRPr lang="ko-KR" altLang="en-US" dirty="0">
              <a:solidFill>
                <a:schemeClr val="bg1"/>
              </a:solidFill>
              <a:latin typeface="+mn-ea"/>
            </a:endParaRPr>
          </a:p>
        </p:txBody>
      </p:sp>
      <p:sp>
        <p:nvSpPr>
          <p:cNvPr id="21" name="직사각형 20"/>
          <p:cNvSpPr/>
          <p:nvPr/>
        </p:nvSpPr>
        <p:spPr>
          <a:xfrm>
            <a:off x="358797" y="3712007"/>
            <a:ext cx="2520000" cy="13994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58797" y="3727588"/>
            <a:ext cx="2520000" cy="294177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bwMode="auto">
          <a:xfrm>
            <a:off x="359812" y="2054443"/>
            <a:ext cx="2520000" cy="1656000"/>
          </a:xfrm>
          <a:prstGeom prst="rect">
            <a:avLst/>
          </a:prstGeom>
          <a:solidFill>
            <a:srgbClr val="9BBB59">
              <a:alpha val="60000"/>
            </a:srgbClr>
          </a:solidFill>
          <a:ln w="22225" cap="sq" cmpd="sng" algn="ctr">
            <a:noFill/>
            <a:prstDash val="solid"/>
            <a:round/>
            <a:headEnd type="none" w="med" len="med"/>
            <a:tailEnd type="none"/>
          </a:ln>
          <a:effectLst/>
        </p:spPr>
        <p:txBody>
          <a:bodyPr rtlCol="0" anchor="ctr"/>
          <a:lstStyle/>
          <a:p>
            <a:pPr algn="just" fontAlgn="base">
              <a:spcBef>
                <a:spcPct val="0"/>
              </a:spcBef>
              <a:spcAft>
                <a:spcPct val="0"/>
              </a:spcAft>
            </a:pPr>
            <a:r>
              <a:rPr kumimoji="1" lang="ko-KR" altLang="en-US" sz="1200" b="1" dirty="0">
                <a:solidFill>
                  <a:schemeClr val="bg1"/>
                </a:solidFill>
                <a:latin typeface="+mn-ea"/>
              </a:rPr>
              <a:t>인공지능을 이용한 감성인지 </a:t>
            </a:r>
            <a:r>
              <a:rPr kumimoji="1" lang="ko-KR" altLang="en-US" sz="1200" b="1" dirty="0" err="1">
                <a:solidFill>
                  <a:schemeClr val="bg1"/>
                </a:solidFill>
                <a:latin typeface="+mn-ea"/>
              </a:rPr>
              <a:t>아바타</a:t>
            </a:r>
            <a:r>
              <a:rPr kumimoji="1" lang="ko-KR" altLang="en-US" sz="1200" b="1" dirty="0">
                <a:solidFill>
                  <a:schemeClr val="bg1"/>
                </a:solidFill>
                <a:latin typeface="+mn-ea"/>
              </a:rPr>
              <a:t> 서비스 장치 및 방법 기술</a:t>
            </a:r>
            <a:r>
              <a:rPr kumimoji="1" lang="ko-KR" altLang="en-US" sz="1200" b="1" dirty="0">
                <a:latin typeface="+mn-ea"/>
              </a:rPr>
              <a:t>을</a:t>
            </a:r>
            <a:r>
              <a:rPr kumimoji="1" lang="ko-KR" altLang="en-US" sz="1200" b="1" dirty="0">
                <a:solidFill>
                  <a:schemeClr val="bg1"/>
                </a:solidFill>
                <a:latin typeface="+mn-ea"/>
              </a:rPr>
              <a:t> </a:t>
            </a:r>
            <a:r>
              <a:rPr kumimoji="1" lang="ko-KR" altLang="en-US" sz="1200" b="1" dirty="0">
                <a:solidFill>
                  <a:srgbClr val="000000"/>
                </a:solidFill>
                <a:latin typeface="+mn-ea"/>
              </a:rPr>
              <a:t>이용해 데이터 </a:t>
            </a:r>
            <a:r>
              <a:rPr kumimoji="1" lang="ko-KR" altLang="en-US" sz="1200" b="1" dirty="0" err="1">
                <a:solidFill>
                  <a:srgbClr val="000000"/>
                </a:solidFill>
                <a:latin typeface="+mn-ea"/>
              </a:rPr>
              <a:t>베이스부에</a:t>
            </a:r>
            <a:r>
              <a:rPr kumimoji="1" lang="ko-KR" altLang="en-US" sz="1200" b="1" dirty="0">
                <a:solidFill>
                  <a:srgbClr val="000000"/>
                </a:solidFill>
                <a:latin typeface="+mn-ea"/>
              </a:rPr>
              <a:t> 저장되어 있는 반응을 </a:t>
            </a:r>
            <a:r>
              <a:rPr kumimoji="1" lang="ko-KR" altLang="en-US" sz="1200" b="1" dirty="0" err="1">
                <a:solidFill>
                  <a:srgbClr val="000000"/>
                </a:solidFill>
                <a:latin typeface="+mn-ea"/>
              </a:rPr>
              <a:t>할때</a:t>
            </a:r>
            <a:r>
              <a:rPr kumimoji="1" lang="ko-KR" altLang="en-US" sz="1200" b="1" dirty="0">
                <a:solidFill>
                  <a:srgbClr val="000000"/>
                </a:solidFill>
                <a:latin typeface="+mn-ea"/>
              </a:rPr>
              <a:t> 만 사용자에게 영상이나 음향을 제공하지 않고</a:t>
            </a:r>
            <a:r>
              <a:rPr kumimoji="1" lang="en-US" altLang="ko-KR" sz="1200" b="1" dirty="0">
                <a:solidFill>
                  <a:srgbClr val="000000"/>
                </a:solidFill>
                <a:latin typeface="+mn-ea"/>
              </a:rPr>
              <a:t>, </a:t>
            </a:r>
            <a:r>
              <a:rPr kumimoji="1" lang="ko-KR" altLang="en-US" sz="1200" b="1" dirty="0">
                <a:solidFill>
                  <a:srgbClr val="000000"/>
                </a:solidFill>
                <a:latin typeface="+mn-ea"/>
              </a:rPr>
              <a:t>사용자의 반응에 따라 학습을 하여  다른 독창적인 반응 에서  표현이 가능하도록 함</a:t>
            </a:r>
          </a:p>
        </p:txBody>
      </p:sp>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81" y="3727924"/>
            <a:ext cx="2125261" cy="13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423088" y="5303452"/>
            <a:ext cx="2411987" cy="1191095"/>
          </a:xfrm>
          <a:prstGeom prst="rect">
            <a:avLst/>
          </a:prstGeom>
        </p:spPr>
        <p:txBody>
          <a:bodyPr wrap="square">
            <a:spAutoFit/>
          </a:bodyPr>
          <a:lstStyle/>
          <a:p>
            <a:pPr lvl="0" algn="ctr">
              <a:spcBef>
                <a:spcPct val="20000"/>
              </a:spcBef>
            </a:pPr>
            <a:r>
              <a:rPr lang="ko-KR" altLang="en-US" sz="1050" dirty="0">
                <a:solidFill>
                  <a:prstClr val="black"/>
                </a:solidFill>
              </a:rPr>
              <a:t>배경기술 </a:t>
            </a:r>
            <a:r>
              <a:rPr lang="en-US" altLang="ko-KR" sz="1050" dirty="0">
                <a:solidFill>
                  <a:prstClr val="black"/>
                </a:solidFill>
              </a:rPr>
              <a:t>(</a:t>
            </a:r>
            <a:r>
              <a:rPr lang="ko-KR" altLang="en-US" sz="1050" dirty="0">
                <a:solidFill>
                  <a:prstClr val="black"/>
                </a:solidFill>
              </a:rPr>
              <a:t>취하</a:t>
            </a:r>
            <a:r>
              <a:rPr lang="en-US" altLang="ko-KR" sz="1050" dirty="0">
                <a:solidFill>
                  <a:prstClr val="black"/>
                </a:solidFill>
              </a:rPr>
              <a:t>)</a:t>
            </a:r>
          </a:p>
          <a:p>
            <a:pPr lvl="0">
              <a:spcBef>
                <a:spcPct val="20000"/>
              </a:spcBef>
            </a:pPr>
            <a:r>
              <a:rPr lang="ko-KR" altLang="en-US" sz="1050" dirty="0">
                <a:solidFill>
                  <a:prstClr val="black"/>
                </a:solidFill>
              </a:rPr>
              <a:t>공개특허 </a:t>
            </a:r>
            <a:r>
              <a:rPr lang="en-US" altLang="ko-KR" sz="1050" dirty="0">
                <a:solidFill>
                  <a:prstClr val="black"/>
                </a:solidFill>
              </a:rPr>
              <a:t>:</a:t>
            </a:r>
            <a:r>
              <a:rPr lang="ko-KR" altLang="en-US" sz="1050" dirty="0">
                <a:solidFill>
                  <a:prstClr val="black"/>
                </a:solidFill>
              </a:rPr>
              <a:t> </a:t>
            </a:r>
            <a:r>
              <a:rPr lang="en-US" altLang="ko-KR" sz="1050" dirty="0">
                <a:solidFill>
                  <a:prstClr val="black"/>
                </a:solidFill>
              </a:rPr>
              <a:t>10-2013-0082701</a:t>
            </a:r>
          </a:p>
          <a:p>
            <a:pPr lvl="0">
              <a:spcBef>
                <a:spcPct val="20000"/>
              </a:spcBef>
            </a:pPr>
            <a:r>
              <a:rPr lang="ko-KR" altLang="en-US" sz="1050" dirty="0">
                <a:solidFill>
                  <a:prstClr val="black"/>
                </a:solidFill>
              </a:rPr>
              <a:t>공개일자 </a:t>
            </a:r>
            <a:r>
              <a:rPr lang="en-US" altLang="ko-KR" sz="1050" dirty="0">
                <a:solidFill>
                  <a:prstClr val="black"/>
                </a:solidFill>
              </a:rPr>
              <a:t>:</a:t>
            </a:r>
            <a:r>
              <a:rPr lang="ko-KR" altLang="en-US" sz="1050" dirty="0">
                <a:solidFill>
                  <a:prstClr val="black"/>
                </a:solidFill>
              </a:rPr>
              <a:t> </a:t>
            </a:r>
            <a:r>
              <a:rPr lang="en-US" altLang="ko-KR" sz="1050" dirty="0">
                <a:solidFill>
                  <a:prstClr val="black"/>
                </a:solidFill>
              </a:rPr>
              <a:t>2013</a:t>
            </a:r>
            <a:r>
              <a:rPr lang="ko-KR" altLang="en-US" sz="1050" dirty="0">
                <a:solidFill>
                  <a:prstClr val="black"/>
                </a:solidFill>
              </a:rPr>
              <a:t>년 </a:t>
            </a:r>
            <a:r>
              <a:rPr lang="en-US" altLang="ko-KR" sz="1050" dirty="0">
                <a:solidFill>
                  <a:prstClr val="black"/>
                </a:solidFill>
              </a:rPr>
              <a:t>07</a:t>
            </a:r>
            <a:r>
              <a:rPr lang="ko-KR" altLang="en-US" sz="1050" dirty="0">
                <a:solidFill>
                  <a:prstClr val="black"/>
                </a:solidFill>
              </a:rPr>
              <a:t>월 </a:t>
            </a:r>
            <a:r>
              <a:rPr lang="en-US" altLang="ko-KR" sz="1050" dirty="0">
                <a:solidFill>
                  <a:prstClr val="black"/>
                </a:solidFill>
              </a:rPr>
              <a:t>22</a:t>
            </a:r>
            <a:r>
              <a:rPr lang="ko-KR" altLang="en-US" sz="1050" dirty="0">
                <a:solidFill>
                  <a:prstClr val="black"/>
                </a:solidFill>
              </a:rPr>
              <a:t>일</a:t>
            </a:r>
            <a:endParaRPr lang="en-US" altLang="ko-KR" sz="1050" dirty="0">
              <a:solidFill>
                <a:prstClr val="black"/>
              </a:solidFill>
            </a:endParaRPr>
          </a:p>
          <a:p>
            <a:pPr lvl="0">
              <a:spcBef>
                <a:spcPct val="20000"/>
              </a:spcBef>
            </a:pPr>
            <a:r>
              <a:rPr lang="ko-KR" altLang="en-US" sz="1050" dirty="0">
                <a:solidFill>
                  <a:prstClr val="black"/>
                </a:solidFill>
              </a:rPr>
              <a:t>출원인 </a:t>
            </a:r>
            <a:r>
              <a:rPr lang="en-US" altLang="ko-KR" sz="1050" dirty="0">
                <a:solidFill>
                  <a:prstClr val="black"/>
                </a:solidFill>
              </a:rPr>
              <a:t>: </a:t>
            </a:r>
            <a:r>
              <a:rPr lang="ko-KR" altLang="en-US" sz="1050" dirty="0">
                <a:solidFill>
                  <a:prstClr val="black"/>
                </a:solidFill>
              </a:rPr>
              <a:t>한국전자통신연구원</a:t>
            </a:r>
            <a:endParaRPr lang="en-US" altLang="ko-KR" sz="1050" dirty="0">
              <a:solidFill>
                <a:prstClr val="black"/>
              </a:solidFill>
            </a:endParaRPr>
          </a:p>
          <a:p>
            <a:pPr lvl="0">
              <a:spcBef>
                <a:spcPct val="20000"/>
              </a:spcBef>
            </a:pPr>
            <a:r>
              <a:rPr lang="ko-KR" altLang="en-US" sz="1050" dirty="0">
                <a:solidFill>
                  <a:prstClr val="black"/>
                </a:solidFill>
              </a:rPr>
              <a:t>발명의 명칭</a:t>
            </a:r>
            <a:r>
              <a:rPr lang="en-US" altLang="ko-KR" sz="1050" dirty="0">
                <a:solidFill>
                  <a:prstClr val="black"/>
                </a:solidFill>
              </a:rPr>
              <a:t>:</a:t>
            </a:r>
            <a:r>
              <a:rPr lang="ko-KR" altLang="en-US" sz="1050" dirty="0">
                <a:solidFill>
                  <a:prstClr val="black"/>
                </a:solidFill>
              </a:rPr>
              <a:t> 인공지능을 이용한 감성인지 </a:t>
            </a:r>
            <a:r>
              <a:rPr lang="ko-KR" altLang="en-US" sz="1050" dirty="0" err="1">
                <a:solidFill>
                  <a:prstClr val="black"/>
                </a:solidFill>
              </a:rPr>
              <a:t>아바타</a:t>
            </a:r>
            <a:r>
              <a:rPr lang="ko-KR" altLang="en-US" sz="1050" dirty="0">
                <a:solidFill>
                  <a:prstClr val="black"/>
                </a:solidFill>
              </a:rPr>
              <a:t> 서비스 장치 및 방법</a:t>
            </a:r>
            <a:endParaRPr lang="en-US" altLang="ko-KR" sz="1050" dirty="0">
              <a:solidFill>
                <a:prstClr val="black"/>
              </a:solidFill>
            </a:endParaRPr>
          </a:p>
        </p:txBody>
      </p:sp>
      <p:sp>
        <p:nvSpPr>
          <p:cNvPr id="18" name="직사각형 17"/>
          <p:cNvSpPr/>
          <p:nvPr/>
        </p:nvSpPr>
        <p:spPr>
          <a:xfrm>
            <a:off x="3312000" y="3712007"/>
            <a:ext cx="2520000" cy="13994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3312000" y="3727588"/>
            <a:ext cx="2520000" cy="294177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bwMode="auto">
          <a:xfrm>
            <a:off x="3312000" y="2054443"/>
            <a:ext cx="2520000" cy="1656000"/>
          </a:xfrm>
          <a:prstGeom prst="rect">
            <a:avLst/>
          </a:prstGeom>
          <a:solidFill>
            <a:srgbClr val="4F81BD">
              <a:alpha val="60000"/>
            </a:srgbClr>
          </a:solidFill>
          <a:ln w="22225" cap="sq" cmpd="sng" algn="ctr">
            <a:noFill/>
            <a:prstDash val="solid"/>
            <a:round/>
            <a:headEnd type="none" w="med" len="med"/>
            <a:tailEnd type="none"/>
          </a:ln>
          <a:effectLst/>
        </p:spPr>
        <p:txBody>
          <a:bodyPr rtlCol="0" anchor="ctr"/>
          <a:lstStyle/>
          <a:p>
            <a:pPr algn="just" fontAlgn="base">
              <a:spcBef>
                <a:spcPct val="0"/>
              </a:spcBef>
              <a:spcAft>
                <a:spcPct val="0"/>
              </a:spcAft>
            </a:pPr>
            <a:r>
              <a:rPr lang="ko-KR" altLang="en-US" sz="1200" b="1" dirty="0">
                <a:solidFill>
                  <a:schemeClr val="bg1"/>
                </a:solidFill>
                <a:latin typeface="+mn-ea"/>
              </a:rPr>
              <a:t>로봇의 사용자 행위 유도 표현 방식을 지원하는 구동 제어 서브 디바이스를 제공함</a:t>
            </a:r>
            <a:r>
              <a:rPr lang="en-US" altLang="ko-KR" sz="1200" b="1" dirty="0">
                <a:solidFill>
                  <a:schemeClr val="bg1"/>
                </a:solidFill>
                <a:latin typeface="+mn-ea"/>
              </a:rPr>
              <a:t>.</a:t>
            </a:r>
          </a:p>
        </p:txBody>
      </p:sp>
      <p:pic>
        <p:nvPicPr>
          <p:cNvPr id="1026" name="Picture 2" descr="C:\Users\user\Downloads\1020160020776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3433" y="3727924"/>
            <a:ext cx="1157133" cy="1368000"/>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3375276" y="5222660"/>
            <a:ext cx="2412000" cy="1352678"/>
          </a:xfrm>
          <a:prstGeom prst="rect">
            <a:avLst/>
          </a:prstGeom>
        </p:spPr>
        <p:txBody>
          <a:bodyPr>
            <a:spAutoFit/>
          </a:bodyPr>
          <a:lstStyle/>
          <a:p>
            <a:pPr lvl="0" algn="ctr">
              <a:spcBef>
                <a:spcPct val="20000"/>
              </a:spcBef>
            </a:pPr>
            <a:r>
              <a:rPr lang="ko-KR" altLang="en-US" sz="1050" dirty="0">
                <a:solidFill>
                  <a:prstClr val="black"/>
                </a:solidFill>
              </a:rPr>
              <a:t>배경기술 </a:t>
            </a:r>
            <a:r>
              <a:rPr lang="en-US" altLang="ko-KR" sz="1050" dirty="0">
                <a:solidFill>
                  <a:prstClr val="black"/>
                </a:solidFill>
              </a:rPr>
              <a:t>(</a:t>
            </a:r>
            <a:r>
              <a:rPr lang="ko-KR" altLang="en-US" sz="1050" dirty="0">
                <a:solidFill>
                  <a:prstClr val="black"/>
                </a:solidFill>
              </a:rPr>
              <a:t>공개</a:t>
            </a:r>
            <a:r>
              <a:rPr lang="en-US" altLang="ko-KR" sz="1050" dirty="0">
                <a:solidFill>
                  <a:prstClr val="black"/>
                </a:solidFill>
              </a:rPr>
              <a:t>)</a:t>
            </a:r>
          </a:p>
          <a:p>
            <a:pPr lvl="0">
              <a:spcBef>
                <a:spcPct val="20000"/>
              </a:spcBef>
            </a:pPr>
            <a:r>
              <a:rPr lang="ko-KR" altLang="en-US" sz="1050" dirty="0">
                <a:solidFill>
                  <a:prstClr val="black"/>
                </a:solidFill>
              </a:rPr>
              <a:t>공개특허 </a:t>
            </a:r>
            <a:r>
              <a:rPr lang="en-US" altLang="ko-KR" sz="1050" dirty="0">
                <a:solidFill>
                  <a:prstClr val="black"/>
                </a:solidFill>
              </a:rPr>
              <a:t>:</a:t>
            </a:r>
            <a:r>
              <a:rPr lang="ko-KR" altLang="en-US" sz="1050" dirty="0">
                <a:solidFill>
                  <a:prstClr val="black"/>
                </a:solidFill>
              </a:rPr>
              <a:t> </a:t>
            </a:r>
            <a:r>
              <a:rPr lang="en-US" altLang="ko-KR" sz="1050" dirty="0">
                <a:solidFill>
                  <a:prstClr val="black"/>
                </a:solidFill>
              </a:rPr>
              <a:t>1020170034754</a:t>
            </a:r>
          </a:p>
          <a:p>
            <a:pPr lvl="0">
              <a:spcBef>
                <a:spcPct val="20000"/>
              </a:spcBef>
            </a:pPr>
            <a:r>
              <a:rPr lang="ko-KR" altLang="en-US" sz="1050" dirty="0">
                <a:solidFill>
                  <a:prstClr val="black"/>
                </a:solidFill>
              </a:rPr>
              <a:t>공개일자 </a:t>
            </a:r>
            <a:r>
              <a:rPr lang="en-US" altLang="ko-KR" sz="1050" dirty="0">
                <a:solidFill>
                  <a:prstClr val="black"/>
                </a:solidFill>
              </a:rPr>
              <a:t>:</a:t>
            </a:r>
            <a:r>
              <a:rPr lang="ko-KR" altLang="en-US" sz="1050" dirty="0">
                <a:solidFill>
                  <a:prstClr val="black"/>
                </a:solidFill>
              </a:rPr>
              <a:t> </a:t>
            </a:r>
            <a:r>
              <a:rPr lang="en-US" altLang="ko-KR" sz="1050" dirty="0">
                <a:solidFill>
                  <a:prstClr val="black"/>
                </a:solidFill>
              </a:rPr>
              <a:t>2017</a:t>
            </a:r>
            <a:r>
              <a:rPr lang="ko-KR" altLang="en-US" sz="1050" dirty="0">
                <a:solidFill>
                  <a:prstClr val="black"/>
                </a:solidFill>
              </a:rPr>
              <a:t>년 </a:t>
            </a:r>
            <a:r>
              <a:rPr lang="en-US" altLang="ko-KR" sz="1050" dirty="0">
                <a:solidFill>
                  <a:prstClr val="black"/>
                </a:solidFill>
              </a:rPr>
              <a:t>03</a:t>
            </a:r>
            <a:r>
              <a:rPr lang="ko-KR" altLang="en-US" sz="1050" dirty="0">
                <a:solidFill>
                  <a:prstClr val="black"/>
                </a:solidFill>
              </a:rPr>
              <a:t>월 </a:t>
            </a:r>
            <a:r>
              <a:rPr lang="en-US" altLang="ko-KR" sz="1050" dirty="0">
                <a:solidFill>
                  <a:prstClr val="black"/>
                </a:solidFill>
              </a:rPr>
              <a:t>29</a:t>
            </a:r>
            <a:r>
              <a:rPr lang="ko-KR" altLang="en-US" sz="1050" dirty="0">
                <a:solidFill>
                  <a:prstClr val="black"/>
                </a:solidFill>
              </a:rPr>
              <a:t>일</a:t>
            </a:r>
            <a:endParaRPr lang="en-US" altLang="ko-KR" sz="1050" dirty="0">
              <a:solidFill>
                <a:prstClr val="black"/>
              </a:solidFill>
            </a:endParaRPr>
          </a:p>
          <a:p>
            <a:pPr lvl="0">
              <a:spcBef>
                <a:spcPct val="20000"/>
              </a:spcBef>
            </a:pPr>
            <a:r>
              <a:rPr lang="ko-KR" altLang="en-US" sz="1050" dirty="0">
                <a:solidFill>
                  <a:prstClr val="black"/>
                </a:solidFill>
              </a:rPr>
              <a:t>출원인 </a:t>
            </a:r>
            <a:r>
              <a:rPr lang="en-US" altLang="ko-KR" sz="1050" dirty="0">
                <a:solidFill>
                  <a:prstClr val="black"/>
                </a:solidFill>
              </a:rPr>
              <a:t>: </a:t>
            </a:r>
            <a:r>
              <a:rPr lang="ko-KR" altLang="en-US" sz="1050" dirty="0">
                <a:solidFill>
                  <a:prstClr val="black"/>
                </a:solidFill>
              </a:rPr>
              <a:t>중앙대학교 </a:t>
            </a:r>
            <a:r>
              <a:rPr lang="ko-KR" altLang="en-US" sz="1050" dirty="0" err="1">
                <a:solidFill>
                  <a:prstClr val="black"/>
                </a:solidFill>
              </a:rPr>
              <a:t>산학협력단</a:t>
            </a:r>
            <a:endParaRPr lang="en-US" altLang="ko-KR" sz="1050" dirty="0">
              <a:solidFill>
                <a:prstClr val="black"/>
              </a:solidFill>
            </a:endParaRPr>
          </a:p>
          <a:p>
            <a:pPr lvl="0">
              <a:spcBef>
                <a:spcPct val="20000"/>
              </a:spcBef>
            </a:pPr>
            <a:r>
              <a:rPr lang="ko-KR" altLang="en-US" sz="1050" dirty="0">
                <a:solidFill>
                  <a:prstClr val="black"/>
                </a:solidFill>
              </a:rPr>
              <a:t>발명의 명칭</a:t>
            </a:r>
            <a:r>
              <a:rPr lang="en-US" altLang="ko-KR" sz="1050" dirty="0">
                <a:solidFill>
                  <a:prstClr val="black"/>
                </a:solidFill>
              </a:rPr>
              <a:t>: </a:t>
            </a:r>
            <a:r>
              <a:rPr lang="ko-KR" altLang="en-US" sz="1050" dirty="0">
                <a:solidFill>
                  <a:prstClr val="black"/>
                </a:solidFill>
              </a:rPr>
              <a:t>계층적 아키텍처를 갖는 실시간 디바이스 제어 시스템 및 이를 이용한 실시간 로봇 제어 시스템</a:t>
            </a:r>
          </a:p>
        </p:txBody>
      </p:sp>
      <p:sp>
        <p:nvSpPr>
          <p:cNvPr id="20" name="직사각형 19"/>
          <p:cNvSpPr/>
          <p:nvPr/>
        </p:nvSpPr>
        <p:spPr>
          <a:xfrm>
            <a:off x="6273188" y="3712007"/>
            <a:ext cx="2520000" cy="13994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6273188" y="3727588"/>
            <a:ext cx="2520000" cy="294177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bwMode="auto">
          <a:xfrm>
            <a:off x="6273713" y="2071588"/>
            <a:ext cx="2520000" cy="1656000"/>
          </a:xfrm>
          <a:prstGeom prst="rect">
            <a:avLst/>
          </a:prstGeom>
          <a:solidFill>
            <a:srgbClr val="F79646">
              <a:alpha val="60000"/>
            </a:srgbClr>
          </a:solidFill>
          <a:ln w="22225" cap="sq" cmpd="sng" algn="ctr">
            <a:noFill/>
            <a:prstDash val="solid"/>
            <a:round/>
            <a:headEnd type="none" w="med" len="med"/>
            <a:tailEnd type="none"/>
          </a:ln>
          <a:effectLst/>
        </p:spPr>
        <p:txBody>
          <a:bodyPr rtlCol="0" anchor="ctr"/>
          <a:lstStyle/>
          <a:p>
            <a:pPr algn="just" fontAlgn="base">
              <a:spcBef>
                <a:spcPct val="0"/>
              </a:spcBef>
              <a:spcAft>
                <a:spcPct val="0"/>
              </a:spcAft>
            </a:pPr>
            <a:r>
              <a:rPr lang="ko-KR" altLang="en-US" sz="1200" b="1" dirty="0">
                <a:solidFill>
                  <a:schemeClr val="bg1"/>
                </a:solidFill>
                <a:latin typeface="+mn-ea"/>
              </a:rPr>
              <a:t>사용자 행위 유도 데이터에 대한 사용자 반응 점수를 책정</a:t>
            </a:r>
            <a:r>
              <a:rPr lang="en-US" altLang="ko-KR" sz="1200" b="1" dirty="0">
                <a:solidFill>
                  <a:schemeClr val="bg1"/>
                </a:solidFill>
                <a:latin typeface="+mn-ea"/>
              </a:rPr>
              <a:t>, </a:t>
            </a:r>
            <a:r>
              <a:rPr lang="ko-KR" altLang="en-US" sz="1200" b="1" dirty="0">
                <a:solidFill>
                  <a:schemeClr val="bg1"/>
                </a:solidFill>
                <a:latin typeface="+mn-ea"/>
              </a:rPr>
              <a:t>사용자 성향에 대비하는 사용자 유도 행위를 선택</a:t>
            </a:r>
          </a:p>
        </p:txBody>
      </p:sp>
      <p:pic>
        <p:nvPicPr>
          <p:cNvPr id="1027" name="Picture 3" descr="C:\Users\user\Downloads\102008006203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190" y="3727924"/>
            <a:ext cx="2475997" cy="136800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6336464" y="5303452"/>
            <a:ext cx="2412000" cy="1191095"/>
          </a:xfrm>
          <a:prstGeom prst="rect">
            <a:avLst/>
          </a:prstGeom>
        </p:spPr>
        <p:txBody>
          <a:bodyPr>
            <a:spAutoFit/>
          </a:bodyPr>
          <a:lstStyle/>
          <a:p>
            <a:pPr lvl="0" algn="ctr">
              <a:spcBef>
                <a:spcPct val="20000"/>
              </a:spcBef>
            </a:pPr>
            <a:r>
              <a:rPr lang="ko-KR" altLang="en-US" sz="1050" dirty="0">
                <a:solidFill>
                  <a:prstClr val="black"/>
                </a:solidFill>
              </a:rPr>
              <a:t>배경기술 </a:t>
            </a:r>
            <a:r>
              <a:rPr lang="en-US" altLang="ko-KR" sz="1050" dirty="0">
                <a:solidFill>
                  <a:prstClr val="black"/>
                </a:solidFill>
              </a:rPr>
              <a:t>(</a:t>
            </a:r>
            <a:r>
              <a:rPr lang="ko-KR" altLang="en-US" sz="1050" dirty="0">
                <a:solidFill>
                  <a:prstClr val="black"/>
                </a:solidFill>
              </a:rPr>
              <a:t>취하</a:t>
            </a:r>
            <a:r>
              <a:rPr lang="en-US" altLang="ko-KR" sz="1050" dirty="0">
                <a:solidFill>
                  <a:prstClr val="black"/>
                </a:solidFill>
              </a:rPr>
              <a:t>)</a:t>
            </a:r>
          </a:p>
          <a:p>
            <a:pPr lvl="0">
              <a:spcBef>
                <a:spcPct val="20000"/>
              </a:spcBef>
            </a:pPr>
            <a:r>
              <a:rPr lang="ko-KR" altLang="en-US" sz="1050" dirty="0">
                <a:solidFill>
                  <a:prstClr val="black"/>
                </a:solidFill>
              </a:rPr>
              <a:t>공개특허 </a:t>
            </a:r>
            <a:r>
              <a:rPr lang="en-US" altLang="ko-KR" sz="1050" dirty="0">
                <a:solidFill>
                  <a:prstClr val="black"/>
                </a:solidFill>
              </a:rPr>
              <a:t>:</a:t>
            </a:r>
            <a:r>
              <a:rPr lang="ko-KR" altLang="en-US" sz="1050" dirty="0">
                <a:solidFill>
                  <a:prstClr val="black"/>
                </a:solidFill>
              </a:rPr>
              <a:t> </a:t>
            </a:r>
            <a:r>
              <a:rPr lang="en-US" altLang="ko-KR" sz="1050" dirty="0">
                <a:solidFill>
                  <a:prstClr val="black"/>
                </a:solidFill>
              </a:rPr>
              <a:t>1020100001928 </a:t>
            </a:r>
          </a:p>
          <a:p>
            <a:pPr lvl="0">
              <a:spcBef>
                <a:spcPct val="20000"/>
              </a:spcBef>
            </a:pPr>
            <a:r>
              <a:rPr lang="ko-KR" altLang="en-US" sz="1050" dirty="0">
                <a:solidFill>
                  <a:prstClr val="black"/>
                </a:solidFill>
              </a:rPr>
              <a:t>공개일자 </a:t>
            </a:r>
            <a:r>
              <a:rPr lang="en-US" altLang="ko-KR" sz="1050" dirty="0">
                <a:solidFill>
                  <a:prstClr val="black"/>
                </a:solidFill>
              </a:rPr>
              <a:t>:</a:t>
            </a:r>
            <a:r>
              <a:rPr lang="ko-KR" altLang="en-US" sz="1050" dirty="0">
                <a:solidFill>
                  <a:prstClr val="black"/>
                </a:solidFill>
              </a:rPr>
              <a:t> </a:t>
            </a:r>
            <a:r>
              <a:rPr lang="en-US" altLang="ko-KR" sz="1050" dirty="0">
                <a:solidFill>
                  <a:prstClr val="black"/>
                </a:solidFill>
              </a:rPr>
              <a:t>2010</a:t>
            </a:r>
            <a:r>
              <a:rPr lang="ko-KR" altLang="en-US" sz="1050" dirty="0">
                <a:solidFill>
                  <a:prstClr val="black"/>
                </a:solidFill>
              </a:rPr>
              <a:t>년 </a:t>
            </a:r>
            <a:r>
              <a:rPr lang="en-US" altLang="ko-KR" sz="1050" dirty="0">
                <a:solidFill>
                  <a:prstClr val="black"/>
                </a:solidFill>
              </a:rPr>
              <a:t>01</a:t>
            </a:r>
            <a:r>
              <a:rPr lang="ko-KR" altLang="en-US" sz="1050" dirty="0">
                <a:solidFill>
                  <a:prstClr val="black"/>
                </a:solidFill>
              </a:rPr>
              <a:t>월 </a:t>
            </a:r>
            <a:r>
              <a:rPr lang="en-US" altLang="ko-KR" sz="1050" dirty="0">
                <a:solidFill>
                  <a:prstClr val="black"/>
                </a:solidFill>
              </a:rPr>
              <a:t>06</a:t>
            </a:r>
            <a:r>
              <a:rPr lang="ko-KR" altLang="en-US" sz="1050" dirty="0">
                <a:solidFill>
                  <a:prstClr val="black"/>
                </a:solidFill>
              </a:rPr>
              <a:t>일</a:t>
            </a:r>
            <a:endParaRPr lang="en-US" altLang="ko-KR" sz="1050" dirty="0">
              <a:solidFill>
                <a:prstClr val="black"/>
              </a:solidFill>
            </a:endParaRPr>
          </a:p>
          <a:p>
            <a:pPr lvl="0">
              <a:spcBef>
                <a:spcPct val="20000"/>
              </a:spcBef>
            </a:pPr>
            <a:r>
              <a:rPr lang="ko-KR" altLang="en-US" sz="1050" dirty="0">
                <a:solidFill>
                  <a:prstClr val="black"/>
                </a:solidFill>
              </a:rPr>
              <a:t>출원인 </a:t>
            </a:r>
            <a:r>
              <a:rPr lang="en-US" altLang="ko-KR" sz="1050" dirty="0">
                <a:solidFill>
                  <a:prstClr val="black"/>
                </a:solidFill>
              </a:rPr>
              <a:t>: </a:t>
            </a:r>
            <a:r>
              <a:rPr lang="ko-KR" altLang="en-US" sz="1050" dirty="0">
                <a:solidFill>
                  <a:prstClr val="black"/>
                </a:solidFill>
              </a:rPr>
              <a:t>중앙대학교 </a:t>
            </a:r>
            <a:r>
              <a:rPr lang="ko-KR" altLang="en-US" sz="1050" dirty="0" err="1">
                <a:solidFill>
                  <a:prstClr val="black"/>
                </a:solidFill>
              </a:rPr>
              <a:t>산학협력단</a:t>
            </a:r>
            <a:endParaRPr lang="en-US" altLang="ko-KR" sz="1050" dirty="0">
              <a:solidFill>
                <a:prstClr val="black"/>
              </a:solidFill>
            </a:endParaRPr>
          </a:p>
          <a:p>
            <a:pPr lvl="0">
              <a:spcBef>
                <a:spcPct val="20000"/>
              </a:spcBef>
            </a:pPr>
            <a:r>
              <a:rPr lang="ko-KR" altLang="en-US" sz="1050" dirty="0">
                <a:solidFill>
                  <a:prstClr val="black"/>
                </a:solidFill>
              </a:rPr>
              <a:t>발명의 명칭</a:t>
            </a:r>
            <a:r>
              <a:rPr lang="en-US" altLang="ko-KR" sz="1050" dirty="0">
                <a:solidFill>
                  <a:prstClr val="black"/>
                </a:solidFill>
              </a:rPr>
              <a:t>: </a:t>
            </a:r>
            <a:r>
              <a:rPr lang="ko-KR" altLang="en-US" sz="1050" dirty="0">
                <a:solidFill>
                  <a:prstClr val="black"/>
                </a:solidFill>
              </a:rPr>
              <a:t>감정인식에 기반한 서비스 장치 및 방법</a:t>
            </a:r>
          </a:p>
        </p:txBody>
      </p:sp>
    </p:spTree>
    <p:extLst>
      <p:ext uri="{BB962C8B-B14F-4D97-AF65-F5344CB8AC3E}">
        <p14:creationId xmlns:p14="http://schemas.microsoft.com/office/powerpoint/2010/main" val="30185006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44</a:t>
            </a:fld>
            <a:endParaRPr lang="ko-KR" altLang="en-US" dirty="0"/>
          </a:p>
        </p:txBody>
      </p:sp>
      <p:sp>
        <p:nvSpPr>
          <p:cNvPr id="3" name="제목 2"/>
          <p:cNvSpPr>
            <a:spLocks noGrp="1"/>
          </p:cNvSpPr>
          <p:nvPr>
            <p:ph type="title"/>
          </p:nvPr>
        </p:nvSpPr>
        <p:spPr/>
        <p:txBody>
          <a:bodyPr/>
          <a:lstStyle/>
          <a:p>
            <a:r>
              <a:rPr lang="en-US" altLang="ko-KR" dirty="0"/>
              <a:t>R&amp;D </a:t>
            </a:r>
            <a:r>
              <a:rPr lang="ko-KR" altLang="en-US" dirty="0"/>
              <a:t>방향 도출</a:t>
            </a:r>
          </a:p>
        </p:txBody>
      </p:sp>
      <p:sp>
        <p:nvSpPr>
          <p:cNvPr id="14" name="TextBox 13"/>
          <p:cNvSpPr txBox="1"/>
          <p:nvPr/>
        </p:nvSpPr>
        <p:spPr>
          <a:xfrm>
            <a:off x="5809927" y="6185896"/>
            <a:ext cx="3031599" cy="369332"/>
          </a:xfrm>
          <a:prstGeom prst="rect">
            <a:avLst/>
          </a:prstGeom>
          <a:noFill/>
        </p:spPr>
        <p:txBody>
          <a:bodyPr wrap="none" rtlCol="0">
            <a:spAutoFit/>
          </a:bodyPr>
          <a:lstStyle/>
          <a:p>
            <a:pPr algn="r"/>
            <a:r>
              <a:rPr lang="ko-KR" altLang="en-US" i="1" dirty="0">
                <a:solidFill>
                  <a:schemeClr val="accent4">
                    <a:lumMod val="40000"/>
                    <a:lumOff val="60000"/>
                  </a:schemeClr>
                </a:solidFill>
              </a:rPr>
              <a:t>별첨</a:t>
            </a:r>
            <a:r>
              <a:rPr lang="en-US" altLang="ko-KR" i="1" dirty="0">
                <a:solidFill>
                  <a:schemeClr val="accent4">
                    <a:lumMod val="40000"/>
                    <a:lumOff val="60000"/>
                  </a:schemeClr>
                </a:solidFill>
              </a:rPr>
              <a:t>2. R&amp;D </a:t>
            </a:r>
            <a:r>
              <a:rPr lang="ko-KR" altLang="en-US" i="1" dirty="0">
                <a:solidFill>
                  <a:schemeClr val="accent4">
                    <a:lumMod val="40000"/>
                    <a:lumOff val="60000"/>
                  </a:schemeClr>
                </a:solidFill>
              </a:rPr>
              <a:t>방향 도출 원인</a:t>
            </a:r>
          </a:p>
        </p:txBody>
      </p:sp>
      <p:sp>
        <p:nvSpPr>
          <p:cNvPr id="7" name="사각형: 둥근 모서리 6">
            <a:extLst>
              <a:ext uri="{FF2B5EF4-FFF2-40B4-BE49-F238E27FC236}">
                <a16:creationId xmlns:a16="http://schemas.microsoft.com/office/drawing/2014/main" id="{C9168E19-68BC-4814-9882-89F08233FD19}"/>
              </a:ext>
            </a:extLst>
          </p:cNvPr>
          <p:cNvSpPr/>
          <p:nvPr/>
        </p:nvSpPr>
        <p:spPr>
          <a:xfrm>
            <a:off x="971600" y="1118111"/>
            <a:ext cx="7200800" cy="1743158"/>
          </a:xfrm>
          <a:prstGeom prst="roundRect">
            <a:avLst/>
          </a:prstGeom>
          <a:solidFill>
            <a:srgbClr val="544000">
              <a:alpha val="50196"/>
            </a:srgb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CCA0A183-C597-472C-8D4D-75AE8CF513FA}"/>
              </a:ext>
            </a:extLst>
          </p:cNvPr>
          <p:cNvSpPr/>
          <p:nvPr/>
        </p:nvSpPr>
        <p:spPr>
          <a:xfrm>
            <a:off x="1189012" y="693379"/>
            <a:ext cx="2662908" cy="424732"/>
          </a:xfrm>
          <a:prstGeom prst="rect">
            <a:avLst/>
          </a:prstGeom>
        </p:spPr>
        <p:txBody>
          <a:bodyPr wrap="none">
            <a:spAutoFit/>
          </a:bodyPr>
          <a:lstStyle/>
          <a:p>
            <a:pPr lvl="0" algn="ctr" defTabSz="266700">
              <a:lnSpc>
                <a:spcPct val="90000"/>
              </a:lnSpc>
              <a:spcBef>
                <a:spcPct val="0"/>
              </a:spcBef>
              <a:spcAft>
                <a:spcPct val="35000"/>
              </a:spcAft>
            </a:pPr>
            <a:r>
              <a:rPr lang="en-US" altLang="ko-KR" sz="2400" b="1" i="1" dirty="0">
                <a:solidFill>
                  <a:srgbClr val="FFC000"/>
                </a:solidFill>
                <a:latin typeface="+mn-ea"/>
              </a:rPr>
              <a:t>OS </a:t>
            </a:r>
            <a:r>
              <a:rPr lang="ko-KR" altLang="en-US" sz="2400" b="1" i="1" dirty="0">
                <a:solidFill>
                  <a:srgbClr val="FFC000"/>
                </a:solidFill>
                <a:latin typeface="+mn-ea"/>
              </a:rPr>
              <a:t>매트릭스</a:t>
            </a:r>
            <a:r>
              <a:rPr lang="en-US" altLang="ko-KR" sz="2400" b="1" i="1" dirty="0">
                <a:solidFill>
                  <a:srgbClr val="FFC000"/>
                </a:solidFill>
                <a:latin typeface="+mn-ea"/>
              </a:rPr>
              <a:t> </a:t>
            </a:r>
            <a:r>
              <a:rPr lang="ko-KR" altLang="en-US" sz="2400" b="1" i="1" dirty="0">
                <a:solidFill>
                  <a:srgbClr val="FFC000"/>
                </a:solidFill>
                <a:latin typeface="+mn-ea"/>
              </a:rPr>
              <a:t>분석</a:t>
            </a:r>
            <a:endParaRPr lang="en-US" altLang="ko-KR" sz="2400" b="1" i="1" dirty="0">
              <a:solidFill>
                <a:srgbClr val="FFC000"/>
              </a:solidFill>
              <a:latin typeface="+mn-ea"/>
            </a:endParaRPr>
          </a:p>
        </p:txBody>
      </p:sp>
      <p:grpSp>
        <p:nvGrpSpPr>
          <p:cNvPr id="8" name="그룹 7">
            <a:extLst>
              <a:ext uri="{FF2B5EF4-FFF2-40B4-BE49-F238E27FC236}">
                <a16:creationId xmlns:a16="http://schemas.microsoft.com/office/drawing/2014/main" id="{D4A8E24A-8454-4003-B554-60507ABBE083}"/>
              </a:ext>
            </a:extLst>
          </p:cNvPr>
          <p:cNvGrpSpPr/>
          <p:nvPr/>
        </p:nvGrpSpPr>
        <p:grpSpPr>
          <a:xfrm>
            <a:off x="1297919" y="1274188"/>
            <a:ext cx="6548163" cy="1431004"/>
            <a:chOff x="1635168" y="1118335"/>
            <a:chExt cx="6548163" cy="1431004"/>
          </a:xfrm>
        </p:grpSpPr>
        <p:sp>
          <p:nvSpPr>
            <p:cNvPr id="5" name="직사각형 4">
              <a:extLst>
                <a:ext uri="{FF2B5EF4-FFF2-40B4-BE49-F238E27FC236}">
                  <a16:creationId xmlns:a16="http://schemas.microsoft.com/office/drawing/2014/main" id="{F47C2514-618A-4E64-8AE7-F88560B9C21F}"/>
                </a:ext>
              </a:extLst>
            </p:cNvPr>
            <p:cNvSpPr/>
            <p:nvPr/>
          </p:nvSpPr>
          <p:spPr>
            <a:xfrm>
              <a:off x="1719034" y="1118335"/>
              <a:ext cx="6380430" cy="738664"/>
            </a:xfrm>
            <a:prstGeom prst="rect">
              <a:avLst/>
            </a:prstGeom>
          </p:spPr>
          <p:txBody>
            <a:bodyPr wrap="square">
              <a:spAutoFit/>
            </a:bodyPr>
            <a:lstStyle/>
            <a:p>
              <a:pPr marL="285750" lvl="0" indent="-285750" algn="just" defTabSz="266700">
                <a:spcBef>
                  <a:spcPct val="0"/>
                </a:spcBef>
                <a:buFont typeface="Wingdings" panose="05000000000000000000" pitchFamily="2" charset="2"/>
                <a:buChar char="§"/>
              </a:pPr>
              <a:r>
                <a:rPr lang="ko-KR" altLang="en-US" sz="1400" dirty="0">
                  <a:solidFill>
                    <a:schemeClr val="bg1"/>
                  </a:solidFill>
                  <a:latin typeface="+mn-ea"/>
                </a:rPr>
                <a:t>시장 니즈 </a:t>
              </a:r>
              <a:r>
                <a:rPr lang="en-US" altLang="ko-KR" sz="1400" dirty="0">
                  <a:solidFill>
                    <a:schemeClr val="bg1"/>
                  </a:solidFill>
                  <a:latin typeface="+mn-ea"/>
                </a:rPr>
                <a:t>: </a:t>
              </a:r>
              <a:r>
                <a:rPr lang="ko-KR" altLang="en-US" sz="1400" dirty="0">
                  <a:solidFill>
                    <a:schemeClr val="bg1"/>
                  </a:solidFill>
                  <a:latin typeface="+mn-ea"/>
                </a:rPr>
                <a:t>심리안정</a:t>
              </a:r>
              <a:endParaRPr lang="en-US" altLang="ko-KR" sz="1400" dirty="0">
                <a:solidFill>
                  <a:schemeClr val="bg1"/>
                </a:solidFill>
                <a:latin typeface="+mn-ea"/>
              </a:endParaRPr>
            </a:p>
            <a:p>
              <a:pPr marL="285750" lvl="0" indent="-285750" algn="just" defTabSz="266700">
                <a:spcBef>
                  <a:spcPct val="0"/>
                </a:spcBef>
                <a:buFont typeface="Wingdings" panose="05000000000000000000" pitchFamily="2" charset="2"/>
                <a:buChar char="§"/>
              </a:pPr>
              <a:r>
                <a:rPr lang="en-US" altLang="ko-KR" sz="1400" dirty="0">
                  <a:solidFill>
                    <a:schemeClr val="bg1"/>
                  </a:solidFill>
                  <a:latin typeface="+mn-ea"/>
                </a:rPr>
                <a:t>R&amp;D </a:t>
              </a:r>
              <a:r>
                <a:rPr lang="ko-KR" altLang="en-US" sz="1400" dirty="0">
                  <a:solidFill>
                    <a:schemeClr val="bg1"/>
                  </a:solidFill>
                  <a:latin typeface="+mn-ea"/>
                </a:rPr>
                <a:t>부족한 공백 기능 </a:t>
              </a:r>
              <a:r>
                <a:rPr lang="en-US" altLang="ko-KR" sz="1400" dirty="0">
                  <a:solidFill>
                    <a:schemeClr val="bg1"/>
                  </a:solidFill>
                  <a:latin typeface="+mn-ea"/>
                </a:rPr>
                <a:t>: </a:t>
              </a:r>
              <a:r>
                <a:rPr lang="ko-KR" altLang="en-US" sz="1400" dirty="0">
                  <a:solidFill>
                    <a:schemeClr val="bg1"/>
                  </a:solidFill>
                  <a:latin typeface="+mn-ea"/>
                </a:rPr>
                <a:t>안전</a:t>
              </a:r>
              <a:r>
                <a:rPr lang="en-US" altLang="ko-KR" sz="1400" dirty="0">
                  <a:solidFill>
                    <a:schemeClr val="bg1"/>
                  </a:solidFill>
                  <a:latin typeface="+mn-ea"/>
                </a:rPr>
                <a:t>, </a:t>
              </a:r>
              <a:r>
                <a:rPr lang="ko-KR" altLang="en-US" sz="1400" dirty="0">
                  <a:solidFill>
                    <a:schemeClr val="bg1"/>
                  </a:solidFill>
                  <a:latin typeface="+mn-ea"/>
                </a:rPr>
                <a:t>의사소통</a:t>
              </a:r>
              <a:endParaRPr lang="en-US" altLang="ko-KR" sz="1400" dirty="0">
                <a:solidFill>
                  <a:schemeClr val="bg1"/>
                </a:solidFill>
                <a:latin typeface="+mn-ea"/>
              </a:endParaRPr>
            </a:p>
            <a:p>
              <a:pPr marL="285750" lvl="0" indent="-285750" algn="just" defTabSz="266700">
                <a:spcBef>
                  <a:spcPct val="0"/>
                </a:spcBef>
                <a:buFont typeface="Wingdings" panose="05000000000000000000" pitchFamily="2" charset="2"/>
                <a:buChar char="§"/>
              </a:pPr>
              <a:r>
                <a:rPr lang="en-US" altLang="ko-KR" sz="1400" dirty="0">
                  <a:solidFill>
                    <a:schemeClr val="bg1"/>
                  </a:solidFill>
                  <a:latin typeface="+mn-ea"/>
                </a:rPr>
                <a:t>R&amp;D </a:t>
              </a:r>
              <a:r>
                <a:rPr lang="ko-KR" altLang="en-US" sz="1400" dirty="0">
                  <a:solidFill>
                    <a:schemeClr val="bg1"/>
                  </a:solidFill>
                  <a:latin typeface="+mn-ea"/>
                </a:rPr>
                <a:t>부족한 공백 기술 </a:t>
              </a:r>
              <a:r>
                <a:rPr lang="en-US" altLang="ko-KR" sz="1400" dirty="0">
                  <a:solidFill>
                    <a:schemeClr val="bg1"/>
                  </a:solidFill>
                  <a:latin typeface="+mn-ea"/>
                </a:rPr>
                <a:t>: </a:t>
              </a:r>
              <a:r>
                <a:rPr lang="ko-KR" altLang="en-US" sz="1400" dirty="0">
                  <a:solidFill>
                    <a:schemeClr val="bg1"/>
                  </a:solidFill>
                  <a:latin typeface="+mn-ea"/>
                </a:rPr>
                <a:t>정보가공</a:t>
              </a:r>
              <a:r>
                <a:rPr lang="en-US" altLang="ko-KR" sz="1400" dirty="0">
                  <a:solidFill>
                    <a:schemeClr val="bg1"/>
                  </a:solidFill>
                  <a:latin typeface="+mn-ea"/>
                </a:rPr>
                <a:t>, </a:t>
              </a:r>
              <a:r>
                <a:rPr lang="ko-KR" altLang="en-US" sz="1400" dirty="0">
                  <a:solidFill>
                    <a:schemeClr val="bg1"/>
                  </a:solidFill>
                  <a:latin typeface="+mn-ea"/>
                </a:rPr>
                <a:t>소프트웨어</a:t>
              </a:r>
              <a:r>
                <a:rPr lang="en-US" altLang="ko-KR" sz="1400" dirty="0">
                  <a:solidFill>
                    <a:schemeClr val="bg1"/>
                  </a:solidFill>
                  <a:latin typeface="+mn-ea"/>
                </a:rPr>
                <a:t>, </a:t>
              </a:r>
              <a:r>
                <a:rPr lang="ko-KR" altLang="en-US" sz="1400" dirty="0">
                  <a:solidFill>
                    <a:schemeClr val="bg1"/>
                  </a:solidFill>
                  <a:latin typeface="+mn-ea"/>
                </a:rPr>
                <a:t>디자인</a:t>
              </a:r>
              <a:r>
                <a:rPr lang="en-US" altLang="ko-KR" sz="1400" dirty="0">
                  <a:solidFill>
                    <a:schemeClr val="bg1"/>
                  </a:solidFill>
                  <a:latin typeface="+mn-ea"/>
                </a:rPr>
                <a:t>, </a:t>
              </a:r>
              <a:r>
                <a:rPr lang="ko-KR" altLang="en-US" sz="1400" dirty="0">
                  <a:solidFill>
                    <a:schemeClr val="bg1"/>
                  </a:solidFill>
                  <a:latin typeface="+mn-ea"/>
                </a:rPr>
                <a:t>소셜 소프트웨어</a:t>
              </a:r>
              <a:endParaRPr lang="en-US" altLang="ko-KR" sz="1400" dirty="0">
                <a:solidFill>
                  <a:schemeClr val="bg1"/>
                </a:solidFill>
                <a:latin typeface="+mn-ea"/>
              </a:endParaRPr>
            </a:p>
          </p:txBody>
        </p:sp>
        <p:sp>
          <p:nvSpPr>
            <p:cNvPr id="6" name="직사각형 5">
              <a:extLst>
                <a:ext uri="{FF2B5EF4-FFF2-40B4-BE49-F238E27FC236}">
                  <a16:creationId xmlns:a16="http://schemas.microsoft.com/office/drawing/2014/main" id="{6EB41470-DCAB-414F-9E23-634EAC90A016}"/>
                </a:ext>
              </a:extLst>
            </p:cNvPr>
            <p:cNvSpPr/>
            <p:nvPr/>
          </p:nvSpPr>
          <p:spPr>
            <a:xfrm>
              <a:off x="1635168" y="1903008"/>
              <a:ext cx="6548163" cy="646331"/>
            </a:xfrm>
            <a:prstGeom prst="rect">
              <a:avLst/>
            </a:prstGeom>
          </p:spPr>
          <p:txBody>
            <a:bodyPr wrap="square">
              <a:spAutoFit/>
            </a:bodyPr>
            <a:lstStyle/>
            <a:p>
              <a:pPr algn="just" defTabSz="266700">
                <a:lnSpc>
                  <a:spcPct val="90000"/>
                </a:lnSpc>
                <a:spcBef>
                  <a:spcPct val="0"/>
                </a:spcBef>
                <a:spcAft>
                  <a:spcPct val="35000"/>
                </a:spcAft>
              </a:pPr>
              <a:r>
                <a:rPr lang="en-US" altLang="ko-KR" sz="2000" b="1" dirty="0">
                  <a:solidFill>
                    <a:schemeClr val="bg1"/>
                  </a:solidFill>
                  <a:latin typeface="+mn-ea"/>
                </a:rPr>
                <a:t>=&gt; </a:t>
              </a:r>
              <a:r>
                <a:rPr lang="ko-KR" altLang="en-US" sz="2000" b="1" dirty="0">
                  <a:solidFill>
                    <a:srgbClr val="FFC000"/>
                  </a:solidFill>
                  <a:latin typeface="+mn-ea"/>
                </a:rPr>
                <a:t>심리안정</a:t>
              </a:r>
              <a:r>
                <a:rPr lang="ko-KR" altLang="en-US" sz="2000" b="1" dirty="0">
                  <a:solidFill>
                    <a:schemeClr val="bg1"/>
                  </a:solidFill>
                  <a:latin typeface="+mn-ea"/>
                </a:rPr>
                <a:t>을 목적으로</a:t>
              </a:r>
              <a:r>
                <a:rPr lang="en-US" altLang="ko-KR" sz="2000" b="1" dirty="0">
                  <a:solidFill>
                    <a:schemeClr val="bg1"/>
                  </a:solidFill>
                  <a:latin typeface="+mn-ea"/>
                </a:rPr>
                <a:t>,</a:t>
              </a:r>
              <a:r>
                <a:rPr lang="ko-KR" altLang="en-US" sz="2000" b="1" dirty="0">
                  <a:solidFill>
                    <a:schemeClr val="bg1"/>
                  </a:solidFill>
                  <a:latin typeface="+mn-ea"/>
                </a:rPr>
                <a:t> </a:t>
              </a:r>
              <a:r>
                <a:rPr lang="ko-KR" altLang="en-US" sz="2000" b="1" dirty="0">
                  <a:solidFill>
                    <a:srgbClr val="FFC000"/>
                  </a:solidFill>
                  <a:latin typeface="+mn-ea"/>
                </a:rPr>
                <a:t>정보가공</a:t>
              </a:r>
              <a:r>
                <a:rPr lang="en-US" altLang="ko-KR" sz="2000" b="1" dirty="0">
                  <a:solidFill>
                    <a:srgbClr val="FFC000"/>
                  </a:solidFill>
                  <a:latin typeface="+mn-ea"/>
                </a:rPr>
                <a:t>, </a:t>
              </a:r>
              <a:r>
                <a:rPr lang="ko-KR" altLang="en-US" sz="2000" b="1" dirty="0">
                  <a:solidFill>
                    <a:srgbClr val="FFC000"/>
                  </a:solidFill>
                  <a:latin typeface="+mn-ea"/>
                </a:rPr>
                <a:t>소프트웨어</a:t>
              </a:r>
              <a:r>
                <a:rPr lang="en-US" altLang="ko-KR" sz="2000" b="1" dirty="0">
                  <a:solidFill>
                    <a:srgbClr val="FFC000"/>
                  </a:solidFill>
                  <a:latin typeface="+mn-ea"/>
                </a:rPr>
                <a:t>, </a:t>
              </a:r>
              <a:r>
                <a:rPr lang="ko-KR" altLang="en-US" sz="2000" b="1" dirty="0">
                  <a:solidFill>
                    <a:srgbClr val="FFC000"/>
                  </a:solidFill>
                  <a:latin typeface="+mn-ea"/>
                </a:rPr>
                <a:t>디자인</a:t>
              </a:r>
              <a:r>
                <a:rPr lang="en-US" altLang="ko-KR" sz="2000" b="1" dirty="0">
                  <a:solidFill>
                    <a:srgbClr val="FFC000"/>
                  </a:solidFill>
                  <a:latin typeface="+mn-ea"/>
                </a:rPr>
                <a:t>, </a:t>
              </a:r>
              <a:r>
                <a:rPr lang="ko-KR" altLang="en-US" sz="2000" b="1" dirty="0">
                  <a:solidFill>
                    <a:srgbClr val="FFC000"/>
                  </a:solidFill>
                  <a:latin typeface="+mn-ea"/>
                </a:rPr>
                <a:t>소셜 소프트웨어를 </a:t>
              </a:r>
              <a:r>
                <a:rPr lang="ko-KR" altLang="en-US" sz="2000" b="1" dirty="0">
                  <a:solidFill>
                    <a:schemeClr val="bg1"/>
                  </a:solidFill>
                  <a:latin typeface="+mn-ea"/>
                </a:rPr>
                <a:t>해결책으로 갖는 </a:t>
              </a:r>
              <a:r>
                <a:rPr lang="en-US" altLang="ko-KR" sz="2000" b="1" dirty="0">
                  <a:solidFill>
                    <a:schemeClr val="bg1"/>
                  </a:solidFill>
                  <a:latin typeface="+mn-ea"/>
                </a:rPr>
                <a:t>R&amp;D</a:t>
              </a:r>
              <a:r>
                <a:rPr lang="ko-KR" altLang="en-US" sz="2000" b="1" dirty="0">
                  <a:solidFill>
                    <a:schemeClr val="bg1"/>
                  </a:solidFill>
                  <a:latin typeface="+mn-ea"/>
                </a:rPr>
                <a:t>진행</a:t>
              </a:r>
            </a:p>
          </p:txBody>
        </p:sp>
      </p:grpSp>
      <p:sp>
        <p:nvSpPr>
          <p:cNvPr id="16" name="직사각형 15">
            <a:extLst>
              <a:ext uri="{FF2B5EF4-FFF2-40B4-BE49-F238E27FC236}">
                <a16:creationId xmlns:a16="http://schemas.microsoft.com/office/drawing/2014/main" id="{12C4411D-D7C5-4EB8-BD69-9C3510E19BDE}"/>
              </a:ext>
            </a:extLst>
          </p:cNvPr>
          <p:cNvSpPr/>
          <p:nvPr/>
        </p:nvSpPr>
        <p:spPr>
          <a:xfrm>
            <a:off x="651215" y="3068960"/>
            <a:ext cx="1832553" cy="424732"/>
          </a:xfrm>
          <a:prstGeom prst="rect">
            <a:avLst/>
          </a:prstGeom>
        </p:spPr>
        <p:txBody>
          <a:bodyPr wrap="none">
            <a:spAutoFit/>
          </a:bodyPr>
          <a:lstStyle/>
          <a:p>
            <a:pPr algn="r" defTabSz="266700">
              <a:lnSpc>
                <a:spcPct val="90000"/>
              </a:lnSpc>
              <a:spcBef>
                <a:spcPct val="0"/>
              </a:spcBef>
              <a:spcAft>
                <a:spcPct val="35000"/>
              </a:spcAft>
            </a:pPr>
            <a:r>
              <a:rPr lang="ko-KR" altLang="en-US" sz="2400" b="1" i="1" dirty="0">
                <a:solidFill>
                  <a:srgbClr val="FF0066"/>
                </a:solidFill>
                <a:latin typeface="+mn-ea"/>
              </a:rPr>
              <a:t>신사업 발굴</a:t>
            </a:r>
            <a:endParaRPr lang="en-US" altLang="ko-KR" sz="2400" b="1" i="1" dirty="0">
              <a:solidFill>
                <a:srgbClr val="FF0066"/>
              </a:solidFill>
              <a:latin typeface="+mn-ea"/>
            </a:endParaRPr>
          </a:p>
        </p:txBody>
      </p:sp>
      <p:sp>
        <p:nvSpPr>
          <p:cNvPr id="22" name="직사각형 21">
            <a:extLst>
              <a:ext uri="{FF2B5EF4-FFF2-40B4-BE49-F238E27FC236}">
                <a16:creationId xmlns:a16="http://schemas.microsoft.com/office/drawing/2014/main" id="{31AE7AAA-101B-41DE-BC6E-28E38041E879}"/>
              </a:ext>
            </a:extLst>
          </p:cNvPr>
          <p:cNvSpPr/>
          <p:nvPr/>
        </p:nvSpPr>
        <p:spPr>
          <a:xfrm>
            <a:off x="316099" y="3527660"/>
            <a:ext cx="3679837" cy="2586227"/>
          </a:xfrm>
          <a:prstGeom prst="rect">
            <a:avLst/>
          </a:prstGeom>
          <a:solidFill>
            <a:srgbClr val="600027">
              <a:alpha val="50196"/>
            </a:srgbClr>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266700">
              <a:spcBef>
                <a:spcPct val="0"/>
              </a:spcBef>
            </a:pPr>
            <a:r>
              <a:rPr lang="ko-KR" altLang="en-US" sz="1600" b="1" dirty="0">
                <a:solidFill>
                  <a:schemeClr val="bg1"/>
                </a:solidFill>
                <a:latin typeface="+mn-ea"/>
              </a:rPr>
              <a:t>심리안정 위해 정서적 교감 증대 중요</a:t>
            </a:r>
            <a:endParaRPr lang="en-US" altLang="ko-KR" sz="1600" b="1" dirty="0">
              <a:solidFill>
                <a:schemeClr val="bg1"/>
              </a:solidFill>
              <a:latin typeface="+mn-ea"/>
            </a:endParaRPr>
          </a:p>
          <a:p>
            <a:pPr lvl="0" algn="just" defTabSz="266700">
              <a:spcBef>
                <a:spcPct val="0"/>
              </a:spcBef>
            </a:pPr>
            <a:r>
              <a:rPr lang="en-US" altLang="ko-KR" b="1" dirty="0">
                <a:solidFill>
                  <a:schemeClr val="bg1"/>
                </a:solidFill>
                <a:latin typeface="+mn-ea"/>
              </a:rPr>
              <a:t>&gt; </a:t>
            </a:r>
            <a:r>
              <a:rPr lang="ko-KR" altLang="en-US" b="1" dirty="0">
                <a:solidFill>
                  <a:schemeClr val="bg1"/>
                </a:solidFill>
                <a:latin typeface="+mn-ea"/>
              </a:rPr>
              <a:t>다양한 데이터 </a:t>
            </a:r>
            <a:r>
              <a:rPr lang="ko-KR" altLang="en-US" b="1" dirty="0">
                <a:solidFill>
                  <a:srgbClr val="FF0066"/>
                </a:solidFill>
                <a:latin typeface="+mn-ea"/>
              </a:rPr>
              <a:t>학습정보</a:t>
            </a:r>
            <a:r>
              <a:rPr lang="ko-KR" altLang="en-US" b="1" dirty="0">
                <a:solidFill>
                  <a:schemeClr val="bg1"/>
                </a:solidFill>
                <a:latin typeface="+mn-ea"/>
              </a:rPr>
              <a:t> 필요 </a:t>
            </a:r>
            <a:endParaRPr lang="en-US" altLang="ko-KR" b="1" dirty="0">
              <a:solidFill>
                <a:schemeClr val="bg1"/>
              </a:solidFill>
              <a:latin typeface="+mn-ea"/>
            </a:endParaRPr>
          </a:p>
          <a:p>
            <a:pPr lvl="0" algn="just" defTabSz="266700">
              <a:spcBef>
                <a:spcPct val="0"/>
              </a:spcBef>
            </a:pPr>
            <a:endParaRPr lang="en-US" altLang="ko-KR" b="1" dirty="0">
              <a:solidFill>
                <a:schemeClr val="bg1"/>
              </a:solidFill>
              <a:latin typeface="+mn-ea"/>
            </a:endParaRPr>
          </a:p>
          <a:p>
            <a:pPr lvl="0" algn="just" defTabSz="266700">
              <a:spcBef>
                <a:spcPct val="0"/>
              </a:spcBef>
            </a:pPr>
            <a:r>
              <a:rPr lang="ko-KR" altLang="en-US" b="1" dirty="0">
                <a:solidFill>
                  <a:schemeClr val="bg1"/>
                </a:solidFill>
                <a:latin typeface="+mn-ea"/>
              </a:rPr>
              <a:t>해결 기술 </a:t>
            </a:r>
            <a:r>
              <a:rPr lang="en-US" altLang="ko-KR" b="1" dirty="0">
                <a:solidFill>
                  <a:schemeClr val="bg1"/>
                </a:solidFill>
                <a:latin typeface="+mn-ea"/>
              </a:rPr>
              <a:t>- </a:t>
            </a:r>
            <a:r>
              <a:rPr lang="ko-KR" altLang="en-US" b="1" dirty="0">
                <a:solidFill>
                  <a:srgbClr val="FF0066"/>
                </a:solidFill>
                <a:latin typeface="+mn-ea"/>
              </a:rPr>
              <a:t>소셜 소프트웨어</a:t>
            </a:r>
            <a:endParaRPr lang="en-US" altLang="ko-KR" b="1" dirty="0">
              <a:solidFill>
                <a:srgbClr val="FF0066"/>
              </a:solidFill>
              <a:latin typeface="+mn-ea"/>
            </a:endParaRPr>
          </a:p>
          <a:p>
            <a:pPr marL="285750" lvl="0" indent="-285750" algn="just" defTabSz="266700">
              <a:spcBef>
                <a:spcPct val="0"/>
              </a:spcBef>
              <a:buFont typeface="Arial" panose="020B0604020202020204" pitchFamily="34" charset="0"/>
              <a:buChar char="•"/>
            </a:pPr>
            <a:r>
              <a:rPr lang="en-US" altLang="ko-KR" sz="1400" b="1" dirty="0">
                <a:solidFill>
                  <a:schemeClr val="bg1"/>
                </a:solidFill>
                <a:latin typeface="+mn-ea"/>
              </a:rPr>
              <a:t>SSO </a:t>
            </a:r>
            <a:r>
              <a:rPr lang="ko-KR" altLang="en-US" sz="1400" b="1" dirty="0">
                <a:solidFill>
                  <a:schemeClr val="bg1"/>
                </a:solidFill>
                <a:latin typeface="+mn-ea"/>
              </a:rPr>
              <a:t>기술을 메인으로 사용하여</a:t>
            </a:r>
            <a:r>
              <a:rPr lang="en-US" altLang="ko-KR" sz="1400" b="1" dirty="0">
                <a:solidFill>
                  <a:schemeClr val="bg1"/>
                </a:solidFill>
                <a:latin typeface="+mn-ea"/>
              </a:rPr>
              <a:t>, </a:t>
            </a:r>
            <a:r>
              <a:rPr lang="ko-KR" altLang="en-US" sz="1400" b="1" dirty="0">
                <a:solidFill>
                  <a:schemeClr val="bg1"/>
                </a:solidFill>
                <a:latin typeface="+mn-ea"/>
              </a:rPr>
              <a:t>인공지능으로 학습하고</a:t>
            </a:r>
            <a:r>
              <a:rPr lang="en-US" altLang="ko-KR" sz="1400" b="1" dirty="0">
                <a:solidFill>
                  <a:schemeClr val="bg1"/>
                </a:solidFill>
                <a:latin typeface="+mn-ea"/>
              </a:rPr>
              <a:t>,</a:t>
            </a:r>
            <a:r>
              <a:rPr lang="ko-KR" altLang="en-US" sz="1400" b="1" dirty="0">
                <a:solidFill>
                  <a:schemeClr val="bg1"/>
                </a:solidFill>
                <a:latin typeface="+mn-ea"/>
              </a:rPr>
              <a:t> 누적시킨 데이터는 클라우드를 통해 공유</a:t>
            </a:r>
            <a:endParaRPr lang="en-US" altLang="ko-KR" sz="1400" b="1" dirty="0">
              <a:solidFill>
                <a:schemeClr val="bg1"/>
              </a:solidFill>
              <a:latin typeface="+mn-ea"/>
            </a:endParaRPr>
          </a:p>
          <a:p>
            <a:pPr marL="285750" lvl="0" indent="-285750" algn="just" defTabSz="266700">
              <a:spcBef>
                <a:spcPct val="0"/>
              </a:spcBef>
              <a:buFont typeface="Arial" panose="020B0604020202020204" pitchFamily="34" charset="0"/>
              <a:buChar char="•"/>
            </a:pPr>
            <a:r>
              <a:rPr lang="ko-KR" altLang="en-US" sz="1400" b="1" dirty="0">
                <a:solidFill>
                  <a:schemeClr val="bg1"/>
                </a:solidFill>
                <a:latin typeface="+mn-ea"/>
              </a:rPr>
              <a:t>개인 및 오픈 데이터를 베이스로 새로운 플랫폼 구축</a:t>
            </a:r>
            <a:endParaRPr lang="en-US" altLang="ko-KR" sz="1400" b="1" dirty="0">
              <a:solidFill>
                <a:schemeClr val="bg1"/>
              </a:solidFill>
              <a:latin typeface="+mn-ea"/>
            </a:endParaRPr>
          </a:p>
          <a:p>
            <a:pPr lvl="0" algn="just" defTabSz="266700">
              <a:spcBef>
                <a:spcPct val="0"/>
              </a:spcBef>
            </a:pPr>
            <a:r>
              <a:rPr lang="en-US" altLang="ko-KR" sz="1400" b="1" dirty="0">
                <a:solidFill>
                  <a:schemeClr val="bg1"/>
                </a:solidFill>
                <a:latin typeface="+mn-ea"/>
              </a:rPr>
              <a:t>	ex) </a:t>
            </a:r>
            <a:r>
              <a:rPr lang="ko-KR" altLang="en-US" sz="1400" b="1" dirty="0">
                <a:solidFill>
                  <a:schemeClr val="bg1"/>
                </a:solidFill>
                <a:latin typeface="+mn-ea"/>
              </a:rPr>
              <a:t>지능 공유</a:t>
            </a:r>
            <a:r>
              <a:rPr lang="en-US" altLang="ko-KR" sz="1400" b="1" dirty="0">
                <a:solidFill>
                  <a:schemeClr val="bg1"/>
                </a:solidFill>
                <a:latin typeface="+mn-ea"/>
              </a:rPr>
              <a:t>, </a:t>
            </a:r>
            <a:r>
              <a:rPr lang="ko-KR" altLang="en-US" sz="1400" b="1" dirty="0">
                <a:solidFill>
                  <a:schemeClr val="bg1"/>
                </a:solidFill>
                <a:latin typeface="+mn-ea"/>
              </a:rPr>
              <a:t>공공 데이터 활용</a:t>
            </a:r>
            <a:endParaRPr lang="en-US" altLang="ko-KR" sz="1400" b="1" dirty="0">
              <a:solidFill>
                <a:schemeClr val="bg1"/>
              </a:solidFill>
              <a:latin typeface="+mn-ea"/>
            </a:endParaRPr>
          </a:p>
        </p:txBody>
      </p:sp>
      <p:sp>
        <p:nvSpPr>
          <p:cNvPr id="18" name="직사각형 17">
            <a:extLst>
              <a:ext uri="{FF2B5EF4-FFF2-40B4-BE49-F238E27FC236}">
                <a16:creationId xmlns:a16="http://schemas.microsoft.com/office/drawing/2014/main" id="{8CCE0C45-D760-43EC-AD3D-24800C61A793}"/>
              </a:ext>
            </a:extLst>
          </p:cNvPr>
          <p:cNvSpPr/>
          <p:nvPr/>
        </p:nvSpPr>
        <p:spPr>
          <a:xfrm>
            <a:off x="4364439" y="3068960"/>
            <a:ext cx="4095993" cy="424732"/>
          </a:xfrm>
          <a:prstGeom prst="rect">
            <a:avLst/>
          </a:prstGeom>
        </p:spPr>
        <p:txBody>
          <a:bodyPr wrap="none">
            <a:spAutoFit/>
          </a:bodyPr>
          <a:lstStyle/>
          <a:p>
            <a:pPr defTabSz="266700">
              <a:lnSpc>
                <a:spcPct val="90000"/>
              </a:lnSpc>
              <a:spcBef>
                <a:spcPct val="0"/>
              </a:spcBef>
              <a:spcAft>
                <a:spcPct val="35000"/>
              </a:spcAft>
            </a:pPr>
            <a:r>
              <a:rPr lang="ko-KR" altLang="en-US" sz="2400" b="1" i="1" dirty="0">
                <a:solidFill>
                  <a:srgbClr val="66FF33"/>
                </a:solidFill>
                <a:latin typeface="+mn-ea"/>
              </a:rPr>
              <a:t>경쟁력확보를 위한 방안제시</a:t>
            </a:r>
            <a:endParaRPr lang="en-US" altLang="ko-KR" sz="2400" b="1" i="1" dirty="0">
              <a:solidFill>
                <a:srgbClr val="66FF33"/>
              </a:solidFill>
              <a:latin typeface="+mn-ea"/>
            </a:endParaRPr>
          </a:p>
        </p:txBody>
      </p:sp>
      <p:sp>
        <p:nvSpPr>
          <p:cNvPr id="23" name="직사각형 22">
            <a:extLst>
              <a:ext uri="{FF2B5EF4-FFF2-40B4-BE49-F238E27FC236}">
                <a16:creationId xmlns:a16="http://schemas.microsoft.com/office/drawing/2014/main" id="{227EE3E9-9A13-4F13-87F2-FB01EEC7F9F6}"/>
              </a:ext>
            </a:extLst>
          </p:cNvPr>
          <p:cNvSpPr/>
          <p:nvPr/>
        </p:nvSpPr>
        <p:spPr>
          <a:xfrm>
            <a:off x="4211960" y="3527660"/>
            <a:ext cx="4615941" cy="2586227"/>
          </a:xfrm>
          <a:prstGeom prst="rect">
            <a:avLst/>
          </a:prstGeom>
          <a:solidFill>
            <a:srgbClr val="104200">
              <a:alpha val="50196"/>
            </a:srgbClr>
          </a:solidFill>
          <a:ln w="28575">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222250">
              <a:spcBef>
                <a:spcPct val="0"/>
              </a:spcBef>
            </a:pPr>
            <a:r>
              <a:rPr lang="ko-KR" altLang="en-US" sz="1300" b="1" dirty="0">
                <a:solidFill>
                  <a:schemeClr val="bg1"/>
                </a:solidFill>
                <a:latin typeface="+mn-ea"/>
              </a:rPr>
              <a:t>국내 </a:t>
            </a:r>
            <a:r>
              <a:rPr lang="en-US" altLang="ko-KR" sz="1300" b="1" dirty="0">
                <a:solidFill>
                  <a:schemeClr val="bg1"/>
                </a:solidFill>
                <a:latin typeface="+mn-ea"/>
              </a:rPr>
              <a:t>:</a:t>
            </a:r>
            <a:r>
              <a:rPr lang="ko-KR" altLang="en-US" sz="1300" b="1" dirty="0">
                <a:solidFill>
                  <a:schemeClr val="bg1"/>
                </a:solidFill>
                <a:latin typeface="+mn-ea"/>
              </a:rPr>
              <a:t> 고령사회 진입으로 본격적인 </a:t>
            </a:r>
            <a:r>
              <a:rPr lang="ko-KR" altLang="en-US" sz="1300" b="1" dirty="0">
                <a:solidFill>
                  <a:srgbClr val="66FF33"/>
                </a:solidFill>
                <a:latin typeface="+mn-ea"/>
              </a:rPr>
              <a:t>치매환자 증가 </a:t>
            </a:r>
            <a:r>
              <a:rPr lang="ko-KR" altLang="en-US" sz="1300" b="1" dirty="0">
                <a:solidFill>
                  <a:schemeClr val="bg1"/>
                </a:solidFill>
                <a:latin typeface="+mn-ea"/>
              </a:rPr>
              <a:t>예상</a:t>
            </a:r>
            <a:endParaRPr lang="en-US" altLang="ko-KR" sz="1300" b="1" dirty="0">
              <a:solidFill>
                <a:schemeClr val="bg1"/>
              </a:solidFill>
              <a:latin typeface="+mn-ea"/>
            </a:endParaRPr>
          </a:p>
          <a:p>
            <a:pPr lvl="0" algn="just" defTabSz="222250">
              <a:spcBef>
                <a:spcPct val="0"/>
              </a:spcBef>
            </a:pPr>
            <a:r>
              <a:rPr lang="ko-KR" altLang="en-US" sz="1300" b="1" dirty="0">
                <a:solidFill>
                  <a:schemeClr val="bg1"/>
                </a:solidFill>
                <a:latin typeface="+mn-ea"/>
              </a:rPr>
              <a:t>해외 </a:t>
            </a:r>
            <a:r>
              <a:rPr lang="en-US" altLang="ko-KR" sz="1300" b="1" dirty="0">
                <a:solidFill>
                  <a:schemeClr val="bg1"/>
                </a:solidFill>
                <a:latin typeface="+mn-ea"/>
              </a:rPr>
              <a:t>:</a:t>
            </a:r>
            <a:r>
              <a:rPr lang="ko-KR" altLang="en-US" sz="1300" b="1" dirty="0">
                <a:solidFill>
                  <a:schemeClr val="bg1"/>
                </a:solidFill>
                <a:latin typeface="+mn-ea"/>
              </a:rPr>
              <a:t> </a:t>
            </a:r>
            <a:r>
              <a:rPr lang="ko-KR" altLang="en-US" sz="1300" b="1" dirty="0">
                <a:solidFill>
                  <a:srgbClr val="66FF33"/>
                </a:solidFill>
                <a:latin typeface="+mn-ea"/>
              </a:rPr>
              <a:t>일본과 미국 </a:t>
            </a:r>
            <a:r>
              <a:rPr lang="ko-KR" altLang="en-US" sz="1300" b="1" dirty="0">
                <a:solidFill>
                  <a:schemeClr val="bg1"/>
                </a:solidFill>
                <a:latin typeface="+mn-ea"/>
              </a:rPr>
              <a:t>중심으로 심리치료용 로봇 개발</a:t>
            </a:r>
            <a:r>
              <a:rPr lang="en-US" altLang="ko-KR" sz="1300" b="1" dirty="0">
                <a:solidFill>
                  <a:schemeClr val="bg1"/>
                </a:solidFill>
                <a:latin typeface="+mn-ea"/>
              </a:rPr>
              <a:t> </a:t>
            </a:r>
            <a:endParaRPr lang="ko-KR" altLang="en-US" sz="1300" b="1" dirty="0">
              <a:solidFill>
                <a:schemeClr val="bg1"/>
              </a:solidFill>
              <a:latin typeface="+mn-ea"/>
            </a:endParaRPr>
          </a:p>
          <a:p>
            <a:pPr lvl="0" algn="just" defTabSz="222250">
              <a:spcBef>
                <a:spcPct val="0"/>
              </a:spcBef>
            </a:pPr>
            <a:r>
              <a:rPr lang="en-US" altLang="ko-KR" sz="1300" b="1" dirty="0">
                <a:solidFill>
                  <a:schemeClr val="bg1"/>
                </a:solidFill>
                <a:latin typeface="+mn-ea"/>
              </a:rPr>
              <a:t>		ex) </a:t>
            </a:r>
            <a:r>
              <a:rPr lang="ko-KR" altLang="en-US" sz="1300" b="1" dirty="0">
                <a:solidFill>
                  <a:schemeClr val="bg1"/>
                </a:solidFill>
                <a:latin typeface="+mn-ea"/>
              </a:rPr>
              <a:t>파로</a:t>
            </a:r>
            <a:r>
              <a:rPr lang="en-US" altLang="ko-KR" sz="1300" b="1" dirty="0">
                <a:solidFill>
                  <a:schemeClr val="bg1"/>
                </a:solidFill>
                <a:latin typeface="+mn-ea"/>
              </a:rPr>
              <a:t>,</a:t>
            </a:r>
            <a:r>
              <a:rPr lang="ko-KR" altLang="en-US" sz="1300" b="1" dirty="0">
                <a:solidFill>
                  <a:schemeClr val="bg1"/>
                </a:solidFill>
                <a:latin typeface="+mn-ea"/>
              </a:rPr>
              <a:t> </a:t>
            </a:r>
            <a:r>
              <a:rPr lang="ko-KR" altLang="en-US" sz="1300" b="1" dirty="0" err="1">
                <a:solidFill>
                  <a:schemeClr val="bg1"/>
                </a:solidFill>
                <a:latin typeface="+mn-ea"/>
              </a:rPr>
              <a:t>파비</a:t>
            </a:r>
            <a:r>
              <a:rPr lang="ko-KR" altLang="en-US" sz="1300" b="1" dirty="0">
                <a:solidFill>
                  <a:schemeClr val="bg1"/>
                </a:solidFill>
                <a:latin typeface="+mn-ea"/>
              </a:rPr>
              <a:t> </a:t>
            </a:r>
            <a:r>
              <a:rPr lang="en-US" altLang="ko-KR" sz="1300" b="1" dirty="0">
                <a:solidFill>
                  <a:schemeClr val="bg1"/>
                </a:solidFill>
                <a:latin typeface="+mn-ea"/>
              </a:rPr>
              <a:t>– </a:t>
            </a:r>
            <a:r>
              <a:rPr lang="ko-KR" altLang="en-US" sz="1300" b="1" dirty="0">
                <a:solidFill>
                  <a:schemeClr val="bg1"/>
                </a:solidFill>
                <a:latin typeface="+mn-ea"/>
              </a:rPr>
              <a:t>임상 효과 입증</a:t>
            </a:r>
          </a:p>
          <a:p>
            <a:pPr lvl="0" algn="just" defTabSz="222250">
              <a:spcBef>
                <a:spcPct val="0"/>
              </a:spcBef>
            </a:pPr>
            <a:r>
              <a:rPr lang="ko-KR" altLang="en-US" sz="1300" b="1" dirty="0">
                <a:solidFill>
                  <a:schemeClr val="bg1"/>
                </a:solidFill>
                <a:latin typeface="+mn-ea"/>
              </a:rPr>
              <a:t>법률 </a:t>
            </a:r>
            <a:r>
              <a:rPr lang="en-US" altLang="ko-KR" sz="1300" b="1" dirty="0">
                <a:solidFill>
                  <a:schemeClr val="bg1"/>
                </a:solidFill>
                <a:latin typeface="+mn-ea"/>
              </a:rPr>
              <a:t>: </a:t>
            </a:r>
            <a:r>
              <a:rPr lang="ko-KR" altLang="en-US" sz="1300" b="1" dirty="0">
                <a:solidFill>
                  <a:schemeClr val="bg1"/>
                </a:solidFill>
                <a:latin typeface="+mn-ea"/>
              </a:rPr>
              <a:t>심리 치료</a:t>
            </a:r>
            <a:r>
              <a:rPr lang="en-US" altLang="ko-KR" sz="1300" b="1" dirty="0">
                <a:solidFill>
                  <a:schemeClr val="bg1"/>
                </a:solidFill>
                <a:latin typeface="+mn-ea"/>
              </a:rPr>
              <a:t>(</a:t>
            </a:r>
            <a:r>
              <a:rPr lang="ko-KR" altLang="en-US" sz="1300" b="1" dirty="0">
                <a:solidFill>
                  <a:schemeClr val="bg1"/>
                </a:solidFill>
                <a:latin typeface="+mn-ea"/>
              </a:rPr>
              <a:t>치매 등</a:t>
            </a:r>
            <a:r>
              <a:rPr lang="en-US" altLang="ko-KR" sz="1300" b="1" dirty="0">
                <a:solidFill>
                  <a:schemeClr val="bg1"/>
                </a:solidFill>
                <a:latin typeface="+mn-ea"/>
              </a:rPr>
              <a:t>) </a:t>
            </a:r>
            <a:r>
              <a:rPr lang="ko-KR" altLang="en-US" sz="1300" b="1" dirty="0">
                <a:solidFill>
                  <a:schemeClr val="bg1"/>
                </a:solidFill>
                <a:latin typeface="+mn-ea"/>
              </a:rPr>
              <a:t>목적 시 </a:t>
            </a:r>
            <a:r>
              <a:rPr lang="ko-KR" altLang="en-US" sz="1300" b="1" dirty="0">
                <a:solidFill>
                  <a:srgbClr val="66FF33"/>
                </a:solidFill>
                <a:latin typeface="+mn-ea"/>
              </a:rPr>
              <a:t>식약청</a:t>
            </a:r>
            <a:r>
              <a:rPr lang="ko-KR" altLang="en-US" sz="1300" b="1" dirty="0">
                <a:solidFill>
                  <a:schemeClr val="bg1"/>
                </a:solidFill>
                <a:latin typeface="+mn-ea"/>
              </a:rPr>
              <a:t> 허가 필요</a:t>
            </a:r>
            <a:endParaRPr lang="en-US" altLang="ko-KR" sz="1300" b="1" dirty="0">
              <a:solidFill>
                <a:schemeClr val="bg1"/>
              </a:solidFill>
              <a:latin typeface="+mn-ea"/>
            </a:endParaRPr>
          </a:p>
          <a:p>
            <a:pPr lvl="0" algn="just" defTabSz="222250">
              <a:spcBef>
                <a:spcPct val="0"/>
              </a:spcBef>
            </a:pPr>
            <a:r>
              <a:rPr lang="ko-KR" altLang="en-US" sz="1300" b="1" dirty="0">
                <a:solidFill>
                  <a:schemeClr val="bg1"/>
                </a:solidFill>
                <a:latin typeface="+mn-ea"/>
              </a:rPr>
              <a:t>정책 </a:t>
            </a:r>
            <a:r>
              <a:rPr lang="en-US" altLang="ko-KR" sz="1300" b="1" dirty="0">
                <a:solidFill>
                  <a:schemeClr val="bg1"/>
                </a:solidFill>
                <a:latin typeface="+mn-ea"/>
              </a:rPr>
              <a:t>: ‘</a:t>
            </a:r>
            <a:r>
              <a:rPr lang="ko-KR" altLang="en-US" sz="1300" b="1" dirty="0">
                <a:solidFill>
                  <a:schemeClr val="bg1"/>
                </a:solidFill>
                <a:latin typeface="+mn-ea"/>
              </a:rPr>
              <a:t>제</a:t>
            </a:r>
            <a:r>
              <a:rPr lang="en-US" altLang="ko-KR" sz="1300" b="1" dirty="0">
                <a:solidFill>
                  <a:schemeClr val="bg1"/>
                </a:solidFill>
                <a:latin typeface="+mn-ea"/>
              </a:rPr>
              <a:t>2</a:t>
            </a:r>
            <a:r>
              <a:rPr lang="ko-KR" altLang="en-US" sz="1300" b="1" dirty="0">
                <a:solidFill>
                  <a:schemeClr val="bg1"/>
                </a:solidFill>
                <a:latin typeface="+mn-ea"/>
              </a:rPr>
              <a:t>차 기본계획</a:t>
            </a:r>
            <a:r>
              <a:rPr lang="en-US" altLang="ko-KR" sz="1300" b="1" dirty="0">
                <a:solidFill>
                  <a:schemeClr val="bg1"/>
                </a:solidFill>
                <a:latin typeface="+mn-ea"/>
              </a:rPr>
              <a:t>(2014~2018), 2014’,</a:t>
            </a:r>
            <a:r>
              <a:rPr lang="ko-KR" altLang="en-US" sz="1300" b="1" dirty="0">
                <a:solidFill>
                  <a:schemeClr val="bg1"/>
                </a:solidFill>
                <a:latin typeface="+mn-ea"/>
              </a:rPr>
              <a:t> </a:t>
            </a:r>
            <a:r>
              <a:rPr lang="en-US" altLang="ko-KR" sz="1300" b="1" dirty="0">
                <a:solidFill>
                  <a:schemeClr val="bg1"/>
                </a:solidFill>
                <a:latin typeface="+mn-ea"/>
              </a:rPr>
              <a:t>‘</a:t>
            </a:r>
            <a:r>
              <a:rPr lang="ko-KR" altLang="en-US" sz="1300" b="1" dirty="0">
                <a:solidFill>
                  <a:schemeClr val="bg1"/>
                </a:solidFill>
                <a:latin typeface="+mn-ea"/>
              </a:rPr>
              <a:t>중소중견기업 로봇 </a:t>
            </a:r>
            <a:r>
              <a:rPr lang="ko-KR" altLang="en-US" sz="1300" b="1" dirty="0" err="1">
                <a:solidFill>
                  <a:schemeClr val="bg1"/>
                </a:solidFill>
                <a:latin typeface="+mn-ea"/>
              </a:rPr>
              <a:t>기술로드맵</a:t>
            </a:r>
            <a:r>
              <a:rPr lang="ko-KR" altLang="en-US" sz="1300" b="1" dirty="0">
                <a:solidFill>
                  <a:schemeClr val="bg1"/>
                </a:solidFill>
                <a:latin typeface="+mn-ea"/>
              </a:rPr>
              <a:t> </a:t>
            </a:r>
            <a:r>
              <a:rPr lang="en-US" altLang="ko-KR" sz="1300" b="1" dirty="0">
                <a:solidFill>
                  <a:schemeClr val="bg1"/>
                </a:solidFill>
                <a:latin typeface="+mn-ea"/>
              </a:rPr>
              <a:t>2017~2019, 2015’ </a:t>
            </a:r>
            <a:r>
              <a:rPr lang="ko-KR" altLang="en-US" sz="1300" b="1" dirty="0">
                <a:solidFill>
                  <a:schemeClr val="bg1"/>
                </a:solidFill>
                <a:latin typeface="+mn-ea"/>
              </a:rPr>
              <a:t>등에서 심리치료용 로봇</a:t>
            </a:r>
            <a:r>
              <a:rPr lang="en-US" altLang="ko-KR" sz="1300" b="1" dirty="0">
                <a:solidFill>
                  <a:schemeClr val="bg1"/>
                </a:solidFill>
                <a:latin typeface="+mn-ea"/>
              </a:rPr>
              <a:t>, </a:t>
            </a:r>
            <a:r>
              <a:rPr lang="ko-KR" altLang="en-US" sz="1300" b="1" dirty="0">
                <a:solidFill>
                  <a:schemeClr val="bg1"/>
                </a:solidFill>
                <a:latin typeface="+mn-ea"/>
              </a:rPr>
              <a:t>즉 정서지원로봇의 </a:t>
            </a:r>
            <a:r>
              <a:rPr lang="ko-KR" altLang="en-US" sz="1300" b="1" dirty="0">
                <a:solidFill>
                  <a:srgbClr val="66FF33"/>
                </a:solidFill>
                <a:latin typeface="+mn-ea"/>
              </a:rPr>
              <a:t>중요성 인지</a:t>
            </a:r>
            <a:endParaRPr lang="en-US" altLang="ko-KR" sz="1300" b="1" dirty="0">
              <a:solidFill>
                <a:srgbClr val="66FF33"/>
              </a:solidFill>
              <a:latin typeface="+mn-ea"/>
            </a:endParaRPr>
          </a:p>
          <a:p>
            <a:pPr lvl="0" algn="just" defTabSz="222250">
              <a:spcBef>
                <a:spcPct val="0"/>
              </a:spcBef>
            </a:pPr>
            <a:endParaRPr lang="ko-KR" altLang="en-US" sz="1000" b="1" dirty="0">
              <a:solidFill>
                <a:schemeClr val="bg1"/>
              </a:solidFill>
              <a:latin typeface="+mn-ea"/>
            </a:endParaRPr>
          </a:p>
          <a:p>
            <a:pPr lvl="0" algn="just" defTabSz="222250">
              <a:spcBef>
                <a:spcPct val="0"/>
              </a:spcBef>
            </a:pPr>
            <a:r>
              <a:rPr lang="ko-KR" altLang="en-US" sz="1700" b="1" dirty="0">
                <a:solidFill>
                  <a:schemeClr val="bg1"/>
                </a:solidFill>
                <a:latin typeface="+mn-ea"/>
              </a:rPr>
              <a:t>시장 확대와 경쟁력 확보를 위해 </a:t>
            </a:r>
            <a:r>
              <a:rPr lang="ko-KR" altLang="en-US" sz="1700" b="1" dirty="0">
                <a:solidFill>
                  <a:srgbClr val="66FF33"/>
                </a:solidFill>
                <a:latin typeface="+mn-ea"/>
              </a:rPr>
              <a:t>국내</a:t>
            </a:r>
            <a:r>
              <a:rPr lang="ko-KR" altLang="en-US" sz="1700" b="1" dirty="0">
                <a:solidFill>
                  <a:schemeClr val="bg1"/>
                </a:solidFill>
                <a:latin typeface="+mn-ea"/>
              </a:rPr>
              <a:t> </a:t>
            </a:r>
            <a:r>
              <a:rPr lang="ko-KR" altLang="en-US" sz="1700" b="1" dirty="0">
                <a:solidFill>
                  <a:srgbClr val="66FF33"/>
                </a:solidFill>
                <a:latin typeface="+mn-ea"/>
              </a:rPr>
              <a:t>심리치료용 애완로봇을 별도 핵심전략 제품으로 선정</a:t>
            </a:r>
            <a:r>
              <a:rPr lang="ko-KR" altLang="en-US" sz="1700" b="1" dirty="0">
                <a:solidFill>
                  <a:schemeClr val="bg1"/>
                </a:solidFill>
                <a:latin typeface="+mn-ea"/>
              </a:rPr>
              <a:t>하여 적극적인 기술 개발 지원의 검토 필요</a:t>
            </a:r>
            <a:r>
              <a:rPr lang="en-US" altLang="ko-KR" sz="1700" b="1" dirty="0">
                <a:solidFill>
                  <a:schemeClr val="bg1"/>
                </a:solidFill>
                <a:latin typeface="+mn-ea"/>
              </a:rPr>
              <a:t> </a:t>
            </a:r>
            <a:endParaRPr lang="ko-KR" altLang="en-US" sz="1700" b="1" dirty="0">
              <a:solidFill>
                <a:schemeClr val="bg1"/>
              </a:solidFill>
              <a:latin typeface="+mn-ea"/>
            </a:endParaRPr>
          </a:p>
        </p:txBody>
      </p:sp>
      <p:sp>
        <p:nvSpPr>
          <p:cNvPr id="32" name="화살표: 굽음 31">
            <a:extLst>
              <a:ext uri="{FF2B5EF4-FFF2-40B4-BE49-F238E27FC236}">
                <a16:creationId xmlns:a16="http://schemas.microsoft.com/office/drawing/2014/main" id="{BF69A6E5-779E-4155-9A74-433F8340DA2A}"/>
              </a:ext>
            </a:extLst>
          </p:cNvPr>
          <p:cNvSpPr/>
          <p:nvPr/>
        </p:nvSpPr>
        <p:spPr>
          <a:xfrm rot="5400000">
            <a:off x="7840580" y="2619776"/>
            <a:ext cx="1250788" cy="564980"/>
          </a:xfrm>
          <a:prstGeom prst="bentArrow">
            <a:avLst/>
          </a:prstGeom>
          <a:gradFill flip="none" rotWithShape="1">
            <a:gsLst>
              <a:gs pos="100000">
                <a:srgbClr val="FFC000"/>
              </a:gs>
              <a:gs pos="0">
                <a:srgbClr val="66FF3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화살표: 굽음 32">
            <a:extLst>
              <a:ext uri="{FF2B5EF4-FFF2-40B4-BE49-F238E27FC236}">
                <a16:creationId xmlns:a16="http://schemas.microsoft.com/office/drawing/2014/main" id="{4C9FA5E9-D298-4EED-BBD6-97E2212AF702}"/>
              </a:ext>
            </a:extLst>
          </p:cNvPr>
          <p:cNvSpPr/>
          <p:nvPr/>
        </p:nvSpPr>
        <p:spPr>
          <a:xfrm rot="16200000" flipH="1">
            <a:off x="63716" y="2619776"/>
            <a:ext cx="1250788" cy="564980"/>
          </a:xfrm>
          <a:prstGeom prst="bentArrow">
            <a:avLst/>
          </a:prstGeom>
          <a:gradFill flip="none" rotWithShape="1">
            <a:gsLst>
              <a:gs pos="100000">
                <a:srgbClr val="FFC000"/>
              </a:gs>
              <a:gs pos="0">
                <a:srgbClr val="FF0066"/>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3070824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2602013" y="1318607"/>
            <a:ext cx="3939974" cy="4220786"/>
            <a:chOff x="2602013" y="1318607"/>
            <a:chExt cx="3939974" cy="4220786"/>
          </a:xfrm>
        </p:grpSpPr>
        <p:sp>
          <p:nvSpPr>
            <p:cNvPr id="2" name="모서리가 둥근 직사각형 1"/>
            <p:cNvSpPr/>
            <p:nvPr/>
          </p:nvSpPr>
          <p:spPr>
            <a:xfrm>
              <a:off x="2602013" y="1318607"/>
              <a:ext cx="3939974" cy="4220786"/>
            </a:xfrm>
            <a:prstGeom prst="roundRect">
              <a:avLst>
                <a:gd name="adj" fmla="val 350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7" name="TextBox 1116"/>
            <p:cNvSpPr txBox="1"/>
            <p:nvPr/>
          </p:nvSpPr>
          <p:spPr>
            <a:xfrm>
              <a:off x="2780362" y="2132856"/>
              <a:ext cx="3583274" cy="2631490"/>
            </a:xfrm>
            <a:prstGeom prst="rect">
              <a:avLst/>
            </a:prstGeom>
            <a:noFill/>
          </p:spPr>
          <p:txBody>
            <a:bodyPr wrap="square" rtlCol="0">
              <a:spAutoFit/>
            </a:bodyPr>
            <a:lstStyle/>
            <a:p>
              <a:pPr algn="dist"/>
              <a:r>
                <a:rPr lang="en-US" altLang="ko-KR" sz="11500" b="1" spc="-300" dirty="0">
                  <a:solidFill>
                    <a:schemeClr val="bg1"/>
                  </a:solidFill>
                </a:rPr>
                <a:t>Q&amp;A</a:t>
              </a:r>
            </a:p>
            <a:p>
              <a:pPr algn="dist"/>
              <a:r>
                <a:rPr lang="en-US" altLang="ko-KR" sz="1400" dirty="0">
                  <a:solidFill>
                    <a:schemeClr val="bg1"/>
                  </a:solidFill>
                </a:rPr>
                <a:t>SOCIAL COMMUNICATION </a:t>
              </a:r>
              <a:r>
                <a:rPr lang="en-US" altLang="ko-KR" sz="3600" dirty="0">
                  <a:solidFill>
                    <a:schemeClr val="bg1"/>
                  </a:solidFill>
                </a:rPr>
                <a:t>ROBOT</a:t>
              </a:r>
              <a:endParaRPr lang="ko-KR" altLang="en-US" dirty="0">
                <a:solidFill>
                  <a:schemeClr val="bg1"/>
                </a:solidFill>
              </a:endParaRPr>
            </a:p>
          </p:txBody>
        </p:sp>
        <p:grpSp>
          <p:nvGrpSpPr>
            <p:cNvPr id="7" name="그룹 6"/>
            <p:cNvGrpSpPr/>
            <p:nvPr/>
          </p:nvGrpSpPr>
          <p:grpSpPr>
            <a:xfrm>
              <a:off x="2889686" y="1878869"/>
              <a:ext cx="3364627" cy="0"/>
              <a:chOff x="1969466" y="-753523"/>
              <a:chExt cx="3364627" cy="0"/>
            </a:xfrm>
          </p:grpSpPr>
          <p:cxnSp>
            <p:nvCxnSpPr>
              <p:cNvPr id="4" name="직선 연결선 3"/>
              <p:cNvCxnSpPr/>
              <p:nvPr/>
            </p:nvCxnSpPr>
            <p:spPr>
              <a:xfrm>
                <a:off x="1969466" y="-753523"/>
                <a:ext cx="1138634"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4195459" y="-753523"/>
                <a:ext cx="1138634"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780363" y="4859288"/>
              <a:ext cx="3583273" cy="307777"/>
            </a:xfrm>
            <a:prstGeom prst="rect">
              <a:avLst/>
            </a:prstGeom>
            <a:noFill/>
          </p:spPr>
          <p:txBody>
            <a:bodyPr wrap="square" rtlCol="0">
              <a:spAutoFit/>
            </a:bodyPr>
            <a:lstStyle/>
            <a:p>
              <a:pPr algn="dist"/>
              <a:r>
                <a:rPr lang="en-US" altLang="ko-KR" sz="1400" dirty="0">
                  <a:solidFill>
                    <a:schemeClr val="bg1"/>
                  </a:solidFill>
                </a:rPr>
                <a:t>IP-R&amp;D</a:t>
              </a:r>
              <a:r>
                <a:rPr lang="ko-KR" altLang="en-US" sz="1400" dirty="0">
                  <a:solidFill>
                    <a:schemeClr val="bg1"/>
                  </a:solidFill>
                </a:rPr>
                <a:t>여름방학캠프 </a:t>
              </a:r>
              <a:r>
                <a:rPr lang="en-US" altLang="ko-KR" sz="1400" dirty="0">
                  <a:solidFill>
                    <a:schemeClr val="bg1"/>
                  </a:solidFill>
                </a:rPr>
                <a:t>4</a:t>
              </a:r>
              <a:r>
                <a:rPr lang="ko-KR" altLang="en-US" sz="1400" dirty="0">
                  <a:solidFill>
                    <a:schemeClr val="bg1"/>
                  </a:solidFill>
                </a:rPr>
                <a:t>조</a:t>
              </a:r>
            </a:p>
          </p:txBody>
        </p:sp>
        <p:cxnSp>
          <p:nvCxnSpPr>
            <p:cNvPr id="69" name="직선 연결선 68"/>
            <p:cNvCxnSpPr/>
            <p:nvPr/>
          </p:nvCxnSpPr>
          <p:spPr>
            <a:xfrm>
              <a:off x="2835024" y="5229200"/>
              <a:ext cx="3473950"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2835024" y="4797152"/>
              <a:ext cx="3473950"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그룹 15"/>
            <p:cNvGrpSpPr/>
            <p:nvPr/>
          </p:nvGrpSpPr>
          <p:grpSpPr>
            <a:xfrm>
              <a:off x="4142709" y="1580512"/>
              <a:ext cx="834428" cy="539898"/>
              <a:chOff x="4052285" y="1580512"/>
              <a:chExt cx="834428" cy="539898"/>
            </a:xfrm>
          </p:grpSpPr>
          <p:sp>
            <p:nvSpPr>
              <p:cNvPr id="17" name="Freeform 114"/>
              <p:cNvSpPr>
                <a:spLocks noEditPoints="1"/>
              </p:cNvSpPr>
              <p:nvPr/>
            </p:nvSpPr>
            <p:spPr bwMode="auto">
              <a:xfrm>
                <a:off x="4560797" y="1806022"/>
                <a:ext cx="325916" cy="314388"/>
              </a:xfrm>
              <a:custGeom>
                <a:avLst/>
                <a:gdLst>
                  <a:gd name="T0" fmla="*/ 524 w 1345"/>
                  <a:gd name="T1" fmla="*/ 1175 h 1299"/>
                  <a:gd name="T2" fmla="*/ 704 w 1345"/>
                  <a:gd name="T3" fmla="*/ 107 h 1299"/>
                  <a:gd name="T4" fmla="*/ 1160 w 1345"/>
                  <a:gd name="T5" fmla="*/ 419 h 1299"/>
                  <a:gd name="T6" fmla="*/ 633 w 1345"/>
                  <a:gd name="T7" fmla="*/ 1145 h 1299"/>
                  <a:gd name="T8" fmla="*/ 708 w 1345"/>
                  <a:gd name="T9" fmla="*/ 1017 h 1299"/>
                  <a:gd name="T10" fmla="*/ 220 w 1345"/>
                  <a:gd name="T11" fmla="*/ 451 h 1299"/>
                  <a:gd name="T12" fmla="*/ 313 w 1345"/>
                  <a:gd name="T13" fmla="*/ 263 h 1299"/>
                  <a:gd name="T14" fmla="*/ 941 w 1345"/>
                  <a:gd name="T15" fmla="*/ 247 h 1299"/>
                  <a:gd name="T16" fmla="*/ 1134 w 1345"/>
                  <a:gd name="T17" fmla="*/ 722 h 1299"/>
                  <a:gd name="T18" fmla="*/ 918 w 1345"/>
                  <a:gd name="T19" fmla="*/ 1053 h 1299"/>
                  <a:gd name="T20" fmla="*/ 791 w 1345"/>
                  <a:gd name="T21" fmla="*/ 1103 h 1299"/>
                  <a:gd name="T22" fmla="*/ 227 w 1345"/>
                  <a:gd name="T23" fmla="*/ 718 h 1299"/>
                  <a:gd name="T24" fmla="*/ 318 w 1345"/>
                  <a:gd name="T25" fmla="*/ 681 h 1299"/>
                  <a:gd name="T26" fmla="*/ 268 w 1345"/>
                  <a:gd name="T27" fmla="*/ 390 h 1299"/>
                  <a:gd name="T28" fmla="*/ 684 w 1345"/>
                  <a:gd name="T29" fmla="*/ 242 h 1299"/>
                  <a:gd name="T30" fmla="*/ 857 w 1345"/>
                  <a:gd name="T31" fmla="*/ 212 h 1299"/>
                  <a:gd name="T32" fmla="*/ 1029 w 1345"/>
                  <a:gd name="T33" fmla="*/ 477 h 1299"/>
                  <a:gd name="T34" fmla="*/ 834 w 1345"/>
                  <a:gd name="T35" fmla="*/ 872 h 1299"/>
                  <a:gd name="T36" fmla="*/ 687 w 1345"/>
                  <a:gd name="T37" fmla="*/ 930 h 1299"/>
                  <a:gd name="T38" fmla="*/ 379 w 1345"/>
                  <a:gd name="T39" fmla="*/ 1022 h 1299"/>
                  <a:gd name="T40" fmla="*/ 295 w 1345"/>
                  <a:gd name="T41" fmla="*/ 883 h 1299"/>
                  <a:gd name="T42" fmla="*/ 262 w 1345"/>
                  <a:gd name="T43" fmla="*/ 816 h 1299"/>
                  <a:gd name="T44" fmla="*/ 289 w 1345"/>
                  <a:gd name="T45" fmla="*/ 722 h 1299"/>
                  <a:gd name="T46" fmla="*/ 393 w 1345"/>
                  <a:gd name="T47" fmla="*/ 620 h 1299"/>
                  <a:gd name="T48" fmla="*/ 407 w 1345"/>
                  <a:gd name="T49" fmla="*/ 266 h 1299"/>
                  <a:gd name="T50" fmla="*/ 743 w 1345"/>
                  <a:gd name="T51" fmla="*/ 248 h 1299"/>
                  <a:gd name="T52" fmla="*/ 1049 w 1345"/>
                  <a:gd name="T53" fmla="*/ 640 h 1299"/>
                  <a:gd name="T54" fmla="*/ 992 w 1345"/>
                  <a:gd name="T55" fmla="*/ 695 h 1299"/>
                  <a:gd name="T56" fmla="*/ 907 w 1345"/>
                  <a:gd name="T57" fmla="*/ 885 h 1299"/>
                  <a:gd name="T58" fmla="*/ 450 w 1345"/>
                  <a:gd name="T59" fmla="*/ 679 h 1299"/>
                  <a:gd name="T60" fmla="*/ 451 w 1345"/>
                  <a:gd name="T61" fmla="*/ 344 h 1299"/>
                  <a:gd name="T62" fmla="*/ 525 w 1345"/>
                  <a:gd name="T63" fmla="*/ 920 h 1299"/>
                  <a:gd name="T64" fmla="*/ 591 w 1345"/>
                  <a:gd name="T65" fmla="*/ 652 h 1299"/>
                  <a:gd name="T66" fmla="*/ 626 w 1345"/>
                  <a:gd name="T67" fmla="*/ 602 h 1299"/>
                  <a:gd name="T68" fmla="*/ 660 w 1345"/>
                  <a:gd name="T69" fmla="*/ 364 h 1299"/>
                  <a:gd name="T70" fmla="*/ 860 w 1345"/>
                  <a:gd name="T71" fmla="*/ 454 h 1299"/>
                  <a:gd name="T72" fmla="*/ 880 w 1345"/>
                  <a:gd name="T73" fmla="*/ 761 h 1299"/>
                  <a:gd name="T74" fmla="*/ 472 w 1345"/>
                  <a:gd name="T75" fmla="*/ 768 h 1299"/>
                  <a:gd name="T76" fmla="*/ 655 w 1345"/>
                  <a:gd name="T77" fmla="*/ 505 h 1299"/>
                  <a:gd name="T78" fmla="*/ 815 w 1345"/>
                  <a:gd name="T79" fmla="*/ 383 h 1299"/>
                  <a:gd name="T80" fmla="*/ 858 w 1345"/>
                  <a:gd name="T81" fmla="*/ 671 h 1299"/>
                  <a:gd name="T82" fmla="*/ 947 w 1345"/>
                  <a:gd name="T83" fmla="*/ 755 h 1299"/>
                  <a:gd name="T84" fmla="*/ 821 w 1345"/>
                  <a:gd name="T85" fmla="*/ 563 h 1299"/>
                  <a:gd name="T86" fmla="*/ 769 w 1345"/>
                  <a:gd name="T87" fmla="*/ 492 h 1299"/>
                  <a:gd name="T88" fmla="*/ 592 w 1345"/>
                  <a:gd name="T89" fmla="*/ 407 h 1299"/>
                  <a:gd name="T90" fmla="*/ 429 w 1345"/>
                  <a:gd name="T91" fmla="*/ 871 h 1299"/>
                  <a:gd name="T92" fmla="*/ 379 w 1345"/>
                  <a:gd name="T93" fmla="*/ 479 h 1299"/>
                  <a:gd name="T94" fmla="*/ 394 w 1345"/>
                  <a:gd name="T95" fmla="*/ 722 h 1299"/>
                  <a:gd name="T96" fmla="*/ 336 w 1345"/>
                  <a:gd name="T97" fmla="*/ 832 h 1299"/>
                  <a:gd name="T98" fmla="*/ 374 w 1345"/>
                  <a:gd name="T99" fmla="*/ 358 h 1299"/>
                  <a:gd name="T100" fmla="*/ 261 w 1345"/>
                  <a:gd name="T101" fmla="*/ 490 h 1299"/>
                  <a:gd name="T102" fmla="*/ 1110 w 1345"/>
                  <a:gd name="T103" fmla="*/ 774 h 1299"/>
                  <a:gd name="T104" fmla="*/ 309 w 1345"/>
                  <a:gd name="T105" fmla="*/ 625 h 1299"/>
                  <a:gd name="T106" fmla="*/ 686 w 1345"/>
                  <a:gd name="T107" fmla="*/ 165 h 1299"/>
                  <a:gd name="T108" fmla="*/ 320 w 1345"/>
                  <a:gd name="T109" fmla="*/ 218 h 1299"/>
                  <a:gd name="T110" fmla="*/ 477 w 1345"/>
                  <a:gd name="T111" fmla="*/ 1107 h 1299"/>
                  <a:gd name="T112" fmla="*/ 979 w 1345"/>
                  <a:gd name="T113" fmla="*/ 166 h 1299"/>
                  <a:gd name="T114" fmla="*/ 144 w 1345"/>
                  <a:gd name="T115" fmla="*/ 267 h 1299"/>
                  <a:gd name="T116" fmla="*/ 138 w 1345"/>
                  <a:gd name="T117" fmla="*/ 398 h 1299"/>
                  <a:gd name="T118" fmla="*/ 38 w 1345"/>
                  <a:gd name="T119" fmla="*/ 556 h 1299"/>
                  <a:gd name="T120" fmla="*/ 19 w 1345"/>
                  <a:gd name="T121" fmla="*/ 708 h 1299"/>
                  <a:gd name="T122" fmla="*/ 191 w 1345"/>
                  <a:gd name="T123" fmla="*/ 954 h 1299"/>
                  <a:gd name="T124" fmla="*/ 444 w 1345"/>
                  <a:gd name="T125" fmla="*/ 1176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5" h="1299">
                    <a:moveTo>
                      <a:pt x="1239" y="816"/>
                    </a:moveTo>
                    <a:cubicBezTo>
                      <a:pt x="1204" y="920"/>
                      <a:pt x="1129" y="1018"/>
                      <a:pt x="1035" y="1086"/>
                    </a:cubicBezTo>
                    <a:cubicBezTo>
                      <a:pt x="1102" y="1021"/>
                      <a:pt x="1155" y="944"/>
                      <a:pt x="1184" y="873"/>
                    </a:cubicBezTo>
                    <a:cubicBezTo>
                      <a:pt x="1210" y="810"/>
                      <a:pt x="1222" y="745"/>
                      <a:pt x="1223" y="681"/>
                    </a:cubicBezTo>
                    <a:cubicBezTo>
                      <a:pt x="1237" y="620"/>
                      <a:pt x="1247" y="559"/>
                      <a:pt x="1245" y="498"/>
                    </a:cubicBezTo>
                    <a:cubicBezTo>
                      <a:pt x="1271" y="602"/>
                      <a:pt x="1271" y="721"/>
                      <a:pt x="1239" y="816"/>
                    </a:cubicBezTo>
                    <a:close/>
                    <a:moveTo>
                      <a:pt x="520" y="1190"/>
                    </a:moveTo>
                    <a:cubicBezTo>
                      <a:pt x="522" y="1186"/>
                      <a:pt x="524" y="1181"/>
                      <a:pt x="524" y="1175"/>
                    </a:cubicBezTo>
                    <a:lnTo>
                      <a:pt x="525" y="1176"/>
                    </a:lnTo>
                    <a:cubicBezTo>
                      <a:pt x="529" y="1180"/>
                      <a:pt x="533" y="1183"/>
                      <a:pt x="537" y="1186"/>
                    </a:cubicBezTo>
                    <a:cubicBezTo>
                      <a:pt x="531" y="1188"/>
                      <a:pt x="526" y="1189"/>
                      <a:pt x="520" y="1190"/>
                    </a:cubicBezTo>
                    <a:close/>
                    <a:moveTo>
                      <a:pt x="679" y="92"/>
                    </a:moveTo>
                    <a:cubicBezTo>
                      <a:pt x="700" y="96"/>
                      <a:pt x="720" y="102"/>
                      <a:pt x="739" y="109"/>
                    </a:cubicBezTo>
                    <a:lnTo>
                      <a:pt x="740" y="113"/>
                    </a:lnTo>
                    <a:cubicBezTo>
                      <a:pt x="737" y="112"/>
                      <a:pt x="733" y="112"/>
                      <a:pt x="730" y="111"/>
                    </a:cubicBezTo>
                    <a:cubicBezTo>
                      <a:pt x="722" y="106"/>
                      <a:pt x="712" y="104"/>
                      <a:pt x="704" y="107"/>
                    </a:cubicBezTo>
                    <a:cubicBezTo>
                      <a:pt x="619" y="94"/>
                      <a:pt x="532" y="96"/>
                      <a:pt x="448" y="112"/>
                    </a:cubicBezTo>
                    <a:cubicBezTo>
                      <a:pt x="522" y="86"/>
                      <a:pt x="601" y="77"/>
                      <a:pt x="679" y="92"/>
                    </a:cubicBezTo>
                    <a:close/>
                    <a:moveTo>
                      <a:pt x="1160" y="419"/>
                    </a:moveTo>
                    <a:cubicBezTo>
                      <a:pt x="1118" y="335"/>
                      <a:pt x="1065" y="252"/>
                      <a:pt x="999" y="185"/>
                    </a:cubicBezTo>
                    <a:cubicBezTo>
                      <a:pt x="1022" y="202"/>
                      <a:pt x="1046" y="218"/>
                      <a:pt x="1068" y="236"/>
                    </a:cubicBezTo>
                    <a:cubicBezTo>
                      <a:pt x="1107" y="283"/>
                      <a:pt x="1138" y="336"/>
                      <a:pt x="1158" y="388"/>
                    </a:cubicBezTo>
                    <a:cubicBezTo>
                      <a:pt x="1166" y="409"/>
                      <a:pt x="1172" y="431"/>
                      <a:pt x="1176" y="453"/>
                    </a:cubicBezTo>
                    <a:cubicBezTo>
                      <a:pt x="1171" y="442"/>
                      <a:pt x="1166" y="430"/>
                      <a:pt x="1160" y="419"/>
                    </a:cubicBezTo>
                    <a:close/>
                    <a:moveTo>
                      <a:pt x="717" y="1156"/>
                    </a:moveTo>
                    <a:cubicBezTo>
                      <a:pt x="718" y="1161"/>
                      <a:pt x="720" y="1166"/>
                      <a:pt x="724" y="1170"/>
                    </a:cubicBezTo>
                    <a:cubicBezTo>
                      <a:pt x="715" y="1171"/>
                      <a:pt x="705" y="1171"/>
                      <a:pt x="695" y="1170"/>
                    </a:cubicBezTo>
                    <a:cubicBezTo>
                      <a:pt x="703" y="1166"/>
                      <a:pt x="710" y="1161"/>
                      <a:pt x="717" y="1156"/>
                    </a:cubicBezTo>
                    <a:close/>
                    <a:moveTo>
                      <a:pt x="602" y="1146"/>
                    </a:moveTo>
                    <a:cubicBezTo>
                      <a:pt x="604" y="1139"/>
                      <a:pt x="603" y="1132"/>
                      <a:pt x="598" y="1125"/>
                    </a:cubicBezTo>
                    <a:cubicBezTo>
                      <a:pt x="599" y="1123"/>
                      <a:pt x="600" y="1122"/>
                      <a:pt x="600" y="1120"/>
                    </a:cubicBezTo>
                    <a:cubicBezTo>
                      <a:pt x="610" y="1129"/>
                      <a:pt x="621" y="1137"/>
                      <a:pt x="633" y="1145"/>
                    </a:cubicBezTo>
                    <a:cubicBezTo>
                      <a:pt x="628" y="1148"/>
                      <a:pt x="623" y="1150"/>
                      <a:pt x="618" y="1153"/>
                    </a:cubicBezTo>
                    <a:cubicBezTo>
                      <a:pt x="613" y="1151"/>
                      <a:pt x="607" y="1149"/>
                      <a:pt x="602" y="1146"/>
                    </a:cubicBezTo>
                    <a:close/>
                    <a:moveTo>
                      <a:pt x="747" y="178"/>
                    </a:moveTo>
                    <a:cubicBezTo>
                      <a:pt x="748" y="181"/>
                      <a:pt x="748" y="184"/>
                      <a:pt x="748" y="186"/>
                    </a:cubicBezTo>
                    <a:lnTo>
                      <a:pt x="746" y="186"/>
                    </a:lnTo>
                    <a:cubicBezTo>
                      <a:pt x="746" y="183"/>
                      <a:pt x="746" y="180"/>
                      <a:pt x="746" y="178"/>
                    </a:cubicBezTo>
                    <a:lnTo>
                      <a:pt x="747" y="178"/>
                    </a:lnTo>
                    <a:close/>
                    <a:moveTo>
                      <a:pt x="708" y="1017"/>
                    </a:moveTo>
                    <a:cubicBezTo>
                      <a:pt x="713" y="1039"/>
                      <a:pt x="718" y="1062"/>
                      <a:pt x="722" y="1085"/>
                    </a:cubicBezTo>
                    <a:lnTo>
                      <a:pt x="720" y="1086"/>
                    </a:lnTo>
                    <a:cubicBezTo>
                      <a:pt x="709" y="1070"/>
                      <a:pt x="678" y="1071"/>
                      <a:pt x="671" y="1093"/>
                    </a:cubicBezTo>
                    <a:cubicBezTo>
                      <a:pt x="652" y="1081"/>
                      <a:pt x="635" y="1068"/>
                      <a:pt x="619" y="1053"/>
                    </a:cubicBezTo>
                    <a:cubicBezTo>
                      <a:pt x="649" y="1043"/>
                      <a:pt x="679" y="1030"/>
                      <a:pt x="708" y="1017"/>
                    </a:cubicBezTo>
                    <a:close/>
                    <a:moveTo>
                      <a:pt x="220" y="411"/>
                    </a:moveTo>
                    <a:lnTo>
                      <a:pt x="225" y="415"/>
                    </a:lnTo>
                    <a:cubicBezTo>
                      <a:pt x="223" y="427"/>
                      <a:pt x="221" y="439"/>
                      <a:pt x="220" y="451"/>
                    </a:cubicBezTo>
                    <a:cubicBezTo>
                      <a:pt x="215" y="453"/>
                      <a:pt x="211" y="454"/>
                      <a:pt x="206" y="456"/>
                    </a:cubicBezTo>
                    <a:cubicBezTo>
                      <a:pt x="208" y="442"/>
                      <a:pt x="210" y="428"/>
                      <a:pt x="212" y="414"/>
                    </a:cubicBezTo>
                    <a:cubicBezTo>
                      <a:pt x="215" y="413"/>
                      <a:pt x="217" y="412"/>
                      <a:pt x="220" y="411"/>
                    </a:cubicBezTo>
                    <a:close/>
                    <a:moveTo>
                      <a:pt x="313" y="263"/>
                    </a:moveTo>
                    <a:cubicBezTo>
                      <a:pt x="303" y="269"/>
                      <a:pt x="293" y="276"/>
                      <a:pt x="283" y="283"/>
                    </a:cubicBezTo>
                    <a:cubicBezTo>
                      <a:pt x="284" y="277"/>
                      <a:pt x="285" y="270"/>
                      <a:pt x="286" y="264"/>
                    </a:cubicBezTo>
                    <a:cubicBezTo>
                      <a:pt x="295" y="261"/>
                      <a:pt x="305" y="258"/>
                      <a:pt x="314" y="255"/>
                    </a:cubicBezTo>
                    <a:cubicBezTo>
                      <a:pt x="313" y="258"/>
                      <a:pt x="313" y="260"/>
                      <a:pt x="313" y="263"/>
                    </a:cubicBezTo>
                    <a:close/>
                    <a:moveTo>
                      <a:pt x="823" y="200"/>
                    </a:moveTo>
                    <a:cubicBezTo>
                      <a:pt x="823" y="202"/>
                      <a:pt x="823" y="204"/>
                      <a:pt x="824" y="206"/>
                    </a:cubicBezTo>
                    <a:cubicBezTo>
                      <a:pt x="807" y="201"/>
                      <a:pt x="790" y="197"/>
                      <a:pt x="773" y="193"/>
                    </a:cubicBezTo>
                    <a:lnTo>
                      <a:pt x="771" y="192"/>
                    </a:lnTo>
                    <a:cubicBezTo>
                      <a:pt x="771" y="189"/>
                      <a:pt x="770" y="187"/>
                      <a:pt x="770" y="184"/>
                    </a:cubicBezTo>
                    <a:cubicBezTo>
                      <a:pt x="788" y="189"/>
                      <a:pt x="806" y="194"/>
                      <a:pt x="823" y="200"/>
                    </a:cubicBezTo>
                    <a:close/>
                    <a:moveTo>
                      <a:pt x="962" y="286"/>
                    </a:moveTo>
                    <a:cubicBezTo>
                      <a:pt x="955" y="273"/>
                      <a:pt x="949" y="260"/>
                      <a:pt x="941" y="247"/>
                    </a:cubicBezTo>
                    <a:cubicBezTo>
                      <a:pt x="949" y="255"/>
                      <a:pt x="956" y="263"/>
                      <a:pt x="964" y="271"/>
                    </a:cubicBezTo>
                    <a:cubicBezTo>
                      <a:pt x="978" y="286"/>
                      <a:pt x="991" y="303"/>
                      <a:pt x="1003" y="321"/>
                    </a:cubicBezTo>
                    <a:cubicBezTo>
                      <a:pt x="990" y="308"/>
                      <a:pt x="976" y="297"/>
                      <a:pt x="962" y="286"/>
                    </a:cubicBezTo>
                    <a:close/>
                    <a:moveTo>
                      <a:pt x="1134" y="722"/>
                    </a:moveTo>
                    <a:cubicBezTo>
                      <a:pt x="1130" y="716"/>
                      <a:pt x="1124" y="711"/>
                      <a:pt x="1116" y="709"/>
                    </a:cubicBezTo>
                    <a:cubicBezTo>
                      <a:pt x="1116" y="705"/>
                      <a:pt x="1116" y="701"/>
                      <a:pt x="1117" y="697"/>
                    </a:cubicBezTo>
                    <a:cubicBezTo>
                      <a:pt x="1122" y="675"/>
                      <a:pt x="1126" y="653"/>
                      <a:pt x="1129" y="630"/>
                    </a:cubicBezTo>
                    <a:cubicBezTo>
                      <a:pt x="1134" y="661"/>
                      <a:pt x="1136" y="691"/>
                      <a:pt x="1134" y="722"/>
                    </a:cubicBezTo>
                    <a:close/>
                    <a:moveTo>
                      <a:pt x="973" y="940"/>
                    </a:moveTo>
                    <a:lnTo>
                      <a:pt x="976" y="938"/>
                    </a:lnTo>
                    <a:cubicBezTo>
                      <a:pt x="978" y="957"/>
                      <a:pt x="981" y="975"/>
                      <a:pt x="985" y="994"/>
                    </a:cubicBezTo>
                    <a:cubicBezTo>
                      <a:pt x="985" y="998"/>
                      <a:pt x="987" y="1001"/>
                      <a:pt x="988" y="1004"/>
                    </a:cubicBezTo>
                    <a:cubicBezTo>
                      <a:pt x="986" y="1006"/>
                      <a:pt x="983" y="1008"/>
                      <a:pt x="980" y="1010"/>
                    </a:cubicBezTo>
                    <a:cubicBezTo>
                      <a:pt x="979" y="987"/>
                      <a:pt x="976" y="963"/>
                      <a:pt x="973" y="940"/>
                    </a:cubicBezTo>
                    <a:close/>
                    <a:moveTo>
                      <a:pt x="918" y="1023"/>
                    </a:moveTo>
                    <a:cubicBezTo>
                      <a:pt x="918" y="1033"/>
                      <a:pt x="918" y="1043"/>
                      <a:pt x="918" y="1053"/>
                    </a:cubicBezTo>
                    <a:lnTo>
                      <a:pt x="917" y="1054"/>
                    </a:lnTo>
                    <a:cubicBezTo>
                      <a:pt x="917" y="1044"/>
                      <a:pt x="918" y="1033"/>
                      <a:pt x="918" y="1023"/>
                    </a:cubicBezTo>
                    <a:close/>
                    <a:moveTo>
                      <a:pt x="791" y="1103"/>
                    </a:moveTo>
                    <a:cubicBezTo>
                      <a:pt x="799" y="1096"/>
                      <a:pt x="807" y="1090"/>
                      <a:pt x="816" y="1083"/>
                    </a:cubicBezTo>
                    <a:cubicBezTo>
                      <a:pt x="828" y="1093"/>
                      <a:pt x="848" y="1094"/>
                      <a:pt x="859" y="1083"/>
                    </a:cubicBezTo>
                    <a:cubicBezTo>
                      <a:pt x="859" y="1085"/>
                      <a:pt x="859" y="1087"/>
                      <a:pt x="860" y="1088"/>
                    </a:cubicBezTo>
                    <a:cubicBezTo>
                      <a:pt x="836" y="1101"/>
                      <a:pt x="813" y="1112"/>
                      <a:pt x="793" y="1118"/>
                    </a:cubicBezTo>
                    <a:cubicBezTo>
                      <a:pt x="792" y="1113"/>
                      <a:pt x="792" y="1108"/>
                      <a:pt x="791" y="1103"/>
                    </a:cubicBezTo>
                    <a:close/>
                    <a:moveTo>
                      <a:pt x="794" y="969"/>
                    </a:moveTo>
                    <a:cubicBezTo>
                      <a:pt x="797" y="988"/>
                      <a:pt x="799" y="1006"/>
                      <a:pt x="801" y="1024"/>
                    </a:cubicBezTo>
                    <a:cubicBezTo>
                      <a:pt x="795" y="1030"/>
                      <a:pt x="788" y="1036"/>
                      <a:pt x="780" y="1042"/>
                    </a:cubicBezTo>
                    <a:cubicBezTo>
                      <a:pt x="776" y="1023"/>
                      <a:pt x="772" y="1004"/>
                      <a:pt x="768" y="985"/>
                    </a:cubicBezTo>
                    <a:cubicBezTo>
                      <a:pt x="776" y="980"/>
                      <a:pt x="785" y="975"/>
                      <a:pt x="794" y="969"/>
                    </a:cubicBezTo>
                    <a:close/>
                    <a:moveTo>
                      <a:pt x="228" y="702"/>
                    </a:moveTo>
                    <a:cubicBezTo>
                      <a:pt x="229" y="707"/>
                      <a:pt x="230" y="713"/>
                      <a:pt x="231" y="718"/>
                    </a:cubicBezTo>
                    <a:lnTo>
                      <a:pt x="227" y="718"/>
                    </a:lnTo>
                    <a:cubicBezTo>
                      <a:pt x="225" y="712"/>
                      <a:pt x="224" y="707"/>
                      <a:pt x="223" y="701"/>
                    </a:cubicBezTo>
                    <a:cubicBezTo>
                      <a:pt x="224" y="702"/>
                      <a:pt x="226" y="702"/>
                      <a:pt x="228" y="702"/>
                    </a:cubicBezTo>
                    <a:close/>
                    <a:moveTo>
                      <a:pt x="221" y="667"/>
                    </a:moveTo>
                    <a:cubicBezTo>
                      <a:pt x="219" y="666"/>
                      <a:pt x="218" y="666"/>
                      <a:pt x="216" y="665"/>
                    </a:cubicBezTo>
                    <a:cubicBezTo>
                      <a:pt x="212" y="648"/>
                      <a:pt x="210" y="630"/>
                      <a:pt x="208" y="611"/>
                    </a:cubicBezTo>
                    <a:cubicBezTo>
                      <a:pt x="210" y="613"/>
                      <a:pt x="213" y="615"/>
                      <a:pt x="216" y="617"/>
                    </a:cubicBezTo>
                    <a:cubicBezTo>
                      <a:pt x="217" y="633"/>
                      <a:pt x="219" y="650"/>
                      <a:pt x="221" y="667"/>
                    </a:cubicBezTo>
                    <a:close/>
                    <a:moveTo>
                      <a:pt x="318" y="681"/>
                    </a:moveTo>
                    <a:cubicBezTo>
                      <a:pt x="304" y="680"/>
                      <a:pt x="290" y="678"/>
                      <a:pt x="277" y="677"/>
                    </a:cubicBezTo>
                    <a:cubicBezTo>
                      <a:pt x="275" y="669"/>
                      <a:pt x="274" y="661"/>
                      <a:pt x="272" y="654"/>
                    </a:cubicBezTo>
                    <a:cubicBezTo>
                      <a:pt x="287" y="663"/>
                      <a:pt x="302" y="672"/>
                      <a:pt x="318" y="681"/>
                    </a:cubicBezTo>
                    <a:close/>
                    <a:moveTo>
                      <a:pt x="268" y="390"/>
                    </a:moveTo>
                    <a:cubicBezTo>
                      <a:pt x="279" y="386"/>
                      <a:pt x="290" y="382"/>
                      <a:pt x="301" y="379"/>
                    </a:cubicBezTo>
                    <a:cubicBezTo>
                      <a:pt x="299" y="396"/>
                      <a:pt x="299" y="413"/>
                      <a:pt x="298" y="430"/>
                    </a:cubicBezTo>
                    <a:cubicBezTo>
                      <a:pt x="288" y="424"/>
                      <a:pt x="277" y="417"/>
                      <a:pt x="266" y="410"/>
                    </a:cubicBezTo>
                    <a:cubicBezTo>
                      <a:pt x="267" y="403"/>
                      <a:pt x="268" y="397"/>
                      <a:pt x="268" y="390"/>
                    </a:cubicBezTo>
                    <a:close/>
                    <a:moveTo>
                      <a:pt x="638" y="242"/>
                    </a:moveTo>
                    <a:cubicBezTo>
                      <a:pt x="624" y="242"/>
                      <a:pt x="611" y="242"/>
                      <a:pt x="599" y="242"/>
                    </a:cubicBezTo>
                    <a:cubicBezTo>
                      <a:pt x="584" y="243"/>
                      <a:pt x="569" y="244"/>
                      <a:pt x="553" y="245"/>
                    </a:cubicBezTo>
                    <a:cubicBezTo>
                      <a:pt x="548" y="240"/>
                      <a:pt x="542" y="235"/>
                      <a:pt x="537" y="230"/>
                    </a:cubicBezTo>
                    <a:cubicBezTo>
                      <a:pt x="566" y="226"/>
                      <a:pt x="596" y="225"/>
                      <a:pt x="626" y="227"/>
                    </a:cubicBezTo>
                    <a:cubicBezTo>
                      <a:pt x="630" y="232"/>
                      <a:pt x="634" y="237"/>
                      <a:pt x="638" y="242"/>
                    </a:cubicBezTo>
                    <a:close/>
                    <a:moveTo>
                      <a:pt x="685" y="233"/>
                    </a:moveTo>
                    <a:cubicBezTo>
                      <a:pt x="685" y="236"/>
                      <a:pt x="685" y="239"/>
                      <a:pt x="684" y="242"/>
                    </a:cubicBezTo>
                    <a:cubicBezTo>
                      <a:pt x="679" y="242"/>
                      <a:pt x="674" y="242"/>
                      <a:pt x="668" y="242"/>
                    </a:cubicBezTo>
                    <a:cubicBezTo>
                      <a:pt x="665" y="238"/>
                      <a:pt x="662" y="234"/>
                      <a:pt x="658" y="230"/>
                    </a:cubicBezTo>
                    <a:cubicBezTo>
                      <a:pt x="667" y="231"/>
                      <a:pt x="676" y="232"/>
                      <a:pt x="685" y="233"/>
                    </a:cubicBezTo>
                    <a:close/>
                    <a:moveTo>
                      <a:pt x="857" y="212"/>
                    </a:moveTo>
                    <a:lnTo>
                      <a:pt x="855" y="216"/>
                    </a:lnTo>
                    <a:lnTo>
                      <a:pt x="851" y="215"/>
                    </a:lnTo>
                    <a:lnTo>
                      <a:pt x="851" y="210"/>
                    </a:lnTo>
                    <a:cubicBezTo>
                      <a:pt x="853" y="211"/>
                      <a:pt x="855" y="212"/>
                      <a:pt x="857" y="212"/>
                    </a:cubicBezTo>
                    <a:close/>
                    <a:moveTo>
                      <a:pt x="1046" y="557"/>
                    </a:moveTo>
                    <a:cubicBezTo>
                      <a:pt x="1025" y="573"/>
                      <a:pt x="1002" y="589"/>
                      <a:pt x="980" y="603"/>
                    </a:cubicBezTo>
                    <a:cubicBezTo>
                      <a:pt x="980" y="600"/>
                      <a:pt x="981" y="597"/>
                      <a:pt x="982" y="594"/>
                    </a:cubicBezTo>
                    <a:cubicBezTo>
                      <a:pt x="990" y="588"/>
                      <a:pt x="998" y="584"/>
                      <a:pt x="1006" y="578"/>
                    </a:cubicBezTo>
                    <a:cubicBezTo>
                      <a:pt x="1031" y="562"/>
                      <a:pt x="1020" y="527"/>
                      <a:pt x="999" y="519"/>
                    </a:cubicBezTo>
                    <a:cubicBezTo>
                      <a:pt x="999" y="512"/>
                      <a:pt x="996" y="505"/>
                      <a:pt x="992" y="500"/>
                    </a:cubicBezTo>
                    <a:cubicBezTo>
                      <a:pt x="994" y="468"/>
                      <a:pt x="994" y="438"/>
                      <a:pt x="992" y="407"/>
                    </a:cubicBezTo>
                    <a:cubicBezTo>
                      <a:pt x="1008" y="429"/>
                      <a:pt x="1021" y="452"/>
                      <a:pt x="1029" y="477"/>
                    </a:cubicBezTo>
                    <a:cubicBezTo>
                      <a:pt x="1038" y="502"/>
                      <a:pt x="1044" y="529"/>
                      <a:pt x="1046" y="557"/>
                    </a:cubicBezTo>
                    <a:close/>
                    <a:moveTo>
                      <a:pt x="1032" y="881"/>
                    </a:moveTo>
                    <a:cubicBezTo>
                      <a:pt x="1039" y="890"/>
                      <a:pt x="1050" y="894"/>
                      <a:pt x="1060" y="894"/>
                    </a:cubicBezTo>
                    <a:cubicBezTo>
                      <a:pt x="1052" y="904"/>
                      <a:pt x="1044" y="915"/>
                      <a:pt x="1036" y="924"/>
                    </a:cubicBezTo>
                    <a:cubicBezTo>
                      <a:pt x="1035" y="910"/>
                      <a:pt x="1034" y="896"/>
                      <a:pt x="1032" y="881"/>
                    </a:cubicBezTo>
                    <a:close/>
                    <a:moveTo>
                      <a:pt x="822" y="854"/>
                    </a:moveTo>
                    <a:cubicBezTo>
                      <a:pt x="825" y="855"/>
                      <a:pt x="828" y="855"/>
                      <a:pt x="831" y="856"/>
                    </a:cubicBezTo>
                    <a:cubicBezTo>
                      <a:pt x="832" y="861"/>
                      <a:pt x="833" y="866"/>
                      <a:pt x="834" y="872"/>
                    </a:cubicBezTo>
                    <a:cubicBezTo>
                      <a:pt x="832" y="873"/>
                      <a:pt x="830" y="875"/>
                      <a:pt x="829" y="876"/>
                    </a:cubicBezTo>
                    <a:cubicBezTo>
                      <a:pt x="826" y="869"/>
                      <a:pt x="825" y="862"/>
                      <a:pt x="822" y="854"/>
                    </a:cubicBezTo>
                    <a:close/>
                    <a:moveTo>
                      <a:pt x="780" y="903"/>
                    </a:moveTo>
                    <a:cubicBezTo>
                      <a:pt x="781" y="906"/>
                      <a:pt x="782" y="909"/>
                      <a:pt x="782" y="912"/>
                    </a:cubicBezTo>
                    <a:cubicBezTo>
                      <a:pt x="774" y="917"/>
                      <a:pt x="766" y="922"/>
                      <a:pt x="758" y="927"/>
                    </a:cubicBezTo>
                    <a:cubicBezTo>
                      <a:pt x="766" y="920"/>
                      <a:pt x="773" y="911"/>
                      <a:pt x="780" y="903"/>
                    </a:cubicBezTo>
                    <a:close/>
                    <a:moveTo>
                      <a:pt x="675" y="890"/>
                    </a:moveTo>
                    <a:cubicBezTo>
                      <a:pt x="679" y="903"/>
                      <a:pt x="683" y="917"/>
                      <a:pt x="687" y="930"/>
                    </a:cubicBezTo>
                    <a:cubicBezTo>
                      <a:pt x="681" y="935"/>
                      <a:pt x="676" y="940"/>
                      <a:pt x="670" y="945"/>
                    </a:cubicBezTo>
                    <a:lnTo>
                      <a:pt x="667" y="946"/>
                    </a:lnTo>
                    <a:cubicBezTo>
                      <a:pt x="646" y="958"/>
                      <a:pt x="626" y="971"/>
                      <a:pt x="606" y="983"/>
                    </a:cubicBezTo>
                    <a:cubicBezTo>
                      <a:pt x="631" y="953"/>
                      <a:pt x="654" y="922"/>
                      <a:pt x="675" y="890"/>
                    </a:cubicBezTo>
                    <a:close/>
                    <a:moveTo>
                      <a:pt x="387" y="1017"/>
                    </a:moveTo>
                    <a:cubicBezTo>
                      <a:pt x="391" y="1022"/>
                      <a:pt x="396" y="1026"/>
                      <a:pt x="400" y="1031"/>
                    </a:cubicBezTo>
                    <a:cubicBezTo>
                      <a:pt x="397" y="1033"/>
                      <a:pt x="395" y="1035"/>
                      <a:pt x="392" y="1037"/>
                    </a:cubicBezTo>
                    <a:cubicBezTo>
                      <a:pt x="388" y="1032"/>
                      <a:pt x="384" y="1027"/>
                      <a:pt x="379" y="1022"/>
                    </a:cubicBezTo>
                    <a:cubicBezTo>
                      <a:pt x="382" y="1020"/>
                      <a:pt x="385" y="1018"/>
                      <a:pt x="387" y="1017"/>
                    </a:cubicBezTo>
                    <a:close/>
                    <a:moveTo>
                      <a:pt x="328" y="939"/>
                    </a:moveTo>
                    <a:cubicBezTo>
                      <a:pt x="335" y="949"/>
                      <a:pt x="342" y="958"/>
                      <a:pt x="349" y="968"/>
                    </a:cubicBezTo>
                    <a:cubicBezTo>
                      <a:pt x="346" y="969"/>
                      <a:pt x="344" y="971"/>
                      <a:pt x="341" y="972"/>
                    </a:cubicBezTo>
                    <a:cubicBezTo>
                      <a:pt x="335" y="963"/>
                      <a:pt x="328" y="953"/>
                      <a:pt x="322" y="943"/>
                    </a:cubicBezTo>
                    <a:cubicBezTo>
                      <a:pt x="324" y="942"/>
                      <a:pt x="326" y="940"/>
                      <a:pt x="328" y="939"/>
                    </a:cubicBezTo>
                    <a:close/>
                    <a:moveTo>
                      <a:pt x="287" y="868"/>
                    </a:moveTo>
                    <a:cubicBezTo>
                      <a:pt x="289" y="873"/>
                      <a:pt x="292" y="878"/>
                      <a:pt x="295" y="883"/>
                    </a:cubicBezTo>
                    <a:cubicBezTo>
                      <a:pt x="293" y="885"/>
                      <a:pt x="291" y="886"/>
                      <a:pt x="290" y="887"/>
                    </a:cubicBezTo>
                    <a:cubicBezTo>
                      <a:pt x="287" y="881"/>
                      <a:pt x="285" y="876"/>
                      <a:pt x="282" y="871"/>
                    </a:cubicBezTo>
                    <a:cubicBezTo>
                      <a:pt x="284" y="870"/>
                      <a:pt x="285" y="869"/>
                      <a:pt x="287" y="868"/>
                    </a:cubicBezTo>
                    <a:close/>
                    <a:moveTo>
                      <a:pt x="262" y="816"/>
                    </a:moveTo>
                    <a:cubicBezTo>
                      <a:pt x="264" y="821"/>
                      <a:pt x="267" y="827"/>
                      <a:pt x="269" y="832"/>
                    </a:cubicBezTo>
                    <a:lnTo>
                      <a:pt x="265" y="835"/>
                    </a:lnTo>
                    <a:cubicBezTo>
                      <a:pt x="263" y="828"/>
                      <a:pt x="260" y="822"/>
                      <a:pt x="258" y="815"/>
                    </a:cubicBezTo>
                    <a:cubicBezTo>
                      <a:pt x="259" y="816"/>
                      <a:pt x="261" y="816"/>
                      <a:pt x="262" y="816"/>
                    </a:cubicBezTo>
                    <a:close/>
                    <a:moveTo>
                      <a:pt x="338" y="766"/>
                    </a:moveTo>
                    <a:cubicBezTo>
                      <a:pt x="339" y="770"/>
                      <a:pt x="340" y="774"/>
                      <a:pt x="341" y="777"/>
                    </a:cubicBezTo>
                    <a:lnTo>
                      <a:pt x="339" y="779"/>
                    </a:lnTo>
                    <a:cubicBezTo>
                      <a:pt x="329" y="779"/>
                      <a:pt x="319" y="778"/>
                      <a:pt x="309" y="778"/>
                    </a:cubicBezTo>
                    <a:cubicBezTo>
                      <a:pt x="307" y="773"/>
                      <a:pt x="305" y="769"/>
                      <a:pt x="303" y="764"/>
                    </a:cubicBezTo>
                    <a:cubicBezTo>
                      <a:pt x="315" y="765"/>
                      <a:pt x="327" y="766"/>
                      <a:pt x="338" y="766"/>
                    </a:cubicBezTo>
                    <a:close/>
                    <a:moveTo>
                      <a:pt x="328" y="723"/>
                    </a:moveTo>
                    <a:cubicBezTo>
                      <a:pt x="315" y="723"/>
                      <a:pt x="302" y="723"/>
                      <a:pt x="289" y="722"/>
                    </a:cubicBezTo>
                    <a:cubicBezTo>
                      <a:pt x="288" y="719"/>
                      <a:pt x="287" y="716"/>
                      <a:pt x="286" y="713"/>
                    </a:cubicBezTo>
                    <a:cubicBezTo>
                      <a:pt x="299" y="715"/>
                      <a:pt x="313" y="717"/>
                      <a:pt x="326" y="718"/>
                    </a:cubicBezTo>
                    <a:cubicBezTo>
                      <a:pt x="327" y="720"/>
                      <a:pt x="327" y="722"/>
                      <a:pt x="328" y="723"/>
                    </a:cubicBezTo>
                    <a:close/>
                    <a:moveTo>
                      <a:pt x="393" y="620"/>
                    </a:moveTo>
                    <a:cubicBezTo>
                      <a:pt x="395" y="636"/>
                      <a:pt x="398" y="651"/>
                      <a:pt x="400" y="667"/>
                    </a:cubicBezTo>
                    <a:cubicBezTo>
                      <a:pt x="387" y="661"/>
                      <a:pt x="373" y="655"/>
                      <a:pt x="360" y="649"/>
                    </a:cubicBezTo>
                    <a:cubicBezTo>
                      <a:pt x="356" y="629"/>
                      <a:pt x="352" y="609"/>
                      <a:pt x="349" y="589"/>
                    </a:cubicBezTo>
                    <a:cubicBezTo>
                      <a:pt x="363" y="600"/>
                      <a:pt x="378" y="610"/>
                      <a:pt x="393" y="620"/>
                    </a:cubicBezTo>
                    <a:close/>
                    <a:moveTo>
                      <a:pt x="338" y="508"/>
                    </a:moveTo>
                    <a:cubicBezTo>
                      <a:pt x="353" y="519"/>
                      <a:pt x="368" y="530"/>
                      <a:pt x="384" y="540"/>
                    </a:cubicBezTo>
                    <a:cubicBezTo>
                      <a:pt x="385" y="552"/>
                      <a:pt x="386" y="564"/>
                      <a:pt x="388" y="576"/>
                    </a:cubicBezTo>
                    <a:cubicBezTo>
                      <a:pt x="372" y="567"/>
                      <a:pt x="358" y="558"/>
                      <a:pt x="343" y="548"/>
                    </a:cubicBezTo>
                    <a:cubicBezTo>
                      <a:pt x="341" y="535"/>
                      <a:pt x="339" y="522"/>
                      <a:pt x="338" y="508"/>
                    </a:cubicBezTo>
                    <a:close/>
                    <a:moveTo>
                      <a:pt x="438" y="261"/>
                    </a:moveTo>
                    <a:cubicBezTo>
                      <a:pt x="436" y="260"/>
                      <a:pt x="434" y="261"/>
                      <a:pt x="432" y="262"/>
                    </a:cubicBezTo>
                    <a:cubicBezTo>
                      <a:pt x="423" y="263"/>
                      <a:pt x="415" y="265"/>
                      <a:pt x="407" y="266"/>
                    </a:cubicBezTo>
                    <a:lnTo>
                      <a:pt x="407" y="263"/>
                    </a:lnTo>
                    <a:cubicBezTo>
                      <a:pt x="435" y="252"/>
                      <a:pt x="464" y="243"/>
                      <a:pt x="493" y="237"/>
                    </a:cubicBezTo>
                    <a:cubicBezTo>
                      <a:pt x="498" y="241"/>
                      <a:pt x="502" y="246"/>
                      <a:pt x="507" y="250"/>
                    </a:cubicBezTo>
                    <a:cubicBezTo>
                      <a:pt x="484" y="253"/>
                      <a:pt x="461" y="256"/>
                      <a:pt x="438" y="261"/>
                    </a:cubicBezTo>
                    <a:close/>
                    <a:moveTo>
                      <a:pt x="743" y="248"/>
                    </a:moveTo>
                    <a:lnTo>
                      <a:pt x="743" y="247"/>
                    </a:lnTo>
                    <a:cubicBezTo>
                      <a:pt x="745" y="247"/>
                      <a:pt x="746" y="248"/>
                      <a:pt x="748" y="248"/>
                    </a:cubicBezTo>
                    <a:cubicBezTo>
                      <a:pt x="746" y="248"/>
                      <a:pt x="745" y="248"/>
                      <a:pt x="743" y="248"/>
                    </a:cubicBezTo>
                    <a:close/>
                    <a:moveTo>
                      <a:pt x="927" y="507"/>
                    </a:moveTo>
                    <a:cubicBezTo>
                      <a:pt x="919" y="485"/>
                      <a:pt x="910" y="464"/>
                      <a:pt x="900" y="443"/>
                    </a:cubicBezTo>
                    <a:cubicBezTo>
                      <a:pt x="899" y="430"/>
                      <a:pt x="897" y="416"/>
                      <a:pt x="895" y="403"/>
                    </a:cubicBezTo>
                    <a:cubicBezTo>
                      <a:pt x="898" y="406"/>
                      <a:pt x="901" y="410"/>
                      <a:pt x="905" y="414"/>
                    </a:cubicBezTo>
                    <a:cubicBezTo>
                      <a:pt x="914" y="425"/>
                      <a:pt x="927" y="425"/>
                      <a:pt x="937" y="418"/>
                    </a:cubicBezTo>
                    <a:cubicBezTo>
                      <a:pt x="937" y="447"/>
                      <a:pt x="935" y="476"/>
                      <a:pt x="931" y="504"/>
                    </a:cubicBezTo>
                    <a:lnTo>
                      <a:pt x="927" y="507"/>
                    </a:lnTo>
                    <a:close/>
                    <a:moveTo>
                      <a:pt x="1049" y="640"/>
                    </a:moveTo>
                    <a:cubicBezTo>
                      <a:pt x="1048" y="642"/>
                      <a:pt x="1047" y="644"/>
                      <a:pt x="1047" y="646"/>
                    </a:cubicBezTo>
                    <a:cubicBezTo>
                      <a:pt x="1047" y="660"/>
                      <a:pt x="1046" y="672"/>
                      <a:pt x="1044" y="685"/>
                    </a:cubicBezTo>
                    <a:cubicBezTo>
                      <a:pt x="1042" y="683"/>
                      <a:pt x="1040" y="680"/>
                      <a:pt x="1038" y="678"/>
                    </a:cubicBezTo>
                    <a:cubicBezTo>
                      <a:pt x="1032" y="671"/>
                      <a:pt x="1022" y="682"/>
                      <a:pt x="1028" y="689"/>
                    </a:cubicBezTo>
                    <a:cubicBezTo>
                      <a:pt x="1031" y="692"/>
                      <a:pt x="1034" y="696"/>
                      <a:pt x="1036" y="700"/>
                    </a:cubicBezTo>
                    <a:cubicBezTo>
                      <a:pt x="1030" y="700"/>
                      <a:pt x="1025" y="699"/>
                      <a:pt x="1020" y="698"/>
                    </a:cubicBezTo>
                    <a:cubicBezTo>
                      <a:pt x="1016" y="697"/>
                      <a:pt x="1012" y="697"/>
                      <a:pt x="1008" y="697"/>
                    </a:cubicBezTo>
                    <a:cubicBezTo>
                      <a:pt x="1003" y="696"/>
                      <a:pt x="997" y="695"/>
                      <a:pt x="992" y="695"/>
                    </a:cubicBezTo>
                    <a:cubicBezTo>
                      <a:pt x="989" y="685"/>
                      <a:pt x="986" y="676"/>
                      <a:pt x="983" y="666"/>
                    </a:cubicBezTo>
                    <a:cubicBezTo>
                      <a:pt x="1006" y="653"/>
                      <a:pt x="1028" y="639"/>
                      <a:pt x="1049" y="624"/>
                    </a:cubicBezTo>
                    <a:cubicBezTo>
                      <a:pt x="1049" y="629"/>
                      <a:pt x="1049" y="635"/>
                      <a:pt x="1049" y="640"/>
                    </a:cubicBezTo>
                    <a:close/>
                    <a:moveTo>
                      <a:pt x="907" y="885"/>
                    </a:moveTo>
                    <a:cubicBezTo>
                      <a:pt x="908" y="892"/>
                      <a:pt x="909" y="899"/>
                      <a:pt x="909" y="907"/>
                    </a:cubicBezTo>
                    <a:lnTo>
                      <a:pt x="908" y="908"/>
                    </a:lnTo>
                    <a:cubicBezTo>
                      <a:pt x="907" y="901"/>
                      <a:pt x="906" y="894"/>
                      <a:pt x="904" y="888"/>
                    </a:cubicBezTo>
                    <a:lnTo>
                      <a:pt x="907" y="885"/>
                    </a:lnTo>
                    <a:close/>
                    <a:moveTo>
                      <a:pt x="471" y="953"/>
                    </a:moveTo>
                    <a:cubicBezTo>
                      <a:pt x="473" y="952"/>
                      <a:pt x="475" y="950"/>
                      <a:pt x="477" y="948"/>
                    </a:cubicBezTo>
                    <a:cubicBezTo>
                      <a:pt x="479" y="953"/>
                      <a:pt x="481" y="957"/>
                      <a:pt x="483" y="961"/>
                    </a:cubicBezTo>
                    <a:lnTo>
                      <a:pt x="479" y="965"/>
                    </a:lnTo>
                    <a:cubicBezTo>
                      <a:pt x="476" y="961"/>
                      <a:pt x="474" y="957"/>
                      <a:pt x="471" y="953"/>
                    </a:cubicBezTo>
                    <a:close/>
                    <a:moveTo>
                      <a:pt x="466" y="666"/>
                    </a:moveTo>
                    <a:cubicBezTo>
                      <a:pt x="462" y="670"/>
                      <a:pt x="458" y="674"/>
                      <a:pt x="454" y="678"/>
                    </a:cubicBezTo>
                    <a:cubicBezTo>
                      <a:pt x="453" y="678"/>
                      <a:pt x="451" y="678"/>
                      <a:pt x="450" y="679"/>
                    </a:cubicBezTo>
                    <a:cubicBezTo>
                      <a:pt x="448" y="670"/>
                      <a:pt x="446" y="661"/>
                      <a:pt x="444" y="653"/>
                    </a:cubicBezTo>
                    <a:cubicBezTo>
                      <a:pt x="451" y="657"/>
                      <a:pt x="459" y="662"/>
                      <a:pt x="466" y="666"/>
                    </a:cubicBezTo>
                    <a:close/>
                    <a:moveTo>
                      <a:pt x="514" y="615"/>
                    </a:moveTo>
                    <a:cubicBezTo>
                      <a:pt x="508" y="622"/>
                      <a:pt x="502" y="629"/>
                      <a:pt x="495" y="635"/>
                    </a:cubicBezTo>
                    <a:cubicBezTo>
                      <a:pt x="475" y="625"/>
                      <a:pt x="455" y="615"/>
                      <a:pt x="434" y="603"/>
                    </a:cubicBezTo>
                    <a:cubicBezTo>
                      <a:pt x="432" y="592"/>
                      <a:pt x="431" y="580"/>
                      <a:pt x="429" y="568"/>
                    </a:cubicBezTo>
                    <a:cubicBezTo>
                      <a:pt x="456" y="585"/>
                      <a:pt x="485" y="600"/>
                      <a:pt x="514" y="615"/>
                    </a:cubicBezTo>
                    <a:close/>
                    <a:moveTo>
                      <a:pt x="451" y="344"/>
                    </a:moveTo>
                    <a:cubicBezTo>
                      <a:pt x="461" y="365"/>
                      <a:pt x="471" y="386"/>
                      <a:pt x="481" y="406"/>
                    </a:cubicBezTo>
                    <a:cubicBezTo>
                      <a:pt x="458" y="408"/>
                      <a:pt x="434" y="409"/>
                      <a:pt x="411" y="412"/>
                    </a:cubicBezTo>
                    <a:cubicBezTo>
                      <a:pt x="409" y="392"/>
                      <a:pt x="408" y="371"/>
                      <a:pt x="407" y="350"/>
                    </a:cubicBezTo>
                    <a:cubicBezTo>
                      <a:pt x="422" y="348"/>
                      <a:pt x="436" y="345"/>
                      <a:pt x="451" y="344"/>
                    </a:cubicBezTo>
                    <a:close/>
                    <a:moveTo>
                      <a:pt x="606" y="808"/>
                    </a:moveTo>
                    <a:lnTo>
                      <a:pt x="610" y="807"/>
                    </a:lnTo>
                    <a:cubicBezTo>
                      <a:pt x="613" y="808"/>
                      <a:pt x="617" y="809"/>
                      <a:pt x="620" y="810"/>
                    </a:cubicBezTo>
                    <a:cubicBezTo>
                      <a:pt x="591" y="849"/>
                      <a:pt x="559" y="885"/>
                      <a:pt x="525" y="920"/>
                    </a:cubicBezTo>
                    <a:cubicBezTo>
                      <a:pt x="524" y="916"/>
                      <a:pt x="522" y="912"/>
                      <a:pt x="520" y="908"/>
                    </a:cubicBezTo>
                    <a:cubicBezTo>
                      <a:pt x="551" y="877"/>
                      <a:pt x="580" y="843"/>
                      <a:pt x="606" y="808"/>
                    </a:cubicBezTo>
                    <a:close/>
                    <a:moveTo>
                      <a:pt x="420" y="767"/>
                    </a:moveTo>
                    <a:cubicBezTo>
                      <a:pt x="421" y="771"/>
                      <a:pt x="422" y="775"/>
                      <a:pt x="423" y="779"/>
                    </a:cubicBezTo>
                    <a:cubicBezTo>
                      <a:pt x="417" y="779"/>
                      <a:pt x="411" y="779"/>
                      <a:pt x="404" y="780"/>
                    </a:cubicBezTo>
                    <a:cubicBezTo>
                      <a:pt x="410" y="775"/>
                      <a:pt x="415" y="771"/>
                      <a:pt x="420" y="767"/>
                    </a:cubicBezTo>
                    <a:close/>
                    <a:moveTo>
                      <a:pt x="591" y="651"/>
                    </a:moveTo>
                    <a:lnTo>
                      <a:pt x="591" y="652"/>
                    </a:lnTo>
                    <a:cubicBezTo>
                      <a:pt x="578" y="655"/>
                      <a:pt x="565" y="659"/>
                      <a:pt x="552" y="662"/>
                    </a:cubicBezTo>
                    <a:cubicBezTo>
                      <a:pt x="548" y="660"/>
                      <a:pt x="543" y="658"/>
                      <a:pt x="539" y="656"/>
                    </a:cubicBezTo>
                    <a:cubicBezTo>
                      <a:pt x="545" y="649"/>
                      <a:pt x="551" y="643"/>
                      <a:pt x="557" y="636"/>
                    </a:cubicBezTo>
                    <a:cubicBezTo>
                      <a:pt x="568" y="641"/>
                      <a:pt x="580" y="646"/>
                      <a:pt x="591" y="651"/>
                    </a:cubicBezTo>
                    <a:close/>
                    <a:moveTo>
                      <a:pt x="631" y="543"/>
                    </a:moveTo>
                    <a:cubicBezTo>
                      <a:pt x="640" y="559"/>
                      <a:pt x="649" y="575"/>
                      <a:pt x="657" y="592"/>
                    </a:cubicBezTo>
                    <a:cubicBezTo>
                      <a:pt x="653" y="597"/>
                      <a:pt x="649" y="603"/>
                      <a:pt x="645" y="609"/>
                    </a:cubicBezTo>
                    <a:cubicBezTo>
                      <a:pt x="638" y="606"/>
                      <a:pt x="632" y="604"/>
                      <a:pt x="626" y="602"/>
                    </a:cubicBezTo>
                    <a:cubicBezTo>
                      <a:pt x="621" y="591"/>
                      <a:pt x="616" y="581"/>
                      <a:pt x="611" y="571"/>
                    </a:cubicBezTo>
                    <a:cubicBezTo>
                      <a:pt x="618" y="562"/>
                      <a:pt x="624" y="552"/>
                      <a:pt x="631" y="543"/>
                    </a:cubicBezTo>
                    <a:close/>
                    <a:moveTo>
                      <a:pt x="583" y="459"/>
                    </a:moveTo>
                    <a:cubicBezTo>
                      <a:pt x="589" y="470"/>
                      <a:pt x="596" y="481"/>
                      <a:pt x="602" y="492"/>
                    </a:cubicBezTo>
                    <a:cubicBezTo>
                      <a:pt x="597" y="501"/>
                      <a:pt x="591" y="511"/>
                      <a:pt x="585" y="520"/>
                    </a:cubicBezTo>
                    <a:cubicBezTo>
                      <a:pt x="575" y="499"/>
                      <a:pt x="564" y="478"/>
                      <a:pt x="553" y="457"/>
                    </a:cubicBezTo>
                    <a:cubicBezTo>
                      <a:pt x="563" y="457"/>
                      <a:pt x="573" y="458"/>
                      <a:pt x="583" y="459"/>
                    </a:cubicBezTo>
                    <a:close/>
                    <a:moveTo>
                      <a:pt x="660" y="364"/>
                    </a:moveTo>
                    <a:cubicBezTo>
                      <a:pt x="654" y="357"/>
                      <a:pt x="648" y="349"/>
                      <a:pt x="643" y="342"/>
                    </a:cubicBezTo>
                    <a:cubicBezTo>
                      <a:pt x="650" y="343"/>
                      <a:pt x="658" y="344"/>
                      <a:pt x="665" y="345"/>
                    </a:cubicBezTo>
                    <a:cubicBezTo>
                      <a:pt x="664" y="352"/>
                      <a:pt x="662" y="358"/>
                      <a:pt x="660" y="364"/>
                    </a:cubicBezTo>
                    <a:close/>
                    <a:moveTo>
                      <a:pt x="860" y="454"/>
                    </a:moveTo>
                    <a:cubicBezTo>
                      <a:pt x="856" y="452"/>
                      <a:pt x="852" y="451"/>
                      <a:pt x="847" y="450"/>
                    </a:cubicBezTo>
                    <a:cubicBezTo>
                      <a:pt x="849" y="442"/>
                      <a:pt x="851" y="435"/>
                      <a:pt x="853" y="427"/>
                    </a:cubicBezTo>
                    <a:cubicBezTo>
                      <a:pt x="856" y="433"/>
                      <a:pt x="858" y="438"/>
                      <a:pt x="860" y="443"/>
                    </a:cubicBezTo>
                    <a:cubicBezTo>
                      <a:pt x="860" y="447"/>
                      <a:pt x="860" y="450"/>
                      <a:pt x="860" y="454"/>
                    </a:cubicBezTo>
                    <a:close/>
                    <a:moveTo>
                      <a:pt x="903" y="648"/>
                    </a:moveTo>
                    <a:cubicBezTo>
                      <a:pt x="902" y="646"/>
                      <a:pt x="901" y="643"/>
                      <a:pt x="900" y="641"/>
                    </a:cubicBezTo>
                    <a:cubicBezTo>
                      <a:pt x="902" y="639"/>
                      <a:pt x="905" y="638"/>
                      <a:pt x="907" y="637"/>
                    </a:cubicBezTo>
                    <a:cubicBezTo>
                      <a:pt x="906" y="640"/>
                      <a:pt x="906" y="644"/>
                      <a:pt x="905" y="647"/>
                    </a:cubicBezTo>
                    <a:lnTo>
                      <a:pt x="903" y="648"/>
                    </a:lnTo>
                    <a:close/>
                    <a:moveTo>
                      <a:pt x="883" y="756"/>
                    </a:moveTo>
                    <a:cubicBezTo>
                      <a:pt x="884" y="758"/>
                      <a:pt x="884" y="760"/>
                      <a:pt x="885" y="761"/>
                    </a:cubicBezTo>
                    <a:lnTo>
                      <a:pt x="880" y="761"/>
                    </a:lnTo>
                    <a:cubicBezTo>
                      <a:pt x="881" y="759"/>
                      <a:pt x="882" y="757"/>
                      <a:pt x="883" y="756"/>
                    </a:cubicBezTo>
                    <a:close/>
                    <a:moveTo>
                      <a:pt x="499" y="822"/>
                    </a:moveTo>
                    <a:cubicBezTo>
                      <a:pt x="507" y="821"/>
                      <a:pt x="516" y="821"/>
                      <a:pt x="524" y="820"/>
                    </a:cubicBezTo>
                    <a:cubicBezTo>
                      <a:pt x="515" y="830"/>
                      <a:pt x="506" y="839"/>
                      <a:pt x="497" y="849"/>
                    </a:cubicBezTo>
                    <a:cubicBezTo>
                      <a:pt x="494" y="842"/>
                      <a:pt x="492" y="835"/>
                      <a:pt x="490" y="829"/>
                    </a:cubicBezTo>
                    <a:cubicBezTo>
                      <a:pt x="493" y="826"/>
                      <a:pt x="496" y="824"/>
                      <a:pt x="499" y="822"/>
                    </a:cubicBezTo>
                    <a:close/>
                    <a:moveTo>
                      <a:pt x="477" y="763"/>
                    </a:moveTo>
                    <a:cubicBezTo>
                      <a:pt x="476" y="765"/>
                      <a:pt x="474" y="766"/>
                      <a:pt x="472" y="768"/>
                    </a:cubicBezTo>
                    <a:lnTo>
                      <a:pt x="471" y="764"/>
                    </a:lnTo>
                    <a:cubicBezTo>
                      <a:pt x="473" y="764"/>
                      <a:pt x="475" y="764"/>
                      <a:pt x="477" y="763"/>
                    </a:cubicBezTo>
                    <a:close/>
                    <a:moveTo>
                      <a:pt x="674" y="471"/>
                    </a:moveTo>
                    <a:cubicBezTo>
                      <a:pt x="677" y="471"/>
                      <a:pt x="680" y="472"/>
                      <a:pt x="682" y="472"/>
                    </a:cubicBezTo>
                    <a:cubicBezTo>
                      <a:pt x="690" y="486"/>
                      <a:pt x="698" y="499"/>
                      <a:pt x="705" y="513"/>
                    </a:cubicBezTo>
                    <a:cubicBezTo>
                      <a:pt x="705" y="514"/>
                      <a:pt x="704" y="516"/>
                      <a:pt x="703" y="518"/>
                    </a:cubicBezTo>
                    <a:cubicBezTo>
                      <a:pt x="697" y="530"/>
                      <a:pt x="690" y="541"/>
                      <a:pt x="683" y="553"/>
                    </a:cubicBezTo>
                    <a:cubicBezTo>
                      <a:pt x="674" y="537"/>
                      <a:pt x="665" y="521"/>
                      <a:pt x="655" y="505"/>
                    </a:cubicBezTo>
                    <a:cubicBezTo>
                      <a:pt x="662" y="494"/>
                      <a:pt x="668" y="483"/>
                      <a:pt x="674" y="471"/>
                    </a:cubicBezTo>
                    <a:close/>
                    <a:moveTo>
                      <a:pt x="730" y="423"/>
                    </a:moveTo>
                    <a:cubicBezTo>
                      <a:pt x="720" y="421"/>
                      <a:pt x="710" y="420"/>
                      <a:pt x="700" y="418"/>
                    </a:cubicBezTo>
                    <a:lnTo>
                      <a:pt x="700" y="417"/>
                    </a:lnTo>
                    <a:cubicBezTo>
                      <a:pt x="707" y="399"/>
                      <a:pt x="714" y="380"/>
                      <a:pt x="720" y="360"/>
                    </a:cubicBezTo>
                    <a:cubicBezTo>
                      <a:pt x="726" y="369"/>
                      <a:pt x="732" y="378"/>
                      <a:pt x="737" y="388"/>
                    </a:cubicBezTo>
                    <a:cubicBezTo>
                      <a:pt x="735" y="399"/>
                      <a:pt x="733" y="411"/>
                      <a:pt x="730" y="423"/>
                    </a:cubicBezTo>
                    <a:close/>
                    <a:moveTo>
                      <a:pt x="815" y="383"/>
                    </a:moveTo>
                    <a:lnTo>
                      <a:pt x="819" y="384"/>
                    </a:lnTo>
                    <a:cubicBezTo>
                      <a:pt x="817" y="402"/>
                      <a:pt x="814" y="420"/>
                      <a:pt x="811" y="438"/>
                    </a:cubicBezTo>
                    <a:lnTo>
                      <a:pt x="810" y="440"/>
                    </a:lnTo>
                    <a:lnTo>
                      <a:pt x="806" y="439"/>
                    </a:lnTo>
                    <a:cubicBezTo>
                      <a:pt x="802" y="433"/>
                      <a:pt x="799" y="427"/>
                      <a:pt x="795" y="421"/>
                    </a:cubicBezTo>
                    <a:cubicBezTo>
                      <a:pt x="800" y="407"/>
                      <a:pt x="804" y="394"/>
                      <a:pt x="808" y="381"/>
                    </a:cubicBezTo>
                    <a:cubicBezTo>
                      <a:pt x="810" y="381"/>
                      <a:pt x="813" y="382"/>
                      <a:pt x="815" y="383"/>
                    </a:cubicBezTo>
                    <a:close/>
                    <a:moveTo>
                      <a:pt x="858" y="671"/>
                    </a:moveTo>
                    <a:cubicBezTo>
                      <a:pt x="853" y="670"/>
                      <a:pt x="849" y="669"/>
                      <a:pt x="844" y="668"/>
                    </a:cubicBezTo>
                    <a:cubicBezTo>
                      <a:pt x="849" y="666"/>
                      <a:pt x="853" y="664"/>
                      <a:pt x="858" y="661"/>
                    </a:cubicBezTo>
                    <a:cubicBezTo>
                      <a:pt x="859" y="664"/>
                      <a:pt x="859" y="667"/>
                      <a:pt x="860" y="670"/>
                    </a:cubicBezTo>
                    <a:lnTo>
                      <a:pt x="858" y="671"/>
                    </a:lnTo>
                    <a:close/>
                    <a:moveTo>
                      <a:pt x="947" y="755"/>
                    </a:moveTo>
                    <a:lnTo>
                      <a:pt x="949" y="756"/>
                    </a:lnTo>
                    <a:lnTo>
                      <a:pt x="946" y="759"/>
                    </a:lnTo>
                    <a:lnTo>
                      <a:pt x="947" y="755"/>
                    </a:lnTo>
                    <a:close/>
                    <a:moveTo>
                      <a:pt x="733" y="567"/>
                    </a:moveTo>
                    <a:cubicBezTo>
                      <a:pt x="737" y="575"/>
                      <a:pt x="741" y="582"/>
                      <a:pt x="745" y="590"/>
                    </a:cubicBezTo>
                    <a:cubicBezTo>
                      <a:pt x="746" y="592"/>
                      <a:pt x="747" y="595"/>
                      <a:pt x="748" y="597"/>
                    </a:cubicBezTo>
                    <a:cubicBezTo>
                      <a:pt x="737" y="602"/>
                      <a:pt x="727" y="606"/>
                      <a:pt x="716" y="610"/>
                    </a:cubicBezTo>
                    <a:lnTo>
                      <a:pt x="714" y="607"/>
                    </a:lnTo>
                    <a:cubicBezTo>
                      <a:pt x="716" y="601"/>
                      <a:pt x="719" y="595"/>
                      <a:pt x="721" y="589"/>
                    </a:cubicBezTo>
                    <a:cubicBezTo>
                      <a:pt x="725" y="582"/>
                      <a:pt x="729" y="574"/>
                      <a:pt x="733" y="567"/>
                    </a:cubicBezTo>
                    <a:close/>
                    <a:moveTo>
                      <a:pt x="821" y="563"/>
                    </a:moveTo>
                    <a:lnTo>
                      <a:pt x="822" y="561"/>
                    </a:lnTo>
                    <a:lnTo>
                      <a:pt x="822" y="563"/>
                    </a:lnTo>
                    <a:lnTo>
                      <a:pt x="821" y="563"/>
                    </a:lnTo>
                    <a:close/>
                    <a:moveTo>
                      <a:pt x="769" y="492"/>
                    </a:moveTo>
                    <a:cubicBezTo>
                      <a:pt x="776" y="494"/>
                      <a:pt x="783" y="496"/>
                      <a:pt x="790" y="499"/>
                    </a:cubicBezTo>
                    <a:cubicBezTo>
                      <a:pt x="785" y="512"/>
                      <a:pt x="780" y="526"/>
                      <a:pt x="775" y="539"/>
                    </a:cubicBezTo>
                    <a:cubicBezTo>
                      <a:pt x="770" y="530"/>
                      <a:pt x="765" y="521"/>
                      <a:pt x="760" y="512"/>
                    </a:cubicBezTo>
                    <a:cubicBezTo>
                      <a:pt x="763" y="505"/>
                      <a:pt x="766" y="499"/>
                      <a:pt x="769" y="492"/>
                    </a:cubicBezTo>
                    <a:close/>
                    <a:moveTo>
                      <a:pt x="860" y="543"/>
                    </a:moveTo>
                    <a:lnTo>
                      <a:pt x="860" y="544"/>
                    </a:lnTo>
                    <a:cubicBezTo>
                      <a:pt x="856" y="535"/>
                      <a:pt x="852" y="526"/>
                      <a:pt x="847" y="518"/>
                    </a:cubicBezTo>
                    <a:cubicBezTo>
                      <a:pt x="852" y="519"/>
                      <a:pt x="856" y="521"/>
                      <a:pt x="861" y="522"/>
                    </a:cubicBezTo>
                    <a:cubicBezTo>
                      <a:pt x="861" y="529"/>
                      <a:pt x="861" y="536"/>
                      <a:pt x="860" y="543"/>
                    </a:cubicBezTo>
                    <a:close/>
                    <a:moveTo>
                      <a:pt x="587" y="338"/>
                    </a:moveTo>
                    <a:cubicBezTo>
                      <a:pt x="606" y="361"/>
                      <a:pt x="625" y="386"/>
                      <a:pt x="642" y="411"/>
                    </a:cubicBezTo>
                    <a:cubicBezTo>
                      <a:pt x="625" y="409"/>
                      <a:pt x="609" y="408"/>
                      <a:pt x="592" y="407"/>
                    </a:cubicBezTo>
                    <a:cubicBezTo>
                      <a:pt x="577" y="384"/>
                      <a:pt x="561" y="360"/>
                      <a:pt x="545" y="337"/>
                    </a:cubicBezTo>
                    <a:cubicBezTo>
                      <a:pt x="559" y="337"/>
                      <a:pt x="573" y="337"/>
                      <a:pt x="587" y="338"/>
                    </a:cubicBezTo>
                    <a:close/>
                    <a:moveTo>
                      <a:pt x="508" y="338"/>
                    </a:moveTo>
                    <a:cubicBezTo>
                      <a:pt x="522" y="361"/>
                      <a:pt x="536" y="383"/>
                      <a:pt x="550" y="405"/>
                    </a:cubicBezTo>
                    <a:cubicBezTo>
                      <a:pt x="542" y="405"/>
                      <a:pt x="534" y="405"/>
                      <a:pt x="525" y="405"/>
                    </a:cubicBezTo>
                    <a:cubicBezTo>
                      <a:pt x="514" y="383"/>
                      <a:pt x="502" y="361"/>
                      <a:pt x="490" y="339"/>
                    </a:cubicBezTo>
                    <a:cubicBezTo>
                      <a:pt x="496" y="339"/>
                      <a:pt x="502" y="339"/>
                      <a:pt x="508" y="338"/>
                    </a:cubicBezTo>
                    <a:close/>
                    <a:moveTo>
                      <a:pt x="429" y="871"/>
                    </a:moveTo>
                    <a:cubicBezTo>
                      <a:pt x="434" y="868"/>
                      <a:pt x="440" y="864"/>
                      <a:pt x="445" y="861"/>
                    </a:cubicBezTo>
                    <a:cubicBezTo>
                      <a:pt x="448" y="870"/>
                      <a:pt x="451" y="880"/>
                      <a:pt x="454" y="889"/>
                    </a:cubicBezTo>
                    <a:cubicBezTo>
                      <a:pt x="450" y="892"/>
                      <a:pt x="446" y="896"/>
                      <a:pt x="442" y="899"/>
                    </a:cubicBezTo>
                    <a:cubicBezTo>
                      <a:pt x="438" y="890"/>
                      <a:pt x="434" y="881"/>
                      <a:pt x="429" y="871"/>
                    </a:cubicBezTo>
                    <a:close/>
                    <a:moveTo>
                      <a:pt x="379" y="479"/>
                    </a:moveTo>
                    <a:cubicBezTo>
                      <a:pt x="371" y="475"/>
                      <a:pt x="363" y="470"/>
                      <a:pt x="355" y="465"/>
                    </a:cubicBezTo>
                    <a:cubicBezTo>
                      <a:pt x="362" y="464"/>
                      <a:pt x="370" y="463"/>
                      <a:pt x="378" y="462"/>
                    </a:cubicBezTo>
                    <a:cubicBezTo>
                      <a:pt x="378" y="468"/>
                      <a:pt x="378" y="474"/>
                      <a:pt x="379" y="479"/>
                    </a:cubicBezTo>
                    <a:close/>
                    <a:moveTo>
                      <a:pt x="415" y="459"/>
                    </a:moveTo>
                    <a:cubicBezTo>
                      <a:pt x="445" y="456"/>
                      <a:pt x="475" y="455"/>
                      <a:pt x="505" y="455"/>
                    </a:cubicBezTo>
                    <a:cubicBezTo>
                      <a:pt x="522" y="492"/>
                      <a:pt x="538" y="528"/>
                      <a:pt x="554" y="564"/>
                    </a:cubicBezTo>
                    <a:cubicBezTo>
                      <a:pt x="553" y="566"/>
                      <a:pt x="552" y="568"/>
                      <a:pt x="550" y="570"/>
                    </a:cubicBezTo>
                    <a:cubicBezTo>
                      <a:pt x="506" y="549"/>
                      <a:pt x="462" y="527"/>
                      <a:pt x="420" y="503"/>
                    </a:cubicBezTo>
                    <a:cubicBezTo>
                      <a:pt x="418" y="488"/>
                      <a:pt x="416" y="473"/>
                      <a:pt x="415" y="459"/>
                    </a:cubicBezTo>
                    <a:close/>
                    <a:moveTo>
                      <a:pt x="378" y="721"/>
                    </a:moveTo>
                    <a:cubicBezTo>
                      <a:pt x="383" y="721"/>
                      <a:pt x="389" y="721"/>
                      <a:pt x="394" y="722"/>
                    </a:cubicBezTo>
                    <a:lnTo>
                      <a:pt x="395" y="722"/>
                    </a:lnTo>
                    <a:cubicBezTo>
                      <a:pt x="389" y="722"/>
                      <a:pt x="383" y="722"/>
                      <a:pt x="378" y="722"/>
                    </a:cubicBezTo>
                    <a:lnTo>
                      <a:pt x="378" y="721"/>
                    </a:lnTo>
                    <a:close/>
                    <a:moveTo>
                      <a:pt x="347" y="824"/>
                    </a:moveTo>
                    <a:cubicBezTo>
                      <a:pt x="350" y="824"/>
                      <a:pt x="352" y="824"/>
                      <a:pt x="355" y="824"/>
                    </a:cubicBezTo>
                    <a:cubicBezTo>
                      <a:pt x="357" y="830"/>
                      <a:pt x="358" y="836"/>
                      <a:pt x="360" y="842"/>
                    </a:cubicBezTo>
                    <a:cubicBezTo>
                      <a:pt x="356" y="845"/>
                      <a:pt x="351" y="848"/>
                      <a:pt x="346" y="850"/>
                    </a:cubicBezTo>
                    <a:cubicBezTo>
                      <a:pt x="343" y="845"/>
                      <a:pt x="339" y="838"/>
                      <a:pt x="336" y="832"/>
                    </a:cubicBezTo>
                    <a:cubicBezTo>
                      <a:pt x="340" y="830"/>
                      <a:pt x="344" y="827"/>
                      <a:pt x="347" y="824"/>
                    </a:cubicBezTo>
                    <a:close/>
                    <a:moveTo>
                      <a:pt x="723" y="837"/>
                    </a:moveTo>
                    <a:cubicBezTo>
                      <a:pt x="737" y="840"/>
                      <a:pt x="751" y="843"/>
                      <a:pt x="764" y="845"/>
                    </a:cubicBezTo>
                    <a:cubicBezTo>
                      <a:pt x="765" y="848"/>
                      <a:pt x="766" y="850"/>
                      <a:pt x="767" y="853"/>
                    </a:cubicBezTo>
                    <a:cubicBezTo>
                      <a:pt x="757" y="863"/>
                      <a:pt x="748" y="873"/>
                      <a:pt x="739" y="882"/>
                    </a:cubicBezTo>
                    <a:cubicBezTo>
                      <a:pt x="734" y="867"/>
                      <a:pt x="729" y="852"/>
                      <a:pt x="723" y="837"/>
                    </a:cubicBezTo>
                    <a:close/>
                    <a:moveTo>
                      <a:pt x="334" y="368"/>
                    </a:moveTo>
                    <a:cubicBezTo>
                      <a:pt x="347" y="364"/>
                      <a:pt x="361" y="361"/>
                      <a:pt x="374" y="358"/>
                    </a:cubicBezTo>
                    <a:cubicBezTo>
                      <a:pt x="374" y="377"/>
                      <a:pt x="375" y="397"/>
                      <a:pt x="375" y="417"/>
                    </a:cubicBezTo>
                    <a:cubicBezTo>
                      <a:pt x="362" y="419"/>
                      <a:pt x="348" y="421"/>
                      <a:pt x="334" y="423"/>
                    </a:cubicBezTo>
                    <a:cubicBezTo>
                      <a:pt x="333" y="405"/>
                      <a:pt x="334" y="386"/>
                      <a:pt x="334" y="368"/>
                    </a:cubicBezTo>
                    <a:close/>
                    <a:moveTo>
                      <a:pt x="262" y="482"/>
                    </a:moveTo>
                    <a:cubicBezTo>
                      <a:pt x="272" y="479"/>
                      <a:pt x="283" y="477"/>
                      <a:pt x="294" y="475"/>
                    </a:cubicBezTo>
                    <a:lnTo>
                      <a:pt x="298" y="478"/>
                    </a:lnTo>
                    <a:cubicBezTo>
                      <a:pt x="298" y="491"/>
                      <a:pt x="299" y="505"/>
                      <a:pt x="299" y="518"/>
                    </a:cubicBezTo>
                    <a:cubicBezTo>
                      <a:pt x="287" y="509"/>
                      <a:pt x="274" y="500"/>
                      <a:pt x="261" y="490"/>
                    </a:cubicBezTo>
                    <a:cubicBezTo>
                      <a:pt x="261" y="487"/>
                      <a:pt x="262" y="485"/>
                      <a:pt x="262" y="482"/>
                    </a:cubicBezTo>
                    <a:close/>
                    <a:moveTo>
                      <a:pt x="241" y="758"/>
                    </a:moveTo>
                    <a:lnTo>
                      <a:pt x="242" y="761"/>
                    </a:lnTo>
                    <a:cubicBezTo>
                      <a:pt x="243" y="764"/>
                      <a:pt x="245" y="768"/>
                      <a:pt x="246" y="772"/>
                    </a:cubicBezTo>
                    <a:lnTo>
                      <a:pt x="242" y="771"/>
                    </a:lnTo>
                    <a:cubicBezTo>
                      <a:pt x="240" y="767"/>
                      <a:pt x="239" y="762"/>
                      <a:pt x="238" y="757"/>
                    </a:cubicBezTo>
                    <a:lnTo>
                      <a:pt x="241" y="758"/>
                    </a:lnTo>
                    <a:close/>
                    <a:moveTo>
                      <a:pt x="1110" y="774"/>
                    </a:moveTo>
                    <a:cubicBezTo>
                      <a:pt x="1118" y="774"/>
                      <a:pt x="1125" y="772"/>
                      <a:pt x="1130" y="768"/>
                    </a:cubicBezTo>
                    <a:lnTo>
                      <a:pt x="1130" y="768"/>
                    </a:lnTo>
                    <a:cubicBezTo>
                      <a:pt x="1119" y="793"/>
                      <a:pt x="1107" y="818"/>
                      <a:pt x="1094" y="841"/>
                    </a:cubicBezTo>
                    <a:cubicBezTo>
                      <a:pt x="1099" y="819"/>
                      <a:pt x="1103" y="796"/>
                      <a:pt x="1107" y="773"/>
                    </a:cubicBezTo>
                    <a:lnTo>
                      <a:pt x="1110" y="774"/>
                    </a:lnTo>
                    <a:close/>
                    <a:moveTo>
                      <a:pt x="261" y="519"/>
                    </a:moveTo>
                    <a:cubicBezTo>
                      <a:pt x="274" y="531"/>
                      <a:pt x="288" y="542"/>
                      <a:pt x="301" y="553"/>
                    </a:cubicBezTo>
                    <a:cubicBezTo>
                      <a:pt x="303" y="577"/>
                      <a:pt x="306" y="601"/>
                      <a:pt x="309" y="625"/>
                    </a:cubicBezTo>
                    <a:cubicBezTo>
                      <a:pt x="294" y="617"/>
                      <a:pt x="280" y="610"/>
                      <a:pt x="265" y="602"/>
                    </a:cubicBezTo>
                    <a:cubicBezTo>
                      <a:pt x="262" y="574"/>
                      <a:pt x="261" y="547"/>
                      <a:pt x="261" y="519"/>
                    </a:cubicBezTo>
                    <a:close/>
                    <a:moveTo>
                      <a:pt x="203" y="496"/>
                    </a:moveTo>
                    <a:cubicBezTo>
                      <a:pt x="208" y="495"/>
                      <a:pt x="212" y="494"/>
                      <a:pt x="216" y="493"/>
                    </a:cubicBezTo>
                    <a:cubicBezTo>
                      <a:pt x="214" y="520"/>
                      <a:pt x="214" y="547"/>
                      <a:pt x="214" y="573"/>
                    </a:cubicBezTo>
                    <a:cubicBezTo>
                      <a:pt x="211" y="571"/>
                      <a:pt x="207" y="569"/>
                      <a:pt x="204" y="567"/>
                    </a:cubicBezTo>
                    <a:cubicBezTo>
                      <a:pt x="203" y="544"/>
                      <a:pt x="202" y="520"/>
                      <a:pt x="203" y="496"/>
                    </a:cubicBezTo>
                    <a:close/>
                    <a:moveTo>
                      <a:pt x="686" y="165"/>
                    </a:moveTo>
                    <a:cubicBezTo>
                      <a:pt x="686" y="168"/>
                      <a:pt x="686" y="172"/>
                      <a:pt x="686" y="176"/>
                    </a:cubicBezTo>
                    <a:cubicBezTo>
                      <a:pt x="651" y="171"/>
                      <a:pt x="616" y="170"/>
                      <a:pt x="582" y="173"/>
                    </a:cubicBezTo>
                    <a:cubicBezTo>
                      <a:pt x="548" y="173"/>
                      <a:pt x="514" y="176"/>
                      <a:pt x="481" y="180"/>
                    </a:cubicBezTo>
                    <a:cubicBezTo>
                      <a:pt x="474" y="174"/>
                      <a:pt x="467" y="168"/>
                      <a:pt x="460" y="162"/>
                    </a:cubicBezTo>
                    <a:cubicBezTo>
                      <a:pt x="443" y="149"/>
                      <a:pt x="420" y="172"/>
                      <a:pt x="437" y="186"/>
                    </a:cubicBezTo>
                    <a:lnTo>
                      <a:pt x="438" y="187"/>
                    </a:lnTo>
                    <a:cubicBezTo>
                      <a:pt x="404" y="193"/>
                      <a:pt x="371" y="202"/>
                      <a:pt x="339" y="212"/>
                    </a:cubicBezTo>
                    <a:cubicBezTo>
                      <a:pt x="332" y="208"/>
                      <a:pt x="323" y="210"/>
                      <a:pt x="320" y="218"/>
                    </a:cubicBezTo>
                    <a:cubicBezTo>
                      <a:pt x="313" y="221"/>
                      <a:pt x="305" y="224"/>
                      <a:pt x="298" y="227"/>
                    </a:cubicBezTo>
                    <a:cubicBezTo>
                      <a:pt x="302" y="221"/>
                      <a:pt x="301" y="214"/>
                      <a:pt x="297" y="210"/>
                    </a:cubicBezTo>
                    <a:cubicBezTo>
                      <a:pt x="303" y="202"/>
                      <a:pt x="310" y="195"/>
                      <a:pt x="316" y="187"/>
                    </a:cubicBezTo>
                    <a:cubicBezTo>
                      <a:pt x="437" y="149"/>
                      <a:pt x="562" y="143"/>
                      <a:pt x="686" y="165"/>
                    </a:cubicBezTo>
                    <a:close/>
                    <a:moveTo>
                      <a:pt x="516" y="1149"/>
                    </a:moveTo>
                    <a:cubicBezTo>
                      <a:pt x="514" y="1147"/>
                      <a:pt x="512" y="1145"/>
                      <a:pt x="510" y="1143"/>
                    </a:cubicBezTo>
                    <a:cubicBezTo>
                      <a:pt x="496" y="1134"/>
                      <a:pt x="483" y="1123"/>
                      <a:pt x="470" y="1112"/>
                    </a:cubicBezTo>
                    <a:cubicBezTo>
                      <a:pt x="472" y="1111"/>
                      <a:pt x="475" y="1109"/>
                      <a:pt x="477" y="1107"/>
                    </a:cubicBezTo>
                    <a:cubicBezTo>
                      <a:pt x="490" y="1119"/>
                      <a:pt x="504" y="1130"/>
                      <a:pt x="518" y="1141"/>
                    </a:cubicBezTo>
                    <a:cubicBezTo>
                      <a:pt x="517" y="1144"/>
                      <a:pt x="516" y="1146"/>
                      <a:pt x="516" y="1149"/>
                    </a:cubicBezTo>
                    <a:close/>
                    <a:moveTo>
                      <a:pt x="1274" y="415"/>
                    </a:moveTo>
                    <a:cubicBezTo>
                      <a:pt x="1250" y="357"/>
                      <a:pt x="1213" y="310"/>
                      <a:pt x="1169" y="269"/>
                    </a:cubicBezTo>
                    <a:cubicBezTo>
                      <a:pt x="1071" y="117"/>
                      <a:pt x="898" y="0"/>
                      <a:pt x="721" y="18"/>
                    </a:cubicBezTo>
                    <a:cubicBezTo>
                      <a:pt x="705" y="19"/>
                      <a:pt x="704" y="44"/>
                      <a:pt x="721" y="44"/>
                    </a:cubicBezTo>
                    <a:cubicBezTo>
                      <a:pt x="814" y="46"/>
                      <a:pt x="906" y="87"/>
                      <a:pt x="983" y="150"/>
                    </a:cubicBezTo>
                    <a:cubicBezTo>
                      <a:pt x="979" y="155"/>
                      <a:pt x="978" y="160"/>
                      <a:pt x="979" y="166"/>
                    </a:cubicBezTo>
                    <a:cubicBezTo>
                      <a:pt x="942" y="132"/>
                      <a:pt x="901" y="102"/>
                      <a:pt x="854" y="80"/>
                    </a:cubicBezTo>
                    <a:cubicBezTo>
                      <a:pt x="842" y="75"/>
                      <a:pt x="831" y="83"/>
                      <a:pt x="828" y="93"/>
                    </a:cubicBezTo>
                    <a:cubicBezTo>
                      <a:pt x="785" y="71"/>
                      <a:pt x="739" y="54"/>
                      <a:pt x="691" y="46"/>
                    </a:cubicBezTo>
                    <a:cubicBezTo>
                      <a:pt x="587" y="30"/>
                      <a:pt x="484" y="51"/>
                      <a:pt x="391" y="97"/>
                    </a:cubicBezTo>
                    <a:cubicBezTo>
                      <a:pt x="386" y="90"/>
                      <a:pt x="377" y="85"/>
                      <a:pt x="367" y="92"/>
                    </a:cubicBezTo>
                    <a:cubicBezTo>
                      <a:pt x="338" y="113"/>
                      <a:pt x="312" y="136"/>
                      <a:pt x="287" y="160"/>
                    </a:cubicBezTo>
                    <a:cubicBezTo>
                      <a:pt x="233" y="183"/>
                      <a:pt x="181" y="211"/>
                      <a:pt x="132" y="245"/>
                    </a:cubicBezTo>
                    <a:cubicBezTo>
                      <a:pt x="119" y="254"/>
                      <a:pt x="131" y="276"/>
                      <a:pt x="144" y="267"/>
                    </a:cubicBezTo>
                    <a:cubicBezTo>
                      <a:pt x="175" y="248"/>
                      <a:pt x="206" y="232"/>
                      <a:pt x="237" y="218"/>
                    </a:cubicBezTo>
                    <a:cubicBezTo>
                      <a:pt x="223" y="236"/>
                      <a:pt x="211" y="254"/>
                      <a:pt x="199" y="273"/>
                    </a:cubicBezTo>
                    <a:cubicBezTo>
                      <a:pt x="163" y="293"/>
                      <a:pt x="129" y="315"/>
                      <a:pt x="96" y="341"/>
                    </a:cubicBezTo>
                    <a:cubicBezTo>
                      <a:pt x="90" y="346"/>
                      <a:pt x="95" y="355"/>
                      <a:pt x="101" y="351"/>
                    </a:cubicBezTo>
                    <a:cubicBezTo>
                      <a:pt x="127" y="335"/>
                      <a:pt x="153" y="321"/>
                      <a:pt x="179" y="308"/>
                    </a:cubicBezTo>
                    <a:cubicBezTo>
                      <a:pt x="173" y="321"/>
                      <a:pt x="167" y="333"/>
                      <a:pt x="161" y="346"/>
                    </a:cubicBezTo>
                    <a:cubicBezTo>
                      <a:pt x="147" y="352"/>
                      <a:pt x="133" y="358"/>
                      <a:pt x="119" y="365"/>
                    </a:cubicBezTo>
                    <a:cubicBezTo>
                      <a:pt x="97" y="375"/>
                      <a:pt x="116" y="408"/>
                      <a:pt x="138" y="398"/>
                    </a:cubicBezTo>
                    <a:lnTo>
                      <a:pt x="142" y="396"/>
                    </a:lnTo>
                    <a:cubicBezTo>
                      <a:pt x="132" y="426"/>
                      <a:pt x="124" y="457"/>
                      <a:pt x="119" y="488"/>
                    </a:cubicBezTo>
                    <a:cubicBezTo>
                      <a:pt x="116" y="489"/>
                      <a:pt x="113" y="490"/>
                      <a:pt x="110" y="492"/>
                    </a:cubicBezTo>
                    <a:cubicBezTo>
                      <a:pt x="101" y="454"/>
                      <a:pt x="94" y="417"/>
                      <a:pt x="87" y="379"/>
                    </a:cubicBezTo>
                    <a:cubicBezTo>
                      <a:pt x="84" y="360"/>
                      <a:pt x="57" y="368"/>
                      <a:pt x="60" y="386"/>
                    </a:cubicBezTo>
                    <a:cubicBezTo>
                      <a:pt x="66" y="426"/>
                      <a:pt x="73" y="465"/>
                      <a:pt x="82" y="504"/>
                    </a:cubicBezTo>
                    <a:cubicBezTo>
                      <a:pt x="63" y="513"/>
                      <a:pt x="44" y="523"/>
                      <a:pt x="25" y="533"/>
                    </a:cubicBezTo>
                    <a:cubicBezTo>
                      <a:pt x="10" y="541"/>
                      <a:pt x="23" y="563"/>
                      <a:pt x="38" y="556"/>
                    </a:cubicBezTo>
                    <a:cubicBezTo>
                      <a:pt x="55" y="549"/>
                      <a:pt x="72" y="542"/>
                      <a:pt x="89" y="535"/>
                    </a:cubicBezTo>
                    <a:cubicBezTo>
                      <a:pt x="95" y="561"/>
                      <a:pt x="102" y="587"/>
                      <a:pt x="109" y="613"/>
                    </a:cubicBezTo>
                    <a:cubicBezTo>
                      <a:pt x="109" y="620"/>
                      <a:pt x="110" y="626"/>
                      <a:pt x="110" y="633"/>
                    </a:cubicBezTo>
                    <a:cubicBezTo>
                      <a:pt x="94" y="629"/>
                      <a:pt x="88" y="656"/>
                      <a:pt x="105" y="663"/>
                    </a:cubicBezTo>
                    <a:cubicBezTo>
                      <a:pt x="107" y="664"/>
                      <a:pt x="109" y="665"/>
                      <a:pt x="112" y="666"/>
                    </a:cubicBezTo>
                    <a:cubicBezTo>
                      <a:pt x="113" y="677"/>
                      <a:pt x="114" y="689"/>
                      <a:pt x="116" y="700"/>
                    </a:cubicBezTo>
                    <a:cubicBezTo>
                      <a:pt x="86" y="694"/>
                      <a:pt x="56" y="687"/>
                      <a:pt x="27" y="677"/>
                    </a:cubicBezTo>
                    <a:cubicBezTo>
                      <a:pt x="8" y="672"/>
                      <a:pt x="0" y="702"/>
                      <a:pt x="19" y="708"/>
                    </a:cubicBezTo>
                    <a:cubicBezTo>
                      <a:pt x="53" y="719"/>
                      <a:pt x="87" y="728"/>
                      <a:pt x="121" y="736"/>
                    </a:cubicBezTo>
                    <a:cubicBezTo>
                      <a:pt x="122" y="741"/>
                      <a:pt x="123" y="745"/>
                      <a:pt x="124" y="750"/>
                    </a:cubicBezTo>
                    <a:cubicBezTo>
                      <a:pt x="106" y="746"/>
                      <a:pt x="89" y="741"/>
                      <a:pt x="71" y="736"/>
                    </a:cubicBezTo>
                    <a:cubicBezTo>
                      <a:pt x="50" y="730"/>
                      <a:pt x="41" y="763"/>
                      <a:pt x="62" y="770"/>
                    </a:cubicBezTo>
                    <a:cubicBezTo>
                      <a:pt x="85" y="778"/>
                      <a:pt x="109" y="785"/>
                      <a:pt x="132" y="791"/>
                    </a:cubicBezTo>
                    <a:cubicBezTo>
                      <a:pt x="141" y="828"/>
                      <a:pt x="153" y="866"/>
                      <a:pt x="168" y="902"/>
                    </a:cubicBezTo>
                    <a:cubicBezTo>
                      <a:pt x="150" y="915"/>
                      <a:pt x="164" y="943"/>
                      <a:pt x="183" y="937"/>
                    </a:cubicBezTo>
                    <a:cubicBezTo>
                      <a:pt x="185" y="943"/>
                      <a:pt x="188" y="949"/>
                      <a:pt x="191" y="954"/>
                    </a:cubicBezTo>
                    <a:cubicBezTo>
                      <a:pt x="189" y="955"/>
                      <a:pt x="187" y="957"/>
                      <a:pt x="185" y="958"/>
                    </a:cubicBezTo>
                    <a:cubicBezTo>
                      <a:pt x="151" y="984"/>
                      <a:pt x="185" y="1043"/>
                      <a:pt x="219" y="1017"/>
                    </a:cubicBezTo>
                    <a:cubicBezTo>
                      <a:pt x="221" y="1016"/>
                      <a:pt x="222" y="1014"/>
                      <a:pt x="224" y="1013"/>
                    </a:cubicBezTo>
                    <a:cubicBezTo>
                      <a:pt x="256" y="1061"/>
                      <a:pt x="294" y="1104"/>
                      <a:pt x="340" y="1138"/>
                    </a:cubicBezTo>
                    <a:cubicBezTo>
                      <a:pt x="341" y="1156"/>
                      <a:pt x="357" y="1174"/>
                      <a:pt x="376" y="1166"/>
                    </a:cubicBezTo>
                    <a:cubicBezTo>
                      <a:pt x="377" y="1165"/>
                      <a:pt x="379" y="1165"/>
                      <a:pt x="380" y="1164"/>
                    </a:cubicBezTo>
                    <a:cubicBezTo>
                      <a:pt x="390" y="1169"/>
                      <a:pt x="400" y="1175"/>
                      <a:pt x="410" y="1179"/>
                    </a:cubicBezTo>
                    <a:cubicBezTo>
                      <a:pt x="422" y="1185"/>
                      <a:pt x="435" y="1183"/>
                      <a:pt x="444" y="1176"/>
                    </a:cubicBezTo>
                    <a:cubicBezTo>
                      <a:pt x="452" y="1184"/>
                      <a:pt x="461" y="1190"/>
                      <a:pt x="469" y="1197"/>
                    </a:cubicBezTo>
                    <a:cubicBezTo>
                      <a:pt x="440" y="1199"/>
                      <a:pt x="437" y="1240"/>
                      <a:pt x="464" y="1250"/>
                    </a:cubicBezTo>
                    <a:cubicBezTo>
                      <a:pt x="506" y="1267"/>
                      <a:pt x="556" y="1247"/>
                      <a:pt x="600" y="1224"/>
                    </a:cubicBezTo>
                    <a:cubicBezTo>
                      <a:pt x="631" y="1238"/>
                      <a:pt x="664" y="1245"/>
                      <a:pt x="697" y="1246"/>
                    </a:cubicBezTo>
                    <a:cubicBezTo>
                      <a:pt x="942" y="1299"/>
                      <a:pt x="1206" y="1085"/>
                      <a:pt x="1293" y="859"/>
                    </a:cubicBezTo>
                    <a:cubicBezTo>
                      <a:pt x="1345" y="723"/>
                      <a:pt x="1330" y="548"/>
                      <a:pt x="1274" y="415"/>
                    </a:cubicBezTo>
                  </a:path>
                </a:pathLst>
              </a:custGeom>
              <a:solidFill>
                <a:srgbClr val="2F3F47"/>
              </a:solidFill>
              <a:ln>
                <a:noFill/>
              </a:ln>
            </p:spPr>
            <p:txBody>
              <a:bodyPr vert="horz" wrap="square" lIns="91440" tIns="45720" rIns="91440" bIns="45720" numCol="1" anchor="t" anchorCtr="0" compatLnSpc="1">
                <a:prstTxWarp prst="textNoShape">
                  <a:avLst/>
                </a:prstTxWarp>
              </a:bodyPr>
              <a:lstStyle/>
              <a:p>
                <a:endParaRPr lang="ko-KR" altLang="en-US" dirty="0"/>
              </a:p>
            </p:txBody>
          </p:sp>
          <p:grpSp>
            <p:nvGrpSpPr>
              <p:cNvPr id="18" name="그룹 17"/>
              <p:cNvGrpSpPr/>
              <p:nvPr/>
            </p:nvGrpSpPr>
            <p:grpSpPr>
              <a:xfrm rot="20046077">
                <a:off x="4052285" y="1580512"/>
                <a:ext cx="650440" cy="490030"/>
                <a:chOff x="899592" y="805975"/>
                <a:chExt cx="2354148" cy="1773581"/>
              </a:xfrm>
            </p:grpSpPr>
            <p:sp>
              <p:nvSpPr>
                <p:cNvPr id="19" name="Freeform 72"/>
                <p:cNvSpPr>
                  <a:spLocks/>
                </p:cNvSpPr>
                <p:nvPr/>
              </p:nvSpPr>
              <p:spPr bwMode="auto">
                <a:xfrm>
                  <a:off x="899592" y="1488895"/>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73"/>
                <p:cNvSpPr>
                  <a:spLocks/>
                </p:cNvSpPr>
                <p:nvPr/>
              </p:nvSpPr>
              <p:spPr bwMode="auto">
                <a:xfrm>
                  <a:off x="2814119" y="2045971"/>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Freeform 74"/>
                <p:cNvSpPr>
                  <a:spLocks/>
                </p:cNvSpPr>
                <p:nvPr/>
              </p:nvSpPr>
              <p:spPr bwMode="auto">
                <a:xfrm>
                  <a:off x="2304026" y="1698638"/>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75"/>
                <p:cNvSpPr>
                  <a:spLocks/>
                </p:cNvSpPr>
                <p:nvPr/>
              </p:nvSpPr>
              <p:spPr bwMode="auto">
                <a:xfrm>
                  <a:off x="2903050" y="1943617"/>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Freeform 76"/>
                <p:cNvSpPr>
                  <a:spLocks/>
                </p:cNvSpPr>
                <p:nvPr/>
              </p:nvSpPr>
              <p:spPr bwMode="auto">
                <a:xfrm>
                  <a:off x="2757069" y="2049327"/>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Freeform 77"/>
                <p:cNvSpPr>
                  <a:spLocks/>
                </p:cNvSpPr>
                <p:nvPr/>
              </p:nvSpPr>
              <p:spPr bwMode="auto">
                <a:xfrm>
                  <a:off x="2738612" y="2025836"/>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Freeform 78"/>
                <p:cNvSpPr>
                  <a:spLocks/>
                </p:cNvSpPr>
                <p:nvPr/>
              </p:nvSpPr>
              <p:spPr bwMode="auto">
                <a:xfrm>
                  <a:off x="2765460" y="2059394"/>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79"/>
                <p:cNvSpPr>
                  <a:spLocks/>
                </p:cNvSpPr>
                <p:nvPr/>
              </p:nvSpPr>
              <p:spPr bwMode="auto">
                <a:xfrm>
                  <a:off x="1124436" y="1378151"/>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Freeform 80"/>
                <p:cNvSpPr>
                  <a:spLocks/>
                </p:cNvSpPr>
                <p:nvPr/>
              </p:nvSpPr>
              <p:spPr bwMode="auto">
                <a:xfrm>
                  <a:off x="2171469" y="1723807"/>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81"/>
                <p:cNvSpPr>
                  <a:spLocks/>
                </p:cNvSpPr>
                <p:nvPr/>
              </p:nvSpPr>
              <p:spPr bwMode="auto">
                <a:xfrm>
                  <a:off x="2037234" y="1019073"/>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 name="Freeform 82"/>
                <p:cNvSpPr>
                  <a:spLocks/>
                </p:cNvSpPr>
                <p:nvPr/>
              </p:nvSpPr>
              <p:spPr bwMode="auto">
                <a:xfrm>
                  <a:off x="2072470" y="1287543"/>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Freeform 83"/>
                <p:cNvSpPr>
                  <a:spLocks/>
                </p:cNvSpPr>
                <p:nvPr/>
              </p:nvSpPr>
              <p:spPr bwMode="auto">
                <a:xfrm>
                  <a:off x="2107708" y="956990"/>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 name="Freeform 84"/>
                <p:cNvSpPr>
                  <a:spLocks/>
                </p:cNvSpPr>
                <p:nvPr/>
              </p:nvSpPr>
              <p:spPr bwMode="auto">
                <a:xfrm>
                  <a:off x="2176503" y="1042564"/>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 name="Freeform 85"/>
                <p:cNvSpPr>
                  <a:spLocks/>
                </p:cNvSpPr>
                <p:nvPr/>
              </p:nvSpPr>
              <p:spPr bwMode="auto">
                <a:xfrm>
                  <a:off x="2418126" y="805975"/>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86"/>
                <p:cNvSpPr>
                  <a:spLocks/>
                </p:cNvSpPr>
                <p:nvPr/>
              </p:nvSpPr>
              <p:spPr bwMode="auto">
                <a:xfrm>
                  <a:off x="2532226" y="894905"/>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 name="Freeform 87"/>
                <p:cNvSpPr>
                  <a:spLocks/>
                </p:cNvSpPr>
                <p:nvPr/>
              </p:nvSpPr>
              <p:spPr bwMode="auto">
                <a:xfrm>
                  <a:off x="2027167" y="1998989"/>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Freeform 88"/>
                <p:cNvSpPr>
                  <a:spLocks/>
                </p:cNvSpPr>
                <p:nvPr/>
              </p:nvSpPr>
              <p:spPr bwMode="auto">
                <a:xfrm>
                  <a:off x="2549005" y="2354711"/>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89"/>
                <p:cNvSpPr>
                  <a:spLocks/>
                </p:cNvSpPr>
                <p:nvPr/>
              </p:nvSpPr>
              <p:spPr bwMode="auto">
                <a:xfrm>
                  <a:off x="2037234" y="2009056"/>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Freeform 90"/>
                <p:cNvSpPr>
                  <a:spLocks/>
                </p:cNvSpPr>
                <p:nvPr/>
              </p:nvSpPr>
              <p:spPr bwMode="auto">
                <a:xfrm>
                  <a:off x="2636258" y="2254035"/>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Freeform 91"/>
                <p:cNvSpPr>
                  <a:spLocks/>
                </p:cNvSpPr>
                <p:nvPr/>
              </p:nvSpPr>
              <p:spPr bwMode="auto">
                <a:xfrm>
                  <a:off x="2490278" y="2359746"/>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92"/>
                <p:cNvSpPr>
                  <a:spLocks/>
                </p:cNvSpPr>
                <p:nvPr/>
              </p:nvSpPr>
              <p:spPr bwMode="auto">
                <a:xfrm>
                  <a:off x="2471820" y="2336255"/>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 name="Freeform 93"/>
                <p:cNvSpPr>
                  <a:spLocks/>
                </p:cNvSpPr>
                <p:nvPr/>
              </p:nvSpPr>
              <p:spPr bwMode="auto">
                <a:xfrm>
                  <a:off x="2498667" y="2369813"/>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Freeform 94"/>
                <p:cNvSpPr>
                  <a:spLocks/>
                </p:cNvSpPr>
                <p:nvPr/>
              </p:nvSpPr>
              <p:spPr bwMode="auto">
                <a:xfrm>
                  <a:off x="1265382" y="1950329"/>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95"/>
                <p:cNvSpPr>
                  <a:spLocks/>
                </p:cNvSpPr>
                <p:nvPr/>
              </p:nvSpPr>
              <p:spPr bwMode="auto">
                <a:xfrm>
                  <a:off x="1194909" y="2331220"/>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 name="Freeform 96"/>
                <p:cNvSpPr>
                  <a:spLocks/>
                </p:cNvSpPr>
                <p:nvPr/>
              </p:nvSpPr>
              <p:spPr bwMode="auto">
                <a:xfrm>
                  <a:off x="1189875" y="1946973"/>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97"/>
                <p:cNvSpPr>
                  <a:spLocks/>
                </p:cNvSpPr>
                <p:nvPr/>
              </p:nvSpPr>
              <p:spPr bwMode="auto">
                <a:xfrm>
                  <a:off x="1240213" y="2396660"/>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98"/>
                <p:cNvSpPr>
                  <a:spLocks/>
                </p:cNvSpPr>
                <p:nvPr/>
              </p:nvSpPr>
              <p:spPr bwMode="auto">
                <a:xfrm>
                  <a:off x="1273772" y="2322831"/>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99"/>
                <p:cNvSpPr>
                  <a:spLocks/>
                </p:cNvSpPr>
                <p:nvPr/>
              </p:nvSpPr>
              <p:spPr bwMode="auto">
                <a:xfrm>
                  <a:off x="1241891" y="2319475"/>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100"/>
                <p:cNvSpPr>
                  <a:spLocks/>
                </p:cNvSpPr>
                <p:nvPr/>
              </p:nvSpPr>
              <p:spPr bwMode="auto">
                <a:xfrm>
                  <a:off x="1260348" y="2341288"/>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spTree>
    <p:extLst>
      <p:ext uri="{BB962C8B-B14F-4D97-AF65-F5344CB8AC3E}">
        <p14:creationId xmlns:p14="http://schemas.microsoft.com/office/powerpoint/2010/main" val="8337590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2602013" y="1318607"/>
            <a:ext cx="3939974" cy="4220786"/>
            <a:chOff x="2602013" y="1318607"/>
            <a:chExt cx="3939974" cy="4220786"/>
          </a:xfrm>
        </p:grpSpPr>
        <p:sp>
          <p:nvSpPr>
            <p:cNvPr id="2" name="모서리가 둥근 직사각형 1"/>
            <p:cNvSpPr/>
            <p:nvPr/>
          </p:nvSpPr>
          <p:spPr>
            <a:xfrm>
              <a:off x="2602013" y="1318607"/>
              <a:ext cx="3939974" cy="4220786"/>
            </a:xfrm>
            <a:prstGeom prst="roundRect">
              <a:avLst>
                <a:gd name="adj" fmla="val 350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7" name="TextBox 1116"/>
            <p:cNvSpPr txBox="1"/>
            <p:nvPr/>
          </p:nvSpPr>
          <p:spPr>
            <a:xfrm>
              <a:off x="2780362" y="2132856"/>
              <a:ext cx="3583274" cy="2492990"/>
            </a:xfrm>
            <a:prstGeom prst="rect">
              <a:avLst/>
            </a:prstGeom>
            <a:noFill/>
          </p:spPr>
          <p:txBody>
            <a:bodyPr wrap="square" rtlCol="0">
              <a:spAutoFit/>
            </a:bodyPr>
            <a:lstStyle/>
            <a:p>
              <a:pPr algn="dist"/>
              <a:r>
                <a:rPr lang="en-US" altLang="ko-KR" sz="6000" b="1" dirty="0">
                  <a:solidFill>
                    <a:schemeClr val="bg1"/>
                  </a:solidFill>
                </a:rPr>
                <a:t>THANK</a:t>
              </a:r>
            </a:p>
            <a:p>
              <a:pPr algn="dist"/>
              <a:r>
                <a:rPr lang="en-US" altLang="ko-KR" sz="8000" b="1" dirty="0">
                  <a:solidFill>
                    <a:schemeClr val="bg1"/>
                  </a:solidFill>
                </a:rPr>
                <a:t>YOU</a:t>
              </a:r>
            </a:p>
            <a:p>
              <a:pPr algn="dist"/>
              <a:r>
                <a:rPr lang="en-US" altLang="ko-KR" sz="1600" b="1" dirty="0">
                  <a:solidFill>
                    <a:schemeClr val="bg1"/>
                  </a:solidFill>
                </a:rPr>
                <a:t>SOCIAL </a:t>
              </a:r>
              <a:r>
                <a:rPr lang="en-US" altLang="ko-KR" sz="1600" dirty="0">
                  <a:solidFill>
                    <a:schemeClr val="bg1"/>
                  </a:solidFill>
                </a:rPr>
                <a:t>COMMUNICATION </a:t>
              </a:r>
              <a:r>
                <a:rPr lang="en-US" altLang="ko-KR" sz="1600" b="1" dirty="0">
                  <a:solidFill>
                    <a:schemeClr val="bg1"/>
                  </a:solidFill>
                </a:rPr>
                <a:t>ROBOT</a:t>
              </a:r>
              <a:endParaRPr lang="ko-KR" altLang="en-US" sz="1600" b="1" dirty="0">
                <a:solidFill>
                  <a:schemeClr val="bg1"/>
                </a:solidFill>
              </a:endParaRPr>
            </a:p>
          </p:txBody>
        </p:sp>
        <p:grpSp>
          <p:nvGrpSpPr>
            <p:cNvPr id="7" name="그룹 6"/>
            <p:cNvGrpSpPr/>
            <p:nvPr/>
          </p:nvGrpSpPr>
          <p:grpSpPr>
            <a:xfrm>
              <a:off x="2889686" y="1878869"/>
              <a:ext cx="3364627" cy="0"/>
              <a:chOff x="1969466" y="-753523"/>
              <a:chExt cx="3364627" cy="0"/>
            </a:xfrm>
          </p:grpSpPr>
          <p:cxnSp>
            <p:nvCxnSpPr>
              <p:cNvPr id="4" name="직선 연결선 3"/>
              <p:cNvCxnSpPr/>
              <p:nvPr/>
            </p:nvCxnSpPr>
            <p:spPr>
              <a:xfrm>
                <a:off x="1969466" y="-753523"/>
                <a:ext cx="1138634"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4195459" y="-753523"/>
                <a:ext cx="1138634"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780363" y="4859288"/>
              <a:ext cx="3583273" cy="307777"/>
            </a:xfrm>
            <a:prstGeom prst="rect">
              <a:avLst/>
            </a:prstGeom>
            <a:noFill/>
          </p:spPr>
          <p:txBody>
            <a:bodyPr wrap="square" rtlCol="0">
              <a:spAutoFit/>
            </a:bodyPr>
            <a:lstStyle/>
            <a:p>
              <a:pPr algn="dist"/>
              <a:r>
                <a:rPr lang="en-US" altLang="ko-KR" sz="1400" dirty="0">
                  <a:solidFill>
                    <a:schemeClr val="bg1"/>
                  </a:solidFill>
                </a:rPr>
                <a:t>IP-R&amp;D</a:t>
              </a:r>
              <a:r>
                <a:rPr lang="ko-KR" altLang="en-US" sz="1400" dirty="0">
                  <a:solidFill>
                    <a:schemeClr val="bg1"/>
                  </a:solidFill>
                </a:rPr>
                <a:t>여름방학캠프 </a:t>
              </a:r>
              <a:r>
                <a:rPr lang="en-US" altLang="ko-KR" sz="1400" dirty="0">
                  <a:solidFill>
                    <a:schemeClr val="bg1"/>
                  </a:solidFill>
                </a:rPr>
                <a:t>4</a:t>
              </a:r>
              <a:r>
                <a:rPr lang="ko-KR" altLang="en-US" sz="1400" dirty="0">
                  <a:solidFill>
                    <a:schemeClr val="bg1"/>
                  </a:solidFill>
                </a:rPr>
                <a:t>조</a:t>
              </a:r>
            </a:p>
          </p:txBody>
        </p:sp>
        <p:cxnSp>
          <p:nvCxnSpPr>
            <p:cNvPr id="69" name="직선 연결선 68"/>
            <p:cNvCxnSpPr/>
            <p:nvPr/>
          </p:nvCxnSpPr>
          <p:spPr>
            <a:xfrm>
              <a:off x="2835024" y="5229200"/>
              <a:ext cx="3473950"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2835024" y="4797152"/>
              <a:ext cx="3473950"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그룹 15"/>
            <p:cNvGrpSpPr/>
            <p:nvPr/>
          </p:nvGrpSpPr>
          <p:grpSpPr>
            <a:xfrm>
              <a:off x="4142709" y="1580512"/>
              <a:ext cx="834428" cy="539898"/>
              <a:chOff x="4052285" y="1580512"/>
              <a:chExt cx="834428" cy="539898"/>
            </a:xfrm>
          </p:grpSpPr>
          <p:sp>
            <p:nvSpPr>
              <p:cNvPr id="17" name="Freeform 114"/>
              <p:cNvSpPr>
                <a:spLocks noEditPoints="1"/>
              </p:cNvSpPr>
              <p:nvPr/>
            </p:nvSpPr>
            <p:spPr bwMode="auto">
              <a:xfrm>
                <a:off x="4560797" y="1806022"/>
                <a:ext cx="325916" cy="314388"/>
              </a:xfrm>
              <a:custGeom>
                <a:avLst/>
                <a:gdLst>
                  <a:gd name="T0" fmla="*/ 524 w 1345"/>
                  <a:gd name="T1" fmla="*/ 1175 h 1299"/>
                  <a:gd name="T2" fmla="*/ 704 w 1345"/>
                  <a:gd name="T3" fmla="*/ 107 h 1299"/>
                  <a:gd name="T4" fmla="*/ 1160 w 1345"/>
                  <a:gd name="T5" fmla="*/ 419 h 1299"/>
                  <a:gd name="T6" fmla="*/ 633 w 1345"/>
                  <a:gd name="T7" fmla="*/ 1145 h 1299"/>
                  <a:gd name="T8" fmla="*/ 708 w 1345"/>
                  <a:gd name="T9" fmla="*/ 1017 h 1299"/>
                  <a:gd name="T10" fmla="*/ 220 w 1345"/>
                  <a:gd name="T11" fmla="*/ 451 h 1299"/>
                  <a:gd name="T12" fmla="*/ 313 w 1345"/>
                  <a:gd name="T13" fmla="*/ 263 h 1299"/>
                  <a:gd name="T14" fmla="*/ 941 w 1345"/>
                  <a:gd name="T15" fmla="*/ 247 h 1299"/>
                  <a:gd name="T16" fmla="*/ 1134 w 1345"/>
                  <a:gd name="T17" fmla="*/ 722 h 1299"/>
                  <a:gd name="T18" fmla="*/ 918 w 1345"/>
                  <a:gd name="T19" fmla="*/ 1053 h 1299"/>
                  <a:gd name="T20" fmla="*/ 791 w 1345"/>
                  <a:gd name="T21" fmla="*/ 1103 h 1299"/>
                  <a:gd name="T22" fmla="*/ 227 w 1345"/>
                  <a:gd name="T23" fmla="*/ 718 h 1299"/>
                  <a:gd name="T24" fmla="*/ 318 w 1345"/>
                  <a:gd name="T25" fmla="*/ 681 h 1299"/>
                  <a:gd name="T26" fmla="*/ 268 w 1345"/>
                  <a:gd name="T27" fmla="*/ 390 h 1299"/>
                  <a:gd name="T28" fmla="*/ 684 w 1345"/>
                  <a:gd name="T29" fmla="*/ 242 h 1299"/>
                  <a:gd name="T30" fmla="*/ 857 w 1345"/>
                  <a:gd name="T31" fmla="*/ 212 h 1299"/>
                  <a:gd name="T32" fmla="*/ 1029 w 1345"/>
                  <a:gd name="T33" fmla="*/ 477 h 1299"/>
                  <a:gd name="T34" fmla="*/ 834 w 1345"/>
                  <a:gd name="T35" fmla="*/ 872 h 1299"/>
                  <a:gd name="T36" fmla="*/ 687 w 1345"/>
                  <a:gd name="T37" fmla="*/ 930 h 1299"/>
                  <a:gd name="T38" fmla="*/ 379 w 1345"/>
                  <a:gd name="T39" fmla="*/ 1022 h 1299"/>
                  <a:gd name="T40" fmla="*/ 295 w 1345"/>
                  <a:gd name="T41" fmla="*/ 883 h 1299"/>
                  <a:gd name="T42" fmla="*/ 262 w 1345"/>
                  <a:gd name="T43" fmla="*/ 816 h 1299"/>
                  <a:gd name="T44" fmla="*/ 289 w 1345"/>
                  <a:gd name="T45" fmla="*/ 722 h 1299"/>
                  <a:gd name="T46" fmla="*/ 393 w 1345"/>
                  <a:gd name="T47" fmla="*/ 620 h 1299"/>
                  <a:gd name="T48" fmla="*/ 407 w 1345"/>
                  <a:gd name="T49" fmla="*/ 266 h 1299"/>
                  <a:gd name="T50" fmla="*/ 743 w 1345"/>
                  <a:gd name="T51" fmla="*/ 248 h 1299"/>
                  <a:gd name="T52" fmla="*/ 1049 w 1345"/>
                  <a:gd name="T53" fmla="*/ 640 h 1299"/>
                  <a:gd name="T54" fmla="*/ 992 w 1345"/>
                  <a:gd name="T55" fmla="*/ 695 h 1299"/>
                  <a:gd name="T56" fmla="*/ 907 w 1345"/>
                  <a:gd name="T57" fmla="*/ 885 h 1299"/>
                  <a:gd name="T58" fmla="*/ 450 w 1345"/>
                  <a:gd name="T59" fmla="*/ 679 h 1299"/>
                  <a:gd name="T60" fmla="*/ 451 w 1345"/>
                  <a:gd name="T61" fmla="*/ 344 h 1299"/>
                  <a:gd name="T62" fmla="*/ 525 w 1345"/>
                  <a:gd name="T63" fmla="*/ 920 h 1299"/>
                  <a:gd name="T64" fmla="*/ 591 w 1345"/>
                  <a:gd name="T65" fmla="*/ 652 h 1299"/>
                  <a:gd name="T66" fmla="*/ 626 w 1345"/>
                  <a:gd name="T67" fmla="*/ 602 h 1299"/>
                  <a:gd name="T68" fmla="*/ 660 w 1345"/>
                  <a:gd name="T69" fmla="*/ 364 h 1299"/>
                  <a:gd name="T70" fmla="*/ 860 w 1345"/>
                  <a:gd name="T71" fmla="*/ 454 h 1299"/>
                  <a:gd name="T72" fmla="*/ 880 w 1345"/>
                  <a:gd name="T73" fmla="*/ 761 h 1299"/>
                  <a:gd name="T74" fmla="*/ 472 w 1345"/>
                  <a:gd name="T75" fmla="*/ 768 h 1299"/>
                  <a:gd name="T76" fmla="*/ 655 w 1345"/>
                  <a:gd name="T77" fmla="*/ 505 h 1299"/>
                  <a:gd name="T78" fmla="*/ 815 w 1345"/>
                  <a:gd name="T79" fmla="*/ 383 h 1299"/>
                  <a:gd name="T80" fmla="*/ 858 w 1345"/>
                  <a:gd name="T81" fmla="*/ 671 h 1299"/>
                  <a:gd name="T82" fmla="*/ 947 w 1345"/>
                  <a:gd name="T83" fmla="*/ 755 h 1299"/>
                  <a:gd name="T84" fmla="*/ 821 w 1345"/>
                  <a:gd name="T85" fmla="*/ 563 h 1299"/>
                  <a:gd name="T86" fmla="*/ 769 w 1345"/>
                  <a:gd name="T87" fmla="*/ 492 h 1299"/>
                  <a:gd name="T88" fmla="*/ 592 w 1345"/>
                  <a:gd name="T89" fmla="*/ 407 h 1299"/>
                  <a:gd name="T90" fmla="*/ 429 w 1345"/>
                  <a:gd name="T91" fmla="*/ 871 h 1299"/>
                  <a:gd name="T92" fmla="*/ 379 w 1345"/>
                  <a:gd name="T93" fmla="*/ 479 h 1299"/>
                  <a:gd name="T94" fmla="*/ 394 w 1345"/>
                  <a:gd name="T95" fmla="*/ 722 h 1299"/>
                  <a:gd name="T96" fmla="*/ 336 w 1345"/>
                  <a:gd name="T97" fmla="*/ 832 h 1299"/>
                  <a:gd name="T98" fmla="*/ 374 w 1345"/>
                  <a:gd name="T99" fmla="*/ 358 h 1299"/>
                  <a:gd name="T100" fmla="*/ 261 w 1345"/>
                  <a:gd name="T101" fmla="*/ 490 h 1299"/>
                  <a:gd name="T102" fmla="*/ 1110 w 1345"/>
                  <a:gd name="T103" fmla="*/ 774 h 1299"/>
                  <a:gd name="T104" fmla="*/ 309 w 1345"/>
                  <a:gd name="T105" fmla="*/ 625 h 1299"/>
                  <a:gd name="T106" fmla="*/ 686 w 1345"/>
                  <a:gd name="T107" fmla="*/ 165 h 1299"/>
                  <a:gd name="T108" fmla="*/ 320 w 1345"/>
                  <a:gd name="T109" fmla="*/ 218 h 1299"/>
                  <a:gd name="T110" fmla="*/ 477 w 1345"/>
                  <a:gd name="T111" fmla="*/ 1107 h 1299"/>
                  <a:gd name="T112" fmla="*/ 979 w 1345"/>
                  <a:gd name="T113" fmla="*/ 166 h 1299"/>
                  <a:gd name="T114" fmla="*/ 144 w 1345"/>
                  <a:gd name="T115" fmla="*/ 267 h 1299"/>
                  <a:gd name="T116" fmla="*/ 138 w 1345"/>
                  <a:gd name="T117" fmla="*/ 398 h 1299"/>
                  <a:gd name="T118" fmla="*/ 38 w 1345"/>
                  <a:gd name="T119" fmla="*/ 556 h 1299"/>
                  <a:gd name="T120" fmla="*/ 19 w 1345"/>
                  <a:gd name="T121" fmla="*/ 708 h 1299"/>
                  <a:gd name="T122" fmla="*/ 191 w 1345"/>
                  <a:gd name="T123" fmla="*/ 954 h 1299"/>
                  <a:gd name="T124" fmla="*/ 444 w 1345"/>
                  <a:gd name="T125" fmla="*/ 1176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5" h="1299">
                    <a:moveTo>
                      <a:pt x="1239" y="816"/>
                    </a:moveTo>
                    <a:cubicBezTo>
                      <a:pt x="1204" y="920"/>
                      <a:pt x="1129" y="1018"/>
                      <a:pt x="1035" y="1086"/>
                    </a:cubicBezTo>
                    <a:cubicBezTo>
                      <a:pt x="1102" y="1021"/>
                      <a:pt x="1155" y="944"/>
                      <a:pt x="1184" y="873"/>
                    </a:cubicBezTo>
                    <a:cubicBezTo>
                      <a:pt x="1210" y="810"/>
                      <a:pt x="1222" y="745"/>
                      <a:pt x="1223" y="681"/>
                    </a:cubicBezTo>
                    <a:cubicBezTo>
                      <a:pt x="1237" y="620"/>
                      <a:pt x="1247" y="559"/>
                      <a:pt x="1245" y="498"/>
                    </a:cubicBezTo>
                    <a:cubicBezTo>
                      <a:pt x="1271" y="602"/>
                      <a:pt x="1271" y="721"/>
                      <a:pt x="1239" y="816"/>
                    </a:cubicBezTo>
                    <a:close/>
                    <a:moveTo>
                      <a:pt x="520" y="1190"/>
                    </a:moveTo>
                    <a:cubicBezTo>
                      <a:pt x="522" y="1186"/>
                      <a:pt x="524" y="1181"/>
                      <a:pt x="524" y="1175"/>
                    </a:cubicBezTo>
                    <a:lnTo>
                      <a:pt x="525" y="1176"/>
                    </a:lnTo>
                    <a:cubicBezTo>
                      <a:pt x="529" y="1180"/>
                      <a:pt x="533" y="1183"/>
                      <a:pt x="537" y="1186"/>
                    </a:cubicBezTo>
                    <a:cubicBezTo>
                      <a:pt x="531" y="1188"/>
                      <a:pt x="526" y="1189"/>
                      <a:pt x="520" y="1190"/>
                    </a:cubicBezTo>
                    <a:close/>
                    <a:moveTo>
                      <a:pt x="679" y="92"/>
                    </a:moveTo>
                    <a:cubicBezTo>
                      <a:pt x="700" y="96"/>
                      <a:pt x="720" y="102"/>
                      <a:pt x="739" y="109"/>
                    </a:cubicBezTo>
                    <a:lnTo>
                      <a:pt x="740" y="113"/>
                    </a:lnTo>
                    <a:cubicBezTo>
                      <a:pt x="737" y="112"/>
                      <a:pt x="733" y="112"/>
                      <a:pt x="730" y="111"/>
                    </a:cubicBezTo>
                    <a:cubicBezTo>
                      <a:pt x="722" y="106"/>
                      <a:pt x="712" y="104"/>
                      <a:pt x="704" y="107"/>
                    </a:cubicBezTo>
                    <a:cubicBezTo>
                      <a:pt x="619" y="94"/>
                      <a:pt x="532" y="96"/>
                      <a:pt x="448" y="112"/>
                    </a:cubicBezTo>
                    <a:cubicBezTo>
                      <a:pt x="522" y="86"/>
                      <a:pt x="601" y="77"/>
                      <a:pt x="679" y="92"/>
                    </a:cubicBezTo>
                    <a:close/>
                    <a:moveTo>
                      <a:pt x="1160" y="419"/>
                    </a:moveTo>
                    <a:cubicBezTo>
                      <a:pt x="1118" y="335"/>
                      <a:pt x="1065" y="252"/>
                      <a:pt x="999" y="185"/>
                    </a:cubicBezTo>
                    <a:cubicBezTo>
                      <a:pt x="1022" y="202"/>
                      <a:pt x="1046" y="218"/>
                      <a:pt x="1068" y="236"/>
                    </a:cubicBezTo>
                    <a:cubicBezTo>
                      <a:pt x="1107" y="283"/>
                      <a:pt x="1138" y="336"/>
                      <a:pt x="1158" y="388"/>
                    </a:cubicBezTo>
                    <a:cubicBezTo>
                      <a:pt x="1166" y="409"/>
                      <a:pt x="1172" y="431"/>
                      <a:pt x="1176" y="453"/>
                    </a:cubicBezTo>
                    <a:cubicBezTo>
                      <a:pt x="1171" y="442"/>
                      <a:pt x="1166" y="430"/>
                      <a:pt x="1160" y="419"/>
                    </a:cubicBezTo>
                    <a:close/>
                    <a:moveTo>
                      <a:pt x="717" y="1156"/>
                    </a:moveTo>
                    <a:cubicBezTo>
                      <a:pt x="718" y="1161"/>
                      <a:pt x="720" y="1166"/>
                      <a:pt x="724" y="1170"/>
                    </a:cubicBezTo>
                    <a:cubicBezTo>
                      <a:pt x="715" y="1171"/>
                      <a:pt x="705" y="1171"/>
                      <a:pt x="695" y="1170"/>
                    </a:cubicBezTo>
                    <a:cubicBezTo>
                      <a:pt x="703" y="1166"/>
                      <a:pt x="710" y="1161"/>
                      <a:pt x="717" y="1156"/>
                    </a:cubicBezTo>
                    <a:close/>
                    <a:moveTo>
                      <a:pt x="602" y="1146"/>
                    </a:moveTo>
                    <a:cubicBezTo>
                      <a:pt x="604" y="1139"/>
                      <a:pt x="603" y="1132"/>
                      <a:pt x="598" y="1125"/>
                    </a:cubicBezTo>
                    <a:cubicBezTo>
                      <a:pt x="599" y="1123"/>
                      <a:pt x="600" y="1122"/>
                      <a:pt x="600" y="1120"/>
                    </a:cubicBezTo>
                    <a:cubicBezTo>
                      <a:pt x="610" y="1129"/>
                      <a:pt x="621" y="1137"/>
                      <a:pt x="633" y="1145"/>
                    </a:cubicBezTo>
                    <a:cubicBezTo>
                      <a:pt x="628" y="1148"/>
                      <a:pt x="623" y="1150"/>
                      <a:pt x="618" y="1153"/>
                    </a:cubicBezTo>
                    <a:cubicBezTo>
                      <a:pt x="613" y="1151"/>
                      <a:pt x="607" y="1149"/>
                      <a:pt x="602" y="1146"/>
                    </a:cubicBezTo>
                    <a:close/>
                    <a:moveTo>
                      <a:pt x="747" y="178"/>
                    </a:moveTo>
                    <a:cubicBezTo>
                      <a:pt x="748" y="181"/>
                      <a:pt x="748" y="184"/>
                      <a:pt x="748" y="186"/>
                    </a:cubicBezTo>
                    <a:lnTo>
                      <a:pt x="746" y="186"/>
                    </a:lnTo>
                    <a:cubicBezTo>
                      <a:pt x="746" y="183"/>
                      <a:pt x="746" y="180"/>
                      <a:pt x="746" y="178"/>
                    </a:cubicBezTo>
                    <a:lnTo>
                      <a:pt x="747" y="178"/>
                    </a:lnTo>
                    <a:close/>
                    <a:moveTo>
                      <a:pt x="708" y="1017"/>
                    </a:moveTo>
                    <a:cubicBezTo>
                      <a:pt x="713" y="1039"/>
                      <a:pt x="718" y="1062"/>
                      <a:pt x="722" y="1085"/>
                    </a:cubicBezTo>
                    <a:lnTo>
                      <a:pt x="720" y="1086"/>
                    </a:lnTo>
                    <a:cubicBezTo>
                      <a:pt x="709" y="1070"/>
                      <a:pt x="678" y="1071"/>
                      <a:pt x="671" y="1093"/>
                    </a:cubicBezTo>
                    <a:cubicBezTo>
                      <a:pt x="652" y="1081"/>
                      <a:pt x="635" y="1068"/>
                      <a:pt x="619" y="1053"/>
                    </a:cubicBezTo>
                    <a:cubicBezTo>
                      <a:pt x="649" y="1043"/>
                      <a:pt x="679" y="1030"/>
                      <a:pt x="708" y="1017"/>
                    </a:cubicBezTo>
                    <a:close/>
                    <a:moveTo>
                      <a:pt x="220" y="411"/>
                    </a:moveTo>
                    <a:lnTo>
                      <a:pt x="225" y="415"/>
                    </a:lnTo>
                    <a:cubicBezTo>
                      <a:pt x="223" y="427"/>
                      <a:pt x="221" y="439"/>
                      <a:pt x="220" y="451"/>
                    </a:cubicBezTo>
                    <a:cubicBezTo>
                      <a:pt x="215" y="453"/>
                      <a:pt x="211" y="454"/>
                      <a:pt x="206" y="456"/>
                    </a:cubicBezTo>
                    <a:cubicBezTo>
                      <a:pt x="208" y="442"/>
                      <a:pt x="210" y="428"/>
                      <a:pt x="212" y="414"/>
                    </a:cubicBezTo>
                    <a:cubicBezTo>
                      <a:pt x="215" y="413"/>
                      <a:pt x="217" y="412"/>
                      <a:pt x="220" y="411"/>
                    </a:cubicBezTo>
                    <a:close/>
                    <a:moveTo>
                      <a:pt x="313" y="263"/>
                    </a:moveTo>
                    <a:cubicBezTo>
                      <a:pt x="303" y="269"/>
                      <a:pt x="293" y="276"/>
                      <a:pt x="283" y="283"/>
                    </a:cubicBezTo>
                    <a:cubicBezTo>
                      <a:pt x="284" y="277"/>
                      <a:pt x="285" y="270"/>
                      <a:pt x="286" y="264"/>
                    </a:cubicBezTo>
                    <a:cubicBezTo>
                      <a:pt x="295" y="261"/>
                      <a:pt x="305" y="258"/>
                      <a:pt x="314" y="255"/>
                    </a:cubicBezTo>
                    <a:cubicBezTo>
                      <a:pt x="313" y="258"/>
                      <a:pt x="313" y="260"/>
                      <a:pt x="313" y="263"/>
                    </a:cubicBezTo>
                    <a:close/>
                    <a:moveTo>
                      <a:pt x="823" y="200"/>
                    </a:moveTo>
                    <a:cubicBezTo>
                      <a:pt x="823" y="202"/>
                      <a:pt x="823" y="204"/>
                      <a:pt x="824" y="206"/>
                    </a:cubicBezTo>
                    <a:cubicBezTo>
                      <a:pt x="807" y="201"/>
                      <a:pt x="790" y="197"/>
                      <a:pt x="773" y="193"/>
                    </a:cubicBezTo>
                    <a:lnTo>
                      <a:pt x="771" y="192"/>
                    </a:lnTo>
                    <a:cubicBezTo>
                      <a:pt x="771" y="189"/>
                      <a:pt x="770" y="187"/>
                      <a:pt x="770" y="184"/>
                    </a:cubicBezTo>
                    <a:cubicBezTo>
                      <a:pt x="788" y="189"/>
                      <a:pt x="806" y="194"/>
                      <a:pt x="823" y="200"/>
                    </a:cubicBezTo>
                    <a:close/>
                    <a:moveTo>
                      <a:pt x="962" y="286"/>
                    </a:moveTo>
                    <a:cubicBezTo>
                      <a:pt x="955" y="273"/>
                      <a:pt x="949" y="260"/>
                      <a:pt x="941" y="247"/>
                    </a:cubicBezTo>
                    <a:cubicBezTo>
                      <a:pt x="949" y="255"/>
                      <a:pt x="956" y="263"/>
                      <a:pt x="964" y="271"/>
                    </a:cubicBezTo>
                    <a:cubicBezTo>
                      <a:pt x="978" y="286"/>
                      <a:pt x="991" y="303"/>
                      <a:pt x="1003" y="321"/>
                    </a:cubicBezTo>
                    <a:cubicBezTo>
                      <a:pt x="990" y="308"/>
                      <a:pt x="976" y="297"/>
                      <a:pt x="962" y="286"/>
                    </a:cubicBezTo>
                    <a:close/>
                    <a:moveTo>
                      <a:pt x="1134" y="722"/>
                    </a:moveTo>
                    <a:cubicBezTo>
                      <a:pt x="1130" y="716"/>
                      <a:pt x="1124" y="711"/>
                      <a:pt x="1116" y="709"/>
                    </a:cubicBezTo>
                    <a:cubicBezTo>
                      <a:pt x="1116" y="705"/>
                      <a:pt x="1116" y="701"/>
                      <a:pt x="1117" y="697"/>
                    </a:cubicBezTo>
                    <a:cubicBezTo>
                      <a:pt x="1122" y="675"/>
                      <a:pt x="1126" y="653"/>
                      <a:pt x="1129" y="630"/>
                    </a:cubicBezTo>
                    <a:cubicBezTo>
                      <a:pt x="1134" y="661"/>
                      <a:pt x="1136" y="691"/>
                      <a:pt x="1134" y="722"/>
                    </a:cubicBezTo>
                    <a:close/>
                    <a:moveTo>
                      <a:pt x="973" y="940"/>
                    </a:moveTo>
                    <a:lnTo>
                      <a:pt x="976" y="938"/>
                    </a:lnTo>
                    <a:cubicBezTo>
                      <a:pt x="978" y="957"/>
                      <a:pt x="981" y="975"/>
                      <a:pt x="985" y="994"/>
                    </a:cubicBezTo>
                    <a:cubicBezTo>
                      <a:pt x="985" y="998"/>
                      <a:pt x="987" y="1001"/>
                      <a:pt x="988" y="1004"/>
                    </a:cubicBezTo>
                    <a:cubicBezTo>
                      <a:pt x="986" y="1006"/>
                      <a:pt x="983" y="1008"/>
                      <a:pt x="980" y="1010"/>
                    </a:cubicBezTo>
                    <a:cubicBezTo>
                      <a:pt x="979" y="987"/>
                      <a:pt x="976" y="963"/>
                      <a:pt x="973" y="940"/>
                    </a:cubicBezTo>
                    <a:close/>
                    <a:moveTo>
                      <a:pt x="918" y="1023"/>
                    </a:moveTo>
                    <a:cubicBezTo>
                      <a:pt x="918" y="1033"/>
                      <a:pt x="918" y="1043"/>
                      <a:pt x="918" y="1053"/>
                    </a:cubicBezTo>
                    <a:lnTo>
                      <a:pt x="917" y="1054"/>
                    </a:lnTo>
                    <a:cubicBezTo>
                      <a:pt x="917" y="1044"/>
                      <a:pt x="918" y="1033"/>
                      <a:pt x="918" y="1023"/>
                    </a:cubicBezTo>
                    <a:close/>
                    <a:moveTo>
                      <a:pt x="791" y="1103"/>
                    </a:moveTo>
                    <a:cubicBezTo>
                      <a:pt x="799" y="1096"/>
                      <a:pt x="807" y="1090"/>
                      <a:pt x="816" y="1083"/>
                    </a:cubicBezTo>
                    <a:cubicBezTo>
                      <a:pt x="828" y="1093"/>
                      <a:pt x="848" y="1094"/>
                      <a:pt x="859" y="1083"/>
                    </a:cubicBezTo>
                    <a:cubicBezTo>
                      <a:pt x="859" y="1085"/>
                      <a:pt x="859" y="1087"/>
                      <a:pt x="860" y="1088"/>
                    </a:cubicBezTo>
                    <a:cubicBezTo>
                      <a:pt x="836" y="1101"/>
                      <a:pt x="813" y="1112"/>
                      <a:pt x="793" y="1118"/>
                    </a:cubicBezTo>
                    <a:cubicBezTo>
                      <a:pt x="792" y="1113"/>
                      <a:pt x="792" y="1108"/>
                      <a:pt x="791" y="1103"/>
                    </a:cubicBezTo>
                    <a:close/>
                    <a:moveTo>
                      <a:pt x="794" y="969"/>
                    </a:moveTo>
                    <a:cubicBezTo>
                      <a:pt x="797" y="988"/>
                      <a:pt x="799" y="1006"/>
                      <a:pt x="801" y="1024"/>
                    </a:cubicBezTo>
                    <a:cubicBezTo>
                      <a:pt x="795" y="1030"/>
                      <a:pt x="788" y="1036"/>
                      <a:pt x="780" y="1042"/>
                    </a:cubicBezTo>
                    <a:cubicBezTo>
                      <a:pt x="776" y="1023"/>
                      <a:pt x="772" y="1004"/>
                      <a:pt x="768" y="985"/>
                    </a:cubicBezTo>
                    <a:cubicBezTo>
                      <a:pt x="776" y="980"/>
                      <a:pt x="785" y="975"/>
                      <a:pt x="794" y="969"/>
                    </a:cubicBezTo>
                    <a:close/>
                    <a:moveTo>
                      <a:pt x="228" y="702"/>
                    </a:moveTo>
                    <a:cubicBezTo>
                      <a:pt x="229" y="707"/>
                      <a:pt x="230" y="713"/>
                      <a:pt x="231" y="718"/>
                    </a:cubicBezTo>
                    <a:lnTo>
                      <a:pt x="227" y="718"/>
                    </a:lnTo>
                    <a:cubicBezTo>
                      <a:pt x="225" y="712"/>
                      <a:pt x="224" y="707"/>
                      <a:pt x="223" y="701"/>
                    </a:cubicBezTo>
                    <a:cubicBezTo>
                      <a:pt x="224" y="702"/>
                      <a:pt x="226" y="702"/>
                      <a:pt x="228" y="702"/>
                    </a:cubicBezTo>
                    <a:close/>
                    <a:moveTo>
                      <a:pt x="221" y="667"/>
                    </a:moveTo>
                    <a:cubicBezTo>
                      <a:pt x="219" y="666"/>
                      <a:pt x="218" y="666"/>
                      <a:pt x="216" y="665"/>
                    </a:cubicBezTo>
                    <a:cubicBezTo>
                      <a:pt x="212" y="648"/>
                      <a:pt x="210" y="630"/>
                      <a:pt x="208" y="611"/>
                    </a:cubicBezTo>
                    <a:cubicBezTo>
                      <a:pt x="210" y="613"/>
                      <a:pt x="213" y="615"/>
                      <a:pt x="216" y="617"/>
                    </a:cubicBezTo>
                    <a:cubicBezTo>
                      <a:pt x="217" y="633"/>
                      <a:pt x="219" y="650"/>
                      <a:pt x="221" y="667"/>
                    </a:cubicBezTo>
                    <a:close/>
                    <a:moveTo>
                      <a:pt x="318" y="681"/>
                    </a:moveTo>
                    <a:cubicBezTo>
                      <a:pt x="304" y="680"/>
                      <a:pt x="290" y="678"/>
                      <a:pt x="277" y="677"/>
                    </a:cubicBezTo>
                    <a:cubicBezTo>
                      <a:pt x="275" y="669"/>
                      <a:pt x="274" y="661"/>
                      <a:pt x="272" y="654"/>
                    </a:cubicBezTo>
                    <a:cubicBezTo>
                      <a:pt x="287" y="663"/>
                      <a:pt x="302" y="672"/>
                      <a:pt x="318" y="681"/>
                    </a:cubicBezTo>
                    <a:close/>
                    <a:moveTo>
                      <a:pt x="268" y="390"/>
                    </a:moveTo>
                    <a:cubicBezTo>
                      <a:pt x="279" y="386"/>
                      <a:pt x="290" y="382"/>
                      <a:pt x="301" y="379"/>
                    </a:cubicBezTo>
                    <a:cubicBezTo>
                      <a:pt x="299" y="396"/>
                      <a:pt x="299" y="413"/>
                      <a:pt x="298" y="430"/>
                    </a:cubicBezTo>
                    <a:cubicBezTo>
                      <a:pt x="288" y="424"/>
                      <a:pt x="277" y="417"/>
                      <a:pt x="266" y="410"/>
                    </a:cubicBezTo>
                    <a:cubicBezTo>
                      <a:pt x="267" y="403"/>
                      <a:pt x="268" y="397"/>
                      <a:pt x="268" y="390"/>
                    </a:cubicBezTo>
                    <a:close/>
                    <a:moveTo>
                      <a:pt x="638" y="242"/>
                    </a:moveTo>
                    <a:cubicBezTo>
                      <a:pt x="624" y="242"/>
                      <a:pt x="611" y="242"/>
                      <a:pt x="599" y="242"/>
                    </a:cubicBezTo>
                    <a:cubicBezTo>
                      <a:pt x="584" y="243"/>
                      <a:pt x="569" y="244"/>
                      <a:pt x="553" y="245"/>
                    </a:cubicBezTo>
                    <a:cubicBezTo>
                      <a:pt x="548" y="240"/>
                      <a:pt x="542" y="235"/>
                      <a:pt x="537" y="230"/>
                    </a:cubicBezTo>
                    <a:cubicBezTo>
                      <a:pt x="566" y="226"/>
                      <a:pt x="596" y="225"/>
                      <a:pt x="626" y="227"/>
                    </a:cubicBezTo>
                    <a:cubicBezTo>
                      <a:pt x="630" y="232"/>
                      <a:pt x="634" y="237"/>
                      <a:pt x="638" y="242"/>
                    </a:cubicBezTo>
                    <a:close/>
                    <a:moveTo>
                      <a:pt x="685" y="233"/>
                    </a:moveTo>
                    <a:cubicBezTo>
                      <a:pt x="685" y="236"/>
                      <a:pt x="685" y="239"/>
                      <a:pt x="684" y="242"/>
                    </a:cubicBezTo>
                    <a:cubicBezTo>
                      <a:pt x="679" y="242"/>
                      <a:pt x="674" y="242"/>
                      <a:pt x="668" y="242"/>
                    </a:cubicBezTo>
                    <a:cubicBezTo>
                      <a:pt x="665" y="238"/>
                      <a:pt x="662" y="234"/>
                      <a:pt x="658" y="230"/>
                    </a:cubicBezTo>
                    <a:cubicBezTo>
                      <a:pt x="667" y="231"/>
                      <a:pt x="676" y="232"/>
                      <a:pt x="685" y="233"/>
                    </a:cubicBezTo>
                    <a:close/>
                    <a:moveTo>
                      <a:pt x="857" y="212"/>
                    </a:moveTo>
                    <a:lnTo>
                      <a:pt x="855" y="216"/>
                    </a:lnTo>
                    <a:lnTo>
                      <a:pt x="851" y="215"/>
                    </a:lnTo>
                    <a:lnTo>
                      <a:pt x="851" y="210"/>
                    </a:lnTo>
                    <a:cubicBezTo>
                      <a:pt x="853" y="211"/>
                      <a:pt x="855" y="212"/>
                      <a:pt x="857" y="212"/>
                    </a:cubicBezTo>
                    <a:close/>
                    <a:moveTo>
                      <a:pt x="1046" y="557"/>
                    </a:moveTo>
                    <a:cubicBezTo>
                      <a:pt x="1025" y="573"/>
                      <a:pt x="1002" y="589"/>
                      <a:pt x="980" y="603"/>
                    </a:cubicBezTo>
                    <a:cubicBezTo>
                      <a:pt x="980" y="600"/>
                      <a:pt x="981" y="597"/>
                      <a:pt x="982" y="594"/>
                    </a:cubicBezTo>
                    <a:cubicBezTo>
                      <a:pt x="990" y="588"/>
                      <a:pt x="998" y="584"/>
                      <a:pt x="1006" y="578"/>
                    </a:cubicBezTo>
                    <a:cubicBezTo>
                      <a:pt x="1031" y="562"/>
                      <a:pt x="1020" y="527"/>
                      <a:pt x="999" y="519"/>
                    </a:cubicBezTo>
                    <a:cubicBezTo>
                      <a:pt x="999" y="512"/>
                      <a:pt x="996" y="505"/>
                      <a:pt x="992" y="500"/>
                    </a:cubicBezTo>
                    <a:cubicBezTo>
                      <a:pt x="994" y="468"/>
                      <a:pt x="994" y="438"/>
                      <a:pt x="992" y="407"/>
                    </a:cubicBezTo>
                    <a:cubicBezTo>
                      <a:pt x="1008" y="429"/>
                      <a:pt x="1021" y="452"/>
                      <a:pt x="1029" y="477"/>
                    </a:cubicBezTo>
                    <a:cubicBezTo>
                      <a:pt x="1038" y="502"/>
                      <a:pt x="1044" y="529"/>
                      <a:pt x="1046" y="557"/>
                    </a:cubicBezTo>
                    <a:close/>
                    <a:moveTo>
                      <a:pt x="1032" y="881"/>
                    </a:moveTo>
                    <a:cubicBezTo>
                      <a:pt x="1039" y="890"/>
                      <a:pt x="1050" y="894"/>
                      <a:pt x="1060" y="894"/>
                    </a:cubicBezTo>
                    <a:cubicBezTo>
                      <a:pt x="1052" y="904"/>
                      <a:pt x="1044" y="915"/>
                      <a:pt x="1036" y="924"/>
                    </a:cubicBezTo>
                    <a:cubicBezTo>
                      <a:pt x="1035" y="910"/>
                      <a:pt x="1034" y="896"/>
                      <a:pt x="1032" y="881"/>
                    </a:cubicBezTo>
                    <a:close/>
                    <a:moveTo>
                      <a:pt x="822" y="854"/>
                    </a:moveTo>
                    <a:cubicBezTo>
                      <a:pt x="825" y="855"/>
                      <a:pt x="828" y="855"/>
                      <a:pt x="831" y="856"/>
                    </a:cubicBezTo>
                    <a:cubicBezTo>
                      <a:pt x="832" y="861"/>
                      <a:pt x="833" y="866"/>
                      <a:pt x="834" y="872"/>
                    </a:cubicBezTo>
                    <a:cubicBezTo>
                      <a:pt x="832" y="873"/>
                      <a:pt x="830" y="875"/>
                      <a:pt x="829" y="876"/>
                    </a:cubicBezTo>
                    <a:cubicBezTo>
                      <a:pt x="826" y="869"/>
                      <a:pt x="825" y="862"/>
                      <a:pt x="822" y="854"/>
                    </a:cubicBezTo>
                    <a:close/>
                    <a:moveTo>
                      <a:pt x="780" y="903"/>
                    </a:moveTo>
                    <a:cubicBezTo>
                      <a:pt x="781" y="906"/>
                      <a:pt x="782" y="909"/>
                      <a:pt x="782" y="912"/>
                    </a:cubicBezTo>
                    <a:cubicBezTo>
                      <a:pt x="774" y="917"/>
                      <a:pt x="766" y="922"/>
                      <a:pt x="758" y="927"/>
                    </a:cubicBezTo>
                    <a:cubicBezTo>
                      <a:pt x="766" y="920"/>
                      <a:pt x="773" y="911"/>
                      <a:pt x="780" y="903"/>
                    </a:cubicBezTo>
                    <a:close/>
                    <a:moveTo>
                      <a:pt x="675" y="890"/>
                    </a:moveTo>
                    <a:cubicBezTo>
                      <a:pt x="679" y="903"/>
                      <a:pt x="683" y="917"/>
                      <a:pt x="687" y="930"/>
                    </a:cubicBezTo>
                    <a:cubicBezTo>
                      <a:pt x="681" y="935"/>
                      <a:pt x="676" y="940"/>
                      <a:pt x="670" y="945"/>
                    </a:cubicBezTo>
                    <a:lnTo>
                      <a:pt x="667" y="946"/>
                    </a:lnTo>
                    <a:cubicBezTo>
                      <a:pt x="646" y="958"/>
                      <a:pt x="626" y="971"/>
                      <a:pt x="606" y="983"/>
                    </a:cubicBezTo>
                    <a:cubicBezTo>
                      <a:pt x="631" y="953"/>
                      <a:pt x="654" y="922"/>
                      <a:pt x="675" y="890"/>
                    </a:cubicBezTo>
                    <a:close/>
                    <a:moveTo>
                      <a:pt x="387" y="1017"/>
                    </a:moveTo>
                    <a:cubicBezTo>
                      <a:pt x="391" y="1022"/>
                      <a:pt x="396" y="1026"/>
                      <a:pt x="400" y="1031"/>
                    </a:cubicBezTo>
                    <a:cubicBezTo>
                      <a:pt x="397" y="1033"/>
                      <a:pt x="395" y="1035"/>
                      <a:pt x="392" y="1037"/>
                    </a:cubicBezTo>
                    <a:cubicBezTo>
                      <a:pt x="388" y="1032"/>
                      <a:pt x="384" y="1027"/>
                      <a:pt x="379" y="1022"/>
                    </a:cubicBezTo>
                    <a:cubicBezTo>
                      <a:pt x="382" y="1020"/>
                      <a:pt x="385" y="1018"/>
                      <a:pt x="387" y="1017"/>
                    </a:cubicBezTo>
                    <a:close/>
                    <a:moveTo>
                      <a:pt x="328" y="939"/>
                    </a:moveTo>
                    <a:cubicBezTo>
                      <a:pt x="335" y="949"/>
                      <a:pt x="342" y="958"/>
                      <a:pt x="349" y="968"/>
                    </a:cubicBezTo>
                    <a:cubicBezTo>
                      <a:pt x="346" y="969"/>
                      <a:pt x="344" y="971"/>
                      <a:pt x="341" y="972"/>
                    </a:cubicBezTo>
                    <a:cubicBezTo>
                      <a:pt x="335" y="963"/>
                      <a:pt x="328" y="953"/>
                      <a:pt x="322" y="943"/>
                    </a:cubicBezTo>
                    <a:cubicBezTo>
                      <a:pt x="324" y="942"/>
                      <a:pt x="326" y="940"/>
                      <a:pt x="328" y="939"/>
                    </a:cubicBezTo>
                    <a:close/>
                    <a:moveTo>
                      <a:pt x="287" y="868"/>
                    </a:moveTo>
                    <a:cubicBezTo>
                      <a:pt x="289" y="873"/>
                      <a:pt x="292" y="878"/>
                      <a:pt x="295" y="883"/>
                    </a:cubicBezTo>
                    <a:cubicBezTo>
                      <a:pt x="293" y="885"/>
                      <a:pt x="291" y="886"/>
                      <a:pt x="290" y="887"/>
                    </a:cubicBezTo>
                    <a:cubicBezTo>
                      <a:pt x="287" y="881"/>
                      <a:pt x="285" y="876"/>
                      <a:pt x="282" y="871"/>
                    </a:cubicBezTo>
                    <a:cubicBezTo>
                      <a:pt x="284" y="870"/>
                      <a:pt x="285" y="869"/>
                      <a:pt x="287" y="868"/>
                    </a:cubicBezTo>
                    <a:close/>
                    <a:moveTo>
                      <a:pt x="262" y="816"/>
                    </a:moveTo>
                    <a:cubicBezTo>
                      <a:pt x="264" y="821"/>
                      <a:pt x="267" y="827"/>
                      <a:pt x="269" y="832"/>
                    </a:cubicBezTo>
                    <a:lnTo>
                      <a:pt x="265" y="835"/>
                    </a:lnTo>
                    <a:cubicBezTo>
                      <a:pt x="263" y="828"/>
                      <a:pt x="260" y="822"/>
                      <a:pt x="258" y="815"/>
                    </a:cubicBezTo>
                    <a:cubicBezTo>
                      <a:pt x="259" y="816"/>
                      <a:pt x="261" y="816"/>
                      <a:pt x="262" y="816"/>
                    </a:cubicBezTo>
                    <a:close/>
                    <a:moveTo>
                      <a:pt x="338" y="766"/>
                    </a:moveTo>
                    <a:cubicBezTo>
                      <a:pt x="339" y="770"/>
                      <a:pt x="340" y="774"/>
                      <a:pt x="341" y="777"/>
                    </a:cubicBezTo>
                    <a:lnTo>
                      <a:pt x="339" y="779"/>
                    </a:lnTo>
                    <a:cubicBezTo>
                      <a:pt x="329" y="779"/>
                      <a:pt x="319" y="778"/>
                      <a:pt x="309" y="778"/>
                    </a:cubicBezTo>
                    <a:cubicBezTo>
                      <a:pt x="307" y="773"/>
                      <a:pt x="305" y="769"/>
                      <a:pt x="303" y="764"/>
                    </a:cubicBezTo>
                    <a:cubicBezTo>
                      <a:pt x="315" y="765"/>
                      <a:pt x="327" y="766"/>
                      <a:pt x="338" y="766"/>
                    </a:cubicBezTo>
                    <a:close/>
                    <a:moveTo>
                      <a:pt x="328" y="723"/>
                    </a:moveTo>
                    <a:cubicBezTo>
                      <a:pt x="315" y="723"/>
                      <a:pt x="302" y="723"/>
                      <a:pt x="289" y="722"/>
                    </a:cubicBezTo>
                    <a:cubicBezTo>
                      <a:pt x="288" y="719"/>
                      <a:pt x="287" y="716"/>
                      <a:pt x="286" y="713"/>
                    </a:cubicBezTo>
                    <a:cubicBezTo>
                      <a:pt x="299" y="715"/>
                      <a:pt x="313" y="717"/>
                      <a:pt x="326" y="718"/>
                    </a:cubicBezTo>
                    <a:cubicBezTo>
                      <a:pt x="327" y="720"/>
                      <a:pt x="327" y="722"/>
                      <a:pt x="328" y="723"/>
                    </a:cubicBezTo>
                    <a:close/>
                    <a:moveTo>
                      <a:pt x="393" y="620"/>
                    </a:moveTo>
                    <a:cubicBezTo>
                      <a:pt x="395" y="636"/>
                      <a:pt x="398" y="651"/>
                      <a:pt x="400" y="667"/>
                    </a:cubicBezTo>
                    <a:cubicBezTo>
                      <a:pt x="387" y="661"/>
                      <a:pt x="373" y="655"/>
                      <a:pt x="360" y="649"/>
                    </a:cubicBezTo>
                    <a:cubicBezTo>
                      <a:pt x="356" y="629"/>
                      <a:pt x="352" y="609"/>
                      <a:pt x="349" y="589"/>
                    </a:cubicBezTo>
                    <a:cubicBezTo>
                      <a:pt x="363" y="600"/>
                      <a:pt x="378" y="610"/>
                      <a:pt x="393" y="620"/>
                    </a:cubicBezTo>
                    <a:close/>
                    <a:moveTo>
                      <a:pt x="338" y="508"/>
                    </a:moveTo>
                    <a:cubicBezTo>
                      <a:pt x="353" y="519"/>
                      <a:pt x="368" y="530"/>
                      <a:pt x="384" y="540"/>
                    </a:cubicBezTo>
                    <a:cubicBezTo>
                      <a:pt x="385" y="552"/>
                      <a:pt x="386" y="564"/>
                      <a:pt x="388" y="576"/>
                    </a:cubicBezTo>
                    <a:cubicBezTo>
                      <a:pt x="372" y="567"/>
                      <a:pt x="358" y="558"/>
                      <a:pt x="343" y="548"/>
                    </a:cubicBezTo>
                    <a:cubicBezTo>
                      <a:pt x="341" y="535"/>
                      <a:pt x="339" y="522"/>
                      <a:pt x="338" y="508"/>
                    </a:cubicBezTo>
                    <a:close/>
                    <a:moveTo>
                      <a:pt x="438" y="261"/>
                    </a:moveTo>
                    <a:cubicBezTo>
                      <a:pt x="436" y="260"/>
                      <a:pt x="434" y="261"/>
                      <a:pt x="432" y="262"/>
                    </a:cubicBezTo>
                    <a:cubicBezTo>
                      <a:pt x="423" y="263"/>
                      <a:pt x="415" y="265"/>
                      <a:pt x="407" y="266"/>
                    </a:cubicBezTo>
                    <a:lnTo>
                      <a:pt x="407" y="263"/>
                    </a:lnTo>
                    <a:cubicBezTo>
                      <a:pt x="435" y="252"/>
                      <a:pt x="464" y="243"/>
                      <a:pt x="493" y="237"/>
                    </a:cubicBezTo>
                    <a:cubicBezTo>
                      <a:pt x="498" y="241"/>
                      <a:pt x="502" y="246"/>
                      <a:pt x="507" y="250"/>
                    </a:cubicBezTo>
                    <a:cubicBezTo>
                      <a:pt x="484" y="253"/>
                      <a:pt x="461" y="256"/>
                      <a:pt x="438" y="261"/>
                    </a:cubicBezTo>
                    <a:close/>
                    <a:moveTo>
                      <a:pt x="743" y="248"/>
                    </a:moveTo>
                    <a:lnTo>
                      <a:pt x="743" y="247"/>
                    </a:lnTo>
                    <a:cubicBezTo>
                      <a:pt x="745" y="247"/>
                      <a:pt x="746" y="248"/>
                      <a:pt x="748" y="248"/>
                    </a:cubicBezTo>
                    <a:cubicBezTo>
                      <a:pt x="746" y="248"/>
                      <a:pt x="745" y="248"/>
                      <a:pt x="743" y="248"/>
                    </a:cubicBezTo>
                    <a:close/>
                    <a:moveTo>
                      <a:pt x="927" y="507"/>
                    </a:moveTo>
                    <a:cubicBezTo>
                      <a:pt x="919" y="485"/>
                      <a:pt x="910" y="464"/>
                      <a:pt x="900" y="443"/>
                    </a:cubicBezTo>
                    <a:cubicBezTo>
                      <a:pt x="899" y="430"/>
                      <a:pt x="897" y="416"/>
                      <a:pt x="895" y="403"/>
                    </a:cubicBezTo>
                    <a:cubicBezTo>
                      <a:pt x="898" y="406"/>
                      <a:pt x="901" y="410"/>
                      <a:pt x="905" y="414"/>
                    </a:cubicBezTo>
                    <a:cubicBezTo>
                      <a:pt x="914" y="425"/>
                      <a:pt x="927" y="425"/>
                      <a:pt x="937" y="418"/>
                    </a:cubicBezTo>
                    <a:cubicBezTo>
                      <a:pt x="937" y="447"/>
                      <a:pt x="935" y="476"/>
                      <a:pt x="931" y="504"/>
                    </a:cubicBezTo>
                    <a:lnTo>
                      <a:pt x="927" y="507"/>
                    </a:lnTo>
                    <a:close/>
                    <a:moveTo>
                      <a:pt x="1049" y="640"/>
                    </a:moveTo>
                    <a:cubicBezTo>
                      <a:pt x="1048" y="642"/>
                      <a:pt x="1047" y="644"/>
                      <a:pt x="1047" y="646"/>
                    </a:cubicBezTo>
                    <a:cubicBezTo>
                      <a:pt x="1047" y="660"/>
                      <a:pt x="1046" y="672"/>
                      <a:pt x="1044" y="685"/>
                    </a:cubicBezTo>
                    <a:cubicBezTo>
                      <a:pt x="1042" y="683"/>
                      <a:pt x="1040" y="680"/>
                      <a:pt x="1038" y="678"/>
                    </a:cubicBezTo>
                    <a:cubicBezTo>
                      <a:pt x="1032" y="671"/>
                      <a:pt x="1022" y="682"/>
                      <a:pt x="1028" y="689"/>
                    </a:cubicBezTo>
                    <a:cubicBezTo>
                      <a:pt x="1031" y="692"/>
                      <a:pt x="1034" y="696"/>
                      <a:pt x="1036" y="700"/>
                    </a:cubicBezTo>
                    <a:cubicBezTo>
                      <a:pt x="1030" y="700"/>
                      <a:pt x="1025" y="699"/>
                      <a:pt x="1020" y="698"/>
                    </a:cubicBezTo>
                    <a:cubicBezTo>
                      <a:pt x="1016" y="697"/>
                      <a:pt x="1012" y="697"/>
                      <a:pt x="1008" y="697"/>
                    </a:cubicBezTo>
                    <a:cubicBezTo>
                      <a:pt x="1003" y="696"/>
                      <a:pt x="997" y="695"/>
                      <a:pt x="992" y="695"/>
                    </a:cubicBezTo>
                    <a:cubicBezTo>
                      <a:pt x="989" y="685"/>
                      <a:pt x="986" y="676"/>
                      <a:pt x="983" y="666"/>
                    </a:cubicBezTo>
                    <a:cubicBezTo>
                      <a:pt x="1006" y="653"/>
                      <a:pt x="1028" y="639"/>
                      <a:pt x="1049" y="624"/>
                    </a:cubicBezTo>
                    <a:cubicBezTo>
                      <a:pt x="1049" y="629"/>
                      <a:pt x="1049" y="635"/>
                      <a:pt x="1049" y="640"/>
                    </a:cubicBezTo>
                    <a:close/>
                    <a:moveTo>
                      <a:pt x="907" y="885"/>
                    </a:moveTo>
                    <a:cubicBezTo>
                      <a:pt x="908" y="892"/>
                      <a:pt x="909" y="899"/>
                      <a:pt x="909" y="907"/>
                    </a:cubicBezTo>
                    <a:lnTo>
                      <a:pt x="908" y="908"/>
                    </a:lnTo>
                    <a:cubicBezTo>
                      <a:pt x="907" y="901"/>
                      <a:pt x="906" y="894"/>
                      <a:pt x="904" y="888"/>
                    </a:cubicBezTo>
                    <a:lnTo>
                      <a:pt x="907" y="885"/>
                    </a:lnTo>
                    <a:close/>
                    <a:moveTo>
                      <a:pt x="471" y="953"/>
                    </a:moveTo>
                    <a:cubicBezTo>
                      <a:pt x="473" y="952"/>
                      <a:pt x="475" y="950"/>
                      <a:pt x="477" y="948"/>
                    </a:cubicBezTo>
                    <a:cubicBezTo>
                      <a:pt x="479" y="953"/>
                      <a:pt x="481" y="957"/>
                      <a:pt x="483" y="961"/>
                    </a:cubicBezTo>
                    <a:lnTo>
                      <a:pt x="479" y="965"/>
                    </a:lnTo>
                    <a:cubicBezTo>
                      <a:pt x="476" y="961"/>
                      <a:pt x="474" y="957"/>
                      <a:pt x="471" y="953"/>
                    </a:cubicBezTo>
                    <a:close/>
                    <a:moveTo>
                      <a:pt x="466" y="666"/>
                    </a:moveTo>
                    <a:cubicBezTo>
                      <a:pt x="462" y="670"/>
                      <a:pt x="458" y="674"/>
                      <a:pt x="454" y="678"/>
                    </a:cubicBezTo>
                    <a:cubicBezTo>
                      <a:pt x="453" y="678"/>
                      <a:pt x="451" y="678"/>
                      <a:pt x="450" y="679"/>
                    </a:cubicBezTo>
                    <a:cubicBezTo>
                      <a:pt x="448" y="670"/>
                      <a:pt x="446" y="661"/>
                      <a:pt x="444" y="653"/>
                    </a:cubicBezTo>
                    <a:cubicBezTo>
                      <a:pt x="451" y="657"/>
                      <a:pt x="459" y="662"/>
                      <a:pt x="466" y="666"/>
                    </a:cubicBezTo>
                    <a:close/>
                    <a:moveTo>
                      <a:pt x="514" y="615"/>
                    </a:moveTo>
                    <a:cubicBezTo>
                      <a:pt x="508" y="622"/>
                      <a:pt x="502" y="629"/>
                      <a:pt x="495" y="635"/>
                    </a:cubicBezTo>
                    <a:cubicBezTo>
                      <a:pt x="475" y="625"/>
                      <a:pt x="455" y="615"/>
                      <a:pt x="434" y="603"/>
                    </a:cubicBezTo>
                    <a:cubicBezTo>
                      <a:pt x="432" y="592"/>
                      <a:pt x="431" y="580"/>
                      <a:pt x="429" y="568"/>
                    </a:cubicBezTo>
                    <a:cubicBezTo>
                      <a:pt x="456" y="585"/>
                      <a:pt x="485" y="600"/>
                      <a:pt x="514" y="615"/>
                    </a:cubicBezTo>
                    <a:close/>
                    <a:moveTo>
                      <a:pt x="451" y="344"/>
                    </a:moveTo>
                    <a:cubicBezTo>
                      <a:pt x="461" y="365"/>
                      <a:pt x="471" y="386"/>
                      <a:pt x="481" y="406"/>
                    </a:cubicBezTo>
                    <a:cubicBezTo>
                      <a:pt x="458" y="408"/>
                      <a:pt x="434" y="409"/>
                      <a:pt x="411" y="412"/>
                    </a:cubicBezTo>
                    <a:cubicBezTo>
                      <a:pt x="409" y="392"/>
                      <a:pt x="408" y="371"/>
                      <a:pt x="407" y="350"/>
                    </a:cubicBezTo>
                    <a:cubicBezTo>
                      <a:pt x="422" y="348"/>
                      <a:pt x="436" y="345"/>
                      <a:pt x="451" y="344"/>
                    </a:cubicBezTo>
                    <a:close/>
                    <a:moveTo>
                      <a:pt x="606" y="808"/>
                    </a:moveTo>
                    <a:lnTo>
                      <a:pt x="610" y="807"/>
                    </a:lnTo>
                    <a:cubicBezTo>
                      <a:pt x="613" y="808"/>
                      <a:pt x="617" y="809"/>
                      <a:pt x="620" y="810"/>
                    </a:cubicBezTo>
                    <a:cubicBezTo>
                      <a:pt x="591" y="849"/>
                      <a:pt x="559" y="885"/>
                      <a:pt x="525" y="920"/>
                    </a:cubicBezTo>
                    <a:cubicBezTo>
                      <a:pt x="524" y="916"/>
                      <a:pt x="522" y="912"/>
                      <a:pt x="520" y="908"/>
                    </a:cubicBezTo>
                    <a:cubicBezTo>
                      <a:pt x="551" y="877"/>
                      <a:pt x="580" y="843"/>
                      <a:pt x="606" y="808"/>
                    </a:cubicBezTo>
                    <a:close/>
                    <a:moveTo>
                      <a:pt x="420" y="767"/>
                    </a:moveTo>
                    <a:cubicBezTo>
                      <a:pt x="421" y="771"/>
                      <a:pt x="422" y="775"/>
                      <a:pt x="423" y="779"/>
                    </a:cubicBezTo>
                    <a:cubicBezTo>
                      <a:pt x="417" y="779"/>
                      <a:pt x="411" y="779"/>
                      <a:pt x="404" y="780"/>
                    </a:cubicBezTo>
                    <a:cubicBezTo>
                      <a:pt x="410" y="775"/>
                      <a:pt x="415" y="771"/>
                      <a:pt x="420" y="767"/>
                    </a:cubicBezTo>
                    <a:close/>
                    <a:moveTo>
                      <a:pt x="591" y="651"/>
                    </a:moveTo>
                    <a:lnTo>
                      <a:pt x="591" y="652"/>
                    </a:lnTo>
                    <a:cubicBezTo>
                      <a:pt x="578" y="655"/>
                      <a:pt x="565" y="659"/>
                      <a:pt x="552" y="662"/>
                    </a:cubicBezTo>
                    <a:cubicBezTo>
                      <a:pt x="548" y="660"/>
                      <a:pt x="543" y="658"/>
                      <a:pt x="539" y="656"/>
                    </a:cubicBezTo>
                    <a:cubicBezTo>
                      <a:pt x="545" y="649"/>
                      <a:pt x="551" y="643"/>
                      <a:pt x="557" y="636"/>
                    </a:cubicBezTo>
                    <a:cubicBezTo>
                      <a:pt x="568" y="641"/>
                      <a:pt x="580" y="646"/>
                      <a:pt x="591" y="651"/>
                    </a:cubicBezTo>
                    <a:close/>
                    <a:moveTo>
                      <a:pt x="631" y="543"/>
                    </a:moveTo>
                    <a:cubicBezTo>
                      <a:pt x="640" y="559"/>
                      <a:pt x="649" y="575"/>
                      <a:pt x="657" y="592"/>
                    </a:cubicBezTo>
                    <a:cubicBezTo>
                      <a:pt x="653" y="597"/>
                      <a:pt x="649" y="603"/>
                      <a:pt x="645" y="609"/>
                    </a:cubicBezTo>
                    <a:cubicBezTo>
                      <a:pt x="638" y="606"/>
                      <a:pt x="632" y="604"/>
                      <a:pt x="626" y="602"/>
                    </a:cubicBezTo>
                    <a:cubicBezTo>
                      <a:pt x="621" y="591"/>
                      <a:pt x="616" y="581"/>
                      <a:pt x="611" y="571"/>
                    </a:cubicBezTo>
                    <a:cubicBezTo>
                      <a:pt x="618" y="562"/>
                      <a:pt x="624" y="552"/>
                      <a:pt x="631" y="543"/>
                    </a:cubicBezTo>
                    <a:close/>
                    <a:moveTo>
                      <a:pt x="583" y="459"/>
                    </a:moveTo>
                    <a:cubicBezTo>
                      <a:pt x="589" y="470"/>
                      <a:pt x="596" y="481"/>
                      <a:pt x="602" y="492"/>
                    </a:cubicBezTo>
                    <a:cubicBezTo>
                      <a:pt x="597" y="501"/>
                      <a:pt x="591" y="511"/>
                      <a:pt x="585" y="520"/>
                    </a:cubicBezTo>
                    <a:cubicBezTo>
                      <a:pt x="575" y="499"/>
                      <a:pt x="564" y="478"/>
                      <a:pt x="553" y="457"/>
                    </a:cubicBezTo>
                    <a:cubicBezTo>
                      <a:pt x="563" y="457"/>
                      <a:pt x="573" y="458"/>
                      <a:pt x="583" y="459"/>
                    </a:cubicBezTo>
                    <a:close/>
                    <a:moveTo>
                      <a:pt x="660" y="364"/>
                    </a:moveTo>
                    <a:cubicBezTo>
                      <a:pt x="654" y="357"/>
                      <a:pt x="648" y="349"/>
                      <a:pt x="643" y="342"/>
                    </a:cubicBezTo>
                    <a:cubicBezTo>
                      <a:pt x="650" y="343"/>
                      <a:pt x="658" y="344"/>
                      <a:pt x="665" y="345"/>
                    </a:cubicBezTo>
                    <a:cubicBezTo>
                      <a:pt x="664" y="352"/>
                      <a:pt x="662" y="358"/>
                      <a:pt x="660" y="364"/>
                    </a:cubicBezTo>
                    <a:close/>
                    <a:moveTo>
                      <a:pt x="860" y="454"/>
                    </a:moveTo>
                    <a:cubicBezTo>
                      <a:pt x="856" y="452"/>
                      <a:pt x="852" y="451"/>
                      <a:pt x="847" y="450"/>
                    </a:cubicBezTo>
                    <a:cubicBezTo>
                      <a:pt x="849" y="442"/>
                      <a:pt x="851" y="435"/>
                      <a:pt x="853" y="427"/>
                    </a:cubicBezTo>
                    <a:cubicBezTo>
                      <a:pt x="856" y="433"/>
                      <a:pt x="858" y="438"/>
                      <a:pt x="860" y="443"/>
                    </a:cubicBezTo>
                    <a:cubicBezTo>
                      <a:pt x="860" y="447"/>
                      <a:pt x="860" y="450"/>
                      <a:pt x="860" y="454"/>
                    </a:cubicBezTo>
                    <a:close/>
                    <a:moveTo>
                      <a:pt x="903" y="648"/>
                    </a:moveTo>
                    <a:cubicBezTo>
                      <a:pt x="902" y="646"/>
                      <a:pt x="901" y="643"/>
                      <a:pt x="900" y="641"/>
                    </a:cubicBezTo>
                    <a:cubicBezTo>
                      <a:pt x="902" y="639"/>
                      <a:pt x="905" y="638"/>
                      <a:pt x="907" y="637"/>
                    </a:cubicBezTo>
                    <a:cubicBezTo>
                      <a:pt x="906" y="640"/>
                      <a:pt x="906" y="644"/>
                      <a:pt x="905" y="647"/>
                    </a:cubicBezTo>
                    <a:lnTo>
                      <a:pt x="903" y="648"/>
                    </a:lnTo>
                    <a:close/>
                    <a:moveTo>
                      <a:pt x="883" y="756"/>
                    </a:moveTo>
                    <a:cubicBezTo>
                      <a:pt x="884" y="758"/>
                      <a:pt x="884" y="760"/>
                      <a:pt x="885" y="761"/>
                    </a:cubicBezTo>
                    <a:lnTo>
                      <a:pt x="880" y="761"/>
                    </a:lnTo>
                    <a:cubicBezTo>
                      <a:pt x="881" y="759"/>
                      <a:pt x="882" y="757"/>
                      <a:pt x="883" y="756"/>
                    </a:cubicBezTo>
                    <a:close/>
                    <a:moveTo>
                      <a:pt x="499" y="822"/>
                    </a:moveTo>
                    <a:cubicBezTo>
                      <a:pt x="507" y="821"/>
                      <a:pt x="516" y="821"/>
                      <a:pt x="524" y="820"/>
                    </a:cubicBezTo>
                    <a:cubicBezTo>
                      <a:pt x="515" y="830"/>
                      <a:pt x="506" y="839"/>
                      <a:pt x="497" y="849"/>
                    </a:cubicBezTo>
                    <a:cubicBezTo>
                      <a:pt x="494" y="842"/>
                      <a:pt x="492" y="835"/>
                      <a:pt x="490" y="829"/>
                    </a:cubicBezTo>
                    <a:cubicBezTo>
                      <a:pt x="493" y="826"/>
                      <a:pt x="496" y="824"/>
                      <a:pt x="499" y="822"/>
                    </a:cubicBezTo>
                    <a:close/>
                    <a:moveTo>
                      <a:pt x="477" y="763"/>
                    </a:moveTo>
                    <a:cubicBezTo>
                      <a:pt x="476" y="765"/>
                      <a:pt x="474" y="766"/>
                      <a:pt x="472" y="768"/>
                    </a:cubicBezTo>
                    <a:lnTo>
                      <a:pt x="471" y="764"/>
                    </a:lnTo>
                    <a:cubicBezTo>
                      <a:pt x="473" y="764"/>
                      <a:pt x="475" y="764"/>
                      <a:pt x="477" y="763"/>
                    </a:cubicBezTo>
                    <a:close/>
                    <a:moveTo>
                      <a:pt x="674" y="471"/>
                    </a:moveTo>
                    <a:cubicBezTo>
                      <a:pt x="677" y="471"/>
                      <a:pt x="680" y="472"/>
                      <a:pt x="682" y="472"/>
                    </a:cubicBezTo>
                    <a:cubicBezTo>
                      <a:pt x="690" y="486"/>
                      <a:pt x="698" y="499"/>
                      <a:pt x="705" y="513"/>
                    </a:cubicBezTo>
                    <a:cubicBezTo>
                      <a:pt x="705" y="514"/>
                      <a:pt x="704" y="516"/>
                      <a:pt x="703" y="518"/>
                    </a:cubicBezTo>
                    <a:cubicBezTo>
                      <a:pt x="697" y="530"/>
                      <a:pt x="690" y="541"/>
                      <a:pt x="683" y="553"/>
                    </a:cubicBezTo>
                    <a:cubicBezTo>
                      <a:pt x="674" y="537"/>
                      <a:pt x="665" y="521"/>
                      <a:pt x="655" y="505"/>
                    </a:cubicBezTo>
                    <a:cubicBezTo>
                      <a:pt x="662" y="494"/>
                      <a:pt x="668" y="483"/>
                      <a:pt x="674" y="471"/>
                    </a:cubicBezTo>
                    <a:close/>
                    <a:moveTo>
                      <a:pt x="730" y="423"/>
                    </a:moveTo>
                    <a:cubicBezTo>
                      <a:pt x="720" y="421"/>
                      <a:pt x="710" y="420"/>
                      <a:pt x="700" y="418"/>
                    </a:cubicBezTo>
                    <a:lnTo>
                      <a:pt x="700" y="417"/>
                    </a:lnTo>
                    <a:cubicBezTo>
                      <a:pt x="707" y="399"/>
                      <a:pt x="714" y="380"/>
                      <a:pt x="720" y="360"/>
                    </a:cubicBezTo>
                    <a:cubicBezTo>
                      <a:pt x="726" y="369"/>
                      <a:pt x="732" y="378"/>
                      <a:pt x="737" y="388"/>
                    </a:cubicBezTo>
                    <a:cubicBezTo>
                      <a:pt x="735" y="399"/>
                      <a:pt x="733" y="411"/>
                      <a:pt x="730" y="423"/>
                    </a:cubicBezTo>
                    <a:close/>
                    <a:moveTo>
                      <a:pt x="815" y="383"/>
                    </a:moveTo>
                    <a:lnTo>
                      <a:pt x="819" y="384"/>
                    </a:lnTo>
                    <a:cubicBezTo>
                      <a:pt x="817" y="402"/>
                      <a:pt x="814" y="420"/>
                      <a:pt x="811" y="438"/>
                    </a:cubicBezTo>
                    <a:lnTo>
                      <a:pt x="810" y="440"/>
                    </a:lnTo>
                    <a:lnTo>
                      <a:pt x="806" y="439"/>
                    </a:lnTo>
                    <a:cubicBezTo>
                      <a:pt x="802" y="433"/>
                      <a:pt x="799" y="427"/>
                      <a:pt x="795" y="421"/>
                    </a:cubicBezTo>
                    <a:cubicBezTo>
                      <a:pt x="800" y="407"/>
                      <a:pt x="804" y="394"/>
                      <a:pt x="808" y="381"/>
                    </a:cubicBezTo>
                    <a:cubicBezTo>
                      <a:pt x="810" y="381"/>
                      <a:pt x="813" y="382"/>
                      <a:pt x="815" y="383"/>
                    </a:cubicBezTo>
                    <a:close/>
                    <a:moveTo>
                      <a:pt x="858" y="671"/>
                    </a:moveTo>
                    <a:cubicBezTo>
                      <a:pt x="853" y="670"/>
                      <a:pt x="849" y="669"/>
                      <a:pt x="844" y="668"/>
                    </a:cubicBezTo>
                    <a:cubicBezTo>
                      <a:pt x="849" y="666"/>
                      <a:pt x="853" y="664"/>
                      <a:pt x="858" y="661"/>
                    </a:cubicBezTo>
                    <a:cubicBezTo>
                      <a:pt x="859" y="664"/>
                      <a:pt x="859" y="667"/>
                      <a:pt x="860" y="670"/>
                    </a:cubicBezTo>
                    <a:lnTo>
                      <a:pt x="858" y="671"/>
                    </a:lnTo>
                    <a:close/>
                    <a:moveTo>
                      <a:pt x="947" y="755"/>
                    </a:moveTo>
                    <a:lnTo>
                      <a:pt x="949" y="756"/>
                    </a:lnTo>
                    <a:lnTo>
                      <a:pt x="946" y="759"/>
                    </a:lnTo>
                    <a:lnTo>
                      <a:pt x="947" y="755"/>
                    </a:lnTo>
                    <a:close/>
                    <a:moveTo>
                      <a:pt x="733" y="567"/>
                    </a:moveTo>
                    <a:cubicBezTo>
                      <a:pt x="737" y="575"/>
                      <a:pt x="741" y="582"/>
                      <a:pt x="745" y="590"/>
                    </a:cubicBezTo>
                    <a:cubicBezTo>
                      <a:pt x="746" y="592"/>
                      <a:pt x="747" y="595"/>
                      <a:pt x="748" y="597"/>
                    </a:cubicBezTo>
                    <a:cubicBezTo>
                      <a:pt x="737" y="602"/>
                      <a:pt x="727" y="606"/>
                      <a:pt x="716" y="610"/>
                    </a:cubicBezTo>
                    <a:lnTo>
                      <a:pt x="714" y="607"/>
                    </a:lnTo>
                    <a:cubicBezTo>
                      <a:pt x="716" y="601"/>
                      <a:pt x="719" y="595"/>
                      <a:pt x="721" y="589"/>
                    </a:cubicBezTo>
                    <a:cubicBezTo>
                      <a:pt x="725" y="582"/>
                      <a:pt x="729" y="574"/>
                      <a:pt x="733" y="567"/>
                    </a:cubicBezTo>
                    <a:close/>
                    <a:moveTo>
                      <a:pt x="821" y="563"/>
                    </a:moveTo>
                    <a:lnTo>
                      <a:pt x="822" y="561"/>
                    </a:lnTo>
                    <a:lnTo>
                      <a:pt x="822" y="563"/>
                    </a:lnTo>
                    <a:lnTo>
                      <a:pt x="821" y="563"/>
                    </a:lnTo>
                    <a:close/>
                    <a:moveTo>
                      <a:pt x="769" y="492"/>
                    </a:moveTo>
                    <a:cubicBezTo>
                      <a:pt x="776" y="494"/>
                      <a:pt x="783" y="496"/>
                      <a:pt x="790" y="499"/>
                    </a:cubicBezTo>
                    <a:cubicBezTo>
                      <a:pt x="785" y="512"/>
                      <a:pt x="780" y="526"/>
                      <a:pt x="775" y="539"/>
                    </a:cubicBezTo>
                    <a:cubicBezTo>
                      <a:pt x="770" y="530"/>
                      <a:pt x="765" y="521"/>
                      <a:pt x="760" y="512"/>
                    </a:cubicBezTo>
                    <a:cubicBezTo>
                      <a:pt x="763" y="505"/>
                      <a:pt x="766" y="499"/>
                      <a:pt x="769" y="492"/>
                    </a:cubicBezTo>
                    <a:close/>
                    <a:moveTo>
                      <a:pt x="860" y="543"/>
                    </a:moveTo>
                    <a:lnTo>
                      <a:pt x="860" y="544"/>
                    </a:lnTo>
                    <a:cubicBezTo>
                      <a:pt x="856" y="535"/>
                      <a:pt x="852" y="526"/>
                      <a:pt x="847" y="518"/>
                    </a:cubicBezTo>
                    <a:cubicBezTo>
                      <a:pt x="852" y="519"/>
                      <a:pt x="856" y="521"/>
                      <a:pt x="861" y="522"/>
                    </a:cubicBezTo>
                    <a:cubicBezTo>
                      <a:pt x="861" y="529"/>
                      <a:pt x="861" y="536"/>
                      <a:pt x="860" y="543"/>
                    </a:cubicBezTo>
                    <a:close/>
                    <a:moveTo>
                      <a:pt x="587" y="338"/>
                    </a:moveTo>
                    <a:cubicBezTo>
                      <a:pt x="606" y="361"/>
                      <a:pt x="625" y="386"/>
                      <a:pt x="642" y="411"/>
                    </a:cubicBezTo>
                    <a:cubicBezTo>
                      <a:pt x="625" y="409"/>
                      <a:pt x="609" y="408"/>
                      <a:pt x="592" y="407"/>
                    </a:cubicBezTo>
                    <a:cubicBezTo>
                      <a:pt x="577" y="384"/>
                      <a:pt x="561" y="360"/>
                      <a:pt x="545" y="337"/>
                    </a:cubicBezTo>
                    <a:cubicBezTo>
                      <a:pt x="559" y="337"/>
                      <a:pt x="573" y="337"/>
                      <a:pt x="587" y="338"/>
                    </a:cubicBezTo>
                    <a:close/>
                    <a:moveTo>
                      <a:pt x="508" y="338"/>
                    </a:moveTo>
                    <a:cubicBezTo>
                      <a:pt x="522" y="361"/>
                      <a:pt x="536" y="383"/>
                      <a:pt x="550" y="405"/>
                    </a:cubicBezTo>
                    <a:cubicBezTo>
                      <a:pt x="542" y="405"/>
                      <a:pt x="534" y="405"/>
                      <a:pt x="525" y="405"/>
                    </a:cubicBezTo>
                    <a:cubicBezTo>
                      <a:pt x="514" y="383"/>
                      <a:pt x="502" y="361"/>
                      <a:pt x="490" y="339"/>
                    </a:cubicBezTo>
                    <a:cubicBezTo>
                      <a:pt x="496" y="339"/>
                      <a:pt x="502" y="339"/>
                      <a:pt x="508" y="338"/>
                    </a:cubicBezTo>
                    <a:close/>
                    <a:moveTo>
                      <a:pt x="429" y="871"/>
                    </a:moveTo>
                    <a:cubicBezTo>
                      <a:pt x="434" y="868"/>
                      <a:pt x="440" y="864"/>
                      <a:pt x="445" y="861"/>
                    </a:cubicBezTo>
                    <a:cubicBezTo>
                      <a:pt x="448" y="870"/>
                      <a:pt x="451" y="880"/>
                      <a:pt x="454" y="889"/>
                    </a:cubicBezTo>
                    <a:cubicBezTo>
                      <a:pt x="450" y="892"/>
                      <a:pt x="446" y="896"/>
                      <a:pt x="442" y="899"/>
                    </a:cubicBezTo>
                    <a:cubicBezTo>
                      <a:pt x="438" y="890"/>
                      <a:pt x="434" y="881"/>
                      <a:pt x="429" y="871"/>
                    </a:cubicBezTo>
                    <a:close/>
                    <a:moveTo>
                      <a:pt x="379" y="479"/>
                    </a:moveTo>
                    <a:cubicBezTo>
                      <a:pt x="371" y="475"/>
                      <a:pt x="363" y="470"/>
                      <a:pt x="355" y="465"/>
                    </a:cubicBezTo>
                    <a:cubicBezTo>
                      <a:pt x="362" y="464"/>
                      <a:pt x="370" y="463"/>
                      <a:pt x="378" y="462"/>
                    </a:cubicBezTo>
                    <a:cubicBezTo>
                      <a:pt x="378" y="468"/>
                      <a:pt x="378" y="474"/>
                      <a:pt x="379" y="479"/>
                    </a:cubicBezTo>
                    <a:close/>
                    <a:moveTo>
                      <a:pt x="415" y="459"/>
                    </a:moveTo>
                    <a:cubicBezTo>
                      <a:pt x="445" y="456"/>
                      <a:pt x="475" y="455"/>
                      <a:pt x="505" y="455"/>
                    </a:cubicBezTo>
                    <a:cubicBezTo>
                      <a:pt x="522" y="492"/>
                      <a:pt x="538" y="528"/>
                      <a:pt x="554" y="564"/>
                    </a:cubicBezTo>
                    <a:cubicBezTo>
                      <a:pt x="553" y="566"/>
                      <a:pt x="552" y="568"/>
                      <a:pt x="550" y="570"/>
                    </a:cubicBezTo>
                    <a:cubicBezTo>
                      <a:pt x="506" y="549"/>
                      <a:pt x="462" y="527"/>
                      <a:pt x="420" y="503"/>
                    </a:cubicBezTo>
                    <a:cubicBezTo>
                      <a:pt x="418" y="488"/>
                      <a:pt x="416" y="473"/>
                      <a:pt x="415" y="459"/>
                    </a:cubicBezTo>
                    <a:close/>
                    <a:moveTo>
                      <a:pt x="378" y="721"/>
                    </a:moveTo>
                    <a:cubicBezTo>
                      <a:pt x="383" y="721"/>
                      <a:pt x="389" y="721"/>
                      <a:pt x="394" y="722"/>
                    </a:cubicBezTo>
                    <a:lnTo>
                      <a:pt x="395" y="722"/>
                    </a:lnTo>
                    <a:cubicBezTo>
                      <a:pt x="389" y="722"/>
                      <a:pt x="383" y="722"/>
                      <a:pt x="378" y="722"/>
                    </a:cubicBezTo>
                    <a:lnTo>
                      <a:pt x="378" y="721"/>
                    </a:lnTo>
                    <a:close/>
                    <a:moveTo>
                      <a:pt x="347" y="824"/>
                    </a:moveTo>
                    <a:cubicBezTo>
                      <a:pt x="350" y="824"/>
                      <a:pt x="352" y="824"/>
                      <a:pt x="355" y="824"/>
                    </a:cubicBezTo>
                    <a:cubicBezTo>
                      <a:pt x="357" y="830"/>
                      <a:pt x="358" y="836"/>
                      <a:pt x="360" y="842"/>
                    </a:cubicBezTo>
                    <a:cubicBezTo>
                      <a:pt x="356" y="845"/>
                      <a:pt x="351" y="848"/>
                      <a:pt x="346" y="850"/>
                    </a:cubicBezTo>
                    <a:cubicBezTo>
                      <a:pt x="343" y="845"/>
                      <a:pt x="339" y="838"/>
                      <a:pt x="336" y="832"/>
                    </a:cubicBezTo>
                    <a:cubicBezTo>
                      <a:pt x="340" y="830"/>
                      <a:pt x="344" y="827"/>
                      <a:pt x="347" y="824"/>
                    </a:cubicBezTo>
                    <a:close/>
                    <a:moveTo>
                      <a:pt x="723" y="837"/>
                    </a:moveTo>
                    <a:cubicBezTo>
                      <a:pt x="737" y="840"/>
                      <a:pt x="751" y="843"/>
                      <a:pt x="764" y="845"/>
                    </a:cubicBezTo>
                    <a:cubicBezTo>
                      <a:pt x="765" y="848"/>
                      <a:pt x="766" y="850"/>
                      <a:pt x="767" y="853"/>
                    </a:cubicBezTo>
                    <a:cubicBezTo>
                      <a:pt x="757" y="863"/>
                      <a:pt x="748" y="873"/>
                      <a:pt x="739" y="882"/>
                    </a:cubicBezTo>
                    <a:cubicBezTo>
                      <a:pt x="734" y="867"/>
                      <a:pt x="729" y="852"/>
                      <a:pt x="723" y="837"/>
                    </a:cubicBezTo>
                    <a:close/>
                    <a:moveTo>
                      <a:pt x="334" y="368"/>
                    </a:moveTo>
                    <a:cubicBezTo>
                      <a:pt x="347" y="364"/>
                      <a:pt x="361" y="361"/>
                      <a:pt x="374" y="358"/>
                    </a:cubicBezTo>
                    <a:cubicBezTo>
                      <a:pt x="374" y="377"/>
                      <a:pt x="375" y="397"/>
                      <a:pt x="375" y="417"/>
                    </a:cubicBezTo>
                    <a:cubicBezTo>
                      <a:pt x="362" y="419"/>
                      <a:pt x="348" y="421"/>
                      <a:pt x="334" y="423"/>
                    </a:cubicBezTo>
                    <a:cubicBezTo>
                      <a:pt x="333" y="405"/>
                      <a:pt x="334" y="386"/>
                      <a:pt x="334" y="368"/>
                    </a:cubicBezTo>
                    <a:close/>
                    <a:moveTo>
                      <a:pt x="262" y="482"/>
                    </a:moveTo>
                    <a:cubicBezTo>
                      <a:pt x="272" y="479"/>
                      <a:pt x="283" y="477"/>
                      <a:pt x="294" y="475"/>
                    </a:cubicBezTo>
                    <a:lnTo>
                      <a:pt x="298" y="478"/>
                    </a:lnTo>
                    <a:cubicBezTo>
                      <a:pt x="298" y="491"/>
                      <a:pt x="299" y="505"/>
                      <a:pt x="299" y="518"/>
                    </a:cubicBezTo>
                    <a:cubicBezTo>
                      <a:pt x="287" y="509"/>
                      <a:pt x="274" y="500"/>
                      <a:pt x="261" y="490"/>
                    </a:cubicBezTo>
                    <a:cubicBezTo>
                      <a:pt x="261" y="487"/>
                      <a:pt x="262" y="485"/>
                      <a:pt x="262" y="482"/>
                    </a:cubicBezTo>
                    <a:close/>
                    <a:moveTo>
                      <a:pt x="241" y="758"/>
                    </a:moveTo>
                    <a:lnTo>
                      <a:pt x="242" y="761"/>
                    </a:lnTo>
                    <a:cubicBezTo>
                      <a:pt x="243" y="764"/>
                      <a:pt x="245" y="768"/>
                      <a:pt x="246" y="772"/>
                    </a:cubicBezTo>
                    <a:lnTo>
                      <a:pt x="242" y="771"/>
                    </a:lnTo>
                    <a:cubicBezTo>
                      <a:pt x="240" y="767"/>
                      <a:pt x="239" y="762"/>
                      <a:pt x="238" y="757"/>
                    </a:cubicBezTo>
                    <a:lnTo>
                      <a:pt x="241" y="758"/>
                    </a:lnTo>
                    <a:close/>
                    <a:moveTo>
                      <a:pt x="1110" y="774"/>
                    </a:moveTo>
                    <a:cubicBezTo>
                      <a:pt x="1118" y="774"/>
                      <a:pt x="1125" y="772"/>
                      <a:pt x="1130" y="768"/>
                    </a:cubicBezTo>
                    <a:lnTo>
                      <a:pt x="1130" y="768"/>
                    </a:lnTo>
                    <a:cubicBezTo>
                      <a:pt x="1119" y="793"/>
                      <a:pt x="1107" y="818"/>
                      <a:pt x="1094" y="841"/>
                    </a:cubicBezTo>
                    <a:cubicBezTo>
                      <a:pt x="1099" y="819"/>
                      <a:pt x="1103" y="796"/>
                      <a:pt x="1107" y="773"/>
                    </a:cubicBezTo>
                    <a:lnTo>
                      <a:pt x="1110" y="774"/>
                    </a:lnTo>
                    <a:close/>
                    <a:moveTo>
                      <a:pt x="261" y="519"/>
                    </a:moveTo>
                    <a:cubicBezTo>
                      <a:pt x="274" y="531"/>
                      <a:pt x="288" y="542"/>
                      <a:pt x="301" y="553"/>
                    </a:cubicBezTo>
                    <a:cubicBezTo>
                      <a:pt x="303" y="577"/>
                      <a:pt x="306" y="601"/>
                      <a:pt x="309" y="625"/>
                    </a:cubicBezTo>
                    <a:cubicBezTo>
                      <a:pt x="294" y="617"/>
                      <a:pt x="280" y="610"/>
                      <a:pt x="265" y="602"/>
                    </a:cubicBezTo>
                    <a:cubicBezTo>
                      <a:pt x="262" y="574"/>
                      <a:pt x="261" y="547"/>
                      <a:pt x="261" y="519"/>
                    </a:cubicBezTo>
                    <a:close/>
                    <a:moveTo>
                      <a:pt x="203" y="496"/>
                    </a:moveTo>
                    <a:cubicBezTo>
                      <a:pt x="208" y="495"/>
                      <a:pt x="212" y="494"/>
                      <a:pt x="216" y="493"/>
                    </a:cubicBezTo>
                    <a:cubicBezTo>
                      <a:pt x="214" y="520"/>
                      <a:pt x="214" y="547"/>
                      <a:pt x="214" y="573"/>
                    </a:cubicBezTo>
                    <a:cubicBezTo>
                      <a:pt x="211" y="571"/>
                      <a:pt x="207" y="569"/>
                      <a:pt x="204" y="567"/>
                    </a:cubicBezTo>
                    <a:cubicBezTo>
                      <a:pt x="203" y="544"/>
                      <a:pt x="202" y="520"/>
                      <a:pt x="203" y="496"/>
                    </a:cubicBezTo>
                    <a:close/>
                    <a:moveTo>
                      <a:pt x="686" y="165"/>
                    </a:moveTo>
                    <a:cubicBezTo>
                      <a:pt x="686" y="168"/>
                      <a:pt x="686" y="172"/>
                      <a:pt x="686" y="176"/>
                    </a:cubicBezTo>
                    <a:cubicBezTo>
                      <a:pt x="651" y="171"/>
                      <a:pt x="616" y="170"/>
                      <a:pt x="582" y="173"/>
                    </a:cubicBezTo>
                    <a:cubicBezTo>
                      <a:pt x="548" y="173"/>
                      <a:pt x="514" y="176"/>
                      <a:pt x="481" y="180"/>
                    </a:cubicBezTo>
                    <a:cubicBezTo>
                      <a:pt x="474" y="174"/>
                      <a:pt x="467" y="168"/>
                      <a:pt x="460" y="162"/>
                    </a:cubicBezTo>
                    <a:cubicBezTo>
                      <a:pt x="443" y="149"/>
                      <a:pt x="420" y="172"/>
                      <a:pt x="437" y="186"/>
                    </a:cubicBezTo>
                    <a:lnTo>
                      <a:pt x="438" y="187"/>
                    </a:lnTo>
                    <a:cubicBezTo>
                      <a:pt x="404" y="193"/>
                      <a:pt x="371" y="202"/>
                      <a:pt x="339" y="212"/>
                    </a:cubicBezTo>
                    <a:cubicBezTo>
                      <a:pt x="332" y="208"/>
                      <a:pt x="323" y="210"/>
                      <a:pt x="320" y="218"/>
                    </a:cubicBezTo>
                    <a:cubicBezTo>
                      <a:pt x="313" y="221"/>
                      <a:pt x="305" y="224"/>
                      <a:pt x="298" y="227"/>
                    </a:cubicBezTo>
                    <a:cubicBezTo>
                      <a:pt x="302" y="221"/>
                      <a:pt x="301" y="214"/>
                      <a:pt x="297" y="210"/>
                    </a:cubicBezTo>
                    <a:cubicBezTo>
                      <a:pt x="303" y="202"/>
                      <a:pt x="310" y="195"/>
                      <a:pt x="316" y="187"/>
                    </a:cubicBezTo>
                    <a:cubicBezTo>
                      <a:pt x="437" y="149"/>
                      <a:pt x="562" y="143"/>
                      <a:pt x="686" y="165"/>
                    </a:cubicBezTo>
                    <a:close/>
                    <a:moveTo>
                      <a:pt x="516" y="1149"/>
                    </a:moveTo>
                    <a:cubicBezTo>
                      <a:pt x="514" y="1147"/>
                      <a:pt x="512" y="1145"/>
                      <a:pt x="510" y="1143"/>
                    </a:cubicBezTo>
                    <a:cubicBezTo>
                      <a:pt x="496" y="1134"/>
                      <a:pt x="483" y="1123"/>
                      <a:pt x="470" y="1112"/>
                    </a:cubicBezTo>
                    <a:cubicBezTo>
                      <a:pt x="472" y="1111"/>
                      <a:pt x="475" y="1109"/>
                      <a:pt x="477" y="1107"/>
                    </a:cubicBezTo>
                    <a:cubicBezTo>
                      <a:pt x="490" y="1119"/>
                      <a:pt x="504" y="1130"/>
                      <a:pt x="518" y="1141"/>
                    </a:cubicBezTo>
                    <a:cubicBezTo>
                      <a:pt x="517" y="1144"/>
                      <a:pt x="516" y="1146"/>
                      <a:pt x="516" y="1149"/>
                    </a:cubicBezTo>
                    <a:close/>
                    <a:moveTo>
                      <a:pt x="1274" y="415"/>
                    </a:moveTo>
                    <a:cubicBezTo>
                      <a:pt x="1250" y="357"/>
                      <a:pt x="1213" y="310"/>
                      <a:pt x="1169" y="269"/>
                    </a:cubicBezTo>
                    <a:cubicBezTo>
                      <a:pt x="1071" y="117"/>
                      <a:pt x="898" y="0"/>
                      <a:pt x="721" y="18"/>
                    </a:cubicBezTo>
                    <a:cubicBezTo>
                      <a:pt x="705" y="19"/>
                      <a:pt x="704" y="44"/>
                      <a:pt x="721" y="44"/>
                    </a:cubicBezTo>
                    <a:cubicBezTo>
                      <a:pt x="814" y="46"/>
                      <a:pt x="906" y="87"/>
                      <a:pt x="983" y="150"/>
                    </a:cubicBezTo>
                    <a:cubicBezTo>
                      <a:pt x="979" y="155"/>
                      <a:pt x="978" y="160"/>
                      <a:pt x="979" y="166"/>
                    </a:cubicBezTo>
                    <a:cubicBezTo>
                      <a:pt x="942" y="132"/>
                      <a:pt x="901" y="102"/>
                      <a:pt x="854" y="80"/>
                    </a:cubicBezTo>
                    <a:cubicBezTo>
                      <a:pt x="842" y="75"/>
                      <a:pt x="831" y="83"/>
                      <a:pt x="828" y="93"/>
                    </a:cubicBezTo>
                    <a:cubicBezTo>
                      <a:pt x="785" y="71"/>
                      <a:pt x="739" y="54"/>
                      <a:pt x="691" y="46"/>
                    </a:cubicBezTo>
                    <a:cubicBezTo>
                      <a:pt x="587" y="30"/>
                      <a:pt x="484" y="51"/>
                      <a:pt x="391" y="97"/>
                    </a:cubicBezTo>
                    <a:cubicBezTo>
                      <a:pt x="386" y="90"/>
                      <a:pt x="377" y="85"/>
                      <a:pt x="367" y="92"/>
                    </a:cubicBezTo>
                    <a:cubicBezTo>
                      <a:pt x="338" y="113"/>
                      <a:pt x="312" y="136"/>
                      <a:pt x="287" y="160"/>
                    </a:cubicBezTo>
                    <a:cubicBezTo>
                      <a:pt x="233" y="183"/>
                      <a:pt x="181" y="211"/>
                      <a:pt x="132" y="245"/>
                    </a:cubicBezTo>
                    <a:cubicBezTo>
                      <a:pt x="119" y="254"/>
                      <a:pt x="131" y="276"/>
                      <a:pt x="144" y="267"/>
                    </a:cubicBezTo>
                    <a:cubicBezTo>
                      <a:pt x="175" y="248"/>
                      <a:pt x="206" y="232"/>
                      <a:pt x="237" y="218"/>
                    </a:cubicBezTo>
                    <a:cubicBezTo>
                      <a:pt x="223" y="236"/>
                      <a:pt x="211" y="254"/>
                      <a:pt x="199" y="273"/>
                    </a:cubicBezTo>
                    <a:cubicBezTo>
                      <a:pt x="163" y="293"/>
                      <a:pt x="129" y="315"/>
                      <a:pt x="96" y="341"/>
                    </a:cubicBezTo>
                    <a:cubicBezTo>
                      <a:pt x="90" y="346"/>
                      <a:pt x="95" y="355"/>
                      <a:pt x="101" y="351"/>
                    </a:cubicBezTo>
                    <a:cubicBezTo>
                      <a:pt x="127" y="335"/>
                      <a:pt x="153" y="321"/>
                      <a:pt x="179" y="308"/>
                    </a:cubicBezTo>
                    <a:cubicBezTo>
                      <a:pt x="173" y="321"/>
                      <a:pt x="167" y="333"/>
                      <a:pt x="161" y="346"/>
                    </a:cubicBezTo>
                    <a:cubicBezTo>
                      <a:pt x="147" y="352"/>
                      <a:pt x="133" y="358"/>
                      <a:pt x="119" y="365"/>
                    </a:cubicBezTo>
                    <a:cubicBezTo>
                      <a:pt x="97" y="375"/>
                      <a:pt x="116" y="408"/>
                      <a:pt x="138" y="398"/>
                    </a:cubicBezTo>
                    <a:lnTo>
                      <a:pt x="142" y="396"/>
                    </a:lnTo>
                    <a:cubicBezTo>
                      <a:pt x="132" y="426"/>
                      <a:pt x="124" y="457"/>
                      <a:pt x="119" y="488"/>
                    </a:cubicBezTo>
                    <a:cubicBezTo>
                      <a:pt x="116" y="489"/>
                      <a:pt x="113" y="490"/>
                      <a:pt x="110" y="492"/>
                    </a:cubicBezTo>
                    <a:cubicBezTo>
                      <a:pt x="101" y="454"/>
                      <a:pt x="94" y="417"/>
                      <a:pt x="87" y="379"/>
                    </a:cubicBezTo>
                    <a:cubicBezTo>
                      <a:pt x="84" y="360"/>
                      <a:pt x="57" y="368"/>
                      <a:pt x="60" y="386"/>
                    </a:cubicBezTo>
                    <a:cubicBezTo>
                      <a:pt x="66" y="426"/>
                      <a:pt x="73" y="465"/>
                      <a:pt x="82" y="504"/>
                    </a:cubicBezTo>
                    <a:cubicBezTo>
                      <a:pt x="63" y="513"/>
                      <a:pt x="44" y="523"/>
                      <a:pt x="25" y="533"/>
                    </a:cubicBezTo>
                    <a:cubicBezTo>
                      <a:pt x="10" y="541"/>
                      <a:pt x="23" y="563"/>
                      <a:pt x="38" y="556"/>
                    </a:cubicBezTo>
                    <a:cubicBezTo>
                      <a:pt x="55" y="549"/>
                      <a:pt x="72" y="542"/>
                      <a:pt x="89" y="535"/>
                    </a:cubicBezTo>
                    <a:cubicBezTo>
                      <a:pt x="95" y="561"/>
                      <a:pt x="102" y="587"/>
                      <a:pt x="109" y="613"/>
                    </a:cubicBezTo>
                    <a:cubicBezTo>
                      <a:pt x="109" y="620"/>
                      <a:pt x="110" y="626"/>
                      <a:pt x="110" y="633"/>
                    </a:cubicBezTo>
                    <a:cubicBezTo>
                      <a:pt x="94" y="629"/>
                      <a:pt x="88" y="656"/>
                      <a:pt x="105" y="663"/>
                    </a:cubicBezTo>
                    <a:cubicBezTo>
                      <a:pt x="107" y="664"/>
                      <a:pt x="109" y="665"/>
                      <a:pt x="112" y="666"/>
                    </a:cubicBezTo>
                    <a:cubicBezTo>
                      <a:pt x="113" y="677"/>
                      <a:pt x="114" y="689"/>
                      <a:pt x="116" y="700"/>
                    </a:cubicBezTo>
                    <a:cubicBezTo>
                      <a:pt x="86" y="694"/>
                      <a:pt x="56" y="687"/>
                      <a:pt x="27" y="677"/>
                    </a:cubicBezTo>
                    <a:cubicBezTo>
                      <a:pt x="8" y="672"/>
                      <a:pt x="0" y="702"/>
                      <a:pt x="19" y="708"/>
                    </a:cubicBezTo>
                    <a:cubicBezTo>
                      <a:pt x="53" y="719"/>
                      <a:pt x="87" y="728"/>
                      <a:pt x="121" y="736"/>
                    </a:cubicBezTo>
                    <a:cubicBezTo>
                      <a:pt x="122" y="741"/>
                      <a:pt x="123" y="745"/>
                      <a:pt x="124" y="750"/>
                    </a:cubicBezTo>
                    <a:cubicBezTo>
                      <a:pt x="106" y="746"/>
                      <a:pt x="89" y="741"/>
                      <a:pt x="71" y="736"/>
                    </a:cubicBezTo>
                    <a:cubicBezTo>
                      <a:pt x="50" y="730"/>
                      <a:pt x="41" y="763"/>
                      <a:pt x="62" y="770"/>
                    </a:cubicBezTo>
                    <a:cubicBezTo>
                      <a:pt x="85" y="778"/>
                      <a:pt x="109" y="785"/>
                      <a:pt x="132" y="791"/>
                    </a:cubicBezTo>
                    <a:cubicBezTo>
                      <a:pt x="141" y="828"/>
                      <a:pt x="153" y="866"/>
                      <a:pt x="168" y="902"/>
                    </a:cubicBezTo>
                    <a:cubicBezTo>
                      <a:pt x="150" y="915"/>
                      <a:pt x="164" y="943"/>
                      <a:pt x="183" y="937"/>
                    </a:cubicBezTo>
                    <a:cubicBezTo>
                      <a:pt x="185" y="943"/>
                      <a:pt x="188" y="949"/>
                      <a:pt x="191" y="954"/>
                    </a:cubicBezTo>
                    <a:cubicBezTo>
                      <a:pt x="189" y="955"/>
                      <a:pt x="187" y="957"/>
                      <a:pt x="185" y="958"/>
                    </a:cubicBezTo>
                    <a:cubicBezTo>
                      <a:pt x="151" y="984"/>
                      <a:pt x="185" y="1043"/>
                      <a:pt x="219" y="1017"/>
                    </a:cubicBezTo>
                    <a:cubicBezTo>
                      <a:pt x="221" y="1016"/>
                      <a:pt x="222" y="1014"/>
                      <a:pt x="224" y="1013"/>
                    </a:cubicBezTo>
                    <a:cubicBezTo>
                      <a:pt x="256" y="1061"/>
                      <a:pt x="294" y="1104"/>
                      <a:pt x="340" y="1138"/>
                    </a:cubicBezTo>
                    <a:cubicBezTo>
                      <a:pt x="341" y="1156"/>
                      <a:pt x="357" y="1174"/>
                      <a:pt x="376" y="1166"/>
                    </a:cubicBezTo>
                    <a:cubicBezTo>
                      <a:pt x="377" y="1165"/>
                      <a:pt x="379" y="1165"/>
                      <a:pt x="380" y="1164"/>
                    </a:cubicBezTo>
                    <a:cubicBezTo>
                      <a:pt x="390" y="1169"/>
                      <a:pt x="400" y="1175"/>
                      <a:pt x="410" y="1179"/>
                    </a:cubicBezTo>
                    <a:cubicBezTo>
                      <a:pt x="422" y="1185"/>
                      <a:pt x="435" y="1183"/>
                      <a:pt x="444" y="1176"/>
                    </a:cubicBezTo>
                    <a:cubicBezTo>
                      <a:pt x="452" y="1184"/>
                      <a:pt x="461" y="1190"/>
                      <a:pt x="469" y="1197"/>
                    </a:cubicBezTo>
                    <a:cubicBezTo>
                      <a:pt x="440" y="1199"/>
                      <a:pt x="437" y="1240"/>
                      <a:pt x="464" y="1250"/>
                    </a:cubicBezTo>
                    <a:cubicBezTo>
                      <a:pt x="506" y="1267"/>
                      <a:pt x="556" y="1247"/>
                      <a:pt x="600" y="1224"/>
                    </a:cubicBezTo>
                    <a:cubicBezTo>
                      <a:pt x="631" y="1238"/>
                      <a:pt x="664" y="1245"/>
                      <a:pt x="697" y="1246"/>
                    </a:cubicBezTo>
                    <a:cubicBezTo>
                      <a:pt x="942" y="1299"/>
                      <a:pt x="1206" y="1085"/>
                      <a:pt x="1293" y="859"/>
                    </a:cubicBezTo>
                    <a:cubicBezTo>
                      <a:pt x="1345" y="723"/>
                      <a:pt x="1330" y="548"/>
                      <a:pt x="1274" y="415"/>
                    </a:cubicBezTo>
                  </a:path>
                </a:pathLst>
              </a:custGeom>
              <a:solidFill>
                <a:srgbClr val="2F3F47"/>
              </a:solidFill>
              <a:ln>
                <a:noFill/>
              </a:ln>
            </p:spPr>
            <p:txBody>
              <a:bodyPr vert="horz" wrap="square" lIns="91440" tIns="45720" rIns="91440" bIns="45720" numCol="1" anchor="t" anchorCtr="0" compatLnSpc="1">
                <a:prstTxWarp prst="textNoShape">
                  <a:avLst/>
                </a:prstTxWarp>
              </a:bodyPr>
              <a:lstStyle/>
              <a:p>
                <a:endParaRPr lang="ko-KR" altLang="en-US" dirty="0"/>
              </a:p>
            </p:txBody>
          </p:sp>
          <p:grpSp>
            <p:nvGrpSpPr>
              <p:cNvPr id="18" name="그룹 17"/>
              <p:cNvGrpSpPr/>
              <p:nvPr/>
            </p:nvGrpSpPr>
            <p:grpSpPr>
              <a:xfrm rot="20046077">
                <a:off x="4052285" y="1580512"/>
                <a:ext cx="650440" cy="490030"/>
                <a:chOff x="899592" y="805975"/>
                <a:chExt cx="2354148" cy="1773581"/>
              </a:xfrm>
            </p:grpSpPr>
            <p:sp>
              <p:nvSpPr>
                <p:cNvPr id="19" name="Freeform 72"/>
                <p:cNvSpPr>
                  <a:spLocks/>
                </p:cNvSpPr>
                <p:nvPr/>
              </p:nvSpPr>
              <p:spPr bwMode="auto">
                <a:xfrm>
                  <a:off x="899592" y="1488895"/>
                  <a:ext cx="431231" cy="46814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73"/>
                <p:cNvSpPr>
                  <a:spLocks/>
                </p:cNvSpPr>
                <p:nvPr/>
              </p:nvSpPr>
              <p:spPr bwMode="auto">
                <a:xfrm>
                  <a:off x="2814119" y="2045971"/>
                  <a:ext cx="147659" cy="72152"/>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Freeform 74"/>
                <p:cNvSpPr>
                  <a:spLocks/>
                </p:cNvSpPr>
                <p:nvPr/>
              </p:nvSpPr>
              <p:spPr bwMode="auto">
                <a:xfrm>
                  <a:off x="2304026" y="1698638"/>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75"/>
                <p:cNvSpPr>
                  <a:spLocks/>
                </p:cNvSpPr>
                <p:nvPr/>
              </p:nvSpPr>
              <p:spPr bwMode="auto">
                <a:xfrm>
                  <a:off x="2903050" y="1943617"/>
                  <a:ext cx="350690" cy="211420"/>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Freeform 76"/>
                <p:cNvSpPr>
                  <a:spLocks/>
                </p:cNvSpPr>
                <p:nvPr/>
              </p:nvSpPr>
              <p:spPr bwMode="auto">
                <a:xfrm>
                  <a:off x="2757069" y="2049327"/>
                  <a:ext cx="78864" cy="83897"/>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Freeform 77"/>
                <p:cNvSpPr>
                  <a:spLocks/>
                </p:cNvSpPr>
                <p:nvPr/>
              </p:nvSpPr>
              <p:spPr bwMode="auto">
                <a:xfrm>
                  <a:off x="2738612" y="2025836"/>
                  <a:ext cx="90609" cy="104032"/>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Freeform 78"/>
                <p:cNvSpPr>
                  <a:spLocks/>
                </p:cNvSpPr>
                <p:nvPr/>
              </p:nvSpPr>
              <p:spPr bwMode="auto">
                <a:xfrm>
                  <a:off x="2765460" y="2059394"/>
                  <a:ext cx="33559" cy="31881"/>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79"/>
                <p:cNvSpPr>
                  <a:spLocks/>
                </p:cNvSpPr>
                <p:nvPr/>
              </p:nvSpPr>
              <p:spPr bwMode="auto">
                <a:xfrm>
                  <a:off x="1124436" y="1378151"/>
                  <a:ext cx="1575585" cy="978238"/>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Freeform 80"/>
                <p:cNvSpPr>
                  <a:spLocks/>
                </p:cNvSpPr>
                <p:nvPr/>
              </p:nvSpPr>
              <p:spPr bwMode="auto">
                <a:xfrm>
                  <a:off x="2171469" y="1723807"/>
                  <a:ext cx="461434" cy="330554"/>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81"/>
                <p:cNvSpPr>
                  <a:spLocks/>
                </p:cNvSpPr>
                <p:nvPr/>
              </p:nvSpPr>
              <p:spPr bwMode="auto">
                <a:xfrm>
                  <a:off x="2037234" y="1019073"/>
                  <a:ext cx="924545" cy="927900"/>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 name="Freeform 82"/>
                <p:cNvSpPr>
                  <a:spLocks/>
                </p:cNvSpPr>
                <p:nvPr/>
              </p:nvSpPr>
              <p:spPr bwMode="auto">
                <a:xfrm>
                  <a:off x="2072470" y="1287543"/>
                  <a:ext cx="907765" cy="538619"/>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Freeform 83"/>
                <p:cNvSpPr>
                  <a:spLocks/>
                </p:cNvSpPr>
                <p:nvPr/>
              </p:nvSpPr>
              <p:spPr bwMode="auto">
                <a:xfrm>
                  <a:off x="2107708" y="956990"/>
                  <a:ext cx="260081" cy="392637"/>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 name="Freeform 84"/>
                <p:cNvSpPr>
                  <a:spLocks/>
                </p:cNvSpPr>
                <p:nvPr/>
              </p:nvSpPr>
              <p:spPr bwMode="auto">
                <a:xfrm>
                  <a:off x="2176503" y="1042564"/>
                  <a:ext cx="95643" cy="177861"/>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 name="Freeform 85"/>
                <p:cNvSpPr>
                  <a:spLocks/>
                </p:cNvSpPr>
                <p:nvPr/>
              </p:nvSpPr>
              <p:spPr bwMode="auto">
                <a:xfrm>
                  <a:off x="2418126" y="805975"/>
                  <a:ext cx="303707" cy="354045"/>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86"/>
                <p:cNvSpPr>
                  <a:spLocks/>
                </p:cNvSpPr>
                <p:nvPr/>
              </p:nvSpPr>
              <p:spPr bwMode="auto">
                <a:xfrm>
                  <a:off x="2532226" y="894905"/>
                  <a:ext cx="98999" cy="164438"/>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 name="Freeform 87"/>
                <p:cNvSpPr>
                  <a:spLocks/>
                </p:cNvSpPr>
                <p:nvPr/>
              </p:nvSpPr>
              <p:spPr bwMode="auto">
                <a:xfrm>
                  <a:off x="2027167" y="1998989"/>
                  <a:ext cx="317131" cy="286928"/>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Freeform 88"/>
                <p:cNvSpPr>
                  <a:spLocks/>
                </p:cNvSpPr>
                <p:nvPr/>
              </p:nvSpPr>
              <p:spPr bwMode="auto">
                <a:xfrm>
                  <a:off x="2549005" y="2354711"/>
                  <a:ext cx="147659" cy="73829"/>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89"/>
                <p:cNvSpPr>
                  <a:spLocks/>
                </p:cNvSpPr>
                <p:nvPr/>
              </p:nvSpPr>
              <p:spPr bwMode="auto">
                <a:xfrm>
                  <a:off x="2037234" y="2009056"/>
                  <a:ext cx="565466" cy="476534"/>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Freeform 90"/>
                <p:cNvSpPr>
                  <a:spLocks/>
                </p:cNvSpPr>
                <p:nvPr/>
              </p:nvSpPr>
              <p:spPr bwMode="auto">
                <a:xfrm>
                  <a:off x="2636258" y="2254035"/>
                  <a:ext cx="350690" cy="209743"/>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Freeform 91"/>
                <p:cNvSpPr>
                  <a:spLocks/>
                </p:cNvSpPr>
                <p:nvPr/>
              </p:nvSpPr>
              <p:spPr bwMode="auto">
                <a:xfrm>
                  <a:off x="2490278" y="2359746"/>
                  <a:ext cx="78864" cy="83897"/>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92"/>
                <p:cNvSpPr>
                  <a:spLocks/>
                </p:cNvSpPr>
                <p:nvPr/>
              </p:nvSpPr>
              <p:spPr bwMode="auto">
                <a:xfrm>
                  <a:off x="2471820" y="2336255"/>
                  <a:ext cx="90609" cy="10235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 name="Freeform 93"/>
                <p:cNvSpPr>
                  <a:spLocks/>
                </p:cNvSpPr>
                <p:nvPr/>
              </p:nvSpPr>
              <p:spPr bwMode="auto">
                <a:xfrm>
                  <a:off x="2498667" y="2369813"/>
                  <a:ext cx="33559" cy="30203"/>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Freeform 94"/>
                <p:cNvSpPr>
                  <a:spLocks/>
                </p:cNvSpPr>
                <p:nvPr/>
              </p:nvSpPr>
              <p:spPr bwMode="auto">
                <a:xfrm>
                  <a:off x="1265382" y="1950329"/>
                  <a:ext cx="380893" cy="278538"/>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95"/>
                <p:cNvSpPr>
                  <a:spLocks/>
                </p:cNvSpPr>
                <p:nvPr/>
              </p:nvSpPr>
              <p:spPr bwMode="auto">
                <a:xfrm>
                  <a:off x="1194909" y="2331220"/>
                  <a:ext cx="179540" cy="189608"/>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 name="Freeform 96"/>
                <p:cNvSpPr>
                  <a:spLocks/>
                </p:cNvSpPr>
                <p:nvPr/>
              </p:nvSpPr>
              <p:spPr bwMode="auto">
                <a:xfrm>
                  <a:off x="1189875" y="1946973"/>
                  <a:ext cx="458078" cy="506737"/>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97"/>
                <p:cNvSpPr>
                  <a:spLocks/>
                </p:cNvSpPr>
                <p:nvPr/>
              </p:nvSpPr>
              <p:spPr bwMode="auto">
                <a:xfrm>
                  <a:off x="1240213" y="2396660"/>
                  <a:ext cx="377537" cy="18289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98"/>
                <p:cNvSpPr>
                  <a:spLocks/>
                </p:cNvSpPr>
                <p:nvPr/>
              </p:nvSpPr>
              <p:spPr bwMode="auto">
                <a:xfrm>
                  <a:off x="1273772" y="2322831"/>
                  <a:ext cx="40271" cy="67118"/>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99"/>
                <p:cNvSpPr>
                  <a:spLocks/>
                </p:cNvSpPr>
                <p:nvPr/>
              </p:nvSpPr>
              <p:spPr bwMode="auto">
                <a:xfrm>
                  <a:off x="1241891" y="2319475"/>
                  <a:ext cx="65440" cy="68796"/>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100"/>
                <p:cNvSpPr>
                  <a:spLocks/>
                </p:cNvSpPr>
                <p:nvPr/>
              </p:nvSpPr>
              <p:spPr bwMode="auto">
                <a:xfrm>
                  <a:off x="1260348" y="2341288"/>
                  <a:ext cx="23491" cy="2181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spTree>
    <p:extLst>
      <p:ext uri="{BB962C8B-B14F-4D97-AF65-F5344CB8AC3E}">
        <p14:creationId xmlns:p14="http://schemas.microsoft.com/office/powerpoint/2010/main" val="23269117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FC48613-D1D5-42C6-AA47-CE1C9A1D9ADE}" type="slidenum">
              <a:rPr lang="ko-KR" altLang="en-US" smtClean="0"/>
              <a:pPr/>
              <a:t>47</a:t>
            </a:fld>
            <a:endParaRPr lang="ko-KR" altLang="en-US" dirty="0"/>
          </a:p>
        </p:txBody>
      </p:sp>
      <p:sp>
        <p:nvSpPr>
          <p:cNvPr id="12" name="제목 11"/>
          <p:cNvSpPr>
            <a:spLocks noGrp="1"/>
          </p:cNvSpPr>
          <p:nvPr>
            <p:ph type="title"/>
          </p:nvPr>
        </p:nvSpPr>
        <p:spPr/>
        <p:txBody>
          <a:bodyPr/>
          <a:lstStyle/>
          <a:p>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2225240832"/>
              </p:ext>
            </p:extLst>
          </p:nvPr>
        </p:nvGraphicFramePr>
        <p:xfrm>
          <a:off x="198000" y="1665303"/>
          <a:ext cx="8748000" cy="4500001"/>
        </p:xfrm>
        <a:graphic>
          <a:graphicData uri="http://schemas.openxmlformats.org/drawingml/2006/table">
            <a:tbl>
              <a:tblPr>
                <a:tableStyleId>{2D5ABB26-0587-4C30-8999-92F81FD0307C}</a:tableStyleId>
              </a:tblPr>
              <a:tblGrid>
                <a:gridCol w="828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584000">
                  <a:extLst>
                    <a:ext uri="{9D8B030D-6E8A-4147-A177-3AD203B41FA5}">
                      <a16:colId xmlns:a16="http://schemas.microsoft.com/office/drawing/2014/main" val="20002"/>
                    </a:ext>
                  </a:extLst>
                </a:gridCol>
                <a:gridCol w="1584000">
                  <a:extLst>
                    <a:ext uri="{9D8B030D-6E8A-4147-A177-3AD203B41FA5}">
                      <a16:colId xmlns:a16="http://schemas.microsoft.com/office/drawing/2014/main" val="20003"/>
                    </a:ext>
                  </a:extLst>
                </a:gridCol>
                <a:gridCol w="1584000">
                  <a:extLst>
                    <a:ext uri="{9D8B030D-6E8A-4147-A177-3AD203B41FA5}">
                      <a16:colId xmlns:a16="http://schemas.microsoft.com/office/drawing/2014/main" val="20004"/>
                    </a:ext>
                  </a:extLst>
                </a:gridCol>
                <a:gridCol w="1584000">
                  <a:extLst>
                    <a:ext uri="{9D8B030D-6E8A-4147-A177-3AD203B41FA5}">
                      <a16:colId xmlns:a16="http://schemas.microsoft.com/office/drawing/2014/main" val="20005"/>
                    </a:ext>
                  </a:extLst>
                </a:gridCol>
              </a:tblGrid>
              <a:tr h="510598">
                <a:tc>
                  <a:txBody>
                    <a:bodyPr/>
                    <a:lstStyle/>
                    <a:p>
                      <a:pPr algn="ctr" fontAlgn="ctr"/>
                      <a:r>
                        <a:rPr lang="en-US" sz="1200" b="1" u="none" strike="noStrike" dirty="0">
                          <a:solidFill>
                            <a:schemeClr val="bg1"/>
                          </a:solidFill>
                          <a:effectLst/>
                          <a:latin typeface="+mn-ea"/>
                          <a:ea typeface="+mn-ea"/>
                        </a:rPr>
                        <a:t>O/S</a:t>
                      </a:r>
                      <a:endParaRPr 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편의제공</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의사소통</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심리안정</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흥미유발</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tc>
                  <a:txBody>
                    <a:bodyPr/>
                    <a:lstStyle/>
                    <a:p>
                      <a:pPr algn="ctr" fontAlgn="ctr"/>
                      <a:r>
                        <a:rPr lang="ko-KR" altLang="en-US" sz="1200" b="1" u="none" strike="noStrike" dirty="0">
                          <a:solidFill>
                            <a:schemeClr val="bg1"/>
                          </a:solidFill>
                          <a:effectLst/>
                          <a:latin typeface="+mn-ea"/>
                          <a:ea typeface="+mn-ea"/>
                        </a:rPr>
                        <a:t>안전</a:t>
                      </a:r>
                      <a:endParaRPr lang="ko-KR" altLang="en-US" sz="1200" b="1" i="0" u="none" strike="noStrike" dirty="0">
                        <a:solidFill>
                          <a:schemeClr val="bg1"/>
                        </a:solidFill>
                        <a:effectLst/>
                        <a:latin typeface="+mn-ea"/>
                        <a:ea typeface="+mn-ea"/>
                      </a:endParaRPr>
                    </a:p>
                  </a:txBody>
                  <a:tcPr marL="6813" marR="6813" marT="6813" marB="0" anchor="ctr">
                    <a:lnB w="28575" cap="flat" cmpd="sng" algn="ctr">
                      <a:solidFill>
                        <a:schemeClr val="bg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0"/>
                  </a:ext>
                </a:extLst>
              </a:tr>
              <a:tr h="1344988">
                <a:tc>
                  <a:txBody>
                    <a:bodyPr/>
                    <a:lstStyle/>
                    <a:p>
                      <a:pPr algn="ctr" fontAlgn="ctr"/>
                      <a:r>
                        <a:rPr lang="en-US" sz="1050" b="1" u="none" strike="noStrike" dirty="0">
                          <a:solidFill>
                            <a:schemeClr val="bg1"/>
                          </a:solidFill>
                          <a:effectLst/>
                          <a:latin typeface="+mn-ea"/>
                          <a:ea typeface="+mn-ea"/>
                        </a:rPr>
                        <a:t>HRI</a:t>
                      </a:r>
                      <a:endParaRPr lang="en-US" sz="1050" b="1"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en-US" altLang="ko-KR" sz="800" u="none" strike="noStrike" dirty="0">
                          <a:solidFill>
                            <a:schemeClr val="bg1"/>
                          </a:solidFill>
                          <a:effectLst/>
                          <a:latin typeface="+mn-ea"/>
                          <a:ea typeface="+mn-ea"/>
                        </a:rPr>
                        <a:t>KR20080135458A(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삼성</a:t>
                      </a:r>
                      <a:br>
                        <a:rPr lang="ko-KR" altLang="en-US" sz="800" u="none" strike="noStrike" dirty="0">
                          <a:solidFill>
                            <a:schemeClr val="bg1"/>
                          </a:solidFill>
                          <a:effectLst/>
                          <a:latin typeface="+mn-ea"/>
                          <a:ea typeface="+mn-ea"/>
                        </a:rPr>
                      </a:br>
                      <a:r>
                        <a:rPr lang="en-US" altLang="ko-KR" sz="1000" b="1" u="none" strike="noStrike" dirty="0">
                          <a:solidFill>
                            <a:srgbClr val="FFFF00"/>
                          </a:solidFill>
                          <a:effectLst/>
                          <a:latin typeface="+mn-ea"/>
                          <a:ea typeface="+mn-ea"/>
                        </a:rPr>
                        <a:t>KR20120014745A(</a:t>
                      </a:r>
                      <a:r>
                        <a:rPr lang="ko-KR" altLang="en-US" sz="1000" b="1" u="none" strike="noStrike" dirty="0">
                          <a:solidFill>
                            <a:srgbClr val="FFFF00"/>
                          </a:solidFill>
                          <a:effectLst/>
                          <a:latin typeface="+mn-ea"/>
                          <a:ea typeface="+mn-ea"/>
                        </a:rPr>
                        <a:t>등록</a:t>
                      </a:r>
                      <a:r>
                        <a:rPr lang="en-US" altLang="ko-KR" sz="1000" b="1" u="none" strike="noStrike" dirty="0">
                          <a:solidFill>
                            <a:srgbClr val="FFFF00"/>
                          </a:solidFill>
                          <a:effectLst/>
                          <a:latin typeface="+mn-ea"/>
                          <a:ea typeface="+mn-ea"/>
                        </a:rPr>
                        <a:t>)_</a:t>
                      </a:r>
                      <a:r>
                        <a:rPr lang="ko-KR" altLang="en-US" sz="1000" b="1" u="none" strike="noStrike" dirty="0" err="1">
                          <a:solidFill>
                            <a:srgbClr val="FFFF00"/>
                          </a:solidFill>
                          <a:effectLst/>
                          <a:latin typeface="+mn-ea"/>
                          <a:ea typeface="+mn-ea"/>
                        </a:rPr>
                        <a:t>퓨처로봇</a:t>
                      </a:r>
                      <a:endParaRPr lang="ko-KR" altLang="en-US" sz="1000" b="1" i="0" u="none" strike="noStrike" dirty="0">
                        <a:solidFill>
                          <a:srgbClr val="FFFF00"/>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800" u="none" strike="noStrike" dirty="0">
                          <a:solidFill>
                            <a:schemeClr val="bg1"/>
                          </a:solidFill>
                          <a:effectLst/>
                          <a:latin typeface="+mn-ea"/>
                          <a:ea typeface="+mn-ea"/>
                        </a:rPr>
                        <a:t>KR20167014285A(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유</a:t>
                      </a:r>
                      <a:r>
                        <a:rPr lang="en-US" altLang="ko-KR" sz="800" u="none" strike="noStrike" dirty="0">
                          <a:solidFill>
                            <a:schemeClr val="bg1"/>
                          </a:solidFill>
                          <a:effectLst/>
                          <a:latin typeface="+mn-ea"/>
                          <a:ea typeface="+mn-ea"/>
                        </a:rPr>
                        <a:t>,</a:t>
                      </a:r>
                      <a:r>
                        <a:rPr lang="ko-KR" altLang="en-US" sz="800" u="none" strike="noStrike" dirty="0">
                          <a:solidFill>
                            <a:schemeClr val="bg1"/>
                          </a:solidFill>
                          <a:effectLst/>
                          <a:latin typeface="+mn-ea"/>
                          <a:ea typeface="+mn-ea"/>
                        </a:rPr>
                        <a:t>질리</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KR20160066716A(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)_LG</a:t>
                      </a:r>
                      <a:br>
                        <a:rPr lang="en-US" altLang="ko-KR"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KR20160121858A(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경북대</a:t>
                      </a:r>
                      <a:endParaRPr lang="ko-KR" altLang="en-US" sz="800" b="0"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800" u="none" strike="noStrike" dirty="0">
                          <a:solidFill>
                            <a:schemeClr val="bg1"/>
                          </a:solidFill>
                          <a:effectLst/>
                          <a:latin typeface="+mn-ea"/>
                          <a:ea typeface="+mn-ea"/>
                        </a:rPr>
                        <a:t>KR20080121040A(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삼성</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KR20160160207A(</a:t>
                      </a:r>
                      <a:r>
                        <a:rPr lang="ko-KR" altLang="en-US" sz="800" u="none" strike="noStrike" dirty="0" err="1">
                          <a:solidFill>
                            <a:schemeClr val="bg1"/>
                          </a:solidFill>
                          <a:effectLst/>
                          <a:latin typeface="+mn-ea"/>
                          <a:ea typeface="+mn-ea"/>
                        </a:rPr>
                        <a:t>심사중</a:t>
                      </a:r>
                      <a:r>
                        <a:rPr lang="en-US" altLang="ko-KR" sz="800" u="none" strike="noStrike" dirty="0">
                          <a:solidFill>
                            <a:schemeClr val="bg1"/>
                          </a:solidFill>
                          <a:effectLst/>
                          <a:latin typeface="+mn-ea"/>
                          <a:ea typeface="+mn-ea"/>
                        </a:rPr>
                        <a:t>)_</a:t>
                      </a:r>
                      <a:br>
                        <a:rPr lang="en-US" altLang="ko-KR" sz="800" u="none" strike="noStrike" dirty="0">
                          <a:solidFill>
                            <a:schemeClr val="bg1"/>
                          </a:solidFill>
                          <a:effectLst/>
                          <a:latin typeface="+mn-ea"/>
                          <a:ea typeface="+mn-ea"/>
                        </a:rPr>
                      </a:br>
                      <a:r>
                        <a:rPr lang="ko-KR" altLang="en-US" sz="800" u="none" strike="noStrike" dirty="0">
                          <a:solidFill>
                            <a:schemeClr val="bg1"/>
                          </a:solidFill>
                          <a:effectLst/>
                          <a:latin typeface="+mn-ea"/>
                          <a:ea typeface="+mn-ea"/>
                        </a:rPr>
                        <a:t>한국기술교육대학교</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KR20170074424A(</a:t>
                      </a:r>
                      <a:r>
                        <a:rPr lang="ko-KR" altLang="en-US" sz="800" u="none" strike="noStrike" dirty="0" err="1">
                          <a:solidFill>
                            <a:schemeClr val="bg1"/>
                          </a:solidFill>
                          <a:effectLst/>
                          <a:latin typeface="+mn-ea"/>
                          <a:ea typeface="+mn-ea"/>
                        </a:rPr>
                        <a:t>심사중</a:t>
                      </a:r>
                      <a:r>
                        <a:rPr lang="en-US" altLang="ko-KR" sz="800" u="none" strike="noStrike" dirty="0">
                          <a:solidFill>
                            <a:schemeClr val="bg1"/>
                          </a:solidFill>
                          <a:effectLst/>
                          <a:latin typeface="+mn-ea"/>
                          <a:ea typeface="+mn-ea"/>
                        </a:rPr>
                        <a:t>)_</a:t>
                      </a:r>
                    </a:p>
                    <a:p>
                      <a:pPr algn="ctr" fontAlgn="ctr"/>
                      <a:r>
                        <a:rPr lang="ko-KR" altLang="en-US" sz="800" u="none" strike="noStrike" dirty="0" err="1">
                          <a:solidFill>
                            <a:schemeClr val="bg1"/>
                          </a:solidFill>
                          <a:effectLst/>
                          <a:latin typeface="+mn-ea"/>
                          <a:ea typeface="+mn-ea"/>
                        </a:rPr>
                        <a:t>로보러스</a:t>
                      </a:r>
                      <a:br>
                        <a:rPr lang="ko-KR" altLang="en-US" sz="800" u="none" strike="noStrike" dirty="0">
                          <a:solidFill>
                            <a:schemeClr val="bg1"/>
                          </a:solidFill>
                          <a:effectLst/>
                          <a:latin typeface="+mn-ea"/>
                          <a:ea typeface="+mn-ea"/>
                        </a:rPr>
                      </a:br>
                      <a:r>
                        <a:rPr lang="en-US" altLang="ko-KR" sz="800" u="none" strike="noStrike" dirty="0">
                          <a:solidFill>
                            <a:schemeClr val="bg1"/>
                          </a:solidFill>
                          <a:effectLst/>
                          <a:latin typeface="+mn-ea"/>
                          <a:ea typeface="+mn-ea"/>
                        </a:rPr>
                        <a:t>KR20010073379A(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err="1">
                          <a:solidFill>
                            <a:schemeClr val="bg1"/>
                          </a:solidFill>
                          <a:effectLst/>
                          <a:latin typeface="+mn-ea"/>
                          <a:ea typeface="+mn-ea"/>
                        </a:rPr>
                        <a:t>로보티즈</a:t>
                      </a:r>
                      <a:br>
                        <a:rPr lang="ko-KR" altLang="en-US" sz="800" u="none" strike="noStrike" dirty="0">
                          <a:solidFill>
                            <a:schemeClr val="bg1"/>
                          </a:solidFill>
                          <a:effectLst/>
                          <a:latin typeface="+mn-ea"/>
                          <a:ea typeface="+mn-ea"/>
                        </a:rPr>
                      </a:br>
                      <a:r>
                        <a:rPr lang="en-US" altLang="ko-KR" sz="1000" b="1" u="none" strike="noStrike" dirty="0">
                          <a:solidFill>
                            <a:srgbClr val="FFFF00"/>
                          </a:solidFill>
                          <a:effectLst/>
                          <a:latin typeface="+mn-ea"/>
                          <a:ea typeface="+mn-ea"/>
                        </a:rPr>
                        <a:t>KR20120014745A(</a:t>
                      </a:r>
                      <a:r>
                        <a:rPr lang="ko-KR" altLang="en-US" sz="1000" b="1" u="none" strike="noStrike" dirty="0">
                          <a:solidFill>
                            <a:srgbClr val="FFFF00"/>
                          </a:solidFill>
                          <a:effectLst/>
                          <a:latin typeface="+mn-ea"/>
                          <a:ea typeface="+mn-ea"/>
                        </a:rPr>
                        <a:t>등록</a:t>
                      </a:r>
                      <a:r>
                        <a:rPr lang="en-US" altLang="ko-KR" sz="1000" b="1" u="none" strike="noStrike" dirty="0">
                          <a:solidFill>
                            <a:srgbClr val="FFFF00"/>
                          </a:solidFill>
                          <a:effectLst/>
                          <a:latin typeface="+mn-ea"/>
                          <a:ea typeface="+mn-ea"/>
                        </a:rPr>
                        <a:t>)_</a:t>
                      </a:r>
                      <a:r>
                        <a:rPr lang="ko-KR" altLang="en-US" sz="1000" b="1" u="none" strike="noStrike" dirty="0" err="1">
                          <a:solidFill>
                            <a:srgbClr val="FFFF00"/>
                          </a:solidFill>
                          <a:effectLst/>
                          <a:latin typeface="+mn-ea"/>
                          <a:ea typeface="+mn-ea"/>
                        </a:rPr>
                        <a:t>퓨처로봇</a:t>
                      </a:r>
                      <a:endParaRPr lang="ko-KR" altLang="en-US" sz="1000" b="1" i="0" u="none" strike="noStrike" dirty="0">
                        <a:solidFill>
                          <a:srgbClr val="FFFF00"/>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sz="800" u="none" strike="noStrike" dirty="0">
                          <a:solidFill>
                            <a:schemeClr val="bg1"/>
                          </a:solidFill>
                          <a:effectLst/>
                          <a:latin typeface="+mn-ea"/>
                          <a:ea typeface="+mn-ea"/>
                        </a:rPr>
                        <a:t>KR20080121040A(</a:t>
                      </a:r>
                      <a:r>
                        <a:rPr lang="ko-KR" altLang="en-US" sz="800" u="none" strike="noStrike" dirty="0">
                          <a:solidFill>
                            <a:schemeClr val="bg1"/>
                          </a:solidFill>
                          <a:effectLst/>
                          <a:latin typeface="+mn-ea"/>
                          <a:ea typeface="+mn-ea"/>
                        </a:rPr>
                        <a:t>등록</a:t>
                      </a:r>
                      <a:r>
                        <a:rPr lang="en-US" altLang="ko-KR" sz="800" u="none" strike="noStrike" dirty="0">
                          <a:solidFill>
                            <a:schemeClr val="bg1"/>
                          </a:solidFill>
                          <a:effectLst/>
                          <a:latin typeface="+mn-ea"/>
                          <a:ea typeface="+mn-ea"/>
                        </a:rPr>
                        <a:t>)_</a:t>
                      </a:r>
                      <a:r>
                        <a:rPr lang="ko-KR" altLang="en-US" sz="800" u="none" strike="noStrike" dirty="0">
                          <a:solidFill>
                            <a:schemeClr val="bg1"/>
                          </a:solidFill>
                          <a:effectLst/>
                          <a:latin typeface="+mn-ea"/>
                          <a:ea typeface="+mn-ea"/>
                        </a:rPr>
                        <a:t>삼성</a:t>
                      </a:r>
                      <a:endParaRPr lang="ko-KR" altLang="en-US" sz="800" b="0"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sz="800" u="none" strike="noStrike" dirty="0">
                          <a:solidFill>
                            <a:schemeClr val="bg1"/>
                          </a:solidFill>
                          <a:effectLst/>
                          <a:latin typeface="+mn-ea"/>
                          <a:ea typeface="+mn-ea"/>
                        </a:rPr>
                        <a:t>KR20160066716A(</a:t>
                      </a:r>
                      <a:r>
                        <a:rPr lang="ko-KR" altLang="en-US" sz="800" u="none" strike="noStrike" dirty="0" err="1">
                          <a:solidFill>
                            <a:schemeClr val="bg1"/>
                          </a:solidFill>
                          <a:effectLst/>
                          <a:latin typeface="+mn-ea"/>
                          <a:ea typeface="+mn-ea"/>
                        </a:rPr>
                        <a:t>미심사</a:t>
                      </a:r>
                      <a:r>
                        <a:rPr lang="en-US" altLang="ko-KR" sz="800" u="none" strike="noStrike" dirty="0">
                          <a:solidFill>
                            <a:schemeClr val="bg1"/>
                          </a:solidFill>
                          <a:effectLst/>
                          <a:latin typeface="+mn-ea"/>
                          <a:ea typeface="+mn-ea"/>
                        </a:rPr>
                        <a:t>)_</a:t>
                      </a:r>
                      <a:r>
                        <a:rPr lang="en-US" sz="800" u="none" strike="noStrike" dirty="0">
                          <a:solidFill>
                            <a:schemeClr val="bg1"/>
                          </a:solidFill>
                          <a:effectLst/>
                          <a:latin typeface="+mn-ea"/>
                          <a:ea typeface="+mn-ea"/>
                        </a:rPr>
                        <a:t>LG</a:t>
                      </a:r>
                      <a:endParaRPr lang="en-US" sz="800" b="0" i="0" u="none" strike="noStrike" dirty="0">
                        <a:solidFill>
                          <a:schemeClr val="bg1"/>
                        </a:solidFill>
                        <a:effectLst/>
                        <a:latin typeface="+mn-ea"/>
                        <a:ea typeface="+mn-ea"/>
                      </a:endParaRPr>
                    </a:p>
                  </a:txBody>
                  <a:tcPr marL="6813" marR="6813" marT="6813" marB="0" anchor="ctr">
                    <a:lnT w="28575" cap="flat" cmpd="sng" algn="ctr">
                      <a:solidFill>
                        <a:schemeClr val="bg1"/>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1"/>
                  </a:ext>
                </a:extLst>
              </a:tr>
              <a:tr h="215113">
                <a:tc>
                  <a:txBody>
                    <a:bodyPr/>
                    <a:lstStyle/>
                    <a:p>
                      <a:pPr algn="ctr" fontAlgn="ctr"/>
                      <a:r>
                        <a:rPr lang="ko-KR" altLang="en-US" sz="1050" b="1" u="none" strike="noStrike" dirty="0">
                          <a:solidFill>
                            <a:schemeClr val="bg1"/>
                          </a:solidFill>
                          <a:effectLst/>
                          <a:latin typeface="+mn-ea"/>
                          <a:ea typeface="+mn-ea"/>
                        </a:rPr>
                        <a:t>정보가공</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en-US" sz="700" u="none" strike="noStrike" dirty="0">
                          <a:solidFill>
                            <a:schemeClr val="bg1"/>
                          </a:solidFill>
                          <a:effectLst/>
                          <a:latin typeface="+mn-ea"/>
                          <a:ea typeface="+mn-ea"/>
                        </a:rPr>
                        <a:t>KR20080012277A(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이점심</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2"/>
                  </a:ext>
                </a:extLst>
              </a:tr>
              <a:tr h="215113">
                <a:tc>
                  <a:txBody>
                    <a:bodyPr/>
                    <a:lstStyle/>
                    <a:p>
                      <a:pPr algn="ctr" fontAlgn="ctr"/>
                      <a:r>
                        <a:rPr lang="ko-KR" altLang="en-US" sz="1050" b="1" u="none" strike="noStrike" dirty="0">
                          <a:solidFill>
                            <a:schemeClr val="bg1"/>
                          </a:solidFill>
                          <a:effectLst/>
                          <a:latin typeface="+mn-ea"/>
                          <a:ea typeface="+mn-ea"/>
                        </a:rPr>
                        <a:t>소프트웨어</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KR20050074425A(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a:solidFill>
                            <a:schemeClr val="bg1"/>
                          </a:solidFill>
                          <a:effectLst/>
                          <a:latin typeface="+mn-ea"/>
                          <a:ea typeface="+mn-ea"/>
                        </a:rPr>
                        <a:t>테크노전자</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3"/>
                  </a:ext>
                </a:extLst>
              </a:tr>
              <a:tr h="215113">
                <a:tc>
                  <a:txBody>
                    <a:bodyPr/>
                    <a:lstStyle/>
                    <a:p>
                      <a:pPr algn="ctr" fontAlgn="ctr"/>
                      <a:r>
                        <a:rPr lang="ko-KR" altLang="en-US" sz="1050" b="1" u="none" strike="noStrike" dirty="0">
                          <a:solidFill>
                            <a:schemeClr val="bg1"/>
                          </a:solidFill>
                          <a:effectLst/>
                          <a:latin typeface="+mn-ea"/>
                          <a:ea typeface="+mn-ea"/>
                        </a:rPr>
                        <a:t>디자인</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KR20050074425A(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a:solidFill>
                            <a:schemeClr val="bg1"/>
                          </a:solidFill>
                          <a:effectLst/>
                          <a:latin typeface="+mn-ea"/>
                          <a:ea typeface="+mn-ea"/>
                        </a:rPr>
                        <a:t>테크노전자</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4"/>
                  </a:ext>
                </a:extLst>
              </a:tr>
              <a:tr h="421421">
                <a:tc>
                  <a:txBody>
                    <a:bodyPr/>
                    <a:lstStyle/>
                    <a:p>
                      <a:pPr algn="ctr" fontAlgn="ctr"/>
                      <a:r>
                        <a:rPr lang="ko-KR" altLang="en-US" sz="1050" b="1" u="none" strike="noStrike" dirty="0">
                          <a:solidFill>
                            <a:schemeClr val="bg1"/>
                          </a:solidFill>
                          <a:effectLst/>
                          <a:latin typeface="+mn-ea"/>
                          <a:ea typeface="+mn-ea"/>
                        </a:rPr>
                        <a:t>소셜</a:t>
                      </a:r>
                      <a:endParaRPr lang="en-US" altLang="ko-KR" sz="1050" b="1" u="none" strike="noStrike" dirty="0">
                        <a:solidFill>
                          <a:schemeClr val="bg1"/>
                        </a:solidFill>
                        <a:effectLst/>
                        <a:latin typeface="+mn-ea"/>
                        <a:ea typeface="+mn-ea"/>
                      </a:endParaRPr>
                    </a:p>
                    <a:p>
                      <a:pPr algn="ctr" fontAlgn="ctr"/>
                      <a:r>
                        <a:rPr lang="ko-KR" altLang="en-US" sz="1050" b="1" u="none" strike="noStrike" dirty="0">
                          <a:solidFill>
                            <a:schemeClr val="bg1"/>
                          </a:solidFill>
                          <a:effectLst/>
                          <a:latin typeface="+mn-ea"/>
                          <a:ea typeface="+mn-ea"/>
                        </a:rPr>
                        <a:t>소프트웨어</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KR20170013497A(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서큘러스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KR20170013497A(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서큘러스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5"/>
                  </a:ext>
                </a:extLst>
              </a:tr>
              <a:tr h="401777">
                <a:tc>
                  <a:txBody>
                    <a:bodyPr/>
                    <a:lstStyle/>
                    <a:p>
                      <a:pPr algn="ctr" fontAlgn="ctr"/>
                      <a:r>
                        <a:rPr lang="ko-KR" altLang="en-US" sz="1050" b="1" u="none" strike="noStrike" dirty="0">
                          <a:solidFill>
                            <a:schemeClr val="bg1"/>
                          </a:solidFill>
                          <a:effectLst/>
                          <a:latin typeface="+mn-ea"/>
                          <a:ea typeface="+mn-ea"/>
                        </a:rPr>
                        <a:t>디스플레이</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en-US" altLang="ko-KR" sz="1000" b="1" u="none" strike="noStrike" kern="1200" dirty="0">
                          <a:solidFill>
                            <a:srgbClr val="FFFF00"/>
                          </a:solidFill>
                          <a:effectLst/>
                          <a:latin typeface="+mn-ea"/>
                          <a:ea typeface="+mn-ea"/>
                          <a:cs typeface="+mn-cs"/>
                        </a:rPr>
                        <a:t>KR20120014745A(</a:t>
                      </a:r>
                      <a:r>
                        <a:rPr lang="ko-KR" altLang="en-US" sz="1000" b="1" u="none" strike="noStrike" kern="1200" dirty="0">
                          <a:solidFill>
                            <a:srgbClr val="FFFF00"/>
                          </a:solidFill>
                          <a:effectLst/>
                          <a:latin typeface="+mn-ea"/>
                          <a:ea typeface="+mn-ea"/>
                          <a:cs typeface="+mn-cs"/>
                        </a:rPr>
                        <a:t>등록</a:t>
                      </a:r>
                      <a:r>
                        <a:rPr lang="en-US" altLang="ko-KR" sz="1000" b="1" u="none" strike="noStrike" kern="1200" dirty="0">
                          <a:solidFill>
                            <a:srgbClr val="FFFF00"/>
                          </a:solidFill>
                          <a:effectLst/>
                          <a:latin typeface="+mn-ea"/>
                          <a:ea typeface="+mn-ea"/>
                          <a:cs typeface="+mn-cs"/>
                        </a:rPr>
                        <a:t>)_</a:t>
                      </a:r>
                      <a:r>
                        <a:rPr lang="ko-KR" altLang="en-US" sz="1000" b="1" u="none" strike="noStrike" kern="1200" dirty="0" err="1">
                          <a:solidFill>
                            <a:srgbClr val="FFFF00"/>
                          </a:solidFill>
                          <a:effectLst/>
                          <a:latin typeface="+mn-ea"/>
                          <a:ea typeface="+mn-ea"/>
                          <a:cs typeface="+mn-cs"/>
                        </a:rPr>
                        <a:t>퓨처로봇</a:t>
                      </a:r>
                      <a:endParaRPr lang="ko-KR" altLang="en-US" sz="1000" b="1" u="none" strike="noStrike" kern="1200" dirty="0">
                        <a:solidFill>
                          <a:srgbClr val="FFFF00"/>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KR20080121040A(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a:solidFill>
                            <a:schemeClr val="bg1"/>
                          </a:solidFill>
                          <a:effectLst/>
                          <a:latin typeface="+mn-ea"/>
                          <a:ea typeface="+mn-ea"/>
                        </a:rPr>
                        <a:t>삼성</a:t>
                      </a:r>
                      <a:br>
                        <a:rPr lang="ko-KR" altLang="en-US" sz="700" u="none" strike="noStrike" dirty="0">
                          <a:solidFill>
                            <a:schemeClr val="bg1"/>
                          </a:solidFill>
                          <a:effectLst/>
                          <a:latin typeface="+mn-ea"/>
                          <a:ea typeface="+mn-ea"/>
                        </a:rPr>
                      </a:br>
                      <a:r>
                        <a:rPr lang="en-US" altLang="ko-KR" sz="700" u="none" strike="noStrike" dirty="0">
                          <a:solidFill>
                            <a:schemeClr val="bg1"/>
                          </a:solidFill>
                          <a:effectLst/>
                          <a:latin typeface="+mn-ea"/>
                          <a:ea typeface="+mn-ea"/>
                        </a:rPr>
                        <a:t>KR20010073379A(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로보티즈</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sz="700" u="none" strike="noStrike" dirty="0">
                          <a:solidFill>
                            <a:schemeClr val="bg1"/>
                          </a:solidFill>
                          <a:effectLst/>
                          <a:latin typeface="+mn-ea"/>
                          <a:ea typeface="+mn-ea"/>
                        </a:rPr>
                        <a:t>KR20080121040A(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a:solidFill>
                            <a:schemeClr val="bg1"/>
                          </a:solidFill>
                          <a:effectLst/>
                          <a:latin typeface="+mn-ea"/>
                          <a:ea typeface="+mn-ea"/>
                        </a:rPr>
                        <a:t>삼성</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6"/>
                  </a:ext>
                </a:extLst>
              </a:tr>
              <a:tr h="558988">
                <a:tc>
                  <a:txBody>
                    <a:bodyPr/>
                    <a:lstStyle/>
                    <a:p>
                      <a:pPr algn="ctr" fontAlgn="ctr"/>
                      <a:r>
                        <a:rPr lang="ko-KR" altLang="en-US" sz="1050" b="1" u="none" strike="noStrike" dirty="0">
                          <a:solidFill>
                            <a:schemeClr val="bg1"/>
                          </a:solidFill>
                          <a:effectLst/>
                          <a:latin typeface="+mn-ea"/>
                          <a:ea typeface="+mn-ea"/>
                        </a:rPr>
                        <a:t>모션</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KR20160160207A(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br>
                        <a:rPr lang="en-US" altLang="ko-KR" sz="700" u="none" strike="noStrike" dirty="0">
                          <a:solidFill>
                            <a:schemeClr val="bg1"/>
                          </a:solidFill>
                          <a:effectLst/>
                          <a:latin typeface="+mn-ea"/>
                          <a:ea typeface="+mn-ea"/>
                        </a:rPr>
                      </a:br>
                      <a:r>
                        <a:rPr lang="ko-KR" altLang="en-US" sz="700" u="none" strike="noStrike" dirty="0">
                          <a:solidFill>
                            <a:schemeClr val="bg1"/>
                          </a:solidFill>
                          <a:effectLst/>
                          <a:latin typeface="+mn-ea"/>
                          <a:ea typeface="+mn-ea"/>
                        </a:rPr>
                        <a:t>한국기술교육대학교</a:t>
                      </a:r>
                      <a:br>
                        <a:rPr lang="ko-KR" altLang="en-US" sz="700" u="none" strike="noStrike" dirty="0">
                          <a:solidFill>
                            <a:schemeClr val="bg1"/>
                          </a:solidFill>
                          <a:effectLst/>
                          <a:latin typeface="+mn-ea"/>
                          <a:ea typeface="+mn-ea"/>
                        </a:rPr>
                      </a:br>
                      <a:r>
                        <a:rPr lang="en-US" altLang="ko-KR" sz="700" u="none" strike="noStrike" dirty="0">
                          <a:solidFill>
                            <a:schemeClr val="bg1"/>
                          </a:solidFill>
                          <a:effectLst/>
                          <a:latin typeface="+mn-ea"/>
                          <a:ea typeface="+mn-ea"/>
                        </a:rPr>
                        <a:t>KR20170074424A(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로보러스</a:t>
                      </a:r>
                      <a:br>
                        <a:rPr lang="ko-KR" altLang="en-US" sz="700" u="none" strike="noStrike" dirty="0">
                          <a:solidFill>
                            <a:schemeClr val="bg1"/>
                          </a:solidFill>
                          <a:effectLst/>
                          <a:latin typeface="+mn-ea"/>
                          <a:ea typeface="+mn-ea"/>
                        </a:rPr>
                      </a:br>
                      <a:r>
                        <a:rPr lang="en-US" altLang="ko-KR" sz="700" u="none" strike="noStrike" dirty="0">
                          <a:solidFill>
                            <a:schemeClr val="bg1"/>
                          </a:solidFill>
                          <a:effectLst/>
                          <a:latin typeface="+mn-ea"/>
                          <a:ea typeface="+mn-ea"/>
                        </a:rPr>
                        <a:t>KR20010073379A(</a:t>
                      </a:r>
                      <a:r>
                        <a:rPr lang="ko-KR" altLang="en-US" sz="700" u="none" strike="noStrike" dirty="0">
                          <a:solidFill>
                            <a:schemeClr val="bg1"/>
                          </a:solidFill>
                          <a:effectLst/>
                          <a:latin typeface="+mn-ea"/>
                          <a:ea typeface="+mn-ea"/>
                        </a:rPr>
                        <a:t>등록</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로보티즈</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7"/>
                  </a:ext>
                </a:extLst>
              </a:tr>
              <a:tr h="215113">
                <a:tc>
                  <a:txBody>
                    <a:bodyPr/>
                    <a:lstStyle/>
                    <a:p>
                      <a:pPr algn="ctr" fontAlgn="ctr"/>
                      <a:r>
                        <a:rPr lang="en-US" sz="1050" b="1" u="none" strike="noStrike" dirty="0">
                          <a:solidFill>
                            <a:schemeClr val="bg1"/>
                          </a:solidFill>
                          <a:effectLst/>
                          <a:latin typeface="+mn-ea"/>
                          <a:ea typeface="+mn-ea"/>
                        </a:rPr>
                        <a:t>LED</a:t>
                      </a:r>
                      <a:endParaRPr 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solidFill>
                      <a:srgbClr val="FFA7A7">
                        <a:alpha val="20000"/>
                      </a:srgbClr>
                    </a:solidFill>
                  </a:tcPr>
                </a:tc>
                <a:tc>
                  <a:txBody>
                    <a:bodyPr/>
                    <a:lstStyle/>
                    <a:p>
                      <a:pPr algn="ctr" fontAlgn="ctr"/>
                      <a:r>
                        <a:rPr lang="ko-KR" altLang="en-US" sz="700" u="none" strike="noStrike">
                          <a:solidFill>
                            <a:schemeClr val="bg1"/>
                          </a:solidFill>
                          <a:effectLst/>
                          <a:latin typeface="+mn-ea"/>
                          <a:ea typeface="+mn-ea"/>
                        </a:rPr>
                        <a:t>　</a:t>
                      </a:r>
                      <a:endParaRPr lang="ko-KR" altLang="en-US" sz="700" b="0" i="0" u="none" strike="noStrike">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en-US" altLang="ko-KR" sz="700" u="none" strike="noStrike" dirty="0">
                          <a:solidFill>
                            <a:schemeClr val="bg1"/>
                          </a:solidFill>
                          <a:effectLst/>
                          <a:latin typeface="+mn-ea"/>
                          <a:ea typeface="+mn-ea"/>
                        </a:rPr>
                        <a:t>KR20170074424A(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lnB w="12700" cap="flat" cmpd="sng" algn="ctr">
                      <a:solidFill>
                        <a:srgbClr val="F2F2F2">
                          <a:alpha val="69804"/>
                        </a:srgbClr>
                      </a:solidFill>
                      <a:prstDash val="solid"/>
                      <a:round/>
                      <a:headEnd type="none" w="med" len="med"/>
                      <a:tailEnd type="none" w="med" len="med"/>
                    </a:lnB>
                  </a:tcPr>
                </a:tc>
                <a:extLst>
                  <a:ext uri="{0D108BD9-81ED-4DB2-BD59-A6C34878D82A}">
                    <a16:rowId xmlns:a16="http://schemas.microsoft.com/office/drawing/2014/main" val="10008"/>
                  </a:ext>
                </a:extLst>
              </a:tr>
              <a:tr h="401777">
                <a:tc>
                  <a:txBody>
                    <a:bodyPr/>
                    <a:lstStyle/>
                    <a:p>
                      <a:pPr algn="ctr" fontAlgn="ctr"/>
                      <a:r>
                        <a:rPr lang="ko-KR" altLang="en-US" sz="1050" b="1" u="none" strike="noStrike" dirty="0">
                          <a:solidFill>
                            <a:schemeClr val="bg1"/>
                          </a:solidFill>
                          <a:effectLst/>
                          <a:latin typeface="+mn-ea"/>
                          <a:ea typeface="+mn-ea"/>
                        </a:rPr>
                        <a:t>음성</a:t>
                      </a:r>
                      <a:endParaRPr lang="ko-KR" altLang="en-US" sz="1050" b="1"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solidFill>
                      <a:srgbClr val="FFA7A7">
                        <a:alpha val="20000"/>
                      </a:srgbClr>
                    </a:solidFill>
                  </a:tcPr>
                </a:tc>
                <a:tc>
                  <a:txBody>
                    <a:bodyPr/>
                    <a:lstStyle/>
                    <a:p>
                      <a:pPr algn="ctr" fontAlgn="ctr"/>
                      <a:r>
                        <a:rPr lang="en-US" altLang="ko-KR" sz="1000" b="1" u="none" strike="noStrike" kern="1200" dirty="0">
                          <a:solidFill>
                            <a:srgbClr val="FFFF00"/>
                          </a:solidFill>
                          <a:effectLst/>
                          <a:latin typeface="+mn-ea"/>
                          <a:ea typeface="+mn-ea"/>
                          <a:cs typeface="+mn-cs"/>
                        </a:rPr>
                        <a:t>KR20120014745A(</a:t>
                      </a:r>
                      <a:r>
                        <a:rPr lang="ko-KR" altLang="en-US" sz="1000" b="1" u="none" strike="noStrike" kern="1200" dirty="0">
                          <a:solidFill>
                            <a:srgbClr val="FFFF00"/>
                          </a:solidFill>
                          <a:effectLst/>
                          <a:latin typeface="+mn-ea"/>
                          <a:ea typeface="+mn-ea"/>
                          <a:cs typeface="+mn-cs"/>
                        </a:rPr>
                        <a:t>등록</a:t>
                      </a:r>
                      <a:r>
                        <a:rPr lang="en-US" altLang="ko-KR" sz="1000" b="1" u="none" strike="noStrike" kern="1200" dirty="0">
                          <a:solidFill>
                            <a:srgbClr val="FFFF00"/>
                          </a:solidFill>
                          <a:effectLst/>
                          <a:latin typeface="+mn-ea"/>
                          <a:ea typeface="+mn-ea"/>
                          <a:cs typeface="+mn-cs"/>
                        </a:rPr>
                        <a:t>)_</a:t>
                      </a:r>
                      <a:r>
                        <a:rPr lang="ko-KR" altLang="en-US" sz="1000" b="1" u="none" strike="noStrike" kern="1200" dirty="0" err="1">
                          <a:solidFill>
                            <a:srgbClr val="FFFF00"/>
                          </a:solidFill>
                          <a:effectLst/>
                          <a:latin typeface="+mn-ea"/>
                          <a:ea typeface="+mn-ea"/>
                          <a:cs typeface="+mn-cs"/>
                        </a:rPr>
                        <a:t>퓨처로봇</a:t>
                      </a:r>
                      <a:endParaRPr lang="ko-KR" altLang="en-US" sz="1000" b="1" u="none" strike="noStrike" kern="1200" dirty="0">
                        <a:solidFill>
                          <a:srgbClr val="FFFF00"/>
                        </a:solidFill>
                        <a:effectLst/>
                        <a:latin typeface="+mn-ea"/>
                        <a:ea typeface="+mn-ea"/>
                        <a:cs typeface="+mn-cs"/>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r>
                        <a:rPr lang="en-US" altLang="ko-KR" sz="700" u="none" strike="noStrike" dirty="0">
                          <a:solidFill>
                            <a:schemeClr val="bg1"/>
                          </a:solidFill>
                          <a:effectLst/>
                          <a:latin typeface="+mn-ea"/>
                          <a:ea typeface="+mn-ea"/>
                        </a:rPr>
                        <a:t>KR20170074424A(</a:t>
                      </a:r>
                      <a:r>
                        <a:rPr lang="ko-KR" altLang="en-US" sz="700" u="none" strike="noStrike" dirty="0" err="1">
                          <a:solidFill>
                            <a:schemeClr val="bg1"/>
                          </a:solidFill>
                          <a:effectLst/>
                          <a:latin typeface="+mn-ea"/>
                          <a:ea typeface="+mn-ea"/>
                        </a:rPr>
                        <a:t>심사중</a:t>
                      </a:r>
                      <a:r>
                        <a:rPr lang="en-US" altLang="ko-KR" sz="700" u="none" strike="noStrike" dirty="0">
                          <a:solidFill>
                            <a:schemeClr val="bg1"/>
                          </a:solidFill>
                          <a:effectLst/>
                          <a:latin typeface="+mn-ea"/>
                          <a:ea typeface="+mn-ea"/>
                        </a:rPr>
                        <a:t>)_</a:t>
                      </a:r>
                      <a:r>
                        <a:rPr lang="ko-KR" altLang="en-US" sz="700" u="none" strike="noStrike" dirty="0" err="1">
                          <a:solidFill>
                            <a:schemeClr val="bg1"/>
                          </a:solidFill>
                          <a:effectLst/>
                          <a:latin typeface="+mn-ea"/>
                          <a:ea typeface="+mn-ea"/>
                        </a:rPr>
                        <a:t>로보러스</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tc>
                  <a:txBody>
                    <a:bodyPr/>
                    <a:lstStyle/>
                    <a:p>
                      <a:pPr algn="ctr" fontAlgn="ctr"/>
                      <a:r>
                        <a:rPr lang="ko-KR" altLang="en-US" sz="700" u="none" strike="noStrike" dirty="0">
                          <a:solidFill>
                            <a:schemeClr val="bg1"/>
                          </a:solidFill>
                          <a:effectLst/>
                          <a:latin typeface="+mn-ea"/>
                          <a:ea typeface="+mn-ea"/>
                        </a:rPr>
                        <a:t>　</a:t>
                      </a:r>
                      <a:endParaRPr lang="ko-KR" altLang="en-US" sz="700" b="0" i="0" u="none" strike="noStrike" dirty="0">
                        <a:solidFill>
                          <a:schemeClr val="bg1"/>
                        </a:solidFill>
                        <a:effectLst/>
                        <a:latin typeface="+mn-ea"/>
                        <a:ea typeface="+mn-ea"/>
                      </a:endParaRPr>
                    </a:p>
                  </a:txBody>
                  <a:tcPr marL="6813" marR="6813" marT="6813" marB="0" anchor="ctr">
                    <a:lnT w="12700" cap="flat" cmpd="sng" algn="ctr">
                      <a:solidFill>
                        <a:srgbClr val="F2F2F2">
                          <a:alpha val="69804"/>
                        </a:srgbClr>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1963596361"/>
              </p:ext>
            </p:extLst>
          </p:nvPr>
        </p:nvGraphicFramePr>
        <p:xfrm>
          <a:off x="1907704" y="1160792"/>
          <a:ext cx="7020000" cy="396000"/>
        </p:xfrm>
        <a:graphic>
          <a:graphicData uri="http://schemas.openxmlformats.org/drawingml/2006/table">
            <a:tbl>
              <a:tblPr>
                <a:tableStyleId>{2D5ABB26-0587-4C30-8999-92F81FD0307C}</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404000">
                  <a:extLst>
                    <a:ext uri="{9D8B030D-6E8A-4147-A177-3AD203B41FA5}">
                      <a16:colId xmlns:a16="http://schemas.microsoft.com/office/drawing/2014/main" val="20004"/>
                    </a:ext>
                  </a:extLst>
                </a:gridCol>
              </a:tblGrid>
              <a:tr h="198000">
                <a:tc rowSpan="2">
                  <a:txBody>
                    <a:bodyPr/>
                    <a:lstStyle/>
                    <a:p>
                      <a:pPr algn="ctr" fontAlgn="ctr"/>
                      <a:r>
                        <a:rPr lang="ko-KR" altLang="en-US" sz="1050" b="0" i="1" u="none" strike="noStrike" spc="0" dirty="0">
                          <a:solidFill>
                            <a:schemeClr val="bg1"/>
                          </a:solidFill>
                          <a:effectLst/>
                          <a:latin typeface="나눔고딕"/>
                        </a:rPr>
                        <a:t>핵심특허선별기준  </a:t>
                      </a:r>
                      <a:r>
                        <a:rPr lang="en-US" altLang="ko-KR" sz="1050" b="0" i="1" u="none" strike="noStrike" spc="0" dirty="0">
                          <a:solidFill>
                            <a:schemeClr val="bg1"/>
                          </a:solidFill>
                          <a:effectLst/>
                          <a:latin typeface="나눔고딕"/>
                        </a:rPr>
                        <a:t>:</a:t>
                      </a:r>
                      <a:endParaRPr lang="ko-KR" altLang="en-US" sz="1050" b="0" i="1" u="none" strike="noStrike" spc="0" dirty="0">
                        <a:solidFill>
                          <a:schemeClr val="bg1"/>
                        </a:solidFill>
                        <a:effectLst/>
                        <a:latin typeface="나눔고딕"/>
                      </a:endParaRPr>
                    </a:p>
                  </a:txBody>
                  <a:tcPr marL="9525" marR="9525" marT="9525" marB="0" anchor="ctr">
                    <a:lnL w="28575" cap="flat" cmpd="sng" algn="ctr">
                      <a:no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fontAlgn="ctr"/>
                      <a:r>
                        <a:rPr lang="ko-KR" altLang="en-US" sz="900" i="1" u="none" strike="noStrike" dirty="0">
                          <a:solidFill>
                            <a:schemeClr val="bg1"/>
                          </a:solidFill>
                          <a:effectLst/>
                        </a:rPr>
                        <a:t>자국인용횟수</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ko-KR" altLang="en-US" sz="900" i="1" u="none" strike="noStrike" dirty="0" err="1">
                          <a:solidFill>
                            <a:schemeClr val="bg1"/>
                          </a:solidFill>
                          <a:effectLst/>
                        </a:rPr>
                        <a:t>자국피인용횟수</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ko-KR" altLang="en-US" sz="900" i="1" u="none" strike="noStrike" dirty="0">
                          <a:solidFill>
                            <a:schemeClr val="bg1"/>
                          </a:solidFill>
                          <a:effectLst/>
                        </a:rPr>
                        <a:t>특허평가등급</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ko-KR" altLang="en-US" sz="900" i="1" u="none" strike="noStrike" dirty="0">
                          <a:solidFill>
                            <a:schemeClr val="bg1"/>
                          </a:solidFill>
                          <a:effectLst/>
                        </a:rPr>
                        <a:t>특허평가점수</a:t>
                      </a:r>
                      <a:endParaRPr lang="ko-KR" alt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0"/>
                  </a:ext>
                </a:extLst>
              </a:tr>
              <a:tr h="198000">
                <a:tc vMerge="1">
                  <a:txBody>
                    <a:bodyPr/>
                    <a:lstStyle/>
                    <a:p>
                      <a:pPr algn="ctr" fontAlgn="ctr"/>
                      <a:endParaRPr lang="en-US" altLang="ko-KR" sz="900" b="0" i="0" u="none" strike="noStrike" dirty="0">
                        <a:solidFill>
                          <a:schemeClr val="bg1"/>
                        </a:solidFill>
                        <a:effectLst/>
                        <a:latin typeface="나눔고딕"/>
                      </a:endParaRPr>
                    </a:p>
                  </a:txBody>
                  <a:tcPr marL="9525" marR="9525" marT="9525" marB="0" anchor="ctr">
                    <a:lnL w="28575" cap="flat" cmpd="sng" algn="ctr">
                      <a:solidFill>
                        <a:schemeClr val="accent4">
                          <a:lumMod val="40000"/>
                          <a:lumOff val="60000"/>
                        </a:schemeClr>
                      </a:solidFill>
                      <a:prstDash val="solid"/>
                      <a:round/>
                      <a:headEnd type="none" w="med" len="med"/>
                      <a:tailEnd type="none" w="med" len="med"/>
                    </a:lnL>
                    <a:lnR w="28575" cap="flat" cmpd="sng" algn="ctr">
                      <a:solidFill>
                        <a:schemeClr val="accent4">
                          <a:lumMod val="40000"/>
                          <a:lumOff val="6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i="1" u="none" strike="noStrike" dirty="0">
                          <a:solidFill>
                            <a:schemeClr val="bg1"/>
                          </a:solidFill>
                          <a:effectLst/>
                        </a:rPr>
                        <a:t>2</a:t>
                      </a:r>
                      <a:endParaRPr lang="en-US" altLang="ko-KR"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en-US" altLang="ko-KR" sz="900" i="1" u="none" strike="noStrike" dirty="0">
                          <a:solidFill>
                            <a:schemeClr val="bg1"/>
                          </a:solidFill>
                          <a:effectLst/>
                        </a:rPr>
                        <a:t>17</a:t>
                      </a:r>
                      <a:endParaRPr lang="en-US" altLang="ko-KR"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en-US" sz="900" i="1" u="none" strike="noStrike" dirty="0">
                          <a:solidFill>
                            <a:schemeClr val="bg1"/>
                          </a:solidFill>
                          <a:effectLst/>
                        </a:rPr>
                        <a:t>A+</a:t>
                      </a:r>
                      <a:endParaRPr lang="en-US"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tc>
                  <a:txBody>
                    <a:bodyPr/>
                    <a:lstStyle/>
                    <a:p>
                      <a:pPr algn="ctr" fontAlgn="ctr"/>
                      <a:r>
                        <a:rPr lang="en-US" altLang="ko-KR" sz="900" i="1" u="none" strike="noStrike" dirty="0">
                          <a:solidFill>
                            <a:schemeClr val="bg1"/>
                          </a:solidFill>
                          <a:effectLst/>
                        </a:rPr>
                        <a:t>8</a:t>
                      </a:r>
                      <a:endParaRPr lang="en-US" altLang="ko-KR" sz="900" b="0" i="1" u="none" strike="noStrike" dirty="0">
                        <a:solidFill>
                          <a:schemeClr val="bg1"/>
                        </a:solidFill>
                        <a:effectLst/>
                        <a:latin typeface="나눔고딕"/>
                      </a:endParaRPr>
                    </a:p>
                  </a:txBody>
                  <a:tcPr marL="9525" marR="9525" marT="9525" marB="0" anchor="ctr">
                    <a:lnL w="28575" cap="flat" cmpd="sng" algn="ctr">
                      <a:solidFill>
                        <a:srgbClr val="FFFFFF">
                          <a:alpha val="0"/>
                        </a:srgbClr>
                      </a:solidFill>
                      <a:prstDash val="solid"/>
                      <a:round/>
                      <a:headEnd type="none" w="med" len="med"/>
                      <a:tailEnd type="none" w="med" len="med"/>
                    </a:lnL>
                    <a:lnR w="28575" cap="flat" cmpd="sng" algn="ctr">
                      <a:solidFill>
                        <a:srgbClr val="FFFFFF">
                          <a:alpha val="0"/>
                        </a:srgbClr>
                      </a:solidFill>
                      <a:prstDash val="solid"/>
                      <a:round/>
                      <a:headEnd type="none" w="med" len="med"/>
                      <a:tailEnd type="none" w="med" len="med"/>
                    </a:lnR>
                    <a:lnT w="28575" cap="flat" cmpd="sng" algn="ctr">
                      <a:solidFill>
                        <a:srgbClr val="FFFFFF">
                          <a:alpha val="0"/>
                        </a:srgbClr>
                      </a:solidFill>
                      <a:prstDash val="solid"/>
                      <a:round/>
                      <a:headEnd type="none" w="med" len="med"/>
                      <a:tailEnd type="none" w="med" len="med"/>
                    </a:lnT>
                    <a:lnB w="28575" cap="flat" cmpd="sng" algn="ctr">
                      <a:solidFill>
                        <a:srgbClr val="FFFFFF">
                          <a:alpha val="0"/>
                        </a:srgbClr>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6556821" y="476672"/>
            <a:ext cx="2230098" cy="523220"/>
          </a:xfrm>
          <a:prstGeom prst="rect">
            <a:avLst/>
          </a:prstGeom>
          <a:noFill/>
        </p:spPr>
        <p:txBody>
          <a:bodyPr wrap="none" rtlCol="0">
            <a:spAutoFit/>
          </a:bodyPr>
          <a:lstStyle/>
          <a:p>
            <a:pPr algn="r"/>
            <a:r>
              <a:rPr lang="en-US" altLang="ko-KR" sz="2800" b="1" i="1" dirty="0">
                <a:solidFill>
                  <a:schemeClr val="bg1"/>
                </a:solidFill>
                <a:latin typeface="+mj-ea"/>
                <a:ea typeface="+mj-ea"/>
              </a:rPr>
              <a:t>OS </a:t>
            </a:r>
            <a:r>
              <a:rPr lang="ko-KR" altLang="en-US" sz="2800" b="1" i="1" dirty="0">
                <a:solidFill>
                  <a:schemeClr val="bg1"/>
                </a:solidFill>
                <a:latin typeface="+mj-ea"/>
                <a:ea typeface="+mj-ea"/>
              </a:rPr>
              <a:t>매트릭스</a:t>
            </a:r>
            <a:endParaRPr lang="en-US" altLang="ko-KR" sz="2800" b="1" i="1" dirty="0">
              <a:solidFill>
                <a:schemeClr val="bg1"/>
              </a:solidFill>
              <a:latin typeface="+mj-ea"/>
              <a:ea typeface="+mj-ea"/>
            </a:endParaRPr>
          </a:p>
        </p:txBody>
      </p:sp>
      <p:sp>
        <p:nvSpPr>
          <p:cNvPr id="6" name="오른쪽 화살표 5"/>
          <p:cNvSpPr/>
          <p:nvPr/>
        </p:nvSpPr>
        <p:spPr>
          <a:xfrm>
            <a:off x="9036496" y="1633203"/>
            <a:ext cx="24482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연구개발의 목적이 됨</a:t>
            </a:r>
          </a:p>
        </p:txBody>
      </p:sp>
      <p:sp>
        <p:nvSpPr>
          <p:cNvPr id="7" name="TextBox 6"/>
          <p:cNvSpPr txBox="1"/>
          <p:nvPr/>
        </p:nvSpPr>
        <p:spPr>
          <a:xfrm>
            <a:off x="9072500" y="2204864"/>
            <a:ext cx="2376264" cy="2031325"/>
          </a:xfrm>
          <a:prstGeom prst="rect">
            <a:avLst/>
          </a:prstGeom>
          <a:noFill/>
        </p:spPr>
        <p:txBody>
          <a:bodyPr wrap="square" rtlCol="0">
            <a:spAutoFit/>
          </a:bodyPr>
          <a:lstStyle/>
          <a:p>
            <a:r>
              <a:rPr lang="ko-KR" altLang="en-US" dirty="0"/>
              <a:t>로봇이 </a:t>
            </a:r>
            <a:r>
              <a:rPr lang="ko-KR" altLang="en-US" dirty="0" err="1"/>
              <a:t>가져야하는</a:t>
            </a:r>
            <a:r>
              <a:rPr lang="ko-KR" altLang="en-US" dirty="0"/>
              <a:t> 기능이 </a:t>
            </a:r>
            <a:r>
              <a:rPr lang="ko-KR" altLang="en-US" dirty="0" err="1"/>
              <a:t>이런것들이</a:t>
            </a:r>
            <a:r>
              <a:rPr lang="ko-KR" altLang="en-US" dirty="0"/>
              <a:t> 있었다</a:t>
            </a:r>
            <a:r>
              <a:rPr lang="en-US" altLang="ko-KR" dirty="0"/>
              <a:t>.</a:t>
            </a:r>
          </a:p>
          <a:p>
            <a:r>
              <a:rPr lang="ko-KR" altLang="en-US" dirty="0">
                <a:solidFill>
                  <a:schemeClr val="accent2"/>
                </a:solidFill>
              </a:rPr>
              <a:t>안전은 괜찮은데 다른 목적들은 너무 비슷하다</a:t>
            </a:r>
            <a:r>
              <a:rPr lang="en-US" altLang="ko-KR" dirty="0">
                <a:solidFill>
                  <a:schemeClr val="accent2"/>
                </a:solidFill>
              </a:rPr>
              <a:t>. </a:t>
            </a:r>
            <a:r>
              <a:rPr lang="ko-KR" altLang="en-US" dirty="0">
                <a:solidFill>
                  <a:schemeClr val="accent2"/>
                </a:solidFill>
              </a:rPr>
              <a:t>특허의 관점으로 진행하자</a:t>
            </a:r>
            <a:endParaRPr lang="en-US" altLang="ko-KR" dirty="0">
              <a:solidFill>
                <a:schemeClr val="accent2"/>
              </a:solidFill>
            </a:endParaRPr>
          </a:p>
        </p:txBody>
      </p:sp>
      <p:sp>
        <p:nvSpPr>
          <p:cNvPr id="8" name="TextBox 7"/>
          <p:cNvSpPr txBox="1"/>
          <p:nvPr/>
        </p:nvSpPr>
        <p:spPr>
          <a:xfrm>
            <a:off x="-1404664" y="2996952"/>
            <a:ext cx="877163" cy="2308324"/>
          </a:xfrm>
          <a:prstGeom prst="rect">
            <a:avLst/>
          </a:prstGeom>
          <a:noFill/>
        </p:spPr>
        <p:txBody>
          <a:bodyPr wrap="none" rtlCol="0">
            <a:spAutoFit/>
          </a:bodyPr>
          <a:lstStyle/>
          <a:p>
            <a:r>
              <a:rPr lang="ko-KR" altLang="en-US" dirty="0"/>
              <a:t>인풋</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ko-KR" altLang="en-US" dirty="0"/>
              <a:t>아웃풋</a:t>
            </a:r>
          </a:p>
        </p:txBody>
      </p:sp>
      <p:sp>
        <p:nvSpPr>
          <p:cNvPr id="9" name="TextBox 8"/>
          <p:cNvSpPr txBox="1"/>
          <p:nvPr/>
        </p:nvSpPr>
        <p:spPr>
          <a:xfrm>
            <a:off x="8835028" y="4509120"/>
            <a:ext cx="4123245" cy="1477328"/>
          </a:xfrm>
          <a:prstGeom prst="rect">
            <a:avLst/>
          </a:prstGeom>
          <a:noFill/>
        </p:spPr>
        <p:txBody>
          <a:bodyPr wrap="none" rtlCol="0">
            <a:spAutoFit/>
          </a:bodyPr>
          <a:lstStyle/>
          <a:p>
            <a:r>
              <a:rPr lang="ko-KR" altLang="en-US" dirty="0"/>
              <a:t>전략분석</a:t>
            </a:r>
            <a:endParaRPr lang="en-US" altLang="ko-KR" dirty="0"/>
          </a:p>
          <a:p>
            <a:r>
              <a:rPr lang="ko-KR" altLang="en-US" dirty="0"/>
              <a:t>아이디어 </a:t>
            </a:r>
            <a:r>
              <a:rPr lang="ko-KR" altLang="en-US" dirty="0" err="1"/>
              <a:t>분석한것을</a:t>
            </a:r>
            <a:endParaRPr lang="en-US" altLang="ko-KR" dirty="0"/>
          </a:p>
          <a:p>
            <a:r>
              <a:rPr lang="ko-KR" altLang="en-US" dirty="0"/>
              <a:t>접목해서 진행하자</a:t>
            </a:r>
            <a:endParaRPr lang="en-US" altLang="ko-KR" dirty="0"/>
          </a:p>
          <a:p>
            <a:r>
              <a:rPr lang="ko-KR" altLang="en-US" dirty="0"/>
              <a:t>우리는 모션으로 진행하는데</a:t>
            </a:r>
            <a:endParaRPr lang="en-US" altLang="ko-KR" dirty="0"/>
          </a:p>
          <a:p>
            <a:r>
              <a:rPr lang="ko-KR" altLang="en-US" dirty="0"/>
              <a:t>심리안정은 많으니깐 기능으로 해보자</a:t>
            </a:r>
          </a:p>
        </p:txBody>
      </p:sp>
      <p:sp>
        <p:nvSpPr>
          <p:cNvPr id="10" name="TextBox 9"/>
          <p:cNvSpPr txBox="1"/>
          <p:nvPr/>
        </p:nvSpPr>
        <p:spPr>
          <a:xfrm>
            <a:off x="1403648" y="-315416"/>
            <a:ext cx="4735592" cy="1477328"/>
          </a:xfrm>
          <a:prstGeom prst="rect">
            <a:avLst/>
          </a:prstGeom>
          <a:noFill/>
        </p:spPr>
        <p:txBody>
          <a:bodyPr wrap="none" rtlCol="0">
            <a:spAutoFit/>
          </a:bodyPr>
          <a:lstStyle/>
          <a:p>
            <a:r>
              <a:rPr lang="ko-KR" altLang="en-US" dirty="0"/>
              <a:t>기업</a:t>
            </a:r>
            <a:endParaRPr lang="en-US" altLang="ko-KR" dirty="0"/>
          </a:p>
          <a:p>
            <a:r>
              <a:rPr lang="ko-KR" altLang="en-US" dirty="0"/>
              <a:t>건전지</a:t>
            </a:r>
            <a:r>
              <a:rPr lang="en-US" altLang="ko-KR" dirty="0"/>
              <a:t>-</a:t>
            </a:r>
            <a:r>
              <a:rPr lang="ko-KR" altLang="en-US" dirty="0"/>
              <a:t>오래</a:t>
            </a:r>
            <a:r>
              <a:rPr lang="en-US" altLang="ko-KR" dirty="0"/>
              <a:t>, </a:t>
            </a:r>
            <a:r>
              <a:rPr lang="ko-KR" altLang="en-US" dirty="0"/>
              <a:t>내구성</a:t>
            </a:r>
            <a:r>
              <a:rPr lang="en-US" altLang="ko-KR" dirty="0"/>
              <a:t>, </a:t>
            </a:r>
            <a:r>
              <a:rPr lang="ko-KR" altLang="en-US" dirty="0"/>
              <a:t>신뢰성</a:t>
            </a:r>
            <a:r>
              <a:rPr lang="en-US" altLang="ko-KR" dirty="0"/>
              <a:t>, </a:t>
            </a:r>
            <a:r>
              <a:rPr lang="ko-KR" altLang="en-US" dirty="0"/>
              <a:t>디자인</a:t>
            </a:r>
            <a:r>
              <a:rPr lang="en-US" altLang="ko-KR" dirty="0"/>
              <a:t>,</a:t>
            </a:r>
            <a:r>
              <a:rPr lang="ko-KR" altLang="en-US" dirty="0"/>
              <a:t> 안전성</a:t>
            </a:r>
            <a:endParaRPr lang="en-US" altLang="ko-KR" dirty="0"/>
          </a:p>
          <a:p>
            <a:r>
              <a:rPr lang="ko-KR" altLang="en-US" dirty="0"/>
              <a:t>사용자 편의향상</a:t>
            </a:r>
            <a:endParaRPr lang="en-US" altLang="ko-KR" dirty="0"/>
          </a:p>
          <a:p>
            <a:endParaRPr lang="en-US" altLang="ko-KR" dirty="0"/>
          </a:p>
          <a:p>
            <a:r>
              <a:rPr lang="ko-KR" altLang="en-US" dirty="0"/>
              <a:t>우리는 </a:t>
            </a:r>
            <a:r>
              <a:rPr lang="ko-KR" altLang="en-US" dirty="0" err="1"/>
              <a:t>커뮤니</a:t>
            </a:r>
            <a:r>
              <a:rPr lang="ko-KR" altLang="en-US" dirty="0"/>
              <a:t> </a:t>
            </a:r>
            <a:r>
              <a:rPr lang="ko-KR" altLang="en-US" dirty="0" err="1"/>
              <a:t>케이션에</a:t>
            </a:r>
            <a:r>
              <a:rPr lang="ko-KR" altLang="en-US" dirty="0"/>
              <a:t> 목적을 둔다</a:t>
            </a:r>
          </a:p>
        </p:txBody>
      </p:sp>
    </p:spTree>
    <p:extLst>
      <p:ext uri="{BB962C8B-B14F-4D97-AF65-F5344CB8AC3E}">
        <p14:creationId xmlns:p14="http://schemas.microsoft.com/office/powerpoint/2010/main" val="22744590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7754" y="1360658"/>
            <a:ext cx="9151753" cy="4804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3" name="그룹 2"/>
          <p:cNvGrpSpPr/>
          <p:nvPr/>
        </p:nvGrpSpPr>
        <p:grpSpPr>
          <a:xfrm>
            <a:off x="229080" y="2542108"/>
            <a:ext cx="8685841" cy="3240000"/>
            <a:chOff x="250892" y="1773176"/>
            <a:chExt cx="8685841" cy="3240000"/>
          </a:xfrm>
        </p:grpSpPr>
        <p:pic>
          <p:nvPicPr>
            <p:cNvPr id="6147" name="Picture 3" descr="https://lh6.googleusercontent.com/F6VUkp4Hdkab8sX2XQ5EWK0U2rbZF0s4Y1i4-QDUW2aIC_46MFJLV_oiywhJsIlqkH-GhvXnSeLzmwrRjKreZB1A_DpdGhcoWve2SxsR9tG6GjdEqk4fYf9Rg4X8OAfnZMhOLpzbx2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069" y="1773176"/>
              <a:ext cx="4301664" cy="324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4.googleusercontent.com/qjFWOBm9Jj3hmObuNFxx3bMRwHPWL1-Ro4UukxAsDpdkVTHrBK4-Qijdj0CTlUne4jdhCimHMz5xES6Ke01ZJUu7XASBLdOFGPV-Coi1CJnkA6kZbiiI24VfppLZ0TIVb6BaxDalrx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92" y="1773176"/>
              <a:ext cx="4384177" cy="32400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직사각형 7"/>
          <p:cNvSpPr/>
          <p:nvPr/>
        </p:nvSpPr>
        <p:spPr>
          <a:xfrm>
            <a:off x="1259632" y="1620089"/>
            <a:ext cx="6624736" cy="584775"/>
          </a:xfrm>
          <a:prstGeom prst="rect">
            <a:avLst/>
          </a:prstGeom>
        </p:spPr>
        <p:txBody>
          <a:bodyPr wrap="square">
            <a:spAutoFit/>
          </a:bodyPr>
          <a:lstStyle/>
          <a:p>
            <a:pPr algn="ctr"/>
            <a:r>
              <a:rPr lang="ko-KR" altLang="en-US" sz="3200" b="1" dirty="0"/>
              <a:t>반려 동물 양육의 현실적 문제점</a:t>
            </a:r>
          </a:p>
        </p:txBody>
      </p:sp>
      <p:sp>
        <p:nvSpPr>
          <p:cNvPr id="9" name="슬라이드 번호 개체 틀 8"/>
          <p:cNvSpPr>
            <a:spLocks noGrp="1"/>
          </p:cNvSpPr>
          <p:nvPr>
            <p:ph type="sldNum" sz="quarter" idx="12"/>
          </p:nvPr>
        </p:nvSpPr>
        <p:spPr/>
        <p:txBody>
          <a:bodyPr/>
          <a:lstStyle/>
          <a:p>
            <a:fld id="{CFC48613-D1D5-42C6-AA47-CE1C9A1D9ADE}" type="slidenum">
              <a:rPr lang="ko-KR" altLang="en-US" smtClean="0"/>
              <a:t>5</a:t>
            </a:fld>
            <a:endParaRPr lang="ko-KR" altLang="en-US"/>
          </a:p>
        </p:txBody>
      </p:sp>
      <p:sp>
        <p:nvSpPr>
          <p:cNvPr id="4" name="제목 3"/>
          <p:cNvSpPr>
            <a:spLocks noGrp="1"/>
          </p:cNvSpPr>
          <p:nvPr>
            <p:ph type="title"/>
          </p:nvPr>
        </p:nvSpPr>
        <p:spPr/>
        <p:txBody>
          <a:bodyPr>
            <a:normAutofit/>
          </a:bodyPr>
          <a:lstStyle/>
          <a:p>
            <a:pPr lvl="0"/>
            <a:r>
              <a:rPr lang="ko-KR" altLang="en-US" dirty="0"/>
              <a:t>사회현상 변화</a:t>
            </a:r>
          </a:p>
        </p:txBody>
      </p:sp>
    </p:spTree>
    <p:extLst>
      <p:ext uri="{BB962C8B-B14F-4D97-AF65-F5344CB8AC3E}">
        <p14:creationId xmlns:p14="http://schemas.microsoft.com/office/powerpoint/2010/main" val="4523131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줄무늬가 있는 오른쪽 화살표 25"/>
          <p:cNvSpPr/>
          <p:nvPr/>
        </p:nvSpPr>
        <p:spPr>
          <a:xfrm rot="5400000">
            <a:off x="3254667" y="2428150"/>
            <a:ext cx="2634667" cy="4468556"/>
          </a:xfrm>
          <a:prstGeom prst="stripedRightArrow">
            <a:avLst>
              <a:gd name="adj1" fmla="val 61672"/>
              <a:gd name="adj2" fmla="val 63228"/>
            </a:avLst>
          </a:prstGeom>
          <a:gradFill flip="none" rotWithShape="1">
            <a:gsLst>
              <a:gs pos="100000">
                <a:srgbClr val="8B3B84">
                  <a:alpha val="70000"/>
                </a:srgbClr>
              </a:gs>
              <a:gs pos="48000">
                <a:srgbClr val="7030A0">
                  <a:alpha val="40000"/>
                </a:srgbClr>
              </a:gs>
              <a:gs pos="0">
                <a:srgbClr val="FF9999">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그룹 22"/>
          <p:cNvGrpSpPr/>
          <p:nvPr/>
        </p:nvGrpSpPr>
        <p:grpSpPr>
          <a:xfrm>
            <a:off x="327895" y="1219244"/>
            <a:ext cx="8488210" cy="2569796"/>
            <a:chOff x="327895" y="1219244"/>
            <a:chExt cx="8488210" cy="2569796"/>
          </a:xfrm>
        </p:grpSpPr>
        <p:sp>
          <p:nvSpPr>
            <p:cNvPr id="7" name="직사각형 6"/>
            <p:cNvSpPr/>
            <p:nvPr/>
          </p:nvSpPr>
          <p:spPr>
            <a:xfrm>
              <a:off x="392488" y="1219244"/>
              <a:ext cx="3698448" cy="461665"/>
            </a:xfrm>
            <a:prstGeom prst="rect">
              <a:avLst/>
            </a:prstGeom>
          </p:spPr>
          <p:txBody>
            <a:bodyPr wrap="none" anchor="b">
              <a:spAutoFit/>
            </a:bodyPr>
            <a:lstStyle/>
            <a:p>
              <a:pPr lvl="0"/>
              <a:r>
                <a:rPr lang="ko-KR" altLang="en-US" sz="2400" dirty="0">
                  <a:solidFill>
                    <a:schemeClr val="bg1"/>
                  </a:solidFill>
                </a:rPr>
                <a:t>반려 로봇 치유 연구 논문</a:t>
              </a:r>
            </a:p>
          </p:txBody>
        </p:sp>
        <p:grpSp>
          <p:nvGrpSpPr>
            <p:cNvPr id="22" name="그룹 21"/>
            <p:cNvGrpSpPr/>
            <p:nvPr/>
          </p:nvGrpSpPr>
          <p:grpSpPr>
            <a:xfrm>
              <a:off x="327895" y="1824833"/>
              <a:ext cx="8488210" cy="1964207"/>
              <a:chOff x="327895" y="1824833"/>
              <a:chExt cx="8488210" cy="1964207"/>
            </a:xfrm>
          </p:grpSpPr>
          <p:sp>
            <p:nvSpPr>
              <p:cNvPr id="10" name="직사각형 9"/>
              <p:cNvSpPr/>
              <p:nvPr/>
            </p:nvSpPr>
            <p:spPr>
              <a:xfrm>
                <a:off x="327895" y="2514549"/>
                <a:ext cx="8488210" cy="584775"/>
              </a:xfrm>
              <a:prstGeom prst="rect">
                <a:avLst/>
              </a:prstGeom>
              <a:solidFill>
                <a:srgbClr val="FF0066">
                  <a:alpha val="40000"/>
                </a:srgbClr>
              </a:solidFill>
            </p:spPr>
            <p:txBody>
              <a:bodyPr wrap="square">
                <a:spAutoFit/>
              </a:bodyPr>
              <a:lstStyle/>
              <a:p>
                <a:pPr lvl="0"/>
                <a:r>
                  <a:rPr lang="ko-KR" altLang="en-US" sz="1600" dirty="0">
                    <a:solidFill>
                      <a:schemeClr val="bg1"/>
                    </a:solidFill>
                  </a:rPr>
                  <a:t>고인순 “파로</a:t>
                </a:r>
                <a:r>
                  <a:rPr lang="en-US" altLang="ko-KR" sz="1600" dirty="0">
                    <a:solidFill>
                      <a:schemeClr val="bg1"/>
                    </a:solidFill>
                  </a:rPr>
                  <a:t>(PARO)</a:t>
                </a:r>
                <a:r>
                  <a:rPr lang="ko-KR" altLang="en-US" sz="1600" dirty="0">
                    <a:solidFill>
                      <a:schemeClr val="bg1"/>
                    </a:solidFill>
                  </a:rPr>
                  <a:t>로봇 중재가 치매노인의 인지기능</a:t>
                </a:r>
                <a:r>
                  <a:rPr lang="en-US" altLang="ko-KR" sz="1600" dirty="0">
                    <a:solidFill>
                      <a:schemeClr val="bg1"/>
                    </a:solidFill>
                  </a:rPr>
                  <a:t>, </a:t>
                </a:r>
                <a:r>
                  <a:rPr lang="ko-KR" altLang="en-US" sz="1600" dirty="0">
                    <a:solidFill>
                      <a:schemeClr val="bg1"/>
                    </a:solidFill>
                  </a:rPr>
                  <a:t>정서</a:t>
                </a:r>
                <a:r>
                  <a:rPr lang="en-US" altLang="ko-KR" sz="1600" dirty="0">
                    <a:solidFill>
                      <a:schemeClr val="bg1"/>
                    </a:solidFill>
                  </a:rPr>
                  <a:t>, </a:t>
                </a:r>
                <a:r>
                  <a:rPr lang="ko-KR" altLang="en-US" sz="1600" dirty="0">
                    <a:solidFill>
                      <a:schemeClr val="bg1"/>
                    </a:solidFill>
                  </a:rPr>
                  <a:t>사회적 상호작용 및 문제행동에 미치는 효과” 박사논문</a:t>
                </a:r>
                <a:r>
                  <a:rPr lang="en-US" altLang="ko-KR" sz="1600" dirty="0">
                    <a:solidFill>
                      <a:schemeClr val="bg1"/>
                    </a:solidFill>
                  </a:rPr>
                  <a:t>, </a:t>
                </a:r>
                <a:r>
                  <a:rPr lang="ko-KR" altLang="en-US" sz="1600" dirty="0">
                    <a:solidFill>
                      <a:schemeClr val="bg1"/>
                    </a:solidFill>
                  </a:rPr>
                  <a:t>중앙대학교 간호학 대학원</a:t>
                </a:r>
                <a:r>
                  <a:rPr lang="en-US" altLang="ko-KR" sz="1600" dirty="0">
                    <a:solidFill>
                      <a:schemeClr val="bg1"/>
                    </a:solidFill>
                  </a:rPr>
                  <a:t>,2017</a:t>
                </a:r>
                <a:endParaRPr lang="ko-KR" altLang="en-US" sz="1600" dirty="0">
                  <a:solidFill>
                    <a:schemeClr val="bg1"/>
                  </a:solidFill>
                </a:endParaRPr>
              </a:p>
            </p:txBody>
          </p:sp>
          <p:sp>
            <p:nvSpPr>
              <p:cNvPr id="11" name="직사각형 10"/>
              <p:cNvSpPr/>
              <p:nvPr/>
            </p:nvSpPr>
            <p:spPr>
              <a:xfrm>
                <a:off x="327895" y="1824833"/>
                <a:ext cx="8488210" cy="584775"/>
              </a:xfrm>
              <a:prstGeom prst="rect">
                <a:avLst/>
              </a:prstGeom>
              <a:solidFill>
                <a:srgbClr val="FF0066">
                  <a:alpha val="40000"/>
                </a:srgbClr>
              </a:solidFill>
            </p:spPr>
            <p:txBody>
              <a:bodyPr wrap="square">
                <a:spAutoFit/>
              </a:bodyPr>
              <a:lstStyle/>
              <a:p>
                <a:pPr lvl="0"/>
                <a:r>
                  <a:rPr lang="ko-KR" altLang="en-US" sz="1600" dirty="0">
                    <a:solidFill>
                      <a:schemeClr val="bg1"/>
                    </a:solidFill>
                  </a:rPr>
                  <a:t>김세진</a:t>
                </a:r>
                <a:r>
                  <a:rPr lang="en-US" altLang="ko-KR" sz="1600" dirty="0">
                    <a:solidFill>
                      <a:schemeClr val="bg1"/>
                    </a:solidFill>
                  </a:rPr>
                  <a:t>, </a:t>
                </a:r>
                <a:r>
                  <a:rPr lang="ko-KR" altLang="en-US" sz="1600" dirty="0">
                    <a:solidFill>
                      <a:schemeClr val="bg1"/>
                    </a:solidFill>
                  </a:rPr>
                  <a:t>전수진</a:t>
                </a:r>
                <a:r>
                  <a:rPr lang="en-US" altLang="ko-KR" sz="1600" dirty="0">
                    <a:solidFill>
                      <a:schemeClr val="bg1"/>
                    </a:solidFill>
                  </a:rPr>
                  <a:t> ”</a:t>
                </a:r>
                <a:r>
                  <a:rPr lang="ko-KR" altLang="en-US" sz="1600" dirty="0">
                    <a:solidFill>
                      <a:schemeClr val="bg1"/>
                    </a:solidFill>
                  </a:rPr>
                  <a:t>감성로봇에 나타난 치유 요소 연구</a:t>
                </a:r>
                <a:r>
                  <a:rPr lang="en-US" altLang="ko-KR" sz="1600" dirty="0">
                    <a:solidFill>
                      <a:schemeClr val="bg1"/>
                    </a:solidFill>
                  </a:rPr>
                  <a:t>.” </a:t>
                </a:r>
                <a:r>
                  <a:rPr lang="ko-KR" altLang="en-US" sz="1600" dirty="0">
                    <a:solidFill>
                      <a:schemeClr val="bg1"/>
                    </a:solidFill>
                  </a:rPr>
                  <a:t>연세대학교 커뮤니케이션 대학원</a:t>
                </a:r>
                <a:r>
                  <a:rPr lang="en-US" altLang="ko-KR" sz="1600" dirty="0">
                    <a:solidFill>
                      <a:schemeClr val="bg1"/>
                    </a:solidFill>
                  </a:rPr>
                  <a:t>, 2014</a:t>
                </a:r>
                <a:endParaRPr lang="ko-KR" altLang="en-US" sz="1600" dirty="0">
                  <a:solidFill>
                    <a:schemeClr val="bg1"/>
                  </a:solidFill>
                </a:endParaRPr>
              </a:p>
            </p:txBody>
          </p:sp>
          <p:sp>
            <p:nvSpPr>
              <p:cNvPr id="12" name="직사각형 11"/>
              <p:cNvSpPr/>
              <p:nvPr/>
            </p:nvSpPr>
            <p:spPr>
              <a:xfrm>
                <a:off x="327895" y="3204265"/>
                <a:ext cx="8488210" cy="584775"/>
              </a:xfrm>
              <a:prstGeom prst="rect">
                <a:avLst/>
              </a:prstGeom>
              <a:solidFill>
                <a:srgbClr val="FF0066">
                  <a:alpha val="40000"/>
                </a:srgbClr>
              </a:solidFill>
            </p:spPr>
            <p:txBody>
              <a:bodyPr wrap="square">
                <a:spAutoFit/>
              </a:bodyPr>
              <a:lstStyle/>
              <a:p>
                <a:pPr lvl="0"/>
                <a:r>
                  <a:rPr lang="ko-KR" altLang="en-US" sz="1600" dirty="0">
                    <a:solidFill>
                      <a:schemeClr val="bg1"/>
                    </a:solidFill>
                  </a:rPr>
                  <a:t>류정우</a:t>
                </a:r>
                <a:r>
                  <a:rPr lang="en-US" altLang="ko-KR" sz="1600" dirty="0">
                    <a:solidFill>
                      <a:schemeClr val="bg1"/>
                    </a:solidFill>
                  </a:rPr>
                  <a:t>, </a:t>
                </a:r>
                <a:r>
                  <a:rPr lang="ko-KR" altLang="en-US" sz="1600" dirty="0">
                    <a:solidFill>
                      <a:schemeClr val="bg1"/>
                    </a:solidFill>
                  </a:rPr>
                  <a:t>박천수</a:t>
                </a:r>
                <a:r>
                  <a:rPr lang="en-US" altLang="ko-KR" sz="1600" dirty="0">
                    <a:solidFill>
                      <a:schemeClr val="bg1"/>
                    </a:solidFill>
                  </a:rPr>
                  <a:t>, </a:t>
                </a:r>
                <a:r>
                  <a:rPr lang="ko-KR" altLang="en-US" sz="1600" dirty="0">
                    <a:solidFill>
                      <a:schemeClr val="bg1"/>
                    </a:solidFill>
                  </a:rPr>
                  <a:t>김재홍</a:t>
                </a:r>
                <a:r>
                  <a:rPr lang="en-US" altLang="ko-KR" sz="1600" dirty="0">
                    <a:solidFill>
                      <a:schemeClr val="bg1"/>
                    </a:solidFill>
                  </a:rPr>
                  <a:t>, </a:t>
                </a:r>
                <a:r>
                  <a:rPr lang="ko-KR" altLang="en-US" sz="1600" dirty="0" err="1">
                    <a:solidFill>
                      <a:schemeClr val="bg1"/>
                    </a:solidFill>
                  </a:rPr>
                  <a:t>강상승</a:t>
                </a:r>
                <a:r>
                  <a:rPr lang="en-US" altLang="ko-KR" sz="1600" dirty="0">
                    <a:solidFill>
                      <a:schemeClr val="bg1"/>
                    </a:solidFill>
                  </a:rPr>
                  <a:t>, </a:t>
                </a:r>
                <a:r>
                  <a:rPr lang="ko-KR" altLang="en-US" sz="1600" dirty="0">
                    <a:solidFill>
                      <a:schemeClr val="bg1"/>
                    </a:solidFill>
                  </a:rPr>
                  <a:t>오진환</a:t>
                </a:r>
                <a:r>
                  <a:rPr lang="en-US" altLang="ko-KR" sz="1600" dirty="0">
                    <a:solidFill>
                      <a:schemeClr val="bg1"/>
                    </a:solidFill>
                  </a:rPr>
                  <a:t>, </a:t>
                </a:r>
                <a:r>
                  <a:rPr lang="ko-KR" altLang="en-US" sz="1600" dirty="0">
                    <a:solidFill>
                      <a:schemeClr val="bg1"/>
                    </a:solidFill>
                  </a:rPr>
                  <a:t>손주찬</a:t>
                </a:r>
                <a:r>
                  <a:rPr lang="en-US" altLang="ko-KR" sz="1600" dirty="0">
                    <a:solidFill>
                      <a:schemeClr val="bg1"/>
                    </a:solidFill>
                  </a:rPr>
                  <a:t>, </a:t>
                </a:r>
                <a:r>
                  <a:rPr lang="ko-KR" altLang="en-US" sz="1600" dirty="0">
                    <a:solidFill>
                      <a:schemeClr val="bg1"/>
                    </a:solidFill>
                  </a:rPr>
                  <a:t>조현규 “</a:t>
                </a:r>
                <a:r>
                  <a:rPr lang="en-US" altLang="ko-KR" sz="1600" dirty="0">
                    <a:solidFill>
                      <a:schemeClr val="bg1"/>
                    </a:solidFill>
                  </a:rPr>
                  <a:t>KOBIE:</a:t>
                </a:r>
                <a:r>
                  <a:rPr lang="ko-KR" altLang="en-US" sz="1600" dirty="0" err="1">
                    <a:solidFill>
                      <a:schemeClr val="bg1"/>
                    </a:solidFill>
                  </a:rPr>
                  <a:t>애완형</a:t>
                </a:r>
                <a:r>
                  <a:rPr lang="ko-KR" altLang="en-US" sz="1600" dirty="0">
                    <a:solidFill>
                      <a:schemeClr val="bg1"/>
                    </a:solidFill>
                  </a:rPr>
                  <a:t> 감성로봇” </a:t>
                </a:r>
                <a:r>
                  <a:rPr lang="ko-KR" altLang="en-US" sz="1600" dirty="0" err="1">
                    <a:solidFill>
                      <a:schemeClr val="bg1"/>
                    </a:solidFill>
                  </a:rPr>
                  <a:t>로봇공학회</a:t>
                </a:r>
                <a:r>
                  <a:rPr lang="ko-KR" altLang="en-US" sz="1600" dirty="0">
                    <a:solidFill>
                      <a:schemeClr val="bg1"/>
                    </a:solidFill>
                  </a:rPr>
                  <a:t> </a:t>
                </a:r>
                <a:r>
                  <a:rPr lang="ko-KR" altLang="en-US" sz="1600" dirty="0" err="1">
                    <a:solidFill>
                      <a:schemeClr val="bg1"/>
                    </a:solidFill>
                  </a:rPr>
                  <a:t>논문지</a:t>
                </a:r>
                <a:r>
                  <a:rPr lang="ko-KR" altLang="en-US" sz="1600" dirty="0">
                    <a:solidFill>
                      <a:schemeClr val="bg1"/>
                    </a:solidFill>
                  </a:rPr>
                  <a:t> 제 </a:t>
                </a:r>
                <a:r>
                  <a:rPr lang="en-US" altLang="ko-KR" sz="1600" dirty="0">
                    <a:solidFill>
                      <a:schemeClr val="bg1"/>
                    </a:solidFill>
                  </a:rPr>
                  <a:t>3</a:t>
                </a:r>
                <a:r>
                  <a:rPr lang="ko-KR" altLang="en-US" sz="1600" dirty="0">
                    <a:solidFill>
                      <a:schemeClr val="bg1"/>
                    </a:solidFill>
                  </a:rPr>
                  <a:t>권 제 </a:t>
                </a:r>
                <a:r>
                  <a:rPr lang="en-US" altLang="ko-KR" sz="1600" dirty="0">
                    <a:solidFill>
                      <a:schemeClr val="bg1"/>
                    </a:solidFill>
                  </a:rPr>
                  <a:t>2</a:t>
                </a:r>
                <a:r>
                  <a:rPr lang="ko-KR" altLang="en-US" sz="1600" dirty="0">
                    <a:solidFill>
                      <a:schemeClr val="bg1"/>
                    </a:solidFill>
                  </a:rPr>
                  <a:t>호 </a:t>
                </a:r>
                <a:r>
                  <a:rPr lang="en-US" altLang="ko-KR" sz="1600" dirty="0">
                    <a:solidFill>
                      <a:schemeClr val="bg1"/>
                    </a:solidFill>
                  </a:rPr>
                  <a:t>(2008.6)</a:t>
                </a:r>
                <a:endParaRPr lang="ko-KR" altLang="en-US" sz="1600" dirty="0">
                  <a:solidFill>
                    <a:schemeClr val="bg1"/>
                  </a:solidFill>
                </a:endParaRPr>
              </a:p>
            </p:txBody>
          </p:sp>
        </p:grpSp>
      </p:grpSp>
      <p:sp>
        <p:nvSpPr>
          <p:cNvPr id="14" name="직사각형 13"/>
          <p:cNvSpPr/>
          <p:nvPr/>
        </p:nvSpPr>
        <p:spPr>
          <a:xfrm>
            <a:off x="1406502" y="4105751"/>
            <a:ext cx="6330997" cy="461665"/>
          </a:xfrm>
          <a:prstGeom prst="rect">
            <a:avLst/>
          </a:prstGeom>
        </p:spPr>
        <p:txBody>
          <a:bodyPr wrap="square">
            <a:spAutoFit/>
          </a:bodyPr>
          <a:lstStyle/>
          <a:p>
            <a:pPr lvl="0" algn="ctr"/>
            <a:r>
              <a:rPr lang="ko-KR" altLang="en-US" dirty="0">
                <a:solidFill>
                  <a:schemeClr val="accent4">
                    <a:lumMod val="40000"/>
                    <a:lumOff val="60000"/>
                  </a:schemeClr>
                </a:solidFill>
              </a:rPr>
              <a:t>증명된 </a:t>
            </a:r>
            <a:r>
              <a:rPr lang="en-US" altLang="ko-KR" sz="2400" b="1" dirty="0">
                <a:solidFill>
                  <a:schemeClr val="accent4">
                    <a:lumMod val="40000"/>
                    <a:lumOff val="60000"/>
                  </a:schemeClr>
                </a:solidFill>
              </a:rPr>
              <a:t>‘</a:t>
            </a:r>
            <a:r>
              <a:rPr lang="ko-KR" altLang="en-US" sz="2400" b="1" dirty="0">
                <a:solidFill>
                  <a:schemeClr val="accent4">
                    <a:lumMod val="40000"/>
                    <a:lumOff val="60000"/>
                  </a:schemeClr>
                </a:solidFill>
              </a:rPr>
              <a:t>반려 로봇의 치유와 심리 안정</a:t>
            </a:r>
            <a:r>
              <a:rPr lang="en-US" altLang="ko-KR" sz="2400" b="1" dirty="0">
                <a:solidFill>
                  <a:schemeClr val="accent4">
                    <a:lumMod val="40000"/>
                    <a:lumOff val="60000"/>
                  </a:schemeClr>
                </a:solidFill>
              </a:rPr>
              <a:t>’</a:t>
            </a:r>
            <a:r>
              <a:rPr lang="ko-KR" altLang="en-US" dirty="0">
                <a:solidFill>
                  <a:schemeClr val="accent4">
                    <a:lumMod val="40000"/>
                    <a:lumOff val="60000"/>
                  </a:schemeClr>
                </a:solidFill>
              </a:rPr>
              <a:t> 효과</a:t>
            </a:r>
          </a:p>
        </p:txBody>
      </p:sp>
      <p:sp>
        <p:nvSpPr>
          <p:cNvPr id="15" name="직사각형 14"/>
          <p:cNvSpPr/>
          <p:nvPr/>
        </p:nvSpPr>
        <p:spPr>
          <a:xfrm>
            <a:off x="827584" y="4867562"/>
            <a:ext cx="7488832" cy="1200329"/>
          </a:xfrm>
          <a:prstGeom prst="rect">
            <a:avLst/>
          </a:prstGeom>
        </p:spPr>
        <p:txBody>
          <a:bodyPr wrap="square">
            <a:spAutoFit/>
          </a:bodyPr>
          <a:lstStyle/>
          <a:p>
            <a:pPr lvl="0" algn="ctr"/>
            <a:r>
              <a:rPr lang="ko-KR" altLang="en-US" sz="3600" b="1" dirty="0">
                <a:solidFill>
                  <a:schemeClr val="bg1"/>
                </a:solidFill>
              </a:rPr>
              <a:t>인간과 정서적인 교감을 하는</a:t>
            </a:r>
            <a:endParaRPr lang="en-US" altLang="ko-KR" sz="3600" b="1" dirty="0">
              <a:solidFill>
                <a:schemeClr val="bg1"/>
              </a:solidFill>
            </a:endParaRPr>
          </a:p>
          <a:p>
            <a:pPr lvl="0" algn="ctr"/>
            <a:r>
              <a:rPr lang="ko-KR" altLang="en-US" sz="3600" b="1" dirty="0">
                <a:solidFill>
                  <a:schemeClr val="bg1"/>
                </a:solidFill>
              </a:rPr>
              <a:t>동물형태의 소셜 반려 로봇 </a:t>
            </a:r>
          </a:p>
        </p:txBody>
      </p:sp>
      <p:sp>
        <p:nvSpPr>
          <p:cNvPr id="16" name="슬라이드 번호 개체 틀 15"/>
          <p:cNvSpPr>
            <a:spLocks noGrp="1"/>
          </p:cNvSpPr>
          <p:nvPr>
            <p:ph type="sldNum" sz="quarter" idx="12"/>
          </p:nvPr>
        </p:nvSpPr>
        <p:spPr/>
        <p:txBody>
          <a:bodyPr/>
          <a:lstStyle/>
          <a:p>
            <a:fld id="{CFC48613-D1D5-42C6-AA47-CE1C9A1D9ADE}" type="slidenum">
              <a:rPr lang="ko-KR" altLang="en-US" smtClean="0"/>
              <a:t>6</a:t>
            </a:fld>
            <a:endParaRPr lang="ko-KR" altLang="en-US"/>
          </a:p>
        </p:txBody>
      </p:sp>
      <p:sp>
        <p:nvSpPr>
          <p:cNvPr id="3" name="제목 2"/>
          <p:cNvSpPr>
            <a:spLocks noGrp="1"/>
          </p:cNvSpPr>
          <p:nvPr>
            <p:ph type="title"/>
          </p:nvPr>
        </p:nvSpPr>
        <p:spPr/>
        <p:txBody>
          <a:bodyPr>
            <a:normAutofit/>
          </a:bodyPr>
          <a:lstStyle/>
          <a:p>
            <a:pPr lvl="0"/>
            <a:r>
              <a:rPr lang="ko-KR" altLang="en-US" dirty="0"/>
              <a:t>사회현상 평가</a:t>
            </a:r>
          </a:p>
        </p:txBody>
      </p:sp>
    </p:spTree>
    <p:extLst>
      <p:ext uri="{BB962C8B-B14F-4D97-AF65-F5344CB8AC3E}">
        <p14:creationId xmlns:p14="http://schemas.microsoft.com/office/powerpoint/2010/main" val="13613225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zMy1OYA42NYyOXMFdOVYq090LlmYdwtRaOHas7gSBs2sfNnH5qsrYGAFBiqwcUl4Gxs4312jkKg9nn1HUFgFXdHrGhG5-RTPAU563OmINB7R1fvNWbAGgYpuR3LyFVhBZ578JXpU4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30882"/>
            <a:ext cx="5338793" cy="6438478"/>
          </a:xfrm>
          <a:prstGeom prst="rect">
            <a:avLst/>
          </a:prstGeom>
          <a:noFill/>
          <a:extLst>
            <a:ext uri="{909E8E84-426E-40DD-AFC4-6F175D3DCCD1}">
              <a14:hiddenFill xmlns:a14="http://schemas.microsoft.com/office/drawing/2010/main">
                <a:solidFill>
                  <a:srgbClr val="FFFFFF"/>
                </a:solidFill>
              </a14:hiddenFill>
            </a:ext>
          </a:extLst>
        </p:spPr>
      </p:pic>
      <p:sp>
        <p:nvSpPr>
          <p:cNvPr id="2" name="모서리가 둥근 직사각형 1"/>
          <p:cNvSpPr/>
          <p:nvPr/>
        </p:nvSpPr>
        <p:spPr>
          <a:xfrm>
            <a:off x="4968448" y="1848362"/>
            <a:ext cx="3636000" cy="324000"/>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4968448" y="4618574"/>
            <a:ext cx="3636000" cy="324000"/>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73596" y="1772816"/>
            <a:ext cx="3002260" cy="1245021"/>
          </a:xfrm>
          <a:prstGeom prst="rect">
            <a:avLst/>
          </a:prstGeom>
        </p:spPr>
        <p:txBody>
          <a:bodyPr wrap="square">
            <a:spAutoFit/>
          </a:bodyPr>
          <a:lstStyle/>
          <a:p>
            <a:pPr lvl="0" algn="just">
              <a:lnSpc>
                <a:spcPct val="120000"/>
              </a:lnSpc>
            </a:pPr>
            <a:r>
              <a:rPr lang="ko-KR" altLang="en-US" sz="1600" dirty="0">
                <a:solidFill>
                  <a:schemeClr val="bg1"/>
                </a:solidFill>
              </a:rPr>
              <a:t>제품분류 관점의 기술범위에서 애완 로봇과 정서 지원 로봇을 분석대상으로 정해서 분석을 수행</a:t>
            </a:r>
            <a:r>
              <a:rPr lang="ko-KR" altLang="en-US" sz="1600" b="1" dirty="0">
                <a:solidFill>
                  <a:schemeClr val="bg1"/>
                </a:solidFill>
              </a:rPr>
              <a:t> </a:t>
            </a:r>
            <a:endParaRPr lang="ko-KR" altLang="en-US" sz="1600" dirty="0">
              <a:solidFill>
                <a:schemeClr val="bg1"/>
              </a:solidFill>
            </a:endParaRPr>
          </a:p>
        </p:txBody>
      </p:sp>
      <p:sp>
        <p:nvSpPr>
          <p:cNvPr id="11" name="직사각형 10"/>
          <p:cNvSpPr/>
          <p:nvPr/>
        </p:nvSpPr>
        <p:spPr>
          <a:xfrm>
            <a:off x="273596" y="3140968"/>
            <a:ext cx="3002260" cy="3096344"/>
          </a:xfrm>
          <a:prstGeom prst="rect">
            <a:avLst/>
          </a:prstGeom>
          <a:solidFill>
            <a:srgbClr val="FF00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b="1" dirty="0"/>
              <a:t>애완로봇</a:t>
            </a:r>
            <a:endParaRPr lang="en-US" altLang="ko-KR" sz="3200" b="1" dirty="0"/>
          </a:p>
          <a:p>
            <a:pPr algn="ctr"/>
            <a:r>
              <a:rPr lang="en-US" altLang="ko-KR" sz="8000" b="1" dirty="0"/>
              <a:t>+</a:t>
            </a:r>
          </a:p>
          <a:p>
            <a:pPr algn="ctr"/>
            <a:r>
              <a:rPr lang="ko-KR" altLang="en-US" sz="3200" b="1" dirty="0"/>
              <a:t>정서지원로봇</a:t>
            </a:r>
          </a:p>
        </p:txBody>
      </p:sp>
      <p:sp>
        <p:nvSpPr>
          <p:cNvPr id="13" name="직사각형 12"/>
          <p:cNvSpPr/>
          <p:nvPr/>
        </p:nvSpPr>
        <p:spPr>
          <a:xfrm>
            <a:off x="323528" y="6381328"/>
            <a:ext cx="2952328" cy="261610"/>
          </a:xfrm>
          <a:prstGeom prst="rect">
            <a:avLst/>
          </a:prstGeom>
        </p:spPr>
        <p:txBody>
          <a:bodyPr wrap="square">
            <a:spAutoFit/>
          </a:bodyPr>
          <a:lstStyle/>
          <a:p>
            <a:pPr algn="r"/>
            <a:r>
              <a:rPr lang="ko-KR" altLang="en-US" sz="1100" dirty="0">
                <a:solidFill>
                  <a:schemeClr val="accent4">
                    <a:lumMod val="40000"/>
                    <a:lumOff val="60000"/>
                  </a:schemeClr>
                </a:solidFill>
              </a:rPr>
              <a:t>* 출처</a:t>
            </a:r>
            <a:r>
              <a:rPr lang="en-US" altLang="ko-KR" sz="1100" dirty="0">
                <a:solidFill>
                  <a:schemeClr val="accent4">
                    <a:lumMod val="40000"/>
                    <a:lumOff val="60000"/>
                  </a:schemeClr>
                </a:solidFill>
              </a:rPr>
              <a:t>:  </a:t>
            </a:r>
            <a:r>
              <a:rPr lang="ko-KR" altLang="en-US" sz="1100" dirty="0">
                <a:solidFill>
                  <a:schemeClr val="accent4">
                    <a:lumMod val="40000"/>
                    <a:lumOff val="60000"/>
                  </a:schemeClr>
                </a:solidFill>
              </a:rPr>
              <a:t>중소기업 </a:t>
            </a:r>
            <a:r>
              <a:rPr lang="ko-KR" altLang="en-US" sz="1100" dirty="0" err="1">
                <a:solidFill>
                  <a:schemeClr val="accent4">
                    <a:lumMod val="40000"/>
                    <a:lumOff val="60000"/>
                  </a:schemeClr>
                </a:solidFill>
              </a:rPr>
              <a:t>기술로드맵</a:t>
            </a:r>
            <a:r>
              <a:rPr lang="en-US" altLang="ko-KR" sz="1100" dirty="0">
                <a:solidFill>
                  <a:schemeClr val="accent4">
                    <a:lumMod val="40000"/>
                    <a:lumOff val="60000"/>
                  </a:schemeClr>
                </a:solidFill>
              </a:rPr>
              <a:t>_</a:t>
            </a:r>
            <a:r>
              <a:rPr lang="ko-KR" altLang="en-US" sz="1100" dirty="0">
                <a:solidFill>
                  <a:schemeClr val="accent4">
                    <a:lumMod val="40000"/>
                    <a:lumOff val="60000"/>
                  </a:schemeClr>
                </a:solidFill>
              </a:rPr>
              <a:t>전략보고서</a:t>
            </a:r>
          </a:p>
        </p:txBody>
      </p:sp>
      <p:sp>
        <p:nvSpPr>
          <p:cNvPr id="14" name="슬라이드 번호 개체 틀 13"/>
          <p:cNvSpPr>
            <a:spLocks noGrp="1"/>
          </p:cNvSpPr>
          <p:nvPr>
            <p:ph type="sldNum" sz="quarter" idx="12"/>
          </p:nvPr>
        </p:nvSpPr>
        <p:spPr/>
        <p:txBody>
          <a:bodyPr/>
          <a:lstStyle/>
          <a:p>
            <a:fld id="{CFC48613-D1D5-42C6-AA47-CE1C9A1D9ADE}" type="slidenum">
              <a:rPr lang="ko-KR" altLang="en-US" smtClean="0"/>
              <a:t>7</a:t>
            </a:fld>
            <a:endParaRPr lang="ko-KR" altLang="en-US"/>
          </a:p>
        </p:txBody>
      </p:sp>
      <p:sp>
        <p:nvSpPr>
          <p:cNvPr id="3" name="제목 2"/>
          <p:cNvSpPr>
            <a:spLocks noGrp="1"/>
          </p:cNvSpPr>
          <p:nvPr>
            <p:ph type="title"/>
          </p:nvPr>
        </p:nvSpPr>
        <p:spPr>
          <a:xfrm>
            <a:off x="683568" y="764704"/>
            <a:ext cx="2592288" cy="886110"/>
          </a:xfrm>
        </p:spPr>
        <p:txBody>
          <a:bodyPr>
            <a:normAutofit fontScale="90000"/>
          </a:bodyPr>
          <a:lstStyle/>
          <a:p>
            <a:pPr lvl="0"/>
            <a:r>
              <a:rPr lang="ko-KR" altLang="en-US" dirty="0"/>
              <a:t>제품분류 관점의</a:t>
            </a:r>
            <a:br>
              <a:rPr lang="en-US" altLang="ko-KR" dirty="0"/>
            </a:br>
            <a:r>
              <a:rPr lang="ko-KR" altLang="en-US" dirty="0"/>
              <a:t>기술범위</a:t>
            </a:r>
          </a:p>
        </p:txBody>
      </p:sp>
    </p:spTree>
    <p:extLst>
      <p:ext uri="{BB962C8B-B14F-4D97-AF65-F5344CB8AC3E}">
        <p14:creationId xmlns:p14="http://schemas.microsoft.com/office/powerpoint/2010/main" val="5439962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자유형 326"/>
          <p:cNvSpPr/>
          <p:nvPr/>
        </p:nvSpPr>
        <p:spPr>
          <a:xfrm>
            <a:off x="670142" y="1268760"/>
            <a:ext cx="7803716" cy="4782579"/>
          </a:xfrm>
          <a:custGeom>
            <a:avLst/>
            <a:gdLst>
              <a:gd name="connsiteX0" fmla="*/ 0 w 6091618"/>
              <a:gd name="connsiteY0" fmla="*/ 194866 h 1948656"/>
              <a:gd name="connsiteX1" fmla="*/ 194866 w 6091618"/>
              <a:gd name="connsiteY1" fmla="*/ 0 h 1948656"/>
              <a:gd name="connsiteX2" fmla="*/ 5896752 w 6091618"/>
              <a:gd name="connsiteY2" fmla="*/ 0 h 1948656"/>
              <a:gd name="connsiteX3" fmla="*/ 6091618 w 6091618"/>
              <a:gd name="connsiteY3" fmla="*/ 194866 h 1948656"/>
              <a:gd name="connsiteX4" fmla="*/ 6091618 w 6091618"/>
              <a:gd name="connsiteY4" fmla="*/ 1753790 h 1948656"/>
              <a:gd name="connsiteX5" fmla="*/ 5896752 w 6091618"/>
              <a:gd name="connsiteY5" fmla="*/ 1948656 h 1948656"/>
              <a:gd name="connsiteX6" fmla="*/ 194866 w 6091618"/>
              <a:gd name="connsiteY6" fmla="*/ 1948656 h 1948656"/>
              <a:gd name="connsiteX7" fmla="*/ 0 w 6091618"/>
              <a:gd name="connsiteY7" fmla="*/ 1753790 h 1948656"/>
              <a:gd name="connsiteX8" fmla="*/ 0 w 6091618"/>
              <a:gd name="connsiteY8" fmla="*/ 19486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1618" h="1948656">
                <a:moveTo>
                  <a:pt x="0" y="194866"/>
                </a:moveTo>
                <a:cubicBezTo>
                  <a:pt x="0" y="87244"/>
                  <a:pt x="87244" y="0"/>
                  <a:pt x="194866" y="0"/>
                </a:cubicBezTo>
                <a:lnTo>
                  <a:pt x="5896752" y="0"/>
                </a:lnTo>
                <a:cubicBezTo>
                  <a:pt x="6004374" y="0"/>
                  <a:pt x="6091618" y="87244"/>
                  <a:pt x="6091618" y="194866"/>
                </a:cubicBezTo>
                <a:lnTo>
                  <a:pt x="6091618" y="1753790"/>
                </a:lnTo>
                <a:cubicBezTo>
                  <a:pt x="6091618" y="1861412"/>
                  <a:pt x="6004374" y="1948656"/>
                  <a:pt x="5896752" y="1948656"/>
                </a:cubicBezTo>
                <a:lnTo>
                  <a:pt x="194866" y="1948656"/>
                </a:lnTo>
                <a:cubicBezTo>
                  <a:pt x="87244" y="1948656"/>
                  <a:pt x="0" y="1861412"/>
                  <a:pt x="0" y="1753790"/>
                </a:cubicBezTo>
                <a:lnTo>
                  <a:pt x="0" y="194866"/>
                </a:lnTo>
                <a:close/>
              </a:path>
            </a:pathLst>
          </a:custGeom>
          <a:noFill/>
          <a:ln>
            <a:solidFill>
              <a:srgbClr val="00206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8044" tIns="198044" rIns="198044" bIns="198044" numCol="1" spcCol="1270" anchor="ctr" anchorCtr="0">
            <a:noAutofit/>
          </a:bodyPr>
          <a:lstStyle/>
          <a:p>
            <a:pPr lvl="0" algn="ctr" defTabSz="1644650" latinLnBrk="1">
              <a:lnSpc>
                <a:spcPct val="90000"/>
              </a:lnSpc>
              <a:spcBef>
                <a:spcPct val="0"/>
              </a:spcBef>
              <a:spcAft>
                <a:spcPct val="35000"/>
              </a:spcAft>
            </a:pPr>
            <a:r>
              <a:rPr lang="ko-KR" altLang="en-US" sz="3700" b="1" kern="1200" dirty="0">
                <a:solidFill>
                  <a:schemeClr val="tx2">
                    <a:lumMod val="50000"/>
                  </a:schemeClr>
                </a:solidFill>
              </a:rPr>
              <a:t>인간과 정서적인 교감을 하는</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r>
              <a:rPr lang="ko-KR" altLang="en-US" sz="3700" b="1" kern="1200" dirty="0">
                <a:solidFill>
                  <a:schemeClr val="tx2">
                    <a:lumMod val="50000"/>
                  </a:schemeClr>
                </a:solidFill>
              </a:rPr>
              <a:t>동물형태의 소셜 로봇</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kern="1200" dirty="0">
              <a:solidFill>
                <a:schemeClr val="tx2">
                  <a:lumMod val="50000"/>
                </a:schemeClr>
              </a:solidFill>
            </a:endParaRPr>
          </a:p>
          <a:p>
            <a:pPr lvl="0" algn="ctr" defTabSz="1644650" latinLnBrk="1">
              <a:lnSpc>
                <a:spcPct val="90000"/>
              </a:lnSpc>
              <a:spcBef>
                <a:spcPct val="0"/>
              </a:spcBef>
              <a:spcAft>
                <a:spcPct val="35000"/>
              </a:spcAft>
            </a:pPr>
            <a:endParaRPr lang="ko-KR" altLang="en-US" sz="3700" kern="1200" dirty="0">
              <a:solidFill>
                <a:schemeClr val="tx2">
                  <a:lumMod val="50000"/>
                </a:schemeClr>
              </a:solidFill>
            </a:endParaRPr>
          </a:p>
        </p:txBody>
      </p:sp>
      <p:sp>
        <p:nvSpPr>
          <p:cNvPr id="2" name="슬라이드 번호 개체 틀 1"/>
          <p:cNvSpPr>
            <a:spLocks noGrp="1"/>
          </p:cNvSpPr>
          <p:nvPr>
            <p:ph type="sldNum" sz="quarter" idx="12"/>
          </p:nvPr>
        </p:nvSpPr>
        <p:spPr/>
        <p:txBody>
          <a:bodyPr/>
          <a:lstStyle/>
          <a:p>
            <a:fld id="{CFC48613-D1D5-42C6-AA47-CE1C9A1D9ADE}" type="slidenum">
              <a:rPr lang="ko-KR" altLang="en-US" smtClean="0"/>
              <a:t>8</a:t>
            </a:fld>
            <a:endParaRPr lang="ko-KR" altLang="en-US" dirty="0"/>
          </a:p>
        </p:txBody>
      </p:sp>
      <p:sp>
        <p:nvSpPr>
          <p:cNvPr id="4" name="제목 3"/>
          <p:cNvSpPr>
            <a:spLocks noGrp="1"/>
          </p:cNvSpPr>
          <p:nvPr>
            <p:ph type="title"/>
          </p:nvPr>
        </p:nvSpPr>
        <p:spPr/>
        <p:txBody>
          <a:bodyPr/>
          <a:lstStyle/>
          <a:p>
            <a:r>
              <a:rPr lang="ko-KR" altLang="en-US" dirty="0"/>
              <a:t>기술분석</a:t>
            </a:r>
          </a:p>
        </p:txBody>
      </p:sp>
      <p:sp>
        <p:nvSpPr>
          <p:cNvPr id="41" name="Freeform 72"/>
          <p:cNvSpPr>
            <a:spLocks/>
          </p:cNvSpPr>
          <p:nvPr/>
        </p:nvSpPr>
        <p:spPr bwMode="auto">
          <a:xfrm>
            <a:off x="2158475" y="4604614"/>
            <a:ext cx="382992" cy="41577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42" name="그룹 41"/>
          <p:cNvGrpSpPr/>
          <p:nvPr/>
        </p:nvGrpSpPr>
        <p:grpSpPr>
          <a:xfrm>
            <a:off x="3405805" y="4790894"/>
            <a:ext cx="843476" cy="423226"/>
            <a:chOff x="3597820" y="4651526"/>
            <a:chExt cx="843476" cy="423226"/>
          </a:xfrm>
        </p:grpSpPr>
        <p:sp>
          <p:nvSpPr>
            <p:cNvPr id="43" name="Freeform 73"/>
            <p:cNvSpPr>
              <a:spLocks/>
            </p:cNvSpPr>
            <p:nvPr/>
          </p:nvSpPr>
          <p:spPr bwMode="auto">
            <a:xfrm>
              <a:off x="4050852" y="4960003"/>
              <a:ext cx="131141" cy="64081"/>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74"/>
            <p:cNvSpPr>
              <a:spLocks/>
            </p:cNvSpPr>
            <p:nvPr/>
          </p:nvSpPr>
          <p:spPr bwMode="auto">
            <a:xfrm>
              <a:off x="3597820" y="4651526"/>
              <a:ext cx="502211" cy="423226"/>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75"/>
            <p:cNvSpPr>
              <a:spLocks/>
            </p:cNvSpPr>
            <p:nvPr/>
          </p:nvSpPr>
          <p:spPr bwMode="auto">
            <a:xfrm>
              <a:off x="4129835" y="4869100"/>
              <a:ext cx="311461" cy="187769"/>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76"/>
            <p:cNvSpPr>
              <a:spLocks/>
            </p:cNvSpPr>
            <p:nvPr/>
          </p:nvSpPr>
          <p:spPr bwMode="auto">
            <a:xfrm>
              <a:off x="4000184" y="4962984"/>
              <a:ext cx="70042" cy="74512"/>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77"/>
            <p:cNvSpPr>
              <a:spLocks/>
            </p:cNvSpPr>
            <p:nvPr/>
          </p:nvSpPr>
          <p:spPr bwMode="auto">
            <a:xfrm>
              <a:off x="3983792" y="4942121"/>
              <a:ext cx="80473" cy="92394"/>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 name="Freeform 78"/>
            <p:cNvSpPr>
              <a:spLocks/>
            </p:cNvSpPr>
            <p:nvPr/>
          </p:nvSpPr>
          <p:spPr bwMode="auto">
            <a:xfrm>
              <a:off x="4007636" y="4971925"/>
              <a:ext cx="29805" cy="28315"/>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9" name="Freeform 85"/>
          <p:cNvSpPr>
            <a:spLocks/>
          </p:cNvSpPr>
          <p:nvPr/>
        </p:nvSpPr>
        <p:spPr bwMode="auto">
          <a:xfrm>
            <a:off x="3507141" y="3998090"/>
            <a:ext cx="269733" cy="314439"/>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50" name="그룹 49"/>
          <p:cNvGrpSpPr/>
          <p:nvPr/>
        </p:nvGrpSpPr>
        <p:grpSpPr>
          <a:xfrm>
            <a:off x="2358167" y="4077072"/>
            <a:ext cx="1648204" cy="1297992"/>
            <a:chOff x="1687538" y="1744384"/>
            <a:chExt cx="1648204" cy="1297992"/>
          </a:xfrm>
        </p:grpSpPr>
        <p:sp>
          <p:nvSpPr>
            <p:cNvPr id="51" name="Freeform 79"/>
            <p:cNvSpPr>
              <a:spLocks/>
            </p:cNvSpPr>
            <p:nvPr/>
          </p:nvSpPr>
          <p:spPr bwMode="auto">
            <a:xfrm>
              <a:off x="1687538" y="2173570"/>
              <a:ext cx="1399335" cy="868806"/>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 name="Freeform 80"/>
            <p:cNvSpPr>
              <a:spLocks/>
            </p:cNvSpPr>
            <p:nvPr/>
          </p:nvSpPr>
          <p:spPr bwMode="auto">
            <a:xfrm>
              <a:off x="2617447" y="2480559"/>
              <a:ext cx="409817" cy="293576"/>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 name="Freeform 81"/>
            <p:cNvSpPr>
              <a:spLocks/>
            </p:cNvSpPr>
            <p:nvPr/>
          </p:nvSpPr>
          <p:spPr bwMode="auto">
            <a:xfrm>
              <a:off x="2498228" y="1854661"/>
              <a:ext cx="821123" cy="824099"/>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 name="Freeform 82"/>
            <p:cNvSpPr>
              <a:spLocks/>
            </p:cNvSpPr>
            <p:nvPr/>
          </p:nvSpPr>
          <p:spPr bwMode="auto">
            <a:xfrm>
              <a:off x="2529522" y="2093098"/>
              <a:ext cx="806220" cy="478365"/>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 name="Freeform 83"/>
            <p:cNvSpPr>
              <a:spLocks/>
            </p:cNvSpPr>
            <p:nvPr/>
          </p:nvSpPr>
          <p:spPr bwMode="auto">
            <a:xfrm>
              <a:off x="2560819" y="1799523"/>
              <a:ext cx="230988" cy="348714"/>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84"/>
            <p:cNvSpPr>
              <a:spLocks/>
            </p:cNvSpPr>
            <p:nvPr/>
          </p:nvSpPr>
          <p:spPr bwMode="auto">
            <a:xfrm>
              <a:off x="2621918" y="1875525"/>
              <a:ext cx="84944" cy="157964"/>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86"/>
            <p:cNvSpPr>
              <a:spLocks/>
            </p:cNvSpPr>
            <p:nvPr/>
          </p:nvSpPr>
          <p:spPr bwMode="auto">
            <a:xfrm>
              <a:off x="2937849" y="1744384"/>
              <a:ext cx="87925" cy="146043"/>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8" name="그룹 57"/>
          <p:cNvGrpSpPr/>
          <p:nvPr/>
        </p:nvGrpSpPr>
        <p:grpSpPr>
          <a:xfrm>
            <a:off x="3159916" y="5057645"/>
            <a:ext cx="852417" cy="432167"/>
            <a:chOff x="3351931" y="4918277"/>
            <a:chExt cx="852417" cy="432167"/>
          </a:xfrm>
        </p:grpSpPr>
        <p:sp>
          <p:nvSpPr>
            <p:cNvPr id="59" name="Freeform 87"/>
            <p:cNvSpPr>
              <a:spLocks/>
            </p:cNvSpPr>
            <p:nvPr/>
          </p:nvSpPr>
          <p:spPr bwMode="auto">
            <a:xfrm>
              <a:off x="3351931" y="4918277"/>
              <a:ext cx="281656" cy="254830"/>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0" name="Freeform 88"/>
            <p:cNvSpPr>
              <a:spLocks/>
            </p:cNvSpPr>
            <p:nvPr/>
          </p:nvSpPr>
          <p:spPr bwMode="auto">
            <a:xfrm>
              <a:off x="3815395" y="5234206"/>
              <a:ext cx="131141" cy="65570"/>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1" name="Freeform 89"/>
            <p:cNvSpPr>
              <a:spLocks/>
            </p:cNvSpPr>
            <p:nvPr/>
          </p:nvSpPr>
          <p:spPr bwMode="auto">
            <a:xfrm>
              <a:off x="3360872" y="4927218"/>
              <a:ext cx="502211" cy="423226"/>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2" name="Freeform 90"/>
            <p:cNvSpPr>
              <a:spLocks/>
            </p:cNvSpPr>
            <p:nvPr/>
          </p:nvSpPr>
          <p:spPr bwMode="auto">
            <a:xfrm>
              <a:off x="3892887" y="5144792"/>
              <a:ext cx="311461" cy="186280"/>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3" name="Freeform 91"/>
            <p:cNvSpPr>
              <a:spLocks/>
            </p:cNvSpPr>
            <p:nvPr/>
          </p:nvSpPr>
          <p:spPr bwMode="auto">
            <a:xfrm>
              <a:off x="3763237" y="5238677"/>
              <a:ext cx="70042" cy="74512"/>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4" name="Freeform 92"/>
            <p:cNvSpPr>
              <a:spLocks/>
            </p:cNvSpPr>
            <p:nvPr/>
          </p:nvSpPr>
          <p:spPr bwMode="auto">
            <a:xfrm>
              <a:off x="3746844" y="5217814"/>
              <a:ext cx="80473" cy="9090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5" name="Freeform 93"/>
            <p:cNvSpPr>
              <a:spLocks/>
            </p:cNvSpPr>
            <p:nvPr/>
          </p:nvSpPr>
          <p:spPr bwMode="auto">
            <a:xfrm>
              <a:off x="3770688" y="5247618"/>
              <a:ext cx="29805" cy="26824"/>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66" name="그룹 65"/>
          <p:cNvGrpSpPr/>
          <p:nvPr/>
        </p:nvGrpSpPr>
        <p:grpSpPr>
          <a:xfrm rot="1236315">
            <a:off x="2416286" y="5011448"/>
            <a:ext cx="406836" cy="561818"/>
            <a:chOff x="2608301" y="4872080"/>
            <a:chExt cx="406836" cy="561818"/>
          </a:xfrm>
        </p:grpSpPr>
        <p:sp>
          <p:nvSpPr>
            <p:cNvPr id="67" name="Freeform 94"/>
            <p:cNvSpPr>
              <a:spLocks/>
            </p:cNvSpPr>
            <p:nvPr/>
          </p:nvSpPr>
          <p:spPr bwMode="auto">
            <a:xfrm>
              <a:off x="2675362" y="4875061"/>
              <a:ext cx="338285" cy="247379"/>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8" name="Freeform 95"/>
            <p:cNvSpPr>
              <a:spLocks/>
            </p:cNvSpPr>
            <p:nvPr/>
          </p:nvSpPr>
          <p:spPr bwMode="auto">
            <a:xfrm>
              <a:off x="2612772" y="5213343"/>
              <a:ext cx="159456" cy="168397"/>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9" name="Freeform 96"/>
            <p:cNvSpPr>
              <a:spLocks/>
            </p:cNvSpPr>
            <p:nvPr/>
          </p:nvSpPr>
          <p:spPr bwMode="auto">
            <a:xfrm>
              <a:off x="2608301" y="4872080"/>
              <a:ext cx="406836" cy="450050"/>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0" name="Freeform 97"/>
            <p:cNvSpPr>
              <a:spLocks/>
            </p:cNvSpPr>
            <p:nvPr/>
          </p:nvSpPr>
          <p:spPr bwMode="auto">
            <a:xfrm>
              <a:off x="2653008" y="5271462"/>
              <a:ext cx="335305" cy="16243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1" name="Freeform 98"/>
            <p:cNvSpPr>
              <a:spLocks/>
            </p:cNvSpPr>
            <p:nvPr/>
          </p:nvSpPr>
          <p:spPr bwMode="auto">
            <a:xfrm>
              <a:off x="2682813" y="5205892"/>
              <a:ext cx="35766" cy="59610"/>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99"/>
            <p:cNvSpPr>
              <a:spLocks/>
            </p:cNvSpPr>
            <p:nvPr/>
          </p:nvSpPr>
          <p:spPr bwMode="auto">
            <a:xfrm>
              <a:off x="2654498" y="5202911"/>
              <a:ext cx="58120" cy="61100"/>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100"/>
            <p:cNvSpPr>
              <a:spLocks/>
            </p:cNvSpPr>
            <p:nvPr/>
          </p:nvSpPr>
          <p:spPr bwMode="auto">
            <a:xfrm>
              <a:off x="2670891" y="5222284"/>
              <a:ext cx="20863" cy="1937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74" name="모서리가 둥근 직사각형 73"/>
          <p:cNvSpPr/>
          <p:nvPr/>
        </p:nvSpPr>
        <p:spPr>
          <a:xfrm rot="20669416">
            <a:off x="3640601" y="4536316"/>
            <a:ext cx="337422" cy="117340"/>
          </a:xfrm>
          <a:prstGeom prst="roundRect">
            <a:avLst>
              <a:gd name="adj" fmla="val 50000"/>
            </a:avLst>
          </a:prstGeom>
          <a:gradFill flip="none" rotWithShape="1">
            <a:gsLst>
              <a:gs pos="0">
                <a:schemeClr val="accent5">
                  <a:lumMod val="75000"/>
                </a:schemeClr>
              </a:gs>
              <a:gs pos="72100">
                <a:schemeClr val="accent5">
                  <a:lumMod val="75000"/>
                  <a:alpha val="44000"/>
                </a:schemeClr>
              </a:gs>
              <a:gs pos="100000">
                <a:schemeClr val="accent5">
                  <a:lumMod val="5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5" name="그룹 74"/>
          <p:cNvGrpSpPr/>
          <p:nvPr/>
        </p:nvGrpSpPr>
        <p:grpSpPr>
          <a:xfrm>
            <a:off x="4267472" y="3957935"/>
            <a:ext cx="1289050" cy="1025525"/>
            <a:chOff x="3843338" y="2887663"/>
            <a:chExt cx="1289050" cy="1025525"/>
          </a:xfrm>
        </p:grpSpPr>
        <p:sp>
          <p:nvSpPr>
            <p:cNvPr id="76" name="Freeform 3264"/>
            <p:cNvSpPr>
              <a:spLocks noEditPoints="1"/>
            </p:cNvSpPr>
            <p:nvPr/>
          </p:nvSpPr>
          <p:spPr bwMode="auto">
            <a:xfrm>
              <a:off x="4094163" y="3001963"/>
              <a:ext cx="950913" cy="800100"/>
            </a:xfrm>
            <a:custGeom>
              <a:avLst/>
              <a:gdLst>
                <a:gd name="T0" fmla="*/ 1798 w 2598"/>
                <a:gd name="T1" fmla="*/ 2036 h 2186"/>
                <a:gd name="T2" fmla="*/ 1818 w 2598"/>
                <a:gd name="T3" fmla="*/ 2033 h 2186"/>
                <a:gd name="T4" fmla="*/ 1798 w 2598"/>
                <a:gd name="T5" fmla="*/ 2036 h 2186"/>
                <a:gd name="T6" fmla="*/ 1774 w 2598"/>
                <a:gd name="T7" fmla="*/ 2039 h 2186"/>
                <a:gd name="T8" fmla="*/ 1787 w 2598"/>
                <a:gd name="T9" fmla="*/ 2037 h 2186"/>
                <a:gd name="T10" fmla="*/ 1774 w 2598"/>
                <a:gd name="T11" fmla="*/ 2039 h 2186"/>
                <a:gd name="T12" fmla="*/ 1750 w 2598"/>
                <a:gd name="T13" fmla="*/ 2040 h 2186"/>
                <a:gd name="T14" fmla="*/ 1762 w 2598"/>
                <a:gd name="T15" fmla="*/ 2040 h 2186"/>
                <a:gd name="T16" fmla="*/ 1750 w 2598"/>
                <a:gd name="T17" fmla="*/ 2040 h 2186"/>
                <a:gd name="T18" fmla="*/ 1822 w 2598"/>
                <a:gd name="T19" fmla="*/ 2033 h 2186"/>
                <a:gd name="T20" fmla="*/ 1846 w 2598"/>
                <a:gd name="T21" fmla="*/ 2028 h 2186"/>
                <a:gd name="T22" fmla="*/ 1822 w 2598"/>
                <a:gd name="T23" fmla="*/ 2033 h 2186"/>
                <a:gd name="T24" fmla="*/ 75 w 2598"/>
                <a:gd name="T25" fmla="*/ 956 h 2186"/>
                <a:gd name="T26" fmla="*/ 74 w 2598"/>
                <a:gd name="T27" fmla="*/ 969 h 2186"/>
                <a:gd name="T28" fmla="*/ 75 w 2598"/>
                <a:gd name="T29" fmla="*/ 956 h 2186"/>
                <a:gd name="T30" fmla="*/ 78 w 2598"/>
                <a:gd name="T31" fmla="*/ 928 h 2186"/>
                <a:gd name="T32" fmla="*/ 76 w 2598"/>
                <a:gd name="T33" fmla="*/ 946 h 2186"/>
                <a:gd name="T34" fmla="*/ 78 w 2598"/>
                <a:gd name="T35" fmla="*/ 928 h 2186"/>
                <a:gd name="T36" fmla="*/ 82 w 2598"/>
                <a:gd name="T37" fmla="*/ 900 h 2186"/>
                <a:gd name="T38" fmla="*/ 78 w 2598"/>
                <a:gd name="T39" fmla="*/ 922 h 2186"/>
                <a:gd name="T40" fmla="*/ 82 w 2598"/>
                <a:gd name="T41" fmla="*/ 900 h 2186"/>
                <a:gd name="T42" fmla="*/ 471 w 2598"/>
                <a:gd name="T43" fmla="*/ 424 h 2186"/>
                <a:gd name="T44" fmla="*/ 470 w 2598"/>
                <a:gd name="T45" fmla="*/ 462 h 2186"/>
                <a:gd name="T46" fmla="*/ 471 w 2598"/>
                <a:gd name="T47" fmla="*/ 424 h 2186"/>
                <a:gd name="T48" fmla="*/ 472 w 2598"/>
                <a:gd name="T49" fmla="*/ 418 h 2186"/>
                <a:gd name="T50" fmla="*/ 476 w 2598"/>
                <a:gd name="T51" fmla="*/ 383 h 2186"/>
                <a:gd name="T52" fmla="*/ 472 w 2598"/>
                <a:gd name="T53" fmla="*/ 418 h 2186"/>
                <a:gd name="T54" fmla="*/ 477 w 2598"/>
                <a:gd name="T55" fmla="*/ 378 h 2186"/>
                <a:gd name="T56" fmla="*/ 484 w 2598"/>
                <a:gd name="T57" fmla="*/ 341 h 2186"/>
                <a:gd name="T58" fmla="*/ 477 w 2598"/>
                <a:gd name="T59" fmla="*/ 378 h 2186"/>
                <a:gd name="T60" fmla="*/ 2179 w 2598"/>
                <a:gd name="T61" fmla="*/ 548 h 2186"/>
                <a:gd name="T62" fmla="*/ 2180 w 2598"/>
                <a:gd name="T63" fmla="*/ 532 h 2186"/>
                <a:gd name="T64" fmla="*/ 1629 w 2598"/>
                <a:gd name="T65" fmla="*/ 0 h 2186"/>
                <a:gd name="T66" fmla="*/ 1288 w 2598"/>
                <a:gd name="T67" fmla="*/ 115 h 2186"/>
                <a:gd name="T68" fmla="*/ 947 w 2598"/>
                <a:gd name="T69" fmla="*/ 0 h 2186"/>
                <a:gd name="T70" fmla="*/ 596 w 2598"/>
                <a:gd name="T71" fmla="*/ 123 h 2186"/>
                <a:gd name="T72" fmla="*/ 565 w 2598"/>
                <a:gd name="T73" fmla="*/ 163 h 2186"/>
                <a:gd name="T74" fmla="*/ 484 w 2598"/>
                <a:gd name="T75" fmla="*/ 341 h 2186"/>
                <a:gd name="T76" fmla="*/ 596 w 2598"/>
                <a:gd name="T77" fmla="*/ 123 h 2186"/>
                <a:gd name="T78" fmla="*/ 397 w 2598"/>
                <a:gd name="T79" fmla="*/ 509 h 2186"/>
                <a:gd name="T80" fmla="*/ 433 w 2598"/>
                <a:gd name="T81" fmla="*/ 495 h 2186"/>
                <a:gd name="T82" fmla="*/ 397 w 2598"/>
                <a:gd name="T83" fmla="*/ 509 h 2186"/>
                <a:gd name="T84" fmla="*/ 397 w 2598"/>
                <a:gd name="T85" fmla="*/ 509 h 2186"/>
                <a:gd name="T86" fmla="*/ 201 w 2598"/>
                <a:gd name="T87" fmla="*/ 654 h 2186"/>
                <a:gd name="T88" fmla="*/ 200 w 2598"/>
                <a:gd name="T89" fmla="*/ 655 h 2186"/>
                <a:gd name="T90" fmla="*/ 82 w 2598"/>
                <a:gd name="T91" fmla="*/ 899 h 2186"/>
                <a:gd name="T92" fmla="*/ 201 w 2598"/>
                <a:gd name="T93" fmla="*/ 654 h 2186"/>
                <a:gd name="T94" fmla="*/ 0 w 2598"/>
                <a:gd name="T95" fmla="*/ 1064 h 2186"/>
                <a:gd name="T96" fmla="*/ 396 w 2598"/>
                <a:gd name="T97" fmla="*/ 1575 h 2186"/>
                <a:gd name="T98" fmla="*/ 447 w 2598"/>
                <a:gd name="T99" fmla="*/ 1802 h 2186"/>
                <a:gd name="T100" fmla="*/ 1176 w 2598"/>
                <a:gd name="T101" fmla="*/ 2063 h 2186"/>
                <a:gd name="T102" fmla="*/ 1299 w 2598"/>
                <a:gd name="T103" fmla="*/ 1989 h 2186"/>
                <a:gd name="T104" fmla="*/ 1651 w 2598"/>
                <a:gd name="T105" fmla="*/ 2112 h 2186"/>
                <a:gd name="T106" fmla="*/ 2076 w 2598"/>
                <a:gd name="T107" fmla="*/ 1919 h 2186"/>
                <a:gd name="T108" fmla="*/ 1846 w 2598"/>
                <a:gd name="T109" fmla="*/ 2028 h 2186"/>
                <a:gd name="T110" fmla="*/ 2075 w 2598"/>
                <a:gd name="T111" fmla="*/ 1919 h 2186"/>
                <a:gd name="T112" fmla="*/ 2076 w 2598"/>
                <a:gd name="T113" fmla="*/ 1919 h 2186"/>
                <a:gd name="T114" fmla="*/ 2270 w 2598"/>
                <a:gd name="T115" fmla="*/ 1584 h 2186"/>
                <a:gd name="T116" fmla="*/ 2397 w 2598"/>
                <a:gd name="T117" fmla="*/ 1475 h 2186"/>
                <a:gd name="T118" fmla="*/ 2398 w 2598"/>
                <a:gd name="T119" fmla="*/ 1474 h 2186"/>
                <a:gd name="T120" fmla="*/ 2471 w 2598"/>
                <a:gd name="T121" fmla="*/ 1404 h 2186"/>
                <a:gd name="T122" fmla="*/ 2598 w 2598"/>
                <a:gd name="T123" fmla="*/ 1064 h 2186"/>
                <a:gd name="T124" fmla="*/ 2179 w 2598"/>
                <a:gd name="T125" fmla="*/ 548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8" h="2186">
                  <a:moveTo>
                    <a:pt x="1798" y="2036"/>
                  </a:moveTo>
                  <a:cubicBezTo>
                    <a:pt x="1805" y="2035"/>
                    <a:pt x="1812" y="2034"/>
                    <a:pt x="1818" y="2033"/>
                  </a:cubicBezTo>
                  <a:cubicBezTo>
                    <a:pt x="1812" y="2034"/>
                    <a:pt x="1805" y="2035"/>
                    <a:pt x="1798" y="2036"/>
                  </a:cubicBezTo>
                  <a:close/>
                  <a:moveTo>
                    <a:pt x="1774" y="2039"/>
                  </a:moveTo>
                  <a:cubicBezTo>
                    <a:pt x="1779" y="2038"/>
                    <a:pt x="1783" y="2038"/>
                    <a:pt x="1787" y="2037"/>
                  </a:cubicBezTo>
                  <a:cubicBezTo>
                    <a:pt x="1783" y="2038"/>
                    <a:pt x="1779" y="2038"/>
                    <a:pt x="1774" y="2039"/>
                  </a:cubicBezTo>
                  <a:close/>
                  <a:moveTo>
                    <a:pt x="1750" y="2040"/>
                  </a:moveTo>
                  <a:cubicBezTo>
                    <a:pt x="1754" y="2040"/>
                    <a:pt x="1758" y="2040"/>
                    <a:pt x="1762" y="2040"/>
                  </a:cubicBezTo>
                  <a:cubicBezTo>
                    <a:pt x="1758" y="2040"/>
                    <a:pt x="1754" y="2040"/>
                    <a:pt x="1750" y="2040"/>
                  </a:cubicBezTo>
                  <a:close/>
                  <a:moveTo>
                    <a:pt x="1822" y="2033"/>
                  </a:moveTo>
                  <a:cubicBezTo>
                    <a:pt x="1830" y="2031"/>
                    <a:pt x="1838" y="2030"/>
                    <a:pt x="1846" y="2028"/>
                  </a:cubicBezTo>
                  <a:cubicBezTo>
                    <a:pt x="1838" y="2030"/>
                    <a:pt x="1830" y="2031"/>
                    <a:pt x="1822" y="2033"/>
                  </a:cubicBezTo>
                  <a:close/>
                  <a:moveTo>
                    <a:pt x="75" y="956"/>
                  </a:moveTo>
                  <a:cubicBezTo>
                    <a:pt x="75" y="961"/>
                    <a:pt x="74" y="965"/>
                    <a:pt x="74" y="969"/>
                  </a:cubicBezTo>
                  <a:cubicBezTo>
                    <a:pt x="74" y="965"/>
                    <a:pt x="75" y="961"/>
                    <a:pt x="75" y="956"/>
                  </a:cubicBezTo>
                  <a:close/>
                  <a:moveTo>
                    <a:pt x="78" y="928"/>
                  </a:moveTo>
                  <a:cubicBezTo>
                    <a:pt x="77" y="934"/>
                    <a:pt x="76" y="940"/>
                    <a:pt x="76" y="946"/>
                  </a:cubicBezTo>
                  <a:cubicBezTo>
                    <a:pt x="76" y="940"/>
                    <a:pt x="77" y="934"/>
                    <a:pt x="78" y="928"/>
                  </a:cubicBezTo>
                  <a:close/>
                  <a:moveTo>
                    <a:pt x="82" y="900"/>
                  </a:moveTo>
                  <a:cubicBezTo>
                    <a:pt x="81" y="907"/>
                    <a:pt x="79" y="915"/>
                    <a:pt x="78" y="922"/>
                  </a:cubicBezTo>
                  <a:cubicBezTo>
                    <a:pt x="79" y="915"/>
                    <a:pt x="81" y="907"/>
                    <a:pt x="82" y="900"/>
                  </a:cubicBezTo>
                  <a:close/>
                  <a:moveTo>
                    <a:pt x="471" y="424"/>
                  </a:moveTo>
                  <a:cubicBezTo>
                    <a:pt x="470" y="436"/>
                    <a:pt x="470" y="449"/>
                    <a:pt x="470" y="462"/>
                  </a:cubicBezTo>
                  <a:cubicBezTo>
                    <a:pt x="470" y="449"/>
                    <a:pt x="470" y="436"/>
                    <a:pt x="471" y="424"/>
                  </a:cubicBezTo>
                  <a:close/>
                  <a:moveTo>
                    <a:pt x="472" y="418"/>
                  </a:moveTo>
                  <a:cubicBezTo>
                    <a:pt x="473" y="406"/>
                    <a:pt x="474" y="394"/>
                    <a:pt x="476" y="383"/>
                  </a:cubicBezTo>
                  <a:cubicBezTo>
                    <a:pt x="474" y="394"/>
                    <a:pt x="473" y="406"/>
                    <a:pt x="472" y="418"/>
                  </a:cubicBezTo>
                  <a:close/>
                  <a:moveTo>
                    <a:pt x="477" y="378"/>
                  </a:moveTo>
                  <a:cubicBezTo>
                    <a:pt x="479" y="365"/>
                    <a:pt x="481" y="353"/>
                    <a:pt x="484" y="341"/>
                  </a:cubicBezTo>
                  <a:cubicBezTo>
                    <a:pt x="481" y="353"/>
                    <a:pt x="479" y="365"/>
                    <a:pt x="477" y="378"/>
                  </a:cubicBezTo>
                  <a:close/>
                  <a:moveTo>
                    <a:pt x="2179" y="548"/>
                  </a:moveTo>
                  <a:cubicBezTo>
                    <a:pt x="2180" y="543"/>
                    <a:pt x="2180" y="538"/>
                    <a:pt x="2180" y="532"/>
                  </a:cubicBezTo>
                  <a:cubicBezTo>
                    <a:pt x="2180" y="239"/>
                    <a:pt x="1933" y="0"/>
                    <a:pt x="1629" y="0"/>
                  </a:cubicBezTo>
                  <a:cubicBezTo>
                    <a:pt x="1500" y="0"/>
                    <a:pt x="1382" y="43"/>
                    <a:pt x="1288" y="115"/>
                  </a:cubicBezTo>
                  <a:cubicBezTo>
                    <a:pt x="1194" y="43"/>
                    <a:pt x="1076" y="0"/>
                    <a:pt x="947" y="0"/>
                  </a:cubicBezTo>
                  <a:cubicBezTo>
                    <a:pt x="814" y="0"/>
                    <a:pt x="691" y="46"/>
                    <a:pt x="596" y="123"/>
                  </a:cubicBezTo>
                  <a:cubicBezTo>
                    <a:pt x="585" y="136"/>
                    <a:pt x="575" y="149"/>
                    <a:pt x="565" y="163"/>
                  </a:cubicBezTo>
                  <a:cubicBezTo>
                    <a:pt x="527" y="216"/>
                    <a:pt x="500" y="276"/>
                    <a:pt x="484" y="341"/>
                  </a:cubicBezTo>
                  <a:cubicBezTo>
                    <a:pt x="504" y="259"/>
                    <a:pt x="543" y="185"/>
                    <a:pt x="596" y="123"/>
                  </a:cubicBezTo>
                  <a:cubicBezTo>
                    <a:pt x="480" y="215"/>
                    <a:pt x="404" y="354"/>
                    <a:pt x="397" y="509"/>
                  </a:cubicBezTo>
                  <a:cubicBezTo>
                    <a:pt x="409" y="504"/>
                    <a:pt x="421" y="499"/>
                    <a:pt x="433" y="495"/>
                  </a:cubicBezTo>
                  <a:cubicBezTo>
                    <a:pt x="421" y="499"/>
                    <a:pt x="409" y="504"/>
                    <a:pt x="397" y="509"/>
                  </a:cubicBezTo>
                  <a:lnTo>
                    <a:pt x="397" y="509"/>
                  </a:lnTo>
                  <a:cubicBezTo>
                    <a:pt x="321" y="543"/>
                    <a:pt x="254" y="592"/>
                    <a:pt x="201" y="654"/>
                  </a:cubicBezTo>
                  <a:lnTo>
                    <a:pt x="200" y="655"/>
                  </a:lnTo>
                  <a:cubicBezTo>
                    <a:pt x="141" y="724"/>
                    <a:pt x="99" y="808"/>
                    <a:pt x="82" y="899"/>
                  </a:cubicBezTo>
                  <a:cubicBezTo>
                    <a:pt x="99" y="807"/>
                    <a:pt x="141" y="723"/>
                    <a:pt x="201" y="654"/>
                  </a:cubicBezTo>
                  <a:cubicBezTo>
                    <a:pt x="78" y="751"/>
                    <a:pt x="0" y="899"/>
                    <a:pt x="0" y="1064"/>
                  </a:cubicBezTo>
                  <a:cubicBezTo>
                    <a:pt x="0" y="1306"/>
                    <a:pt x="167" y="1511"/>
                    <a:pt x="396" y="1575"/>
                  </a:cubicBezTo>
                  <a:cubicBezTo>
                    <a:pt x="396" y="1651"/>
                    <a:pt x="412" y="1728"/>
                    <a:pt x="447" y="1802"/>
                  </a:cubicBezTo>
                  <a:cubicBezTo>
                    <a:pt x="573" y="2069"/>
                    <a:pt x="900" y="2186"/>
                    <a:pt x="1176" y="2063"/>
                  </a:cubicBezTo>
                  <a:cubicBezTo>
                    <a:pt x="1222" y="2043"/>
                    <a:pt x="1263" y="2018"/>
                    <a:pt x="1299" y="1989"/>
                  </a:cubicBezTo>
                  <a:cubicBezTo>
                    <a:pt x="1395" y="2065"/>
                    <a:pt x="1517" y="2112"/>
                    <a:pt x="1651" y="2112"/>
                  </a:cubicBezTo>
                  <a:cubicBezTo>
                    <a:pt x="1822" y="2112"/>
                    <a:pt x="1975" y="2037"/>
                    <a:pt x="2076" y="1919"/>
                  </a:cubicBezTo>
                  <a:cubicBezTo>
                    <a:pt x="2010" y="1971"/>
                    <a:pt x="1932" y="2009"/>
                    <a:pt x="1846" y="2028"/>
                  </a:cubicBezTo>
                  <a:cubicBezTo>
                    <a:pt x="1932" y="2009"/>
                    <a:pt x="2010" y="1971"/>
                    <a:pt x="2075" y="1919"/>
                  </a:cubicBezTo>
                  <a:lnTo>
                    <a:pt x="2076" y="1919"/>
                  </a:lnTo>
                  <a:cubicBezTo>
                    <a:pt x="2179" y="1836"/>
                    <a:pt x="2250" y="1718"/>
                    <a:pt x="2270" y="1584"/>
                  </a:cubicBezTo>
                  <a:cubicBezTo>
                    <a:pt x="2318" y="1554"/>
                    <a:pt x="2361" y="1517"/>
                    <a:pt x="2397" y="1475"/>
                  </a:cubicBezTo>
                  <a:lnTo>
                    <a:pt x="2398" y="1474"/>
                  </a:lnTo>
                  <a:cubicBezTo>
                    <a:pt x="2425" y="1453"/>
                    <a:pt x="2449" y="1429"/>
                    <a:pt x="2471" y="1404"/>
                  </a:cubicBezTo>
                  <a:cubicBezTo>
                    <a:pt x="2550" y="1312"/>
                    <a:pt x="2598" y="1194"/>
                    <a:pt x="2598" y="1064"/>
                  </a:cubicBezTo>
                  <a:cubicBezTo>
                    <a:pt x="2598" y="814"/>
                    <a:pt x="2420" y="605"/>
                    <a:pt x="2179" y="548"/>
                  </a:cubicBezTo>
                </a:path>
              </a:pathLst>
            </a:custGeom>
            <a:solidFill>
              <a:srgbClr val="8C50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7" name="Freeform 3265"/>
            <p:cNvSpPr>
              <a:spLocks/>
            </p:cNvSpPr>
            <p:nvPr/>
          </p:nvSpPr>
          <p:spPr bwMode="auto">
            <a:xfrm>
              <a:off x="4037013" y="2997200"/>
              <a:ext cx="1095375" cy="782638"/>
            </a:xfrm>
            <a:custGeom>
              <a:avLst/>
              <a:gdLst>
                <a:gd name="T0" fmla="*/ 1218 w 2989"/>
                <a:gd name="T1" fmla="*/ 2135 h 2135"/>
                <a:gd name="T2" fmla="*/ 1559 w 2989"/>
                <a:gd name="T3" fmla="*/ 1765 h 2135"/>
                <a:gd name="T4" fmla="*/ 1981 w 2989"/>
                <a:gd name="T5" fmla="*/ 1759 h 2135"/>
                <a:gd name="T6" fmla="*/ 2255 w 2989"/>
                <a:gd name="T7" fmla="*/ 2050 h 2135"/>
                <a:gd name="T8" fmla="*/ 2248 w 2989"/>
                <a:gd name="T9" fmla="*/ 2053 h 2135"/>
                <a:gd name="T10" fmla="*/ 2243 w 2989"/>
                <a:gd name="T11" fmla="*/ 2012 h 2135"/>
                <a:gd name="T12" fmla="*/ 2339 w 2989"/>
                <a:gd name="T13" fmla="*/ 1751 h 2135"/>
                <a:gd name="T14" fmla="*/ 2491 w 2989"/>
                <a:gd name="T15" fmla="*/ 1555 h 2135"/>
                <a:gd name="T16" fmla="*/ 2674 w 2989"/>
                <a:gd name="T17" fmla="*/ 1423 h 2135"/>
                <a:gd name="T18" fmla="*/ 2989 w 2989"/>
                <a:gd name="T19" fmla="*/ 1345 h 2135"/>
                <a:gd name="T20" fmla="*/ 2742 w 2989"/>
                <a:gd name="T21" fmla="*/ 957 h 2135"/>
                <a:gd name="T22" fmla="*/ 2769 w 2989"/>
                <a:gd name="T23" fmla="*/ 685 h 2135"/>
                <a:gd name="T24" fmla="*/ 2769 w 2989"/>
                <a:gd name="T25" fmla="*/ 685 h 2135"/>
                <a:gd name="T26" fmla="*/ 2859 w 2989"/>
                <a:gd name="T27" fmla="*/ 441 h 2135"/>
                <a:gd name="T28" fmla="*/ 2859 w 2989"/>
                <a:gd name="T29" fmla="*/ 441 h 2135"/>
                <a:gd name="T30" fmla="*/ 2339 w 2989"/>
                <a:gd name="T31" fmla="*/ 400 h 2135"/>
                <a:gd name="T32" fmla="*/ 2149 w 2989"/>
                <a:gd name="T33" fmla="*/ 238 h 2135"/>
                <a:gd name="T34" fmla="*/ 1993 w 2989"/>
                <a:gd name="T35" fmla="*/ 0 h 2135"/>
                <a:gd name="T36" fmla="*/ 1525 w 2989"/>
                <a:gd name="T37" fmla="*/ 472 h 2135"/>
                <a:gd name="T38" fmla="*/ 828 w 2989"/>
                <a:gd name="T39" fmla="*/ 220 h 2135"/>
                <a:gd name="T40" fmla="*/ 849 w 2989"/>
                <a:gd name="T41" fmla="*/ 627 h 2135"/>
                <a:gd name="T42" fmla="*/ 452 w 2989"/>
                <a:gd name="T43" fmla="*/ 769 h 2135"/>
                <a:gd name="T44" fmla="*/ 0 w 2989"/>
                <a:gd name="T45" fmla="*/ 563 h 2135"/>
                <a:gd name="T46" fmla="*/ 331 w 2989"/>
                <a:gd name="T47" fmla="*/ 1277 h 2135"/>
                <a:gd name="T48" fmla="*/ 82 w 2989"/>
                <a:gd name="T49" fmla="*/ 1689 h 2135"/>
                <a:gd name="T50" fmla="*/ 835 w 2989"/>
                <a:gd name="T51" fmla="*/ 1642 h 2135"/>
                <a:gd name="T52" fmla="*/ 1218 w 2989"/>
                <a:gd name="T53"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89" h="2135">
                  <a:moveTo>
                    <a:pt x="1218" y="2135"/>
                  </a:moveTo>
                  <a:cubicBezTo>
                    <a:pt x="1211" y="1973"/>
                    <a:pt x="1410" y="1828"/>
                    <a:pt x="1559" y="1765"/>
                  </a:cubicBezTo>
                  <a:cubicBezTo>
                    <a:pt x="1691" y="1709"/>
                    <a:pt x="1846" y="1706"/>
                    <a:pt x="1981" y="1759"/>
                  </a:cubicBezTo>
                  <a:cubicBezTo>
                    <a:pt x="2115" y="1811"/>
                    <a:pt x="2196" y="1919"/>
                    <a:pt x="2255" y="2050"/>
                  </a:cubicBezTo>
                  <a:cubicBezTo>
                    <a:pt x="2264" y="2047"/>
                    <a:pt x="2250" y="2062"/>
                    <a:pt x="2248" y="2053"/>
                  </a:cubicBezTo>
                  <a:cubicBezTo>
                    <a:pt x="2245" y="2043"/>
                    <a:pt x="2246" y="2021"/>
                    <a:pt x="2243" y="2012"/>
                  </a:cubicBezTo>
                  <a:cubicBezTo>
                    <a:pt x="2217" y="1933"/>
                    <a:pt x="2304" y="1826"/>
                    <a:pt x="2339" y="1751"/>
                  </a:cubicBezTo>
                  <a:cubicBezTo>
                    <a:pt x="2374" y="1675"/>
                    <a:pt x="2430" y="1611"/>
                    <a:pt x="2491" y="1555"/>
                  </a:cubicBezTo>
                  <a:cubicBezTo>
                    <a:pt x="2546" y="1503"/>
                    <a:pt x="2607" y="1456"/>
                    <a:pt x="2674" y="1423"/>
                  </a:cubicBezTo>
                  <a:cubicBezTo>
                    <a:pt x="2789" y="1366"/>
                    <a:pt x="2865" y="1316"/>
                    <a:pt x="2989" y="1345"/>
                  </a:cubicBezTo>
                  <a:cubicBezTo>
                    <a:pt x="2848" y="1246"/>
                    <a:pt x="2773" y="1127"/>
                    <a:pt x="2742" y="957"/>
                  </a:cubicBezTo>
                  <a:cubicBezTo>
                    <a:pt x="2726" y="866"/>
                    <a:pt x="2747" y="774"/>
                    <a:pt x="2769" y="685"/>
                  </a:cubicBezTo>
                  <a:cubicBezTo>
                    <a:pt x="2782" y="635"/>
                    <a:pt x="2741" y="727"/>
                    <a:pt x="2769" y="685"/>
                  </a:cubicBezTo>
                  <a:cubicBezTo>
                    <a:pt x="2797" y="642"/>
                    <a:pt x="2808" y="443"/>
                    <a:pt x="2859" y="441"/>
                  </a:cubicBezTo>
                  <a:cubicBezTo>
                    <a:pt x="2855" y="444"/>
                    <a:pt x="2863" y="439"/>
                    <a:pt x="2859" y="441"/>
                  </a:cubicBezTo>
                  <a:cubicBezTo>
                    <a:pt x="2656" y="546"/>
                    <a:pt x="2511" y="550"/>
                    <a:pt x="2339" y="400"/>
                  </a:cubicBezTo>
                  <a:cubicBezTo>
                    <a:pt x="2276" y="346"/>
                    <a:pt x="2194" y="308"/>
                    <a:pt x="2149" y="238"/>
                  </a:cubicBezTo>
                  <a:cubicBezTo>
                    <a:pt x="2107" y="172"/>
                    <a:pt x="1993" y="77"/>
                    <a:pt x="1993" y="0"/>
                  </a:cubicBezTo>
                  <a:cubicBezTo>
                    <a:pt x="1908" y="236"/>
                    <a:pt x="1773" y="428"/>
                    <a:pt x="1525" y="472"/>
                  </a:cubicBezTo>
                  <a:cubicBezTo>
                    <a:pt x="1278" y="517"/>
                    <a:pt x="957" y="436"/>
                    <a:pt x="828" y="220"/>
                  </a:cubicBezTo>
                  <a:cubicBezTo>
                    <a:pt x="898" y="348"/>
                    <a:pt x="945" y="518"/>
                    <a:pt x="849" y="627"/>
                  </a:cubicBezTo>
                  <a:cubicBezTo>
                    <a:pt x="752" y="737"/>
                    <a:pt x="597" y="786"/>
                    <a:pt x="452" y="769"/>
                  </a:cubicBezTo>
                  <a:cubicBezTo>
                    <a:pt x="307" y="751"/>
                    <a:pt x="98" y="672"/>
                    <a:pt x="0" y="563"/>
                  </a:cubicBezTo>
                  <a:cubicBezTo>
                    <a:pt x="136" y="785"/>
                    <a:pt x="319" y="1017"/>
                    <a:pt x="331" y="1277"/>
                  </a:cubicBezTo>
                  <a:cubicBezTo>
                    <a:pt x="338" y="1433"/>
                    <a:pt x="212" y="1603"/>
                    <a:pt x="82" y="1689"/>
                  </a:cubicBezTo>
                  <a:cubicBezTo>
                    <a:pt x="286" y="1570"/>
                    <a:pt x="616" y="1556"/>
                    <a:pt x="835" y="1642"/>
                  </a:cubicBezTo>
                  <a:cubicBezTo>
                    <a:pt x="1055" y="1728"/>
                    <a:pt x="1149" y="1909"/>
                    <a:pt x="1218" y="21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8" name="Freeform 3266"/>
            <p:cNvSpPr>
              <a:spLocks/>
            </p:cNvSpPr>
            <p:nvPr/>
          </p:nvSpPr>
          <p:spPr bwMode="auto">
            <a:xfrm>
              <a:off x="4037013" y="2997200"/>
              <a:ext cx="1065213" cy="782638"/>
            </a:xfrm>
            <a:custGeom>
              <a:avLst/>
              <a:gdLst>
                <a:gd name="T0" fmla="*/ 1218 w 2904"/>
                <a:gd name="T1" fmla="*/ 2135 h 2135"/>
                <a:gd name="T2" fmla="*/ 1398 w 2904"/>
                <a:gd name="T3" fmla="*/ 1765 h 2135"/>
                <a:gd name="T4" fmla="*/ 1820 w 2904"/>
                <a:gd name="T5" fmla="*/ 1759 h 2135"/>
                <a:gd name="T6" fmla="*/ 2254 w 2904"/>
                <a:gd name="T7" fmla="*/ 2044 h 2135"/>
                <a:gd name="T8" fmla="*/ 2246 w 2904"/>
                <a:gd name="T9" fmla="*/ 2046 h 2135"/>
                <a:gd name="T10" fmla="*/ 2249 w 2904"/>
                <a:gd name="T11" fmla="*/ 2018 h 2135"/>
                <a:gd name="T12" fmla="*/ 2179 w 2904"/>
                <a:gd name="T13" fmla="*/ 1751 h 2135"/>
                <a:gd name="T14" fmla="*/ 2330 w 2904"/>
                <a:gd name="T15" fmla="*/ 1555 h 2135"/>
                <a:gd name="T16" fmla="*/ 2513 w 2904"/>
                <a:gd name="T17" fmla="*/ 1423 h 2135"/>
                <a:gd name="T18" fmla="*/ 2904 w 2904"/>
                <a:gd name="T19" fmla="*/ 1345 h 2135"/>
                <a:gd name="T20" fmla="*/ 2582 w 2904"/>
                <a:gd name="T21" fmla="*/ 957 h 2135"/>
                <a:gd name="T22" fmla="*/ 2608 w 2904"/>
                <a:gd name="T23" fmla="*/ 685 h 2135"/>
                <a:gd name="T24" fmla="*/ 2662 w 2904"/>
                <a:gd name="T25" fmla="*/ 542 h 2135"/>
                <a:gd name="T26" fmla="*/ 2732 w 2904"/>
                <a:gd name="T27" fmla="*/ 531 h 2135"/>
                <a:gd name="T28" fmla="*/ 2719 w 2904"/>
                <a:gd name="T29" fmla="*/ 537 h 2135"/>
                <a:gd name="T30" fmla="*/ 2122 w 2904"/>
                <a:gd name="T31" fmla="*/ 371 h 2135"/>
                <a:gd name="T32" fmla="*/ 1964 w 2904"/>
                <a:gd name="T33" fmla="*/ 179 h 2135"/>
                <a:gd name="T34" fmla="*/ 1993 w 2904"/>
                <a:gd name="T35" fmla="*/ 0 h 2135"/>
                <a:gd name="T36" fmla="*/ 1365 w 2904"/>
                <a:gd name="T37" fmla="*/ 472 h 2135"/>
                <a:gd name="T38" fmla="*/ 828 w 2904"/>
                <a:gd name="T39" fmla="*/ 220 h 2135"/>
                <a:gd name="T40" fmla="*/ 688 w 2904"/>
                <a:gd name="T41" fmla="*/ 627 h 2135"/>
                <a:gd name="T42" fmla="*/ 291 w 2904"/>
                <a:gd name="T43" fmla="*/ 769 h 2135"/>
                <a:gd name="T44" fmla="*/ 0 w 2904"/>
                <a:gd name="T45" fmla="*/ 563 h 2135"/>
                <a:gd name="T46" fmla="*/ 170 w 2904"/>
                <a:gd name="T47" fmla="*/ 1277 h 2135"/>
                <a:gd name="T48" fmla="*/ 82 w 2904"/>
                <a:gd name="T49" fmla="*/ 1689 h 2135"/>
                <a:gd name="T50" fmla="*/ 674 w 2904"/>
                <a:gd name="T51" fmla="*/ 1642 h 2135"/>
                <a:gd name="T52" fmla="*/ 1218 w 2904"/>
                <a:gd name="T53"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4" h="2135">
                  <a:moveTo>
                    <a:pt x="1218" y="2135"/>
                  </a:moveTo>
                  <a:cubicBezTo>
                    <a:pt x="1211" y="1973"/>
                    <a:pt x="1249" y="1828"/>
                    <a:pt x="1398" y="1765"/>
                  </a:cubicBezTo>
                  <a:cubicBezTo>
                    <a:pt x="1531" y="1709"/>
                    <a:pt x="1685" y="1706"/>
                    <a:pt x="1820" y="1759"/>
                  </a:cubicBezTo>
                  <a:cubicBezTo>
                    <a:pt x="1954" y="1811"/>
                    <a:pt x="2194" y="1912"/>
                    <a:pt x="2254" y="2044"/>
                  </a:cubicBezTo>
                  <a:cubicBezTo>
                    <a:pt x="2262" y="2040"/>
                    <a:pt x="2248" y="2055"/>
                    <a:pt x="2246" y="2046"/>
                  </a:cubicBezTo>
                  <a:cubicBezTo>
                    <a:pt x="2243" y="2037"/>
                    <a:pt x="2252" y="2027"/>
                    <a:pt x="2249" y="2018"/>
                  </a:cubicBezTo>
                  <a:cubicBezTo>
                    <a:pt x="2223" y="1940"/>
                    <a:pt x="2144" y="1826"/>
                    <a:pt x="2179" y="1751"/>
                  </a:cubicBezTo>
                  <a:cubicBezTo>
                    <a:pt x="2214" y="1675"/>
                    <a:pt x="2269" y="1611"/>
                    <a:pt x="2330" y="1555"/>
                  </a:cubicBezTo>
                  <a:cubicBezTo>
                    <a:pt x="2385" y="1503"/>
                    <a:pt x="2446" y="1456"/>
                    <a:pt x="2513" y="1423"/>
                  </a:cubicBezTo>
                  <a:cubicBezTo>
                    <a:pt x="2628" y="1366"/>
                    <a:pt x="2779" y="1316"/>
                    <a:pt x="2904" y="1345"/>
                  </a:cubicBezTo>
                  <a:cubicBezTo>
                    <a:pt x="2763" y="1246"/>
                    <a:pt x="2612" y="1127"/>
                    <a:pt x="2582" y="957"/>
                  </a:cubicBezTo>
                  <a:cubicBezTo>
                    <a:pt x="2565" y="866"/>
                    <a:pt x="2586" y="774"/>
                    <a:pt x="2608" y="685"/>
                  </a:cubicBezTo>
                  <a:cubicBezTo>
                    <a:pt x="2621" y="635"/>
                    <a:pt x="2634" y="584"/>
                    <a:pt x="2662" y="542"/>
                  </a:cubicBezTo>
                  <a:cubicBezTo>
                    <a:pt x="2690" y="499"/>
                    <a:pt x="2681" y="532"/>
                    <a:pt x="2732" y="531"/>
                  </a:cubicBezTo>
                  <a:cubicBezTo>
                    <a:pt x="2728" y="533"/>
                    <a:pt x="2724" y="535"/>
                    <a:pt x="2719" y="537"/>
                  </a:cubicBezTo>
                  <a:cubicBezTo>
                    <a:pt x="2517" y="641"/>
                    <a:pt x="2294" y="520"/>
                    <a:pt x="2122" y="371"/>
                  </a:cubicBezTo>
                  <a:cubicBezTo>
                    <a:pt x="2059" y="316"/>
                    <a:pt x="2009" y="249"/>
                    <a:pt x="1964" y="179"/>
                  </a:cubicBezTo>
                  <a:cubicBezTo>
                    <a:pt x="1922" y="114"/>
                    <a:pt x="1993" y="77"/>
                    <a:pt x="1993" y="0"/>
                  </a:cubicBezTo>
                  <a:cubicBezTo>
                    <a:pt x="1908" y="236"/>
                    <a:pt x="1612" y="428"/>
                    <a:pt x="1365" y="472"/>
                  </a:cubicBezTo>
                  <a:cubicBezTo>
                    <a:pt x="1117" y="517"/>
                    <a:pt x="957" y="436"/>
                    <a:pt x="828" y="220"/>
                  </a:cubicBezTo>
                  <a:cubicBezTo>
                    <a:pt x="898" y="348"/>
                    <a:pt x="784" y="518"/>
                    <a:pt x="688" y="627"/>
                  </a:cubicBezTo>
                  <a:cubicBezTo>
                    <a:pt x="591" y="737"/>
                    <a:pt x="436" y="786"/>
                    <a:pt x="291" y="769"/>
                  </a:cubicBezTo>
                  <a:cubicBezTo>
                    <a:pt x="146" y="751"/>
                    <a:pt x="98" y="672"/>
                    <a:pt x="0" y="563"/>
                  </a:cubicBezTo>
                  <a:cubicBezTo>
                    <a:pt x="136" y="785"/>
                    <a:pt x="159" y="1017"/>
                    <a:pt x="170" y="1277"/>
                  </a:cubicBezTo>
                  <a:cubicBezTo>
                    <a:pt x="177" y="1433"/>
                    <a:pt x="212" y="1603"/>
                    <a:pt x="82" y="1689"/>
                  </a:cubicBezTo>
                  <a:cubicBezTo>
                    <a:pt x="286" y="1570"/>
                    <a:pt x="455" y="1556"/>
                    <a:pt x="674" y="1642"/>
                  </a:cubicBezTo>
                  <a:cubicBezTo>
                    <a:pt x="894" y="1728"/>
                    <a:pt x="1149" y="1909"/>
                    <a:pt x="1218" y="2135"/>
                  </a:cubicBezTo>
                </a:path>
              </a:pathLst>
            </a:custGeom>
            <a:solidFill>
              <a:srgbClr val="B9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9" name="Freeform 3267"/>
            <p:cNvSpPr>
              <a:spLocks/>
            </p:cNvSpPr>
            <p:nvPr/>
          </p:nvSpPr>
          <p:spPr bwMode="auto">
            <a:xfrm>
              <a:off x="4037013" y="2997200"/>
              <a:ext cx="1095375" cy="782638"/>
            </a:xfrm>
            <a:custGeom>
              <a:avLst/>
              <a:gdLst>
                <a:gd name="T0" fmla="*/ 1218 w 2989"/>
                <a:gd name="T1" fmla="*/ 2135 h 2135"/>
                <a:gd name="T2" fmla="*/ 1483 w 2989"/>
                <a:gd name="T3" fmla="*/ 1765 h 2135"/>
                <a:gd name="T4" fmla="*/ 1905 w 2989"/>
                <a:gd name="T5" fmla="*/ 1759 h 2135"/>
                <a:gd name="T6" fmla="*/ 2247 w 2989"/>
                <a:gd name="T7" fmla="*/ 2018 h 2135"/>
                <a:gd name="T8" fmla="*/ 2239 w 2989"/>
                <a:gd name="T9" fmla="*/ 2021 h 2135"/>
                <a:gd name="T10" fmla="*/ 2243 w 2989"/>
                <a:gd name="T11" fmla="*/ 1993 h 2135"/>
                <a:gd name="T12" fmla="*/ 2264 w 2989"/>
                <a:gd name="T13" fmla="*/ 1751 h 2135"/>
                <a:gd name="T14" fmla="*/ 2416 w 2989"/>
                <a:gd name="T15" fmla="*/ 1555 h 2135"/>
                <a:gd name="T16" fmla="*/ 2599 w 2989"/>
                <a:gd name="T17" fmla="*/ 1423 h 2135"/>
                <a:gd name="T18" fmla="*/ 2989 w 2989"/>
                <a:gd name="T19" fmla="*/ 1345 h 2135"/>
                <a:gd name="T20" fmla="*/ 2667 w 2989"/>
                <a:gd name="T21" fmla="*/ 957 h 2135"/>
                <a:gd name="T22" fmla="*/ 2694 w 2989"/>
                <a:gd name="T23" fmla="*/ 685 h 2135"/>
                <a:gd name="T24" fmla="*/ 2747 w 2989"/>
                <a:gd name="T25" fmla="*/ 542 h 2135"/>
                <a:gd name="T26" fmla="*/ 2859 w 2989"/>
                <a:gd name="T27" fmla="*/ 441 h 2135"/>
                <a:gd name="T28" fmla="*/ 2846 w 2989"/>
                <a:gd name="T29" fmla="*/ 448 h 2135"/>
                <a:gd name="T30" fmla="*/ 2207 w 2989"/>
                <a:gd name="T31" fmla="*/ 371 h 2135"/>
                <a:gd name="T32" fmla="*/ 2049 w 2989"/>
                <a:gd name="T33" fmla="*/ 179 h 2135"/>
                <a:gd name="T34" fmla="*/ 1993 w 2989"/>
                <a:gd name="T35" fmla="*/ 0 h 2135"/>
                <a:gd name="T36" fmla="*/ 1450 w 2989"/>
                <a:gd name="T37" fmla="*/ 472 h 2135"/>
                <a:gd name="T38" fmla="*/ 828 w 2989"/>
                <a:gd name="T39" fmla="*/ 220 h 2135"/>
                <a:gd name="T40" fmla="*/ 773 w 2989"/>
                <a:gd name="T41" fmla="*/ 627 h 2135"/>
                <a:gd name="T42" fmla="*/ 377 w 2989"/>
                <a:gd name="T43" fmla="*/ 769 h 2135"/>
                <a:gd name="T44" fmla="*/ 0 w 2989"/>
                <a:gd name="T45" fmla="*/ 563 h 2135"/>
                <a:gd name="T46" fmla="*/ 256 w 2989"/>
                <a:gd name="T47" fmla="*/ 1277 h 2135"/>
                <a:gd name="T48" fmla="*/ 82 w 2989"/>
                <a:gd name="T49" fmla="*/ 1689 h 2135"/>
                <a:gd name="T50" fmla="*/ 760 w 2989"/>
                <a:gd name="T51" fmla="*/ 1642 h 2135"/>
                <a:gd name="T52" fmla="*/ 1218 w 2989"/>
                <a:gd name="T53"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89" h="2135">
                  <a:moveTo>
                    <a:pt x="1218" y="2135"/>
                  </a:moveTo>
                  <a:cubicBezTo>
                    <a:pt x="1211" y="1973"/>
                    <a:pt x="1335" y="1828"/>
                    <a:pt x="1483" y="1765"/>
                  </a:cubicBezTo>
                  <a:cubicBezTo>
                    <a:pt x="1616" y="1709"/>
                    <a:pt x="1771" y="1706"/>
                    <a:pt x="1905" y="1759"/>
                  </a:cubicBezTo>
                  <a:cubicBezTo>
                    <a:pt x="2040" y="1811"/>
                    <a:pt x="2188" y="1887"/>
                    <a:pt x="2247" y="2018"/>
                  </a:cubicBezTo>
                  <a:cubicBezTo>
                    <a:pt x="2256" y="2015"/>
                    <a:pt x="2241" y="2030"/>
                    <a:pt x="2239" y="2021"/>
                  </a:cubicBezTo>
                  <a:cubicBezTo>
                    <a:pt x="2237" y="2012"/>
                    <a:pt x="2246" y="2002"/>
                    <a:pt x="2243" y="1993"/>
                  </a:cubicBezTo>
                  <a:cubicBezTo>
                    <a:pt x="2217" y="1914"/>
                    <a:pt x="2229" y="1826"/>
                    <a:pt x="2264" y="1751"/>
                  </a:cubicBezTo>
                  <a:cubicBezTo>
                    <a:pt x="2299" y="1675"/>
                    <a:pt x="2355" y="1611"/>
                    <a:pt x="2416" y="1555"/>
                  </a:cubicBezTo>
                  <a:cubicBezTo>
                    <a:pt x="2471" y="1503"/>
                    <a:pt x="2531" y="1456"/>
                    <a:pt x="2599" y="1423"/>
                  </a:cubicBezTo>
                  <a:cubicBezTo>
                    <a:pt x="2714" y="1366"/>
                    <a:pt x="2865" y="1316"/>
                    <a:pt x="2989" y="1345"/>
                  </a:cubicBezTo>
                  <a:cubicBezTo>
                    <a:pt x="2848" y="1246"/>
                    <a:pt x="2698" y="1127"/>
                    <a:pt x="2667" y="957"/>
                  </a:cubicBezTo>
                  <a:cubicBezTo>
                    <a:pt x="2651" y="866"/>
                    <a:pt x="2672" y="774"/>
                    <a:pt x="2694" y="685"/>
                  </a:cubicBezTo>
                  <a:cubicBezTo>
                    <a:pt x="2706" y="635"/>
                    <a:pt x="2719" y="584"/>
                    <a:pt x="2747" y="542"/>
                  </a:cubicBezTo>
                  <a:cubicBezTo>
                    <a:pt x="2775" y="499"/>
                    <a:pt x="2808" y="443"/>
                    <a:pt x="2859" y="441"/>
                  </a:cubicBezTo>
                  <a:cubicBezTo>
                    <a:pt x="2855" y="444"/>
                    <a:pt x="2850" y="446"/>
                    <a:pt x="2846" y="448"/>
                  </a:cubicBezTo>
                  <a:cubicBezTo>
                    <a:pt x="2644" y="552"/>
                    <a:pt x="2379" y="520"/>
                    <a:pt x="2207" y="371"/>
                  </a:cubicBezTo>
                  <a:cubicBezTo>
                    <a:pt x="2145" y="316"/>
                    <a:pt x="2094" y="249"/>
                    <a:pt x="2049" y="179"/>
                  </a:cubicBezTo>
                  <a:cubicBezTo>
                    <a:pt x="2007" y="114"/>
                    <a:pt x="1993" y="77"/>
                    <a:pt x="1993" y="0"/>
                  </a:cubicBezTo>
                  <a:cubicBezTo>
                    <a:pt x="1908" y="236"/>
                    <a:pt x="1697" y="428"/>
                    <a:pt x="1450" y="472"/>
                  </a:cubicBezTo>
                  <a:cubicBezTo>
                    <a:pt x="1203" y="517"/>
                    <a:pt x="957" y="436"/>
                    <a:pt x="828" y="220"/>
                  </a:cubicBezTo>
                  <a:cubicBezTo>
                    <a:pt x="898" y="348"/>
                    <a:pt x="870" y="518"/>
                    <a:pt x="773" y="627"/>
                  </a:cubicBezTo>
                  <a:cubicBezTo>
                    <a:pt x="677" y="737"/>
                    <a:pt x="521" y="786"/>
                    <a:pt x="377" y="769"/>
                  </a:cubicBezTo>
                  <a:cubicBezTo>
                    <a:pt x="232" y="751"/>
                    <a:pt x="98" y="672"/>
                    <a:pt x="0" y="563"/>
                  </a:cubicBezTo>
                  <a:cubicBezTo>
                    <a:pt x="136" y="785"/>
                    <a:pt x="244" y="1017"/>
                    <a:pt x="256" y="1277"/>
                  </a:cubicBezTo>
                  <a:cubicBezTo>
                    <a:pt x="263" y="1433"/>
                    <a:pt x="212" y="1603"/>
                    <a:pt x="82" y="1689"/>
                  </a:cubicBezTo>
                  <a:cubicBezTo>
                    <a:pt x="286" y="1570"/>
                    <a:pt x="540" y="1556"/>
                    <a:pt x="760" y="1642"/>
                  </a:cubicBezTo>
                  <a:cubicBezTo>
                    <a:pt x="979" y="1728"/>
                    <a:pt x="1149" y="1909"/>
                    <a:pt x="1218" y="2135"/>
                  </a:cubicBezTo>
                </a:path>
              </a:pathLst>
            </a:custGeom>
            <a:solidFill>
              <a:srgbClr val="E7DA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0" name="Freeform 3268"/>
            <p:cNvSpPr>
              <a:spLocks/>
            </p:cNvSpPr>
            <p:nvPr/>
          </p:nvSpPr>
          <p:spPr bwMode="auto">
            <a:xfrm>
              <a:off x="4160838" y="3328988"/>
              <a:ext cx="209550" cy="239713"/>
            </a:xfrm>
            <a:custGeom>
              <a:avLst/>
              <a:gdLst>
                <a:gd name="T0" fmla="*/ 570 w 570"/>
                <a:gd name="T1" fmla="*/ 655 h 655"/>
                <a:gd name="T2" fmla="*/ 458 w 570"/>
                <a:gd name="T3" fmla="*/ 572 h 655"/>
                <a:gd name="T4" fmla="*/ 427 w 570"/>
                <a:gd name="T5" fmla="*/ 556 h 655"/>
                <a:gd name="T6" fmla="*/ 396 w 570"/>
                <a:gd name="T7" fmla="*/ 541 h 655"/>
                <a:gd name="T8" fmla="*/ 364 w 570"/>
                <a:gd name="T9" fmla="*/ 529 h 655"/>
                <a:gd name="T10" fmla="*/ 332 w 570"/>
                <a:gd name="T11" fmla="*/ 518 h 655"/>
                <a:gd name="T12" fmla="*/ 199 w 570"/>
                <a:gd name="T13" fmla="*/ 496 h 655"/>
                <a:gd name="T14" fmla="*/ 65 w 570"/>
                <a:gd name="T15" fmla="*/ 506 h 655"/>
                <a:gd name="T16" fmla="*/ 0 w 570"/>
                <a:gd name="T17" fmla="*/ 520 h 655"/>
                <a:gd name="T18" fmla="*/ 40 w 570"/>
                <a:gd name="T19" fmla="*/ 467 h 655"/>
                <a:gd name="T20" fmla="*/ 55 w 570"/>
                <a:gd name="T21" fmla="*/ 444 h 655"/>
                <a:gd name="T22" fmla="*/ 67 w 570"/>
                <a:gd name="T23" fmla="*/ 417 h 655"/>
                <a:gd name="T24" fmla="*/ 85 w 570"/>
                <a:gd name="T25" fmla="*/ 360 h 655"/>
                <a:gd name="T26" fmla="*/ 91 w 570"/>
                <a:gd name="T27" fmla="*/ 238 h 655"/>
                <a:gd name="T28" fmla="*/ 63 w 570"/>
                <a:gd name="T29" fmla="*/ 117 h 655"/>
                <a:gd name="T30" fmla="*/ 12 w 570"/>
                <a:gd name="T31" fmla="*/ 0 h 655"/>
                <a:gd name="T32" fmla="*/ 84 w 570"/>
                <a:gd name="T33" fmla="*/ 108 h 655"/>
                <a:gd name="T34" fmla="*/ 128 w 570"/>
                <a:gd name="T35" fmla="*/ 233 h 655"/>
                <a:gd name="T36" fmla="*/ 135 w 570"/>
                <a:gd name="T37" fmla="*/ 300 h 655"/>
                <a:gd name="T38" fmla="*/ 130 w 570"/>
                <a:gd name="T39" fmla="*/ 368 h 655"/>
                <a:gd name="T40" fmla="*/ 112 w 570"/>
                <a:gd name="T41" fmla="*/ 435 h 655"/>
                <a:gd name="T42" fmla="*/ 98 w 570"/>
                <a:gd name="T43" fmla="*/ 466 h 655"/>
                <a:gd name="T44" fmla="*/ 79 w 570"/>
                <a:gd name="T45" fmla="*/ 498 h 655"/>
                <a:gd name="T46" fmla="*/ 54 w 570"/>
                <a:gd name="T47" fmla="*/ 458 h 655"/>
                <a:gd name="T48" fmla="*/ 202 w 570"/>
                <a:gd name="T49" fmla="*/ 448 h 655"/>
                <a:gd name="T50" fmla="*/ 345 w 570"/>
                <a:gd name="T51" fmla="*/ 480 h 655"/>
                <a:gd name="T52" fmla="*/ 379 w 570"/>
                <a:gd name="T53" fmla="*/ 494 h 655"/>
                <a:gd name="T54" fmla="*/ 411 w 570"/>
                <a:gd name="T55" fmla="*/ 511 h 655"/>
                <a:gd name="T56" fmla="*/ 442 w 570"/>
                <a:gd name="T57" fmla="*/ 530 h 655"/>
                <a:gd name="T58" fmla="*/ 472 w 570"/>
                <a:gd name="T59" fmla="*/ 550 h 655"/>
                <a:gd name="T60" fmla="*/ 570 w 570"/>
                <a:gd name="T61" fmla="*/ 65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0" h="655">
                  <a:moveTo>
                    <a:pt x="570" y="655"/>
                  </a:moveTo>
                  <a:cubicBezTo>
                    <a:pt x="535" y="623"/>
                    <a:pt x="498" y="595"/>
                    <a:pt x="458" y="572"/>
                  </a:cubicBezTo>
                  <a:lnTo>
                    <a:pt x="427" y="556"/>
                  </a:lnTo>
                  <a:lnTo>
                    <a:pt x="396" y="541"/>
                  </a:lnTo>
                  <a:lnTo>
                    <a:pt x="364" y="529"/>
                  </a:lnTo>
                  <a:lnTo>
                    <a:pt x="332" y="518"/>
                  </a:lnTo>
                  <a:cubicBezTo>
                    <a:pt x="288" y="505"/>
                    <a:pt x="244" y="498"/>
                    <a:pt x="199" y="496"/>
                  </a:cubicBezTo>
                  <a:cubicBezTo>
                    <a:pt x="154" y="493"/>
                    <a:pt x="109" y="498"/>
                    <a:pt x="65" y="506"/>
                  </a:cubicBezTo>
                  <a:lnTo>
                    <a:pt x="0" y="520"/>
                  </a:lnTo>
                  <a:lnTo>
                    <a:pt x="40" y="467"/>
                  </a:lnTo>
                  <a:cubicBezTo>
                    <a:pt x="45" y="461"/>
                    <a:pt x="51" y="452"/>
                    <a:pt x="55" y="444"/>
                  </a:cubicBezTo>
                  <a:cubicBezTo>
                    <a:pt x="60" y="435"/>
                    <a:pt x="64" y="426"/>
                    <a:pt x="67" y="417"/>
                  </a:cubicBezTo>
                  <a:cubicBezTo>
                    <a:pt x="75" y="398"/>
                    <a:pt x="81" y="379"/>
                    <a:pt x="85" y="360"/>
                  </a:cubicBezTo>
                  <a:cubicBezTo>
                    <a:pt x="93" y="320"/>
                    <a:pt x="95" y="279"/>
                    <a:pt x="91" y="238"/>
                  </a:cubicBezTo>
                  <a:cubicBezTo>
                    <a:pt x="87" y="198"/>
                    <a:pt x="77" y="157"/>
                    <a:pt x="63" y="117"/>
                  </a:cubicBezTo>
                  <a:cubicBezTo>
                    <a:pt x="50" y="77"/>
                    <a:pt x="32" y="38"/>
                    <a:pt x="12" y="0"/>
                  </a:cubicBezTo>
                  <a:cubicBezTo>
                    <a:pt x="40" y="32"/>
                    <a:pt x="64" y="69"/>
                    <a:pt x="84" y="108"/>
                  </a:cubicBezTo>
                  <a:cubicBezTo>
                    <a:pt x="104" y="147"/>
                    <a:pt x="120" y="189"/>
                    <a:pt x="128" y="233"/>
                  </a:cubicBezTo>
                  <a:cubicBezTo>
                    <a:pt x="132" y="255"/>
                    <a:pt x="135" y="278"/>
                    <a:pt x="135" y="300"/>
                  </a:cubicBezTo>
                  <a:cubicBezTo>
                    <a:pt x="135" y="323"/>
                    <a:pt x="134" y="346"/>
                    <a:pt x="130" y="368"/>
                  </a:cubicBezTo>
                  <a:cubicBezTo>
                    <a:pt x="126" y="391"/>
                    <a:pt x="121" y="413"/>
                    <a:pt x="112" y="435"/>
                  </a:cubicBezTo>
                  <a:cubicBezTo>
                    <a:pt x="108" y="445"/>
                    <a:pt x="104" y="456"/>
                    <a:pt x="98" y="466"/>
                  </a:cubicBezTo>
                  <a:cubicBezTo>
                    <a:pt x="93" y="477"/>
                    <a:pt x="88" y="486"/>
                    <a:pt x="79" y="498"/>
                  </a:cubicBezTo>
                  <a:lnTo>
                    <a:pt x="54" y="458"/>
                  </a:lnTo>
                  <a:cubicBezTo>
                    <a:pt x="103" y="447"/>
                    <a:pt x="153" y="444"/>
                    <a:pt x="202" y="448"/>
                  </a:cubicBezTo>
                  <a:cubicBezTo>
                    <a:pt x="251" y="452"/>
                    <a:pt x="299" y="463"/>
                    <a:pt x="345" y="480"/>
                  </a:cubicBezTo>
                  <a:lnTo>
                    <a:pt x="379" y="494"/>
                  </a:lnTo>
                  <a:lnTo>
                    <a:pt x="411" y="511"/>
                  </a:lnTo>
                  <a:lnTo>
                    <a:pt x="442" y="530"/>
                  </a:lnTo>
                  <a:lnTo>
                    <a:pt x="472" y="550"/>
                  </a:lnTo>
                  <a:cubicBezTo>
                    <a:pt x="510" y="580"/>
                    <a:pt x="544" y="615"/>
                    <a:pt x="570" y="655"/>
                  </a:cubicBezTo>
                </a:path>
              </a:pathLst>
            </a:custGeom>
            <a:solidFill>
              <a:srgbClr val="B9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1" name="Freeform 3269"/>
            <p:cNvSpPr>
              <a:spLocks/>
            </p:cNvSpPr>
            <p:nvPr/>
          </p:nvSpPr>
          <p:spPr bwMode="auto">
            <a:xfrm>
              <a:off x="4797425" y="3160713"/>
              <a:ext cx="219075" cy="276225"/>
            </a:xfrm>
            <a:custGeom>
              <a:avLst/>
              <a:gdLst>
                <a:gd name="T0" fmla="*/ 0 w 598"/>
                <a:gd name="T1" fmla="*/ 0 h 752"/>
                <a:gd name="T2" fmla="*/ 105 w 598"/>
                <a:gd name="T3" fmla="*/ 91 h 752"/>
                <a:gd name="T4" fmla="*/ 230 w 598"/>
                <a:gd name="T5" fmla="*/ 149 h 752"/>
                <a:gd name="T6" fmla="*/ 263 w 598"/>
                <a:gd name="T7" fmla="*/ 158 h 752"/>
                <a:gd name="T8" fmla="*/ 297 w 598"/>
                <a:gd name="T9" fmla="*/ 165 h 752"/>
                <a:gd name="T10" fmla="*/ 331 w 598"/>
                <a:gd name="T11" fmla="*/ 169 h 752"/>
                <a:gd name="T12" fmla="*/ 365 w 598"/>
                <a:gd name="T13" fmla="*/ 171 h 752"/>
                <a:gd name="T14" fmla="*/ 434 w 598"/>
                <a:gd name="T15" fmla="*/ 169 h 752"/>
                <a:gd name="T16" fmla="*/ 503 w 598"/>
                <a:gd name="T17" fmla="*/ 159 h 752"/>
                <a:gd name="T18" fmla="*/ 518 w 598"/>
                <a:gd name="T19" fmla="*/ 157 h 752"/>
                <a:gd name="T20" fmla="*/ 511 w 598"/>
                <a:gd name="T21" fmla="*/ 171 h 752"/>
                <a:gd name="T22" fmla="*/ 456 w 598"/>
                <a:gd name="T23" fmla="*/ 322 h 752"/>
                <a:gd name="T24" fmla="*/ 442 w 598"/>
                <a:gd name="T25" fmla="*/ 482 h 752"/>
                <a:gd name="T26" fmla="*/ 488 w 598"/>
                <a:gd name="T27" fmla="*/ 635 h 752"/>
                <a:gd name="T28" fmla="*/ 598 w 598"/>
                <a:gd name="T29" fmla="*/ 752 h 752"/>
                <a:gd name="T30" fmla="*/ 533 w 598"/>
                <a:gd name="T31" fmla="*/ 702 h 752"/>
                <a:gd name="T32" fmla="*/ 481 w 598"/>
                <a:gd name="T33" fmla="*/ 639 h 752"/>
                <a:gd name="T34" fmla="*/ 429 w 598"/>
                <a:gd name="T35" fmla="*/ 483 h 752"/>
                <a:gd name="T36" fmla="*/ 441 w 598"/>
                <a:gd name="T37" fmla="*/ 319 h 752"/>
                <a:gd name="T38" fmla="*/ 497 w 598"/>
                <a:gd name="T39" fmla="*/ 163 h 752"/>
                <a:gd name="T40" fmla="*/ 506 w 598"/>
                <a:gd name="T41" fmla="*/ 175 h 752"/>
                <a:gd name="T42" fmla="*/ 436 w 598"/>
                <a:gd name="T43" fmla="*/ 184 h 752"/>
                <a:gd name="T44" fmla="*/ 365 w 598"/>
                <a:gd name="T45" fmla="*/ 186 h 752"/>
                <a:gd name="T46" fmla="*/ 226 w 598"/>
                <a:gd name="T47" fmla="*/ 161 h 752"/>
                <a:gd name="T48" fmla="*/ 100 w 598"/>
                <a:gd name="T49" fmla="*/ 97 h 752"/>
                <a:gd name="T50" fmla="*/ 0 w 598"/>
                <a:gd name="T51"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8" h="752">
                  <a:moveTo>
                    <a:pt x="0" y="0"/>
                  </a:moveTo>
                  <a:cubicBezTo>
                    <a:pt x="30" y="36"/>
                    <a:pt x="66" y="66"/>
                    <a:pt x="105" y="91"/>
                  </a:cubicBezTo>
                  <a:cubicBezTo>
                    <a:pt x="143" y="116"/>
                    <a:pt x="185" y="137"/>
                    <a:pt x="230" y="149"/>
                  </a:cubicBezTo>
                  <a:cubicBezTo>
                    <a:pt x="240" y="154"/>
                    <a:pt x="252" y="155"/>
                    <a:pt x="263" y="158"/>
                  </a:cubicBezTo>
                  <a:cubicBezTo>
                    <a:pt x="274" y="161"/>
                    <a:pt x="285" y="164"/>
                    <a:pt x="297" y="165"/>
                  </a:cubicBezTo>
                  <a:lnTo>
                    <a:pt x="331" y="169"/>
                  </a:lnTo>
                  <a:cubicBezTo>
                    <a:pt x="342" y="170"/>
                    <a:pt x="354" y="171"/>
                    <a:pt x="365" y="171"/>
                  </a:cubicBezTo>
                  <a:cubicBezTo>
                    <a:pt x="388" y="173"/>
                    <a:pt x="411" y="170"/>
                    <a:pt x="434" y="169"/>
                  </a:cubicBezTo>
                  <a:cubicBezTo>
                    <a:pt x="457" y="167"/>
                    <a:pt x="480" y="162"/>
                    <a:pt x="503" y="159"/>
                  </a:cubicBezTo>
                  <a:lnTo>
                    <a:pt x="518" y="157"/>
                  </a:lnTo>
                  <a:lnTo>
                    <a:pt x="511" y="171"/>
                  </a:lnTo>
                  <a:cubicBezTo>
                    <a:pt x="488" y="218"/>
                    <a:pt x="469" y="270"/>
                    <a:pt x="456" y="322"/>
                  </a:cubicBezTo>
                  <a:cubicBezTo>
                    <a:pt x="444" y="374"/>
                    <a:pt x="438" y="428"/>
                    <a:pt x="442" y="482"/>
                  </a:cubicBezTo>
                  <a:cubicBezTo>
                    <a:pt x="446" y="535"/>
                    <a:pt x="461" y="588"/>
                    <a:pt x="488" y="635"/>
                  </a:cubicBezTo>
                  <a:cubicBezTo>
                    <a:pt x="515" y="682"/>
                    <a:pt x="554" y="720"/>
                    <a:pt x="598" y="752"/>
                  </a:cubicBezTo>
                  <a:cubicBezTo>
                    <a:pt x="575" y="738"/>
                    <a:pt x="553" y="722"/>
                    <a:pt x="533" y="702"/>
                  </a:cubicBezTo>
                  <a:cubicBezTo>
                    <a:pt x="513" y="684"/>
                    <a:pt x="496" y="662"/>
                    <a:pt x="481" y="639"/>
                  </a:cubicBezTo>
                  <a:cubicBezTo>
                    <a:pt x="451" y="593"/>
                    <a:pt x="435" y="538"/>
                    <a:pt x="429" y="483"/>
                  </a:cubicBezTo>
                  <a:cubicBezTo>
                    <a:pt x="424" y="428"/>
                    <a:pt x="429" y="372"/>
                    <a:pt x="441" y="319"/>
                  </a:cubicBezTo>
                  <a:cubicBezTo>
                    <a:pt x="454" y="265"/>
                    <a:pt x="471" y="212"/>
                    <a:pt x="497" y="163"/>
                  </a:cubicBezTo>
                  <a:lnTo>
                    <a:pt x="506" y="175"/>
                  </a:lnTo>
                  <a:cubicBezTo>
                    <a:pt x="482" y="178"/>
                    <a:pt x="459" y="183"/>
                    <a:pt x="436" y="184"/>
                  </a:cubicBezTo>
                  <a:cubicBezTo>
                    <a:pt x="412" y="185"/>
                    <a:pt x="389" y="188"/>
                    <a:pt x="365" y="186"/>
                  </a:cubicBezTo>
                  <a:cubicBezTo>
                    <a:pt x="318" y="185"/>
                    <a:pt x="271" y="175"/>
                    <a:pt x="226" y="161"/>
                  </a:cubicBezTo>
                  <a:cubicBezTo>
                    <a:pt x="181" y="146"/>
                    <a:pt x="139" y="124"/>
                    <a:pt x="100" y="97"/>
                  </a:cubicBezTo>
                  <a:cubicBezTo>
                    <a:pt x="62" y="70"/>
                    <a:pt x="27" y="38"/>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2" name="Freeform 3270"/>
            <p:cNvSpPr>
              <a:spLocks noEditPoints="1"/>
            </p:cNvSpPr>
            <p:nvPr/>
          </p:nvSpPr>
          <p:spPr bwMode="auto">
            <a:xfrm>
              <a:off x="4975225" y="2887663"/>
              <a:ext cx="147638" cy="123825"/>
            </a:xfrm>
            <a:custGeom>
              <a:avLst/>
              <a:gdLst>
                <a:gd name="T0" fmla="*/ 277 w 401"/>
                <a:gd name="T1" fmla="*/ 314 h 337"/>
                <a:gd name="T2" fmla="*/ 280 w 401"/>
                <a:gd name="T3" fmla="*/ 313 h 337"/>
                <a:gd name="T4" fmla="*/ 277 w 401"/>
                <a:gd name="T5" fmla="*/ 314 h 337"/>
                <a:gd name="T6" fmla="*/ 273 w 401"/>
                <a:gd name="T7" fmla="*/ 314 h 337"/>
                <a:gd name="T8" fmla="*/ 275 w 401"/>
                <a:gd name="T9" fmla="*/ 314 h 337"/>
                <a:gd name="T10" fmla="*/ 273 w 401"/>
                <a:gd name="T11" fmla="*/ 314 h 337"/>
                <a:gd name="T12" fmla="*/ 270 w 401"/>
                <a:gd name="T13" fmla="*/ 315 h 337"/>
                <a:gd name="T14" fmla="*/ 272 w 401"/>
                <a:gd name="T15" fmla="*/ 314 h 337"/>
                <a:gd name="T16" fmla="*/ 270 w 401"/>
                <a:gd name="T17" fmla="*/ 315 h 337"/>
                <a:gd name="T18" fmla="*/ 281 w 401"/>
                <a:gd name="T19" fmla="*/ 313 h 337"/>
                <a:gd name="T20" fmla="*/ 284 w 401"/>
                <a:gd name="T21" fmla="*/ 313 h 337"/>
                <a:gd name="T22" fmla="*/ 281 w 401"/>
                <a:gd name="T23" fmla="*/ 313 h 337"/>
                <a:gd name="T24" fmla="*/ 11 w 401"/>
                <a:gd name="T25" fmla="*/ 147 h 337"/>
                <a:gd name="T26" fmla="*/ 11 w 401"/>
                <a:gd name="T27" fmla="*/ 149 h 337"/>
                <a:gd name="T28" fmla="*/ 11 w 401"/>
                <a:gd name="T29" fmla="*/ 147 h 337"/>
                <a:gd name="T30" fmla="*/ 12 w 401"/>
                <a:gd name="T31" fmla="*/ 143 h 337"/>
                <a:gd name="T32" fmla="*/ 11 w 401"/>
                <a:gd name="T33" fmla="*/ 146 h 337"/>
                <a:gd name="T34" fmla="*/ 12 w 401"/>
                <a:gd name="T35" fmla="*/ 143 h 337"/>
                <a:gd name="T36" fmla="*/ 12 w 401"/>
                <a:gd name="T37" fmla="*/ 139 h 337"/>
                <a:gd name="T38" fmla="*/ 12 w 401"/>
                <a:gd name="T39" fmla="*/ 142 h 337"/>
                <a:gd name="T40" fmla="*/ 12 w 401"/>
                <a:gd name="T41" fmla="*/ 139 h 337"/>
                <a:gd name="T42" fmla="*/ 72 w 401"/>
                <a:gd name="T43" fmla="*/ 65 h 337"/>
                <a:gd name="T44" fmla="*/ 72 w 401"/>
                <a:gd name="T45" fmla="*/ 71 h 337"/>
                <a:gd name="T46" fmla="*/ 72 w 401"/>
                <a:gd name="T47" fmla="*/ 65 h 337"/>
                <a:gd name="T48" fmla="*/ 72 w 401"/>
                <a:gd name="T49" fmla="*/ 64 h 337"/>
                <a:gd name="T50" fmla="*/ 73 w 401"/>
                <a:gd name="T51" fmla="*/ 59 h 337"/>
                <a:gd name="T52" fmla="*/ 72 w 401"/>
                <a:gd name="T53" fmla="*/ 64 h 337"/>
                <a:gd name="T54" fmla="*/ 73 w 401"/>
                <a:gd name="T55" fmla="*/ 58 h 337"/>
                <a:gd name="T56" fmla="*/ 74 w 401"/>
                <a:gd name="T57" fmla="*/ 52 h 337"/>
                <a:gd name="T58" fmla="*/ 73 w 401"/>
                <a:gd name="T59" fmla="*/ 58 h 337"/>
                <a:gd name="T60" fmla="*/ 336 w 401"/>
                <a:gd name="T61" fmla="*/ 84 h 337"/>
                <a:gd name="T62" fmla="*/ 336 w 401"/>
                <a:gd name="T63" fmla="*/ 82 h 337"/>
                <a:gd name="T64" fmla="*/ 251 w 401"/>
                <a:gd name="T65" fmla="*/ 0 h 337"/>
                <a:gd name="T66" fmla="*/ 198 w 401"/>
                <a:gd name="T67" fmla="*/ 17 h 337"/>
                <a:gd name="T68" fmla="*/ 146 w 401"/>
                <a:gd name="T69" fmla="*/ 0 h 337"/>
                <a:gd name="T70" fmla="*/ 92 w 401"/>
                <a:gd name="T71" fmla="*/ 19 h 337"/>
                <a:gd name="T72" fmla="*/ 87 w 401"/>
                <a:gd name="T73" fmla="*/ 25 h 337"/>
                <a:gd name="T74" fmla="*/ 74 w 401"/>
                <a:gd name="T75" fmla="*/ 52 h 337"/>
                <a:gd name="T76" fmla="*/ 92 w 401"/>
                <a:gd name="T77" fmla="*/ 19 h 337"/>
                <a:gd name="T78" fmla="*/ 61 w 401"/>
                <a:gd name="T79" fmla="*/ 78 h 337"/>
                <a:gd name="T80" fmla="*/ 66 w 401"/>
                <a:gd name="T81" fmla="*/ 76 h 337"/>
                <a:gd name="T82" fmla="*/ 61 w 401"/>
                <a:gd name="T83" fmla="*/ 78 h 337"/>
                <a:gd name="T84" fmla="*/ 61 w 401"/>
                <a:gd name="T85" fmla="*/ 78 h 337"/>
                <a:gd name="T86" fmla="*/ 31 w 401"/>
                <a:gd name="T87" fmla="*/ 101 h 337"/>
                <a:gd name="T88" fmla="*/ 31 w 401"/>
                <a:gd name="T89" fmla="*/ 101 h 337"/>
                <a:gd name="T90" fmla="*/ 12 w 401"/>
                <a:gd name="T91" fmla="*/ 138 h 337"/>
                <a:gd name="T92" fmla="*/ 31 w 401"/>
                <a:gd name="T93" fmla="*/ 101 h 337"/>
                <a:gd name="T94" fmla="*/ 0 w 401"/>
                <a:gd name="T95" fmla="*/ 164 h 337"/>
                <a:gd name="T96" fmla="*/ 61 w 401"/>
                <a:gd name="T97" fmla="*/ 243 h 337"/>
                <a:gd name="T98" fmla="*/ 69 w 401"/>
                <a:gd name="T99" fmla="*/ 278 h 337"/>
                <a:gd name="T100" fmla="*/ 181 w 401"/>
                <a:gd name="T101" fmla="*/ 318 h 337"/>
                <a:gd name="T102" fmla="*/ 200 w 401"/>
                <a:gd name="T103" fmla="*/ 307 h 337"/>
                <a:gd name="T104" fmla="*/ 255 w 401"/>
                <a:gd name="T105" fmla="*/ 326 h 337"/>
                <a:gd name="T106" fmla="*/ 320 w 401"/>
                <a:gd name="T107" fmla="*/ 296 h 337"/>
                <a:gd name="T108" fmla="*/ 285 w 401"/>
                <a:gd name="T109" fmla="*/ 313 h 337"/>
                <a:gd name="T110" fmla="*/ 320 w 401"/>
                <a:gd name="T111" fmla="*/ 296 h 337"/>
                <a:gd name="T112" fmla="*/ 320 w 401"/>
                <a:gd name="T113" fmla="*/ 296 h 337"/>
                <a:gd name="T114" fmla="*/ 350 w 401"/>
                <a:gd name="T115" fmla="*/ 244 h 337"/>
                <a:gd name="T116" fmla="*/ 370 w 401"/>
                <a:gd name="T117" fmla="*/ 227 h 337"/>
                <a:gd name="T118" fmla="*/ 370 w 401"/>
                <a:gd name="T119" fmla="*/ 227 h 337"/>
                <a:gd name="T120" fmla="*/ 381 w 401"/>
                <a:gd name="T121" fmla="*/ 216 h 337"/>
                <a:gd name="T122" fmla="*/ 401 w 401"/>
                <a:gd name="T123" fmla="*/ 164 h 337"/>
                <a:gd name="T124" fmla="*/ 336 w 401"/>
                <a:gd name="T125" fmla="*/ 8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1" h="337">
                  <a:moveTo>
                    <a:pt x="277" y="314"/>
                  </a:moveTo>
                  <a:lnTo>
                    <a:pt x="280" y="313"/>
                  </a:lnTo>
                  <a:lnTo>
                    <a:pt x="277" y="314"/>
                  </a:lnTo>
                  <a:close/>
                  <a:moveTo>
                    <a:pt x="273" y="314"/>
                  </a:moveTo>
                  <a:lnTo>
                    <a:pt x="275" y="314"/>
                  </a:lnTo>
                  <a:lnTo>
                    <a:pt x="273" y="314"/>
                  </a:lnTo>
                  <a:close/>
                  <a:moveTo>
                    <a:pt x="270" y="315"/>
                  </a:moveTo>
                  <a:lnTo>
                    <a:pt x="272" y="314"/>
                  </a:lnTo>
                  <a:lnTo>
                    <a:pt x="270" y="315"/>
                  </a:lnTo>
                  <a:close/>
                  <a:moveTo>
                    <a:pt x="281" y="313"/>
                  </a:moveTo>
                  <a:lnTo>
                    <a:pt x="284" y="313"/>
                  </a:lnTo>
                  <a:lnTo>
                    <a:pt x="281" y="313"/>
                  </a:lnTo>
                  <a:close/>
                  <a:moveTo>
                    <a:pt x="11" y="147"/>
                  </a:moveTo>
                  <a:lnTo>
                    <a:pt x="11" y="149"/>
                  </a:lnTo>
                  <a:lnTo>
                    <a:pt x="11" y="147"/>
                  </a:lnTo>
                  <a:close/>
                  <a:moveTo>
                    <a:pt x="12" y="143"/>
                  </a:moveTo>
                  <a:lnTo>
                    <a:pt x="11" y="146"/>
                  </a:lnTo>
                  <a:lnTo>
                    <a:pt x="12" y="143"/>
                  </a:lnTo>
                  <a:close/>
                  <a:moveTo>
                    <a:pt x="12" y="139"/>
                  </a:moveTo>
                  <a:lnTo>
                    <a:pt x="12" y="142"/>
                  </a:lnTo>
                  <a:lnTo>
                    <a:pt x="12" y="139"/>
                  </a:lnTo>
                  <a:close/>
                  <a:moveTo>
                    <a:pt x="72" y="65"/>
                  </a:moveTo>
                  <a:cubicBezTo>
                    <a:pt x="72" y="67"/>
                    <a:pt x="72" y="69"/>
                    <a:pt x="72" y="71"/>
                  </a:cubicBezTo>
                  <a:cubicBezTo>
                    <a:pt x="72" y="69"/>
                    <a:pt x="72" y="67"/>
                    <a:pt x="72" y="65"/>
                  </a:cubicBezTo>
                  <a:close/>
                  <a:moveTo>
                    <a:pt x="72" y="64"/>
                  </a:moveTo>
                  <a:cubicBezTo>
                    <a:pt x="73" y="62"/>
                    <a:pt x="73" y="61"/>
                    <a:pt x="73" y="59"/>
                  </a:cubicBezTo>
                  <a:cubicBezTo>
                    <a:pt x="73" y="61"/>
                    <a:pt x="73" y="62"/>
                    <a:pt x="72" y="64"/>
                  </a:cubicBezTo>
                  <a:close/>
                  <a:moveTo>
                    <a:pt x="73" y="58"/>
                  </a:moveTo>
                  <a:cubicBezTo>
                    <a:pt x="74" y="56"/>
                    <a:pt x="74" y="54"/>
                    <a:pt x="74" y="52"/>
                  </a:cubicBezTo>
                  <a:cubicBezTo>
                    <a:pt x="74" y="54"/>
                    <a:pt x="74" y="56"/>
                    <a:pt x="73" y="58"/>
                  </a:cubicBezTo>
                  <a:close/>
                  <a:moveTo>
                    <a:pt x="336" y="84"/>
                  </a:moveTo>
                  <a:lnTo>
                    <a:pt x="336" y="82"/>
                  </a:lnTo>
                  <a:cubicBezTo>
                    <a:pt x="336" y="37"/>
                    <a:pt x="298" y="0"/>
                    <a:pt x="251" y="0"/>
                  </a:cubicBezTo>
                  <a:cubicBezTo>
                    <a:pt x="231" y="0"/>
                    <a:pt x="213" y="6"/>
                    <a:pt x="198" y="17"/>
                  </a:cubicBezTo>
                  <a:cubicBezTo>
                    <a:pt x="184" y="6"/>
                    <a:pt x="166" y="0"/>
                    <a:pt x="146" y="0"/>
                  </a:cubicBezTo>
                  <a:cubicBezTo>
                    <a:pt x="125" y="0"/>
                    <a:pt x="106" y="7"/>
                    <a:pt x="92" y="19"/>
                  </a:cubicBezTo>
                  <a:cubicBezTo>
                    <a:pt x="90" y="21"/>
                    <a:pt x="88" y="23"/>
                    <a:pt x="87" y="25"/>
                  </a:cubicBezTo>
                  <a:cubicBezTo>
                    <a:pt x="81" y="33"/>
                    <a:pt x="77" y="42"/>
                    <a:pt x="74" y="52"/>
                  </a:cubicBezTo>
                  <a:cubicBezTo>
                    <a:pt x="77" y="40"/>
                    <a:pt x="83" y="28"/>
                    <a:pt x="92" y="19"/>
                  </a:cubicBezTo>
                  <a:cubicBezTo>
                    <a:pt x="74" y="33"/>
                    <a:pt x="62" y="54"/>
                    <a:pt x="61" y="78"/>
                  </a:cubicBezTo>
                  <a:cubicBezTo>
                    <a:pt x="63" y="77"/>
                    <a:pt x="65" y="77"/>
                    <a:pt x="66" y="76"/>
                  </a:cubicBezTo>
                  <a:cubicBezTo>
                    <a:pt x="65" y="77"/>
                    <a:pt x="63" y="77"/>
                    <a:pt x="61" y="78"/>
                  </a:cubicBezTo>
                  <a:lnTo>
                    <a:pt x="61" y="78"/>
                  </a:lnTo>
                  <a:cubicBezTo>
                    <a:pt x="49" y="83"/>
                    <a:pt x="39" y="91"/>
                    <a:pt x="31" y="101"/>
                  </a:cubicBezTo>
                  <a:lnTo>
                    <a:pt x="31" y="101"/>
                  </a:lnTo>
                  <a:cubicBezTo>
                    <a:pt x="21" y="111"/>
                    <a:pt x="15" y="124"/>
                    <a:pt x="12" y="138"/>
                  </a:cubicBezTo>
                  <a:cubicBezTo>
                    <a:pt x="15" y="124"/>
                    <a:pt x="21" y="111"/>
                    <a:pt x="31" y="101"/>
                  </a:cubicBezTo>
                  <a:cubicBezTo>
                    <a:pt x="12" y="116"/>
                    <a:pt x="0" y="138"/>
                    <a:pt x="0" y="164"/>
                  </a:cubicBezTo>
                  <a:cubicBezTo>
                    <a:pt x="0" y="201"/>
                    <a:pt x="25" y="233"/>
                    <a:pt x="61" y="243"/>
                  </a:cubicBezTo>
                  <a:cubicBezTo>
                    <a:pt x="61" y="254"/>
                    <a:pt x="63" y="266"/>
                    <a:pt x="69" y="278"/>
                  </a:cubicBezTo>
                  <a:cubicBezTo>
                    <a:pt x="88" y="319"/>
                    <a:pt x="139" y="337"/>
                    <a:pt x="181" y="318"/>
                  </a:cubicBezTo>
                  <a:cubicBezTo>
                    <a:pt x="188" y="315"/>
                    <a:pt x="194" y="311"/>
                    <a:pt x="200" y="307"/>
                  </a:cubicBezTo>
                  <a:cubicBezTo>
                    <a:pt x="215" y="318"/>
                    <a:pt x="234" y="326"/>
                    <a:pt x="255" y="326"/>
                  </a:cubicBezTo>
                  <a:cubicBezTo>
                    <a:pt x="281" y="326"/>
                    <a:pt x="304" y="314"/>
                    <a:pt x="320" y="296"/>
                  </a:cubicBezTo>
                  <a:cubicBezTo>
                    <a:pt x="310" y="304"/>
                    <a:pt x="298" y="310"/>
                    <a:pt x="285" y="313"/>
                  </a:cubicBezTo>
                  <a:cubicBezTo>
                    <a:pt x="298" y="310"/>
                    <a:pt x="310" y="304"/>
                    <a:pt x="320" y="296"/>
                  </a:cubicBezTo>
                  <a:lnTo>
                    <a:pt x="320" y="296"/>
                  </a:lnTo>
                  <a:cubicBezTo>
                    <a:pt x="336" y="283"/>
                    <a:pt x="347" y="265"/>
                    <a:pt x="350" y="244"/>
                  </a:cubicBezTo>
                  <a:cubicBezTo>
                    <a:pt x="357" y="239"/>
                    <a:pt x="364" y="234"/>
                    <a:pt x="370" y="227"/>
                  </a:cubicBezTo>
                  <a:lnTo>
                    <a:pt x="370" y="227"/>
                  </a:lnTo>
                  <a:cubicBezTo>
                    <a:pt x="374" y="224"/>
                    <a:pt x="378" y="220"/>
                    <a:pt x="381" y="216"/>
                  </a:cubicBezTo>
                  <a:cubicBezTo>
                    <a:pt x="393" y="202"/>
                    <a:pt x="401" y="184"/>
                    <a:pt x="401" y="164"/>
                  </a:cubicBezTo>
                  <a:cubicBezTo>
                    <a:pt x="401" y="125"/>
                    <a:pt x="373" y="93"/>
                    <a:pt x="336" y="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3" name="Freeform 3271"/>
            <p:cNvSpPr>
              <a:spLocks noEditPoints="1"/>
            </p:cNvSpPr>
            <p:nvPr/>
          </p:nvSpPr>
          <p:spPr bwMode="auto">
            <a:xfrm>
              <a:off x="3843338" y="3436938"/>
              <a:ext cx="122238" cy="103188"/>
            </a:xfrm>
            <a:custGeom>
              <a:avLst/>
              <a:gdLst>
                <a:gd name="T0" fmla="*/ 229 w 332"/>
                <a:gd name="T1" fmla="*/ 261 h 280"/>
                <a:gd name="T2" fmla="*/ 232 w 332"/>
                <a:gd name="T3" fmla="*/ 260 h 280"/>
                <a:gd name="T4" fmla="*/ 229 w 332"/>
                <a:gd name="T5" fmla="*/ 261 h 280"/>
                <a:gd name="T6" fmla="*/ 226 w 332"/>
                <a:gd name="T7" fmla="*/ 261 h 280"/>
                <a:gd name="T8" fmla="*/ 228 w 332"/>
                <a:gd name="T9" fmla="*/ 261 h 280"/>
                <a:gd name="T10" fmla="*/ 226 w 332"/>
                <a:gd name="T11" fmla="*/ 261 h 280"/>
                <a:gd name="T12" fmla="*/ 223 w 332"/>
                <a:gd name="T13" fmla="*/ 261 h 280"/>
                <a:gd name="T14" fmla="*/ 225 w 332"/>
                <a:gd name="T15" fmla="*/ 261 h 280"/>
                <a:gd name="T16" fmla="*/ 223 w 332"/>
                <a:gd name="T17" fmla="*/ 261 h 280"/>
                <a:gd name="T18" fmla="*/ 232 w 332"/>
                <a:gd name="T19" fmla="*/ 260 h 280"/>
                <a:gd name="T20" fmla="*/ 235 w 332"/>
                <a:gd name="T21" fmla="*/ 260 h 280"/>
                <a:gd name="T22" fmla="*/ 232 w 332"/>
                <a:gd name="T23" fmla="*/ 260 h 280"/>
                <a:gd name="T24" fmla="*/ 9 w 332"/>
                <a:gd name="T25" fmla="*/ 123 h 280"/>
                <a:gd name="T26" fmla="*/ 9 w 332"/>
                <a:gd name="T27" fmla="*/ 124 h 280"/>
                <a:gd name="T28" fmla="*/ 9 w 332"/>
                <a:gd name="T29" fmla="*/ 123 h 280"/>
                <a:gd name="T30" fmla="*/ 10 w 332"/>
                <a:gd name="T31" fmla="*/ 119 h 280"/>
                <a:gd name="T32" fmla="*/ 9 w 332"/>
                <a:gd name="T33" fmla="*/ 121 h 280"/>
                <a:gd name="T34" fmla="*/ 10 w 332"/>
                <a:gd name="T35" fmla="*/ 119 h 280"/>
                <a:gd name="T36" fmla="*/ 10 w 332"/>
                <a:gd name="T37" fmla="*/ 115 h 280"/>
                <a:gd name="T38" fmla="*/ 10 w 332"/>
                <a:gd name="T39" fmla="*/ 118 h 280"/>
                <a:gd name="T40" fmla="*/ 10 w 332"/>
                <a:gd name="T41" fmla="*/ 115 h 280"/>
                <a:gd name="T42" fmla="*/ 60 w 332"/>
                <a:gd name="T43" fmla="*/ 55 h 280"/>
                <a:gd name="T44" fmla="*/ 60 w 332"/>
                <a:gd name="T45" fmla="*/ 59 h 280"/>
                <a:gd name="T46" fmla="*/ 60 w 332"/>
                <a:gd name="T47" fmla="*/ 55 h 280"/>
                <a:gd name="T48" fmla="*/ 60 w 332"/>
                <a:gd name="T49" fmla="*/ 54 h 280"/>
                <a:gd name="T50" fmla="*/ 60 w 332"/>
                <a:gd name="T51" fmla="*/ 49 h 280"/>
                <a:gd name="T52" fmla="*/ 60 w 332"/>
                <a:gd name="T53" fmla="*/ 54 h 280"/>
                <a:gd name="T54" fmla="*/ 61 w 332"/>
                <a:gd name="T55" fmla="*/ 49 h 280"/>
                <a:gd name="T56" fmla="*/ 61 w 332"/>
                <a:gd name="T57" fmla="*/ 44 h 280"/>
                <a:gd name="T58" fmla="*/ 61 w 332"/>
                <a:gd name="T59" fmla="*/ 49 h 280"/>
                <a:gd name="T60" fmla="*/ 278 w 332"/>
                <a:gd name="T61" fmla="*/ 70 h 280"/>
                <a:gd name="T62" fmla="*/ 278 w 332"/>
                <a:gd name="T63" fmla="*/ 68 h 280"/>
                <a:gd name="T64" fmla="*/ 208 w 332"/>
                <a:gd name="T65" fmla="*/ 0 h 280"/>
                <a:gd name="T66" fmla="*/ 164 w 332"/>
                <a:gd name="T67" fmla="*/ 15 h 280"/>
                <a:gd name="T68" fmla="*/ 121 w 332"/>
                <a:gd name="T69" fmla="*/ 0 h 280"/>
                <a:gd name="T70" fmla="*/ 76 w 332"/>
                <a:gd name="T71" fmla="*/ 16 h 280"/>
                <a:gd name="T72" fmla="*/ 72 w 332"/>
                <a:gd name="T73" fmla="*/ 21 h 280"/>
                <a:gd name="T74" fmla="*/ 61 w 332"/>
                <a:gd name="T75" fmla="*/ 44 h 280"/>
                <a:gd name="T76" fmla="*/ 76 w 332"/>
                <a:gd name="T77" fmla="*/ 16 h 280"/>
                <a:gd name="T78" fmla="*/ 50 w 332"/>
                <a:gd name="T79" fmla="*/ 65 h 280"/>
                <a:gd name="T80" fmla="*/ 55 w 332"/>
                <a:gd name="T81" fmla="*/ 64 h 280"/>
                <a:gd name="T82" fmla="*/ 50 w 332"/>
                <a:gd name="T83" fmla="*/ 65 h 280"/>
                <a:gd name="T84" fmla="*/ 50 w 332"/>
                <a:gd name="T85" fmla="*/ 65 h 280"/>
                <a:gd name="T86" fmla="*/ 25 w 332"/>
                <a:gd name="T87" fmla="*/ 84 h 280"/>
                <a:gd name="T88" fmla="*/ 25 w 332"/>
                <a:gd name="T89" fmla="*/ 84 h 280"/>
                <a:gd name="T90" fmla="*/ 10 w 332"/>
                <a:gd name="T91" fmla="*/ 115 h 280"/>
                <a:gd name="T92" fmla="*/ 25 w 332"/>
                <a:gd name="T93" fmla="*/ 84 h 280"/>
                <a:gd name="T94" fmla="*/ 0 w 332"/>
                <a:gd name="T95" fmla="*/ 136 h 280"/>
                <a:gd name="T96" fmla="*/ 50 w 332"/>
                <a:gd name="T97" fmla="*/ 202 h 280"/>
                <a:gd name="T98" fmla="*/ 57 w 332"/>
                <a:gd name="T99" fmla="*/ 231 h 280"/>
                <a:gd name="T100" fmla="*/ 150 w 332"/>
                <a:gd name="T101" fmla="*/ 264 h 280"/>
                <a:gd name="T102" fmla="*/ 166 w 332"/>
                <a:gd name="T103" fmla="*/ 255 h 280"/>
                <a:gd name="T104" fmla="*/ 211 w 332"/>
                <a:gd name="T105" fmla="*/ 270 h 280"/>
                <a:gd name="T106" fmla="*/ 265 w 332"/>
                <a:gd name="T107" fmla="*/ 246 h 280"/>
                <a:gd name="T108" fmla="*/ 235 w 332"/>
                <a:gd name="T109" fmla="*/ 260 h 280"/>
                <a:gd name="T110" fmla="*/ 265 w 332"/>
                <a:gd name="T111" fmla="*/ 246 h 280"/>
                <a:gd name="T112" fmla="*/ 265 w 332"/>
                <a:gd name="T113" fmla="*/ 246 h 280"/>
                <a:gd name="T114" fmla="*/ 290 w 332"/>
                <a:gd name="T115" fmla="*/ 203 h 280"/>
                <a:gd name="T116" fmla="*/ 306 w 332"/>
                <a:gd name="T117" fmla="*/ 189 h 280"/>
                <a:gd name="T118" fmla="*/ 306 w 332"/>
                <a:gd name="T119" fmla="*/ 189 h 280"/>
                <a:gd name="T120" fmla="*/ 315 w 332"/>
                <a:gd name="T121" fmla="*/ 180 h 280"/>
                <a:gd name="T122" fmla="*/ 332 w 332"/>
                <a:gd name="T123" fmla="*/ 136 h 280"/>
                <a:gd name="T124" fmla="*/ 278 w 332"/>
                <a:gd name="T125" fmla="*/ 7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280">
                  <a:moveTo>
                    <a:pt x="229" y="261"/>
                  </a:moveTo>
                  <a:lnTo>
                    <a:pt x="232" y="260"/>
                  </a:lnTo>
                  <a:lnTo>
                    <a:pt x="229" y="261"/>
                  </a:lnTo>
                  <a:close/>
                  <a:moveTo>
                    <a:pt x="226" y="261"/>
                  </a:moveTo>
                  <a:lnTo>
                    <a:pt x="228" y="261"/>
                  </a:lnTo>
                  <a:lnTo>
                    <a:pt x="226" y="261"/>
                  </a:lnTo>
                  <a:close/>
                  <a:moveTo>
                    <a:pt x="223" y="261"/>
                  </a:moveTo>
                  <a:lnTo>
                    <a:pt x="225" y="261"/>
                  </a:lnTo>
                  <a:lnTo>
                    <a:pt x="223" y="261"/>
                  </a:lnTo>
                  <a:close/>
                  <a:moveTo>
                    <a:pt x="232" y="260"/>
                  </a:moveTo>
                  <a:lnTo>
                    <a:pt x="235" y="260"/>
                  </a:lnTo>
                  <a:lnTo>
                    <a:pt x="232" y="260"/>
                  </a:lnTo>
                  <a:close/>
                  <a:moveTo>
                    <a:pt x="9" y="123"/>
                  </a:moveTo>
                  <a:lnTo>
                    <a:pt x="9" y="124"/>
                  </a:lnTo>
                  <a:lnTo>
                    <a:pt x="9" y="123"/>
                  </a:lnTo>
                  <a:close/>
                  <a:moveTo>
                    <a:pt x="10" y="119"/>
                  </a:moveTo>
                  <a:lnTo>
                    <a:pt x="9" y="121"/>
                  </a:lnTo>
                  <a:lnTo>
                    <a:pt x="10" y="119"/>
                  </a:lnTo>
                  <a:close/>
                  <a:moveTo>
                    <a:pt x="10" y="115"/>
                  </a:moveTo>
                  <a:lnTo>
                    <a:pt x="10" y="118"/>
                  </a:lnTo>
                  <a:lnTo>
                    <a:pt x="10" y="115"/>
                  </a:lnTo>
                  <a:close/>
                  <a:moveTo>
                    <a:pt x="60" y="55"/>
                  </a:moveTo>
                  <a:cubicBezTo>
                    <a:pt x="60" y="56"/>
                    <a:pt x="60" y="58"/>
                    <a:pt x="60" y="59"/>
                  </a:cubicBezTo>
                  <a:cubicBezTo>
                    <a:pt x="60" y="58"/>
                    <a:pt x="60" y="56"/>
                    <a:pt x="60" y="55"/>
                  </a:cubicBezTo>
                  <a:close/>
                  <a:moveTo>
                    <a:pt x="60" y="54"/>
                  </a:moveTo>
                  <a:cubicBezTo>
                    <a:pt x="60" y="52"/>
                    <a:pt x="60" y="51"/>
                    <a:pt x="60" y="49"/>
                  </a:cubicBezTo>
                  <a:cubicBezTo>
                    <a:pt x="60" y="51"/>
                    <a:pt x="60" y="52"/>
                    <a:pt x="60" y="54"/>
                  </a:cubicBezTo>
                  <a:close/>
                  <a:moveTo>
                    <a:pt x="61" y="49"/>
                  </a:moveTo>
                  <a:cubicBezTo>
                    <a:pt x="61" y="47"/>
                    <a:pt x="61" y="46"/>
                    <a:pt x="61" y="44"/>
                  </a:cubicBezTo>
                  <a:cubicBezTo>
                    <a:pt x="61" y="46"/>
                    <a:pt x="61" y="47"/>
                    <a:pt x="61" y="49"/>
                  </a:cubicBezTo>
                  <a:close/>
                  <a:moveTo>
                    <a:pt x="278" y="70"/>
                  </a:moveTo>
                  <a:lnTo>
                    <a:pt x="278" y="68"/>
                  </a:lnTo>
                  <a:cubicBezTo>
                    <a:pt x="278" y="31"/>
                    <a:pt x="247" y="0"/>
                    <a:pt x="208" y="0"/>
                  </a:cubicBezTo>
                  <a:cubicBezTo>
                    <a:pt x="191" y="0"/>
                    <a:pt x="176" y="6"/>
                    <a:pt x="164" y="15"/>
                  </a:cubicBezTo>
                  <a:cubicBezTo>
                    <a:pt x="152" y="6"/>
                    <a:pt x="137" y="0"/>
                    <a:pt x="121" y="0"/>
                  </a:cubicBezTo>
                  <a:cubicBezTo>
                    <a:pt x="104" y="0"/>
                    <a:pt x="88" y="6"/>
                    <a:pt x="76" y="16"/>
                  </a:cubicBezTo>
                  <a:cubicBezTo>
                    <a:pt x="74" y="18"/>
                    <a:pt x="73" y="19"/>
                    <a:pt x="72" y="21"/>
                  </a:cubicBezTo>
                  <a:cubicBezTo>
                    <a:pt x="67" y="28"/>
                    <a:pt x="63" y="36"/>
                    <a:pt x="61" y="44"/>
                  </a:cubicBezTo>
                  <a:cubicBezTo>
                    <a:pt x="64" y="34"/>
                    <a:pt x="69" y="24"/>
                    <a:pt x="76" y="16"/>
                  </a:cubicBezTo>
                  <a:cubicBezTo>
                    <a:pt x="61" y="28"/>
                    <a:pt x="51" y="46"/>
                    <a:pt x="50" y="65"/>
                  </a:cubicBezTo>
                  <a:cubicBezTo>
                    <a:pt x="52" y="65"/>
                    <a:pt x="53" y="64"/>
                    <a:pt x="55" y="64"/>
                  </a:cubicBezTo>
                  <a:cubicBezTo>
                    <a:pt x="53" y="64"/>
                    <a:pt x="52" y="65"/>
                    <a:pt x="50" y="65"/>
                  </a:cubicBezTo>
                  <a:lnTo>
                    <a:pt x="50" y="65"/>
                  </a:lnTo>
                  <a:cubicBezTo>
                    <a:pt x="41" y="70"/>
                    <a:pt x="32" y="76"/>
                    <a:pt x="25" y="84"/>
                  </a:cubicBezTo>
                  <a:lnTo>
                    <a:pt x="25" y="84"/>
                  </a:lnTo>
                  <a:cubicBezTo>
                    <a:pt x="18" y="93"/>
                    <a:pt x="12" y="104"/>
                    <a:pt x="10" y="115"/>
                  </a:cubicBezTo>
                  <a:cubicBezTo>
                    <a:pt x="12" y="104"/>
                    <a:pt x="18" y="93"/>
                    <a:pt x="25" y="84"/>
                  </a:cubicBezTo>
                  <a:cubicBezTo>
                    <a:pt x="10" y="96"/>
                    <a:pt x="0" y="115"/>
                    <a:pt x="0" y="136"/>
                  </a:cubicBezTo>
                  <a:cubicBezTo>
                    <a:pt x="0" y="167"/>
                    <a:pt x="21" y="193"/>
                    <a:pt x="50" y="202"/>
                  </a:cubicBezTo>
                  <a:cubicBezTo>
                    <a:pt x="50" y="211"/>
                    <a:pt x="52" y="221"/>
                    <a:pt x="57" y="231"/>
                  </a:cubicBezTo>
                  <a:cubicBezTo>
                    <a:pt x="73" y="265"/>
                    <a:pt x="115" y="280"/>
                    <a:pt x="150" y="264"/>
                  </a:cubicBezTo>
                  <a:cubicBezTo>
                    <a:pt x="156" y="262"/>
                    <a:pt x="161" y="258"/>
                    <a:pt x="166" y="255"/>
                  </a:cubicBezTo>
                  <a:cubicBezTo>
                    <a:pt x="178" y="264"/>
                    <a:pt x="194" y="270"/>
                    <a:pt x="211" y="270"/>
                  </a:cubicBezTo>
                  <a:cubicBezTo>
                    <a:pt x="232" y="270"/>
                    <a:pt x="252" y="261"/>
                    <a:pt x="265" y="246"/>
                  </a:cubicBezTo>
                  <a:cubicBezTo>
                    <a:pt x="256" y="252"/>
                    <a:pt x="246" y="257"/>
                    <a:pt x="235" y="260"/>
                  </a:cubicBezTo>
                  <a:cubicBezTo>
                    <a:pt x="246" y="257"/>
                    <a:pt x="256" y="252"/>
                    <a:pt x="265" y="246"/>
                  </a:cubicBezTo>
                  <a:lnTo>
                    <a:pt x="265" y="246"/>
                  </a:lnTo>
                  <a:cubicBezTo>
                    <a:pt x="278" y="235"/>
                    <a:pt x="287" y="220"/>
                    <a:pt x="290" y="203"/>
                  </a:cubicBezTo>
                  <a:cubicBezTo>
                    <a:pt x="296" y="199"/>
                    <a:pt x="301" y="194"/>
                    <a:pt x="306" y="189"/>
                  </a:cubicBezTo>
                  <a:lnTo>
                    <a:pt x="306" y="189"/>
                  </a:lnTo>
                  <a:cubicBezTo>
                    <a:pt x="309" y="186"/>
                    <a:pt x="313" y="183"/>
                    <a:pt x="315" y="180"/>
                  </a:cubicBezTo>
                  <a:cubicBezTo>
                    <a:pt x="326" y="168"/>
                    <a:pt x="332" y="153"/>
                    <a:pt x="332" y="136"/>
                  </a:cubicBezTo>
                  <a:cubicBezTo>
                    <a:pt x="332" y="104"/>
                    <a:pt x="309" y="78"/>
                    <a:pt x="278" y="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Freeform 3272"/>
            <p:cNvSpPr>
              <a:spLocks noEditPoints="1"/>
            </p:cNvSpPr>
            <p:nvPr/>
          </p:nvSpPr>
          <p:spPr bwMode="auto">
            <a:xfrm>
              <a:off x="4902200" y="3811588"/>
              <a:ext cx="120650" cy="101600"/>
            </a:xfrm>
            <a:custGeom>
              <a:avLst/>
              <a:gdLst>
                <a:gd name="T0" fmla="*/ 230 w 332"/>
                <a:gd name="T1" fmla="*/ 260 h 279"/>
                <a:gd name="T2" fmla="*/ 232 w 332"/>
                <a:gd name="T3" fmla="*/ 259 h 279"/>
                <a:gd name="T4" fmla="*/ 230 w 332"/>
                <a:gd name="T5" fmla="*/ 260 h 279"/>
                <a:gd name="T6" fmla="*/ 227 w 332"/>
                <a:gd name="T7" fmla="*/ 260 h 279"/>
                <a:gd name="T8" fmla="*/ 228 w 332"/>
                <a:gd name="T9" fmla="*/ 260 h 279"/>
                <a:gd name="T10" fmla="*/ 227 w 332"/>
                <a:gd name="T11" fmla="*/ 260 h 279"/>
                <a:gd name="T12" fmla="*/ 223 w 332"/>
                <a:gd name="T13" fmla="*/ 260 h 279"/>
                <a:gd name="T14" fmla="*/ 225 w 332"/>
                <a:gd name="T15" fmla="*/ 260 h 279"/>
                <a:gd name="T16" fmla="*/ 223 w 332"/>
                <a:gd name="T17" fmla="*/ 260 h 279"/>
                <a:gd name="T18" fmla="*/ 233 w 332"/>
                <a:gd name="T19" fmla="*/ 259 h 279"/>
                <a:gd name="T20" fmla="*/ 236 w 332"/>
                <a:gd name="T21" fmla="*/ 259 h 279"/>
                <a:gd name="T22" fmla="*/ 233 w 332"/>
                <a:gd name="T23" fmla="*/ 259 h 279"/>
                <a:gd name="T24" fmla="*/ 9 w 332"/>
                <a:gd name="T25" fmla="*/ 122 h 279"/>
                <a:gd name="T26" fmla="*/ 9 w 332"/>
                <a:gd name="T27" fmla="*/ 123 h 279"/>
                <a:gd name="T28" fmla="*/ 9 w 332"/>
                <a:gd name="T29" fmla="*/ 122 h 279"/>
                <a:gd name="T30" fmla="*/ 10 w 332"/>
                <a:gd name="T31" fmla="*/ 118 h 279"/>
                <a:gd name="T32" fmla="*/ 9 w 332"/>
                <a:gd name="T33" fmla="*/ 120 h 279"/>
                <a:gd name="T34" fmla="*/ 10 w 332"/>
                <a:gd name="T35" fmla="*/ 118 h 279"/>
                <a:gd name="T36" fmla="*/ 10 w 332"/>
                <a:gd name="T37" fmla="*/ 114 h 279"/>
                <a:gd name="T38" fmla="*/ 10 w 332"/>
                <a:gd name="T39" fmla="*/ 117 h 279"/>
                <a:gd name="T40" fmla="*/ 10 w 332"/>
                <a:gd name="T41" fmla="*/ 114 h 279"/>
                <a:gd name="T42" fmla="*/ 60 w 332"/>
                <a:gd name="T43" fmla="*/ 54 h 279"/>
                <a:gd name="T44" fmla="*/ 60 w 332"/>
                <a:gd name="T45" fmla="*/ 59 h 279"/>
                <a:gd name="T46" fmla="*/ 60 w 332"/>
                <a:gd name="T47" fmla="*/ 54 h 279"/>
                <a:gd name="T48" fmla="*/ 60 w 332"/>
                <a:gd name="T49" fmla="*/ 53 h 279"/>
                <a:gd name="T50" fmla="*/ 61 w 332"/>
                <a:gd name="T51" fmla="*/ 48 h 279"/>
                <a:gd name="T52" fmla="*/ 60 w 332"/>
                <a:gd name="T53" fmla="*/ 53 h 279"/>
                <a:gd name="T54" fmla="*/ 61 w 332"/>
                <a:gd name="T55" fmla="*/ 48 h 279"/>
                <a:gd name="T56" fmla="*/ 62 w 332"/>
                <a:gd name="T57" fmla="*/ 43 h 279"/>
                <a:gd name="T58" fmla="*/ 61 w 332"/>
                <a:gd name="T59" fmla="*/ 48 h 279"/>
                <a:gd name="T60" fmla="*/ 278 w 332"/>
                <a:gd name="T61" fmla="*/ 70 h 279"/>
                <a:gd name="T62" fmla="*/ 278 w 332"/>
                <a:gd name="T63" fmla="*/ 68 h 279"/>
                <a:gd name="T64" fmla="*/ 208 w 332"/>
                <a:gd name="T65" fmla="*/ 0 h 279"/>
                <a:gd name="T66" fmla="*/ 164 w 332"/>
                <a:gd name="T67" fmla="*/ 14 h 279"/>
                <a:gd name="T68" fmla="*/ 121 w 332"/>
                <a:gd name="T69" fmla="*/ 0 h 279"/>
                <a:gd name="T70" fmla="*/ 76 w 332"/>
                <a:gd name="T71" fmla="*/ 15 h 279"/>
                <a:gd name="T72" fmla="*/ 72 w 332"/>
                <a:gd name="T73" fmla="*/ 20 h 279"/>
                <a:gd name="T74" fmla="*/ 62 w 332"/>
                <a:gd name="T75" fmla="*/ 43 h 279"/>
                <a:gd name="T76" fmla="*/ 76 w 332"/>
                <a:gd name="T77" fmla="*/ 15 h 279"/>
                <a:gd name="T78" fmla="*/ 51 w 332"/>
                <a:gd name="T79" fmla="*/ 65 h 279"/>
                <a:gd name="T80" fmla="*/ 55 w 332"/>
                <a:gd name="T81" fmla="*/ 63 h 279"/>
                <a:gd name="T82" fmla="*/ 51 w 332"/>
                <a:gd name="T83" fmla="*/ 65 h 279"/>
                <a:gd name="T84" fmla="*/ 51 w 332"/>
                <a:gd name="T85" fmla="*/ 65 h 279"/>
                <a:gd name="T86" fmla="*/ 25 w 332"/>
                <a:gd name="T87" fmla="*/ 83 h 279"/>
                <a:gd name="T88" fmla="*/ 25 w 332"/>
                <a:gd name="T89" fmla="*/ 83 h 279"/>
                <a:gd name="T90" fmla="*/ 10 w 332"/>
                <a:gd name="T91" fmla="*/ 114 h 279"/>
                <a:gd name="T92" fmla="*/ 25 w 332"/>
                <a:gd name="T93" fmla="*/ 83 h 279"/>
                <a:gd name="T94" fmla="*/ 0 w 332"/>
                <a:gd name="T95" fmla="*/ 136 h 279"/>
                <a:gd name="T96" fmla="*/ 50 w 332"/>
                <a:gd name="T97" fmla="*/ 201 h 279"/>
                <a:gd name="T98" fmla="*/ 57 w 332"/>
                <a:gd name="T99" fmla="*/ 230 h 279"/>
                <a:gd name="T100" fmla="*/ 150 w 332"/>
                <a:gd name="T101" fmla="*/ 263 h 279"/>
                <a:gd name="T102" fmla="*/ 166 w 332"/>
                <a:gd name="T103" fmla="*/ 254 h 279"/>
                <a:gd name="T104" fmla="*/ 211 w 332"/>
                <a:gd name="T105" fmla="*/ 269 h 279"/>
                <a:gd name="T106" fmla="*/ 265 w 332"/>
                <a:gd name="T107" fmla="*/ 245 h 279"/>
                <a:gd name="T108" fmla="*/ 236 w 332"/>
                <a:gd name="T109" fmla="*/ 259 h 279"/>
                <a:gd name="T110" fmla="*/ 265 w 332"/>
                <a:gd name="T111" fmla="*/ 245 h 279"/>
                <a:gd name="T112" fmla="*/ 265 w 332"/>
                <a:gd name="T113" fmla="*/ 245 h 279"/>
                <a:gd name="T114" fmla="*/ 290 w 332"/>
                <a:gd name="T115" fmla="*/ 202 h 279"/>
                <a:gd name="T116" fmla="*/ 306 w 332"/>
                <a:gd name="T117" fmla="*/ 188 h 279"/>
                <a:gd name="T118" fmla="*/ 306 w 332"/>
                <a:gd name="T119" fmla="*/ 188 h 279"/>
                <a:gd name="T120" fmla="*/ 316 w 332"/>
                <a:gd name="T121" fmla="*/ 179 h 279"/>
                <a:gd name="T122" fmla="*/ 332 w 332"/>
                <a:gd name="T123" fmla="*/ 136 h 279"/>
                <a:gd name="T124" fmla="*/ 278 w 332"/>
                <a:gd name="T125" fmla="*/ 7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279">
                  <a:moveTo>
                    <a:pt x="230" y="260"/>
                  </a:moveTo>
                  <a:lnTo>
                    <a:pt x="232" y="259"/>
                  </a:lnTo>
                  <a:lnTo>
                    <a:pt x="230" y="260"/>
                  </a:lnTo>
                  <a:close/>
                  <a:moveTo>
                    <a:pt x="227" y="260"/>
                  </a:moveTo>
                  <a:lnTo>
                    <a:pt x="228" y="260"/>
                  </a:lnTo>
                  <a:lnTo>
                    <a:pt x="227" y="260"/>
                  </a:lnTo>
                  <a:close/>
                  <a:moveTo>
                    <a:pt x="223" y="260"/>
                  </a:moveTo>
                  <a:lnTo>
                    <a:pt x="225" y="260"/>
                  </a:lnTo>
                  <a:lnTo>
                    <a:pt x="223" y="260"/>
                  </a:lnTo>
                  <a:close/>
                  <a:moveTo>
                    <a:pt x="233" y="259"/>
                  </a:moveTo>
                  <a:lnTo>
                    <a:pt x="236" y="259"/>
                  </a:lnTo>
                  <a:lnTo>
                    <a:pt x="233" y="259"/>
                  </a:lnTo>
                  <a:close/>
                  <a:moveTo>
                    <a:pt x="9" y="122"/>
                  </a:moveTo>
                  <a:lnTo>
                    <a:pt x="9" y="123"/>
                  </a:lnTo>
                  <a:lnTo>
                    <a:pt x="9" y="122"/>
                  </a:lnTo>
                  <a:close/>
                  <a:moveTo>
                    <a:pt x="10" y="118"/>
                  </a:moveTo>
                  <a:lnTo>
                    <a:pt x="9" y="120"/>
                  </a:lnTo>
                  <a:lnTo>
                    <a:pt x="10" y="118"/>
                  </a:lnTo>
                  <a:close/>
                  <a:moveTo>
                    <a:pt x="10" y="114"/>
                  </a:moveTo>
                  <a:lnTo>
                    <a:pt x="10" y="117"/>
                  </a:lnTo>
                  <a:lnTo>
                    <a:pt x="10" y="114"/>
                  </a:lnTo>
                  <a:close/>
                  <a:moveTo>
                    <a:pt x="60" y="54"/>
                  </a:moveTo>
                  <a:cubicBezTo>
                    <a:pt x="60" y="55"/>
                    <a:pt x="60" y="57"/>
                    <a:pt x="60" y="59"/>
                  </a:cubicBezTo>
                  <a:cubicBezTo>
                    <a:pt x="60" y="57"/>
                    <a:pt x="60" y="55"/>
                    <a:pt x="60" y="54"/>
                  </a:cubicBezTo>
                  <a:close/>
                  <a:moveTo>
                    <a:pt x="60" y="53"/>
                  </a:moveTo>
                  <a:cubicBezTo>
                    <a:pt x="60" y="51"/>
                    <a:pt x="60" y="50"/>
                    <a:pt x="61" y="48"/>
                  </a:cubicBezTo>
                  <a:cubicBezTo>
                    <a:pt x="60" y="50"/>
                    <a:pt x="60" y="51"/>
                    <a:pt x="60" y="53"/>
                  </a:cubicBezTo>
                  <a:close/>
                  <a:moveTo>
                    <a:pt x="61" y="48"/>
                  </a:moveTo>
                  <a:cubicBezTo>
                    <a:pt x="61" y="46"/>
                    <a:pt x="61" y="45"/>
                    <a:pt x="62" y="43"/>
                  </a:cubicBezTo>
                  <a:cubicBezTo>
                    <a:pt x="61" y="45"/>
                    <a:pt x="61" y="46"/>
                    <a:pt x="61" y="48"/>
                  </a:cubicBezTo>
                  <a:close/>
                  <a:moveTo>
                    <a:pt x="278" y="70"/>
                  </a:moveTo>
                  <a:lnTo>
                    <a:pt x="278" y="68"/>
                  </a:lnTo>
                  <a:cubicBezTo>
                    <a:pt x="278" y="30"/>
                    <a:pt x="247" y="0"/>
                    <a:pt x="208" y="0"/>
                  </a:cubicBezTo>
                  <a:cubicBezTo>
                    <a:pt x="192" y="0"/>
                    <a:pt x="176" y="5"/>
                    <a:pt x="164" y="14"/>
                  </a:cubicBezTo>
                  <a:cubicBezTo>
                    <a:pt x="152" y="5"/>
                    <a:pt x="137" y="0"/>
                    <a:pt x="121" y="0"/>
                  </a:cubicBezTo>
                  <a:cubicBezTo>
                    <a:pt x="104" y="0"/>
                    <a:pt x="88" y="5"/>
                    <a:pt x="76" y="15"/>
                  </a:cubicBezTo>
                  <a:cubicBezTo>
                    <a:pt x="75" y="17"/>
                    <a:pt x="73" y="19"/>
                    <a:pt x="72" y="20"/>
                  </a:cubicBezTo>
                  <a:cubicBezTo>
                    <a:pt x="67" y="27"/>
                    <a:pt x="64" y="35"/>
                    <a:pt x="62" y="43"/>
                  </a:cubicBezTo>
                  <a:cubicBezTo>
                    <a:pt x="64" y="33"/>
                    <a:pt x="69" y="23"/>
                    <a:pt x="76" y="15"/>
                  </a:cubicBezTo>
                  <a:cubicBezTo>
                    <a:pt x="61" y="27"/>
                    <a:pt x="51" y="45"/>
                    <a:pt x="51" y="65"/>
                  </a:cubicBezTo>
                  <a:cubicBezTo>
                    <a:pt x="52" y="64"/>
                    <a:pt x="54" y="63"/>
                    <a:pt x="55" y="63"/>
                  </a:cubicBezTo>
                  <a:cubicBezTo>
                    <a:pt x="54" y="63"/>
                    <a:pt x="52" y="64"/>
                    <a:pt x="51" y="65"/>
                  </a:cubicBezTo>
                  <a:lnTo>
                    <a:pt x="51" y="65"/>
                  </a:lnTo>
                  <a:cubicBezTo>
                    <a:pt x="41" y="69"/>
                    <a:pt x="32" y="75"/>
                    <a:pt x="25" y="83"/>
                  </a:cubicBezTo>
                  <a:lnTo>
                    <a:pt x="25" y="83"/>
                  </a:lnTo>
                  <a:cubicBezTo>
                    <a:pt x="18" y="92"/>
                    <a:pt x="12" y="103"/>
                    <a:pt x="10" y="114"/>
                  </a:cubicBezTo>
                  <a:cubicBezTo>
                    <a:pt x="12" y="103"/>
                    <a:pt x="18" y="92"/>
                    <a:pt x="25" y="83"/>
                  </a:cubicBezTo>
                  <a:cubicBezTo>
                    <a:pt x="10" y="96"/>
                    <a:pt x="0" y="114"/>
                    <a:pt x="0" y="136"/>
                  </a:cubicBezTo>
                  <a:cubicBezTo>
                    <a:pt x="0" y="167"/>
                    <a:pt x="21" y="193"/>
                    <a:pt x="50" y="201"/>
                  </a:cubicBezTo>
                  <a:cubicBezTo>
                    <a:pt x="50" y="211"/>
                    <a:pt x="52" y="220"/>
                    <a:pt x="57" y="230"/>
                  </a:cubicBezTo>
                  <a:cubicBezTo>
                    <a:pt x="73" y="264"/>
                    <a:pt x="115" y="279"/>
                    <a:pt x="150" y="263"/>
                  </a:cubicBezTo>
                  <a:cubicBezTo>
                    <a:pt x="156" y="261"/>
                    <a:pt x="161" y="257"/>
                    <a:pt x="166" y="254"/>
                  </a:cubicBezTo>
                  <a:cubicBezTo>
                    <a:pt x="178" y="264"/>
                    <a:pt x="194" y="269"/>
                    <a:pt x="211" y="269"/>
                  </a:cubicBezTo>
                  <a:cubicBezTo>
                    <a:pt x="233" y="269"/>
                    <a:pt x="252" y="260"/>
                    <a:pt x="265" y="245"/>
                  </a:cubicBezTo>
                  <a:cubicBezTo>
                    <a:pt x="257" y="251"/>
                    <a:pt x="247" y="256"/>
                    <a:pt x="236" y="259"/>
                  </a:cubicBezTo>
                  <a:cubicBezTo>
                    <a:pt x="247" y="256"/>
                    <a:pt x="257" y="251"/>
                    <a:pt x="265" y="245"/>
                  </a:cubicBezTo>
                  <a:lnTo>
                    <a:pt x="265" y="245"/>
                  </a:lnTo>
                  <a:cubicBezTo>
                    <a:pt x="278" y="234"/>
                    <a:pt x="287" y="219"/>
                    <a:pt x="290" y="202"/>
                  </a:cubicBezTo>
                  <a:cubicBezTo>
                    <a:pt x="296" y="198"/>
                    <a:pt x="302" y="193"/>
                    <a:pt x="306" y="188"/>
                  </a:cubicBezTo>
                  <a:lnTo>
                    <a:pt x="306" y="188"/>
                  </a:lnTo>
                  <a:cubicBezTo>
                    <a:pt x="310" y="185"/>
                    <a:pt x="313" y="182"/>
                    <a:pt x="316" y="179"/>
                  </a:cubicBezTo>
                  <a:cubicBezTo>
                    <a:pt x="326" y="167"/>
                    <a:pt x="332" y="152"/>
                    <a:pt x="332" y="136"/>
                  </a:cubicBezTo>
                  <a:cubicBezTo>
                    <a:pt x="332" y="104"/>
                    <a:pt x="309" y="77"/>
                    <a:pt x="278" y="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5" name="그룹 84"/>
          <p:cNvGrpSpPr/>
          <p:nvPr/>
        </p:nvGrpSpPr>
        <p:grpSpPr>
          <a:xfrm>
            <a:off x="1187624" y="4991133"/>
            <a:ext cx="795719" cy="633047"/>
            <a:chOff x="3843338" y="2887663"/>
            <a:chExt cx="1289050" cy="1025525"/>
          </a:xfrm>
        </p:grpSpPr>
        <p:sp>
          <p:nvSpPr>
            <p:cNvPr id="86" name="Freeform 3264"/>
            <p:cNvSpPr>
              <a:spLocks noEditPoints="1"/>
            </p:cNvSpPr>
            <p:nvPr/>
          </p:nvSpPr>
          <p:spPr bwMode="auto">
            <a:xfrm>
              <a:off x="4094163" y="3001963"/>
              <a:ext cx="950913" cy="800100"/>
            </a:xfrm>
            <a:custGeom>
              <a:avLst/>
              <a:gdLst>
                <a:gd name="T0" fmla="*/ 1798 w 2598"/>
                <a:gd name="T1" fmla="*/ 2036 h 2186"/>
                <a:gd name="T2" fmla="*/ 1818 w 2598"/>
                <a:gd name="T3" fmla="*/ 2033 h 2186"/>
                <a:gd name="T4" fmla="*/ 1798 w 2598"/>
                <a:gd name="T5" fmla="*/ 2036 h 2186"/>
                <a:gd name="T6" fmla="*/ 1774 w 2598"/>
                <a:gd name="T7" fmla="*/ 2039 h 2186"/>
                <a:gd name="T8" fmla="*/ 1787 w 2598"/>
                <a:gd name="T9" fmla="*/ 2037 h 2186"/>
                <a:gd name="T10" fmla="*/ 1774 w 2598"/>
                <a:gd name="T11" fmla="*/ 2039 h 2186"/>
                <a:gd name="T12" fmla="*/ 1750 w 2598"/>
                <a:gd name="T13" fmla="*/ 2040 h 2186"/>
                <a:gd name="T14" fmla="*/ 1762 w 2598"/>
                <a:gd name="T15" fmla="*/ 2040 h 2186"/>
                <a:gd name="T16" fmla="*/ 1750 w 2598"/>
                <a:gd name="T17" fmla="*/ 2040 h 2186"/>
                <a:gd name="T18" fmla="*/ 1822 w 2598"/>
                <a:gd name="T19" fmla="*/ 2033 h 2186"/>
                <a:gd name="T20" fmla="*/ 1846 w 2598"/>
                <a:gd name="T21" fmla="*/ 2028 h 2186"/>
                <a:gd name="T22" fmla="*/ 1822 w 2598"/>
                <a:gd name="T23" fmla="*/ 2033 h 2186"/>
                <a:gd name="T24" fmla="*/ 75 w 2598"/>
                <a:gd name="T25" fmla="*/ 956 h 2186"/>
                <a:gd name="T26" fmla="*/ 74 w 2598"/>
                <a:gd name="T27" fmla="*/ 969 h 2186"/>
                <a:gd name="T28" fmla="*/ 75 w 2598"/>
                <a:gd name="T29" fmla="*/ 956 h 2186"/>
                <a:gd name="T30" fmla="*/ 78 w 2598"/>
                <a:gd name="T31" fmla="*/ 928 h 2186"/>
                <a:gd name="T32" fmla="*/ 76 w 2598"/>
                <a:gd name="T33" fmla="*/ 946 h 2186"/>
                <a:gd name="T34" fmla="*/ 78 w 2598"/>
                <a:gd name="T35" fmla="*/ 928 h 2186"/>
                <a:gd name="T36" fmla="*/ 82 w 2598"/>
                <a:gd name="T37" fmla="*/ 900 h 2186"/>
                <a:gd name="T38" fmla="*/ 78 w 2598"/>
                <a:gd name="T39" fmla="*/ 922 h 2186"/>
                <a:gd name="T40" fmla="*/ 82 w 2598"/>
                <a:gd name="T41" fmla="*/ 900 h 2186"/>
                <a:gd name="T42" fmla="*/ 471 w 2598"/>
                <a:gd name="T43" fmla="*/ 424 h 2186"/>
                <a:gd name="T44" fmla="*/ 470 w 2598"/>
                <a:gd name="T45" fmla="*/ 462 h 2186"/>
                <a:gd name="T46" fmla="*/ 471 w 2598"/>
                <a:gd name="T47" fmla="*/ 424 h 2186"/>
                <a:gd name="T48" fmla="*/ 472 w 2598"/>
                <a:gd name="T49" fmla="*/ 418 h 2186"/>
                <a:gd name="T50" fmla="*/ 476 w 2598"/>
                <a:gd name="T51" fmla="*/ 383 h 2186"/>
                <a:gd name="T52" fmla="*/ 472 w 2598"/>
                <a:gd name="T53" fmla="*/ 418 h 2186"/>
                <a:gd name="T54" fmla="*/ 477 w 2598"/>
                <a:gd name="T55" fmla="*/ 378 h 2186"/>
                <a:gd name="T56" fmla="*/ 484 w 2598"/>
                <a:gd name="T57" fmla="*/ 341 h 2186"/>
                <a:gd name="T58" fmla="*/ 477 w 2598"/>
                <a:gd name="T59" fmla="*/ 378 h 2186"/>
                <a:gd name="T60" fmla="*/ 2179 w 2598"/>
                <a:gd name="T61" fmla="*/ 548 h 2186"/>
                <a:gd name="T62" fmla="*/ 2180 w 2598"/>
                <a:gd name="T63" fmla="*/ 532 h 2186"/>
                <a:gd name="T64" fmla="*/ 1629 w 2598"/>
                <a:gd name="T65" fmla="*/ 0 h 2186"/>
                <a:gd name="T66" fmla="*/ 1288 w 2598"/>
                <a:gd name="T67" fmla="*/ 115 h 2186"/>
                <a:gd name="T68" fmla="*/ 947 w 2598"/>
                <a:gd name="T69" fmla="*/ 0 h 2186"/>
                <a:gd name="T70" fmla="*/ 596 w 2598"/>
                <a:gd name="T71" fmla="*/ 123 h 2186"/>
                <a:gd name="T72" fmla="*/ 565 w 2598"/>
                <a:gd name="T73" fmla="*/ 163 h 2186"/>
                <a:gd name="T74" fmla="*/ 484 w 2598"/>
                <a:gd name="T75" fmla="*/ 341 h 2186"/>
                <a:gd name="T76" fmla="*/ 596 w 2598"/>
                <a:gd name="T77" fmla="*/ 123 h 2186"/>
                <a:gd name="T78" fmla="*/ 397 w 2598"/>
                <a:gd name="T79" fmla="*/ 509 h 2186"/>
                <a:gd name="T80" fmla="*/ 433 w 2598"/>
                <a:gd name="T81" fmla="*/ 495 h 2186"/>
                <a:gd name="T82" fmla="*/ 397 w 2598"/>
                <a:gd name="T83" fmla="*/ 509 h 2186"/>
                <a:gd name="T84" fmla="*/ 397 w 2598"/>
                <a:gd name="T85" fmla="*/ 509 h 2186"/>
                <a:gd name="T86" fmla="*/ 201 w 2598"/>
                <a:gd name="T87" fmla="*/ 654 h 2186"/>
                <a:gd name="T88" fmla="*/ 200 w 2598"/>
                <a:gd name="T89" fmla="*/ 655 h 2186"/>
                <a:gd name="T90" fmla="*/ 82 w 2598"/>
                <a:gd name="T91" fmla="*/ 899 h 2186"/>
                <a:gd name="T92" fmla="*/ 201 w 2598"/>
                <a:gd name="T93" fmla="*/ 654 h 2186"/>
                <a:gd name="T94" fmla="*/ 0 w 2598"/>
                <a:gd name="T95" fmla="*/ 1064 h 2186"/>
                <a:gd name="T96" fmla="*/ 396 w 2598"/>
                <a:gd name="T97" fmla="*/ 1575 h 2186"/>
                <a:gd name="T98" fmla="*/ 447 w 2598"/>
                <a:gd name="T99" fmla="*/ 1802 h 2186"/>
                <a:gd name="T100" fmla="*/ 1176 w 2598"/>
                <a:gd name="T101" fmla="*/ 2063 h 2186"/>
                <a:gd name="T102" fmla="*/ 1299 w 2598"/>
                <a:gd name="T103" fmla="*/ 1989 h 2186"/>
                <a:gd name="T104" fmla="*/ 1651 w 2598"/>
                <a:gd name="T105" fmla="*/ 2112 h 2186"/>
                <a:gd name="T106" fmla="*/ 2076 w 2598"/>
                <a:gd name="T107" fmla="*/ 1919 h 2186"/>
                <a:gd name="T108" fmla="*/ 1846 w 2598"/>
                <a:gd name="T109" fmla="*/ 2028 h 2186"/>
                <a:gd name="T110" fmla="*/ 2075 w 2598"/>
                <a:gd name="T111" fmla="*/ 1919 h 2186"/>
                <a:gd name="T112" fmla="*/ 2076 w 2598"/>
                <a:gd name="T113" fmla="*/ 1919 h 2186"/>
                <a:gd name="T114" fmla="*/ 2270 w 2598"/>
                <a:gd name="T115" fmla="*/ 1584 h 2186"/>
                <a:gd name="T116" fmla="*/ 2397 w 2598"/>
                <a:gd name="T117" fmla="*/ 1475 h 2186"/>
                <a:gd name="T118" fmla="*/ 2398 w 2598"/>
                <a:gd name="T119" fmla="*/ 1474 h 2186"/>
                <a:gd name="T120" fmla="*/ 2471 w 2598"/>
                <a:gd name="T121" fmla="*/ 1404 h 2186"/>
                <a:gd name="T122" fmla="*/ 2598 w 2598"/>
                <a:gd name="T123" fmla="*/ 1064 h 2186"/>
                <a:gd name="T124" fmla="*/ 2179 w 2598"/>
                <a:gd name="T125" fmla="*/ 548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8" h="2186">
                  <a:moveTo>
                    <a:pt x="1798" y="2036"/>
                  </a:moveTo>
                  <a:cubicBezTo>
                    <a:pt x="1805" y="2035"/>
                    <a:pt x="1812" y="2034"/>
                    <a:pt x="1818" y="2033"/>
                  </a:cubicBezTo>
                  <a:cubicBezTo>
                    <a:pt x="1812" y="2034"/>
                    <a:pt x="1805" y="2035"/>
                    <a:pt x="1798" y="2036"/>
                  </a:cubicBezTo>
                  <a:close/>
                  <a:moveTo>
                    <a:pt x="1774" y="2039"/>
                  </a:moveTo>
                  <a:cubicBezTo>
                    <a:pt x="1779" y="2038"/>
                    <a:pt x="1783" y="2038"/>
                    <a:pt x="1787" y="2037"/>
                  </a:cubicBezTo>
                  <a:cubicBezTo>
                    <a:pt x="1783" y="2038"/>
                    <a:pt x="1779" y="2038"/>
                    <a:pt x="1774" y="2039"/>
                  </a:cubicBezTo>
                  <a:close/>
                  <a:moveTo>
                    <a:pt x="1750" y="2040"/>
                  </a:moveTo>
                  <a:cubicBezTo>
                    <a:pt x="1754" y="2040"/>
                    <a:pt x="1758" y="2040"/>
                    <a:pt x="1762" y="2040"/>
                  </a:cubicBezTo>
                  <a:cubicBezTo>
                    <a:pt x="1758" y="2040"/>
                    <a:pt x="1754" y="2040"/>
                    <a:pt x="1750" y="2040"/>
                  </a:cubicBezTo>
                  <a:close/>
                  <a:moveTo>
                    <a:pt x="1822" y="2033"/>
                  </a:moveTo>
                  <a:cubicBezTo>
                    <a:pt x="1830" y="2031"/>
                    <a:pt x="1838" y="2030"/>
                    <a:pt x="1846" y="2028"/>
                  </a:cubicBezTo>
                  <a:cubicBezTo>
                    <a:pt x="1838" y="2030"/>
                    <a:pt x="1830" y="2031"/>
                    <a:pt x="1822" y="2033"/>
                  </a:cubicBezTo>
                  <a:close/>
                  <a:moveTo>
                    <a:pt x="75" y="956"/>
                  </a:moveTo>
                  <a:cubicBezTo>
                    <a:pt x="75" y="961"/>
                    <a:pt x="74" y="965"/>
                    <a:pt x="74" y="969"/>
                  </a:cubicBezTo>
                  <a:cubicBezTo>
                    <a:pt x="74" y="965"/>
                    <a:pt x="75" y="961"/>
                    <a:pt x="75" y="956"/>
                  </a:cubicBezTo>
                  <a:close/>
                  <a:moveTo>
                    <a:pt x="78" y="928"/>
                  </a:moveTo>
                  <a:cubicBezTo>
                    <a:pt x="77" y="934"/>
                    <a:pt x="76" y="940"/>
                    <a:pt x="76" y="946"/>
                  </a:cubicBezTo>
                  <a:cubicBezTo>
                    <a:pt x="76" y="940"/>
                    <a:pt x="77" y="934"/>
                    <a:pt x="78" y="928"/>
                  </a:cubicBezTo>
                  <a:close/>
                  <a:moveTo>
                    <a:pt x="82" y="900"/>
                  </a:moveTo>
                  <a:cubicBezTo>
                    <a:pt x="81" y="907"/>
                    <a:pt x="79" y="915"/>
                    <a:pt x="78" y="922"/>
                  </a:cubicBezTo>
                  <a:cubicBezTo>
                    <a:pt x="79" y="915"/>
                    <a:pt x="81" y="907"/>
                    <a:pt x="82" y="900"/>
                  </a:cubicBezTo>
                  <a:close/>
                  <a:moveTo>
                    <a:pt x="471" y="424"/>
                  </a:moveTo>
                  <a:cubicBezTo>
                    <a:pt x="470" y="436"/>
                    <a:pt x="470" y="449"/>
                    <a:pt x="470" y="462"/>
                  </a:cubicBezTo>
                  <a:cubicBezTo>
                    <a:pt x="470" y="449"/>
                    <a:pt x="470" y="436"/>
                    <a:pt x="471" y="424"/>
                  </a:cubicBezTo>
                  <a:close/>
                  <a:moveTo>
                    <a:pt x="472" y="418"/>
                  </a:moveTo>
                  <a:cubicBezTo>
                    <a:pt x="473" y="406"/>
                    <a:pt x="474" y="394"/>
                    <a:pt x="476" y="383"/>
                  </a:cubicBezTo>
                  <a:cubicBezTo>
                    <a:pt x="474" y="394"/>
                    <a:pt x="473" y="406"/>
                    <a:pt x="472" y="418"/>
                  </a:cubicBezTo>
                  <a:close/>
                  <a:moveTo>
                    <a:pt x="477" y="378"/>
                  </a:moveTo>
                  <a:cubicBezTo>
                    <a:pt x="479" y="365"/>
                    <a:pt x="481" y="353"/>
                    <a:pt x="484" y="341"/>
                  </a:cubicBezTo>
                  <a:cubicBezTo>
                    <a:pt x="481" y="353"/>
                    <a:pt x="479" y="365"/>
                    <a:pt x="477" y="378"/>
                  </a:cubicBezTo>
                  <a:close/>
                  <a:moveTo>
                    <a:pt x="2179" y="548"/>
                  </a:moveTo>
                  <a:cubicBezTo>
                    <a:pt x="2180" y="543"/>
                    <a:pt x="2180" y="538"/>
                    <a:pt x="2180" y="532"/>
                  </a:cubicBezTo>
                  <a:cubicBezTo>
                    <a:pt x="2180" y="239"/>
                    <a:pt x="1933" y="0"/>
                    <a:pt x="1629" y="0"/>
                  </a:cubicBezTo>
                  <a:cubicBezTo>
                    <a:pt x="1500" y="0"/>
                    <a:pt x="1382" y="43"/>
                    <a:pt x="1288" y="115"/>
                  </a:cubicBezTo>
                  <a:cubicBezTo>
                    <a:pt x="1194" y="43"/>
                    <a:pt x="1076" y="0"/>
                    <a:pt x="947" y="0"/>
                  </a:cubicBezTo>
                  <a:cubicBezTo>
                    <a:pt x="814" y="0"/>
                    <a:pt x="691" y="46"/>
                    <a:pt x="596" y="123"/>
                  </a:cubicBezTo>
                  <a:cubicBezTo>
                    <a:pt x="585" y="136"/>
                    <a:pt x="575" y="149"/>
                    <a:pt x="565" y="163"/>
                  </a:cubicBezTo>
                  <a:cubicBezTo>
                    <a:pt x="527" y="216"/>
                    <a:pt x="500" y="276"/>
                    <a:pt x="484" y="341"/>
                  </a:cubicBezTo>
                  <a:cubicBezTo>
                    <a:pt x="504" y="259"/>
                    <a:pt x="543" y="185"/>
                    <a:pt x="596" y="123"/>
                  </a:cubicBezTo>
                  <a:cubicBezTo>
                    <a:pt x="480" y="215"/>
                    <a:pt x="404" y="354"/>
                    <a:pt x="397" y="509"/>
                  </a:cubicBezTo>
                  <a:cubicBezTo>
                    <a:pt x="409" y="504"/>
                    <a:pt x="421" y="499"/>
                    <a:pt x="433" y="495"/>
                  </a:cubicBezTo>
                  <a:cubicBezTo>
                    <a:pt x="421" y="499"/>
                    <a:pt x="409" y="504"/>
                    <a:pt x="397" y="509"/>
                  </a:cubicBezTo>
                  <a:lnTo>
                    <a:pt x="397" y="509"/>
                  </a:lnTo>
                  <a:cubicBezTo>
                    <a:pt x="321" y="543"/>
                    <a:pt x="254" y="592"/>
                    <a:pt x="201" y="654"/>
                  </a:cubicBezTo>
                  <a:lnTo>
                    <a:pt x="200" y="655"/>
                  </a:lnTo>
                  <a:cubicBezTo>
                    <a:pt x="141" y="724"/>
                    <a:pt x="99" y="808"/>
                    <a:pt x="82" y="899"/>
                  </a:cubicBezTo>
                  <a:cubicBezTo>
                    <a:pt x="99" y="807"/>
                    <a:pt x="141" y="723"/>
                    <a:pt x="201" y="654"/>
                  </a:cubicBezTo>
                  <a:cubicBezTo>
                    <a:pt x="78" y="751"/>
                    <a:pt x="0" y="899"/>
                    <a:pt x="0" y="1064"/>
                  </a:cubicBezTo>
                  <a:cubicBezTo>
                    <a:pt x="0" y="1306"/>
                    <a:pt x="167" y="1511"/>
                    <a:pt x="396" y="1575"/>
                  </a:cubicBezTo>
                  <a:cubicBezTo>
                    <a:pt x="396" y="1651"/>
                    <a:pt x="412" y="1728"/>
                    <a:pt x="447" y="1802"/>
                  </a:cubicBezTo>
                  <a:cubicBezTo>
                    <a:pt x="573" y="2069"/>
                    <a:pt x="900" y="2186"/>
                    <a:pt x="1176" y="2063"/>
                  </a:cubicBezTo>
                  <a:cubicBezTo>
                    <a:pt x="1222" y="2043"/>
                    <a:pt x="1263" y="2018"/>
                    <a:pt x="1299" y="1989"/>
                  </a:cubicBezTo>
                  <a:cubicBezTo>
                    <a:pt x="1395" y="2065"/>
                    <a:pt x="1517" y="2112"/>
                    <a:pt x="1651" y="2112"/>
                  </a:cubicBezTo>
                  <a:cubicBezTo>
                    <a:pt x="1822" y="2112"/>
                    <a:pt x="1975" y="2037"/>
                    <a:pt x="2076" y="1919"/>
                  </a:cubicBezTo>
                  <a:cubicBezTo>
                    <a:pt x="2010" y="1971"/>
                    <a:pt x="1932" y="2009"/>
                    <a:pt x="1846" y="2028"/>
                  </a:cubicBezTo>
                  <a:cubicBezTo>
                    <a:pt x="1932" y="2009"/>
                    <a:pt x="2010" y="1971"/>
                    <a:pt x="2075" y="1919"/>
                  </a:cubicBezTo>
                  <a:lnTo>
                    <a:pt x="2076" y="1919"/>
                  </a:lnTo>
                  <a:cubicBezTo>
                    <a:pt x="2179" y="1836"/>
                    <a:pt x="2250" y="1718"/>
                    <a:pt x="2270" y="1584"/>
                  </a:cubicBezTo>
                  <a:cubicBezTo>
                    <a:pt x="2318" y="1554"/>
                    <a:pt x="2361" y="1517"/>
                    <a:pt x="2397" y="1475"/>
                  </a:cubicBezTo>
                  <a:lnTo>
                    <a:pt x="2398" y="1474"/>
                  </a:lnTo>
                  <a:cubicBezTo>
                    <a:pt x="2425" y="1453"/>
                    <a:pt x="2449" y="1429"/>
                    <a:pt x="2471" y="1404"/>
                  </a:cubicBezTo>
                  <a:cubicBezTo>
                    <a:pt x="2550" y="1312"/>
                    <a:pt x="2598" y="1194"/>
                    <a:pt x="2598" y="1064"/>
                  </a:cubicBezTo>
                  <a:cubicBezTo>
                    <a:pt x="2598" y="814"/>
                    <a:pt x="2420" y="605"/>
                    <a:pt x="2179" y="548"/>
                  </a:cubicBezTo>
                </a:path>
              </a:pathLst>
            </a:custGeom>
            <a:solidFill>
              <a:srgbClr val="8C50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7" name="Freeform 3265"/>
            <p:cNvSpPr>
              <a:spLocks/>
            </p:cNvSpPr>
            <p:nvPr/>
          </p:nvSpPr>
          <p:spPr bwMode="auto">
            <a:xfrm>
              <a:off x="4037013" y="2997200"/>
              <a:ext cx="1095375" cy="782638"/>
            </a:xfrm>
            <a:custGeom>
              <a:avLst/>
              <a:gdLst>
                <a:gd name="T0" fmla="*/ 1218 w 2989"/>
                <a:gd name="T1" fmla="*/ 2135 h 2135"/>
                <a:gd name="T2" fmla="*/ 1559 w 2989"/>
                <a:gd name="T3" fmla="*/ 1765 h 2135"/>
                <a:gd name="T4" fmla="*/ 1981 w 2989"/>
                <a:gd name="T5" fmla="*/ 1759 h 2135"/>
                <a:gd name="T6" fmla="*/ 2255 w 2989"/>
                <a:gd name="T7" fmla="*/ 2050 h 2135"/>
                <a:gd name="T8" fmla="*/ 2248 w 2989"/>
                <a:gd name="T9" fmla="*/ 2053 h 2135"/>
                <a:gd name="T10" fmla="*/ 2243 w 2989"/>
                <a:gd name="T11" fmla="*/ 2012 h 2135"/>
                <a:gd name="T12" fmla="*/ 2339 w 2989"/>
                <a:gd name="T13" fmla="*/ 1751 h 2135"/>
                <a:gd name="T14" fmla="*/ 2491 w 2989"/>
                <a:gd name="T15" fmla="*/ 1555 h 2135"/>
                <a:gd name="T16" fmla="*/ 2674 w 2989"/>
                <a:gd name="T17" fmla="*/ 1423 h 2135"/>
                <a:gd name="T18" fmla="*/ 2989 w 2989"/>
                <a:gd name="T19" fmla="*/ 1345 h 2135"/>
                <a:gd name="T20" fmla="*/ 2742 w 2989"/>
                <a:gd name="T21" fmla="*/ 957 h 2135"/>
                <a:gd name="T22" fmla="*/ 2769 w 2989"/>
                <a:gd name="T23" fmla="*/ 685 h 2135"/>
                <a:gd name="T24" fmla="*/ 2769 w 2989"/>
                <a:gd name="T25" fmla="*/ 685 h 2135"/>
                <a:gd name="T26" fmla="*/ 2859 w 2989"/>
                <a:gd name="T27" fmla="*/ 441 h 2135"/>
                <a:gd name="T28" fmla="*/ 2859 w 2989"/>
                <a:gd name="T29" fmla="*/ 441 h 2135"/>
                <a:gd name="T30" fmla="*/ 2339 w 2989"/>
                <a:gd name="T31" fmla="*/ 400 h 2135"/>
                <a:gd name="T32" fmla="*/ 2149 w 2989"/>
                <a:gd name="T33" fmla="*/ 238 h 2135"/>
                <a:gd name="T34" fmla="*/ 1993 w 2989"/>
                <a:gd name="T35" fmla="*/ 0 h 2135"/>
                <a:gd name="T36" fmla="*/ 1525 w 2989"/>
                <a:gd name="T37" fmla="*/ 472 h 2135"/>
                <a:gd name="T38" fmla="*/ 828 w 2989"/>
                <a:gd name="T39" fmla="*/ 220 h 2135"/>
                <a:gd name="T40" fmla="*/ 849 w 2989"/>
                <a:gd name="T41" fmla="*/ 627 h 2135"/>
                <a:gd name="T42" fmla="*/ 452 w 2989"/>
                <a:gd name="T43" fmla="*/ 769 h 2135"/>
                <a:gd name="T44" fmla="*/ 0 w 2989"/>
                <a:gd name="T45" fmla="*/ 563 h 2135"/>
                <a:gd name="T46" fmla="*/ 331 w 2989"/>
                <a:gd name="T47" fmla="*/ 1277 h 2135"/>
                <a:gd name="T48" fmla="*/ 82 w 2989"/>
                <a:gd name="T49" fmla="*/ 1689 h 2135"/>
                <a:gd name="T50" fmla="*/ 835 w 2989"/>
                <a:gd name="T51" fmla="*/ 1642 h 2135"/>
                <a:gd name="T52" fmla="*/ 1218 w 2989"/>
                <a:gd name="T53"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89" h="2135">
                  <a:moveTo>
                    <a:pt x="1218" y="2135"/>
                  </a:moveTo>
                  <a:cubicBezTo>
                    <a:pt x="1211" y="1973"/>
                    <a:pt x="1410" y="1828"/>
                    <a:pt x="1559" y="1765"/>
                  </a:cubicBezTo>
                  <a:cubicBezTo>
                    <a:pt x="1691" y="1709"/>
                    <a:pt x="1846" y="1706"/>
                    <a:pt x="1981" y="1759"/>
                  </a:cubicBezTo>
                  <a:cubicBezTo>
                    <a:pt x="2115" y="1811"/>
                    <a:pt x="2196" y="1919"/>
                    <a:pt x="2255" y="2050"/>
                  </a:cubicBezTo>
                  <a:cubicBezTo>
                    <a:pt x="2264" y="2047"/>
                    <a:pt x="2250" y="2062"/>
                    <a:pt x="2248" y="2053"/>
                  </a:cubicBezTo>
                  <a:cubicBezTo>
                    <a:pt x="2245" y="2043"/>
                    <a:pt x="2246" y="2021"/>
                    <a:pt x="2243" y="2012"/>
                  </a:cubicBezTo>
                  <a:cubicBezTo>
                    <a:pt x="2217" y="1933"/>
                    <a:pt x="2304" y="1826"/>
                    <a:pt x="2339" y="1751"/>
                  </a:cubicBezTo>
                  <a:cubicBezTo>
                    <a:pt x="2374" y="1675"/>
                    <a:pt x="2430" y="1611"/>
                    <a:pt x="2491" y="1555"/>
                  </a:cubicBezTo>
                  <a:cubicBezTo>
                    <a:pt x="2546" y="1503"/>
                    <a:pt x="2607" y="1456"/>
                    <a:pt x="2674" y="1423"/>
                  </a:cubicBezTo>
                  <a:cubicBezTo>
                    <a:pt x="2789" y="1366"/>
                    <a:pt x="2865" y="1316"/>
                    <a:pt x="2989" y="1345"/>
                  </a:cubicBezTo>
                  <a:cubicBezTo>
                    <a:pt x="2848" y="1246"/>
                    <a:pt x="2773" y="1127"/>
                    <a:pt x="2742" y="957"/>
                  </a:cubicBezTo>
                  <a:cubicBezTo>
                    <a:pt x="2726" y="866"/>
                    <a:pt x="2747" y="774"/>
                    <a:pt x="2769" y="685"/>
                  </a:cubicBezTo>
                  <a:cubicBezTo>
                    <a:pt x="2782" y="635"/>
                    <a:pt x="2741" y="727"/>
                    <a:pt x="2769" y="685"/>
                  </a:cubicBezTo>
                  <a:cubicBezTo>
                    <a:pt x="2797" y="642"/>
                    <a:pt x="2808" y="443"/>
                    <a:pt x="2859" y="441"/>
                  </a:cubicBezTo>
                  <a:cubicBezTo>
                    <a:pt x="2855" y="444"/>
                    <a:pt x="2863" y="439"/>
                    <a:pt x="2859" y="441"/>
                  </a:cubicBezTo>
                  <a:cubicBezTo>
                    <a:pt x="2656" y="546"/>
                    <a:pt x="2511" y="550"/>
                    <a:pt x="2339" y="400"/>
                  </a:cubicBezTo>
                  <a:cubicBezTo>
                    <a:pt x="2276" y="346"/>
                    <a:pt x="2194" y="308"/>
                    <a:pt x="2149" y="238"/>
                  </a:cubicBezTo>
                  <a:cubicBezTo>
                    <a:pt x="2107" y="172"/>
                    <a:pt x="1993" y="77"/>
                    <a:pt x="1993" y="0"/>
                  </a:cubicBezTo>
                  <a:cubicBezTo>
                    <a:pt x="1908" y="236"/>
                    <a:pt x="1773" y="428"/>
                    <a:pt x="1525" y="472"/>
                  </a:cubicBezTo>
                  <a:cubicBezTo>
                    <a:pt x="1278" y="517"/>
                    <a:pt x="957" y="436"/>
                    <a:pt x="828" y="220"/>
                  </a:cubicBezTo>
                  <a:cubicBezTo>
                    <a:pt x="898" y="348"/>
                    <a:pt x="945" y="518"/>
                    <a:pt x="849" y="627"/>
                  </a:cubicBezTo>
                  <a:cubicBezTo>
                    <a:pt x="752" y="737"/>
                    <a:pt x="597" y="786"/>
                    <a:pt x="452" y="769"/>
                  </a:cubicBezTo>
                  <a:cubicBezTo>
                    <a:pt x="307" y="751"/>
                    <a:pt x="98" y="672"/>
                    <a:pt x="0" y="563"/>
                  </a:cubicBezTo>
                  <a:cubicBezTo>
                    <a:pt x="136" y="785"/>
                    <a:pt x="319" y="1017"/>
                    <a:pt x="331" y="1277"/>
                  </a:cubicBezTo>
                  <a:cubicBezTo>
                    <a:pt x="338" y="1433"/>
                    <a:pt x="212" y="1603"/>
                    <a:pt x="82" y="1689"/>
                  </a:cubicBezTo>
                  <a:cubicBezTo>
                    <a:pt x="286" y="1570"/>
                    <a:pt x="616" y="1556"/>
                    <a:pt x="835" y="1642"/>
                  </a:cubicBezTo>
                  <a:cubicBezTo>
                    <a:pt x="1055" y="1728"/>
                    <a:pt x="1149" y="1909"/>
                    <a:pt x="1218" y="21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8" name="Freeform 3266"/>
            <p:cNvSpPr>
              <a:spLocks/>
            </p:cNvSpPr>
            <p:nvPr/>
          </p:nvSpPr>
          <p:spPr bwMode="auto">
            <a:xfrm>
              <a:off x="4037013" y="2997200"/>
              <a:ext cx="1065213" cy="782638"/>
            </a:xfrm>
            <a:custGeom>
              <a:avLst/>
              <a:gdLst>
                <a:gd name="T0" fmla="*/ 1218 w 2904"/>
                <a:gd name="T1" fmla="*/ 2135 h 2135"/>
                <a:gd name="T2" fmla="*/ 1398 w 2904"/>
                <a:gd name="T3" fmla="*/ 1765 h 2135"/>
                <a:gd name="T4" fmla="*/ 1820 w 2904"/>
                <a:gd name="T5" fmla="*/ 1759 h 2135"/>
                <a:gd name="T6" fmla="*/ 2254 w 2904"/>
                <a:gd name="T7" fmla="*/ 2044 h 2135"/>
                <a:gd name="T8" fmla="*/ 2246 w 2904"/>
                <a:gd name="T9" fmla="*/ 2046 h 2135"/>
                <a:gd name="T10" fmla="*/ 2249 w 2904"/>
                <a:gd name="T11" fmla="*/ 2018 h 2135"/>
                <a:gd name="T12" fmla="*/ 2179 w 2904"/>
                <a:gd name="T13" fmla="*/ 1751 h 2135"/>
                <a:gd name="T14" fmla="*/ 2330 w 2904"/>
                <a:gd name="T15" fmla="*/ 1555 h 2135"/>
                <a:gd name="T16" fmla="*/ 2513 w 2904"/>
                <a:gd name="T17" fmla="*/ 1423 h 2135"/>
                <a:gd name="T18" fmla="*/ 2904 w 2904"/>
                <a:gd name="T19" fmla="*/ 1345 h 2135"/>
                <a:gd name="T20" fmla="*/ 2582 w 2904"/>
                <a:gd name="T21" fmla="*/ 957 h 2135"/>
                <a:gd name="T22" fmla="*/ 2608 w 2904"/>
                <a:gd name="T23" fmla="*/ 685 h 2135"/>
                <a:gd name="T24" fmla="*/ 2662 w 2904"/>
                <a:gd name="T25" fmla="*/ 542 h 2135"/>
                <a:gd name="T26" fmla="*/ 2732 w 2904"/>
                <a:gd name="T27" fmla="*/ 531 h 2135"/>
                <a:gd name="T28" fmla="*/ 2719 w 2904"/>
                <a:gd name="T29" fmla="*/ 537 h 2135"/>
                <a:gd name="T30" fmla="*/ 2122 w 2904"/>
                <a:gd name="T31" fmla="*/ 371 h 2135"/>
                <a:gd name="T32" fmla="*/ 1964 w 2904"/>
                <a:gd name="T33" fmla="*/ 179 h 2135"/>
                <a:gd name="T34" fmla="*/ 1993 w 2904"/>
                <a:gd name="T35" fmla="*/ 0 h 2135"/>
                <a:gd name="T36" fmla="*/ 1365 w 2904"/>
                <a:gd name="T37" fmla="*/ 472 h 2135"/>
                <a:gd name="T38" fmla="*/ 828 w 2904"/>
                <a:gd name="T39" fmla="*/ 220 h 2135"/>
                <a:gd name="T40" fmla="*/ 688 w 2904"/>
                <a:gd name="T41" fmla="*/ 627 h 2135"/>
                <a:gd name="T42" fmla="*/ 291 w 2904"/>
                <a:gd name="T43" fmla="*/ 769 h 2135"/>
                <a:gd name="T44" fmla="*/ 0 w 2904"/>
                <a:gd name="T45" fmla="*/ 563 h 2135"/>
                <a:gd name="T46" fmla="*/ 170 w 2904"/>
                <a:gd name="T47" fmla="*/ 1277 h 2135"/>
                <a:gd name="T48" fmla="*/ 82 w 2904"/>
                <a:gd name="T49" fmla="*/ 1689 h 2135"/>
                <a:gd name="T50" fmla="*/ 674 w 2904"/>
                <a:gd name="T51" fmla="*/ 1642 h 2135"/>
                <a:gd name="T52" fmla="*/ 1218 w 2904"/>
                <a:gd name="T53"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4" h="2135">
                  <a:moveTo>
                    <a:pt x="1218" y="2135"/>
                  </a:moveTo>
                  <a:cubicBezTo>
                    <a:pt x="1211" y="1973"/>
                    <a:pt x="1249" y="1828"/>
                    <a:pt x="1398" y="1765"/>
                  </a:cubicBezTo>
                  <a:cubicBezTo>
                    <a:pt x="1531" y="1709"/>
                    <a:pt x="1685" y="1706"/>
                    <a:pt x="1820" y="1759"/>
                  </a:cubicBezTo>
                  <a:cubicBezTo>
                    <a:pt x="1954" y="1811"/>
                    <a:pt x="2194" y="1912"/>
                    <a:pt x="2254" y="2044"/>
                  </a:cubicBezTo>
                  <a:cubicBezTo>
                    <a:pt x="2262" y="2040"/>
                    <a:pt x="2248" y="2055"/>
                    <a:pt x="2246" y="2046"/>
                  </a:cubicBezTo>
                  <a:cubicBezTo>
                    <a:pt x="2243" y="2037"/>
                    <a:pt x="2252" y="2027"/>
                    <a:pt x="2249" y="2018"/>
                  </a:cubicBezTo>
                  <a:cubicBezTo>
                    <a:pt x="2223" y="1940"/>
                    <a:pt x="2144" y="1826"/>
                    <a:pt x="2179" y="1751"/>
                  </a:cubicBezTo>
                  <a:cubicBezTo>
                    <a:pt x="2214" y="1675"/>
                    <a:pt x="2269" y="1611"/>
                    <a:pt x="2330" y="1555"/>
                  </a:cubicBezTo>
                  <a:cubicBezTo>
                    <a:pt x="2385" y="1503"/>
                    <a:pt x="2446" y="1456"/>
                    <a:pt x="2513" y="1423"/>
                  </a:cubicBezTo>
                  <a:cubicBezTo>
                    <a:pt x="2628" y="1366"/>
                    <a:pt x="2779" y="1316"/>
                    <a:pt x="2904" y="1345"/>
                  </a:cubicBezTo>
                  <a:cubicBezTo>
                    <a:pt x="2763" y="1246"/>
                    <a:pt x="2612" y="1127"/>
                    <a:pt x="2582" y="957"/>
                  </a:cubicBezTo>
                  <a:cubicBezTo>
                    <a:pt x="2565" y="866"/>
                    <a:pt x="2586" y="774"/>
                    <a:pt x="2608" y="685"/>
                  </a:cubicBezTo>
                  <a:cubicBezTo>
                    <a:pt x="2621" y="635"/>
                    <a:pt x="2634" y="584"/>
                    <a:pt x="2662" y="542"/>
                  </a:cubicBezTo>
                  <a:cubicBezTo>
                    <a:pt x="2690" y="499"/>
                    <a:pt x="2681" y="532"/>
                    <a:pt x="2732" y="531"/>
                  </a:cubicBezTo>
                  <a:cubicBezTo>
                    <a:pt x="2728" y="533"/>
                    <a:pt x="2724" y="535"/>
                    <a:pt x="2719" y="537"/>
                  </a:cubicBezTo>
                  <a:cubicBezTo>
                    <a:pt x="2517" y="641"/>
                    <a:pt x="2294" y="520"/>
                    <a:pt x="2122" y="371"/>
                  </a:cubicBezTo>
                  <a:cubicBezTo>
                    <a:pt x="2059" y="316"/>
                    <a:pt x="2009" y="249"/>
                    <a:pt x="1964" y="179"/>
                  </a:cubicBezTo>
                  <a:cubicBezTo>
                    <a:pt x="1922" y="114"/>
                    <a:pt x="1993" y="77"/>
                    <a:pt x="1993" y="0"/>
                  </a:cubicBezTo>
                  <a:cubicBezTo>
                    <a:pt x="1908" y="236"/>
                    <a:pt x="1612" y="428"/>
                    <a:pt x="1365" y="472"/>
                  </a:cubicBezTo>
                  <a:cubicBezTo>
                    <a:pt x="1117" y="517"/>
                    <a:pt x="957" y="436"/>
                    <a:pt x="828" y="220"/>
                  </a:cubicBezTo>
                  <a:cubicBezTo>
                    <a:pt x="898" y="348"/>
                    <a:pt x="784" y="518"/>
                    <a:pt x="688" y="627"/>
                  </a:cubicBezTo>
                  <a:cubicBezTo>
                    <a:pt x="591" y="737"/>
                    <a:pt x="436" y="786"/>
                    <a:pt x="291" y="769"/>
                  </a:cubicBezTo>
                  <a:cubicBezTo>
                    <a:pt x="146" y="751"/>
                    <a:pt x="98" y="672"/>
                    <a:pt x="0" y="563"/>
                  </a:cubicBezTo>
                  <a:cubicBezTo>
                    <a:pt x="136" y="785"/>
                    <a:pt x="159" y="1017"/>
                    <a:pt x="170" y="1277"/>
                  </a:cubicBezTo>
                  <a:cubicBezTo>
                    <a:pt x="177" y="1433"/>
                    <a:pt x="212" y="1603"/>
                    <a:pt x="82" y="1689"/>
                  </a:cubicBezTo>
                  <a:cubicBezTo>
                    <a:pt x="286" y="1570"/>
                    <a:pt x="455" y="1556"/>
                    <a:pt x="674" y="1642"/>
                  </a:cubicBezTo>
                  <a:cubicBezTo>
                    <a:pt x="894" y="1728"/>
                    <a:pt x="1149" y="1909"/>
                    <a:pt x="1218" y="2135"/>
                  </a:cubicBezTo>
                </a:path>
              </a:pathLst>
            </a:custGeom>
            <a:solidFill>
              <a:srgbClr val="B9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9" name="Freeform 3267"/>
            <p:cNvSpPr>
              <a:spLocks/>
            </p:cNvSpPr>
            <p:nvPr/>
          </p:nvSpPr>
          <p:spPr bwMode="auto">
            <a:xfrm>
              <a:off x="4037013" y="2997200"/>
              <a:ext cx="1095375" cy="782638"/>
            </a:xfrm>
            <a:custGeom>
              <a:avLst/>
              <a:gdLst>
                <a:gd name="T0" fmla="*/ 1218 w 2989"/>
                <a:gd name="T1" fmla="*/ 2135 h 2135"/>
                <a:gd name="T2" fmla="*/ 1483 w 2989"/>
                <a:gd name="T3" fmla="*/ 1765 h 2135"/>
                <a:gd name="T4" fmla="*/ 1905 w 2989"/>
                <a:gd name="T5" fmla="*/ 1759 h 2135"/>
                <a:gd name="T6" fmla="*/ 2247 w 2989"/>
                <a:gd name="T7" fmla="*/ 2018 h 2135"/>
                <a:gd name="T8" fmla="*/ 2239 w 2989"/>
                <a:gd name="T9" fmla="*/ 2021 h 2135"/>
                <a:gd name="T10" fmla="*/ 2243 w 2989"/>
                <a:gd name="T11" fmla="*/ 1993 h 2135"/>
                <a:gd name="T12" fmla="*/ 2264 w 2989"/>
                <a:gd name="T13" fmla="*/ 1751 h 2135"/>
                <a:gd name="T14" fmla="*/ 2416 w 2989"/>
                <a:gd name="T15" fmla="*/ 1555 h 2135"/>
                <a:gd name="T16" fmla="*/ 2599 w 2989"/>
                <a:gd name="T17" fmla="*/ 1423 h 2135"/>
                <a:gd name="T18" fmla="*/ 2989 w 2989"/>
                <a:gd name="T19" fmla="*/ 1345 h 2135"/>
                <a:gd name="T20" fmla="*/ 2667 w 2989"/>
                <a:gd name="T21" fmla="*/ 957 h 2135"/>
                <a:gd name="T22" fmla="*/ 2694 w 2989"/>
                <a:gd name="T23" fmla="*/ 685 h 2135"/>
                <a:gd name="T24" fmla="*/ 2747 w 2989"/>
                <a:gd name="T25" fmla="*/ 542 h 2135"/>
                <a:gd name="T26" fmla="*/ 2859 w 2989"/>
                <a:gd name="T27" fmla="*/ 441 h 2135"/>
                <a:gd name="T28" fmla="*/ 2846 w 2989"/>
                <a:gd name="T29" fmla="*/ 448 h 2135"/>
                <a:gd name="T30" fmla="*/ 2207 w 2989"/>
                <a:gd name="T31" fmla="*/ 371 h 2135"/>
                <a:gd name="T32" fmla="*/ 2049 w 2989"/>
                <a:gd name="T33" fmla="*/ 179 h 2135"/>
                <a:gd name="T34" fmla="*/ 1993 w 2989"/>
                <a:gd name="T35" fmla="*/ 0 h 2135"/>
                <a:gd name="T36" fmla="*/ 1450 w 2989"/>
                <a:gd name="T37" fmla="*/ 472 h 2135"/>
                <a:gd name="T38" fmla="*/ 828 w 2989"/>
                <a:gd name="T39" fmla="*/ 220 h 2135"/>
                <a:gd name="T40" fmla="*/ 773 w 2989"/>
                <a:gd name="T41" fmla="*/ 627 h 2135"/>
                <a:gd name="T42" fmla="*/ 377 w 2989"/>
                <a:gd name="T43" fmla="*/ 769 h 2135"/>
                <a:gd name="T44" fmla="*/ 0 w 2989"/>
                <a:gd name="T45" fmla="*/ 563 h 2135"/>
                <a:gd name="T46" fmla="*/ 256 w 2989"/>
                <a:gd name="T47" fmla="*/ 1277 h 2135"/>
                <a:gd name="T48" fmla="*/ 82 w 2989"/>
                <a:gd name="T49" fmla="*/ 1689 h 2135"/>
                <a:gd name="T50" fmla="*/ 760 w 2989"/>
                <a:gd name="T51" fmla="*/ 1642 h 2135"/>
                <a:gd name="T52" fmla="*/ 1218 w 2989"/>
                <a:gd name="T53"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89" h="2135">
                  <a:moveTo>
                    <a:pt x="1218" y="2135"/>
                  </a:moveTo>
                  <a:cubicBezTo>
                    <a:pt x="1211" y="1973"/>
                    <a:pt x="1335" y="1828"/>
                    <a:pt x="1483" y="1765"/>
                  </a:cubicBezTo>
                  <a:cubicBezTo>
                    <a:pt x="1616" y="1709"/>
                    <a:pt x="1771" y="1706"/>
                    <a:pt x="1905" y="1759"/>
                  </a:cubicBezTo>
                  <a:cubicBezTo>
                    <a:pt x="2040" y="1811"/>
                    <a:pt x="2188" y="1887"/>
                    <a:pt x="2247" y="2018"/>
                  </a:cubicBezTo>
                  <a:cubicBezTo>
                    <a:pt x="2256" y="2015"/>
                    <a:pt x="2241" y="2030"/>
                    <a:pt x="2239" y="2021"/>
                  </a:cubicBezTo>
                  <a:cubicBezTo>
                    <a:pt x="2237" y="2012"/>
                    <a:pt x="2246" y="2002"/>
                    <a:pt x="2243" y="1993"/>
                  </a:cubicBezTo>
                  <a:cubicBezTo>
                    <a:pt x="2217" y="1914"/>
                    <a:pt x="2229" y="1826"/>
                    <a:pt x="2264" y="1751"/>
                  </a:cubicBezTo>
                  <a:cubicBezTo>
                    <a:pt x="2299" y="1675"/>
                    <a:pt x="2355" y="1611"/>
                    <a:pt x="2416" y="1555"/>
                  </a:cubicBezTo>
                  <a:cubicBezTo>
                    <a:pt x="2471" y="1503"/>
                    <a:pt x="2531" y="1456"/>
                    <a:pt x="2599" y="1423"/>
                  </a:cubicBezTo>
                  <a:cubicBezTo>
                    <a:pt x="2714" y="1366"/>
                    <a:pt x="2865" y="1316"/>
                    <a:pt x="2989" y="1345"/>
                  </a:cubicBezTo>
                  <a:cubicBezTo>
                    <a:pt x="2848" y="1246"/>
                    <a:pt x="2698" y="1127"/>
                    <a:pt x="2667" y="957"/>
                  </a:cubicBezTo>
                  <a:cubicBezTo>
                    <a:pt x="2651" y="866"/>
                    <a:pt x="2672" y="774"/>
                    <a:pt x="2694" y="685"/>
                  </a:cubicBezTo>
                  <a:cubicBezTo>
                    <a:pt x="2706" y="635"/>
                    <a:pt x="2719" y="584"/>
                    <a:pt x="2747" y="542"/>
                  </a:cubicBezTo>
                  <a:cubicBezTo>
                    <a:pt x="2775" y="499"/>
                    <a:pt x="2808" y="443"/>
                    <a:pt x="2859" y="441"/>
                  </a:cubicBezTo>
                  <a:cubicBezTo>
                    <a:pt x="2855" y="444"/>
                    <a:pt x="2850" y="446"/>
                    <a:pt x="2846" y="448"/>
                  </a:cubicBezTo>
                  <a:cubicBezTo>
                    <a:pt x="2644" y="552"/>
                    <a:pt x="2379" y="520"/>
                    <a:pt x="2207" y="371"/>
                  </a:cubicBezTo>
                  <a:cubicBezTo>
                    <a:pt x="2145" y="316"/>
                    <a:pt x="2094" y="249"/>
                    <a:pt x="2049" y="179"/>
                  </a:cubicBezTo>
                  <a:cubicBezTo>
                    <a:pt x="2007" y="114"/>
                    <a:pt x="1993" y="77"/>
                    <a:pt x="1993" y="0"/>
                  </a:cubicBezTo>
                  <a:cubicBezTo>
                    <a:pt x="1908" y="236"/>
                    <a:pt x="1697" y="428"/>
                    <a:pt x="1450" y="472"/>
                  </a:cubicBezTo>
                  <a:cubicBezTo>
                    <a:pt x="1203" y="517"/>
                    <a:pt x="957" y="436"/>
                    <a:pt x="828" y="220"/>
                  </a:cubicBezTo>
                  <a:cubicBezTo>
                    <a:pt x="898" y="348"/>
                    <a:pt x="870" y="518"/>
                    <a:pt x="773" y="627"/>
                  </a:cubicBezTo>
                  <a:cubicBezTo>
                    <a:pt x="677" y="737"/>
                    <a:pt x="521" y="786"/>
                    <a:pt x="377" y="769"/>
                  </a:cubicBezTo>
                  <a:cubicBezTo>
                    <a:pt x="232" y="751"/>
                    <a:pt x="98" y="672"/>
                    <a:pt x="0" y="563"/>
                  </a:cubicBezTo>
                  <a:cubicBezTo>
                    <a:pt x="136" y="785"/>
                    <a:pt x="244" y="1017"/>
                    <a:pt x="256" y="1277"/>
                  </a:cubicBezTo>
                  <a:cubicBezTo>
                    <a:pt x="263" y="1433"/>
                    <a:pt x="212" y="1603"/>
                    <a:pt x="82" y="1689"/>
                  </a:cubicBezTo>
                  <a:cubicBezTo>
                    <a:pt x="286" y="1570"/>
                    <a:pt x="540" y="1556"/>
                    <a:pt x="760" y="1642"/>
                  </a:cubicBezTo>
                  <a:cubicBezTo>
                    <a:pt x="979" y="1728"/>
                    <a:pt x="1149" y="1909"/>
                    <a:pt x="1218" y="2135"/>
                  </a:cubicBezTo>
                </a:path>
              </a:pathLst>
            </a:custGeom>
            <a:solidFill>
              <a:srgbClr val="E7DA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0" name="Freeform 3268"/>
            <p:cNvSpPr>
              <a:spLocks/>
            </p:cNvSpPr>
            <p:nvPr/>
          </p:nvSpPr>
          <p:spPr bwMode="auto">
            <a:xfrm>
              <a:off x="4160838" y="3328988"/>
              <a:ext cx="209550" cy="239713"/>
            </a:xfrm>
            <a:custGeom>
              <a:avLst/>
              <a:gdLst>
                <a:gd name="T0" fmla="*/ 570 w 570"/>
                <a:gd name="T1" fmla="*/ 655 h 655"/>
                <a:gd name="T2" fmla="*/ 458 w 570"/>
                <a:gd name="T3" fmla="*/ 572 h 655"/>
                <a:gd name="T4" fmla="*/ 427 w 570"/>
                <a:gd name="T5" fmla="*/ 556 h 655"/>
                <a:gd name="T6" fmla="*/ 396 w 570"/>
                <a:gd name="T7" fmla="*/ 541 h 655"/>
                <a:gd name="T8" fmla="*/ 364 w 570"/>
                <a:gd name="T9" fmla="*/ 529 h 655"/>
                <a:gd name="T10" fmla="*/ 332 w 570"/>
                <a:gd name="T11" fmla="*/ 518 h 655"/>
                <a:gd name="T12" fmla="*/ 199 w 570"/>
                <a:gd name="T13" fmla="*/ 496 h 655"/>
                <a:gd name="T14" fmla="*/ 65 w 570"/>
                <a:gd name="T15" fmla="*/ 506 h 655"/>
                <a:gd name="T16" fmla="*/ 0 w 570"/>
                <a:gd name="T17" fmla="*/ 520 h 655"/>
                <a:gd name="T18" fmla="*/ 40 w 570"/>
                <a:gd name="T19" fmla="*/ 467 h 655"/>
                <a:gd name="T20" fmla="*/ 55 w 570"/>
                <a:gd name="T21" fmla="*/ 444 h 655"/>
                <a:gd name="T22" fmla="*/ 67 w 570"/>
                <a:gd name="T23" fmla="*/ 417 h 655"/>
                <a:gd name="T24" fmla="*/ 85 w 570"/>
                <a:gd name="T25" fmla="*/ 360 h 655"/>
                <a:gd name="T26" fmla="*/ 91 w 570"/>
                <a:gd name="T27" fmla="*/ 238 h 655"/>
                <a:gd name="T28" fmla="*/ 63 w 570"/>
                <a:gd name="T29" fmla="*/ 117 h 655"/>
                <a:gd name="T30" fmla="*/ 12 w 570"/>
                <a:gd name="T31" fmla="*/ 0 h 655"/>
                <a:gd name="T32" fmla="*/ 84 w 570"/>
                <a:gd name="T33" fmla="*/ 108 h 655"/>
                <a:gd name="T34" fmla="*/ 128 w 570"/>
                <a:gd name="T35" fmla="*/ 233 h 655"/>
                <a:gd name="T36" fmla="*/ 135 w 570"/>
                <a:gd name="T37" fmla="*/ 300 h 655"/>
                <a:gd name="T38" fmla="*/ 130 w 570"/>
                <a:gd name="T39" fmla="*/ 368 h 655"/>
                <a:gd name="T40" fmla="*/ 112 w 570"/>
                <a:gd name="T41" fmla="*/ 435 h 655"/>
                <a:gd name="T42" fmla="*/ 98 w 570"/>
                <a:gd name="T43" fmla="*/ 466 h 655"/>
                <a:gd name="T44" fmla="*/ 79 w 570"/>
                <a:gd name="T45" fmla="*/ 498 h 655"/>
                <a:gd name="T46" fmla="*/ 54 w 570"/>
                <a:gd name="T47" fmla="*/ 458 h 655"/>
                <a:gd name="T48" fmla="*/ 202 w 570"/>
                <a:gd name="T49" fmla="*/ 448 h 655"/>
                <a:gd name="T50" fmla="*/ 345 w 570"/>
                <a:gd name="T51" fmla="*/ 480 h 655"/>
                <a:gd name="T52" fmla="*/ 379 w 570"/>
                <a:gd name="T53" fmla="*/ 494 h 655"/>
                <a:gd name="T54" fmla="*/ 411 w 570"/>
                <a:gd name="T55" fmla="*/ 511 h 655"/>
                <a:gd name="T56" fmla="*/ 442 w 570"/>
                <a:gd name="T57" fmla="*/ 530 h 655"/>
                <a:gd name="T58" fmla="*/ 472 w 570"/>
                <a:gd name="T59" fmla="*/ 550 h 655"/>
                <a:gd name="T60" fmla="*/ 570 w 570"/>
                <a:gd name="T61" fmla="*/ 65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0" h="655">
                  <a:moveTo>
                    <a:pt x="570" y="655"/>
                  </a:moveTo>
                  <a:cubicBezTo>
                    <a:pt x="535" y="623"/>
                    <a:pt x="498" y="595"/>
                    <a:pt x="458" y="572"/>
                  </a:cubicBezTo>
                  <a:lnTo>
                    <a:pt x="427" y="556"/>
                  </a:lnTo>
                  <a:lnTo>
                    <a:pt x="396" y="541"/>
                  </a:lnTo>
                  <a:lnTo>
                    <a:pt x="364" y="529"/>
                  </a:lnTo>
                  <a:lnTo>
                    <a:pt x="332" y="518"/>
                  </a:lnTo>
                  <a:cubicBezTo>
                    <a:pt x="288" y="505"/>
                    <a:pt x="244" y="498"/>
                    <a:pt x="199" y="496"/>
                  </a:cubicBezTo>
                  <a:cubicBezTo>
                    <a:pt x="154" y="493"/>
                    <a:pt x="109" y="498"/>
                    <a:pt x="65" y="506"/>
                  </a:cubicBezTo>
                  <a:lnTo>
                    <a:pt x="0" y="520"/>
                  </a:lnTo>
                  <a:lnTo>
                    <a:pt x="40" y="467"/>
                  </a:lnTo>
                  <a:cubicBezTo>
                    <a:pt x="45" y="461"/>
                    <a:pt x="51" y="452"/>
                    <a:pt x="55" y="444"/>
                  </a:cubicBezTo>
                  <a:cubicBezTo>
                    <a:pt x="60" y="435"/>
                    <a:pt x="64" y="426"/>
                    <a:pt x="67" y="417"/>
                  </a:cubicBezTo>
                  <a:cubicBezTo>
                    <a:pt x="75" y="398"/>
                    <a:pt x="81" y="379"/>
                    <a:pt x="85" y="360"/>
                  </a:cubicBezTo>
                  <a:cubicBezTo>
                    <a:pt x="93" y="320"/>
                    <a:pt x="95" y="279"/>
                    <a:pt x="91" y="238"/>
                  </a:cubicBezTo>
                  <a:cubicBezTo>
                    <a:pt x="87" y="198"/>
                    <a:pt x="77" y="157"/>
                    <a:pt x="63" y="117"/>
                  </a:cubicBezTo>
                  <a:cubicBezTo>
                    <a:pt x="50" y="77"/>
                    <a:pt x="32" y="38"/>
                    <a:pt x="12" y="0"/>
                  </a:cubicBezTo>
                  <a:cubicBezTo>
                    <a:pt x="40" y="32"/>
                    <a:pt x="64" y="69"/>
                    <a:pt x="84" y="108"/>
                  </a:cubicBezTo>
                  <a:cubicBezTo>
                    <a:pt x="104" y="147"/>
                    <a:pt x="120" y="189"/>
                    <a:pt x="128" y="233"/>
                  </a:cubicBezTo>
                  <a:cubicBezTo>
                    <a:pt x="132" y="255"/>
                    <a:pt x="135" y="278"/>
                    <a:pt x="135" y="300"/>
                  </a:cubicBezTo>
                  <a:cubicBezTo>
                    <a:pt x="135" y="323"/>
                    <a:pt x="134" y="346"/>
                    <a:pt x="130" y="368"/>
                  </a:cubicBezTo>
                  <a:cubicBezTo>
                    <a:pt x="126" y="391"/>
                    <a:pt x="121" y="413"/>
                    <a:pt x="112" y="435"/>
                  </a:cubicBezTo>
                  <a:cubicBezTo>
                    <a:pt x="108" y="445"/>
                    <a:pt x="104" y="456"/>
                    <a:pt x="98" y="466"/>
                  </a:cubicBezTo>
                  <a:cubicBezTo>
                    <a:pt x="93" y="477"/>
                    <a:pt x="88" y="486"/>
                    <a:pt x="79" y="498"/>
                  </a:cubicBezTo>
                  <a:lnTo>
                    <a:pt x="54" y="458"/>
                  </a:lnTo>
                  <a:cubicBezTo>
                    <a:pt x="103" y="447"/>
                    <a:pt x="153" y="444"/>
                    <a:pt x="202" y="448"/>
                  </a:cubicBezTo>
                  <a:cubicBezTo>
                    <a:pt x="251" y="452"/>
                    <a:pt x="299" y="463"/>
                    <a:pt x="345" y="480"/>
                  </a:cubicBezTo>
                  <a:lnTo>
                    <a:pt x="379" y="494"/>
                  </a:lnTo>
                  <a:lnTo>
                    <a:pt x="411" y="511"/>
                  </a:lnTo>
                  <a:lnTo>
                    <a:pt x="442" y="530"/>
                  </a:lnTo>
                  <a:lnTo>
                    <a:pt x="472" y="550"/>
                  </a:lnTo>
                  <a:cubicBezTo>
                    <a:pt x="510" y="580"/>
                    <a:pt x="544" y="615"/>
                    <a:pt x="570" y="655"/>
                  </a:cubicBezTo>
                </a:path>
              </a:pathLst>
            </a:custGeom>
            <a:solidFill>
              <a:srgbClr val="B9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1" name="Freeform 3269"/>
            <p:cNvSpPr>
              <a:spLocks/>
            </p:cNvSpPr>
            <p:nvPr/>
          </p:nvSpPr>
          <p:spPr bwMode="auto">
            <a:xfrm>
              <a:off x="4797425" y="3160713"/>
              <a:ext cx="219075" cy="276225"/>
            </a:xfrm>
            <a:custGeom>
              <a:avLst/>
              <a:gdLst>
                <a:gd name="T0" fmla="*/ 0 w 598"/>
                <a:gd name="T1" fmla="*/ 0 h 752"/>
                <a:gd name="T2" fmla="*/ 105 w 598"/>
                <a:gd name="T3" fmla="*/ 91 h 752"/>
                <a:gd name="T4" fmla="*/ 230 w 598"/>
                <a:gd name="T5" fmla="*/ 149 h 752"/>
                <a:gd name="T6" fmla="*/ 263 w 598"/>
                <a:gd name="T7" fmla="*/ 158 h 752"/>
                <a:gd name="T8" fmla="*/ 297 w 598"/>
                <a:gd name="T9" fmla="*/ 165 h 752"/>
                <a:gd name="T10" fmla="*/ 331 w 598"/>
                <a:gd name="T11" fmla="*/ 169 h 752"/>
                <a:gd name="T12" fmla="*/ 365 w 598"/>
                <a:gd name="T13" fmla="*/ 171 h 752"/>
                <a:gd name="T14" fmla="*/ 434 w 598"/>
                <a:gd name="T15" fmla="*/ 169 h 752"/>
                <a:gd name="T16" fmla="*/ 503 w 598"/>
                <a:gd name="T17" fmla="*/ 159 h 752"/>
                <a:gd name="T18" fmla="*/ 518 w 598"/>
                <a:gd name="T19" fmla="*/ 157 h 752"/>
                <a:gd name="T20" fmla="*/ 511 w 598"/>
                <a:gd name="T21" fmla="*/ 171 h 752"/>
                <a:gd name="T22" fmla="*/ 456 w 598"/>
                <a:gd name="T23" fmla="*/ 322 h 752"/>
                <a:gd name="T24" fmla="*/ 442 w 598"/>
                <a:gd name="T25" fmla="*/ 482 h 752"/>
                <a:gd name="T26" fmla="*/ 488 w 598"/>
                <a:gd name="T27" fmla="*/ 635 h 752"/>
                <a:gd name="T28" fmla="*/ 598 w 598"/>
                <a:gd name="T29" fmla="*/ 752 h 752"/>
                <a:gd name="T30" fmla="*/ 533 w 598"/>
                <a:gd name="T31" fmla="*/ 702 h 752"/>
                <a:gd name="T32" fmla="*/ 481 w 598"/>
                <a:gd name="T33" fmla="*/ 639 h 752"/>
                <a:gd name="T34" fmla="*/ 429 w 598"/>
                <a:gd name="T35" fmla="*/ 483 h 752"/>
                <a:gd name="T36" fmla="*/ 441 w 598"/>
                <a:gd name="T37" fmla="*/ 319 h 752"/>
                <a:gd name="T38" fmla="*/ 497 w 598"/>
                <a:gd name="T39" fmla="*/ 163 h 752"/>
                <a:gd name="T40" fmla="*/ 506 w 598"/>
                <a:gd name="T41" fmla="*/ 175 h 752"/>
                <a:gd name="T42" fmla="*/ 436 w 598"/>
                <a:gd name="T43" fmla="*/ 184 h 752"/>
                <a:gd name="T44" fmla="*/ 365 w 598"/>
                <a:gd name="T45" fmla="*/ 186 h 752"/>
                <a:gd name="T46" fmla="*/ 226 w 598"/>
                <a:gd name="T47" fmla="*/ 161 h 752"/>
                <a:gd name="T48" fmla="*/ 100 w 598"/>
                <a:gd name="T49" fmla="*/ 97 h 752"/>
                <a:gd name="T50" fmla="*/ 0 w 598"/>
                <a:gd name="T51"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8" h="752">
                  <a:moveTo>
                    <a:pt x="0" y="0"/>
                  </a:moveTo>
                  <a:cubicBezTo>
                    <a:pt x="30" y="36"/>
                    <a:pt x="66" y="66"/>
                    <a:pt x="105" y="91"/>
                  </a:cubicBezTo>
                  <a:cubicBezTo>
                    <a:pt x="143" y="116"/>
                    <a:pt x="185" y="137"/>
                    <a:pt x="230" y="149"/>
                  </a:cubicBezTo>
                  <a:cubicBezTo>
                    <a:pt x="240" y="154"/>
                    <a:pt x="252" y="155"/>
                    <a:pt x="263" y="158"/>
                  </a:cubicBezTo>
                  <a:cubicBezTo>
                    <a:pt x="274" y="161"/>
                    <a:pt x="285" y="164"/>
                    <a:pt x="297" y="165"/>
                  </a:cubicBezTo>
                  <a:lnTo>
                    <a:pt x="331" y="169"/>
                  </a:lnTo>
                  <a:cubicBezTo>
                    <a:pt x="342" y="170"/>
                    <a:pt x="354" y="171"/>
                    <a:pt x="365" y="171"/>
                  </a:cubicBezTo>
                  <a:cubicBezTo>
                    <a:pt x="388" y="173"/>
                    <a:pt x="411" y="170"/>
                    <a:pt x="434" y="169"/>
                  </a:cubicBezTo>
                  <a:cubicBezTo>
                    <a:pt x="457" y="167"/>
                    <a:pt x="480" y="162"/>
                    <a:pt x="503" y="159"/>
                  </a:cubicBezTo>
                  <a:lnTo>
                    <a:pt x="518" y="157"/>
                  </a:lnTo>
                  <a:lnTo>
                    <a:pt x="511" y="171"/>
                  </a:lnTo>
                  <a:cubicBezTo>
                    <a:pt x="488" y="218"/>
                    <a:pt x="469" y="270"/>
                    <a:pt x="456" y="322"/>
                  </a:cubicBezTo>
                  <a:cubicBezTo>
                    <a:pt x="444" y="374"/>
                    <a:pt x="438" y="428"/>
                    <a:pt x="442" y="482"/>
                  </a:cubicBezTo>
                  <a:cubicBezTo>
                    <a:pt x="446" y="535"/>
                    <a:pt x="461" y="588"/>
                    <a:pt x="488" y="635"/>
                  </a:cubicBezTo>
                  <a:cubicBezTo>
                    <a:pt x="515" y="682"/>
                    <a:pt x="554" y="720"/>
                    <a:pt x="598" y="752"/>
                  </a:cubicBezTo>
                  <a:cubicBezTo>
                    <a:pt x="575" y="738"/>
                    <a:pt x="553" y="722"/>
                    <a:pt x="533" y="702"/>
                  </a:cubicBezTo>
                  <a:cubicBezTo>
                    <a:pt x="513" y="684"/>
                    <a:pt x="496" y="662"/>
                    <a:pt x="481" y="639"/>
                  </a:cubicBezTo>
                  <a:cubicBezTo>
                    <a:pt x="451" y="593"/>
                    <a:pt x="435" y="538"/>
                    <a:pt x="429" y="483"/>
                  </a:cubicBezTo>
                  <a:cubicBezTo>
                    <a:pt x="424" y="428"/>
                    <a:pt x="429" y="372"/>
                    <a:pt x="441" y="319"/>
                  </a:cubicBezTo>
                  <a:cubicBezTo>
                    <a:pt x="454" y="265"/>
                    <a:pt x="471" y="212"/>
                    <a:pt x="497" y="163"/>
                  </a:cubicBezTo>
                  <a:lnTo>
                    <a:pt x="506" y="175"/>
                  </a:lnTo>
                  <a:cubicBezTo>
                    <a:pt x="482" y="178"/>
                    <a:pt x="459" y="183"/>
                    <a:pt x="436" y="184"/>
                  </a:cubicBezTo>
                  <a:cubicBezTo>
                    <a:pt x="412" y="185"/>
                    <a:pt x="389" y="188"/>
                    <a:pt x="365" y="186"/>
                  </a:cubicBezTo>
                  <a:cubicBezTo>
                    <a:pt x="318" y="185"/>
                    <a:pt x="271" y="175"/>
                    <a:pt x="226" y="161"/>
                  </a:cubicBezTo>
                  <a:cubicBezTo>
                    <a:pt x="181" y="146"/>
                    <a:pt x="139" y="124"/>
                    <a:pt x="100" y="97"/>
                  </a:cubicBezTo>
                  <a:cubicBezTo>
                    <a:pt x="62" y="70"/>
                    <a:pt x="27" y="38"/>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2" name="Freeform 3270"/>
            <p:cNvSpPr>
              <a:spLocks noEditPoints="1"/>
            </p:cNvSpPr>
            <p:nvPr/>
          </p:nvSpPr>
          <p:spPr bwMode="auto">
            <a:xfrm>
              <a:off x="4975225" y="2887663"/>
              <a:ext cx="147638" cy="123825"/>
            </a:xfrm>
            <a:custGeom>
              <a:avLst/>
              <a:gdLst>
                <a:gd name="T0" fmla="*/ 277 w 401"/>
                <a:gd name="T1" fmla="*/ 314 h 337"/>
                <a:gd name="T2" fmla="*/ 280 w 401"/>
                <a:gd name="T3" fmla="*/ 313 h 337"/>
                <a:gd name="T4" fmla="*/ 277 w 401"/>
                <a:gd name="T5" fmla="*/ 314 h 337"/>
                <a:gd name="T6" fmla="*/ 273 w 401"/>
                <a:gd name="T7" fmla="*/ 314 h 337"/>
                <a:gd name="T8" fmla="*/ 275 w 401"/>
                <a:gd name="T9" fmla="*/ 314 h 337"/>
                <a:gd name="T10" fmla="*/ 273 w 401"/>
                <a:gd name="T11" fmla="*/ 314 h 337"/>
                <a:gd name="T12" fmla="*/ 270 w 401"/>
                <a:gd name="T13" fmla="*/ 315 h 337"/>
                <a:gd name="T14" fmla="*/ 272 w 401"/>
                <a:gd name="T15" fmla="*/ 314 h 337"/>
                <a:gd name="T16" fmla="*/ 270 w 401"/>
                <a:gd name="T17" fmla="*/ 315 h 337"/>
                <a:gd name="T18" fmla="*/ 281 w 401"/>
                <a:gd name="T19" fmla="*/ 313 h 337"/>
                <a:gd name="T20" fmla="*/ 284 w 401"/>
                <a:gd name="T21" fmla="*/ 313 h 337"/>
                <a:gd name="T22" fmla="*/ 281 w 401"/>
                <a:gd name="T23" fmla="*/ 313 h 337"/>
                <a:gd name="T24" fmla="*/ 11 w 401"/>
                <a:gd name="T25" fmla="*/ 147 h 337"/>
                <a:gd name="T26" fmla="*/ 11 w 401"/>
                <a:gd name="T27" fmla="*/ 149 h 337"/>
                <a:gd name="T28" fmla="*/ 11 w 401"/>
                <a:gd name="T29" fmla="*/ 147 h 337"/>
                <a:gd name="T30" fmla="*/ 12 w 401"/>
                <a:gd name="T31" fmla="*/ 143 h 337"/>
                <a:gd name="T32" fmla="*/ 11 w 401"/>
                <a:gd name="T33" fmla="*/ 146 h 337"/>
                <a:gd name="T34" fmla="*/ 12 w 401"/>
                <a:gd name="T35" fmla="*/ 143 h 337"/>
                <a:gd name="T36" fmla="*/ 12 w 401"/>
                <a:gd name="T37" fmla="*/ 139 h 337"/>
                <a:gd name="T38" fmla="*/ 12 w 401"/>
                <a:gd name="T39" fmla="*/ 142 h 337"/>
                <a:gd name="T40" fmla="*/ 12 w 401"/>
                <a:gd name="T41" fmla="*/ 139 h 337"/>
                <a:gd name="T42" fmla="*/ 72 w 401"/>
                <a:gd name="T43" fmla="*/ 65 h 337"/>
                <a:gd name="T44" fmla="*/ 72 w 401"/>
                <a:gd name="T45" fmla="*/ 71 h 337"/>
                <a:gd name="T46" fmla="*/ 72 w 401"/>
                <a:gd name="T47" fmla="*/ 65 h 337"/>
                <a:gd name="T48" fmla="*/ 72 w 401"/>
                <a:gd name="T49" fmla="*/ 64 h 337"/>
                <a:gd name="T50" fmla="*/ 73 w 401"/>
                <a:gd name="T51" fmla="*/ 59 h 337"/>
                <a:gd name="T52" fmla="*/ 72 w 401"/>
                <a:gd name="T53" fmla="*/ 64 h 337"/>
                <a:gd name="T54" fmla="*/ 73 w 401"/>
                <a:gd name="T55" fmla="*/ 58 h 337"/>
                <a:gd name="T56" fmla="*/ 74 w 401"/>
                <a:gd name="T57" fmla="*/ 52 h 337"/>
                <a:gd name="T58" fmla="*/ 73 w 401"/>
                <a:gd name="T59" fmla="*/ 58 h 337"/>
                <a:gd name="T60" fmla="*/ 336 w 401"/>
                <a:gd name="T61" fmla="*/ 84 h 337"/>
                <a:gd name="T62" fmla="*/ 336 w 401"/>
                <a:gd name="T63" fmla="*/ 82 h 337"/>
                <a:gd name="T64" fmla="*/ 251 w 401"/>
                <a:gd name="T65" fmla="*/ 0 h 337"/>
                <a:gd name="T66" fmla="*/ 198 w 401"/>
                <a:gd name="T67" fmla="*/ 17 h 337"/>
                <a:gd name="T68" fmla="*/ 146 w 401"/>
                <a:gd name="T69" fmla="*/ 0 h 337"/>
                <a:gd name="T70" fmla="*/ 92 w 401"/>
                <a:gd name="T71" fmla="*/ 19 h 337"/>
                <a:gd name="T72" fmla="*/ 87 w 401"/>
                <a:gd name="T73" fmla="*/ 25 h 337"/>
                <a:gd name="T74" fmla="*/ 74 w 401"/>
                <a:gd name="T75" fmla="*/ 52 h 337"/>
                <a:gd name="T76" fmla="*/ 92 w 401"/>
                <a:gd name="T77" fmla="*/ 19 h 337"/>
                <a:gd name="T78" fmla="*/ 61 w 401"/>
                <a:gd name="T79" fmla="*/ 78 h 337"/>
                <a:gd name="T80" fmla="*/ 66 w 401"/>
                <a:gd name="T81" fmla="*/ 76 h 337"/>
                <a:gd name="T82" fmla="*/ 61 w 401"/>
                <a:gd name="T83" fmla="*/ 78 h 337"/>
                <a:gd name="T84" fmla="*/ 61 w 401"/>
                <a:gd name="T85" fmla="*/ 78 h 337"/>
                <a:gd name="T86" fmla="*/ 31 w 401"/>
                <a:gd name="T87" fmla="*/ 101 h 337"/>
                <a:gd name="T88" fmla="*/ 31 w 401"/>
                <a:gd name="T89" fmla="*/ 101 h 337"/>
                <a:gd name="T90" fmla="*/ 12 w 401"/>
                <a:gd name="T91" fmla="*/ 138 h 337"/>
                <a:gd name="T92" fmla="*/ 31 w 401"/>
                <a:gd name="T93" fmla="*/ 101 h 337"/>
                <a:gd name="T94" fmla="*/ 0 w 401"/>
                <a:gd name="T95" fmla="*/ 164 h 337"/>
                <a:gd name="T96" fmla="*/ 61 w 401"/>
                <a:gd name="T97" fmla="*/ 243 h 337"/>
                <a:gd name="T98" fmla="*/ 69 w 401"/>
                <a:gd name="T99" fmla="*/ 278 h 337"/>
                <a:gd name="T100" fmla="*/ 181 w 401"/>
                <a:gd name="T101" fmla="*/ 318 h 337"/>
                <a:gd name="T102" fmla="*/ 200 w 401"/>
                <a:gd name="T103" fmla="*/ 307 h 337"/>
                <a:gd name="T104" fmla="*/ 255 w 401"/>
                <a:gd name="T105" fmla="*/ 326 h 337"/>
                <a:gd name="T106" fmla="*/ 320 w 401"/>
                <a:gd name="T107" fmla="*/ 296 h 337"/>
                <a:gd name="T108" fmla="*/ 285 w 401"/>
                <a:gd name="T109" fmla="*/ 313 h 337"/>
                <a:gd name="T110" fmla="*/ 320 w 401"/>
                <a:gd name="T111" fmla="*/ 296 h 337"/>
                <a:gd name="T112" fmla="*/ 320 w 401"/>
                <a:gd name="T113" fmla="*/ 296 h 337"/>
                <a:gd name="T114" fmla="*/ 350 w 401"/>
                <a:gd name="T115" fmla="*/ 244 h 337"/>
                <a:gd name="T116" fmla="*/ 370 w 401"/>
                <a:gd name="T117" fmla="*/ 227 h 337"/>
                <a:gd name="T118" fmla="*/ 370 w 401"/>
                <a:gd name="T119" fmla="*/ 227 h 337"/>
                <a:gd name="T120" fmla="*/ 381 w 401"/>
                <a:gd name="T121" fmla="*/ 216 h 337"/>
                <a:gd name="T122" fmla="*/ 401 w 401"/>
                <a:gd name="T123" fmla="*/ 164 h 337"/>
                <a:gd name="T124" fmla="*/ 336 w 401"/>
                <a:gd name="T125" fmla="*/ 8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1" h="337">
                  <a:moveTo>
                    <a:pt x="277" y="314"/>
                  </a:moveTo>
                  <a:lnTo>
                    <a:pt x="280" y="313"/>
                  </a:lnTo>
                  <a:lnTo>
                    <a:pt x="277" y="314"/>
                  </a:lnTo>
                  <a:close/>
                  <a:moveTo>
                    <a:pt x="273" y="314"/>
                  </a:moveTo>
                  <a:lnTo>
                    <a:pt x="275" y="314"/>
                  </a:lnTo>
                  <a:lnTo>
                    <a:pt x="273" y="314"/>
                  </a:lnTo>
                  <a:close/>
                  <a:moveTo>
                    <a:pt x="270" y="315"/>
                  </a:moveTo>
                  <a:lnTo>
                    <a:pt x="272" y="314"/>
                  </a:lnTo>
                  <a:lnTo>
                    <a:pt x="270" y="315"/>
                  </a:lnTo>
                  <a:close/>
                  <a:moveTo>
                    <a:pt x="281" y="313"/>
                  </a:moveTo>
                  <a:lnTo>
                    <a:pt x="284" y="313"/>
                  </a:lnTo>
                  <a:lnTo>
                    <a:pt x="281" y="313"/>
                  </a:lnTo>
                  <a:close/>
                  <a:moveTo>
                    <a:pt x="11" y="147"/>
                  </a:moveTo>
                  <a:lnTo>
                    <a:pt x="11" y="149"/>
                  </a:lnTo>
                  <a:lnTo>
                    <a:pt x="11" y="147"/>
                  </a:lnTo>
                  <a:close/>
                  <a:moveTo>
                    <a:pt x="12" y="143"/>
                  </a:moveTo>
                  <a:lnTo>
                    <a:pt x="11" y="146"/>
                  </a:lnTo>
                  <a:lnTo>
                    <a:pt x="12" y="143"/>
                  </a:lnTo>
                  <a:close/>
                  <a:moveTo>
                    <a:pt x="12" y="139"/>
                  </a:moveTo>
                  <a:lnTo>
                    <a:pt x="12" y="142"/>
                  </a:lnTo>
                  <a:lnTo>
                    <a:pt x="12" y="139"/>
                  </a:lnTo>
                  <a:close/>
                  <a:moveTo>
                    <a:pt x="72" y="65"/>
                  </a:moveTo>
                  <a:cubicBezTo>
                    <a:pt x="72" y="67"/>
                    <a:pt x="72" y="69"/>
                    <a:pt x="72" y="71"/>
                  </a:cubicBezTo>
                  <a:cubicBezTo>
                    <a:pt x="72" y="69"/>
                    <a:pt x="72" y="67"/>
                    <a:pt x="72" y="65"/>
                  </a:cubicBezTo>
                  <a:close/>
                  <a:moveTo>
                    <a:pt x="72" y="64"/>
                  </a:moveTo>
                  <a:cubicBezTo>
                    <a:pt x="73" y="62"/>
                    <a:pt x="73" y="61"/>
                    <a:pt x="73" y="59"/>
                  </a:cubicBezTo>
                  <a:cubicBezTo>
                    <a:pt x="73" y="61"/>
                    <a:pt x="73" y="62"/>
                    <a:pt x="72" y="64"/>
                  </a:cubicBezTo>
                  <a:close/>
                  <a:moveTo>
                    <a:pt x="73" y="58"/>
                  </a:moveTo>
                  <a:cubicBezTo>
                    <a:pt x="74" y="56"/>
                    <a:pt x="74" y="54"/>
                    <a:pt x="74" y="52"/>
                  </a:cubicBezTo>
                  <a:cubicBezTo>
                    <a:pt x="74" y="54"/>
                    <a:pt x="74" y="56"/>
                    <a:pt x="73" y="58"/>
                  </a:cubicBezTo>
                  <a:close/>
                  <a:moveTo>
                    <a:pt x="336" y="84"/>
                  </a:moveTo>
                  <a:lnTo>
                    <a:pt x="336" y="82"/>
                  </a:lnTo>
                  <a:cubicBezTo>
                    <a:pt x="336" y="37"/>
                    <a:pt x="298" y="0"/>
                    <a:pt x="251" y="0"/>
                  </a:cubicBezTo>
                  <a:cubicBezTo>
                    <a:pt x="231" y="0"/>
                    <a:pt x="213" y="6"/>
                    <a:pt x="198" y="17"/>
                  </a:cubicBezTo>
                  <a:cubicBezTo>
                    <a:pt x="184" y="6"/>
                    <a:pt x="166" y="0"/>
                    <a:pt x="146" y="0"/>
                  </a:cubicBezTo>
                  <a:cubicBezTo>
                    <a:pt x="125" y="0"/>
                    <a:pt x="106" y="7"/>
                    <a:pt x="92" y="19"/>
                  </a:cubicBezTo>
                  <a:cubicBezTo>
                    <a:pt x="90" y="21"/>
                    <a:pt x="88" y="23"/>
                    <a:pt x="87" y="25"/>
                  </a:cubicBezTo>
                  <a:cubicBezTo>
                    <a:pt x="81" y="33"/>
                    <a:pt x="77" y="42"/>
                    <a:pt x="74" y="52"/>
                  </a:cubicBezTo>
                  <a:cubicBezTo>
                    <a:pt x="77" y="40"/>
                    <a:pt x="83" y="28"/>
                    <a:pt x="92" y="19"/>
                  </a:cubicBezTo>
                  <a:cubicBezTo>
                    <a:pt x="74" y="33"/>
                    <a:pt x="62" y="54"/>
                    <a:pt x="61" y="78"/>
                  </a:cubicBezTo>
                  <a:cubicBezTo>
                    <a:pt x="63" y="77"/>
                    <a:pt x="65" y="77"/>
                    <a:pt x="66" y="76"/>
                  </a:cubicBezTo>
                  <a:cubicBezTo>
                    <a:pt x="65" y="77"/>
                    <a:pt x="63" y="77"/>
                    <a:pt x="61" y="78"/>
                  </a:cubicBezTo>
                  <a:lnTo>
                    <a:pt x="61" y="78"/>
                  </a:lnTo>
                  <a:cubicBezTo>
                    <a:pt x="49" y="83"/>
                    <a:pt x="39" y="91"/>
                    <a:pt x="31" y="101"/>
                  </a:cubicBezTo>
                  <a:lnTo>
                    <a:pt x="31" y="101"/>
                  </a:lnTo>
                  <a:cubicBezTo>
                    <a:pt x="21" y="111"/>
                    <a:pt x="15" y="124"/>
                    <a:pt x="12" y="138"/>
                  </a:cubicBezTo>
                  <a:cubicBezTo>
                    <a:pt x="15" y="124"/>
                    <a:pt x="21" y="111"/>
                    <a:pt x="31" y="101"/>
                  </a:cubicBezTo>
                  <a:cubicBezTo>
                    <a:pt x="12" y="116"/>
                    <a:pt x="0" y="138"/>
                    <a:pt x="0" y="164"/>
                  </a:cubicBezTo>
                  <a:cubicBezTo>
                    <a:pt x="0" y="201"/>
                    <a:pt x="25" y="233"/>
                    <a:pt x="61" y="243"/>
                  </a:cubicBezTo>
                  <a:cubicBezTo>
                    <a:pt x="61" y="254"/>
                    <a:pt x="63" y="266"/>
                    <a:pt x="69" y="278"/>
                  </a:cubicBezTo>
                  <a:cubicBezTo>
                    <a:pt x="88" y="319"/>
                    <a:pt x="139" y="337"/>
                    <a:pt x="181" y="318"/>
                  </a:cubicBezTo>
                  <a:cubicBezTo>
                    <a:pt x="188" y="315"/>
                    <a:pt x="194" y="311"/>
                    <a:pt x="200" y="307"/>
                  </a:cubicBezTo>
                  <a:cubicBezTo>
                    <a:pt x="215" y="318"/>
                    <a:pt x="234" y="326"/>
                    <a:pt x="255" y="326"/>
                  </a:cubicBezTo>
                  <a:cubicBezTo>
                    <a:pt x="281" y="326"/>
                    <a:pt x="304" y="314"/>
                    <a:pt x="320" y="296"/>
                  </a:cubicBezTo>
                  <a:cubicBezTo>
                    <a:pt x="310" y="304"/>
                    <a:pt x="298" y="310"/>
                    <a:pt x="285" y="313"/>
                  </a:cubicBezTo>
                  <a:cubicBezTo>
                    <a:pt x="298" y="310"/>
                    <a:pt x="310" y="304"/>
                    <a:pt x="320" y="296"/>
                  </a:cubicBezTo>
                  <a:lnTo>
                    <a:pt x="320" y="296"/>
                  </a:lnTo>
                  <a:cubicBezTo>
                    <a:pt x="336" y="283"/>
                    <a:pt x="347" y="265"/>
                    <a:pt x="350" y="244"/>
                  </a:cubicBezTo>
                  <a:cubicBezTo>
                    <a:pt x="357" y="239"/>
                    <a:pt x="364" y="234"/>
                    <a:pt x="370" y="227"/>
                  </a:cubicBezTo>
                  <a:lnTo>
                    <a:pt x="370" y="227"/>
                  </a:lnTo>
                  <a:cubicBezTo>
                    <a:pt x="374" y="224"/>
                    <a:pt x="378" y="220"/>
                    <a:pt x="381" y="216"/>
                  </a:cubicBezTo>
                  <a:cubicBezTo>
                    <a:pt x="393" y="202"/>
                    <a:pt x="401" y="184"/>
                    <a:pt x="401" y="164"/>
                  </a:cubicBezTo>
                  <a:cubicBezTo>
                    <a:pt x="401" y="125"/>
                    <a:pt x="373" y="93"/>
                    <a:pt x="336" y="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3" name="Freeform 3271"/>
            <p:cNvSpPr>
              <a:spLocks noEditPoints="1"/>
            </p:cNvSpPr>
            <p:nvPr/>
          </p:nvSpPr>
          <p:spPr bwMode="auto">
            <a:xfrm>
              <a:off x="3843338" y="3436938"/>
              <a:ext cx="122238" cy="103188"/>
            </a:xfrm>
            <a:custGeom>
              <a:avLst/>
              <a:gdLst>
                <a:gd name="T0" fmla="*/ 229 w 332"/>
                <a:gd name="T1" fmla="*/ 261 h 280"/>
                <a:gd name="T2" fmla="*/ 232 w 332"/>
                <a:gd name="T3" fmla="*/ 260 h 280"/>
                <a:gd name="T4" fmla="*/ 229 w 332"/>
                <a:gd name="T5" fmla="*/ 261 h 280"/>
                <a:gd name="T6" fmla="*/ 226 w 332"/>
                <a:gd name="T7" fmla="*/ 261 h 280"/>
                <a:gd name="T8" fmla="*/ 228 w 332"/>
                <a:gd name="T9" fmla="*/ 261 h 280"/>
                <a:gd name="T10" fmla="*/ 226 w 332"/>
                <a:gd name="T11" fmla="*/ 261 h 280"/>
                <a:gd name="T12" fmla="*/ 223 w 332"/>
                <a:gd name="T13" fmla="*/ 261 h 280"/>
                <a:gd name="T14" fmla="*/ 225 w 332"/>
                <a:gd name="T15" fmla="*/ 261 h 280"/>
                <a:gd name="T16" fmla="*/ 223 w 332"/>
                <a:gd name="T17" fmla="*/ 261 h 280"/>
                <a:gd name="T18" fmla="*/ 232 w 332"/>
                <a:gd name="T19" fmla="*/ 260 h 280"/>
                <a:gd name="T20" fmla="*/ 235 w 332"/>
                <a:gd name="T21" fmla="*/ 260 h 280"/>
                <a:gd name="T22" fmla="*/ 232 w 332"/>
                <a:gd name="T23" fmla="*/ 260 h 280"/>
                <a:gd name="T24" fmla="*/ 9 w 332"/>
                <a:gd name="T25" fmla="*/ 123 h 280"/>
                <a:gd name="T26" fmla="*/ 9 w 332"/>
                <a:gd name="T27" fmla="*/ 124 h 280"/>
                <a:gd name="T28" fmla="*/ 9 w 332"/>
                <a:gd name="T29" fmla="*/ 123 h 280"/>
                <a:gd name="T30" fmla="*/ 10 w 332"/>
                <a:gd name="T31" fmla="*/ 119 h 280"/>
                <a:gd name="T32" fmla="*/ 9 w 332"/>
                <a:gd name="T33" fmla="*/ 121 h 280"/>
                <a:gd name="T34" fmla="*/ 10 w 332"/>
                <a:gd name="T35" fmla="*/ 119 h 280"/>
                <a:gd name="T36" fmla="*/ 10 w 332"/>
                <a:gd name="T37" fmla="*/ 115 h 280"/>
                <a:gd name="T38" fmla="*/ 10 w 332"/>
                <a:gd name="T39" fmla="*/ 118 h 280"/>
                <a:gd name="T40" fmla="*/ 10 w 332"/>
                <a:gd name="T41" fmla="*/ 115 h 280"/>
                <a:gd name="T42" fmla="*/ 60 w 332"/>
                <a:gd name="T43" fmla="*/ 55 h 280"/>
                <a:gd name="T44" fmla="*/ 60 w 332"/>
                <a:gd name="T45" fmla="*/ 59 h 280"/>
                <a:gd name="T46" fmla="*/ 60 w 332"/>
                <a:gd name="T47" fmla="*/ 55 h 280"/>
                <a:gd name="T48" fmla="*/ 60 w 332"/>
                <a:gd name="T49" fmla="*/ 54 h 280"/>
                <a:gd name="T50" fmla="*/ 60 w 332"/>
                <a:gd name="T51" fmla="*/ 49 h 280"/>
                <a:gd name="T52" fmla="*/ 60 w 332"/>
                <a:gd name="T53" fmla="*/ 54 h 280"/>
                <a:gd name="T54" fmla="*/ 61 w 332"/>
                <a:gd name="T55" fmla="*/ 49 h 280"/>
                <a:gd name="T56" fmla="*/ 61 w 332"/>
                <a:gd name="T57" fmla="*/ 44 h 280"/>
                <a:gd name="T58" fmla="*/ 61 w 332"/>
                <a:gd name="T59" fmla="*/ 49 h 280"/>
                <a:gd name="T60" fmla="*/ 278 w 332"/>
                <a:gd name="T61" fmla="*/ 70 h 280"/>
                <a:gd name="T62" fmla="*/ 278 w 332"/>
                <a:gd name="T63" fmla="*/ 68 h 280"/>
                <a:gd name="T64" fmla="*/ 208 w 332"/>
                <a:gd name="T65" fmla="*/ 0 h 280"/>
                <a:gd name="T66" fmla="*/ 164 w 332"/>
                <a:gd name="T67" fmla="*/ 15 h 280"/>
                <a:gd name="T68" fmla="*/ 121 w 332"/>
                <a:gd name="T69" fmla="*/ 0 h 280"/>
                <a:gd name="T70" fmla="*/ 76 w 332"/>
                <a:gd name="T71" fmla="*/ 16 h 280"/>
                <a:gd name="T72" fmla="*/ 72 w 332"/>
                <a:gd name="T73" fmla="*/ 21 h 280"/>
                <a:gd name="T74" fmla="*/ 61 w 332"/>
                <a:gd name="T75" fmla="*/ 44 h 280"/>
                <a:gd name="T76" fmla="*/ 76 w 332"/>
                <a:gd name="T77" fmla="*/ 16 h 280"/>
                <a:gd name="T78" fmla="*/ 50 w 332"/>
                <a:gd name="T79" fmla="*/ 65 h 280"/>
                <a:gd name="T80" fmla="*/ 55 w 332"/>
                <a:gd name="T81" fmla="*/ 64 h 280"/>
                <a:gd name="T82" fmla="*/ 50 w 332"/>
                <a:gd name="T83" fmla="*/ 65 h 280"/>
                <a:gd name="T84" fmla="*/ 50 w 332"/>
                <a:gd name="T85" fmla="*/ 65 h 280"/>
                <a:gd name="T86" fmla="*/ 25 w 332"/>
                <a:gd name="T87" fmla="*/ 84 h 280"/>
                <a:gd name="T88" fmla="*/ 25 w 332"/>
                <a:gd name="T89" fmla="*/ 84 h 280"/>
                <a:gd name="T90" fmla="*/ 10 w 332"/>
                <a:gd name="T91" fmla="*/ 115 h 280"/>
                <a:gd name="T92" fmla="*/ 25 w 332"/>
                <a:gd name="T93" fmla="*/ 84 h 280"/>
                <a:gd name="T94" fmla="*/ 0 w 332"/>
                <a:gd name="T95" fmla="*/ 136 h 280"/>
                <a:gd name="T96" fmla="*/ 50 w 332"/>
                <a:gd name="T97" fmla="*/ 202 h 280"/>
                <a:gd name="T98" fmla="*/ 57 w 332"/>
                <a:gd name="T99" fmla="*/ 231 h 280"/>
                <a:gd name="T100" fmla="*/ 150 w 332"/>
                <a:gd name="T101" fmla="*/ 264 h 280"/>
                <a:gd name="T102" fmla="*/ 166 w 332"/>
                <a:gd name="T103" fmla="*/ 255 h 280"/>
                <a:gd name="T104" fmla="*/ 211 w 332"/>
                <a:gd name="T105" fmla="*/ 270 h 280"/>
                <a:gd name="T106" fmla="*/ 265 w 332"/>
                <a:gd name="T107" fmla="*/ 246 h 280"/>
                <a:gd name="T108" fmla="*/ 235 w 332"/>
                <a:gd name="T109" fmla="*/ 260 h 280"/>
                <a:gd name="T110" fmla="*/ 265 w 332"/>
                <a:gd name="T111" fmla="*/ 246 h 280"/>
                <a:gd name="T112" fmla="*/ 265 w 332"/>
                <a:gd name="T113" fmla="*/ 246 h 280"/>
                <a:gd name="T114" fmla="*/ 290 w 332"/>
                <a:gd name="T115" fmla="*/ 203 h 280"/>
                <a:gd name="T116" fmla="*/ 306 w 332"/>
                <a:gd name="T117" fmla="*/ 189 h 280"/>
                <a:gd name="T118" fmla="*/ 306 w 332"/>
                <a:gd name="T119" fmla="*/ 189 h 280"/>
                <a:gd name="T120" fmla="*/ 315 w 332"/>
                <a:gd name="T121" fmla="*/ 180 h 280"/>
                <a:gd name="T122" fmla="*/ 332 w 332"/>
                <a:gd name="T123" fmla="*/ 136 h 280"/>
                <a:gd name="T124" fmla="*/ 278 w 332"/>
                <a:gd name="T125" fmla="*/ 7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280">
                  <a:moveTo>
                    <a:pt x="229" y="261"/>
                  </a:moveTo>
                  <a:lnTo>
                    <a:pt x="232" y="260"/>
                  </a:lnTo>
                  <a:lnTo>
                    <a:pt x="229" y="261"/>
                  </a:lnTo>
                  <a:close/>
                  <a:moveTo>
                    <a:pt x="226" y="261"/>
                  </a:moveTo>
                  <a:lnTo>
                    <a:pt x="228" y="261"/>
                  </a:lnTo>
                  <a:lnTo>
                    <a:pt x="226" y="261"/>
                  </a:lnTo>
                  <a:close/>
                  <a:moveTo>
                    <a:pt x="223" y="261"/>
                  </a:moveTo>
                  <a:lnTo>
                    <a:pt x="225" y="261"/>
                  </a:lnTo>
                  <a:lnTo>
                    <a:pt x="223" y="261"/>
                  </a:lnTo>
                  <a:close/>
                  <a:moveTo>
                    <a:pt x="232" y="260"/>
                  </a:moveTo>
                  <a:lnTo>
                    <a:pt x="235" y="260"/>
                  </a:lnTo>
                  <a:lnTo>
                    <a:pt x="232" y="260"/>
                  </a:lnTo>
                  <a:close/>
                  <a:moveTo>
                    <a:pt x="9" y="123"/>
                  </a:moveTo>
                  <a:lnTo>
                    <a:pt x="9" y="124"/>
                  </a:lnTo>
                  <a:lnTo>
                    <a:pt x="9" y="123"/>
                  </a:lnTo>
                  <a:close/>
                  <a:moveTo>
                    <a:pt x="10" y="119"/>
                  </a:moveTo>
                  <a:lnTo>
                    <a:pt x="9" y="121"/>
                  </a:lnTo>
                  <a:lnTo>
                    <a:pt x="10" y="119"/>
                  </a:lnTo>
                  <a:close/>
                  <a:moveTo>
                    <a:pt x="10" y="115"/>
                  </a:moveTo>
                  <a:lnTo>
                    <a:pt x="10" y="118"/>
                  </a:lnTo>
                  <a:lnTo>
                    <a:pt x="10" y="115"/>
                  </a:lnTo>
                  <a:close/>
                  <a:moveTo>
                    <a:pt x="60" y="55"/>
                  </a:moveTo>
                  <a:cubicBezTo>
                    <a:pt x="60" y="56"/>
                    <a:pt x="60" y="58"/>
                    <a:pt x="60" y="59"/>
                  </a:cubicBezTo>
                  <a:cubicBezTo>
                    <a:pt x="60" y="58"/>
                    <a:pt x="60" y="56"/>
                    <a:pt x="60" y="55"/>
                  </a:cubicBezTo>
                  <a:close/>
                  <a:moveTo>
                    <a:pt x="60" y="54"/>
                  </a:moveTo>
                  <a:cubicBezTo>
                    <a:pt x="60" y="52"/>
                    <a:pt x="60" y="51"/>
                    <a:pt x="60" y="49"/>
                  </a:cubicBezTo>
                  <a:cubicBezTo>
                    <a:pt x="60" y="51"/>
                    <a:pt x="60" y="52"/>
                    <a:pt x="60" y="54"/>
                  </a:cubicBezTo>
                  <a:close/>
                  <a:moveTo>
                    <a:pt x="61" y="49"/>
                  </a:moveTo>
                  <a:cubicBezTo>
                    <a:pt x="61" y="47"/>
                    <a:pt x="61" y="46"/>
                    <a:pt x="61" y="44"/>
                  </a:cubicBezTo>
                  <a:cubicBezTo>
                    <a:pt x="61" y="46"/>
                    <a:pt x="61" y="47"/>
                    <a:pt x="61" y="49"/>
                  </a:cubicBezTo>
                  <a:close/>
                  <a:moveTo>
                    <a:pt x="278" y="70"/>
                  </a:moveTo>
                  <a:lnTo>
                    <a:pt x="278" y="68"/>
                  </a:lnTo>
                  <a:cubicBezTo>
                    <a:pt x="278" y="31"/>
                    <a:pt x="247" y="0"/>
                    <a:pt x="208" y="0"/>
                  </a:cubicBezTo>
                  <a:cubicBezTo>
                    <a:pt x="191" y="0"/>
                    <a:pt x="176" y="6"/>
                    <a:pt x="164" y="15"/>
                  </a:cubicBezTo>
                  <a:cubicBezTo>
                    <a:pt x="152" y="6"/>
                    <a:pt x="137" y="0"/>
                    <a:pt x="121" y="0"/>
                  </a:cubicBezTo>
                  <a:cubicBezTo>
                    <a:pt x="104" y="0"/>
                    <a:pt x="88" y="6"/>
                    <a:pt x="76" y="16"/>
                  </a:cubicBezTo>
                  <a:cubicBezTo>
                    <a:pt x="74" y="18"/>
                    <a:pt x="73" y="19"/>
                    <a:pt x="72" y="21"/>
                  </a:cubicBezTo>
                  <a:cubicBezTo>
                    <a:pt x="67" y="28"/>
                    <a:pt x="63" y="36"/>
                    <a:pt x="61" y="44"/>
                  </a:cubicBezTo>
                  <a:cubicBezTo>
                    <a:pt x="64" y="34"/>
                    <a:pt x="69" y="24"/>
                    <a:pt x="76" y="16"/>
                  </a:cubicBezTo>
                  <a:cubicBezTo>
                    <a:pt x="61" y="28"/>
                    <a:pt x="51" y="46"/>
                    <a:pt x="50" y="65"/>
                  </a:cubicBezTo>
                  <a:cubicBezTo>
                    <a:pt x="52" y="65"/>
                    <a:pt x="53" y="64"/>
                    <a:pt x="55" y="64"/>
                  </a:cubicBezTo>
                  <a:cubicBezTo>
                    <a:pt x="53" y="64"/>
                    <a:pt x="52" y="65"/>
                    <a:pt x="50" y="65"/>
                  </a:cubicBezTo>
                  <a:lnTo>
                    <a:pt x="50" y="65"/>
                  </a:lnTo>
                  <a:cubicBezTo>
                    <a:pt x="41" y="70"/>
                    <a:pt x="32" y="76"/>
                    <a:pt x="25" y="84"/>
                  </a:cubicBezTo>
                  <a:lnTo>
                    <a:pt x="25" y="84"/>
                  </a:lnTo>
                  <a:cubicBezTo>
                    <a:pt x="18" y="93"/>
                    <a:pt x="12" y="104"/>
                    <a:pt x="10" y="115"/>
                  </a:cubicBezTo>
                  <a:cubicBezTo>
                    <a:pt x="12" y="104"/>
                    <a:pt x="18" y="93"/>
                    <a:pt x="25" y="84"/>
                  </a:cubicBezTo>
                  <a:cubicBezTo>
                    <a:pt x="10" y="96"/>
                    <a:pt x="0" y="115"/>
                    <a:pt x="0" y="136"/>
                  </a:cubicBezTo>
                  <a:cubicBezTo>
                    <a:pt x="0" y="167"/>
                    <a:pt x="21" y="193"/>
                    <a:pt x="50" y="202"/>
                  </a:cubicBezTo>
                  <a:cubicBezTo>
                    <a:pt x="50" y="211"/>
                    <a:pt x="52" y="221"/>
                    <a:pt x="57" y="231"/>
                  </a:cubicBezTo>
                  <a:cubicBezTo>
                    <a:pt x="73" y="265"/>
                    <a:pt x="115" y="280"/>
                    <a:pt x="150" y="264"/>
                  </a:cubicBezTo>
                  <a:cubicBezTo>
                    <a:pt x="156" y="262"/>
                    <a:pt x="161" y="258"/>
                    <a:pt x="166" y="255"/>
                  </a:cubicBezTo>
                  <a:cubicBezTo>
                    <a:pt x="178" y="264"/>
                    <a:pt x="194" y="270"/>
                    <a:pt x="211" y="270"/>
                  </a:cubicBezTo>
                  <a:cubicBezTo>
                    <a:pt x="232" y="270"/>
                    <a:pt x="252" y="261"/>
                    <a:pt x="265" y="246"/>
                  </a:cubicBezTo>
                  <a:cubicBezTo>
                    <a:pt x="256" y="252"/>
                    <a:pt x="246" y="257"/>
                    <a:pt x="235" y="260"/>
                  </a:cubicBezTo>
                  <a:cubicBezTo>
                    <a:pt x="246" y="257"/>
                    <a:pt x="256" y="252"/>
                    <a:pt x="265" y="246"/>
                  </a:cubicBezTo>
                  <a:lnTo>
                    <a:pt x="265" y="246"/>
                  </a:lnTo>
                  <a:cubicBezTo>
                    <a:pt x="278" y="235"/>
                    <a:pt x="287" y="220"/>
                    <a:pt x="290" y="203"/>
                  </a:cubicBezTo>
                  <a:cubicBezTo>
                    <a:pt x="296" y="199"/>
                    <a:pt x="301" y="194"/>
                    <a:pt x="306" y="189"/>
                  </a:cubicBezTo>
                  <a:lnTo>
                    <a:pt x="306" y="189"/>
                  </a:lnTo>
                  <a:cubicBezTo>
                    <a:pt x="309" y="186"/>
                    <a:pt x="313" y="183"/>
                    <a:pt x="315" y="180"/>
                  </a:cubicBezTo>
                  <a:cubicBezTo>
                    <a:pt x="326" y="168"/>
                    <a:pt x="332" y="153"/>
                    <a:pt x="332" y="136"/>
                  </a:cubicBezTo>
                  <a:cubicBezTo>
                    <a:pt x="332" y="104"/>
                    <a:pt x="309" y="78"/>
                    <a:pt x="278" y="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4" name="Freeform 3272"/>
            <p:cNvSpPr>
              <a:spLocks noEditPoints="1"/>
            </p:cNvSpPr>
            <p:nvPr/>
          </p:nvSpPr>
          <p:spPr bwMode="auto">
            <a:xfrm>
              <a:off x="4902200" y="3811588"/>
              <a:ext cx="120650" cy="101600"/>
            </a:xfrm>
            <a:custGeom>
              <a:avLst/>
              <a:gdLst>
                <a:gd name="T0" fmla="*/ 230 w 332"/>
                <a:gd name="T1" fmla="*/ 260 h 279"/>
                <a:gd name="T2" fmla="*/ 232 w 332"/>
                <a:gd name="T3" fmla="*/ 259 h 279"/>
                <a:gd name="T4" fmla="*/ 230 w 332"/>
                <a:gd name="T5" fmla="*/ 260 h 279"/>
                <a:gd name="T6" fmla="*/ 227 w 332"/>
                <a:gd name="T7" fmla="*/ 260 h 279"/>
                <a:gd name="T8" fmla="*/ 228 w 332"/>
                <a:gd name="T9" fmla="*/ 260 h 279"/>
                <a:gd name="T10" fmla="*/ 227 w 332"/>
                <a:gd name="T11" fmla="*/ 260 h 279"/>
                <a:gd name="T12" fmla="*/ 223 w 332"/>
                <a:gd name="T13" fmla="*/ 260 h 279"/>
                <a:gd name="T14" fmla="*/ 225 w 332"/>
                <a:gd name="T15" fmla="*/ 260 h 279"/>
                <a:gd name="T16" fmla="*/ 223 w 332"/>
                <a:gd name="T17" fmla="*/ 260 h 279"/>
                <a:gd name="T18" fmla="*/ 233 w 332"/>
                <a:gd name="T19" fmla="*/ 259 h 279"/>
                <a:gd name="T20" fmla="*/ 236 w 332"/>
                <a:gd name="T21" fmla="*/ 259 h 279"/>
                <a:gd name="T22" fmla="*/ 233 w 332"/>
                <a:gd name="T23" fmla="*/ 259 h 279"/>
                <a:gd name="T24" fmla="*/ 9 w 332"/>
                <a:gd name="T25" fmla="*/ 122 h 279"/>
                <a:gd name="T26" fmla="*/ 9 w 332"/>
                <a:gd name="T27" fmla="*/ 123 h 279"/>
                <a:gd name="T28" fmla="*/ 9 w 332"/>
                <a:gd name="T29" fmla="*/ 122 h 279"/>
                <a:gd name="T30" fmla="*/ 10 w 332"/>
                <a:gd name="T31" fmla="*/ 118 h 279"/>
                <a:gd name="T32" fmla="*/ 9 w 332"/>
                <a:gd name="T33" fmla="*/ 120 h 279"/>
                <a:gd name="T34" fmla="*/ 10 w 332"/>
                <a:gd name="T35" fmla="*/ 118 h 279"/>
                <a:gd name="T36" fmla="*/ 10 w 332"/>
                <a:gd name="T37" fmla="*/ 114 h 279"/>
                <a:gd name="T38" fmla="*/ 10 w 332"/>
                <a:gd name="T39" fmla="*/ 117 h 279"/>
                <a:gd name="T40" fmla="*/ 10 w 332"/>
                <a:gd name="T41" fmla="*/ 114 h 279"/>
                <a:gd name="T42" fmla="*/ 60 w 332"/>
                <a:gd name="T43" fmla="*/ 54 h 279"/>
                <a:gd name="T44" fmla="*/ 60 w 332"/>
                <a:gd name="T45" fmla="*/ 59 h 279"/>
                <a:gd name="T46" fmla="*/ 60 w 332"/>
                <a:gd name="T47" fmla="*/ 54 h 279"/>
                <a:gd name="T48" fmla="*/ 60 w 332"/>
                <a:gd name="T49" fmla="*/ 53 h 279"/>
                <a:gd name="T50" fmla="*/ 61 w 332"/>
                <a:gd name="T51" fmla="*/ 48 h 279"/>
                <a:gd name="T52" fmla="*/ 60 w 332"/>
                <a:gd name="T53" fmla="*/ 53 h 279"/>
                <a:gd name="T54" fmla="*/ 61 w 332"/>
                <a:gd name="T55" fmla="*/ 48 h 279"/>
                <a:gd name="T56" fmla="*/ 62 w 332"/>
                <a:gd name="T57" fmla="*/ 43 h 279"/>
                <a:gd name="T58" fmla="*/ 61 w 332"/>
                <a:gd name="T59" fmla="*/ 48 h 279"/>
                <a:gd name="T60" fmla="*/ 278 w 332"/>
                <a:gd name="T61" fmla="*/ 70 h 279"/>
                <a:gd name="T62" fmla="*/ 278 w 332"/>
                <a:gd name="T63" fmla="*/ 68 h 279"/>
                <a:gd name="T64" fmla="*/ 208 w 332"/>
                <a:gd name="T65" fmla="*/ 0 h 279"/>
                <a:gd name="T66" fmla="*/ 164 w 332"/>
                <a:gd name="T67" fmla="*/ 14 h 279"/>
                <a:gd name="T68" fmla="*/ 121 w 332"/>
                <a:gd name="T69" fmla="*/ 0 h 279"/>
                <a:gd name="T70" fmla="*/ 76 w 332"/>
                <a:gd name="T71" fmla="*/ 15 h 279"/>
                <a:gd name="T72" fmla="*/ 72 w 332"/>
                <a:gd name="T73" fmla="*/ 20 h 279"/>
                <a:gd name="T74" fmla="*/ 62 w 332"/>
                <a:gd name="T75" fmla="*/ 43 h 279"/>
                <a:gd name="T76" fmla="*/ 76 w 332"/>
                <a:gd name="T77" fmla="*/ 15 h 279"/>
                <a:gd name="T78" fmla="*/ 51 w 332"/>
                <a:gd name="T79" fmla="*/ 65 h 279"/>
                <a:gd name="T80" fmla="*/ 55 w 332"/>
                <a:gd name="T81" fmla="*/ 63 h 279"/>
                <a:gd name="T82" fmla="*/ 51 w 332"/>
                <a:gd name="T83" fmla="*/ 65 h 279"/>
                <a:gd name="T84" fmla="*/ 51 w 332"/>
                <a:gd name="T85" fmla="*/ 65 h 279"/>
                <a:gd name="T86" fmla="*/ 25 w 332"/>
                <a:gd name="T87" fmla="*/ 83 h 279"/>
                <a:gd name="T88" fmla="*/ 25 w 332"/>
                <a:gd name="T89" fmla="*/ 83 h 279"/>
                <a:gd name="T90" fmla="*/ 10 w 332"/>
                <a:gd name="T91" fmla="*/ 114 h 279"/>
                <a:gd name="T92" fmla="*/ 25 w 332"/>
                <a:gd name="T93" fmla="*/ 83 h 279"/>
                <a:gd name="T94" fmla="*/ 0 w 332"/>
                <a:gd name="T95" fmla="*/ 136 h 279"/>
                <a:gd name="T96" fmla="*/ 50 w 332"/>
                <a:gd name="T97" fmla="*/ 201 h 279"/>
                <a:gd name="T98" fmla="*/ 57 w 332"/>
                <a:gd name="T99" fmla="*/ 230 h 279"/>
                <a:gd name="T100" fmla="*/ 150 w 332"/>
                <a:gd name="T101" fmla="*/ 263 h 279"/>
                <a:gd name="T102" fmla="*/ 166 w 332"/>
                <a:gd name="T103" fmla="*/ 254 h 279"/>
                <a:gd name="T104" fmla="*/ 211 w 332"/>
                <a:gd name="T105" fmla="*/ 269 h 279"/>
                <a:gd name="T106" fmla="*/ 265 w 332"/>
                <a:gd name="T107" fmla="*/ 245 h 279"/>
                <a:gd name="T108" fmla="*/ 236 w 332"/>
                <a:gd name="T109" fmla="*/ 259 h 279"/>
                <a:gd name="T110" fmla="*/ 265 w 332"/>
                <a:gd name="T111" fmla="*/ 245 h 279"/>
                <a:gd name="T112" fmla="*/ 265 w 332"/>
                <a:gd name="T113" fmla="*/ 245 h 279"/>
                <a:gd name="T114" fmla="*/ 290 w 332"/>
                <a:gd name="T115" fmla="*/ 202 h 279"/>
                <a:gd name="T116" fmla="*/ 306 w 332"/>
                <a:gd name="T117" fmla="*/ 188 h 279"/>
                <a:gd name="T118" fmla="*/ 306 w 332"/>
                <a:gd name="T119" fmla="*/ 188 h 279"/>
                <a:gd name="T120" fmla="*/ 316 w 332"/>
                <a:gd name="T121" fmla="*/ 179 h 279"/>
                <a:gd name="T122" fmla="*/ 332 w 332"/>
                <a:gd name="T123" fmla="*/ 136 h 279"/>
                <a:gd name="T124" fmla="*/ 278 w 332"/>
                <a:gd name="T125" fmla="*/ 7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279">
                  <a:moveTo>
                    <a:pt x="230" y="260"/>
                  </a:moveTo>
                  <a:lnTo>
                    <a:pt x="232" y="259"/>
                  </a:lnTo>
                  <a:lnTo>
                    <a:pt x="230" y="260"/>
                  </a:lnTo>
                  <a:close/>
                  <a:moveTo>
                    <a:pt x="227" y="260"/>
                  </a:moveTo>
                  <a:lnTo>
                    <a:pt x="228" y="260"/>
                  </a:lnTo>
                  <a:lnTo>
                    <a:pt x="227" y="260"/>
                  </a:lnTo>
                  <a:close/>
                  <a:moveTo>
                    <a:pt x="223" y="260"/>
                  </a:moveTo>
                  <a:lnTo>
                    <a:pt x="225" y="260"/>
                  </a:lnTo>
                  <a:lnTo>
                    <a:pt x="223" y="260"/>
                  </a:lnTo>
                  <a:close/>
                  <a:moveTo>
                    <a:pt x="233" y="259"/>
                  </a:moveTo>
                  <a:lnTo>
                    <a:pt x="236" y="259"/>
                  </a:lnTo>
                  <a:lnTo>
                    <a:pt x="233" y="259"/>
                  </a:lnTo>
                  <a:close/>
                  <a:moveTo>
                    <a:pt x="9" y="122"/>
                  </a:moveTo>
                  <a:lnTo>
                    <a:pt x="9" y="123"/>
                  </a:lnTo>
                  <a:lnTo>
                    <a:pt x="9" y="122"/>
                  </a:lnTo>
                  <a:close/>
                  <a:moveTo>
                    <a:pt x="10" y="118"/>
                  </a:moveTo>
                  <a:lnTo>
                    <a:pt x="9" y="120"/>
                  </a:lnTo>
                  <a:lnTo>
                    <a:pt x="10" y="118"/>
                  </a:lnTo>
                  <a:close/>
                  <a:moveTo>
                    <a:pt x="10" y="114"/>
                  </a:moveTo>
                  <a:lnTo>
                    <a:pt x="10" y="117"/>
                  </a:lnTo>
                  <a:lnTo>
                    <a:pt x="10" y="114"/>
                  </a:lnTo>
                  <a:close/>
                  <a:moveTo>
                    <a:pt x="60" y="54"/>
                  </a:moveTo>
                  <a:cubicBezTo>
                    <a:pt x="60" y="55"/>
                    <a:pt x="60" y="57"/>
                    <a:pt x="60" y="59"/>
                  </a:cubicBezTo>
                  <a:cubicBezTo>
                    <a:pt x="60" y="57"/>
                    <a:pt x="60" y="55"/>
                    <a:pt x="60" y="54"/>
                  </a:cubicBezTo>
                  <a:close/>
                  <a:moveTo>
                    <a:pt x="60" y="53"/>
                  </a:moveTo>
                  <a:cubicBezTo>
                    <a:pt x="60" y="51"/>
                    <a:pt x="60" y="50"/>
                    <a:pt x="61" y="48"/>
                  </a:cubicBezTo>
                  <a:cubicBezTo>
                    <a:pt x="60" y="50"/>
                    <a:pt x="60" y="51"/>
                    <a:pt x="60" y="53"/>
                  </a:cubicBezTo>
                  <a:close/>
                  <a:moveTo>
                    <a:pt x="61" y="48"/>
                  </a:moveTo>
                  <a:cubicBezTo>
                    <a:pt x="61" y="46"/>
                    <a:pt x="61" y="45"/>
                    <a:pt x="62" y="43"/>
                  </a:cubicBezTo>
                  <a:cubicBezTo>
                    <a:pt x="61" y="45"/>
                    <a:pt x="61" y="46"/>
                    <a:pt x="61" y="48"/>
                  </a:cubicBezTo>
                  <a:close/>
                  <a:moveTo>
                    <a:pt x="278" y="70"/>
                  </a:moveTo>
                  <a:lnTo>
                    <a:pt x="278" y="68"/>
                  </a:lnTo>
                  <a:cubicBezTo>
                    <a:pt x="278" y="30"/>
                    <a:pt x="247" y="0"/>
                    <a:pt x="208" y="0"/>
                  </a:cubicBezTo>
                  <a:cubicBezTo>
                    <a:pt x="192" y="0"/>
                    <a:pt x="176" y="5"/>
                    <a:pt x="164" y="14"/>
                  </a:cubicBezTo>
                  <a:cubicBezTo>
                    <a:pt x="152" y="5"/>
                    <a:pt x="137" y="0"/>
                    <a:pt x="121" y="0"/>
                  </a:cubicBezTo>
                  <a:cubicBezTo>
                    <a:pt x="104" y="0"/>
                    <a:pt x="88" y="5"/>
                    <a:pt x="76" y="15"/>
                  </a:cubicBezTo>
                  <a:cubicBezTo>
                    <a:pt x="75" y="17"/>
                    <a:pt x="73" y="19"/>
                    <a:pt x="72" y="20"/>
                  </a:cubicBezTo>
                  <a:cubicBezTo>
                    <a:pt x="67" y="27"/>
                    <a:pt x="64" y="35"/>
                    <a:pt x="62" y="43"/>
                  </a:cubicBezTo>
                  <a:cubicBezTo>
                    <a:pt x="64" y="33"/>
                    <a:pt x="69" y="23"/>
                    <a:pt x="76" y="15"/>
                  </a:cubicBezTo>
                  <a:cubicBezTo>
                    <a:pt x="61" y="27"/>
                    <a:pt x="51" y="45"/>
                    <a:pt x="51" y="65"/>
                  </a:cubicBezTo>
                  <a:cubicBezTo>
                    <a:pt x="52" y="64"/>
                    <a:pt x="54" y="63"/>
                    <a:pt x="55" y="63"/>
                  </a:cubicBezTo>
                  <a:cubicBezTo>
                    <a:pt x="54" y="63"/>
                    <a:pt x="52" y="64"/>
                    <a:pt x="51" y="65"/>
                  </a:cubicBezTo>
                  <a:lnTo>
                    <a:pt x="51" y="65"/>
                  </a:lnTo>
                  <a:cubicBezTo>
                    <a:pt x="41" y="69"/>
                    <a:pt x="32" y="75"/>
                    <a:pt x="25" y="83"/>
                  </a:cubicBezTo>
                  <a:lnTo>
                    <a:pt x="25" y="83"/>
                  </a:lnTo>
                  <a:cubicBezTo>
                    <a:pt x="18" y="92"/>
                    <a:pt x="12" y="103"/>
                    <a:pt x="10" y="114"/>
                  </a:cubicBezTo>
                  <a:cubicBezTo>
                    <a:pt x="12" y="103"/>
                    <a:pt x="18" y="92"/>
                    <a:pt x="25" y="83"/>
                  </a:cubicBezTo>
                  <a:cubicBezTo>
                    <a:pt x="10" y="96"/>
                    <a:pt x="0" y="114"/>
                    <a:pt x="0" y="136"/>
                  </a:cubicBezTo>
                  <a:cubicBezTo>
                    <a:pt x="0" y="167"/>
                    <a:pt x="21" y="193"/>
                    <a:pt x="50" y="201"/>
                  </a:cubicBezTo>
                  <a:cubicBezTo>
                    <a:pt x="50" y="211"/>
                    <a:pt x="52" y="220"/>
                    <a:pt x="57" y="230"/>
                  </a:cubicBezTo>
                  <a:cubicBezTo>
                    <a:pt x="73" y="264"/>
                    <a:pt x="115" y="279"/>
                    <a:pt x="150" y="263"/>
                  </a:cubicBezTo>
                  <a:cubicBezTo>
                    <a:pt x="156" y="261"/>
                    <a:pt x="161" y="257"/>
                    <a:pt x="166" y="254"/>
                  </a:cubicBezTo>
                  <a:cubicBezTo>
                    <a:pt x="178" y="264"/>
                    <a:pt x="194" y="269"/>
                    <a:pt x="211" y="269"/>
                  </a:cubicBezTo>
                  <a:cubicBezTo>
                    <a:pt x="233" y="269"/>
                    <a:pt x="252" y="260"/>
                    <a:pt x="265" y="245"/>
                  </a:cubicBezTo>
                  <a:cubicBezTo>
                    <a:pt x="257" y="251"/>
                    <a:pt x="247" y="256"/>
                    <a:pt x="236" y="259"/>
                  </a:cubicBezTo>
                  <a:cubicBezTo>
                    <a:pt x="247" y="256"/>
                    <a:pt x="257" y="251"/>
                    <a:pt x="265" y="245"/>
                  </a:cubicBezTo>
                  <a:lnTo>
                    <a:pt x="265" y="245"/>
                  </a:lnTo>
                  <a:cubicBezTo>
                    <a:pt x="278" y="234"/>
                    <a:pt x="287" y="219"/>
                    <a:pt x="290" y="202"/>
                  </a:cubicBezTo>
                  <a:cubicBezTo>
                    <a:pt x="296" y="198"/>
                    <a:pt x="302" y="193"/>
                    <a:pt x="306" y="188"/>
                  </a:cubicBezTo>
                  <a:lnTo>
                    <a:pt x="306" y="188"/>
                  </a:lnTo>
                  <a:cubicBezTo>
                    <a:pt x="310" y="185"/>
                    <a:pt x="313" y="182"/>
                    <a:pt x="316" y="179"/>
                  </a:cubicBezTo>
                  <a:cubicBezTo>
                    <a:pt x="326" y="167"/>
                    <a:pt x="332" y="152"/>
                    <a:pt x="332" y="136"/>
                  </a:cubicBezTo>
                  <a:cubicBezTo>
                    <a:pt x="332" y="104"/>
                    <a:pt x="309" y="77"/>
                    <a:pt x="278" y="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4476323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250" fill="hold"/>
                                        <p:tgtEl>
                                          <p:spTgt spid="75"/>
                                        </p:tgtEl>
                                        <p:attrNameLst>
                                          <p:attrName>ppt_w</p:attrName>
                                        </p:attrNameLst>
                                      </p:cBhvr>
                                      <p:tavLst>
                                        <p:tav tm="0">
                                          <p:val>
                                            <p:strVal val="2/3*#ppt_w"/>
                                          </p:val>
                                        </p:tav>
                                        <p:tav tm="100000">
                                          <p:val>
                                            <p:strVal val="#ppt_w"/>
                                          </p:val>
                                        </p:tav>
                                      </p:tavLst>
                                    </p:anim>
                                    <p:anim calcmode="lin" valueType="num">
                                      <p:cBhvr>
                                        <p:cTn id="8" dur="250" fill="hold"/>
                                        <p:tgtEl>
                                          <p:spTgt spid="75"/>
                                        </p:tgtEl>
                                        <p:attrNameLst>
                                          <p:attrName>ppt_h</p:attrName>
                                        </p:attrNameLst>
                                      </p:cBhvr>
                                      <p:tavLst>
                                        <p:tav tm="0">
                                          <p:val>
                                            <p:strVal val="2/3*#ppt_h"/>
                                          </p:val>
                                        </p:tav>
                                        <p:tav tm="100000">
                                          <p:val>
                                            <p:strVal val="#ppt_h"/>
                                          </p:val>
                                        </p:tav>
                                      </p:tavLst>
                                    </p:anim>
                                  </p:childTnLst>
                                </p:cTn>
                              </p:par>
                            </p:childTnLst>
                          </p:cTn>
                        </p:par>
                        <p:par>
                          <p:cTn id="9" fill="hold">
                            <p:stCondLst>
                              <p:cond delay="250"/>
                            </p:stCondLst>
                            <p:childTnLst>
                              <p:par>
                                <p:cTn id="10" presetID="26" presetClass="emph" presetSubtype="0" fill="hold" nodeType="afterEffect">
                                  <p:stCondLst>
                                    <p:cond delay="0"/>
                                  </p:stCondLst>
                                  <p:childTnLst>
                                    <p:animEffect transition="out" filter="fade">
                                      <p:cBhvr>
                                        <p:cTn id="11" dur="750" tmFilter="0, 0; .2, .5; .8, .5; 1, 0"/>
                                        <p:tgtEl>
                                          <p:spTgt spid="75"/>
                                        </p:tgtEl>
                                      </p:cBhvr>
                                    </p:animEffect>
                                    <p:animScale>
                                      <p:cBhvr>
                                        <p:cTn id="12" dur="375" autoRev="1" fill="hold"/>
                                        <p:tgtEl>
                                          <p:spTgt spid="75"/>
                                        </p:tgtEl>
                                      </p:cBhvr>
                                      <p:by x="105000" y="105000"/>
                                    </p:animScale>
                                  </p:childTnLst>
                                </p:cTn>
                              </p:par>
                              <p:par>
                                <p:cTn id="13" presetID="32" presetClass="emph" presetSubtype="0" fill="hold" grpId="0" nodeType="withEffect">
                                  <p:stCondLst>
                                    <p:cond delay="0"/>
                                  </p:stCondLst>
                                  <p:childTnLst>
                                    <p:animRot by="120000">
                                      <p:cBhvr>
                                        <p:cTn id="14" dur="75" fill="hold">
                                          <p:stCondLst>
                                            <p:cond delay="0"/>
                                          </p:stCondLst>
                                        </p:cTn>
                                        <p:tgtEl>
                                          <p:spTgt spid="41"/>
                                        </p:tgtEl>
                                        <p:attrNameLst>
                                          <p:attrName>r</p:attrName>
                                        </p:attrNameLst>
                                      </p:cBhvr>
                                    </p:animRot>
                                    <p:animRot by="-240000">
                                      <p:cBhvr>
                                        <p:cTn id="15" dur="150" fill="hold">
                                          <p:stCondLst>
                                            <p:cond delay="150"/>
                                          </p:stCondLst>
                                        </p:cTn>
                                        <p:tgtEl>
                                          <p:spTgt spid="41"/>
                                        </p:tgtEl>
                                        <p:attrNameLst>
                                          <p:attrName>r</p:attrName>
                                        </p:attrNameLst>
                                      </p:cBhvr>
                                    </p:animRot>
                                    <p:animRot by="240000">
                                      <p:cBhvr>
                                        <p:cTn id="16" dur="150" fill="hold">
                                          <p:stCondLst>
                                            <p:cond delay="300"/>
                                          </p:stCondLst>
                                        </p:cTn>
                                        <p:tgtEl>
                                          <p:spTgt spid="41"/>
                                        </p:tgtEl>
                                        <p:attrNameLst>
                                          <p:attrName>r</p:attrName>
                                        </p:attrNameLst>
                                      </p:cBhvr>
                                    </p:animRot>
                                    <p:animRot by="-240000">
                                      <p:cBhvr>
                                        <p:cTn id="17" dur="150" fill="hold">
                                          <p:stCondLst>
                                            <p:cond delay="450"/>
                                          </p:stCondLst>
                                        </p:cTn>
                                        <p:tgtEl>
                                          <p:spTgt spid="41"/>
                                        </p:tgtEl>
                                        <p:attrNameLst>
                                          <p:attrName>r</p:attrName>
                                        </p:attrNameLst>
                                      </p:cBhvr>
                                    </p:animRot>
                                    <p:animRot by="120000">
                                      <p:cBhvr>
                                        <p:cTn id="18" dur="150" fill="hold">
                                          <p:stCondLst>
                                            <p:cond delay="600"/>
                                          </p:stCondLst>
                                        </p:cTn>
                                        <p:tgtEl>
                                          <p:spTgt spid="41"/>
                                        </p:tgtEl>
                                        <p:attrNameLst>
                                          <p:attrName>r</p:attrName>
                                        </p:attrNameLst>
                                      </p:cBhvr>
                                    </p:animRot>
                                  </p:childTnLst>
                                </p:cTn>
                              </p:par>
                              <p:par>
                                <p:cTn id="19" presetID="32" presetClass="emph" presetSubtype="0" fill="hold" nodeType="withEffect">
                                  <p:stCondLst>
                                    <p:cond delay="0"/>
                                  </p:stCondLst>
                                  <p:childTnLst>
                                    <p:animRot by="120000">
                                      <p:cBhvr>
                                        <p:cTn id="20" dur="75" fill="hold">
                                          <p:stCondLst>
                                            <p:cond delay="0"/>
                                          </p:stCondLst>
                                        </p:cTn>
                                        <p:tgtEl>
                                          <p:spTgt spid="66"/>
                                        </p:tgtEl>
                                        <p:attrNameLst>
                                          <p:attrName>r</p:attrName>
                                        </p:attrNameLst>
                                      </p:cBhvr>
                                    </p:animRot>
                                    <p:animRot by="-240000">
                                      <p:cBhvr>
                                        <p:cTn id="21" dur="150" fill="hold">
                                          <p:stCondLst>
                                            <p:cond delay="150"/>
                                          </p:stCondLst>
                                        </p:cTn>
                                        <p:tgtEl>
                                          <p:spTgt spid="66"/>
                                        </p:tgtEl>
                                        <p:attrNameLst>
                                          <p:attrName>r</p:attrName>
                                        </p:attrNameLst>
                                      </p:cBhvr>
                                    </p:animRot>
                                    <p:animRot by="240000">
                                      <p:cBhvr>
                                        <p:cTn id="22" dur="150" fill="hold">
                                          <p:stCondLst>
                                            <p:cond delay="300"/>
                                          </p:stCondLst>
                                        </p:cTn>
                                        <p:tgtEl>
                                          <p:spTgt spid="66"/>
                                        </p:tgtEl>
                                        <p:attrNameLst>
                                          <p:attrName>r</p:attrName>
                                        </p:attrNameLst>
                                      </p:cBhvr>
                                    </p:animRot>
                                    <p:animRot by="-240000">
                                      <p:cBhvr>
                                        <p:cTn id="23" dur="150" fill="hold">
                                          <p:stCondLst>
                                            <p:cond delay="450"/>
                                          </p:stCondLst>
                                        </p:cTn>
                                        <p:tgtEl>
                                          <p:spTgt spid="66"/>
                                        </p:tgtEl>
                                        <p:attrNameLst>
                                          <p:attrName>r</p:attrName>
                                        </p:attrNameLst>
                                      </p:cBhvr>
                                    </p:animRot>
                                    <p:animRot by="120000">
                                      <p:cBhvr>
                                        <p:cTn id="24" dur="150" fill="hold">
                                          <p:stCondLst>
                                            <p:cond delay="600"/>
                                          </p:stCondLst>
                                        </p:cTn>
                                        <p:tgtEl>
                                          <p:spTgt spid="66"/>
                                        </p:tgtEl>
                                        <p:attrNameLst>
                                          <p:attrName>r</p:attrName>
                                        </p:attrNameLst>
                                      </p:cBhvr>
                                    </p:animRot>
                                  </p:childTnLst>
                                </p:cTn>
                              </p:par>
                              <p:par>
                                <p:cTn id="25" presetID="32" presetClass="emph" presetSubtype="0" fill="hold" nodeType="withEffect">
                                  <p:stCondLst>
                                    <p:cond delay="0"/>
                                  </p:stCondLst>
                                  <p:childTnLst>
                                    <p:animRot by="120000">
                                      <p:cBhvr>
                                        <p:cTn id="26" dur="75" fill="hold">
                                          <p:stCondLst>
                                            <p:cond delay="0"/>
                                          </p:stCondLst>
                                        </p:cTn>
                                        <p:tgtEl>
                                          <p:spTgt spid="58"/>
                                        </p:tgtEl>
                                        <p:attrNameLst>
                                          <p:attrName>r</p:attrName>
                                        </p:attrNameLst>
                                      </p:cBhvr>
                                    </p:animRot>
                                    <p:animRot by="-240000">
                                      <p:cBhvr>
                                        <p:cTn id="27" dur="150" fill="hold">
                                          <p:stCondLst>
                                            <p:cond delay="150"/>
                                          </p:stCondLst>
                                        </p:cTn>
                                        <p:tgtEl>
                                          <p:spTgt spid="58"/>
                                        </p:tgtEl>
                                        <p:attrNameLst>
                                          <p:attrName>r</p:attrName>
                                        </p:attrNameLst>
                                      </p:cBhvr>
                                    </p:animRot>
                                    <p:animRot by="240000">
                                      <p:cBhvr>
                                        <p:cTn id="28" dur="150" fill="hold">
                                          <p:stCondLst>
                                            <p:cond delay="300"/>
                                          </p:stCondLst>
                                        </p:cTn>
                                        <p:tgtEl>
                                          <p:spTgt spid="58"/>
                                        </p:tgtEl>
                                        <p:attrNameLst>
                                          <p:attrName>r</p:attrName>
                                        </p:attrNameLst>
                                      </p:cBhvr>
                                    </p:animRot>
                                    <p:animRot by="-240000">
                                      <p:cBhvr>
                                        <p:cTn id="29" dur="150" fill="hold">
                                          <p:stCondLst>
                                            <p:cond delay="450"/>
                                          </p:stCondLst>
                                        </p:cTn>
                                        <p:tgtEl>
                                          <p:spTgt spid="58"/>
                                        </p:tgtEl>
                                        <p:attrNameLst>
                                          <p:attrName>r</p:attrName>
                                        </p:attrNameLst>
                                      </p:cBhvr>
                                    </p:animRot>
                                    <p:animRot by="120000">
                                      <p:cBhvr>
                                        <p:cTn id="30" dur="150" fill="hold">
                                          <p:stCondLst>
                                            <p:cond delay="600"/>
                                          </p:stCondLst>
                                        </p:cTn>
                                        <p:tgtEl>
                                          <p:spTgt spid="58"/>
                                        </p:tgtEl>
                                        <p:attrNameLst>
                                          <p:attrName>r</p:attrName>
                                        </p:attrNameLst>
                                      </p:cBhvr>
                                    </p:animRot>
                                  </p:childTnLst>
                                </p:cTn>
                              </p:par>
                              <p:par>
                                <p:cTn id="31" presetID="32" presetClass="emph" presetSubtype="0" fill="hold" nodeType="withEffect">
                                  <p:stCondLst>
                                    <p:cond delay="0"/>
                                  </p:stCondLst>
                                  <p:childTnLst>
                                    <p:animRot by="120000">
                                      <p:cBhvr>
                                        <p:cTn id="32" dur="75" fill="hold">
                                          <p:stCondLst>
                                            <p:cond delay="0"/>
                                          </p:stCondLst>
                                        </p:cTn>
                                        <p:tgtEl>
                                          <p:spTgt spid="42"/>
                                        </p:tgtEl>
                                        <p:attrNameLst>
                                          <p:attrName>r</p:attrName>
                                        </p:attrNameLst>
                                      </p:cBhvr>
                                    </p:animRot>
                                    <p:animRot by="-240000">
                                      <p:cBhvr>
                                        <p:cTn id="33" dur="150" fill="hold">
                                          <p:stCondLst>
                                            <p:cond delay="150"/>
                                          </p:stCondLst>
                                        </p:cTn>
                                        <p:tgtEl>
                                          <p:spTgt spid="42"/>
                                        </p:tgtEl>
                                        <p:attrNameLst>
                                          <p:attrName>r</p:attrName>
                                        </p:attrNameLst>
                                      </p:cBhvr>
                                    </p:animRot>
                                    <p:animRot by="240000">
                                      <p:cBhvr>
                                        <p:cTn id="34" dur="150" fill="hold">
                                          <p:stCondLst>
                                            <p:cond delay="300"/>
                                          </p:stCondLst>
                                        </p:cTn>
                                        <p:tgtEl>
                                          <p:spTgt spid="42"/>
                                        </p:tgtEl>
                                        <p:attrNameLst>
                                          <p:attrName>r</p:attrName>
                                        </p:attrNameLst>
                                      </p:cBhvr>
                                    </p:animRot>
                                    <p:animRot by="-240000">
                                      <p:cBhvr>
                                        <p:cTn id="35" dur="150" fill="hold">
                                          <p:stCondLst>
                                            <p:cond delay="450"/>
                                          </p:stCondLst>
                                        </p:cTn>
                                        <p:tgtEl>
                                          <p:spTgt spid="42"/>
                                        </p:tgtEl>
                                        <p:attrNameLst>
                                          <p:attrName>r</p:attrName>
                                        </p:attrNameLst>
                                      </p:cBhvr>
                                    </p:animRot>
                                    <p:animRot by="120000">
                                      <p:cBhvr>
                                        <p:cTn id="36" dur="150" fill="hold">
                                          <p:stCondLst>
                                            <p:cond delay="600"/>
                                          </p:stCondLst>
                                        </p:cTn>
                                        <p:tgtEl>
                                          <p:spTgt spid="42"/>
                                        </p:tgtEl>
                                        <p:attrNameLst>
                                          <p:attrName>r</p:attrName>
                                        </p:attrNameLst>
                                      </p:cBhvr>
                                    </p:animRot>
                                  </p:childTnLst>
                                </p:cTn>
                              </p:par>
                              <p:par>
                                <p:cTn id="37" presetID="10"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xit" presetSubtype="0" fill="hold" grpId="1" nodeType="withEffect">
                                  <p:stCondLst>
                                    <p:cond delay="500"/>
                                  </p:stCondLst>
                                  <p:childTnLst>
                                    <p:animEffect transition="out" filter="fade">
                                      <p:cBhvr>
                                        <p:cTn id="41" dur="500"/>
                                        <p:tgtEl>
                                          <p:spTgt spid="74"/>
                                        </p:tgtEl>
                                      </p:cBhvr>
                                    </p:animEffect>
                                    <p:set>
                                      <p:cBhvr>
                                        <p:cTn id="42" dur="1" fill="hold">
                                          <p:stCondLst>
                                            <p:cond delay="499"/>
                                          </p:stCondLst>
                                        </p:cTn>
                                        <p:tgtEl>
                                          <p:spTgt spid="74"/>
                                        </p:tgtEl>
                                        <p:attrNameLst>
                                          <p:attrName>style.visibility</p:attrName>
                                        </p:attrNameLst>
                                      </p:cBhvr>
                                      <p:to>
                                        <p:strVal val="hidden"/>
                                      </p:to>
                                    </p:set>
                                  </p:childTnLst>
                                </p:cTn>
                              </p:par>
                              <p:par>
                                <p:cTn id="43" presetID="10" presetClass="exit" presetSubtype="0" fill="hold" nodeType="withEffect">
                                  <p:stCondLst>
                                    <p:cond delay="750"/>
                                  </p:stCondLst>
                                  <p:childTnLst>
                                    <p:animEffect transition="out" filter="fade">
                                      <p:cBhvr>
                                        <p:cTn id="44" dur="250"/>
                                        <p:tgtEl>
                                          <p:spTgt spid="75"/>
                                        </p:tgtEl>
                                      </p:cBhvr>
                                    </p:animEffect>
                                    <p:set>
                                      <p:cBhvr>
                                        <p:cTn id="45" dur="1" fill="hold">
                                          <p:stCondLst>
                                            <p:cond delay="249"/>
                                          </p:stCondLst>
                                        </p:cTn>
                                        <p:tgtEl>
                                          <p:spTgt spid="75"/>
                                        </p:tgtEl>
                                        <p:attrNameLst>
                                          <p:attrName>style.visibility</p:attrName>
                                        </p:attrNameLst>
                                      </p:cBhvr>
                                      <p:to>
                                        <p:strVal val="hidden"/>
                                      </p:to>
                                    </p:set>
                                  </p:childTnLst>
                                </p:cTn>
                              </p:par>
                            </p:childTnLst>
                          </p:cTn>
                        </p:par>
                        <p:par>
                          <p:cTn id="46" fill="hold">
                            <p:stCondLst>
                              <p:cond delay="1250"/>
                            </p:stCondLst>
                            <p:childTnLst>
                              <p:par>
                                <p:cTn id="47" presetID="23" presetClass="entr" presetSubtype="272"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 calcmode="lin" valueType="num">
                                      <p:cBhvr>
                                        <p:cTn id="49" dur="250" fill="hold"/>
                                        <p:tgtEl>
                                          <p:spTgt spid="85"/>
                                        </p:tgtEl>
                                        <p:attrNameLst>
                                          <p:attrName>ppt_w</p:attrName>
                                        </p:attrNameLst>
                                      </p:cBhvr>
                                      <p:tavLst>
                                        <p:tav tm="0">
                                          <p:val>
                                            <p:strVal val="2/3*#ppt_w"/>
                                          </p:val>
                                        </p:tav>
                                        <p:tav tm="100000">
                                          <p:val>
                                            <p:strVal val="#ppt_w"/>
                                          </p:val>
                                        </p:tav>
                                      </p:tavLst>
                                    </p:anim>
                                    <p:anim calcmode="lin" valueType="num">
                                      <p:cBhvr>
                                        <p:cTn id="50" dur="250" fill="hold"/>
                                        <p:tgtEl>
                                          <p:spTgt spid="85"/>
                                        </p:tgtEl>
                                        <p:attrNameLst>
                                          <p:attrName>ppt_h</p:attrName>
                                        </p:attrNameLst>
                                      </p:cBhvr>
                                      <p:tavLst>
                                        <p:tav tm="0">
                                          <p:val>
                                            <p:strVal val="2/3*#ppt_h"/>
                                          </p:val>
                                        </p:tav>
                                        <p:tav tm="100000">
                                          <p:val>
                                            <p:strVal val="#ppt_h"/>
                                          </p:val>
                                        </p:tav>
                                      </p:tavLst>
                                    </p:anim>
                                  </p:childTnLst>
                                </p:cTn>
                              </p:par>
                            </p:childTnLst>
                          </p:cTn>
                        </p:par>
                        <p:par>
                          <p:cTn id="51" fill="hold">
                            <p:stCondLst>
                              <p:cond delay="1500"/>
                            </p:stCondLst>
                            <p:childTnLst>
                              <p:par>
                                <p:cTn id="52" presetID="26" presetClass="emph" presetSubtype="0" fill="hold" nodeType="afterEffect">
                                  <p:stCondLst>
                                    <p:cond delay="0"/>
                                  </p:stCondLst>
                                  <p:childTnLst>
                                    <p:animEffect transition="out" filter="fade">
                                      <p:cBhvr>
                                        <p:cTn id="53" dur="750" tmFilter="0, 0; .2, .5; .8, .5; 1, 0"/>
                                        <p:tgtEl>
                                          <p:spTgt spid="85"/>
                                        </p:tgtEl>
                                      </p:cBhvr>
                                    </p:animEffect>
                                    <p:animScale>
                                      <p:cBhvr>
                                        <p:cTn id="54" dur="375" autoRev="1" fill="hold"/>
                                        <p:tgtEl>
                                          <p:spTgt spid="85"/>
                                        </p:tgtEl>
                                      </p:cBhvr>
                                      <p:by x="105000" y="105000"/>
                                    </p:animScale>
                                  </p:childTnLst>
                                </p:cTn>
                              </p:par>
                              <p:par>
                                <p:cTn id="55" presetID="32" presetClass="emph" presetSubtype="0" fill="hold" grpId="1" nodeType="withEffect">
                                  <p:stCondLst>
                                    <p:cond delay="0"/>
                                  </p:stCondLst>
                                  <p:childTnLst>
                                    <p:animRot by="120000">
                                      <p:cBhvr>
                                        <p:cTn id="56" dur="100" fill="hold">
                                          <p:stCondLst>
                                            <p:cond delay="0"/>
                                          </p:stCondLst>
                                        </p:cTn>
                                        <p:tgtEl>
                                          <p:spTgt spid="41"/>
                                        </p:tgtEl>
                                        <p:attrNameLst>
                                          <p:attrName>r</p:attrName>
                                        </p:attrNameLst>
                                      </p:cBhvr>
                                    </p:animRot>
                                    <p:animRot by="-240000">
                                      <p:cBhvr>
                                        <p:cTn id="57" dur="200" fill="hold">
                                          <p:stCondLst>
                                            <p:cond delay="200"/>
                                          </p:stCondLst>
                                        </p:cTn>
                                        <p:tgtEl>
                                          <p:spTgt spid="41"/>
                                        </p:tgtEl>
                                        <p:attrNameLst>
                                          <p:attrName>r</p:attrName>
                                        </p:attrNameLst>
                                      </p:cBhvr>
                                    </p:animRot>
                                    <p:animRot by="240000">
                                      <p:cBhvr>
                                        <p:cTn id="58" dur="200" fill="hold">
                                          <p:stCondLst>
                                            <p:cond delay="400"/>
                                          </p:stCondLst>
                                        </p:cTn>
                                        <p:tgtEl>
                                          <p:spTgt spid="41"/>
                                        </p:tgtEl>
                                        <p:attrNameLst>
                                          <p:attrName>r</p:attrName>
                                        </p:attrNameLst>
                                      </p:cBhvr>
                                    </p:animRot>
                                    <p:animRot by="-240000">
                                      <p:cBhvr>
                                        <p:cTn id="59" dur="200" fill="hold">
                                          <p:stCondLst>
                                            <p:cond delay="600"/>
                                          </p:stCondLst>
                                        </p:cTn>
                                        <p:tgtEl>
                                          <p:spTgt spid="41"/>
                                        </p:tgtEl>
                                        <p:attrNameLst>
                                          <p:attrName>r</p:attrName>
                                        </p:attrNameLst>
                                      </p:cBhvr>
                                    </p:animRot>
                                    <p:animRot by="120000">
                                      <p:cBhvr>
                                        <p:cTn id="60" dur="200" fill="hold">
                                          <p:stCondLst>
                                            <p:cond delay="800"/>
                                          </p:stCondLst>
                                        </p:cTn>
                                        <p:tgtEl>
                                          <p:spTgt spid="41"/>
                                        </p:tgtEl>
                                        <p:attrNameLst>
                                          <p:attrName>r</p:attrName>
                                        </p:attrNameLst>
                                      </p:cBhvr>
                                    </p:animRot>
                                  </p:childTnLst>
                                </p:cTn>
                              </p:par>
                              <p:par>
                                <p:cTn id="61" presetID="32" presetClass="emph" presetSubtype="0" fill="hold" nodeType="withEffect">
                                  <p:stCondLst>
                                    <p:cond delay="0"/>
                                  </p:stCondLst>
                                  <p:childTnLst>
                                    <p:animRot by="120000">
                                      <p:cBhvr>
                                        <p:cTn id="62" dur="100" fill="hold">
                                          <p:stCondLst>
                                            <p:cond delay="0"/>
                                          </p:stCondLst>
                                        </p:cTn>
                                        <p:tgtEl>
                                          <p:spTgt spid="66"/>
                                        </p:tgtEl>
                                        <p:attrNameLst>
                                          <p:attrName>r</p:attrName>
                                        </p:attrNameLst>
                                      </p:cBhvr>
                                    </p:animRot>
                                    <p:animRot by="-240000">
                                      <p:cBhvr>
                                        <p:cTn id="63" dur="200" fill="hold">
                                          <p:stCondLst>
                                            <p:cond delay="200"/>
                                          </p:stCondLst>
                                        </p:cTn>
                                        <p:tgtEl>
                                          <p:spTgt spid="66"/>
                                        </p:tgtEl>
                                        <p:attrNameLst>
                                          <p:attrName>r</p:attrName>
                                        </p:attrNameLst>
                                      </p:cBhvr>
                                    </p:animRot>
                                    <p:animRot by="240000">
                                      <p:cBhvr>
                                        <p:cTn id="64" dur="200" fill="hold">
                                          <p:stCondLst>
                                            <p:cond delay="400"/>
                                          </p:stCondLst>
                                        </p:cTn>
                                        <p:tgtEl>
                                          <p:spTgt spid="66"/>
                                        </p:tgtEl>
                                        <p:attrNameLst>
                                          <p:attrName>r</p:attrName>
                                        </p:attrNameLst>
                                      </p:cBhvr>
                                    </p:animRot>
                                    <p:animRot by="-240000">
                                      <p:cBhvr>
                                        <p:cTn id="65" dur="200" fill="hold">
                                          <p:stCondLst>
                                            <p:cond delay="600"/>
                                          </p:stCondLst>
                                        </p:cTn>
                                        <p:tgtEl>
                                          <p:spTgt spid="66"/>
                                        </p:tgtEl>
                                        <p:attrNameLst>
                                          <p:attrName>r</p:attrName>
                                        </p:attrNameLst>
                                      </p:cBhvr>
                                    </p:animRot>
                                    <p:animRot by="120000">
                                      <p:cBhvr>
                                        <p:cTn id="66" dur="200" fill="hold">
                                          <p:stCondLst>
                                            <p:cond delay="800"/>
                                          </p:stCondLst>
                                        </p:cTn>
                                        <p:tgtEl>
                                          <p:spTgt spid="66"/>
                                        </p:tgtEl>
                                        <p:attrNameLst>
                                          <p:attrName>r</p:attrName>
                                        </p:attrNameLst>
                                      </p:cBhvr>
                                    </p:animRot>
                                  </p:childTnLst>
                                </p:cTn>
                              </p:par>
                              <p:par>
                                <p:cTn id="67" presetID="32" presetClass="emph" presetSubtype="0" fill="hold" nodeType="withEffect">
                                  <p:stCondLst>
                                    <p:cond delay="0"/>
                                  </p:stCondLst>
                                  <p:childTnLst>
                                    <p:animRot by="120000">
                                      <p:cBhvr>
                                        <p:cTn id="68" dur="100" fill="hold">
                                          <p:stCondLst>
                                            <p:cond delay="0"/>
                                          </p:stCondLst>
                                        </p:cTn>
                                        <p:tgtEl>
                                          <p:spTgt spid="58"/>
                                        </p:tgtEl>
                                        <p:attrNameLst>
                                          <p:attrName>r</p:attrName>
                                        </p:attrNameLst>
                                      </p:cBhvr>
                                    </p:animRot>
                                    <p:animRot by="-240000">
                                      <p:cBhvr>
                                        <p:cTn id="69" dur="200" fill="hold">
                                          <p:stCondLst>
                                            <p:cond delay="200"/>
                                          </p:stCondLst>
                                        </p:cTn>
                                        <p:tgtEl>
                                          <p:spTgt spid="58"/>
                                        </p:tgtEl>
                                        <p:attrNameLst>
                                          <p:attrName>r</p:attrName>
                                        </p:attrNameLst>
                                      </p:cBhvr>
                                    </p:animRot>
                                    <p:animRot by="240000">
                                      <p:cBhvr>
                                        <p:cTn id="70" dur="200" fill="hold">
                                          <p:stCondLst>
                                            <p:cond delay="400"/>
                                          </p:stCondLst>
                                        </p:cTn>
                                        <p:tgtEl>
                                          <p:spTgt spid="58"/>
                                        </p:tgtEl>
                                        <p:attrNameLst>
                                          <p:attrName>r</p:attrName>
                                        </p:attrNameLst>
                                      </p:cBhvr>
                                    </p:animRot>
                                    <p:animRot by="-240000">
                                      <p:cBhvr>
                                        <p:cTn id="71" dur="200" fill="hold">
                                          <p:stCondLst>
                                            <p:cond delay="600"/>
                                          </p:stCondLst>
                                        </p:cTn>
                                        <p:tgtEl>
                                          <p:spTgt spid="58"/>
                                        </p:tgtEl>
                                        <p:attrNameLst>
                                          <p:attrName>r</p:attrName>
                                        </p:attrNameLst>
                                      </p:cBhvr>
                                    </p:animRot>
                                    <p:animRot by="120000">
                                      <p:cBhvr>
                                        <p:cTn id="72" dur="200" fill="hold">
                                          <p:stCondLst>
                                            <p:cond delay="800"/>
                                          </p:stCondLst>
                                        </p:cTn>
                                        <p:tgtEl>
                                          <p:spTgt spid="58"/>
                                        </p:tgtEl>
                                        <p:attrNameLst>
                                          <p:attrName>r</p:attrName>
                                        </p:attrNameLst>
                                      </p:cBhvr>
                                    </p:animRot>
                                  </p:childTnLst>
                                </p:cTn>
                              </p:par>
                              <p:par>
                                <p:cTn id="73" presetID="32" presetClass="emph" presetSubtype="0" fill="hold" nodeType="withEffect">
                                  <p:stCondLst>
                                    <p:cond delay="0"/>
                                  </p:stCondLst>
                                  <p:childTnLst>
                                    <p:animRot by="120000">
                                      <p:cBhvr>
                                        <p:cTn id="74" dur="100" fill="hold">
                                          <p:stCondLst>
                                            <p:cond delay="0"/>
                                          </p:stCondLst>
                                        </p:cTn>
                                        <p:tgtEl>
                                          <p:spTgt spid="42"/>
                                        </p:tgtEl>
                                        <p:attrNameLst>
                                          <p:attrName>r</p:attrName>
                                        </p:attrNameLst>
                                      </p:cBhvr>
                                    </p:animRot>
                                    <p:animRot by="-240000">
                                      <p:cBhvr>
                                        <p:cTn id="75" dur="200" fill="hold">
                                          <p:stCondLst>
                                            <p:cond delay="200"/>
                                          </p:stCondLst>
                                        </p:cTn>
                                        <p:tgtEl>
                                          <p:spTgt spid="42"/>
                                        </p:tgtEl>
                                        <p:attrNameLst>
                                          <p:attrName>r</p:attrName>
                                        </p:attrNameLst>
                                      </p:cBhvr>
                                    </p:animRot>
                                    <p:animRot by="240000">
                                      <p:cBhvr>
                                        <p:cTn id="76" dur="200" fill="hold">
                                          <p:stCondLst>
                                            <p:cond delay="400"/>
                                          </p:stCondLst>
                                        </p:cTn>
                                        <p:tgtEl>
                                          <p:spTgt spid="42"/>
                                        </p:tgtEl>
                                        <p:attrNameLst>
                                          <p:attrName>r</p:attrName>
                                        </p:attrNameLst>
                                      </p:cBhvr>
                                    </p:animRot>
                                    <p:animRot by="-240000">
                                      <p:cBhvr>
                                        <p:cTn id="77" dur="200" fill="hold">
                                          <p:stCondLst>
                                            <p:cond delay="600"/>
                                          </p:stCondLst>
                                        </p:cTn>
                                        <p:tgtEl>
                                          <p:spTgt spid="42"/>
                                        </p:tgtEl>
                                        <p:attrNameLst>
                                          <p:attrName>r</p:attrName>
                                        </p:attrNameLst>
                                      </p:cBhvr>
                                    </p:animRot>
                                    <p:animRot by="120000">
                                      <p:cBhvr>
                                        <p:cTn id="78" dur="200" fill="hold">
                                          <p:stCondLst>
                                            <p:cond delay="800"/>
                                          </p:stCondLst>
                                        </p:cTn>
                                        <p:tgtEl>
                                          <p:spTgt spid="42"/>
                                        </p:tgtEl>
                                        <p:attrNameLst>
                                          <p:attrName>r</p:attrName>
                                        </p:attrNameLst>
                                      </p:cBhvr>
                                    </p:animRot>
                                  </p:childTnLst>
                                </p:cTn>
                              </p:par>
                              <p:par>
                                <p:cTn id="79" presetID="10" presetClass="entr" presetSubtype="0" fill="hold" grpId="2"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par>
                                <p:cTn id="82" presetID="10" presetClass="exit" presetSubtype="0" fill="hold" grpId="3" nodeType="withEffect">
                                  <p:stCondLst>
                                    <p:cond delay="500"/>
                                  </p:stCondLst>
                                  <p:childTnLst>
                                    <p:animEffect transition="out" filter="fade">
                                      <p:cBhvr>
                                        <p:cTn id="83" dur="500"/>
                                        <p:tgtEl>
                                          <p:spTgt spid="74"/>
                                        </p:tgtEl>
                                      </p:cBhvr>
                                    </p:animEffect>
                                    <p:set>
                                      <p:cBhvr>
                                        <p:cTn id="84" dur="1" fill="hold">
                                          <p:stCondLst>
                                            <p:cond delay="499"/>
                                          </p:stCondLst>
                                        </p:cTn>
                                        <p:tgtEl>
                                          <p:spTgt spid="74"/>
                                        </p:tgtEl>
                                        <p:attrNameLst>
                                          <p:attrName>style.visibility</p:attrName>
                                        </p:attrNameLst>
                                      </p:cBhvr>
                                      <p:to>
                                        <p:strVal val="hidden"/>
                                      </p:to>
                                    </p:set>
                                  </p:childTnLst>
                                </p:cTn>
                              </p:par>
                              <p:par>
                                <p:cTn id="85" presetID="10" presetClass="exit" presetSubtype="0" fill="hold" nodeType="withEffect">
                                  <p:stCondLst>
                                    <p:cond delay="750"/>
                                  </p:stCondLst>
                                  <p:childTnLst>
                                    <p:animEffect transition="out" filter="fade">
                                      <p:cBhvr>
                                        <p:cTn id="86" dur="250"/>
                                        <p:tgtEl>
                                          <p:spTgt spid="85"/>
                                        </p:tgtEl>
                                      </p:cBhvr>
                                    </p:animEffect>
                                    <p:set>
                                      <p:cBhvr>
                                        <p:cTn id="87" dur="1" fill="hold">
                                          <p:stCondLst>
                                            <p:cond delay="24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74" grpId="0" animBg="1"/>
      <p:bldP spid="74" grpId="1" animBg="1"/>
      <p:bldP spid="74" grpId="2" animBg="1"/>
      <p:bldP spid="74"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자유형 326"/>
          <p:cNvSpPr/>
          <p:nvPr/>
        </p:nvSpPr>
        <p:spPr>
          <a:xfrm>
            <a:off x="670142" y="1268760"/>
            <a:ext cx="7803716" cy="4782579"/>
          </a:xfrm>
          <a:custGeom>
            <a:avLst/>
            <a:gdLst>
              <a:gd name="connsiteX0" fmla="*/ 0 w 6091618"/>
              <a:gd name="connsiteY0" fmla="*/ 194866 h 1948656"/>
              <a:gd name="connsiteX1" fmla="*/ 194866 w 6091618"/>
              <a:gd name="connsiteY1" fmla="*/ 0 h 1948656"/>
              <a:gd name="connsiteX2" fmla="*/ 5896752 w 6091618"/>
              <a:gd name="connsiteY2" fmla="*/ 0 h 1948656"/>
              <a:gd name="connsiteX3" fmla="*/ 6091618 w 6091618"/>
              <a:gd name="connsiteY3" fmla="*/ 194866 h 1948656"/>
              <a:gd name="connsiteX4" fmla="*/ 6091618 w 6091618"/>
              <a:gd name="connsiteY4" fmla="*/ 1753790 h 1948656"/>
              <a:gd name="connsiteX5" fmla="*/ 5896752 w 6091618"/>
              <a:gd name="connsiteY5" fmla="*/ 1948656 h 1948656"/>
              <a:gd name="connsiteX6" fmla="*/ 194866 w 6091618"/>
              <a:gd name="connsiteY6" fmla="*/ 1948656 h 1948656"/>
              <a:gd name="connsiteX7" fmla="*/ 0 w 6091618"/>
              <a:gd name="connsiteY7" fmla="*/ 1753790 h 1948656"/>
              <a:gd name="connsiteX8" fmla="*/ 0 w 6091618"/>
              <a:gd name="connsiteY8" fmla="*/ 194866 h 19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1618" h="1948656">
                <a:moveTo>
                  <a:pt x="0" y="194866"/>
                </a:moveTo>
                <a:cubicBezTo>
                  <a:pt x="0" y="87244"/>
                  <a:pt x="87244" y="0"/>
                  <a:pt x="194866" y="0"/>
                </a:cubicBezTo>
                <a:lnTo>
                  <a:pt x="5896752" y="0"/>
                </a:lnTo>
                <a:cubicBezTo>
                  <a:pt x="6004374" y="0"/>
                  <a:pt x="6091618" y="87244"/>
                  <a:pt x="6091618" y="194866"/>
                </a:cubicBezTo>
                <a:lnTo>
                  <a:pt x="6091618" y="1753790"/>
                </a:lnTo>
                <a:cubicBezTo>
                  <a:pt x="6091618" y="1861412"/>
                  <a:pt x="6004374" y="1948656"/>
                  <a:pt x="5896752" y="1948656"/>
                </a:cubicBezTo>
                <a:lnTo>
                  <a:pt x="194866" y="1948656"/>
                </a:lnTo>
                <a:cubicBezTo>
                  <a:pt x="87244" y="1948656"/>
                  <a:pt x="0" y="1861412"/>
                  <a:pt x="0" y="1753790"/>
                </a:cubicBezTo>
                <a:lnTo>
                  <a:pt x="0" y="194866"/>
                </a:lnTo>
                <a:close/>
              </a:path>
            </a:pathLst>
          </a:custGeom>
          <a:noFill/>
          <a:ln>
            <a:solidFill>
              <a:srgbClr val="00206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8044" tIns="198044" rIns="198044" bIns="198044" numCol="1" spcCol="1270" anchor="ctr" anchorCtr="0">
            <a:noAutofit/>
          </a:bodyPr>
          <a:lstStyle/>
          <a:p>
            <a:pPr lvl="0" algn="ctr" defTabSz="1644650" latinLnBrk="1">
              <a:lnSpc>
                <a:spcPct val="90000"/>
              </a:lnSpc>
              <a:spcBef>
                <a:spcPct val="0"/>
              </a:spcBef>
              <a:spcAft>
                <a:spcPct val="35000"/>
              </a:spcAft>
            </a:pPr>
            <a:r>
              <a:rPr lang="ko-KR" altLang="en-US" sz="3700" b="1" kern="1200" dirty="0">
                <a:solidFill>
                  <a:schemeClr val="tx2">
                    <a:lumMod val="50000"/>
                  </a:schemeClr>
                </a:solidFill>
              </a:rPr>
              <a:t>인간과 정서적인 교감을 하는</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r>
              <a:rPr lang="ko-KR" altLang="en-US" sz="3700" b="1" kern="1200" dirty="0">
                <a:solidFill>
                  <a:schemeClr val="tx2">
                    <a:lumMod val="50000"/>
                  </a:schemeClr>
                </a:solidFill>
              </a:rPr>
              <a:t>동물형태의 소셜 로봇</a:t>
            </a: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b="1" kern="12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dirty="0">
              <a:solidFill>
                <a:schemeClr val="tx2">
                  <a:lumMod val="50000"/>
                </a:schemeClr>
              </a:solidFill>
            </a:endParaRPr>
          </a:p>
          <a:p>
            <a:pPr lvl="0" algn="ctr" defTabSz="1644650" latinLnBrk="1">
              <a:lnSpc>
                <a:spcPct val="90000"/>
              </a:lnSpc>
              <a:spcBef>
                <a:spcPct val="0"/>
              </a:spcBef>
              <a:spcAft>
                <a:spcPct val="35000"/>
              </a:spcAft>
            </a:pPr>
            <a:endParaRPr lang="en-US" altLang="ko-KR" sz="3700" kern="1200" dirty="0">
              <a:solidFill>
                <a:schemeClr val="tx2">
                  <a:lumMod val="50000"/>
                </a:schemeClr>
              </a:solidFill>
            </a:endParaRPr>
          </a:p>
          <a:p>
            <a:pPr lvl="0" algn="ctr" defTabSz="1644650" latinLnBrk="1">
              <a:lnSpc>
                <a:spcPct val="90000"/>
              </a:lnSpc>
              <a:spcBef>
                <a:spcPct val="0"/>
              </a:spcBef>
              <a:spcAft>
                <a:spcPct val="35000"/>
              </a:spcAft>
            </a:pPr>
            <a:endParaRPr lang="ko-KR" altLang="en-US" sz="3700" kern="1200" dirty="0">
              <a:solidFill>
                <a:schemeClr val="tx2">
                  <a:lumMod val="50000"/>
                </a:schemeClr>
              </a:solidFill>
            </a:endParaRPr>
          </a:p>
        </p:txBody>
      </p:sp>
      <p:sp>
        <p:nvSpPr>
          <p:cNvPr id="2" name="슬라이드 번호 개체 틀 1"/>
          <p:cNvSpPr>
            <a:spLocks noGrp="1"/>
          </p:cNvSpPr>
          <p:nvPr>
            <p:ph type="sldNum" sz="quarter" idx="12"/>
          </p:nvPr>
        </p:nvSpPr>
        <p:spPr/>
        <p:txBody>
          <a:bodyPr/>
          <a:lstStyle/>
          <a:p>
            <a:fld id="{CFC48613-D1D5-42C6-AA47-CE1C9A1D9ADE}" type="slidenum">
              <a:rPr lang="ko-KR" altLang="en-US" smtClean="0"/>
              <a:t>9</a:t>
            </a:fld>
            <a:endParaRPr lang="ko-KR" altLang="en-US" dirty="0"/>
          </a:p>
        </p:txBody>
      </p:sp>
      <p:sp>
        <p:nvSpPr>
          <p:cNvPr id="4" name="제목 3"/>
          <p:cNvSpPr>
            <a:spLocks noGrp="1"/>
          </p:cNvSpPr>
          <p:nvPr>
            <p:ph type="title"/>
          </p:nvPr>
        </p:nvSpPr>
        <p:spPr/>
        <p:txBody>
          <a:bodyPr/>
          <a:lstStyle/>
          <a:p>
            <a:r>
              <a:rPr lang="ko-KR" altLang="en-US" dirty="0"/>
              <a:t>기술분석</a:t>
            </a:r>
          </a:p>
        </p:txBody>
      </p:sp>
      <p:sp>
        <p:nvSpPr>
          <p:cNvPr id="41" name="Freeform 72"/>
          <p:cNvSpPr>
            <a:spLocks/>
          </p:cNvSpPr>
          <p:nvPr/>
        </p:nvSpPr>
        <p:spPr bwMode="auto">
          <a:xfrm>
            <a:off x="2158475" y="4604614"/>
            <a:ext cx="382992" cy="415775"/>
          </a:xfrm>
          <a:custGeom>
            <a:avLst/>
            <a:gdLst>
              <a:gd name="T0" fmla="*/ 275 w 1112"/>
              <a:gd name="T1" fmla="*/ 1193 h 1209"/>
              <a:gd name="T2" fmla="*/ 379 w 1112"/>
              <a:gd name="T3" fmla="*/ 961 h 1209"/>
              <a:gd name="T4" fmla="*/ 483 w 1112"/>
              <a:gd name="T5" fmla="*/ 453 h 1209"/>
              <a:gd name="T6" fmla="*/ 763 w 1112"/>
              <a:gd name="T7" fmla="*/ 368 h 1209"/>
              <a:gd name="T8" fmla="*/ 1062 w 1112"/>
              <a:gd name="T9" fmla="*/ 382 h 1209"/>
              <a:gd name="T10" fmla="*/ 1112 w 1112"/>
              <a:gd name="T11" fmla="*/ 129 h 1209"/>
              <a:gd name="T12" fmla="*/ 151 w 1112"/>
              <a:gd name="T13" fmla="*/ 470 h 1209"/>
              <a:gd name="T14" fmla="*/ 13 w 1112"/>
              <a:gd name="T15" fmla="*/ 800 h 1209"/>
              <a:gd name="T16" fmla="*/ 117 w 1112"/>
              <a:gd name="T17" fmla="*/ 1134 h 1209"/>
              <a:gd name="T18" fmla="*/ 275 w 1112"/>
              <a:gd name="T19" fmla="*/ 11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2" h="1209">
                <a:moveTo>
                  <a:pt x="275" y="1193"/>
                </a:moveTo>
                <a:cubicBezTo>
                  <a:pt x="363" y="1168"/>
                  <a:pt x="383" y="1053"/>
                  <a:pt x="379" y="961"/>
                </a:cubicBezTo>
                <a:cubicBezTo>
                  <a:pt x="372" y="782"/>
                  <a:pt x="350" y="573"/>
                  <a:pt x="483" y="453"/>
                </a:cubicBezTo>
                <a:cubicBezTo>
                  <a:pt x="557" y="387"/>
                  <a:pt x="663" y="367"/>
                  <a:pt x="763" y="368"/>
                </a:cubicBezTo>
                <a:cubicBezTo>
                  <a:pt x="863" y="369"/>
                  <a:pt x="962" y="387"/>
                  <a:pt x="1062" y="382"/>
                </a:cubicBezTo>
                <a:cubicBezTo>
                  <a:pt x="1094" y="302"/>
                  <a:pt x="1111" y="216"/>
                  <a:pt x="1112" y="129"/>
                </a:cubicBezTo>
                <a:cubicBezTo>
                  <a:pt x="770" y="0"/>
                  <a:pt x="365" y="174"/>
                  <a:pt x="151" y="470"/>
                </a:cubicBezTo>
                <a:cubicBezTo>
                  <a:pt x="81" y="568"/>
                  <a:pt x="26" y="680"/>
                  <a:pt x="13" y="800"/>
                </a:cubicBezTo>
                <a:cubicBezTo>
                  <a:pt x="0" y="920"/>
                  <a:pt x="33" y="1048"/>
                  <a:pt x="117" y="1134"/>
                </a:cubicBezTo>
                <a:cubicBezTo>
                  <a:pt x="158" y="1176"/>
                  <a:pt x="218" y="1209"/>
                  <a:pt x="275" y="1193"/>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42" name="그룹 41"/>
          <p:cNvGrpSpPr/>
          <p:nvPr/>
        </p:nvGrpSpPr>
        <p:grpSpPr>
          <a:xfrm>
            <a:off x="3405805" y="4790894"/>
            <a:ext cx="843476" cy="423226"/>
            <a:chOff x="3597820" y="4651526"/>
            <a:chExt cx="843476" cy="423226"/>
          </a:xfrm>
        </p:grpSpPr>
        <p:sp>
          <p:nvSpPr>
            <p:cNvPr id="43" name="Freeform 73"/>
            <p:cNvSpPr>
              <a:spLocks/>
            </p:cNvSpPr>
            <p:nvPr/>
          </p:nvSpPr>
          <p:spPr bwMode="auto">
            <a:xfrm>
              <a:off x="4050852" y="4960003"/>
              <a:ext cx="131141" cy="64081"/>
            </a:xfrm>
            <a:custGeom>
              <a:avLst/>
              <a:gdLst>
                <a:gd name="T0" fmla="*/ 185 w 382"/>
                <a:gd name="T1" fmla="*/ 184 h 189"/>
                <a:gd name="T2" fmla="*/ 307 w 382"/>
                <a:gd name="T3" fmla="*/ 170 h 189"/>
                <a:gd name="T4" fmla="*/ 357 w 382"/>
                <a:gd name="T5" fmla="*/ 20 h 189"/>
                <a:gd name="T6" fmla="*/ 131 w 382"/>
                <a:gd name="T7" fmla="*/ 2 h 189"/>
                <a:gd name="T8" fmla="*/ 35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9" y="1"/>
                    <a:pt x="35" y="25"/>
                  </a:cubicBezTo>
                  <a:cubicBezTo>
                    <a:pt x="0" y="60"/>
                    <a:pt x="16" y="118"/>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74"/>
            <p:cNvSpPr>
              <a:spLocks/>
            </p:cNvSpPr>
            <p:nvPr/>
          </p:nvSpPr>
          <p:spPr bwMode="auto">
            <a:xfrm>
              <a:off x="3597820" y="4651526"/>
              <a:ext cx="502211" cy="423226"/>
            </a:xfrm>
            <a:custGeom>
              <a:avLst/>
              <a:gdLst>
                <a:gd name="T0" fmla="*/ 159 w 1461"/>
                <a:gd name="T1" fmla="*/ 828 h 1228"/>
                <a:gd name="T2" fmla="*/ 421 w 1461"/>
                <a:gd name="T3" fmla="*/ 1071 h 1228"/>
                <a:gd name="T4" fmla="*/ 772 w 1461"/>
                <a:gd name="T5" fmla="*/ 1164 h 1228"/>
                <a:gd name="T6" fmla="*/ 1378 w 1461"/>
                <a:gd name="T7" fmla="*/ 1155 h 1228"/>
                <a:gd name="T8" fmla="*/ 1439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4 w 1461"/>
                <a:gd name="T19" fmla="*/ 6 h 1228"/>
                <a:gd name="T20" fmla="*/ 150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9" y="1015"/>
                    <a:pt x="421" y="1071"/>
                  </a:cubicBezTo>
                  <a:cubicBezTo>
                    <a:pt x="528" y="1124"/>
                    <a:pt x="652" y="1144"/>
                    <a:pt x="772" y="1164"/>
                  </a:cubicBezTo>
                  <a:cubicBezTo>
                    <a:pt x="975" y="1196"/>
                    <a:pt x="1193" y="1228"/>
                    <a:pt x="1378" y="1155"/>
                  </a:cubicBezTo>
                  <a:cubicBezTo>
                    <a:pt x="1402" y="1146"/>
                    <a:pt x="1426" y="1135"/>
                    <a:pt x="1439" y="1115"/>
                  </a:cubicBezTo>
                  <a:cubicBezTo>
                    <a:pt x="1450" y="1098"/>
                    <a:pt x="1451" y="1077"/>
                    <a:pt x="1452" y="1057"/>
                  </a:cubicBezTo>
                  <a:cubicBezTo>
                    <a:pt x="1455" y="979"/>
                    <a:pt x="1458" y="900"/>
                    <a:pt x="1461" y="822"/>
                  </a:cubicBezTo>
                  <a:cubicBezTo>
                    <a:pt x="1291" y="767"/>
                    <a:pt x="1120" y="693"/>
                    <a:pt x="1008" y="569"/>
                  </a:cubicBezTo>
                  <a:cubicBezTo>
                    <a:pt x="917" y="468"/>
                    <a:pt x="873" y="342"/>
                    <a:pt x="801" y="230"/>
                  </a:cubicBezTo>
                  <a:cubicBezTo>
                    <a:pt x="729" y="119"/>
                    <a:pt x="611" y="12"/>
                    <a:pt x="464" y="6"/>
                  </a:cubicBezTo>
                  <a:cubicBezTo>
                    <a:pt x="336" y="0"/>
                    <a:pt x="220" y="72"/>
                    <a:pt x="150" y="163"/>
                  </a:cubicBezTo>
                  <a:cubicBezTo>
                    <a:pt x="0" y="355"/>
                    <a:pt x="27" y="622"/>
                    <a:pt x="159" y="828"/>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75"/>
            <p:cNvSpPr>
              <a:spLocks/>
            </p:cNvSpPr>
            <p:nvPr/>
          </p:nvSpPr>
          <p:spPr bwMode="auto">
            <a:xfrm>
              <a:off x="4129835" y="4869100"/>
              <a:ext cx="311461" cy="187769"/>
            </a:xfrm>
            <a:custGeom>
              <a:avLst/>
              <a:gdLst>
                <a:gd name="T0" fmla="*/ 840 w 905"/>
                <a:gd name="T1" fmla="*/ 62 h 545"/>
                <a:gd name="T2" fmla="*/ 579 w 905"/>
                <a:gd name="T3" fmla="*/ 103 h 545"/>
                <a:gd name="T4" fmla="*/ 531 w 905"/>
                <a:gd name="T5" fmla="*/ 174 h 545"/>
                <a:gd name="T6" fmla="*/ 415 w 905"/>
                <a:gd name="T7" fmla="*/ 208 h 545"/>
                <a:gd name="T8" fmla="*/ 0 w 905"/>
                <a:gd name="T9" fmla="*/ 230 h 545"/>
                <a:gd name="T10" fmla="*/ 10 w 905"/>
                <a:gd name="T11" fmla="*/ 488 h 545"/>
                <a:gd name="T12" fmla="*/ 21 w 905"/>
                <a:gd name="T13" fmla="*/ 530 h 545"/>
                <a:gd name="T14" fmla="*/ 73 w 905"/>
                <a:gd name="T15" fmla="*/ 545 h 545"/>
                <a:gd name="T16" fmla="*/ 473 w 905"/>
                <a:gd name="T17" fmla="*/ 524 h 545"/>
                <a:gd name="T18" fmla="*/ 733 w 905"/>
                <a:gd name="T19" fmla="*/ 452 h 545"/>
                <a:gd name="T20" fmla="*/ 840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0" y="62"/>
                  </a:moveTo>
                  <a:cubicBezTo>
                    <a:pt x="763" y="0"/>
                    <a:pt x="634" y="20"/>
                    <a:pt x="579" y="103"/>
                  </a:cubicBezTo>
                  <a:cubicBezTo>
                    <a:pt x="563" y="127"/>
                    <a:pt x="553" y="155"/>
                    <a:pt x="531" y="174"/>
                  </a:cubicBezTo>
                  <a:cubicBezTo>
                    <a:pt x="501" y="202"/>
                    <a:pt x="456" y="206"/>
                    <a:pt x="415" y="208"/>
                  </a:cubicBezTo>
                  <a:cubicBezTo>
                    <a:pt x="277" y="216"/>
                    <a:pt x="138" y="223"/>
                    <a:pt x="0" y="230"/>
                  </a:cubicBezTo>
                  <a:cubicBezTo>
                    <a:pt x="3" y="316"/>
                    <a:pt x="6" y="402"/>
                    <a:pt x="10" y="488"/>
                  </a:cubicBezTo>
                  <a:cubicBezTo>
                    <a:pt x="10" y="503"/>
                    <a:pt x="11" y="519"/>
                    <a:pt x="21" y="530"/>
                  </a:cubicBezTo>
                  <a:cubicBezTo>
                    <a:pt x="33" y="544"/>
                    <a:pt x="54" y="545"/>
                    <a:pt x="73" y="545"/>
                  </a:cubicBezTo>
                  <a:cubicBezTo>
                    <a:pt x="206" y="545"/>
                    <a:pt x="340" y="538"/>
                    <a:pt x="473" y="524"/>
                  </a:cubicBezTo>
                  <a:cubicBezTo>
                    <a:pt x="564" y="515"/>
                    <a:pt x="657" y="501"/>
                    <a:pt x="733" y="452"/>
                  </a:cubicBezTo>
                  <a:cubicBezTo>
                    <a:pt x="856" y="371"/>
                    <a:pt x="905" y="194"/>
                    <a:pt x="840" y="6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76"/>
            <p:cNvSpPr>
              <a:spLocks/>
            </p:cNvSpPr>
            <p:nvPr/>
          </p:nvSpPr>
          <p:spPr bwMode="auto">
            <a:xfrm>
              <a:off x="4000184" y="4962984"/>
              <a:ext cx="70042" cy="74512"/>
            </a:xfrm>
            <a:custGeom>
              <a:avLst/>
              <a:gdLst>
                <a:gd name="T0" fmla="*/ 83 w 206"/>
                <a:gd name="T1" fmla="*/ 218 h 218"/>
                <a:gd name="T2" fmla="*/ 18 w 206"/>
                <a:gd name="T3" fmla="*/ 196 h 218"/>
                <a:gd name="T4" fmla="*/ 0 w 206"/>
                <a:gd name="T5" fmla="*/ 177 h 218"/>
                <a:gd name="T6" fmla="*/ 0 w 206"/>
                <a:gd name="T7" fmla="*/ 177 h 218"/>
                <a:gd name="T8" fmla="*/ 65 w 206"/>
                <a:gd name="T9" fmla="*/ 200 h 218"/>
                <a:gd name="T10" fmla="*/ 103 w 206"/>
                <a:gd name="T11" fmla="*/ 192 h 218"/>
                <a:gd name="T12" fmla="*/ 138 w 206"/>
                <a:gd name="T13" fmla="*/ 171 h 218"/>
                <a:gd name="T14" fmla="*/ 176 w 206"/>
                <a:gd name="T15" fmla="*/ 128 h 218"/>
                <a:gd name="T16" fmla="*/ 185 w 206"/>
                <a:gd name="T17" fmla="*/ 84 h 218"/>
                <a:gd name="T18" fmla="*/ 187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3 w 206"/>
                <a:gd name="T31" fmla="*/ 103 h 218"/>
                <a:gd name="T32" fmla="*/ 193 w 206"/>
                <a:gd name="T33" fmla="*/ 147 h 218"/>
                <a:gd name="T34" fmla="*/ 156 w 206"/>
                <a:gd name="T35" fmla="*/ 189 h 218"/>
                <a:gd name="T36" fmla="*/ 120 w 206"/>
                <a:gd name="T37" fmla="*/ 211 h 218"/>
                <a:gd name="T38" fmla="*/ 83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3" y="218"/>
                  </a:moveTo>
                  <a:cubicBezTo>
                    <a:pt x="59" y="218"/>
                    <a:pt x="36" y="211"/>
                    <a:pt x="18" y="196"/>
                  </a:cubicBezTo>
                  <a:cubicBezTo>
                    <a:pt x="11" y="190"/>
                    <a:pt x="5" y="184"/>
                    <a:pt x="0" y="177"/>
                  </a:cubicBezTo>
                  <a:cubicBezTo>
                    <a:pt x="0" y="177"/>
                    <a:pt x="0" y="177"/>
                    <a:pt x="0" y="177"/>
                  </a:cubicBezTo>
                  <a:cubicBezTo>
                    <a:pt x="18" y="192"/>
                    <a:pt x="42" y="200"/>
                    <a:pt x="65" y="200"/>
                  </a:cubicBezTo>
                  <a:cubicBezTo>
                    <a:pt x="78" y="200"/>
                    <a:pt x="91" y="197"/>
                    <a:pt x="103" y="192"/>
                  </a:cubicBezTo>
                  <a:cubicBezTo>
                    <a:pt x="116" y="187"/>
                    <a:pt x="127" y="179"/>
                    <a:pt x="138" y="171"/>
                  </a:cubicBezTo>
                  <a:cubicBezTo>
                    <a:pt x="153" y="159"/>
                    <a:pt x="168" y="145"/>
                    <a:pt x="176" y="128"/>
                  </a:cubicBezTo>
                  <a:cubicBezTo>
                    <a:pt x="182" y="114"/>
                    <a:pt x="183" y="99"/>
                    <a:pt x="185" y="84"/>
                  </a:cubicBezTo>
                  <a:cubicBezTo>
                    <a:pt x="186" y="79"/>
                    <a:pt x="186" y="73"/>
                    <a:pt x="187" y="68"/>
                  </a:cubicBezTo>
                  <a:cubicBezTo>
                    <a:pt x="188" y="60"/>
                    <a:pt x="188" y="51"/>
                    <a:pt x="187" y="43"/>
                  </a:cubicBezTo>
                  <a:cubicBezTo>
                    <a:pt x="185" y="27"/>
                    <a:pt x="176" y="13"/>
                    <a:pt x="165" y="0"/>
                  </a:cubicBezTo>
                  <a:cubicBezTo>
                    <a:pt x="167" y="2"/>
                    <a:pt x="169" y="4"/>
                    <a:pt x="171" y="6"/>
                  </a:cubicBezTo>
                  <a:cubicBezTo>
                    <a:pt x="187" y="22"/>
                    <a:pt x="202" y="40"/>
                    <a:pt x="205" y="62"/>
                  </a:cubicBezTo>
                  <a:cubicBezTo>
                    <a:pt x="206" y="70"/>
                    <a:pt x="205" y="78"/>
                    <a:pt x="204" y="87"/>
                  </a:cubicBezTo>
                  <a:cubicBezTo>
                    <a:pt x="204" y="92"/>
                    <a:pt x="203" y="97"/>
                    <a:pt x="203" y="103"/>
                  </a:cubicBezTo>
                  <a:cubicBezTo>
                    <a:pt x="201" y="118"/>
                    <a:pt x="199" y="133"/>
                    <a:pt x="193" y="147"/>
                  </a:cubicBezTo>
                  <a:cubicBezTo>
                    <a:pt x="185" y="164"/>
                    <a:pt x="171" y="178"/>
                    <a:pt x="156" y="189"/>
                  </a:cubicBezTo>
                  <a:cubicBezTo>
                    <a:pt x="145" y="198"/>
                    <a:pt x="133" y="206"/>
                    <a:pt x="120" y="211"/>
                  </a:cubicBezTo>
                  <a:cubicBezTo>
                    <a:pt x="109" y="216"/>
                    <a:pt x="96" y="218"/>
                    <a:pt x="83"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77"/>
            <p:cNvSpPr>
              <a:spLocks/>
            </p:cNvSpPr>
            <p:nvPr/>
          </p:nvSpPr>
          <p:spPr bwMode="auto">
            <a:xfrm>
              <a:off x="3983792" y="4942121"/>
              <a:ext cx="80473" cy="92394"/>
            </a:xfrm>
            <a:custGeom>
              <a:avLst/>
              <a:gdLst>
                <a:gd name="T0" fmla="*/ 150 w 235"/>
                <a:gd name="T1" fmla="*/ 252 h 266"/>
                <a:gd name="T2" fmla="*/ 185 w 235"/>
                <a:gd name="T3" fmla="*/ 231 h 266"/>
                <a:gd name="T4" fmla="*/ 223 w 235"/>
                <a:gd name="T5" fmla="*/ 188 h 266"/>
                <a:gd name="T6" fmla="*/ 232 w 235"/>
                <a:gd name="T7" fmla="*/ 144 h 266"/>
                <a:gd name="T8" fmla="*/ 234 w 235"/>
                <a:gd name="T9" fmla="*/ 128 h 266"/>
                <a:gd name="T10" fmla="*/ 234 w 235"/>
                <a:gd name="T11" fmla="*/ 103 h 266"/>
                <a:gd name="T12" fmla="*/ 201 w 235"/>
                <a:gd name="T13" fmla="*/ 47 h 266"/>
                <a:gd name="T14" fmla="*/ 164 w 235"/>
                <a:gd name="T15" fmla="*/ 17 h 266"/>
                <a:gd name="T16" fmla="*/ 62 w 235"/>
                <a:gd name="T17" fmla="*/ 25 h 266"/>
                <a:gd name="T18" fmla="*/ 8 w 235"/>
                <a:gd name="T19" fmla="*/ 114 h 266"/>
                <a:gd name="T20" fmla="*/ 47 w 235"/>
                <a:gd name="T21" fmla="*/ 237 h 266"/>
                <a:gd name="T22" fmla="*/ 150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50" y="252"/>
                  </a:moveTo>
                  <a:cubicBezTo>
                    <a:pt x="163" y="247"/>
                    <a:pt x="174" y="239"/>
                    <a:pt x="185" y="231"/>
                  </a:cubicBezTo>
                  <a:cubicBezTo>
                    <a:pt x="200" y="219"/>
                    <a:pt x="215" y="205"/>
                    <a:pt x="223" y="188"/>
                  </a:cubicBezTo>
                  <a:cubicBezTo>
                    <a:pt x="229" y="174"/>
                    <a:pt x="230" y="159"/>
                    <a:pt x="232" y="144"/>
                  </a:cubicBezTo>
                  <a:cubicBezTo>
                    <a:pt x="233" y="139"/>
                    <a:pt x="233" y="133"/>
                    <a:pt x="234" y="128"/>
                  </a:cubicBezTo>
                  <a:cubicBezTo>
                    <a:pt x="235" y="120"/>
                    <a:pt x="235" y="111"/>
                    <a:pt x="234" y="103"/>
                  </a:cubicBezTo>
                  <a:cubicBezTo>
                    <a:pt x="231" y="81"/>
                    <a:pt x="216" y="63"/>
                    <a:pt x="201" y="47"/>
                  </a:cubicBezTo>
                  <a:cubicBezTo>
                    <a:pt x="189" y="36"/>
                    <a:pt x="178" y="25"/>
                    <a:pt x="164" y="17"/>
                  </a:cubicBezTo>
                  <a:cubicBezTo>
                    <a:pt x="132" y="0"/>
                    <a:pt x="92" y="5"/>
                    <a:pt x="62" y="25"/>
                  </a:cubicBezTo>
                  <a:cubicBezTo>
                    <a:pt x="33" y="45"/>
                    <a:pt x="14" y="79"/>
                    <a:pt x="8" y="114"/>
                  </a:cubicBezTo>
                  <a:cubicBezTo>
                    <a:pt x="0" y="158"/>
                    <a:pt x="12" y="208"/>
                    <a:pt x="47" y="237"/>
                  </a:cubicBezTo>
                  <a:cubicBezTo>
                    <a:pt x="75" y="260"/>
                    <a:pt x="116" y="266"/>
                    <a:pt x="150" y="252"/>
                  </a:cubicBezTo>
                  <a:close/>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 name="Freeform 78"/>
            <p:cNvSpPr>
              <a:spLocks/>
            </p:cNvSpPr>
            <p:nvPr/>
          </p:nvSpPr>
          <p:spPr bwMode="auto">
            <a:xfrm>
              <a:off x="4007636" y="4971925"/>
              <a:ext cx="29805" cy="28315"/>
            </a:xfrm>
            <a:custGeom>
              <a:avLst/>
              <a:gdLst>
                <a:gd name="T0" fmla="*/ 45 w 86"/>
                <a:gd name="T1" fmla="*/ 81 h 81"/>
                <a:gd name="T2" fmla="*/ 16 w 86"/>
                <a:gd name="T3" fmla="*/ 67 h 81"/>
                <a:gd name="T4" fmla="*/ 0 w 86"/>
                <a:gd name="T5" fmla="*/ 28 h 81"/>
                <a:gd name="T6" fmla="*/ 40 w 86"/>
                <a:gd name="T7" fmla="*/ 0 h 81"/>
                <a:gd name="T8" fmla="*/ 42 w 86"/>
                <a:gd name="T9" fmla="*/ 0 h 81"/>
                <a:gd name="T10" fmla="*/ 83 w 86"/>
                <a:gd name="T11" fmla="*/ 30 h 81"/>
                <a:gd name="T12" fmla="*/ 84 w 86"/>
                <a:gd name="T13" fmla="*/ 47 h 81"/>
                <a:gd name="T14" fmla="*/ 79 w 86"/>
                <a:gd name="T15" fmla="*/ 57 h 81"/>
                <a:gd name="T16" fmla="*/ 54 w 86"/>
                <a:gd name="T17" fmla="*/ 80 h 81"/>
                <a:gd name="T18" fmla="*/ 45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5" y="81"/>
                  </a:moveTo>
                  <a:cubicBezTo>
                    <a:pt x="34" y="81"/>
                    <a:pt x="23" y="75"/>
                    <a:pt x="16" y="67"/>
                  </a:cubicBezTo>
                  <a:cubicBezTo>
                    <a:pt x="7" y="56"/>
                    <a:pt x="2" y="42"/>
                    <a:pt x="0" y="28"/>
                  </a:cubicBezTo>
                  <a:cubicBezTo>
                    <a:pt x="5" y="12"/>
                    <a:pt x="23" y="0"/>
                    <a:pt x="40" y="0"/>
                  </a:cubicBezTo>
                  <a:cubicBezTo>
                    <a:pt x="41" y="0"/>
                    <a:pt x="41" y="0"/>
                    <a:pt x="42" y="0"/>
                  </a:cubicBezTo>
                  <a:cubicBezTo>
                    <a:pt x="60" y="1"/>
                    <a:pt x="76" y="14"/>
                    <a:pt x="83" y="30"/>
                  </a:cubicBezTo>
                  <a:cubicBezTo>
                    <a:pt x="85" y="36"/>
                    <a:pt x="86" y="42"/>
                    <a:pt x="84" y="47"/>
                  </a:cubicBezTo>
                  <a:cubicBezTo>
                    <a:pt x="83" y="51"/>
                    <a:pt x="81" y="54"/>
                    <a:pt x="79" y="57"/>
                  </a:cubicBezTo>
                  <a:cubicBezTo>
                    <a:pt x="72" y="67"/>
                    <a:pt x="64" y="76"/>
                    <a:pt x="54" y="80"/>
                  </a:cubicBezTo>
                  <a:cubicBezTo>
                    <a:pt x="51" y="81"/>
                    <a:pt x="48" y="81"/>
                    <a:pt x="45" y="81"/>
                  </a:cubicBezTo>
                  <a:close/>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9" name="Freeform 85"/>
          <p:cNvSpPr>
            <a:spLocks/>
          </p:cNvSpPr>
          <p:nvPr/>
        </p:nvSpPr>
        <p:spPr bwMode="auto">
          <a:xfrm>
            <a:off x="3507141" y="3998090"/>
            <a:ext cx="269733" cy="314439"/>
          </a:xfrm>
          <a:custGeom>
            <a:avLst/>
            <a:gdLst>
              <a:gd name="T0" fmla="*/ 692 w 785"/>
              <a:gd name="T1" fmla="*/ 789 h 916"/>
              <a:gd name="T2" fmla="*/ 767 w 785"/>
              <a:gd name="T3" fmla="*/ 693 h 916"/>
              <a:gd name="T4" fmla="*/ 739 w 785"/>
              <a:gd name="T5" fmla="*/ 687 h 916"/>
              <a:gd name="T6" fmla="*/ 507 w 785"/>
              <a:gd name="T7" fmla="*/ 0 h 916"/>
              <a:gd name="T8" fmla="*/ 50 w 785"/>
              <a:gd name="T9" fmla="*/ 721 h 916"/>
              <a:gd name="T10" fmla="*/ 53 w 785"/>
              <a:gd name="T11" fmla="*/ 899 h 916"/>
              <a:gd name="T12" fmla="*/ 140 w 785"/>
              <a:gd name="T13" fmla="*/ 914 h 916"/>
              <a:gd name="T14" fmla="*/ 692 w 785"/>
              <a:gd name="T15" fmla="*/ 789 h 9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916">
                <a:moveTo>
                  <a:pt x="692" y="789"/>
                </a:moveTo>
                <a:cubicBezTo>
                  <a:pt x="735" y="772"/>
                  <a:pt x="785" y="735"/>
                  <a:pt x="767" y="693"/>
                </a:cubicBezTo>
                <a:cubicBezTo>
                  <a:pt x="764" y="704"/>
                  <a:pt x="746" y="696"/>
                  <a:pt x="739" y="687"/>
                </a:cubicBezTo>
                <a:cubicBezTo>
                  <a:pt x="597" y="489"/>
                  <a:pt x="644" y="201"/>
                  <a:pt x="507" y="0"/>
                </a:cubicBezTo>
                <a:cubicBezTo>
                  <a:pt x="329" y="223"/>
                  <a:pt x="175" y="465"/>
                  <a:pt x="50" y="721"/>
                </a:cubicBezTo>
                <a:cubicBezTo>
                  <a:pt x="21" y="779"/>
                  <a:pt x="0" y="861"/>
                  <a:pt x="53" y="899"/>
                </a:cubicBezTo>
                <a:cubicBezTo>
                  <a:pt x="77" y="916"/>
                  <a:pt x="110" y="916"/>
                  <a:pt x="140" y="914"/>
                </a:cubicBezTo>
                <a:cubicBezTo>
                  <a:pt x="330" y="902"/>
                  <a:pt x="517" y="860"/>
                  <a:pt x="692" y="789"/>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50" name="그룹 49"/>
          <p:cNvGrpSpPr/>
          <p:nvPr/>
        </p:nvGrpSpPr>
        <p:grpSpPr>
          <a:xfrm>
            <a:off x="2358167" y="4077072"/>
            <a:ext cx="1648204" cy="1297992"/>
            <a:chOff x="1687538" y="1744384"/>
            <a:chExt cx="1648204" cy="1297992"/>
          </a:xfrm>
        </p:grpSpPr>
        <p:sp>
          <p:nvSpPr>
            <p:cNvPr id="51" name="Freeform 79"/>
            <p:cNvSpPr>
              <a:spLocks/>
            </p:cNvSpPr>
            <p:nvPr/>
          </p:nvSpPr>
          <p:spPr bwMode="auto">
            <a:xfrm>
              <a:off x="1687538" y="2173570"/>
              <a:ext cx="1399335" cy="868806"/>
            </a:xfrm>
            <a:custGeom>
              <a:avLst/>
              <a:gdLst>
                <a:gd name="T0" fmla="*/ 3945 w 4067"/>
                <a:gd name="T1" fmla="*/ 862 h 2526"/>
                <a:gd name="T2" fmla="*/ 3493 w 4067"/>
                <a:gd name="T3" fmla="*/ 527 h 2526"/>
                <a:gd name="T4" fmla="*/ 2894 w 4067"/>
                <a:gd name="T5" fmla="*/ 356 h 2526"/>
                <a:gd name="T6" fmla="*/ 1676 w 4067"/>
                <a:gd name="T7" fmla="*/ 96 h 2526"/>
                <a:gd name="T8" fmla="*/ 933 w 4067"/>
                <a:gd name="T9" fmla="*/ 57 h 2526"/>
                <a:gd name="T10" fmla="*/ 85 w 4067"/>
                <a:gd name="T11" fmla="*/ 1026 h 2526"/>
                <a:gd name="T12" fmla="*/ 535 w 4067"/>
                <a:gd name="T13" fmla="*/ 2246 h 2526"/>
                <a:gd name="T14" fmla="*/ 1285 w 4067"/>
                <a:gd name="T15" fmla="*/ 2473 h 2526"/>
                <a:gd name="T16" fmla="*/ 2020 w 4067"/>
                <a:gd name="T17" fmla="*/ 2514 h 2526"/>
                <a:gd name="T18" fmla="*/ 4034 w 4067"/>
                <a:gd name="T19" fmla="*/ 1421 h 2526"/>
                <a:gd name="T20" fmla="*/ 3968 w 4067"/>
                <a:gd name="T21" fmla="*/ 909 h 2526"/>
                <a:gd name="T22" fmla="*/ 3945 w 4067"/>
                <a:gd name="T23" fmla="*/ 86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7" h="2526">
                  <a:moveTo>
                    <a:pt x="3945" y="862"/>
                  </a:moveTo>
                  <a:cubicBezTo>
                    <a:pt x="3841" y="662"/>
                    <a:pt x="3691" y="595"/>
                    <a:pt x="3493" y="527"/>
                  </a:cubicBezTo>
                  <a:cubicBezTo>
                    <a:pt x="3297" y="460"/>
                    <a:pt x="3095" y="406"/>
                    <a:pt x="2894" y="356"/>
                  </a:cubicBezTo>
                  <a:cubicBezTo>
                    <a:pt x="2491" y="254"/>
                    <a:pt x="2084" y="175"/>
                    <a:pt x="1676" y="96"/>
                  </a:cubicBezTo>
                  <a:cubicBezTo>
                    <a:pt x="1432" y="48"/>
                    <a:pt x="1180" y="0"/>
                    <a:pt x="933" y="57"/>
                  </a:cubicBezTo>
                  <a:cubicBezTo>
                    <a:pt x="523" y="152"/>
                    <a:pt x="170" y="555"/>
                    <a:pt x="85" y="1026"/>
                  </a:cubicBezTo>
                  <a:cubicBezTo>
                    <a:pt x="0" y="1497"/>
                    <a:pt x="187" y="2003"/>
                    <a:pt x="535" y="2246"/>
                  </a:cubicBezTo>
                  <a:cubicBezTo>
                    <a:pt x="763" y="2405"/>
                    <a:pt x="1023" y="2437"/>
                    <a:pt x="1285" y="2473"/>
                  </a:cubicBezTo>
                  <a:cubicBezTo>
                    <a:pt x="1531" y="2506"/>
                    <a:pt x="1768" y="2526"/>
                    <a:pt x="2020" y="2514"/>
                  </a:cubicBezTo>
                  <a:cubicBezTo>
                    <a:pt x="2706" y="2481"/>
                    <a:pt x="3837" y="2415"/>
                    <a:pt x="4034" y="1421"/>
                  </a:cubicBezTo>
                  <a:cubicBezTo>
                    <a:pt x="4067" y="1251"/>
                    <a:pt x="4033" y="1057"/>
                    <a:pt x="3968" y="909"/>
                  </a:cubicBezTo>
                  <a:cubicBezTo>
                    <a:pt x="3960" y="892"/>
                    <a:pt x="3953" y="877"/>
                    <a:pt x="3945" y="862"/>
                  </a:cubicBezTo>
                </a:path>
              </a:pathLst>
            </a:custGeom>
            <a:solidFill>
              <a:srgbClr val="E2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 name="Freeform 80"/>
            <p:cNvSpPr>
              <a:spLocks/>
            </p:cNvSpPr>
            <p:nvPr/>
          </p:nvSpPr>
          <p:spPr bwMode="auto">
            <a:xfrm>
              <a:off x="2617447" y="2480559"/>
              <a:ext cx="409817" cy="293576"/>
            </a:xfrm>
            <a:custGeom>
              <a:avLst/>
              <a:gdLst>
                <a:gd name="T0" fmla="*/ 1179 w 1190"/>
                <a:gd name="T1" fmla="*/ 518 h 853"/>
                <a:gd name="T2" fmla="*/ 1116 w 1190"/>
                <a:gd name="T3" fmla="*/ 256 h 853"/>
                <a:gd name="T4" fmla="*/ 872 w 1190"/>
                <a:gd name="T5" fmla="*/ 186 h 853"/>
                <a:gd name="T6" fmla="*/ 385 w 1190"/>
                <a:gd name="T7" fmla="*/ 144 h 853"/>
                <a:gd name="T8" fmla="*/ 0 w 1190"/>
                <a:gd name="T9" fmla="*/ 0 h 853"/>
                <a:gd name="T10" fmla="*/ 739 w 1190"/>
                <a:gd name="T11" fmla="*/ 759 h 853"/>
                <a:gd name="T12" fmla="*/ 881 w 1190"/>
                <a:gd name="T13" fmla="*/ 837 h 853"/>
                <a:gd name="T14" fmla="*/ 1096 w 1190"/>
                <a:gd name="T15" fmla="*/ 746 h 853"/>
                <a:gd name="T16" fmla="*/ 1179 w 1190"/>
                <a:gd name="T17" fmla="*/ 51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853">
                  <a:moveTo>
                    <a:pt x="1179" y="518"/>
                  </a:moveTo>
                  <a:cubicBezTo>
                    <a:pt x="1190" y="425"/>
                    <a:pt x="1183" y="321"/>
                    <a:pt x="1116" y="256"/>
                  </a:cubicBezTo>
                  <a:cubicBezTo>
                    <a:pt x="1054" y="196"/>
                    <a:pt x="959" y="188"/>
                    <a:pt x="872" y="186"/>
                  </a:cubicBezTo>
                  <a:cubicBezTo>
                    <a:pt x="708" y="184"/>
                    <a:pt x="541" y="193"/>
                    <a:pt x="385" y="144"/>
                  </a:cubicBezTo>
                  <a:cubicBezTo>
                    <a:pt x="254" y="103"/>
                    <a:pt x="136" y="23"/>
                    <a:pt x="0" y="0"/>
                  </a:cubicBezTo>
                  <a:cubicBezTo>
                    <a:pt x="167" y="315"/>
                    <a:pt x="457" y="543"/>
                    <a:pt x="739" y="759"/>
                  </a:cubicBezTo>
                  <a:cubicBezTo>
                    <a:pt x="782" y="792"/>
                    <a:pt x="827" y="826"/>
                    <a:pt x="881" y="837"/>
                  </a:cubicBezTo>
                  <a:cubicBezTo>
                    <a:pt x="961" y="853"/>
                    <a:pt x="1045" y="811"/>
                    <a:pt x="1096" y="746"/>
                  </a:cubicBezTo>
                  <a:cubicBezTo>
                    <a:pt x="1147" y="682"/>
                    <a:pt x="1169" y="599"/>
                    <a:pt x="1179" y="518"/>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 name="Freeform 81"/>
            <p:cNvSpPr>
              <a:spLocks/>
            </p:cNvSpPr>
            <p:nvPr/>
          </p:nvSpPr>
          <p:spPr bwMode="auto">
            <a:xfrm>
              <a:off x="2498228" y="1854661"/>
              <a:ext cx="821123" cy="824099"/>
            </a:xfrm>
            <a:custGeom>
              <a:avLst/>
              <a:gdLst>
                <a:gd name="T0" fmla="*/ 2192 w 2388"/>
                <a:gd name="T1" fmla="*/ 522 h 2391"/>
                <a:gd name="T2" fmla="*/ 2316 w 2388"/>
                <a:gd name="T3" fmla="*/ 1494 h 2391"/>
                <a:gd name="T4" fmla="*/ 1750 w 2388"/>
                <a:gd name="T5" fmla="*/ 2268 h 2391"/>
                <a:gd name="T6" fmla="*/ 1226 w 2388"/>
                <a:gd name="T7" fmla="*/ 2388 h 2391"/>
                <a:gd name="T8" fmla="*/ 201 w 2388"/>
                <a:gd name="T9" fmla="*/ 1770 h 2391"/>
                <a:gd name="T10" fmla="*/ 287 w 2388"/>
                <a:gd name="T11" fmla="*/ 559 h 2391"/>
                <a:gd name="T12" fmla="*/ 540 w 2388"/>
                <a:gd name="T13" fmla="*/ 318 h 2391"/>
                <a:gd name="T14" fmla="*/ 1707 w 2388"/>
                <a:gd name="T15" fmla="*/ 108 h 2391"/>
                <a:gd name="T16" fmla="*/ 2008 w 2388"/>
                <a:gd name="T17" fmla="*/ 259 h 2391"/>
                <a:gd name="T18" fmla="*/ 2192 w 2388"/>
                <a:gd name="T19" fmla="*/ 522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8" h="2391">
                  <a:moveTo>
                    <a:pt x="2192" y="522"/>
                  </a:moveTo>
                  <a:cubicBezTo>
                    <a:pt x="2334" y="821"/>
                    <a:pt x="2388" y="1169"/>
                    <a:pt x="2316" y="1494"/>
                  </a:cubicBezTo>
                  <a:cubicBezTo>
                    <a:pt x="2243" y="1819"/>
                    <a:pt x="2038" y="2117"/>
                    <a:pt x="1750" y="2268"/>
                  </a:cubicBezTo>
                  <a:cubicBezTo>
                    <a:pt x="1589" y="2353"/>
                    <a:pt x="1407" y="2391"/>
                    <a:pt x="1226" y="2388"/>
                  </a:cubicBezTo>
                  <a:cubicBezTo>
                    <a:pt x="812" y="2381"/>
                    <a:pt x="402" y="2145"/>
                    <a:pt x="201" y="1770"/>
                  </a:cubicBezTo>
                  <a:cubicBezTo>
                    <a:pt x="0" y="1396"/>
                    <a:pt x="28" y="895"/>
                    <a:pt x="287" y="559"/>
                  </a:cubicBezTo>
                  <a:cubicBezTo>
                    <a:pt x="359" y="466"/>
                    <a:pt x="446" y="386"/>
                    <a:pt x="540" y="318"/>
                  </a:cubicBezTo>
                  <a:cubicBezTo>
                    <a:pt x="876" y="79"/>
                    <a:pt x="1314" y="0"/>
                    <a:pt x="1707" y="108"/>
                  </a:cubicBezTo>
                  <a:cubicBezTo>
                    <a:pt x="1815" y="138"/>
                    <a:pt x="1923" y="183"/>
                    <a:pt x="2008" y="259"/>
                  </a:cubicBezTo>
                  <a:cubicBezTo>
                    <a:pt x="2088" y="330"/>
                    <a:pt x="2145" y="424"/>
                    <a:pt x="2192" y="522"/>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4" name="Freeform 82"/>
            <p:cNvSpPr>
              <a:spLocks/>
            </p:cNvSpPr>
            <p:nvPr/>
          </p:nvSpPr>
          <p:spPr bwMode="auto">
            <a:xfrm>
              <a:off x="2529522" y="2093098"/>
              <a:ext cx="806220" cy="478365"/>
            </a:xfrm>
            <a:custGeom>
              <a:avLst/>
              <a:gdLst>
                <a:gd name="T0" fmla="*/ 26 w 2343"/>
                <a:gd name="T1" fmla="*/ 506 h 1390"/>
                <a:gd name="T2" fmla="*/ 76 w 2343"/>
                <a:gd name="T3" fmla="*/ 645 h 1390"/>
                <a:gd name="T4" fmla="*/ 673 w 2343"/>
                <a:gd name="T5" fmla="*/ 1175 h 1390"/>
                <a:gd name="T6" fmla="*/ 2190 w 2343"/>
                <a:gd name="T7" fmla="*/ 978 h 1390"/>
                <a:gd name="T8" fmla="*/ 2340 w 2343"/>
                <a:gd name="T9" fmla="*/ 598 h 1390"/>
                <a:gd name="T10" fmla="*/ 2278 w 2343"/>
                <a:gd name="T11" fmla="*/ 153 h 1390"/>
                <a:gd name="T12" fmla="*/ 2145 w 2343"/>
                <a:gd name="T13" fmla="*/ 2 h 1390"/>
                <a:gd name="T14" fmla="*/ 2072 w 2343"/>
                <a:gd name="T15" fmla="*/ 28 h 1390"/>
                <a:gd name="T16" fmla="*/ 1217 w 2343"/>
                <a:gd name="T17" fmla="*/ 265 h 1390"/>
                <a:gd name="T18" fmla="*/ 351 w 2343"/>
                <a:gd name="T19" fmla="*/ 247 h 1390"/>
                <a:gd name="T20" fmla="*/ 66 w 2343"/>
                <a:gd name="T21" fmla="*/ 216 h 1390"/>
                <a:gd name="T22" fmla="*/ 26 w 2343"/>
                <a:gd name="T23" fmla="*/ 50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3" h="1390">
                  <a:moveTo>
                    <a:pt x="26" y="506"/>
                  </a:moveTo>
                  <a:cubicBezTo>
                    <a:pt x="37" y="555"/>
                    <a:pt x="55" y="603"/>
                    <a:pt x="76" y="645"/>
                  </a:cubicBezTo>
                  <a:cubicBezTo>
                    <a:pt x="205" y="913"/>
                    <a:pt x="440" y="1079"/>
                    <a:pt x="673" y="1175"/>
                  </a:cubicBezTo>
                  <a:cubicBezTo>
                    <a:pt x="1194" y="1390"/>
                    <a:pt x="1762" y="1317"/>
                    <a:pt x="2190" y="978"/>
                  </a:cubicBezTo>
                  <a:cubicBezTo>
                    <a:pt x="2315" y="880"/>
                    <a:pt x="2343" y="753"/>
                    <a:pt x="2340" y="598"/>
                  </a:cubicBezTo>
                  <a:cubicBezTo>
                    <a:pt x="2337" y="448"/>
                    <a:pt x="2316" y="298"/>
                    <a:pt x="2278" y="153"/>
                  </a:cubicBezTo>
                  <a:cubicBezTo>
                    <a:pt x="2259" y="83"/>
                    <a:pt x="2218" y="0"/>
                    <a:pt x="2145" y="2"/>
                  </a:cubicBezTo>
                  <a:cubicBezTo>
                    <a:pt x="2119" y="3"/>
                    <a:pt x="2095" y="16"/>
                    <a:pt x="2072" y="28"/>
                  </a:cubicBezTo>
                  <a:cubicBezTo>
                    <a:pt x="1805" y="168"/>
                    <a:pt x="1507" y="208"/>
                    <a:pt x="1217" y="265"/>
                  </a:cubicBezTo>
                  <a:cubicBezTo>
                    <a:pt x="940" y="320"/>
                    <a:pt x="621" y="345"/>
                    <a:pt x="351" y="247"/>
                  </a:cubicBezTo>
                  <a:cubicBezTo>
                    <a:pt x="240" y="206"/>
                    <a:pt x="169" y="100"/>
                    <a:pt x="66" y="216"/>
                  </a:cubicBezTo>
                  <a:cubicBezTo>
                    <a:pt x="2" y="289"/>
                    <a:pt x="0" y="400"/>
                    <a:pt x="26" y="506"/>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5" name="Freeform 83"/>
            <p:cNvSpPr>
              <a:spLocks/>
            </p:cNvSpPr>
            <p:nvPr/>
          </p:nvSpPr>
          <p:spPr bwMode="auto">
            <a:xfrm>
              <a:off x="2560819" y="1799523"/>
              <a:ext cx="230988" cy="348714"/>
            </a:xfrm>
            <a:custGeom>
              <a:avLst/>
              <a:gdLst>
                <a:gd name="T0" fmla="*/ 611 w 671"/>
                <a:gd name="T1" fmla="*/ 634 h 1012"/>
                <a:gd name="T2" fmla="*/ 638 w 671"/>
                <a:gd name="T3" fmla="*/ 515 h 1012"/>
                <a:gd name="T4" fmla="*/ 610 w 671"/>
                <a:gd name="T5" fmla="*/ 521 h 1012"/>
                <a:gd name="T6" fmla="*/ 106 w 671"/>
                <a:gd name="T7" fmla="*/ 0 h 1012"/>
                <a:gd name="T8" fmla="*/ 1 w 671"/>
                <a:gd name="T9" fmla="*/ 847 h 1012"/>
                <a:gd name="T10" fmla="*/ 80 w 671"/>
                <a:gd name="T11" fmla="*/ 1007 h 1012"/>
                <a:gd name="T12" fmla="*/ 166 w 671"/>
                <a:gd name="T13" fmla="*/ 983 h 1012"/>
                <a:gd name="T14" fmla="*/ 611 w 671"/>
                <a:gd name="T15" fmla="*/ 634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1" h="1012">
                  <a:moveTo>
                    <a:pt x="611" y="634"/>
                  </a:moveTo>
                  <a:cubicBezTo>
                    <a:pt x="642" y="601"/>
                    <a:pt x="671" y="546"/>
                    <a:pt x="638" y="515"/>
                  </a:cubicBezTo>
                  <a:cubicBezTo>
                    <a:pt x="640" y="527"/>
                    <a:pt x="620" y="527"/>
                    <a:pt x="610" y="521"/>
                  </a:cubicBezTo>
                  <a:cubicBezTo>
                    <a:pt x="397" y="404"/>
                    <a:pt x="316" y="124"/>
                    <a:pt x="106" y="0"/>
                  </a:cubicBezTo>
                  <a:cubicBezTo>
                    <a:pt x="40" y="277"/>
                    <a:pt x="5" y="562"/>
                    <a:pt x="1" y="847"/>
                  </a:cubicBezTo>
                  <a:cubicBezTo>
                    <a:pt x="0" y="912"/>
                    <a:pt x="16" y="996"/>
                    <a:pt x="80" y="1007"/>
                  </a:cubicBezTo>
                  <a:cubicBezTo>
                    <a:pt x="110" y="1012"/>
                    <a:pt x="139" y="997"/>
                    <a:pt x="166" y="983"/>
                  </a:cubicBezTo>
                  <a:cubicBezTo>
                    <a:pt x="331" y="891"/>
                    <a:pt x="483" y="773"/>
                    <a:pt x="611" y="634"/>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84"/>
            <p:cNvSpPr>
              <a:spLocks/>
            </p:cNvSpPr>
            <p:nvPr/>
          </p:nvSpPr>
          <p:spPr bwMode="auto">
            <a:xfrm>
              <a:off x="2621918" y="1875525"/>
              <a:ext cx="84944" cy="157964"/>
            </a:xfrm>
            <a:custGeom>
              <a:avLst/>
              <a:gdLst>
                <a:gd name="T0" fmla="*/ 0 w 250"/>
                <a:gd name="T1" fmla="*/ 0 h 460"/>
                <a:gd name="T2" fmla="*/ 250 w 250"/>
                <a:gd name="T3" fmla="*/ 353 h 460"/>
                <a:gd name="T4" fmla="*/ 20 w 250"/>
                <a:gd name="T5" fmla="*/ 460 h 460"/>
                <a:gd name="T6" fmla="*/ 0 w 250"/>
                <a:gd name="T7" fmla="*/ 0 h 460"/>
              </a:gdLst>
              <a:ahLst/>
              <a:cxnLst>
                <a:cxn ang="0">
                  <a:pos x="T0" y="T1"/>
                </a:cxn>
                <a:cxn ang="0">
                  <a:pos x="T2" y="T3"/>
                </a:cxn>
                <a:cxn ang="0">
                  <a:pos x="T4" y="T5"/>
                </a:cxn>
                <a:cxn ang="0">
                  <a:pos x="T6" y="T7"/>
                </a:cxn>
              </a:cxnLst>
              <a:rect l="0" t="0" r="r" b="b"/>
              <a:pathLst>
                <a:path w="250" h="460">
                  <a:moveTo>
                    <a:pt x="0" y="0"/>
                  </a:moveTo>
                  <a:cubicBezTo>
                    <a:pt x="104" y="101"/>
                    <a:pt x="190" y="221"/>
                    <a:pt x="250" y="353"/>
                  </a:cubicBezTo>
                  <a:cubicBezTo>
                    <a:pt x="167" y="370"/>
                    <a:pt x="87" y="407"/>
                    <a:pt x="20" y="460"/>
                  </a:cubicBezTo>
                  <a:cubicBezTo>
                    <a:pt x="13" y="307"/>
                    <a:pt x="6" y="154"/>
                    <a:pt x="0" y="0"/>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86"/>
            <p:cNvSpPr>
              <a:spLocks/>
            </p:cNvSpPr>
            <p:nvPr/>
          </p:nvSpPr>
          <p:spPr bwMode="auto">
            <a:xfrm>
              <a:off x="2937849" y="1744384"/>
              <a:ext cx="87925" cy="146043"/>
            </a:xfrm>
            <a:custGeom>
              <a:avLst/>
              <a:gdLst>
                <a:gd name="T0" fmla="*/ 178 w 256"/>
                <a:gd name="T1" fmla="*/ 0 h 426"/>
                <a:gd name="T2" fmla="*/ 254 w 256"/>
                <a:gd name="T3" fmla="*/ 426 h 426"/>
                <a:gd name="T4" fmla="*/ 0 w 256"/>
                <a:gd name="T5" fmla="*/ 424 h 426"/>
                <a:gd name="T6" fmla="*/ 178 w 256"/>
                <a:gd name="T7" fmla="*/ 0 h 426"/>
              </a:gdLst>
              <a:ahLst/>
              <a:cxnLst>
                <a:cxn ang="0">
                  <a:pos x="T0" y="T1"/>
                </a:cxn>
                <a:cxn ang="0">
                  <a:pos x="T2" y="T3"/>
                </a:cxn>
                <a:cxn ang="0">
                  <a:pos x="T4" y="T5"/>
                </a:cxn>
                <a:cxn ang="0">
                  <a:pos x="T6" y="T7"/>
                </a:cxn>
              </a:cxnLst>
              <a:rect l="0" t="0" r="r" b="b"/>
              <a:pathLst>
                <a:path w="256" h="426">
                  <a:moveTo>
                    <a:pt x="178" y="0"/>
                  </a:moveTo>
                  <a:cubicBezTo>
                    <a:pt x="230" y="135"/>
                    <a:pt x="256" y="281"/>
                    <a:pt x="254" y="426"/>
                  </a:cubicBezTo>
                  <a:cubicBezTo>
                    <a:pt x="171" y="406"/>
                    <a:pt x="83" y="405"/>
                    <a:pt x="0" y="424"/>
                  </a:cubicBezTo>
                  <a:cubicBezTo>
                    <a:pt x="59" y="283"/>
                    <a:pt x="119" y="141"/>
                    <a:pt x="178" y="0"/>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8" name="그룹 57"/>
          <p:cNvGrpSpPr/>
          <p:nvPr/>
        </p:nvGrpSpPr>
        <p:grpSpPr>
          <a:xfrm>
            <a:off x="3159916" y="5057645"/>
            <a:ext cx="852417" cy="432167"/>
            <a:chOff x="3351931" y="4918277"/>
            <a:chExt cx="852417" cy="432167"/>
          </a:xfrm>
        </p:grpSpPr>
        <p:sp>
          <p:nvSpPr>
            <p:cNvPr id="59" name="Freeform 87"/>
            <p:cNvSpPr>
              <a:spLocks/>
            </p:cNvSpPr>
            <p:nvPr/>
          </p:nvSpPr>
          <p:spPr bwMode="auto">
            <a:xfrm>
              <a:off x="3351931" y="4918277"/>
              <a:ext cx="281656" cy="254830"/>
            </a:xfrm>
            <a:custGeom>
              <a:avLst/>
              <a:gdLst>
                <a:gd name="T0" fmla="*/ 127 w 821"/>
                <a:gd name="T1" fmla="*/ 740 h 740"/>
                <a:gd name="T2" fmla="*/ 31 w 821"/>
                <a:gd name="T3" fmla="*/ 557 h 740"/>
                <a:gd name="T4" fmla="*/ 253 w 821"/>
                <a:gd name="T5" fmla="*/ 54 h 740"/>
                <a:gd name="T6" fmla="*/ 458 w 821"/>
                <a:gd name="T7" fmla="*/ 0 h 740"/>
                <a:gd name="T8" fmla="*/ 775 w 821"/>
                <a:gd name="T9" fmla="*/ 153 h 740"/>
                <a:gd name="T10" fmla="*/ 821 w 821"/>
                <a:gd name="T11" fmla="*/ 244 h 740"/>
                <a:gd name="T12" fmla="*/ 490 w 821"/>
                <a:gd name="T13" fmla="*/ 30 h 740"/>
                <a:gd name="T14" fmla="*/ 476 w 821"/>
                <a:gd name="T15" fmla="*/ 29 h 740"/>
                <a:gd name="T16" fmla="*/ 176 w 821"/>
                <a:gd name="T17" fmla="*/ 187 h 740"/>
                <a:gd name="T18" fmla="*/ 127 w 821"/>
                <a:gd name="T19"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1" h="740">
                  <a:moveTo>
                    <a:pt x="127" y="740"/>
                  </a:moveTo>
                  <a:cubicBezTo>
                    <a:pt x="71" y="698"/>
                    <a:pt x="43" y="627"/>
                    <a:pt x="31" y="557"/>
                  </a:cubicBezTo>
                  <a:cubicBezTo>
                    <a:pt x="0" y="365"/>
                    <a:pt x="85" y="153"/>
                    <a:pt x="253" y="54"/>
                  </a:cubicBezTo>
                  <a:cubicBezTo>
                    <a:pt x="315" y="18"/>
                    <a:pt x="386" y="0"/>
                    <a:pt x="458" y="0"/>
                  </a:cubicBezTo>
                  <a:cubicBezTo>
                    <a:pt x="581" y="0"/>
                    <a:pt x="704" y="53"/>
                    <a:pt x="775" y="153"/>
                  </a:cubicBezTo>
                  <a:cubicBezTo>
                    <a:pt x="795" y="181"/>
                    <a:pt x="811" y="212"/>
                    <a:pt x="821" y="244"/>
                  </a:cubicBezTo>
                  <a:cubicBezTo>
                    <a:pt x="749" y="136"/>
                    <a:pt x="634" y="36"/>
                    <a:pt x="490" y="30"/>
                  </a:cubicBezTo>
                  <a:cubicBezTo>
                    <a:pt x="486" y="29"/>
                    <a:pt x="481" y="29"/>
                    <a:pt x="476" y="29"/>
                  </a:cubicBezTo>
                  <a:cubicBezTo>
                    <a:pt x="354" y="29"/>
                    <a:pt x="244" y="100"/>
                    <a:pt x="176" y="187"/>
                  </a:cubicBezTo>
                  <a:cubicBezTo>
                    <a:pt x="53" y="346"/>
                    <a:pt x="49" y="556"/>
                    <a:pt x="127" y="740"/>
                  </a:cubicBezTo>
                  <a:close/>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0" name="Freeform 88"/>
            <p:cNvSpPr>
              <a:spLocks/>
            </p:cNvSpPr>
            <p:nvPr/>
          </p:nvSpPr>
          <p:spPr bwMode="auto">
            <a:xfrm>
              <a:off x="3815395" y="5234206"/>
              <a:ext cx="131141" cy="65570"/>
            </a:xfrm>
            <a:custGeom>
              <a:avLst/>
              <a:gdLst>
                <a:gd name="T0" fmla="*/ 185 w 382"/>
                <a:gd name="T1" fmla="*/ 184 h 189"/>
                <a:gd name="T2" fmla="*/ 307 w 382"/>
                <a:gd name="T3" fmla="*/ 170 h 189"/>
                <a:gd name="T4" fmla="*/ 357 w 382"/>
                <a:gd name="T5" fmla="*/ 20 h 189"/>
                <a:gd name="T6" fmla="*/ 131 w 382"/>
                <a:gd name="T7" fmla="*/ 2 h 189"/>
                <a:gd name="T8" fmla="*/ 34 w 382"/>
                <a:gd name="T9" fmla="*/ 25 h 189"/>
                <a:gd name="T10" fmla="*/ 6 w 382"/>
                <a:gd name="T11" fmla="*/ 165 h 189"/>
                <a:gd name="T12" fmla="*/ 185 w 382"/>
                <a:gd name="T13" fmla="*/ 184 h 189"/>
              </a:gdLst>
              <a:ahLst/>
              <a:cxnLst>
                <a:cxn ang="0">
                  <a:pos x="T0" y="T1"/>
                </a:cxn>
                <a:cxn ang="0">
                  <a:pos x="T2" y="T3"/>
                </a:cxn>
                <a:cxn ang="0">
                  <a:pos x="T4" y="T5"/>
                </a:cxn>
                <a:cxn ang="0">
                  <a:pos x="T6" y="T7"/>
                </a:cxn>
                <a:cxn ang="0">
                  <a:pos x="T8" y="T9"/>
                </a:cxn>
                <a:cxn ang="0">
                  <a:pos x="T10" y="T11"/>
                </a:cxn>
                <a:cxn ang="0">
                  <a:pos x="T12" y="T13"/>
                </a:cxn>
              </a:cxnLst>
              <a:rect l="0" t="0" r="r" b="b"/>
              <a:pathLst>
                <a:path w="382" h="189">
                  <a:moveTo>
                    <a:pt x="185" y="184"/>
                  </a:moveTo>
                  <a:cubicBezTo>
                    <a:pt x="226" y="187"/>
                    <a:pt x="270" y="189"/>
                    <a:pt x="307" y="170"/>
                  </a:cubicBezTo>
                  <a:cubicBezTo>
                    <a:pt x="358" y="143"/>
                    <a:pt x="382" y="73"/>
                    <a:pt x="357" y="20"/>
                  </a:cubicBezTo>
                  <a:cubicBezTo>
                    <a:pt x="282" y="12"/>
                    <a:pt x="207" y="6"/>
                    <a:pt x="131" y="2"/>
                  </a:cubicBezTo>
                  <a:cubicBezTo>
                    <a:pt x="97" y="0"/>
                    <a:pt x="58" y="1"/>
                    <a:pt x="34" y="25"/>
                  </a:cubicBezTo>
                  <a:cubicBezTo>
                    <a:pt x="0" y="60"/>
                    <a:pt x="16" y="117"/>
                    <a:pt x="6" y="165"/>
                  </a:cubicBezTo>
                  <a:cubicBezTo>
                    <a:pt x="65" y="173"/>
                    <a:pt x="125" y="179"/>
                    <a:pt x="185" y="184"/>
                  </a:cubicBezTo>
                  <a:close/>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1" name="Freeform 89"/>
            <p:cNvSpPr>
              <a:spLocks/>
            </p:cNvSpPr>
            <p:nvPr/>
          </p:nvSpPr>
          <p:spPr bwMode="auto">
            <a:xfrm>
              <a:off x="3360872" y="4927218"/>
              <a:ext cx="502211" cy="423226"/>
            </a:xfrm>
            <a:custGeom>
              <a:avLst/>
              <a:gdLst>
                <a:gd name="T0" fmla="*/ 159 w 1461"/>
                <a:gd name="T1" fmla="*/ 828 h 1228"/>
                <a:gd name="T2" fmla="*/ 421 w 1461"/>
                <a:gd name="T3" fmla="*/ 1071 h 1228"/>
                <a:gd name="T4" fmla="*/ 772 w 1461"/>
                <a:gd name="T5" fmla="*/ 1164 h 1228"/>
                <a:gd name="T6" fmla="*/ 1378 w 1461"/>
                <a:gd name="T7" fmla="*/ 1155 h 1228"/>
                <a:gd name="T8" fmla="*/ 1438 w 1461"/>
                <a:gd name="T9" fmla="*/ 1115 h 1228"/>
                <a:gd name="T10" fmla="*/ 1452 w 1461"/>
                <a:gd name="T11" fmla="*/ 1057 h 1228"/>
                <a:gd name="T12" fmla="*/ 1461 w 1461"/>
                <a:gd name="T13" fmla="*/ 822 h 1228"/>
                <a:gd name="T14" fmla="*/ 1008 w 1461"/>
                <a:gd name="T15" fmla="*/ 569 h 1228"/>
                <a:gd name="T16" fmla="*/ 801 w 1461"/>
                <a:gd name="T17" fmla="*/ 230 h 1228"/>
                <a:gd name="T18" fmla="*/ 463 w 1461"/>
                <a:gd name="T19" fmla="*/ 6 h 1228"/>
                <a:gd name="T20" fmla="*/ 149 w 1461"/>
                <a:gd name="T21" fmla="*/ 163 h 1228"/>
                <a:gd name="T22" fmla="*/ 159 w 1461"/>
                <a:gd name="T23" fmla="*/ 8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1" h="1228">
                  <a:moveTo>
                    <a:pt x="159" y="828"/>
                  </a:moveTo>
                  <a:cubicBezTo>
                    <a:pt x="222" y="926"/>
                    <a:pt x="308" y="1015"/>
                    <a:pt x="421" y="1071"/>
                  </a:cubicBezTo>
                  <a:cubicBezTo>
                    <a:pt x="528" y="1124"/>
                    <a:pt x="651" y="1144"/>
                    <a:pt x="772" y="1164"/>
                  </a:cubicBezTo>
                  <a:cubicBezTo>
                    <a:pt x="975" y="1196"/>
                    <a:pt x="1192" y="1228"/>
                    <a:pt x="1378" y="1155"/>
                  </a:cubicBezTo>
                  <a:cubicBezTo>
                    <a:pt x="1402" y="1146"/>
                    <a:pt x="1425" y="1134"/>
                    <a:pt x="1438" y="1115"/>
                  </a:cubicBezTo>
                  <a:cubicBezTo>
                    <a:pt x="1450" y="1098"/>
                    <a:pt x="1451" y="1077"/>
                    <a:pt x="1452" y="1057"/>
                  </a:cubicBezTo>
                  <a:cubicBezTo>
                    <a:pt x="1455" y="979"/>
                    <a:pt x="1458" y="900"/>
                    <a:pt x="1461" y="822"/>
                  </a:cubicBezTo>
                  <a:cubicBezTo>
                    <a:pt x="1290" y="767"/>
                    <a:pt x="1120" y="693"/>
                    <a:pt x="1008" y="569"/>
                  </a:cubicBezTo>
                  <a:cubicBezTo>
                    <a:pt x="917" y="467"/>
                    <a:pt x="872" y="342"/>
                    <a:pt x="801" y="230"/>
                  </a:cubicBezTo>
                  <a:cubicBezTo>
                    <a:pt x="729" y="119"/>
                    <a:pt x="611" y="12"/>
                    <a:pt x="463" y="6"/>
                  </a:cubicBezTo>
                  <a:cubicBezTo>
                    <a:pt x="336" y="0"/>
                    <a:pt x="219" y="72"/>
                    <a:pt x="149" y="163"/>
                  </a:cubicBezTo>
                  <a:cubicBezTo>
                    <a:pt x="0" y="355"/>
                    <a:pt x="26" y="622"/>
                    <a:pt x="159" y="828"/>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2" name="Freeform 90"/>
            <p:cNvSpPr>
              <a:spLocks/>
            </p:cNvSpPr>
            <p:nvPr/>
          </p:nvSpPr>
          <p:spPr bwMode="auto">
            <a:xfrm>
              <a:off x="3892887" y="5144792"/>
              <a:ext cx="311461" cy="186280"/>
            </a:xfrm>
            <a:custGeom>
              <a:avLst/>
              <a:gdLst>
                <a:gd name="T0" fmla="*/ 841 w 905"/>
                <a:gd name="T1" fmla="*/ 62 h 545"/>
                <a:gd name="T2" fmla="*/ 580 w 905"/>
                <a:gd name="T3" fmla="*/ 103 h 545"/>
                <a:gd name="T4" fmla="*/ 532 w 905"/>
                <a:gd name="T5" fmla="*/ 174 h 545"/>
                <a:gd name="T6" fmla="*/ 416 w 905"/>
                <a:gd name="T7" fmla="*/ 208 h 545"/>
                <a:gd name="T8" fmla="*/ 0 w 905"/>
                <a:gd name="T9" fmla="*/ 230 h 545"/>
                <a:gd name="T10" fmla="*/ 10 w 905"/>
                <a:gd name="T11" fmla="*/ 488 h 545"/>
                <a:gd name="T12" fmla="*/ 22 w 905"/>
                <a:gd name="T13" fmla="*/ 530 h 545"/>
                <a:gd name="T14" fmla="*/ 73 w 905"/>
                <a:gd name="T15" fmla="*/ 545 h 545"/>
                <a:gd name="T16" fmla="*/ 474 w 905"/>
                <a:gd name="T17" fmla="*/ 524 h 545"/>
                <a:gd name="T18" fmla="*/ 733 w 905"/>
                <a:gd name="T19" fmla="*/ 452 h 545"/>
                <a:gd name="T20" fmla="*/ 841 w 905"/>
                <a:gd name="T21" fmla="*/ 6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545">
                  <a:moveTo>
                    <a:pt x="841" y="62"/>
                  </a:moveTo>
                  <a:cubicBezTo>
                    <a:pt x="763" y="0"/>
                    <a:pt x="635" y="20"/>
                    <a:pt x="580" y="103"/>
                  </a:cubicBezTo>
                  <a:cubicBezTo>
                    <a:pt x="564" y="127"/>
                    <a:pt x="553" y="155"/>
                    <a:pt x="532" y="174"/>
                  </a:cubicBezTo>
                  <a:cubicBezTo>
                    <a:pt x="502" y="202"/>
                    <a:pt x="457" y="206"/>
                    <a:pt x="416" y="208"/>
                  </a:cubicBezTo>
                  <a:cubicBezTo>
                    <a:pt x="277" y="215"/>
                    <a:pt x="139" y="223"/>
                    <a:pt x="0" y="230"/>
                  </a:cubicBezTo>
                  <a:cubicBezTo>
                    <a:pt x="4" y="316"/>
                    <a:pt x="7" y="402"/>
                    <a:pt x="10" y="488"/>
                  </a:cubicBezTo>
                  <a:cubicBezTo>
                    <a:pt x="11" y="502"/>
                    <a:pt x="12" y="519"/>
                    <a:pt x="22" y="530"/>
                  </a:cubicBezTo>
                  <a:cubicBezTo>
                    <a:pt x="34" y="544"/>
                    <a:pt x="55" y="545"/>
                    <a:pt x="73" y="545"/>
                  </a:cubicBezTo>
                  <a:cubicBezTo>
                    <a:pt x="207" y="545"/>
                    <a:pt x="341" y="538"/>
                    <a:pt x="474" y="524"/>
                  </a:cubicBezTo>
                  <a:cubicBezTo>
                    <a:pt x="564" y="515"/>
                    <a:pt x="657" y="501"/>
                    <a:pt x="733" y="452"/>
                  </a:cubicBezTo>
                  <a:cubicBezTo>
                    <a:pt x="856" y="371"/>
                    <a:pt x="905" y="194"/>
                    <a:pt x="841" y="62"/>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3" name="Freeform 91"/>
            <p:cNvSpPr>
              <a:spLocks/>
            </p:cNvSpPr>
            <p:nvPr/>
          </p:nvSpPr>
          <p:spPr bwMode="auto">
            <a:xfrm>
              <a:off x="3763237" y="5238677"/>
              <a:ext cx="70042" cy="74512"/>
            </a:xfrm>
            <a:custGeom>
              <a:avLst/>
              <a:gdLst>
                <a:gd name="T0" fmla="*/ 82 w 206"/>
                <a:gd name="T1" fmla="*/ 218 h 218"/>
                <a:gd name="T2" fmla="*/ 17 w 206"/>
                <a:gd name="T3" fmla="*/ 196 h 218"/>
                <a:gd name="T4" fmla="*/ 0 w 206"/>
                <a:gd name="T5" fmla="*/ 177 h 218"/>
                <a:gd name="T6" fmla="*/ 0 w 206"/>
                <a:gd name="T7" fmla="*/ 177 h 218"/>
                <a:gd name="T8" fmla="*/ 65 w 206"/>
                <a:gd name="T9" fmla="*/ 200 h 218"/>
                <a:gd name="T10" fmla="*/ 102 w 206"/>
                <a:gd name="T11" fmla="*/ 192 h 218"/>
                <a:gd name="T12" fmla="*/ 138 w 206"/>
                <a:gd name="T13" fmla="*/ 171 h 218"/>
                <a:gd name="T14" fmla="*/ 175 w 206"/>
                <a:gd name="T15" fmla="*/ 128 h 218"/>
                <a:gd name="T16" fmla="*/ 185 w 206"/>
                <a:gd name="T17" fmla="*/ 84 h 218"/>
                <a:gd name="T18" fmla="*/ 186 w 206"/>
                <a:gd name="T19" fmla="*/ 68 h 218"/>
                <a:gd name="T20" fmla="*/ 187 w 206"/>
                <a:gd name="T21" fmla="*/ 43 h 218"/>
                <a:gd name="T22" fmla="*/ 165 w 206"/>
                <a:gd name="T23" fmla="*/ 0 h 218"/>
                <a:gd name="T24" fmla="*/ 171 w 206"/>
                <a:gd name="T25" fmla="*/ 6 h 218"/>
                <a:gd name="T26" fmla="*/ 205 w 206"/>
                <a:gd name="T27" fmla="*/ 62 h 218"/>
                <a:gd name="T28" fmla="*/ 204 w 206"/>
                <a:gd name="T29" fmla="*/ 87 h 218"/>
                <a:gd name="T30" fmla="*/ 202 w 206"/>
                <a:gd name="T31" fmla="*/ 103 h 218"/>
                <a:gd name="T32" fmla="*/ 193 w 206"/>
                <a:gd name="T33" fmla="*/ 147 h 218"/>
                <a:gd name="T34" fmla="*/ 156 w 206"/>
                <a:gd name="T35" fmla="*/ 189 h 218"/>
                <a:gd name="T36" fmla="*/ 120 w 206"/>
                <a:gd name="T37" fmla="*/ 211 h 218"/>
                <a:gd name="T38" fmla="*/ 82 w 206"/>
                <a:gd name="T3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218">
                  <a:moveTo>
                    <a:pt x="82" y="218"/>
                  </a:moveTo>
                  <a:cubicBezTo>
                    <a:pt x="59" y="218"/>
                    <a:pt x="36" y="211"/>
                    <a:pt x="17" y="196"/>
                  </a:cubicBezTo>
                  <a:cubicBezTo>
                    <a:pt x="11" y="190"/>
                    <a:pt x="5" y="184"/>
                    <a:pt x="0" y="177"/>
                  </a:cubicBezTo>
                  <a:cubicBezTo>
                    <a:pt x="0" y="177"/>
                    <a:pt x="0" y="177"/>
                    <a:pt x="0" y="177"/>
                  </a:cubicBezTo>
                  <a:cubicBezTo>
                    <a:pt x="18" y="192"/>
                    <a:pt x="41" y="200"/>
                    <a:pt x="65" y="200"/>
                  </a:cubicBezTo>
                  <a:cubicBezTo>
                    <a:pt x="78" y="200"/>
                    <a:pt x="91" y="197"/>
                    <a:pt x="102" y="192"/>
                  </a:cubicBezTo>
                  <a:cubicBezTo>
                    <a:pt x="115" y="187"/>
                    <a:pt x="127" y="179"/>
                    <a:pt x="138" y="171"/>
                  </a:cubicBezTo>
                  <a:cubicBezTo>
                    <a:pt x="153" y="159"/>
                    <a:pt x="167" y="145"/>
                    <a:pt x="175" y="128"/>
                  </a:cubicBezTo>
                  <a:cubicBezTo>
                    <a:pt x="181" y="114"/>
                    <a:pt x="183" y="99"/>
                    <a:pt x="185" y="84"/>
                  </a:cubicBezTo>
                  <a:cubicBezTo>
                    <a:pt x="185" y="79"/>
                    <a:pt x="186" y="73"/>
                    <a:pt x="186" y="68"/>
                  </a:cubicBezTo>
                  <a:cubicBezTo>
                    <a:pt x="187" y="60"/>
                    <a:pt x="188" y="51"/>
                    <a:pt x="187" y="43"/>
                  </a:cubicBezTo>
                  <a:cubicBezTo>
                    <a:pt x="185" y="27"/>
                    <a:pt x="176" y="13"/>
                    <a:pt x="165" y="0"/>
                  </a:cubicBezTo>
                  <a:cubicBezTo>
                    <a:pt x="167" y="2"/>
                    <a:pt x="169" y="4"/>
                    <a:pt x="171" y="6"/>
                  </a:cubicBezTo>
                  <a:cubicBezTo>
                    <a:pt x="186" y="22"/>
                    <a:pt x="202" y="40"/>
                    <a:pt x="205" y="62"/>
                  </a:cubicBezTo>
                  <a:cubicBezTo>
                    <a:pt x="206" y="70"/>
                    <a:pt x="205" y="78"/>
                    <a:pt x="204" y="87"/>
                  </a:cubicBezTo>
                  <a:cubicBezTo>
                    <a:pt x="203" y="92"/>
                    <a:pt x="203" y="97"/>
                    <a:pt x="202" y="103"/>
                  </a:cubicBezTo>
                  <a:cubicBezTo>
                    <a:pt x="201" y="118"/>
                    <a:pt x="199" y="133"/>
                    <a:pt x="193" y="147"/>
                  </a:cubicBezTo>
                  <a:cubicBezTo>
                    <a:pt x="185" y="164"/>
                    <a:pt x="171" y="178"/>
                    <a:pt x="156" y="189"/>
                  </a:cubicBezTo>
                  <a:cubicBezTo>
                    <a:pt x="145" y="198"/>
                    <a:pt x="133" y="206"/>
                    <a:pt x="120" y="211"/>
                  </a:cubicBezTo>
                  <a:cubicBezTo>
                    <a:pt x="108" y="216"/>
                    <a:pt x="95" y="218"/>
                    <a:pt x="82" y="218"/>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4" name="Freeform 92"/>
            <p:cNvSpPr>
              <a:spLocks/>
            </p:cNvSpPr>
            <p:nvPr/>
          </p:nvSpPr>
          <p:spPr bwMode="auto">
            <a:xfrm>
              <a:off x="3746844" y="5217814"/>
              <a:ext cx="80473" cy="90905"/>
            </a:xfrm>
            <a:custGeom>
              <a:avLst/>
              <a:gdLst>
                <a:gd name="T0" fmla="*/ 149 w 235"/>
                <a:gd name="T1" fmla="*/ 252 h 266"/>
                <a:gd name="T2" fmla="*/ 185 w 235"/>
                <a:gd name="T3" fmla="*/ 231 h 266"/>
                <a:gd name="T4" fmla="*/ 222 w 235"/>
                <a:gd name="T5" fmla="*/ 188 h 266"/>
                <a:gd name="T6" fmla="*/ 232 w 235"/>
                <a:gd name="T7" fmla="*/ 144 h 266"/>
                <a:gd name="T8" fmla="*/ 233 w 235"/>
                <a:gd name="T9" fmla="*/ 128 h 266"/>
                <a:gd name="T10" fmla="*/ 234 w 235"/>
                <a:gd name="T11" fmla="*/ 103 h 266"/>
                <a:gd name="T12" fmla="*/ 200 w 235"/>
                <a:gd name="T13" fmla="*/ 47 h 266"/>
                <a:gd name="T14" fmla="*/ 163 w 235"/>
                <a:gd name="T15" fmla="*/ 17 h 266"/>
                <a:gd name="T16" fmla="*/ 62 w 235"/>
                <a:gd name="T17" fmla="*/ 25 h 266"/>
                <a:gd name="T18" fmla="*/ 8 w 235"/>
                <a:gd name="T19" fmla="*/ 113 h 266"/>
                <a:gd name="T20" fmla="*/ 47 w 235"/>
                <a:gd name="T21" fmla="*/ 237 h 266"/>
                <a:gd name="T22" fmla="*/ 149 w 235"/>
                <a:gd name="T23" fmla="*/ 2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66">
                  <a:moveTo>
                    <a:pt x="149" y="252"/>
                  </a:moveTo>
                  <a:cubicBezTo>
                    <a:pt x="162" y="247"/>
                    <a:pt x="174" y="239"/>
                    <a:pt x="185" y="231"/>
                  </a:cubicBezTo>
                  <a:cubicBezTo>
                    <a:pt x="200" y="219"/>
                    <a:pt x="214" y="205"/>
                    <a:pt x="222" y="188"/>
                  </a:cubicBezTo>
                  <a:cubicBezTo>
                    <a:pt x="228" y="174"/>
                    <a:pt x="230" y="159"/>
                    <a:pt x="232" y="144"/>
                  </a:cubicBezTo>
                  <a:cubicBezTo>
                    <a:pt x="232" y="139"/>
                    <a:pt x="233" y="133"/>
                    <a:pt x="233" y="128"/>
                  </a:cubicBezTo>
                  <a:cubicBezTo>
                    <a:pt x="234" y="120"/>
                    <a:pt x="235" y="111"/>
                    <a:pt x="234" y="103"/>
                  </a:cubicBezTo>
                  <a:cubicBezTo>
                    <a:pt x="231" y="81"/>
                    <a:pt x="216" y="63"/>
                    <a:pt x="200" y="47"/>
                  </a:cubicBezTo>
                  <a:cubicBezTo>
                    <a:pt x="189" y="36"/>
                    <a:pt x="177" y="24"/>
                    <a:pt x="163" y="17"/>
                  </a:cubicBezTo>
                  <a:cubicBezTo>
                    <a:pt x="132" y="0"/>
                    <a:pt x="91" y="5"/>
                    <a:pt x="62" y="25"/>
                  </a:cubicBezTo>
                  <a:cubicBezTo>
                    <a:pt x="33" y="45"/>
                    <a:pt x="14" y="78"/>
                    <a:pt x="8" y="113"/>
                  </a:cubicBezTo>
                  <a:cubicBezTo>
                    <a:pt x="0" y="158"/>
                    <a:pt x="12" y="208"/>
                    <a:pt x="47" y="237"/>
                  </a:cubicBezTo>
                  <a:cubicBezTo>
                    <a:pt x="75" y="260"/>
                    <a:pt x="116" y="266"/>
                    <a:pt x="149" y="252"/>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5" name="Freeform 93"/>
            <p:cNvSpPr>
              <a:spLocks/>
            </p:cNvSpPr>
            <p:nvPr/>
          </p:nvSpPr>
          <p:spPr bwMode="auto">
            <a:xfrm>
              <a:off x="3770688" y="5247618"/>
              <a:ext cx="29805" cy="26824"/>
            </a:xfrm>
            <a:custGeom>
              <a:avLst/>
              <a:gdLst>
                <a:gd name="T0" fmla="*/ 44 w 86"/>
                <a:gd name="T1" fmla="*/ 81 h 81"/>
                <a:gd name="T2" fmla="*/ 15 w 86"/>
                <a:gd name="T3" fmla="*/ 67 h 81"/>
                <a:gd name="T4" fmla="*/ 0 w 86"/>
                <a:gd name="T5" fmla="*/ 28 h 81"/>
                <a:gd name="T6" fmla="*/ 40 w 86"/>
                <a:gd name="T7" fmla="*/ 0 h 81"/>
                <a:gd name="T8" fmla="*/ 41 w 86"/>
                <a:gd name="T9" fmla="*/ 0 h 81"/>
                <a:gd name="T10" fmla="*/ 83 w 86"/>
                <a:gd name="T11" fmla="*/ 30 h 81"/>
                <a:gd name="T12" fmla="*/ 84 w 86"/>
                <a:gd name="T13" fmla="*/ 47 h 81"/>
                <a:gd name="T14" fmla="*/ 78 w 86"/>
                <a:gd name="T15" fmla="*/ 57 h 81"/>
                <a:gd name="T16" fmla="*/ 53 w 86"/>
                <a:gd name="T17" fmla="*/ 79 h 81"/>
                <a:gd name="T18" fmla="*/ 44 w 8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1">
                  <a:moveTo>
                    <a:pt x="44" y="81"/>
                  </a:moveTo>
                  <a:cubicBezTo>
                    <a:pt x="33" y="81"/>
                    <a:pt x="23" y="75"/>
                    <a:pt x="15" y="67"/>
                  </a:cubicBezTo>
                  <a:cubicBezTo>
                    <a:pt x="6" y="56"/>
                    <a:pt x="2" y="42"/>
                    <a:pt x="0" y="28"/>
                  </a:cubicBezTo>
                  <a:cubicBezTo>
                    <a:pt x="5" y="12"/>
                    <a:pt x="22" y="0"/>
                    <a:pt x="40" y="0"/>
                  </a:cubicBezTo>
                  <a:cubicBezTo>
                    <a:pt x="40" y="0"/>
                    <a:pt x="41" y="0"/>
                    <a:pt x="41" y="0"/>
                  </a:cubicBezTo>
                  <a:cubicBezTo>
                    <a:pt x="59" y="1"/>
                    <a:pt x="76" y="13"/>
                    <a:pt x="83" y="30"/>
                  </a:cubicBezTo>
                  <a:cubicBezTo>
                    <a:pt x="85" y="36"/>
                    <a:pt x="86" y="42"/>
                    <a:pt x="84" y="47"/>
                  </a:cubicBezTo>
                  <a:cubicBezTo>
                    <a:pt x="83" y="51"/>
                    <a:pt x="81" y="54"/>
                    <a:pt x="78" y="57"/>
                  </a:cubicBezTo>
                  <a:cubicBezTo>
                    <a:pt x="72" y="66"/>
                    <a:pt x="64" y="76"/>
                    <a:pt x="53" y="79"/>
                  </a:cubicBezTo>
                  <a:cubicBezTo>
                    <a:pt x="50" y="80"/>
                    <a:pt x="47" y="81"/>
                    <a:pt x="44" y="81"/>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66" name="그룹 65"/>
          <p:cNvGrpSpPr/>
          <p:nvPr/>
        </p:nvGrpSpPr>
        <p:grpSpPr>
          <a:xfrm rot="1236315">
            <a:off x="2416286" y="5011448"/>
            <a:ext cx="406836" cy="561818"/>
            <a:chOff x="2608301" y="4872080"/>
            <a:chExt cx="406836" cy="561818"/>
          </a:xfrm>
        </p:grpSpPr>
        <p:sp>
          <p:nvSpPr>
            <p:cNvPr id="67" name="Freeform 94"/>
            <p:cNvSpPr>
              <a:spLocks/>
            </p:cNvSpPr>
            <p:nvPr/>
          </p:nvSpPr>
          <p:spPr bwMode="auto">
            <a:xfrm>
              <a:off x="2675362" y="4875061"/>
              <a:ext cx="338285" cy="247379"/>
            </a:xfrm>
            <a:custGeom>
              <a:avLst/>
              <a:gdLst>
                <a:gd name="T0" fmla="*/ 870 w 986"/>
                <a:gd name="T1" fmla="*/ 716 h 716"/>
                <a:gd name="T2" fmla="*/ 907 w 986"/>
                <a:gd name="T3" fmla="*/ 305 h 716"/>
                <a:gd name="T4" fmla="*/ 484 w 986"/>
                <a:gd name="T5" fmla="*/ 43 h 716"/>
                <a:gd name="T6" fmla="*/ 321 w 986"/>
                <a:gd name="T7" fmla="*/ 72 h 716"/>
                <a:gd name="T8" fmla="*/ 3 w 986"/>
                <a:gd name="T9" fmla="*/ 366 h 716"/>
                <a:gd name="T10" fmla="*/ 44 w 986"/>
                <a:gd name="T11" fmla="*/ 237 h 716"/>
                <a:gd name="T12" fmla="*/ 110 w 986"/>
                <a:gd name="T13" fmla="*/ 164 h 716"/>
                <a:gd name="T14" fmla="*/ 236 w 986"/>
                <a:gd name="T15" fmla="*/ 84 h 716"/>
                <a:gd name="T16" fmla="*/ 535 w 986"/>
                <a:gd name="T17" fmla="*/ 0 h 716"/>
                <a:gd name="T18" fmla="*/ 653 w 986"/>
                <a:gd name="T19" fmla="*/ 18 h 716"/>
                <a:gd name="T20" fmla="*/ 820 w 986"/>
                <a:gd name="T21" fmla="*/ 111 h 716"/>
                <a:gd name="T22" fmla="*/ 909 w 986"/>
                <a:gd name="T23" fmla="*/ 187 h 716"/>
                <a:gd name="T24" fmla="*/ 973 w 986"/>
                <a:gd name="T25" fmla="*/ 454 h 716"/>
                <a:gd name="T26" fmla="*/ 870 w 986"/>
                <a:gd name="T27" fmla="*/ 71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6" h="716">
                  <a:moveTo>
                    <a:pt x="870" y="716"/>
                  </a:moveTo>
                  <a:cubicBezTo>
                    <a:pt x="930" y="582"/>
                    <a:pt x="958" y="440"/>
                    <a:pt x="907" y="305"/>
                  </a:cubicBezTo>
                  <a:cubicBezTo>
                    <a:pt x="843" y="139"/>
                    <a:pt x="663" y="43"/>
                    <a:pt x="484" y="43"/>
                  </a:cubicBezTo>
                  <a:cubicBezTo>
                    <a:pt x="428" y="43"/>
                    <a:pt x="373" y="52"/>
                    <a:pt x="321" y="72"/>
                  </a:cubicBezTo>
                  <a:cubicBezTo>
                    <a:pt x="182" y="124"/>
                    <a:pt x="80" y="234"/>
                    <a:pt x="3" y="366"/>
                  </a:cubicBezTo>
                  <a:cubicBezTo>
                    <a:pt x="0" y="329"/>
                    <a:pt x="11" y="287"/>
                    <a:pt x="44" y="237"/>
                  </a:cubicBezTo>
                  <a:cubicBezTo>
                    <a:pt x="62" y="210"/>
                    <a:pt x="85" y="185"/>
                    <a:pt x="110" y="164"/>
                  </a:cubicBezTo>
                  <a:cubicBezTo>
                    <a:pt x="148" y="132"/>
                    <a:pt x="191" y="106"/>
                    <a:pt x="236" y="84"/>
                  </a:cubicBezTo>
                  <a:cubicBezTo>
                    <a:pt x="329" y="36"/>
                    <a:pt x="433" y="0"/>
                    <a:pt x="535" y="0"/>
                  </a:cubicBezTo>
                  <a:cubicBezTo>
                    <a:pt x="575" y="0"/>
                    <a:pt x="614" y="5"/>
                    <a:pt x="653" y="18"/>
                  </a:cubicBezTo>
                  <a:cubicBezTo>
                    <a:pt x="714" y="38"/>
                    <a:pt x="768" y="74"/>
                    <a:pt x="820" y="111"/>
                  </a:cubicBezTo>
                  <a:cubicBezTo>
                    <a:pt x="851" y="133"/>
                    <a:pt x="883" y="157"/>
                    <a:pt x="909" y="187"/>
                  </a:cubicBezTo>
                  <a:cubicBezTo>
                    <a:pt x="970" y="258"/>
                    <a:pt x="986" y="360"/>
                    <a:pt x="973" y="454"/>
                  </a:cubicBezTo>
                  <a:cubicBezTo>
                    <a:pt x="961" y="539"/>
                    <a:pt x="937" y="655"/>
                    <a:pt x="870" y="716"/>
                  </a:cubicBezTo>
                </a:path>
              </a:pathLst>
            </a:custGeom>
            <a:solidFill>
              <a:srgbClr val="CBD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8" name="Freeform 95"/>
            <p:cNvSpPr>
              <a:spLocks/>
            </p:cNvSpPr>
            <p:nvPr/>
          </p:nvSpPr>
          <p:spPr bwMode="auto">
            <a:xfrm>
              <a:off x="2612772" y="5213343"/>
              <a:ext cx="159456" cy="168397"/>
            </a:xfrm>
            <a:custGeom>
              <a:avLst/>
              <a:gdLst>
                <a:gd name="T0" fmla="*/ 446 w 463"/>
                <a:gd name="T1" fmla="*/ 109 h 489"/>
                <a:gd name="T2" fmla="*/ 428 w 463"/>
                <a:gd name="T3" fmla="*/ 72 h 489"/>
                <a:gd name="T4" fmla="*/ 411 w 463"/>
                <a:gd name="T5" fmla="*/ 58 h 489"/>
                <a:gd name="T6" fmla="*/ 408 w 463"/>
                <a:gd name="T7" fmla="*/ 55 h 489"/>
                <a:gd name="T8" fmla="*/ 308 w 463"/>
                <a:gd name="T9" fmla="*/ 10 h 489"/>
                <a:gd name="T10" fmla="*/ 182 w 463"/>
                <a:gd name="T11" fmla="*/ 8 h 489"/>
                <a:gd name="T12" fmla="*/ 168 w 463"/>
                <a:gd name="T13" fmla="*/ 5 h 489"/>
                <a:gd name="T14" fmla="*/ 137 w 463"/>
                <a:gd name="T15" fmla="*/ 5 h 489"/>
                <a:gd name="T16" fmla="*/ 115 w 463"/>
                <a:gd name="T17" fmla="*/ 28 h 489"/>
                <a:gd name="T18" fmla="*/ 111 w 463"/>
                <a:gd name="T19" fmla="*/ 34 h 489"/>
                <a:gd name="T20" fmla="*/ 77 w 463"/>
                <a:gd name="T21" fmla="*/ 60 h 489"/>
                <a:gd name="T22" fmla="*/ 10 w 463"/>
                <a:gd name="T23" fmla="*/ 320 h 489"/>
                <a:gd name="T24" fmla="*/ 46 w 463"/>
                <a:gd name="T25" fmla="*/ 416 h 489"/>
                <a:gd name="T26" fmla="*/ 101 w 463"/>
                <a:gd name="T27" fmla="*/ 445 h 489"/>
                <a:gd name="T28" fmla="*/ 241 w 463"/>
                <a:gd name="T29" fmla="*/ 482 h 489"/>
                <a:gd name="T30" fmla="*/ 304 w 463"/>
                <a:gd name="T31" fmla="*/ 481 h 489"/>
                <a:gd name="T32" fmla="*/ 333 w 463"/>
                <a:gd name="T33" fmla="*/ 432 h 489"/>
                <a:gd name="T34" fmla="*/ 291 w 463"/>
                <a:gd name="T35" fmla="*/ 385 h 489"/>
                <a:gd name="T36" fmla="*/ 312 w 463"/>
                <a:gd name="T37" fmla="*/ 296 h 489"/>
                <a:gd name="T38" fmla="*/ 312 w 463"/>
                <a:gd name="T39" fmla="*/ 295 h 489"/>
                <a:gd name="T40" fmla="*/ 371 w 463"/>
                <a:gd name="T41" fmla="*/ 248 h 489"/>
                <a:gd name="T42" fmla="*/ 373 w 463"/>
                <a:gd name="T43" fmla="*/ 245 h 489"/>
                <a:gd name="T44" fmla="*/ 446 w 463"/>
                <a:gd name="T45" fmla="*/ 1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89">
                  <a:moveTo>
                    <a:pt x="446" y="109"/>
                  </a:moveTo>
                  <a:cubicBezTo>
                    <a:pt x="443" y="96"/>
                    <a:pt x="437" y="83"/>
                    <a:pt x="428" y="72"/>
                  </a:cubicBezTo>
                  <a:cubicBezTo>
                    <a:pt x="423" y="66"/>
                    <a:pt x="417" y="62"/>
                    <a:pt x="411" y="58"/>
                  </a:cubicBezTo>
                  <a:lnTo>
                    <a:pt x="408" y="55"/>
                  </a:lnTo>
                  <a:cubicBezTo>
                    <a:pt x="380" y="31"/>
                    <a:pt x="344" y="18"/>
                    <a:pt x="308" y="10"/>
                  </a:cubicBezTo>
                  <a:cubicBezTo>
                    <a:pt x="267" y="1"/>
                    <a:pt x="223" y="0"/>
                    <a:pt x="182" y="8"/>
                  </a:cubicBezTo>
                  <a:cubicBezTo>
                    <a:pt x="177" y="7"/>
                    <a:pt x="173" y="6"/>
                    <a:pt x="168" y="5"/>
                  </a:cubicBezTo>
                  <a:cubicBezTo>
                    <a:pt x="157" y="3"/>
                    <a:pt x="146" y="1"/>
                    <a:pt x="137" y="5"/>
                  </a:cubicBezTo>
                  <a:cubicBezTo>
                    <a:pt x="127" y="10"/>
                    <a:pt x="121" y="19"/>
                    <a:pt x="115" y="28"/>
                  </a:cubicBezTo>
                  <a:cubicBezTo>
                    <a:pt x="114" y="30"/>
                    <a:pt x="112" y="32"/>
                    <a:pt x="111" y="34"/>
                  </a:cubicBezTo>
                  <a:cubicBezTo>
                    <a:pt x="99" y="41"/>
                    <a:pt x="87" y="50"/>
                    <a:pt x="77" y="60"/>
                  </a:cubicBezTo>
                  <a:cubicBezTo>
                    <a:pt x="9" y="124"/>
                    <a:pt x="0" y="228"/>
                    <a:pt x="10" y="320"/>
                  </a:cubicBezTo>
                  <a:cubicBezTo>
                    <a:pt x="13" y="355"/>
                    <a:pt x="20" y="392"/>
                    <a:pt x="46" y="416"/>
                  </a:cubicBezTo>
                  <a:cubicBezTo>
                    <a:pt x="61" y="430"/>
                    <a:pt x="81" y="438"/>
                    <a:pt x="101" y="445"/>
                  </a:cubicBezTo>
                  <a:cubicBezTo>
                    <a:pt x="147" y="461"/>
                    <a:pt x="193" y="473"/>
                    <a:pt x="241" y="482"/>
                  </a:cubicBezTo>
                  <a:cubicBezTo>
                    <a:pt x="262" y="486"/>
                    <a:pt x="284" y="489"/>
                    <a:pt x="304" y="481"/>
                  </a:cubicBezTo>
                  <a:cubicBezTo>
                    <a:pt x="324" y="474"/>
                    <a:pt x="339" y="452"/>
                    <a:pt x="333" y="432"/>
                  </a:cubicBezTo>
                  <a:cubicBezTo>
                    <a:pt x="327" y="411"/>
                    <a:pt x="303" y="403"/>
                    <a:pt x="291" y="385"/>
                  </a:cubicBezTo>
                  <a:cubicBezTo>
                    <a:pt x="273" y="357"/>
                    <a:pt x="290" y="321"/>
                    <a:pt x="312" y="296"/>
                  </a:cubicBezTo>
                  <a:lnTo>
                    <a:pt x="312" y="295"/>
                  </a:lnTo>
                  <a:cubicBezTo>
                    <a:pt x="336" y="287"/>
                    <a:pt x="356" y="272"/>
                    <a:pt x="371" y="248"/>
                  </a:cubicBezTo>
                  <a:lnTo>
                    <a:pt x="373" y="245"/>
                  </a:lnTo>
                  <a:cubicBezTo>
                    <a:pt x="420" y="213"/>
                    <a:pt x="463" y="183"/>
                    <a:pt x="446" y="109"/>
                  </a:cubicBezTo>
                </a:path>
              </a:pathLst>
            </a:custGeom>
            <a:solidFill>
              <a:srgbClr val="2F3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9" name="Freeform 96"/>
            <p:cNvSpPr>
              <a:spLocks/>
            </p:cNvSpPr>
            <p:nvPr/>
          </p:nvSpPr>
          <p:spPr bwMode="auto">
            <a:xfrm>
              <a:off x="2608301" y="4872080"/>
              <a:ext cx="406836" cy="450050"/>
            </a:xfrm>
            <a:custGeom>
              <a:avLst/>
              <a:gdLst>
                <a:gd name="T0" fmla="*/ 90 w 1179"/>
                <a:gd name="T1" fmla="*/ 611 h 1311"/>
                <a:gd name="T2" fmla="*/ 512 w 1179"/>
                <a:gd name="T3" fmla="*/ 83 h 1311"/>
                <a:gd name="T4" fmla="*/ 1098 w 1179"/>
                <a:gd name="T5" fmla="*/ 316 h 1311"/>
                <a:gd name="T6" fmla="*/ 930 w 1179"/>
                <a:gd name="T7" fmla="*/ 950 h 1311"/>
                <a:gd name="T8" fmla="*/ 726 w 1179"/>
                <a:gd name="T9" fmla="*/ 1172 h 1311"/>
                <a:gd name="T10" fmla="*/ 123 w 1179"/>
                <a:gd name="T11" fmla="*/ 1098 h 1311"/>
                <a:gd name="T12" fmla="*/ 19 w 1179"/>
                <a:gd name="T13" fmla="*/ 1008 h 1311"/>
                <a:gd name="T14" fmla="*/ 17 w 1179"/>
                <a:gd name="T15" fmla="*/ 873 h 1311"/>
                <a:gd name="T16" fmla="*/ 90 w 1179"/>
                <a:gd name="T17" fmla="*/ 61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311">
                  <a:moveTo>
                    <a:pt x="90" y="611"/>
                  </a:moveTo>
                  <a:cubicBezTo>
                    <a:pt x="168" y="386"/>
                    <a:pt x="297" y="164"/>
                    <a:pt x="512" y="83"/>
                  </a:cubicBezTo>
                  <a:cubicBezTo>
                    <a:pt x="730" y="0"/>
                    <a:pt x="1014" y="99"/>
                    <a:pt x="1098" y="316"/>
                  </a:cubicBezTo>
                  <a:cubicBezTo>
                    <a:pt x="1179" y="529"/>
                    <a:pt x="1062" y="764"/>
                    <a:pt x="930" y="950"/>
                  </a:cubicBezTo>
                  <a:cubicBezTo>
                    <a:pt x="872" y="1032"/>
                    <a:pt x="808" y="1114"/>
                    <a:pt x="726" y="1172"/>
                  </a:cubicBezTo>
                  <a:cubicBezTo>
                    <a:pt x="530" y="1311"/>
                    <a:pt x="310" y="1203"/>
                    <a:pt x="123" y="1098"/>
                  </a:cubicBezTo>
                  <a:cubicBezTo>
                    <a:pt x="82" y="1075"/>
                    <a:pt x="39" y="1050"/>
                    <a:pt x="19" y="1008"/>
                  </a:cubicBezTo>
                  <a:cubicBezTo>
                    <a:pt x="0" y="966"/>
                    <a:pt x="7" y="918"/>
                    <a:pt x="17" y="873"/>
                  </a:cubicBezTo>
                  <a:cubicBezTo>
                    <a:pt x="35" y="791"/>
                    <a:pt x="58" y="700"/>
                    <a:pt x="90" y="611"/>
                  </a:cubicBezTo>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0" name="Freeform 97"/>
            <p:cNvSpPr>
              <a:spLocks/>
            </p:cNvSpPr>
            <p:nvPr/>
          </p:nvSpPr>
          <p:spPr bwMode="auto">
            <a:xfrm>
              <a:off x="2653008" y="5271462"/>
              <a:ext cx="335305" cy="162436"/>
            </a:xfrm>
            <a:custGeom>
              <a:avLst/>
              <a:gdLst>
                <a:gd name="T0" fmla="*/ 943 w 974"/>
                <a:gd name="T1" fmla="*/ 90 h 472"/>
                <a:gd name="T2" fmla="*/ 680 w 974"/>
                <a:gd name="T3" fmla="*/ 66 h 472"/>
                <a:gd name="T4" fmla="*/ 617 w 974"/>
                <a:gd name="T5" fmla="*/ 125 h 472"/>
                <a:gd name="T6" fmla="*/ 496 w 974"/>
                <a:gd name="T7" fmla="*/ 129 h 472"/>
                <a:gd name="T8" fmla="*/ 256 w 974"/>
                <a:gd name="T9" fmla="*/ 83 h 472"/>
                <a:gd name="T10" fmla="*/ 85 w 974"/>
                <a:gd name="T11" fmla="*/ 113 h 472"/>
                <a:gd name="T12" fmla="*/ 47 w 974"/>
                <a:gd name="T13" fmla="*/ 201 h 472"/>
                <a:gd name="T14" fmla="*/ 82 w 974"/>
                <a:gd name="T15" fmla="*/ 374 h 472"/>
                <a:gd name="T16" fmla="*/ 476 w 974"/>
                <a:gd name="T17" fmla="*/ 450 h 472"/>
                <a:gd name="T18" fmla="*/ 745 w 974"/>
                <a:gd name="T19" fmla="*/ 442 h 472"/>
                <a:gd name="T20" fmla="*/ 943 w 974"/>
                <a:gd name="T21" fmla="*/ 9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4" h="472">
                  <a:moveTo>
                    <a:pt x="943" y="90"/>
                  </a:moveTo>
                  <a:cubicBezTo>
                    <a:pt x="883" y="11"/>
                    <a:pt x="753" y="0"/>
                    <a:pt x="680" y="66"/>
                  </a:cubicBezTo>
                  <a:cubicBezTo>
                    <a:pt x="659" y="86"/>
                    <a:pt x="642" y="111"/>
                    <a:pt x="617" y="125"/>
                  </a:cubicBezTo>
                  <a:cubicBezTo>
                    <a:pt x="580" y="144"/>
                    <a:pt x="536" y="137"/>
                    <a:pt x="496" y="129"/>
                  </a:cubicBezTo>
                  <a:cubicBezTo>
                    <a:pt x="416" y="114"/>
                    <a:pt x="336" y="99"/>
                    <a:pt x="256" y="83"/>
                  </a:cubicBezTo>
                  <a:cubicBezTo>
                    <a:pt x="192" y="71"/>
                    <a:pt x="130" y="52"/>
                    <a:pt x="85" y="113"/>
                  </a:cubicBezTo>
                  <a:cubicBezTo>
                    <a:pt x="66" y="139"/>
                    <a:pt x="56" y="170"/>
                    <a:pt x="47" y="201"/>
                  </a:cubicBezTo>
                  <a:cubicBezTo>
                    <a:pt x="29" y="261"/>
                    <a:pt x="0" y="353"/>
                    <a:pt x="82" y="374"/>
                  </a:cubicBezTo>
                  <a:cubicBezTo>
                    <a:pt x="212" y="406"/>
                    <a:pt x="343" y="431"/>
                    <a:pt x="476" y="450"/>
                  </a:cubicBezTo>
                  <a:cubicBezTo>
                    <a:pt x="566" y="463"/>
                    <a:pt x="659" y="472"/>
                    <a:pt x="745" y="442"/>
                  </a:cubicBezTo>
                  <a:cubicBezTo>
                    <a:pt x="884" y="394"/>
                    <a:pt x="974" y="234"/>
                    <a:pt x="943" y="90"/>
                  </a:cubicBezTo>
                  <a:close/>
                </a:path>
              </a:pathLst>
            </a:custGeom>
            <a:solidFill>
              <a:srgbClr val="EA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1" name="Freeform 98"/>
            <p:cNvSpPr>
              <a:spLocks/>
            </p:cNvSpPr>
            <p:nvPr/>
          </p:nvSpPr>
          <p:spPr bwMode="auto">
            <a:xfrm>
              <a:off x="2682813" y="5205892"/>
              <a:ext cx="35766" cy="59610"/>
            </a:xfrm>
            <a:custGeom>
              <a:avLst/>
              <a:gdLst>
                <a:gd name="T0" fmla="*/ 27 w 107"/>
                <a:gd name="T1" fmla="*/ 174 h 174"/>
                <a:gd name="T2" fmla="*/ 18 w 107"/>
                <a:gd name="T3" fmla="*/ 173 h 174"/>
                <a:gd name="T4" fmla="*/ 0 w 107"/>
                <a:gd name="T5" fmla="*/ 169 h 174"/>
                <a:gd name="T6" fmla="*/ 1 w 107"/>
                <a:gd name="T7" fmla="*/ 169 h 174"/>
                <a:gd name="T8" fmla="*/ 9 w 107"/>
                <a:gd name="T9" fmla="*/ 169 h 174"/>
                <a:gd name="T10" fmla="*/ 68 w 107"/>
                <a:gd name="T11" fmla="*/ 139 h 174"/>
                <a:gd name="T12" fmla="*/ 81 w 107"/>
                <a:gd name="T13" fmla="*/ 113 h 174"/>
                <a:gd name="T14" fmla="*/ 88 w 107"/>
                <a:gd name="T15" fmla="*/ 73 h 174"/>
                <a:gd name="T16" fmla="*/ 77 w 107"/>
                <a:gd name="T17" fmla="*/ 43 h 174"/>
                <a:gd name="T18" fmla="*/ 72 w 107"/>
                <a:gd name="T19" fmla="*/ 33 h 174"/>
                <a:gd name="T20" fmla="*/ 63 w 107"/>
                <a:gd name="T21" fmla="*/ 17 h 174"/>
                <a:gd name="T22" fmla="*/ 33 w 107"/>
                <a:gd name="T23" fmla="*/ 0 h 174"/>
                <a:gd name="T24" fmla="*/ 39 w 107"/>
                <a:gd name="T25" fmla="*/ 1 h 174"/>
                <a:gd name="T26" fmla="*/ 80 w 107"/>
                <a:gd name="T27" fmla="*/ 22 h 174"/>
                <a:gd name="T28" fmla="*/ 90 w 107"/>
                <a:gd name="T29" fmla="*/ 37 h 174"/>
                <a:gd name="T30" fmla="*/ 95 w 107"/>
                <a:gd name="T31" fmla="*/ 48 h 174"/>
                <a:gd name="T32" fmla="*/ 106 w 107"/>
                <a:gd name="T33" fmla="*/ 78 h 174"/>
                <a:gd name="T34" fmla="*/ 99 w 107"/>
                <a:gd name="T35" fmla="*/ 117 h 174"/>
                <a:gd name="T36" fmla="*/ 86 w 107"/>
                <a:gd name="T37" fmla="*/ 144 h 174"/>
                <a:gd name="T38" fmla="*/ 27 w 107"/>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74">
                  <a:moveTo>
                    <a:pt x="27" y="174"/>
                  </a:moveTo>
                  <a:cubicBezTo>
                    <a:pt x="24" y="174"/>
                    <a:pt x="21" y="174"/>
                    <a:pt x="18" y="173"/>
                  </a:cubicBezTo>
                  <a:cubicBezTo>
                    <a:pt x="12" y="173"/>
                    <a:pt x="6" y="171"/>
                    <a:pt x="0" y="169"/>
                  </a:cubicBezTo>
                  <a:lnTo>
                    <a:pt x="1" y="169"/>
                  </a:lnTo>
                  <a:cubicBezTo>
                    <a:pt x="3" y="169"/>
                    <a:pt x="6" y="169"/>
                    <a:pt x="9" y="169"/>
                  </a:cubicBezTo>
                  <a:cubicBezTo>
                    <a:pt x="32" y="169"/>
                    <a:pt x="55" y="158"/>
                    <a:pt x="68" y="139"/>
                  </a:cubicBezTo>
                  <a:cubicBezTo>
                    <a:pt x="74" y="131"/>
                    <a:pt x="78" y="122"/>
                    <a:pt x="81" y="113"/>
                  </a:cubicBezTo>
                  <a:cubicBezTo>
                    <a:pt x="86" y="100"/>
                    <a:pt x="90" y="86"/>
                    <a:pt x="88" y="73"/>
                  </a:cubicBezTo>
                  <a:cubicBezTo>
                    <a:pt x="86" y="62"/>
                    <a:pt x="82" y="53"/>
                    <a:pt x="77" y="43"/>
                  </a:cubicBezTo>
                  <a:cubicBezTo>
                    <a:pt x="75" y="40"/>
                    <a:pt x="73" y="36"/>
                    <a:pt x="72" y="33"/>
                  </a:cubicBezTo>
                  <a:cubicBezTo>
                    <a:pt x="69" y="27"/>
                    <a:pt x="67" y="22"/>
                    <a:pt x="63" y="17"/>
                  </a:cubicBezTo>
                  <a:cubicBezTo>
                    <a:pt x="55" y="8"/>
                    <a:pt x="45" y="3"/>
                    <a:pt x="33" y="0"/>
                  </a:cubicBezTo>
                  <a:cubicBezTo>
                    <a:pt x="35" y="0"/>
                    <a:pt x="37" y="1"/>
                    <a:pt x="39" y="1"/>
                  </a:cubicBezTo>
                  <a:cubicBezTo>
                    <a:pt x="54" y="5"/>
                    <a:pt x="71" y="10"/>
                    <a:pt x="80" y="22"/>
                  </a:cubicBezTo>
                  <a:cubicBezTo>
                    <a:pt x="84" y="27"/>
                    <a:pt x="87" y="32"/>
                    <a:pt x="90" y="37"/>
                  </a:cubicBezTo>
                  <a:cubicBezTo>
                    <a:pt x="91" y="41"/>
                    <a:pt x="93" y="44"/>
                    <a:pt x="95" y="48"/>
                  </a:cubicBezTo>
                  <a:cubicBezTo>
                    <a:pt x="99" y="57"/>
                    <a:pt x="104" y="67"/>
                    <a:pt x="106" y="78"/>
                  </a:cubicBezTo>
                  <a:cubicBezTo>
                    <a:pt x="107" y="91"/>
                    <a:pt x="104" y="105"/>
                    <a:pt x="99" y="117"/>
                  </a:cubicBezTo>
                  <a:cubicBezTo>
                    <a:pt x="96" y="127"/>
                    <a:pt x="92" y="136"/>
                    <a:pt x="86" y="144"/>
                  </a:cubicBezTo>
                  <a:cubicBezTo>
                    <a:pt x="73" y="162"/>
                    <a:pt x="50" y="174"/>
                    <a:pt x="27" y="174"/>
                  </a:cubicBezTo>
                </a:path>
              </a:pathLst>
            </a:custGeom>
            <a:solidFill>
              <a:srgbClr val="C3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99"/>
            <p:cNvSpPr>
              <a:spLocks/>
            </p:cNvSpPr>
            <p:nvPr/>
          </p:nvSpPr>
          <p:spPr bwMode="auto">
            <a:xfrm>
              <a:off x="2654498" y="5202911"/>
              <a:ext cx="58120" cy="61100"/>
            </a:xfrm>
            <a:custGeom>
              <a:avLst/>
              <a:gdLst>
                <a:gd name="T0" fmla="*/ 148 w 170"/>
                <a:gd name="T1" fmla="*/ 148 h 181"/>
                <a:gd name="T2" fmla="*/ 161 w 170"/>
                <a:gd name="T3" fmla="*/ 122 h 181"/>
                <a:gd name="T4" fmla="*/ 168 w 170"/>
                <a:gd name="T5" fmla="*/ 82 h 181"/>
                <a:gd name="T6" fmla="*/ 157 w 170"/>
                <a:gd name="T7" fmla="*/ 52 h 181"/>
                <a:gd name="T8" fmla="*/ 152 w 170"/>
                <a:gd name="T9" fmla="*/ 42 h 181"/>
                <a:gd name="T10" fmla="*/ 143 w 170"/>
                <a:gd name="T11" fmla="*/ 26 h 181"/>
                <a:gd name="T12" fmla="*/ 101 w 170"/>
                <a:gd name="T13" fmla="*/ 6 h 181"/>
                <a:gd name="T14" fmla="*/ 68 w 170"/>
                <a:gd name="T15" fmla="*/ 1 h 181"/>
                <a:gd name="T16" fmla="*/ 10 w 170"/>
                <a:gd name="T17" fmla="*/ 44 h 181"/>
                <a:gd name="T18" fmla="*/ 11 w 170"/>
                <a:gd name="T19" fmla="*/ 118 h 181"/>
                <a:gd name="T20" fmla="*/ 81 w 170"/>
                <a:gd name="T21" fmla="*/ 178 h 181"/>
                <a:gd name="T22" fmla="*/ 148 w 170"/>
                <a:gd name="T23" fmla="*/ 14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81">
                  <a:moveTo>
                    <a:pt x="148" y="148"/>
                  </a:moveTo>
                  <a:cubicBezTo>
                    <a:pt x="154" y="140"/>
                    <a:pt x="158" y="131"/>
                    <a:pt x="161" y="122"/>
                  </a:cubicBezTo>
                  <a:cubicBezTo>
                    <a:pt x="166" y="109"/>
                    <a:pt x="170" y="95"/>
                    <a:pt x="168" y="82"/>
                  </a:cubicBezTo>
                  <a:cubicBezTo>
                    <a:pt x="166" y="71"/>
                    <a:pt x="162" y="62"/>
                    <a:pt x="157" y="52"/>
                  </a:cubicBezTo>
                  <a:cubicBezTo>
                    <a:pt x="155" y="49"/>
                    <a:pt x="153" y="45"/>
                    <a:pt x="152" y="42"/>
                  </a:cubicBezTo>
                  <a:cubicBezTo>
                    <a:pt x="149" y="36"/>
                    <a:pt x="147" y="31"/>
                    <a:pt x="143" y="26"/>
                  </a:cubicBezTo>
                  <a:cubicBezTo>
                    <a:pt x="133" y="14"/>
                    <a:pt x="117" y="9"/>
                    <a:pt x="101" y="6"/>
                  </a:cubicBezTo>
                  <a:cubicBezTo>
                    <a:pt x="90" y="3"/>
                    <a:pt x="79" y="0"/>
                    <a:pt x="68" y="1"/>
                  </a:cubicBezTo>
                  <a:cubicBezTo>
                    <a:pt x="42" y="3"/>
                    <a:pt x="20" y="21"/>
                    <a:pt x="10" y="44"/>
                  </a:cubicBezTo>
                  <a:cubicBezTo>
                    <a:pt x="0" y="67"/>
                    <a:pt x="1" y="95"/>
                    <a:pt x="11" y="118"/>
                  </a:cubicBezTo>
                  <a:cubicBezTo>
                    <a:pt x="22" y="148"/>
                    <a:pt x="49" y="174"/>
                    <a:pt x="81" y="178"/>
                  </a:cubicBezTo>
                  <a:cubicBezTo>
                    <a:pt x="106" y="181"/>
                    <a:pt x="133" y="169"/>
                    <a:pt x="148" y="148"/>
                  </a:cubicBezTo>
                </a:path>
              </a:pathLst>
            </a:custGeom>
            <a:solidFill>
              <a:srgbClr val="83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100"/>
            <p:cNvSpPr>
              <a:spLocks/>
            </p:cNvSpPr>
            <p:nvPr/>
          </p:nvSpPr>
          <p:spPr bwMode="auto">
            <a:xfrm>
              <a:off x="2670891" y="5222284"/>
              <a:ext cx="20863" cy="19374"/>
            </a:xfrm>
            <a:custGeom>
              <a:avLst/>
              <a:gdLst>
                <a:gd name="T0" fmla="*/ 36 w 61"/>
                <a:gd name="T1" fmla="*/ 55 h 55"/>
                <a:gd name="T2" fmla="*/ 27 w 61"/>
                <a:gd name="T3" fmla="*/ 54 h 55"/>
                <a:gd name="T4" fmla="*/ 3 w 61"/>
                <a:gd name="T5" fmla="*/ 37 h 55"/>
                <a:gd name="T6" fmla="*/ 17 w 61"/>
                <a:gd name="T7" fmla="*/ 4 h 55"/>
                <a:gd name="T8" fmla="*/ 33 w 61"/>
                <a:gd name="T9" fmla="*/ 0 h 55"/>
                <a:gd name="T10" fmla="*/ 53 w 61"/>
                <a:gd name="T11" fmla="*/ 7 h 55"/>
                <a:gd name="T12" fmla="*/ 61 w 61"/>
                <a:gd name="T13" fmla="*/ 16 h 55"/>
                <a:gd name="T14" fmla="*/ 61 w 61"/>
                <a:gd name="T15" fmla="*/ 25 h 55"/>
                <a:gd name="T16" fmla="*/ 54 w 61"/>
                <a:gd name="T17" fmla="*/ 47 h 55"/>
                <a:gd name="T18" fmla="*/ 36 w 61"/>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5">
                  <a:moveTo>
                    <a:pt x="36" y="55"/>
                  </a:moveTo>
                  <a:cubicBezTo>
                    <a:pt x="33" y="55"/>
                    <a:pt x="30" y="55"/>
                    <a:pt x="27" y="54"/>
                  </a:cubicBezTo>
                  <a:cubicBezTo>
                    <a:pt x="17" y="51"/>
                    <a:pt x="9" y="44"/>
                    <a:pt x="3" y="37"/>
                  </a:cubicBezTo>
                  <a:cubicBezTo>
                    <a:pt x="0" y="24"/>
                    <a:pt x="6" y="10"/>
                    <a:pt x="17" y="4"/>
                  </a:cubicBezTo>
                  <a:cubicBezTo>
                    <a:pt x="22" y="1"/>
                    <a:pt x="27" y="0"/>
                    <a:pt x="33" y="0"/>
                  </a:cubicBezTo>
                  <a:cubicBezTo>
                    <a:pt x="40" y="0"/>
                    <a:pt x="47" y="2"/>
                    <a:pt x="53" y="7"/>
                  </a:cubicBezTo>
                  <a:cubicBezTo>
                    <a:pt x="57" y="9"/>
                    <a:pt x="60" y="12"/>
                    <a:pt x="61" y="16"/>
                  </a:cubicBezTo>
                  <a:cubicBezTo>
                    <a:pt x="61" y="19"/>
                    <a:pt x="61" y="22"/>
                    <a:pt x="61" y="25"/>
                  </a:cubicBezTo>
                  <a:cubicBezTo>
                    <a:pt x="60" y="33"/>
                    <a:pt x="59" y="41"/>
                    <a:pt x="54" y="47"/>
                  </a:cubicBezTo>
                  <a:cubicBezTo>
                    <a:pt x="50" y="53"/>
                    <a:pt x="43" y="55"/>
                    <a:pt x="36" y="55"/>
                  </a:cubicBezTo>
                </a:path>
              </a:pathLst>
            </a:custGeom>
            <a:solidFill>
              <a:srgbClr val="6977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74" name="모서리가 둥근 직사각형 73"/>
          <p:cNvSpPr/>
          <p:nvPr/>
        </p:nvSpPr>
        <p:spPr>
          <a:xfrm rot="20669416">
            <a:off x="3640601" y="4536316"/>
            <a:ext cx="337422" cy="117340"/>
          </a:xfrm>
          <a:prstGeom prst="roundRect">
            <a:avLst>
              <a:gd name="adj" fmla="val 50000"/>
            </a:avLst>
          </a:prstGeom>
          <a:gradFill flip="none" rotWithShape="1">
            <a:gsLst>
              <a:gs pos="0">
                <a:schemeClr val="accent5">
                  <a:lumMod val="75000"/>
                </a:schemeClr>
              </a:gs>
              <a:gs pos="72100">
                <a:schemeClr val="accent5">
                  <a:lumMod val="75000"/>
                  <a:alpha val="44000"/>
                </a:schemeClr>
              </a:gs>
              <a:gs pos="100000">
                <a:schemeClr val="accent5">
                  <a:lumMod val="5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72" name="그룹 371"/>
          <p:cNvGrpSpPr/>
          <p:nvPr/>
        </p:nvGrpSpPr>
        <p:grpSpPr>
          <a:xfrm>
            <a:off x="5049164" y="3037640"/>
            <a:ext cx="1743094" cy="2625626"/>
            <a:chOff x="5446955" y="2316602"/>
            <a:chExt cx="659649" cy="993631"/>
          </a:xfrm>
        </p:grpSpPr>
        <p:sp>
          <p:nvSpPr>
            <p:cNvPr id="373" name="Freeform 55"/>
            <p:cNvSpPr>
              <a:spLocks/>
            </p:cNvSpPr>
            <p:nvPr/>
          </p:nvSpPr>
          <p:spPr bwMode="auto">
            <a:xfrm>
              <a:off x="5446955" y="2918046"/>
              <a:ext cx="659649" cy="392187"/>
            </a:xfrm>
            <a:custGeom>
              <a:avLst/>
              <a:gdLst>
                <a:gd name="T0" fmla="*/ 255 w 1475"/>
                <a:gd name="T1" fmla="*/ 175 h 877"/>
                <a:gd name="T2" fmla="*/ 0 w 1475"/>
                <a:gd name="T3" fmla="*/ 645 h 877"/>
                <a:gd name="T4" fmla="*/ 738 w 1475"/>
                <a:gd name="T5" fmla="*/ 877 h 877"/>
                <a:gd name="T6" fmla="*/ 1475 w 1475"/>
                <a:gd name="T7" fmla="*/ 646 h 877"/>
                <a:gd name="T8" fmla="*/ 1220 w 1475"/>
                <a:gd name="T9" fmla="*/ 175 h 877"/>
                <a:gd name="T10" fmla="*/ 737 w 1475"/>
                <a:gd name="T11" fmla="*/ 2 h 877"/>
                <a:gd name="T12" fmla="*/ 255 w 1475"/>
                <a:gd name="T13" fmla="*/ 175 h 877"/>
              </a:gdLst>
              <a:ahLst/>
              <a:cxnLst>
                <a:cxn ang="0">
                  <a:pos x="T0" y="T1"/>
                </a:cxn>
                <a:cxn ang="0">
                  <a:pos x="T2" y="T3"/>
                </a:cxn>
                <a:cxn ang="0">
                  <a:pos x="T4" y="T5"/>
                </a:cxn>
                <a:cxn ang="0">
                  <a:pos x="T6" y="T7"/>
                </a:cxn>
                <a:cxn ang="0">
                  <a:pos x="T8" y="T9"/>
                </a:cxn>
                <a:cxn ang="0">
                  <a:pos x="T10" y="T11"/>
                </a:cxn>
                <a:cxn ang="0">
                  <a:pos x="T12" y="T13"/>
                </a:cxn>
              </a:cxnLst>
              <a:rect l="0" t="0" r="r" b="b"/>
              <a:pathLst>
                <a:path w="1475" h="877">
                  <a:moveTo>
                    <a:pt x="255" y="175"/>
                  </a:moveTo>
                  <a:cubicBezTo>
                    <a:pt x="127" y="257"/>
                    <a:pt x="75" y="435"/>
                    <a:pt x="0" y="645"/>
                  </a:cubicBezTo>
                  <a:cubicBezTo>
                    <a:pt x="209" y="791"/>
                    <a:pt x="463" y="877"/>
                    <a:pt x="738" y="877"/>
                  </a:cubicBezTo>
                  <a:cubicBezTo>
                    <a:pt x="1012" y="877"/>
                    <a:pt x="1266" y="791"/>
                    <a:pt x="1475" y="646"/>
                  </a:cubicBezTo>
                  <a:cubicBezTo>
                    <a:pt x="1400" y="435"/>
                    <a:pt x="1349" y="255"/>
                    <a:pt x="1220" y="175"/>
                  </a:cubicBezTo>
                  <a:cubicBezTo>
                    <a:pt x="999" y="37"/>
                    <a:pt x="867" y="4"/>
                    <a:pt x="737" y="2"/>
                  </a:cubicBezTo>
                  <a:cubicBezTo>
                    <a:pt x="604" y="0"/>
                    <a:pt x="473" y="33"/>
                    <a:pt x="255" y="175"/>
                  </a:cubicBezTo>
                  <a:close/>
                </a:path>
              </a:pathLst>
            </a:custGeom>
            <a:solidFill>
              <a:srgbClr val="E7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4" name="Freeform 56"/>
            <p:cNvSpPr>
              <a:spLocks/>
            </p:cNvSpPr>
            <p:nvPr/>
          </p:nvSpPr>
          <p:spPr bwMode="auto">
            <a:xfrm>
              <a:off x="6041470" y="3048313"/>
              <a:ext cx="65134" cy="198172"/>
            </a:xfrm>
            <a:custGeom>
              <a:avLst/>
              <a:gdLst>
                <a:gd name="T0" fmla="*/ 0 w 145"/>
                <a:gd name="T1" fmla="*/ 442 h 442"/>
                <a:gd name="T2" fmla="*/ 0 w 145"/>
                <a:gd name="T3" fmla="*/ 0 h 442"/>
                <a:gd name="T4" fmla="*/ 145 w 145"/>
                <a:gd name="T5" fmla="*/ 355 h 442"/>
                <a:gd name="T6" fmla="*/ 0 w 145"/>
                <a:gd name="T7" fmla="*/ 442 h 442"/>
              </a:gdLst>
              <a:ahLst/>
              <a:cxnLst>
                <a:cxn ang="0">
                  <a:pos x="T0" y="T1"/>
                </a:cxn>
                <a:cxn ang="0">
                  <a:pos x="T2" y="T3"/>
                </a:cxn>
                <a:cxn ang="0">
                  <a:pos x="T4" y="T5"/>
                </a:cxn>
                <a:cxn ang="0">
                  <a:pos x="T6" y="T7"/>
                </a:cxn>
              </a:cxnLst>
              <a:rect l="0" t="0" r="r" b="b"/>
              <a:pathLst>
                <a:path w="145" h="442">
                  <a:moveTo>
                    <a:pt x="0" y="442"/>
                  </a:moveTo>
                  <a:lnTo>
                    <a:pt x="0" y="0"/>
                  </a:lnTo>
                  <a:cubicBezTo>
                    <a:pt x="57" y="92"/>
                    <a:pt x="96" y="217"/>
                    <a:pt x="145" y="355"/>
                  </a:cubicBezTo>
                  <a:cubicBezTo>
                    <a:pt x="99" y="387"/>
                    <a:pt x="50" y="416"/>
                    <a:pt x="0" y="442"/>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5" name="Freeform 57"/>
            <p:cNvSpPr>
              <a:spLocks/>
            </p:cNvSpPr>
            <p:nvPr/>
          </p:nvSpPr>
          <p:spPr bwMode="auto">
            <a:xfrm>
              <a:off x="5920905" y="2956849"/>
              <a:ext cx="72062" cy="335368"/>
            </a:xfrm>
            <a:custGeom>
              <a:avLst/>
              <a:gdLst>
                <a:gd name="T0" fmla="*/ 159 w 159"/>
                <a:gd name="T1" fmla="*/ 89 h 750"/>
                <a:gd name="T2" fmla="*/ 159 w 159"/>
                <a:gd name="T3" fmla="*/ 698 h 750"/>
                <a:gd name="T4" fmla="*/ 0 w 159"/>
                <a:gd name="T5" fmla="*/ 750 h 750"/>
                <a:gd name="T6" fmla="*/ 0 w 159"/>
                <a:gd name="T7" fmla="*/ 0 h 750"/>
                <a:gd name="T8" fmla="*/ 159 w 159"/>
                <a:gd name="T9" fmla="*/ 89 h 750"/>
                <a:gd name="T10" fmla="*/ 159 w 159"/>
                <a:gd name="T11" fmla="*/ 89 h 750"/>
              </a:gdLst>
              <a:ahLst/>
              <a:cxnLst>
                <a:cxn ang="0">
                  <a:pos x="T0" y="T1"/>
                </a:cxn>
                <a:cxn ang="0">
                  <a:pos x="T2" y="T3"/>
                </a:cxn>
                <a:cxn ang="0">
                  <a:pos x="T4" y="T5"/>
                </a:cxn>
                <a:cxn ang="0">
                  <a:pos x="T6" y="T7"/>
                </a:cxn>
                <a:cxn ang="0">
                  <a:pos x="T8" y="T9"/>
                </a:cxn>
                <a:cxn ang="0">
                  <a:pos x="T10" y="T11"/>
                </a:cxn>
              </a:cxnLst>
              <a:rect l="0" t="0" r="r" b="b"/>
              <a:pathLst>
                <a:path w="159" h="750">
                  <a:moveTo>
                    <a:pt x="159" y="89"/>
                  </a:moveTo>
                  <a:lnTo>
                    <a:pt x="159" y="698"/>
                  </a:lnTo>
                  <a:cubicBezTo>
                    <a:pt x="108" y="719"/>
                    <a:pt x="55" y="736"/>
                    <a:pt x="0" y="750"/>
                  </a:cubicBezTo>
                  <a:lnTo>
                    <a:pt x="0" y="0"/>
                  </a:lnTo>
                  <a:cubicBezTo>
                    <a:pt x="48" y="23"/>
                    <a:pt x="100" y="52"/>
                    <a:pt x="159" y="89"/>
                  </a:cubicBezTo>
                  <a:lnTo>
                    <a:pt x="159" y="89"/>
                  </a:lnTo>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6" name="Freeform 58"/>
            <p:cNvSpPr>
              <a:spLocks/>
            </p:cNvSpPr>
            <p:nvPr/>
          </p:nvSpPr>
          <p:spPr bwMode="auto">
            <a:xfrm>
              <a:off x="5800338" y="2920818"/>
              <a:ext cx="72062" cy="389415"/>
            </a:xfrm>
            <a:custGeom>
              <a:avLst/>
              <a:gdLst>
                <a:gd name="T0" fmla="*/ 159 w 159"/>
                <a:gd name="T1" fmla="*/ 35 h 871"/>
                <a:gd name="T2" fmla="*/ 159 w 159"/>
                <a:gd name="T3" fmla="*/ 854 h 871"/>
                <a:gd name="T4" fmla="*/ 0 w 159"/>
                <a:gd name="T5" fmla="*/ 871 h 871"/>
                <a:gd name="T6" fmla="*/ 0 w 159"/>
                <a:gd name="T7" fmla="*/ 0 h 871"/>
                <a:gd name="T8" fmla="*/ 159 w 159"/>
                <a:gd name="T9" fmla="*/ 35 h 871"/>
              </a:gdLst>
              <a:ahLst/>
              <a:cxnLst>
                <a:cxn ang="0">
                  <a:pos x="T0" y="T1"/>
                </a:cxn>
                <a:cxn ang="0">
                  <a:pos x="T2" y="T3"/>
                </a:cxn>
                <a:cxn ang="0">
                  <a:pos x="T4" y="T5"/>
                </a:cxn>
                <a:cxn ang="0">
                  <a:pos x="T6" y="T7"/>
                </a:cxn>
                <a:cxn ang="0">
                  <a:pos x="T8" y="T9"/>
                </a:cxn>
              </a:cxnLst>
              <a:rect l="0" t="0" r="r" b="b"/>
              <a:pathLst>
                <a:path w="159" h="871">
                  <a:moveTo>
                    <a:pt x="159" y="35"/>
                  </a:moveTo>
                  <a:lnTo>
                    <a:pt x="159" y="854"/>
                  </a:lnTo>
                  <a:cubicBezTo>
                    <a:pt x="107" y="863"/>
                    <a:pt x="54" y="868"/>
                    <a:pt x="0" y="871"/>
                  </a:cubicBezTo>
                  <a:lnTo>
                    <a:pt x="0" y="0"/>
                  </a:lnTo>
                  <a:cubicBezTo>
                    <a:pt x="50" y="4"/>
                    <a:pt x="101" y="15"/>
                    <a:pt x="159" y="35"/>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7" name="Freeform 59"/>
            <p:cNvSpPr>
              <a:spLocks/>
            </p:cNvSpPr>
            <p:nvPr/>
          </p:nvSpPr>
          <p:spPr bwMode="auto">
            <a:xfrm>
              <a:off x="5681158" y="2919432"/>
              <a:ext cx="70677" cy="390801"/>
            </a:xfrm>
            <a:custGeom>
              <a:avLst/>
              <a:gdLst>
                <a:gd name="T0" fmla="*/ 158 w 158"/>
                <a:gd name="T1" fmla="*/ 0 h 873"/>
                <a:gd name="T2" fmla="*/ 158 w 158"/>
                <a:gd name="T3" fmla="*/ 873 h 873"/>
                <a:gd name="T4" fmla="*/ 0 w 158"/>
                <a:gd name="T5" fmla="*/ 856 h 873"/>
                <a:gd name="T6" fmla="*/ 0 w 158"/>
                <a:gd name="T7" fmla="*/ 33 h 873"/>
                <a:gd name="T8" fmla="*/ 158 w 158"/>
                <a:gd name="T9" fmla="*/ 0 h 873"/>
              </a:gdLst>
              <a:ahLst/>
              <a:cxnLst>
                <a:cxn ang="0">
                  <a:pos x="T0" y="T1"/>
                </a:cxn>
                <a:cxn ang="0">
                  <a:pos x="T2" y="T3"/>
                </a:cxn>
                <a:cxn ang="0">
                  <a:pos x="T4" y="T5"/>
                </a:cxn>
                <a:cxn ang="0">
                  <a:pos x="T6" y="T7"/>
                </a:cxn>
                <a:cxn ang="0">
                  <a:pos x="T8" y="T9"/>
                </a:cxn>
              </a:cxnLst>
              <a:rect l="0" t="0" r="r" b="b"/>
              <a:pathLst>
                <a:path w="158" h="873">
                  <a:moveTo>
                    <a:pt x="158" y="0"/>
                  </a:moveTo>
                  <a:lnTo>
                    <a:pt x="158" y="873"/>
                  </a:lnTo>
                  <a:cubicBezTo>
                    <a:pt x="105" y="870"/>
                    <a:pt x="52" y="865"/>
                    <a:pt x="0" y="856"/>
                  </a:cubicBezTo>
                  <a:lnTo>
                    <a:pt x="0" y="33"/>
                  </a:lnTo>
                  <a:cubicBezTo>
                    <a:pt x="57" y="13"/>
                    <a:pt x="108" y="4"/>
                    <a:pt x="158"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8" name="Freeform 60"/>
            <p:cNvSpPr>
              <a:spLocks/>
            </p:cNvSpPr>
            <p:nvPr/>
          </p:nvSpPr>
          <p:spPr bwMode="auto">
            <a:xfrm>
              <a:off x="5560592" y="2955463"/>
              <a:ext cx="70677" cy="336754"/>
            </a:xfrm>
            <a:custGeom>
              <a:avLst/>
              <a:gdLst>
                <a:gd name="T0" fmla="*/ 159 w 159"/>
                <a:gd name="T1" fmla="*/ 0 h 754"/>
                <a:gd name="T2" fmla="*/ 159 w 159"/>
                <a:gd name="T3" fmla="*/ 754 h 754"/>
                <a:gd name="T4" fmla="*/ 0 w 159"/>
                <a:gd name="T5" fmla="*/ 701 h 754"/>
                <a:gd name="T6" fmla="*/ 0 w 159"/>
                <a:gd name="T7" fmla="*/ 93 h 754"/>
                <a:gd name="T8" fmla="*/ 159 w 159"/>
                <a:gd name="T9" fmla="*/ 0 h 754"/>
              </a:gdLst>
              <a:ahLst/>
              <a:cxnLst>
                <a:cxn ang="0">
                  <a:pos x="T0" y="T1"/>
                </a:cxn>
                <a:cxn ang="0">
                  <a:pos x="T2" y="T3"/>
                </a:cxn>
                <a:cxn ang="0">
                  <a:pos x="T4" y="T5"/>
                </a:cxn>
                <a:cxn ang="0">
                  <a:pos x="T6" y="T7"/>
                </a:cxn>
                <a:cxn ang="0">
                  <a:pos x="T8" y="T9"/>
                </a:cxn>
              </a:cxnLst>
              <a:rect l="0" t="0" r="r" b="b"/>
              <a:pathLst>
                <a:path w="159" h="754">
                  <a:moveTo>
                    <a:pt x="159" y="0"/>
                  </a:moveTo>
                  <a:lnTo>
                    <a:pt x="159" y="754"/>
                  </a:lnTo>
                  <a:cubicBezTo>
                    <a:pt x="104" y="740"/>
                    <a:pt x="51" y="722"/>
                    <a:pt x="0" y="701"/>
                  </a:cubicBezTo>
                  <a:lnTo>
                    <a:pt x="0" y="93"/>
                  </a:lnTo>
                  <a:cubicBezTo>
                    <a:pt x="59" y="54"/>
                    <a:pt x="111" y="24"/>
                    <a:pt x="159"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9" name="Freeform 61"/>
            <p:cNvSpPr>
              <a:spLocks/>
            </p:cNvSpPr>
            <p:nvPr/>
          </p:nvSpPr>
          <p:spPr bwMode="auto">
            <a:xfrm>
              <a:off x="5446955" y="3049699"/>
              <a:ext cx="63748" cy="196786"/>
            </a:xfrm>
            <a:custGeom>
              <a:avLst/>
              <a:gdLst>
                <a:gd name="T0" fmla="*/ 145 w 145"/>
                <a:gd name="T1" fmla="*/ 0 h 440"/>
                <a:gd name="T2" fmla="*/ 145 w 145"/>
                <a:gd name="T3" fmla="*/ 440 h 440"/>
                <a:gd name="T4" fmla="*/ 0 w 145"/>
                <a:gd name="T5" fmla="*/ 352 h 440"/>
                <a:gd name="T6" fmla="*/ 145 w 145"/>
                <a:gd name="T7" fmla="*/ 0 h 440"/>
              </a:gdLst>
              <a:ahLst/>
              <a:cxnLst>
                <a:cxn ang="0">
                  <a:pos x="T0" y="T1"/>
                </a:cxn>
                <a:cxn ang="0">
                  <a:pos x="T2" y="T3"/>
                </a:cxn>
                <a:cxn ang="0">
                  <a:pos x="T4" y="T5"/>
                </a:cxn>
                <a:cxn ang="0">
                  <a:pos x="T6" y="T7"/>
                </a:cxn>
              </a:cxnLst>
              <a:rect l="0" t="0" r="r" b="b"/>
              <a:pathLst>
                <a:path w="145" h="440">
                  <a:moveTo>
                    <a:pt x="145" y="0"/>
                  </a:moveTo>
                  <a:lnTo>
                    <a:pt x="145" y="440"/>
                  </a:lnTo>
                  <a:cubicBezTo>
                    <a:pt x="95" y="414"/>
                    <a:pt x="46" y="385"/>
                    <a:pt x="0" y="352"/>
                  </a:cubicBezTo>
                  <a:cubicBezTo>
                    <a:pt x="49" y="215"/>
                    <a:pt x="88" y="92"/>
                    <a:pt x="145" y="0"/>
                  </a:cubicBez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0" name="Freeform 62"/>
            <p:cNvSpPr>
              <a:spLocks/>
            </p:cNvSpPr>
            <p:nvPr/>
          </p:nvSpPr>
          <p:spPr bwMode="auto">
            <a:xfrm>
              <a:off x="5495458" y="3008124"/>
              <a:ext cx="562642" cy="70677"/>
            </a:xfrm>
            <a:custGeom>
              <a:avLst/>
              <a:gdLst>
                <a:gd name="T0" fmla="*/ 112 w 1258"/>
                <a:gd name="T1" fmla="*/ 0 h 159"/>
                <a:gd name="T2" fmla="*/ 0 w 1258"/>
                <a:gd name="T3" fmla="*/ 159 h 159"/>
                <a:gd name="T4" fmla="*/ 1258 w 1258"/>
                <a:gd name="T5" fmla="*/ 159 h 159"/>
                <a:gd name="T6" fmla="*/ 1145 w 1258"/>
                <a:gd name="T7" fmla="*/ 0 h 159"/>
                <a:gd name="T8" fmla="*/ 112 w 1258"/>
                <a:gd name="T9" fmla="*/ 0 h 159"/>
              </a:gdLst>
              <a:ahLst/>
              <a:cxnLst>
                <a:cxn ang="0">
                  <a:pos x="T0" y="T1"/>
                </a:cxn>
                <a:cxn ang="0">
                  <a:pos x="T2" y="T3"/>
                </a:cxn>
                <a:cxn ang="0">
                  <a:pos x="T4" y="T5"/>
                </a:cxn>
                <a:cxn ang="0">
                  <a:pos x="T6" y="T7"/>
                </a:cxn>
                <a:cxn ang="0">
                  <a:pos x="T8" y="T9"/>
                </a:cxn>
              </a:cxnLst>
              <a:rect l="0" t="0" r="r" b="b"/>
              <a:pathLst>
                <a:path w="1258" h="159">
                  <a:moveTo>
                    <a:pt x="112" y="0"/>
                  </a:moveTo>
                  <a:cubicBezTo>
                    <a:pt x="66" y="40"/>
                    <a:pt x="31" y="94"/>
                    <a:pt x="0" y="159"/>
                  </a:cubicBezTo>
                  <a:lnTo>
                    <a:pt x="1258" y="159"/>
                  </a:lnTo>
                  <a:cubicBezTo>
                    <a:pt x="1227" y="94"/>
                    <a:pt x="1191" y="40"/>
                    <a:pt x="1145" y="0"/>
                  </a:cubicBezTo>
                  <a:lnTo>
                    <a:pt x="112" y="0"/>
                  </a:ln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1" name="Freeform 63"/>
            <p:cNvSpPr>
              <a:spLocks/>
            </p:cNvSpPr>
            <p:nvPr/>
          </p:nvSpPr>
          <p:spPr bwMode="auto">
            <a:xfrm>
              <a:off x="5448341" y="3128691"/>
              <a:ext cx="655492" cy="70677"/>
            </a:xfrm>
            <a:custGeom>
              <a:avLst/>
              <a:gdLst>
                <a:gd name="T0" fmla="*/ 57 w 1463"/>
                <a:gd name="T1" fmla="*/ 0 h 159"/>
                <a:gd name="T2" fmla="*/ 0 w 1463"/>
                <a:gd name="T3" fmla="*/ 159 h 159"/>
                <a:gd name="T4" fmla="*/ 1463 w 1463"/>
                <a:gd name="T5" fmla="*/ 159 h 159"/>
                <a:gd name="T6" fmla="*/ 1406 w 1463"/>
                <a:gd name="T7" fmla="*/ 0 h 159"/>
                <a:gd name="T8" fmla="*/ 57 w 1463"/>
                <a:gd name="T9" fmla="*/ 0 h 159"/>
              </a:gdLst>
              <a:ahLst/>
              <a:cxnLst>
                <a:cxn ang="0">
                  <a:pos x="T0" y="T1"/>
                </a:cxn>
                <a:cxn ang="0">
                  <a:pos x="T2" y="T3"/>
                </a:cxn>
                <a:cxn ang="0">
                  <a:pos x="T4" y="T5"/>
                </a:cxn>
                <a:cxn ang="0">
                  <a:pos x="T6" y="T7"/>
                </a:cxn>
                <a:cxn ang="0">
                  <a:pos x="T8" y="T9"/>
                </a:cxn>
              </a:cxnLst>
              <a:rect l="0" t="0" r="r" b="b"/>
              <a:pathLst>
                <a:path w="1463" h="159">
                  <a:moveTo>
                    <a:pt x="57" y="0"/>
                  </a:moveTo>
                  <a:cubicBezTo>
                    <a:pt x="38" y="50"/>
                    <a:pt x="20" y="103"/>
                    <a:pt x="0" y="159"/>
                  </a:cubicBezTo>
                  <a:lnTo>
                    <a:pt x="1463" y="159"/>
                  </a:lnTo>
                  <a:cubicBezTo>
                    <a:pt x="1443" y="103"/>
                    <a:pt x="1425" y="50"/>
                    <a:pt x="1406" y="0"/>
                  </a:cubicBezTo>
                  <a:lnTo>
                    <a:pt x="57" y="0"/>
                  </a:lnTo>
                  <a:close/>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2" name="Freeform 64"/>
            <p:cNvSpPr>
              <a:spLocks/>
            </p:cNvSpPr>
            <p:nvPr/>
          </p:nvSpPr>
          <p:spPr bwMode="auto">
            <a:xfrm>
              <a:off x="5514860" y="3249256"/>
              <a:ext cx="522453" cy="60976"/>
            </a:xfrm>
            <a:custGeom>
              <a:avLst/>
              <a:gdLst>
                <a:gd name="T0" fmla="*/ 0 w 1167"/>
                <a:gd name="T1" fmla="*/ 0 h 139"/>
                <a:gd name="T2" fmla="*/ 584 w 1167"/>
                <a:gd name="T3" fmla="*/ 139 h 139"/>
                <a:gd name="T4" fmla="*/ 1167 w 1167"/>
                <a:gd name="T5" fmla="*/ 0 h 139"/>
                <a:gd name="T6" fmla="*/ 0 w 1167"/>
                <a:gd name="T7" fmla="*/ 0 h 139"/>
              </a:gdLst>
              <a:ahLst/>
              <a:cxnLst>
                <a:cxn ang="0">
                  <a:pos x="T0" y="T1"/>
                </a:cxn>
                <a:cxn ang="0">
                  <a:pos x="T2" y="T3"/>
                </a:cxn>
                <a:cxn ang="0">
                  <a:pos x="T4" y="T5"/>
                </a:cxn>
                <a:cxn ang="0">
                  <a:pos x="T6" y="T7"/>
                </a:cxn>
              </a:cxnLst>
              <a:rect l="0" t="0" r="r" b="b"/>
              <a:pathLst>
                <a:path w="1167" h="139">
                  <a:moveTo>
                    <a:pt x="0" y="0"/>
                  </a:moveTo>
                  <a:cubicBezTo>
                    <a:pt x="176" y="89"/>
                    <a:pt x="374" y="139"/>
                    <a:pt x="584" y="139"/>
                  </a:cubicBezTo>
                  <a:cubicBezTo>
                    <a:pt x="794" y="139"/>
                    <a:pt x="992" y="89"/>
                    <a:pt x="1167" y="0"/>
                  </a:cubicBezTo>
                  <a:lnTo>
                    <a:pt x="0" y="0"/>
                  </a:lnTo>
                </a:path>
              </a:pathLst>
            </a:custGeom>
            <a:solidFill>
              <a:srgbClr val="DB4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3" name="Freeform 65"/>
            <p:cNvSpPr>
              <a:spLocks/>
            </p:cNvSpPr>
            <p:nvPr/>
          </p:nvSpPr>
          <p:spPr bwMode="auto">
            <a:xfrm>
              <a:off x="6041470" y="3048313"/>
              <a:ext cx="16630" cy="30488"/>
            </a:xfrm>
            <a:custGeom>
              <a:avLst/>
              <a:gdLst>
                <a:gd name="T0" fmla="*/ 0 w 37"/>
                <a:gd name="T1" fmla="*/ 68 h 68"/>
                <a:gd name="T2" fmla="*/ 37 w 37"/>
                <a:gd name="T3" fmla="*/ 68 h 68"/>
                <a:gd name="T4" fmla="*/ 35 w 37"/>
                <a:gd name="T5" fmla="*/ 65 h 68"/>
                <a:gd name="T6" fmla="*/ 32 w 37"/>
                <a:gd name="T7" fmla="*/ 59 h 68"/>
                <a:gd name="T8" fmla="*/ 31 w 37"/>
                <a:gd name="T9" fmla="*/ 56 h 68"/>
                <a:gd name="T10" fmla="*/ 25 w 37"/>
                <a:gd name="T11" fmla="*/ 44 h 68"/>
                <a:gd name="T12" fmla="*/ 23 w 37"/>
                <a:gd name="T13" fmla="*/ 41 h 68"/>
                <a:gd name="T14" fmla="*/ 17 w 37"/>
                <a:gd name="T15" fmla="*/ 30 h 68"/>
                <a:gd name="T16" fmla="*/ 17 w 37"/>
                <a:gd name="T17" fmla="*/ 30 h 68"/>
                <a:gd name="T18" fmla="*/ 16 w 37"/>
                <a:gd name="T19" fmla="*/ 27 h 68"/>
                <a:gd name="T20" fmla="*/ 14 w 37"/>
                <a:gd name="T21" fmla="*/ 24 h 68"/>
                <a:gd name="T22" fmla="*/ 14 w 37"/>
                <a:gd name="T23" fmla="*/ 24 h 68"/>
                <a:gd name="T24" fmla="*/ 13 w 37"/>
                <a:gd name="T25" fmla="*/ 21 h 68"/>
                <a:gd name="T26" fmla="*/ 11 w 37"/>
                <a:gd name="T27" fmla="*/ 19 h 68"/>
                <a:gd name="T28" fmla="*/ 11 w 37"/>
                <a:gd name="T29" fmla="*/ 18 h 68"/>
                <a:gd name="T30" fmla="*/ 10 w 37"/>
                <a:gd name="T31" fmla="*/ 16 h 68"/>
                <a:gd name="T32" fmla="*/ 9 w 37"/>
                <a:gd name="T33" fmla="*/ 16 h 68"/>
                <a:gd name="T34" fmla="*/ 8 w 37"/>
                <a:gd name="T35" fmla="*/ 13 h 68"/>
                <a:gd name="T36" fmla="*/ 8 w 37"/>
                <a:gd name="T37" fmla="*/ 13 h 68"/>
                <a:gd name="T38" fmla="*/ 6 w 37"/>
                <a:gd name="T39" fmla="*/ 10 h 68"/>
                <a:gd name="T40" fmla="*/ 6 w 37"/>
                <a:gd name="T41" fmla="*/ 10 h 68"/>
                <a:gd name="T42" fmla="*/ 5 w 37"/>
                <a:gd name="T43" fmla="*/ 8 h 68"/>
                <a:gd name="T44" fmla="*/ 3 w 37"/>
                <a:gd name="T45" fmla="*/ 5 h 68"/>
                <a:gd name="T46" fmla="*/ 1 w 37"/>
                <a:gd name="T47" fmla="*/ 3 h 68"/>
                <a:gd name="T48" fmla="*/ 1 w 37"/>
                <a:gd name="T49" fmla="*/ 2 h 68"/>
                <a:gd name="T50" fmla="*/ 0 w 37"/>
                <a:gd name="T51" fmla="*/ 0 h 68"/>
                <a:gd name="T52" fmla="*/ 0 w 37"/>
                <a:gd name="T5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68">
                  <a:moveTo>
                    <a:pt x="0" y="68"/>
                  </a:moveTo>
                  <a:lnTo>
                    <a:pt x="37" y="68"/>
                  </a:lnTo>
                  <a:lnTo>
                    <a:pt x="35" y="65"/>
                  </a:lnTo>
                  <a:lnTo>
                    <a:pt x="32" y="59"/>
                  </a:lnTo>
                  <a:lnTo>
                    <a:pt x="31" y="56"/>
                  </a:lnTo>
                  <a:cubicBezTo>
                    <a:pt x="29" y="52"/>
                    <a:pt x="27" y="48"/>
                    <a:pt x="25" y="44"/>
                  </a:cubicBezTo>
                  <a:lnTo>
                    <a:pt x="23" y="41"/>
                  </a:lnTo>
                  <a:cubicBezTo>
                    <a:pt x="21" y="37"/>
                    <a:pt x="19" y="34"/>
                    <a:pt x="17" y="30"/>
                  </a:cubicBezTo>
                  <a:lnTo>
                    <a:pt x="17" y="30"/>
                  </a:lnTo>
                  <a:lnTo>
                    <a:pt x="16" y="27"/>
                  </a:lnTo>
                  <a:lnTo>
                    <a:pt x="14" y="24"/>
                  </a:lnTo>
                  <a:lnTo>
                    <a:pt x="14" y="24"/>
                  </a:lnTo>
                  <a:lnTo>
                    <a:pt x="13" y="21"/>
                  </a:lnTo>
                  <a:lnTo>
                    <a:pt x="11" y="19"/>
                  </a:lnTo>
                  <a:lnTo>
                    <a:pt x="11" y="18"/>
                  </a:lnTo>
                  <a:lnTo>
                    <a:pt x="10" y="16"/>
                  </a:lnTo>
                  <a:lnTo>
                    <a:pt x="9" y="16"/>
                  </a:lnTo>
                  <a:lnTo>
                    <a:pt x="8" y="13"/>
                  </a:lnTo>
                  <a:lnTo>
                    <a:pt x="8" y="13"/>
                  </a:lnTo>
                  <a:lnTo>
                    <a:pt x="6" y="10"/>
                  </a:lnTo>
                  <a:lnTo>
                    <a:pt x="6" y="10"/>
                  </a:lnTo>
                  <a:lnTo>
                    <a:pt x="5" y="8"/>
                  </a:lnTo>
                  <a:lnTo>
                    <a:pt x="3" y="5"/>
                  </a:lnTo>
                  <a:lnTo>
                    <a:pt x="1" y="3"/>
                  </a:lnTo>
                  <a:lnTo>
                    <a:pt x="1" y="2"/>
                  </a:lnTo>
                  <a:lnTo>
                    <a:pt x="0" y="0"/>
                  </a:lnTo>
                  <a:lnTo>
                    <a:pt x="0" y="68"/>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4" name="Freeform 66"/>
            <p:cNvSpPr>
              <a:spLocks/>
            </p:cNvSpPr>
            <p:nvPr/>
          </p:nvSpPr>
          <p:spPr bwMode="auto">
            <a:xfrm>
              <a:off x="6041470" y="3128691"/>
              <a:ext cx="62362" cy="70677"/>
            </a:xfrm>
            <a:custGeom>
              <a:avLst/>
              <a:gdLst>
                <a:gd name="T0" fmla="*/ 45 w 45"/>
                <a:gd name="T1" fmla="*/ 51 h 51"/>
                <a:gd name="T2" fmla="*/ 45 w 45"/>
                <a:gd name="T3" fmla="*/ 50 h 51"/>
                <a:gd name="T4" fmla="*/ 44 w 45"/>
                <a:gd name="T5" fmla="*/ 48 h 51"/>
                <a:gd name="T6" fmla="*/ 44 w 45"/>
                <a:gd name="T7" fmla="*/ 47 h 51"/>
                <a:gd name="T8" fmla="*/ 43 w 45"/>
                <a:gd name="T9" fmla="*/ 45 h 51"/>
                <a:gd name="T10" fmla="*/ 43 w 45"/>
                <a:gd name="T11" fmla="*/ 44 h 51"/>
                <a:gd name="T12" fmla="*/ 42 w 45"/>
                <a:gd name="T13" fmla="*/ 43 h 51"/>
                <a:gd name="T14" fmla="*/ 42 w 45"/>
                <a:gd name="T15" fmla="*/ 42 h 51"/>
                <a:gd name="T16" fmla="*/ 41 w 45"/>
                <a:gd name="T17" fmla="*/ 39 h 51"/>
                <a:gd name="T18" fmla="*/ 41 w 45"/>
                <a:gd name="T19" fmla="*/ 38 h 51"/>
                <a:gd name="T20" fmla="*/ 39 w 45"/>
                <a:gd name="T21" fmla="*/ 33 h 51"/>
                <a:gd name="T22" fmla="*/ 37 w 45"/>
                <a:gd name="T23" fmla="*/ 29 h 51"/>
                <a:gd name="T24" fmla="*/ 37 w 45"/>
                <a:gd name="T25" fmla="*/ 28 h 51"/>
                <a:gd name="T26" fmla="*/ 37 w 45"/>
                <a:gd name="T27" fmla="*/ 27 h 51"/>
                <a:gd name="T28" fmla="*/ 36 w 45"/>
                <a:gd name="T29" fmla="*/ 26 h 51"/>
                <a:gd name="T30" fmla="*/ 36 w 45"/>
                <a:gd name="T31" fmla="*/ 24 h 51"/>
                <a:gd name="T32" fmla="*/ 34 w 45"/>
                <a:gd name="T33" fmla="*/ 21 h 51"/>
                <a:gd name="T34" fmla="*/ 34 w 45"/>
                <a:gd name="T35" fmla="*/ 20 h 51"/>
                <a:gd name="T36" fmla="*/ 34 w 45"/>
                <a:gd name="T37" fmla="*/ 19 h 51"/>
                <a:gd name="T38" fmla="*/ 34 w 45"/>
                <a:gd name="T39" fmla="*/ 18 h 51"/>
                <a:gd name="T40" fmla="*/ 33 w 45"/>
                <a:gd name="T41" fmla="*/ 16 h 51"/>
                <a:gd name="T42" fmla="*/ 33 w 45"/>
                <a:gd name="T43" fmla="*/ 15 h 51"/>
                <a:gd name="T44" fmla="*/ 32 w 45"/>
                <a:gd name="T45" fmla="*/ 14 h 51"/>
                <a:gd name="T46" fmla="*/ 32 w 45"/>
                <a:gd name="T47" fmla="*/ 13 h 51"/>
                <a:gd name="T48" fmla="*/ 31 w 45"/>
                <a:gd name="T49" fmla="*/ 11 h 51"/>
                <a:gd name="T50" fmla="*/ 31 w 45"/>
                <a:gd name="T51" fmla="*/ 10 h 51"/>
                <a:gd name="T52" fmla="*/ 30 w 45"/>
                <a:gd name="T53" fmla="*/ 9 h 51"/>
                <a:gd name="T54" fmla="*/ 30 w 45"/>
                <a:gd name="T55" fmla="*/ 8 h 51"/>
                <a:gd name="T56" fmla="*/ 30 w 45"/>
                <a:gd name="T57" fmla="*/ 7 h 51"/>
                <a:gd name="T58" fmla="*/ 29 w 45"/>
                <a:gd name="T59" fmla="*/ 6 h 51"/>
                <a:gd name="T60" fmla="*/ 29 w 45"/>
                <a:gd name="T61" fmla="*/ 5 h 51"/>
                <a:gd name="T62" fmla="*/ 28 w 45"/>
                <a:gd name="T63" fmla="*/ 2 h 51"/>
                <a:gd name="T64" fmla="*/ 27 w 45"/>
                <a:gd name="T65" fmla="*/ 1 h 51"/>
                <a:gd name="T66" fmla="*/ 0 w 45"/>
                <a:gd name="T6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51">
                  <a:moveTo>
                    <a:pt x="0" y="51"/>
                  </a:moveTo>
                  <a:lnTo>
                    <a:pt x="45" y="51"/>
                  </a:lnTo>
                  <a:lnTo>
                    <a:pt x="45" y="51"/>
                  </a:lnTo>
                  <a:lnTo>
                    <a:pt x="45" y="50"/>
                  </a:lnTo>
                  <a:lnTo>
                    <a:pt x="45" y="49"/>
                  </a:lnTo>
                  <a:lnTo>
                    <a:pt x="44" y="48"/>
                  </a:lnTo>
                  <a:lnTo>
                    <a:pt x="44" y="48"/>
                  </a:lnTo>
                  <a:lnTo>
                    <a:pt x="44" y="47"/>
                  </a:lnTo>
                  <a:lnTo>
                    <a:pt x="43" y="46"/>
                  </a:lnTo>
                  <a:lnTo>
                    <a:pt x="43" y="45"/>
                  </a:lnTo>
                  <a:lnTo>
                    <a:pt x="43" y="44"/>
                  </a:lnTo>
                  <a:lnTo>
                    <a:pt x="43" y="44"/>
                  </a:lnTo>
                  <a:lnTo>
                    <a:pt x="42" y="43"/>
                  </a:lnTo>
                  <a:lnTo>
                    <a:pt x="42" y="43"/>
                  </a:lnTo>
                  <a:lnTo>
                    <a:pt x="42" y="42"/>
                  </a:lnTo>
                  <a:lnTo>
                    <a:pt x="42" y="42"/>
                  </a:lnTo>
                  <a:lnTo>
                    <a:pt x="42" y="41"/>
                  </a:lnTo>
                  <a:lnTo>
                    <a:pt x="41" y="39"/>
                  </a:lnTo>
                  <a:lnTo>
                    <a:pt x="41" y="38"/>
                  </a:lnTo>
                  <a:lnTo>
                    <a:pt x="41" y="38"/>
                  </a:lnTo>
                  <a:lnTo>
                    <a:pt x="40" y="37"/>
                  </a:lnTo>
                  <a:lnTo>
                    <a:pt x="39" y="33"/>
                  </a:lnTo>
                  <a:lnTo>
                    <a:pt x="38" y="32"/>
                  </a:lnTo>
                  <a:lnTo>
                    <a:pt x="37" y="29"/>
                  </a:lnTo>
                  <a:lnTo>
                    <a:pt x="37" y="29"/>
                  </a:lnTo>
                  <a:lnTo>
                    <a:pt x="37" y="28"/>
                  </a:lnTo>
                  <a:lnTo>
                    <a:pt x="37" y="28"/>
                  </a:lnTo>
                  <a:lnTo>
                    <a:pt x="37" y="27"/>
                  </a:lnTo>
                  <a:lnTo>
                    <a:pt x="36" y="26"/>
                  </a:lnTo>
                  <a:lnTo>
                    <a:pt x="36" y="26"/>
                  </a:lnTo>
                  <a:lnTo>
                    <a:pt x="36" y="25"/>
                  </a:lnTo>
                  <a:lnTo>
                    <a:pt x="36" y="24"/>
                  </a:lnTo>
                  <a:lnTo>
                    <a:pt x="36" y="24"/>
                  </a:lnTo>
                  <a:lnTo>
                    <a:pt x="34" y="21"/>
                  </a:lnTo>
                  <a:lnTo>
                    <a:pt x="34" y="21"/>
                  </a:lnTo>
                  <a:lnTo>
                    <a:pt x="34" y="20"/>
                  </a:lnTo>
                  <a:lnTo>
                    <a:pt x="34" y="20"/>
                  </a:lnTo>
                  <a:lnTo>
                    <a:pt x="34" y="19"/>
                  </a:lnTo>
                  <a:lnTo>
                    <a:pt x="34" y="18"/>
                  </a:lnTo>
                  <a:lnTo>
                    <a:pt x="34" y="18"/>
                  </a:lnTo>
                  <a:lnTo>
                    <a:pt x="33" y="17"/>
                  </a:lnTo>
                  <a:lnTo>
                    <a:pt x="33" y="16"/>
                  </a:lnTo>
                  <a:lnTo>
                    <a:pt x="33" y="16"/>
                  </a:lnTo>
                  <a:lnTo>
                    <a:pt x="33" y="15"/>
                  </a:lnTo>
                  <a:lnTo>
                    <a:pt x="32" y="14"/>
                  </a:lnTo>
                  <a:lnTo>
                    <a:pt x="32" y="14"/>
                  </a:lnTo>
                  <a:lnTo>
                    <a:pt x="32" y="13"/>
                  </a:lnTo>
                  <a:lnTo>
                    <a:pt x="32" y="13"/>
                  </a:lnTo>
                  <a:lnTo>
                    <a:pt x="31" y="12"/>
                  </a:lnTo>
                  <a:lnTo>
                    <a:pt x="31" y="11"/>
                  </a:lnTo>
                  <a:lnTo>
                    <a:pt x="31" y="11"/>
                  </a:lnTo>
                  <a:lnTo>
                    <a:pt x="31" y="10"/>
                  </a:lnTo>
                  <a:lnTo>
                    <a:pt x="31" y="10"/>
                  </a:lnTo>
                  <a:lnTo>
                    <a:pt x="30" y="9"/>
                  </a:lnTo>
                  <a:lnTo>
                    <a:pt x="30" y="9"/>
                  </a:lnTo>
                  <a:lnTo>
                    <a:pt x="30" y="8"/>
                  </a:lnTo>
                  <a:lnTo>
                    <a:pt x="30" y="7"/>
                  </a:lnTo>
                  <a:lnTo>
                    <a:pt x="30" y="7"/>
                  </a:lnTo>
                  <a:lnTo>
                    <a:pt x="29" y="6"/>
                  </a:lnTo>
                  <a:lnTo>
                    <a:pt x="29" y="6"/>
                  </a:lnTo>
                  <a:lnTo>
                    <a:pt x="29" y="5"/>
                  </a:lnTo>
                  <a:lnTo>
                    <a:pt x="29" y="5"/>
                  </a:lnTo>
                  <a:lnTo>
                    <a:pt x="28" y="3"/>
                  </a:lnTo>
                  <a:lnTo>
                    <a:pt x="28" y="2"/>
                  </a:lnTo>
                  <a:lnTo>
                    <a:pt x="28" y="2"/>
                  </a:lnTo>
                  <a:lnTo>
                    <a:pt x="27" y="1"/>
                  </a:lnTo>
                  <a:lnTo>
                    <a:pt x="27" y="0"/>
                  </a:lnTo>
                  <a:lnTo>
                    <a:pt x="0" y="0"/>
                  </a:lnTo>
                  <a:lnTo>
                    <a:pt x="0" y="51"/>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5" name="Rectangle 67"/>
            <p:cNvSpPr>
              <a:spLocks noChangeArrowheads="1"/>
            </p:cNvSpPr>
            <p:nvPr/>
          </p:nvSpPr>
          <p:spPr bwMode="auto">
            <a:xfrm>
              <a:off x="5920905" y="3008124"/>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6" name="Rectangle 68"/>
            <p:cNvSpPr>
              <a:spLocks noChangeArrowheads="1"/>
            </p:cNvSpPr>
            <p:nvPr/>
          </p:nvSpPr>
          <p:spPr bwMode="auto">
            <a:xfrm>
              <a:off x="5920905" y="3128691"/>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7" name="Freeform 69"/>
            <p:cNvSpPr>
              <a:spLocks/>
            </p:cNvSpPr>
            <p:nvPr/>
          </p:nvSpPr>
          <p:spPr bwMode="auto">
            <a:xfrm>
              <a:off x="5920905" y="3249256"/>
              <a:ext cx="72062" cy="42961"/>
            </a:xfrm>
            <a:custGeom>
              <a:avLst/>
              <a:gdLst>
                <a:gd name="T0" fmla="*/ 1 w 52"/>
                <a:gd name="T1" fmla="*/ 31 h 31"/>
                <a:gd name="T2" fmla="*/ 3 w 52"/>
                <a:gd name="T3" fmla="*/ 31 h 31"/>
                <a:gd name="T4" fmla="*/ 3 w 52"/>
                <a:gd name="T5" fmla="*/ 31 h 31"/>
                <a:gd name="T6" fmla="*/ 3 w 52"/>
                <a:gd name="T7" fmla="*/ 31 h 31"/>
                <a:gd name="T8" fmla="*/ 4 w 52"/>
                <a:gd name="T9" fmla="*/ 30 h 31"/>
                <a:gd name="T10" fmla="*/ 6 w 52"/>
                <a:gd name="T11" fmla="*/ 30 h 31"/>
                <a:gd name="T12" fmla="*/ 7 w 52"/>
                <a:gd name="T13" fmla="*/ 30 h 31"/>
                <a:gd name="T14" fmla="*/ 9 w 52"/>
                <a:gd name="T15" fmla="*/ 29 h 31"/>
                <a:gd name="T16" fmla="*/ 9 w 52"/>
                <a:gd name="T17" fmla="*/ 29 h 31"/>
                <a:gd name="T18" fmla="*/ 9 w 52"/>
                <a:gd name="T19" fmla="*/ 29 h 31"/>
                <a:gd name="T20" fmla="*/ 9 w 52"/>
                <a:gd name="T21" fmla="*/ 29 h 31"/>
                <a:gd name="T22" fmla="*/ 12 w 52"/>
                <a:gd name="T23" fmla="*/ 28 h 31"/>
                <a:gd name="T24" fmla="*/ 13 w 52"/>
                <a:gd name="T25" fmla="*/ 28 h 31"/>
                <a:gd name="T26" fmla="*/ 13 w 52"/>
                <a:gd name="T27" fmla="*/ 28 h 31"/>
                <a:gd name="T28" fmla="*/ 14 w 52"/>
                <a:gd name="T29" fmla="*/ 28 h 31"/>
                <a:gd name="T30" fmla="*/ 14 w 52"/>
                <a:gd name="T31" fmla="*/ 27 h 31"/>
                <a:gd name="T32" fmla="*/ 16 w 52"/>
                <a:gd name="T33" fmla="*/ 27 h 31"/>
                <a:gd name="T34" fmla="*/ 17 w 52"/>
                <a:gd name="T35" fmla="*/ 26 h 31"/>
                <a:gd name="T36" fmla="*/ 17 w 52"/>
                <a:gd name="T37" fmla="*/ 26 h 31"/>
                <a:gd name="T38" fmla="*/ 18 w 52"/>
                <a:gd name="T39" fmla="*/ 26 h 31"/>
                <a:gd name="T40" fmla="*/ 18 w 52"/>
                <a:gd name="T41" fmla="*/ 26 h 31"/>
                <a:gd name="T42" fmla="*/ 20 w 52"/>
                <a:gd name="T43" fmla="*/ 26 h 31"/>
                <a:gd name="T44" fmla="*/ 22 w 52"/>
                <a:gd name="T45" fmla="*/ 25 h 31"/>
                <a:gd name="T46" fmla="*/ 22 w 52"/>
                <a:gd name="T47" fmla="*/ 25 h 31"/>
                <a:gd name="T48" fmla="*/ 22 w 52"/>
                <a:gd name="T49" fmla="*/ 25 h 31"/>
                <a:gd name="T50" fmla="*/ 23 w 52"/>
                <a:gd name="T51" fmla="*/ 25 h 31"/>
                <a:gd name="T52" fmla="*/ 24 w 52"/>
                <a:gd name="T53" fmla="*/ 24 h 31"/>
                <a:gd name="T54" fmla="*/ 25 w 52"/>
                <a:gd name="T55" fmla="*/ 24 h 31"/>
                <a:gd name="T56" fmla="*/ 26 w 52"/>
                <a:gd name="T57" fmla="*/ 24 h 31"/>
                <a:gd name="T58" fmla="*/ 27 w 52"/>
                <a:gd name="T59" fmla="*/ 23 h 31"/>
                <a:gd name="T60" fmla="*/ 27 w 52"/>
                <a:gd name="T61" fmla="*/ 23 h 31"/>
                <a:gd name="T62" fmla="*/ 29 w 52"/>
                <a:gd name="T63" fmla="*/ 23 h 31"/>
                <a:gd name="T64" fmla="*/ 30 w 52"/>
                <a:gd name="T65" fmla="*/ 22 h 31"/>
                <a:gd name="T66" fmla="*/ 32 w 52"/>
                <a:gd name="T67" fmla="*/ 22 h 31"/>
                <a:gd name="T68" fmla="*/ 33 w 52"/>
                <a:gd name="T69" fmla="*/ 21 h 31"/>
                <a:gd name="T70" fmla="*/ 34 w 52"/>
                <a:gd name="T71" fmla="*/ 21 h 31"/>
                <a:gd name="T72" fmla="*/ 36 w 52"/>
                <a:gd name="T73" fmla="*/ 21 h 31"/>
                <a:gd name="T74" fmla="*/ 37 w 52"/>
                <a:gd name="T75" fmla="*/ 20 h 31"/>
                <a:gd name="T76" fmla="*/ 38 w 52"/>
                <a:gd name="T77" fmla="*/ 20 h 31"/>
                <a:gd name="T78" fmla="*/ 38 w 52"/>
                <a:gd name="T79" fmla="*/ 20 h 31"/>
                <a:gd name="T80" fmla="*/ 38 w 52"/>
                <a:gd name="T81" fmla="*/ 20 h 31"/>
                <a:gd name="T82" fmla="*/ 40 w 52"/>
                <a:gd name="T83" fmla="*/ 19 h 31"/>
                <a:gd name="T84" fmla="*/ 41 w 52"/>
                <a:gd name="T85" fmla="*/ 19 h 31"/>
                <a:gd name="T86" fmla="*/ 41 w 52"/>
                <a:gd name="T87" fmla="*/ 18 h 31"/>
                <a:gd name="T88" fmla="*/ 43 w 52"/>
                <a:gd name="T89" fmla="*/ 18 h 31"/>
                <a:gd name="T90" fmla="*/ 44 w 52"/>
                <a:gd name="T91" fmla="*/ 17 h 31"/>
                <a:gd name="T92" fmla="*/ 45 w 52"/>
                <a:gd name="T93" fmla="*/ 17 h 31"/>
                <a:gd name="T94" fmla="*/ 46 w 52"/>
                <a:gd name="T95" fmla="*/ 17 h 31"/>
                <a:gd name="T96" fmla="*/ 46 w 52"/>
                <a:gd name="T97" fmla="*/ 17 h 31"/>
                <a:gd name="T98" fmla="*/ 47 w 52"/>
                <a:gd name="T99" fmla="*/ 16 h 31"/>
                <a:gd name="T100" fmla="*/ 47 w 52"/>
                <a:gd name="T101" fmla="*/ 16 h 31"/>
                <a:gd name="T102" fmla="*/ 48 w 52"/>
                <a:gd name="T103" fmla="*/ 16 h 31"/>
                <a:gd name="T104" fmla="*/ 48 w 52"/>
                <a:gd name="T105" fmla="*/ 16 h 31"/>
                <a:gd name="T106" fmla="*/ 49 w 52"/>
                <a:gd name="T107" fmla="*/ 15 h 31"/>
                <a:gd name="T108" fmla="*/ 49 w 52"/>
                <a:gd name="T109" fmla="*/ 15 h 31"/>
                <a:gd name="T110" fmla="*/ 51 w 52"/>
                <a:gd name="T111" fmla="*/ 15 h 31"/>
                <a:gd name="T112" fmla="*/ 52 w 52"/>
                <a:gd name="T113" fmla="*/ 14 h 31"/>
                <a:gd name="T114" fmla="*/ 52 w 52"/>
                <a:gd name="T115" fmla="*/ 0 h 31"/>
                <a:gd name="T116" fmla="*/ 0 w 52"/>
                <a:gd name="T117" fmla="*/ 0 h 31"/>
                <a:gd name="T118" fmla="*/ 0 w 52"/>
                <a:gd name="T119" fmla="*/ 31 h 31"/>
                <a:gd name="T120" fmla="*/ 1 w 52"/>
                <a:gd name="T1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 h="31">
                  <a:moveTo>
                    <a:pt x="1" y="31"/>
                  </a:moveTo>
                  <a:lnTo>
                    <a:pt x="3" y="31"/>
                  </a:lnTo>
                  <a:lnTo>
                    <a:pt x="3" y="31"/>
                  </a:lnTo>
                  <a:lnTo>
                    <a:pt x="3" y="31"/>
                  </a:lnTo>
                  <a:lnTo>
                    <a:pt x="4" y="30"/>
                  </a:lnTo>
                  <a:lnTo>
                    <a:pt x="6" y="30"/>
                  </a:lnTo>
                  <a:lnTo>
                    <a:pt x="7" y="30"/>
                  </a:lnTo>
                  <a:lnTo>
                    <a:pt x="9" y="29"/>
                  </a:lnTo>
                  <a:lnTo>
                    <a:pt x="9" y="29"/>
                  </a:lnTo>
                  <a:lnTo>
                    <a:pt x="9" y="29"/>
                  </a:lnTo>
                  <a:lnTo>
                    <a:pt x="9" y="29"/>
                  </a:lnTo>
                  <a:lnTo>
                    <a:pt x="12" y="28"/>
                  </a:lnTo>
                  <a:lnTo>
                    <a:pt x="13" y="28"/>
                  </a:lnTo>
                  <a:lnTo>
                    <a:pt x="13" y="28"/>
                  </a:lnTo>
                  <a:lnTo>
                    <a:pt x="14" y="28"/>
                  </a:lnTo>
                  <a:lnTo>
                    <a:pt x="14" y="27"/>
                  </a:lnTo>
                  <a:lnTo>
                    <a:pt x="16" y="27"/>
                  </a:lnTo>
                  <a:lnTo>
                    <a:pt x="17" y="26"/>
                  </a:lnTo>
                  <a:lnTo>
                    <a:pt x="17" y="26"/>
                  </a:lnTo>
                  <a:lnTo>
                    <a:pt x="18" y="26"/>
                  </a:lnTo>
                  <a:lnTo>
                    <a:pt x="18" y="26"/>
                  </a:lnTo>
                  <a:lnTo>
                    <a:pt x="20" y="26"/>
                  </a:lnTo>
                  <a:lnTo>
                    <a:pt x="22" y="25"/>
                  </a:lnTo>
                  <a:lnTo>
                    <a:pt x="22" y="25"/>
                  </a:lnTo>
                  <a:lnTo>
                    <a:pt x="22" y="25"/>
                  </a:lnTo>
                  <a:lnTo>
                    <a:pt x="23" y="25"/>
                  </a:lnTo>
                  <a:lnTo>
                    <a:pt x="24" y="24"/>
                  </a:lnTo>
                  <a:lnTo>
                    <a:pt x="25" y="24"/>
                  </a:lnTo>
                  <a:lnTo>
                    <a:pt x="26" y="24"/>
                  </a:lnTo>
                  <a:lnTo>
                    <a:pt x="27" y="23"/>
                  </a:lnTo>
                  <a:lnTo>
                    <a:pt x="27" y="23"/>
                  </a:lnTo>
                  <a:lnTo>
                    <a:pt x="29" y="23"/>
                  </a:lnTo>
                  <a:lnTo>
                    <a:pt x="30" y="22"/>
                  </a:lnTo>
                  <a:lnTo>
                    <a:pt x="32" y="22"/>
                  </a:lnTo>
                  <a:lnTo>
                    <a:pt x="33" y="21"/>
                  </a:lnTo>
                  <a:lnTo>
                    <a:pt x="34" y="21"/>
                  </a:lnTo>
                  <a:lnTo>
                    <a:pt x="36" y="21"/>
                  </a:lnTo>
                  <a:lnTo>
                    <a:pt x="37" y="20"/>
                  </a:lnTo>
                  <a:lnTo>
                    <a:pt x="38" y="20"/>
                  </a:lnTo>
                  <a:lnTo>
                    <a:pt x="38" y="20"/>
                  </a:lnTo>
                  <a:lnTo>
                    <a:pt x="38" y="20"/>
                  </a:lnTo>
                  <a:lnTo>
                    <a:pt x="40" y="19"/>
                  </a:lnTo>
                  <a:lnTo>
                    <a:pt x="41" y="19"/>
                  </a:lnTo>
                  <a:lnTo>
                    <a:pt x="41" y="18"/>
                  </a:lnTo>
                  <a:lnTo>
                    <a:pt x="43" y="18"/>
                  </a:lnTo>
                  <a:lnTo>
                    <a:pt x="44" y="17"/>
                  </a:lnTo>
                  <a:lnTo>
                    <a:pt x="45" y="17"/>
                  </a:lnTo>
                  <a:lnTo>
                    <a:pt x="46" y="17"/>
                  </a:lnTo>
                  <a:lnTo>
                    <a:pt x="46" y="17"/>
                  </a:lnTo>
                  <a:lnTo>
                    <a:pt x="47" y="16"/>
                  </a:lnTo>
                  <a:lnTo>
                    <a:pt x="47" y="16"/>
                  </a:lnTo>
                  <a:lnTo>
                    <a:pt x="48" y="16"/>
                  </a:lnTo>
                  <a:lnTo>
                    <a:pt x="48" y="16"/>
                  </a:lnTo>
                  <a:lnTo>
                    <a:pt x="49" y="15"/>
                  </a:lnTo>
                  <a:lnTo>
                    <a:pt x="49" y="15"/>
                  </a:lnTo>
                  <a:lnTo>
                    <a:pt x="51" y="15"/>
                  </a:lnTo>
                  <a:lnTo>
                    <a:pt x="52" y="14"/>
                  </a:lnTo>
                  <a:lnTo>
                    <a:pt x="52" y="0"/>
                  </a:lnTo>
                  <a:lnTo>
                    <a:pt x="0" y="0"/>
                  </a:lnTo>
                  <a:lnTo>
                    <a:pt x="0" y="31"/>
                  </a:lnTo>
                  <a:lnTo>
                    <a:pt x="1" y="31"/>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8" name="Rectangle 70"/>
            <p:cNvSpPr>
              <a:spLocks noChangeArrowheads="1"/>
            </p:cNvSpPr>
            <p:nvPr/>
          </p:nvSpPr>
          <p:spPr bwMode="auto">
            <a:xfrm>
              <a:off x="5800338" y="3008124"/>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9" name="Rectangle 71"/>
            <p:cNvSpPr>
              <a:spLocks noChangeArrowheads="1"/>
            </p:cNvSpPr>
            <p:nvPr/>
          </p:nvSpPr>
          <p:spPr bwMode="auto">
            <a:xfrm>
              <a:off x="5800338" y="3128691"/>
              <a:ext cx="72062"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0" name="Freeform 72"/>
            <p:cNvSpPr>
              <a:spLocks/>
            </p:cNvSpPr>
            <p:nvPr/>
          </p:nvSpPr>
          <p:spPr bwMode="auto">
            <a:xfrm>
              <a:off x="5800338" y="3249256"/>
              <a:ext cx="72062" cy="60976"/>
            </a:xfrm>
            <a:custGeom>
              <a:avLst/>
              <a:gdLst>
                <a:gd name="T0" fmla="*/ 8 w 159"/>
                <a:gd name="T1" fmla="*/ 137 h 138"/>
                <a:gd name="T2" fmla="*/ 10 w 159"/>
                <a:gd name="T3" fmla="*/ 137 h 138"/>
                <a:gd name="T4" fmla="*/ 18 w 159"/>
                <a:gd name="T5" fmla="*/ 137 h 138"/>
                <a:gd name="T6" fmla="*/ 21 w 159"/>
                <a:gd name="T7" fmla="*/ 137 h 138"/>
                <a:gd name="T8" fmla="*/ 28 w 159"/>
                <a:gd name="T9" fmla="*/ 136 h 138"/>
                <a:gd name="T10" fmla="*/ 31 w 159"/>
                <a:gd name="T11" fmla="*/ 136 h 138"/>
                <a:gd name="T12" fmla="*/ 36 w 159"/>
                <a:gd name="T13" fmla="*/ 136 h 138"/>
                <a:gd name="T14" fmla="*/ 38 w 159"/>
                <a:gd name="T15" fmla="*/ 136 h 138"/>
                <a:gd name="T16" fmla="*/ 41 w 159"/>
                <a:gd name="T17" fmla="*/ 135 h 138"/>
                <a:gd name="T18" fmla="*/ 46 w 159"/>
                <a:gd name="T19" fmla="*/ 135 h 138"/>
                <a:gd name="T20" fmla="*/ 48 w 159"/>
                <a:gd name="T21" fmla="*/ 135 h 138"/>
                <a:gd name="T22" fmla="*/ 51 w 159"/>
                <a:gd name="T23" fmla="*/ 135 h 138"/>
                <a:gd name="T24" fmla="*/ 58 w 159"/>
                <a:gd name="T25" fmla="*/ 134 h 138"/>
                <a:gd name="T26" fmla="*/ 58 w 159"/>
                <a:gd name="T27" fmla="*/ 134 h 138"/>
                <a:gd name="T28" fmla="*/ 61 w 159"/>
                <a:gd name="T29" fmla="*/ 134 h 138"/>
                <a:gd name="T30" fmla="*/ 65 w 159"/>
                <a:gd name="T31" fmla="*/ 133 h 138"/>
                <a:gd name="T32" fmla="*/ 66 w 159"/>
                <a:gd name="T33" fmla="*/ 133 h 138"/>
                <a:gd name="T34" fmla="*/ 68 w 159"/>
                <a:gd name="T35" fmla="*/ 133 h 138"/>
                <a:gd name="T36" fmla="*/ 71 w 159"/>
                <a:gd name="T37" fmla="*/ 133 h 138"/>
                <a:gd name="T38" fmla="*/ 74 w 159"/>
                <a:gd name="T39" fmla="*/ 133 h 138"/>
                <a:gd name="T40" fmla="*/ 78 w 159"/>
                <a:gd name="T41" fmla="*/ 132 h 138"/>
                <a:gd name="T42" fmla="*/ 80 w 159"/>
                <a:gd name="T43" fmla="*/ 132 h 138"/>
                <a:gd name="T44" fmla="*/ 84 w 159"/>
                <a:gd name="T45" fmla="*/ 132 h 138"/>
                <a:gd name="T46" fmla="*/ 89 w 159"/>
                <a:gd name="T47" fmla="*/ 131 h 138"/>
                <a:gd name="T48" fmla="*/ 93 w 159"/>
                <a:gd name="T49" fmla="*/ 131 h 138"/>
                <a:gd name="T50" fmla="*/ 99 w 159"/>
                <a:gd name="T51" fmla="*/ 130 h 138"/>
                <a:gd name="T52" fmla="*/ 102 w 159"/>
                <a:gd name="T53" fmla="*/ 129 h 138"/>
                <a:gd name="T54" fmla="*/ 110 w 159"/>
                <a:gd name="T55" fmla="*/ 128 h 138"/>
                <a:gd name="T56" fmla="*/ 111 w 159"/>
                <a:gd name="T57" fmla="*/ 128 h 138"/>
                <a:gd name="T58" fmla="*/ 111 w 159"/>
                <a:gd name="T59" fmla="*/ 128 h 138"/>
                <a:gd name="T60" fmla="*/ 120 w 159"/>
                <a:gd name="T61" fmla="*/ 127 h 138"/>
                <a:gd name="T62" fmla="*/ 120 w 159"/>
                <a:gd name="T63" fmla="*/ 127 h 138"/>
                <a:gd name="T64" fmla="*/ 120 w 159"/>
                <a:gd name="T65" fmla="*/ 127 h 138"/>
                <a:gd name="T66" fmla="*/ 120 w 159"/>
                <a:gd name="T67" fmla="*/ 127 h 138"/>
                <a:gd name="T68" fmla="*/ 130 w 159"/>
                <a:gd name="T69" fmla="*/ 126 h 138"/>
                <a:gd name="T70" fmla="*/ 130 w 159"/>
                <a:gd name="T71" fmla="*/ 126 h 138"/>
                <a:gd name="T72" fmla="*/ 159 w 159"/>
                <a:gd name="T73" fmla="*/ 121 h 138"/>
                <a:gd name="T74" fmla="*/ 159 w 159"/>
                <a:gd name="T75" fmla="*/ 0 h 138"/>
                <a:gd name="T76" fmla="*/ 0 w 159"/>
                <a:gd name="T77" fmla="*/ 0 h 138"/>
                <a:gd name="T78" fmla="*/ 0 w 159"/>
                <a:gd name="T79" fmla="*/ 138 h 138"/>
                <a:gd name="T80" fmla="*/ 8 w 159"/>
                <a:gd name="T81"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38">
                  <a:moveTo>
                    <a:pt x="8" y="137"/>
                  </a:moveTo>
                  <a:lnTo>
                    <a:pt x="10" y="137"/>
                  </a:lnTo>
                  <a:lnTo>
                    <a:pt x="18" y="137"/>
                  </a:lnTo>
                  <a:lnTo>
                    <a:pt x="21" y="137"/>
                  </a:lnTo>
                  <a:lnTo>
                    <a:pt x="28" y="136"/>
                  </a:lnTo>
                  <a:lnTo>
                    <a:pt x="31" y="136"/>
                  </a:lnTo>
                  <a:lnTo>
                    <a:pt x="36" y="136"/>
                  </a:lnTo>
                  <a:lnTo>
                    <a:pt x="38" y="136"/>
                  </a:lnTo>
                  <a:lnTo>
                    <a:pt x="41" y="135"/>
                  </a:lnTo>
                  <a:lnTo>
                    <a:pt x="46" y="135"/>
                  </a:lnTo>
                  <a:lnTo>
                    <a:pt x="48" y="135"/>
                  </a:lnTo>
                  <a:lnTo>
                    <a:pt x="51" y="135"/>
                  </a:lnTo>
                  <a:lnTo>
                    <a:pt x="58" y="134"/>
                  </a:lnTo>
                  <a:lnTo>
                    <a:pt x="58" y="134"/>
                  </a:lnTo>
                  <a:lnTo>
                    <a:pt x="61" y="134"/>
                  </a:lnTo>
                  <a:lnTo>
                    <a:pt x="65" y="133"/>
                  </a:lnTo>
                  <a:lnTo>
                    <a:pt x="66" y="133"/>
                  </a:lnTo>
                  <a:lnTo>
                    <a:pt x="68" y="133"/>
                  </a:lnTo>
                  <a:lnTo>
                    <a:pt x="71" y="133"/>
                  </a:lnTo>
                  <a:lnTo>
                    <a:pt x="74" y="133"/>
                  </a:lnTo>
                  <a:lnTo>
                    <a:pt x="78" y="132"/>
                  </a:lnTo>
                  <a:lnTo>
                    <a:pt x="80" y="132"/>
                  </a:lnTo>
                  <a:lnTo>
                    <a:pt x="84" y="132"/>
                  </a:lnTo>
                  <a:lnTo>
                    <a:pt x="89" y="131"/>
                  </a:lnTo>
                  <a:lnTo>
                    <a:pt x="93" y="131"/>
                  </a:lnTo>
                  <a:lnTo>
                    <a:pt x="99" y="130"/>
                  </a:lnTo>
                  <a:lnTo>
                    <a:pt x="102" y="129"/>
                  </a:lnTo>
                  <a:lnTo>
                    <a:pt x="110" y="128"/>
                  </a:lnTo>
                  <a:lnTo>
                    <a:pt x="111" y="128"/>
                  </a:lnTo>
                  <a:lnTo>
                    <a:pt x="111" y="128"/>
                  </a:lnTo>
                  <a:lnTo>
                    <a:pt x="120" y="127"/>
                  </a:lnTo>
                  <a:lnTo>
                    <a:pt x="120" y="127"/>
                  </a:lnTo>
                  <a:lnTo>
                    <a:pt x="120" y="127"/>
                  </a:lnTo>
                  <a:lnTo>
                    <a:pt x="120" y="127"/>
                  </a:lnTo>
                  <a:cubicBezTo>
                    <a:pt x="123" y="127"/>
                    <a:pt x="126" y="126"/>
                    <a:pt x="130" y="126"/>
                  </a:cubicBezTo>
                  <a:lnTo>
                    <a:pt x="130" y="126"/>
                  </a:lnTo>
                  <a:cubicBezTo>
                    <a:pt x="140" y="124"/>
                    <a:pt x="149" y="123"/>
                    <a:pt x="159" y="121"/>
                  </a:cubicBezTo>
                  <a:lnTo>
                    <a:pt x="159" y="0"/>
                  </a:lnTo>
                  <a:lnTo>
                    <a:pt x="0" y="0"/>
                  </a:lnTo>
                  <a:lnTo>
                    <a:pt x="0" y="138"/>
                  </a:lnTo>
                  <a:lnTo>
                    <a:pt x="8" y="137"/>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1" name="Rectangle 73"/>
            <p:cNvSpPr>
              <a:spLocks noChangeArrowheads="1"/>
            </p:cNvSpPr>
            <p:nvPr/>
          </p:nvSpPr>
          <p:spPr bwMode="auto">
            <a:xfrm>
              <a:off x="5681158" y="3008124"/>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2" name="Rectangle 74"/>
            <p:cNvSpPr>
              <a:spLocks noChangeArrowheads="1"/>
            </p:cNvSpPr>
            <p:nvPr/>
          </p:nvSpPr>
          <p:spPr bwMode="auto">
            <a:xfrm>
              <a:off x="5681158" y="3128691"/>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3" name="Freeform 75"/>
            <p:cNvSpPr>
              <a:spLocks/>
            </p:cNvSpPr>
            <p:nvPr/>
          </p:nvSpPr>
          <p:spPr bwMode="auto">
            <a:xfrm>
              <a:off x="5681158" y="3249256"/>
              <a:ext cx="70677" cy="60976"/>
            </a:xfrm>
            <a:custGeom>
              <a:avLst/>
              <a:gdLst>
                <a:gd name="T0" fmla="*/ 0 w 158"/>
                <a:gd name="T1" fmla="*/ 121 h 138"/>
                <a:gd name="T2" fmla="*/ 1 w 158"/>
                <a:gd name="T3" fmla="*/ 121 h 138"/>
                <a:gd name="T4" fmla="*/ 2 w 158"/>
                <a:gd name="T5" fmla="*/ 122 h 138"/>
                <a:gd name="T6" fmla="*/ 2 w 158"/>
                <a:gd name="T7" fmla="*/ 122 h 138"/>
                <a:gd name="T8" fmla="*/ 3 w 158"/>
                <a:gd name="T9" fmla="*/ 122 h 138"/>
                <a:gd name="T10" fmla="*/ 11 w 158"/>
                <a:gd name="T11" fmla="*/ 123 h 138"/>
                <a:gd name="T12" fmla="*/ 11 w 158"/>
                <a:gd name="T13" fmla="*/ 123 h 138"/>
                <a:gd name="T14" fmla="*/ 12 w 158"/>
                <a:gd name="T15" fmla="*/ 123 h 138"/>
                <a:gd name="T16" fmla="*/ 20 w 158"/>
                <a:gd name="T17" fmla="*/ 124 h 138"/>
                <a:gd name="T18" fmla="*/ 21 w 158"/>
                <a:gd name="T19" fmla="*/ 124 h 138"/>
                <a:gd name="T20" fmla="*/ 22 w 158"/>
                <a:gd name="T21" fmla="*/ 125 h 138"/>
                <a:gd name="T22" fmla="*/ 30 w 158"/>
                <a:gd name="T23" fmla="*/ 126 h 138"/>
                <a:gd name="T24" fmla="*/ 30 w 158"/>
                <a:gd name="T25" fmla="*/ 126 h 138"/>
                <a:gd name="T26" fmla="*/ 31 w 158"/>
                <a:gd name="T27" fmla="*/ 126 h 138"/>
                <a:gd name="T28" fmla="*/ 39 w 158"/>
                <a:gd name="T29" fmla="*/ 127 h 138"/>
                <a:gd name="T30" fmla="*/ 40 w 158"/>
                <a:gd name="T31" fmla="*/ 127 h 138"/>
                <a:gd name="T32" fmla="*/ 41 w 158"/>
                <a:gd name="T33" fmla="*/ 127 h 138"/>
                <a:gd name="T34" fmla="*/ 48 w 158"/>
                <a:gd name="T35" fmla="*/ 128 h 138"/>
                <a:gd name="T36" fmla="*/ 51 w 158"/>
                <a:gd name="T37" fmla="*/ 129 h 138"/>
                <a:gd name="T38" fmla="*/ 56 w 158"/>
                <a:gd name="T39" fmla="*/ 129 h 138"/>
                <a:gd name="T40" fmla="*/ 61 w 158"/>
                <a:gd name="T41" fmla="*/ 130 h 138"/>
                <a:gd name="T42" fmla="*/ 61 w 158"/>
                <a:gd name="T43" fmla="*/ 130 h 138"/>
                <a:gd name="T44" fmla="*/ 63 w 158"/>
                <a:gd name="T45" fmla="*/ 130 h 138"/>
                <a:gd name="T46" fmla="*/ 66 w 158"/>
                <a:gd name="T47" fmla="*/ 130 h 138"/>
                <a:gd name="T48" fmla="*/ 66 w 158"/>
                <a:gd name="T49" fmla="*/ 130 h 138"/>
                <a:gd name="T50" fmla="*/ 71 w 158"/>
                <a:gd name="T51" fmla="*/ 131 h 138"/>
                <a:gd name="T52" fmla="*/ 73 w 158"/>
                <a:gd name="T53" fmla="*/ 131 h 138"/>
                <a:gd name="T54" fmla="*/ 76 w 158"/>
                <a:gd name="T55" fmla="*/ 132 h 138"/>
                <a:gd name="T56" fmla="*/ 80 w 158"/>
                <a:gd name="T57" fmla="*/ 132 h 138"/>
                <a:gd name="T58" fmla="*/ 81 w 158"/>
                <a:gd name="T59" fmla="*/ 132 h 138"/>
                <a:gd name="T60" fmla="*/ 83 w 158"/>
                <a:gd name="T61" fmla="*/ 132 h 138"/>
                <a:gd name="T62" fmla="*/ 84 w 158"/>
                <a:gd name="T63" fmla="*/ 132 h 138"/>
                <a:gd name="T64" fmla="*/ 91 w 158"/>
                <a:gd name="T65" fmla="*/ 133 h 138"/>
                <a:gd name="T66" fmla="*/ 93 w 158"/>
                <a:gd name="T67" fmla="*/ 133 h 138"/>
                <a:gd name="T68" fmla="*/ 158 w 158"/>
                <a:gd name="T69" fmla="*/ 138 h 138"/>
                <a:gd name="T70" fmla="*/ 158 w 158"/>
                <a:gd name="T71" fmla="*/ 0 h 138"/>
                <a:gd name="T72" fmla="*/ 0 w 158"/>
                <a:gd name="T73" fmla="*/ 0 h 138"/>
                <a:gd name="T74" fmla="*/ 0 w 158"/>
                <a:gd name="T75" fmla="*/ 12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38">
                  <a:moveTo>
                    <a:pt x="0" y="121"/>
                  </a:moveTo>
                  <a:lnTo>
                    <a:pt x="1" y="121"/>
                  </a:lnTo>
                  <a:lnTo>
                    <a:pt x="2" y="122"/>
                  </a:lnTo>
                  <a:lnTo>
                    <a:pt x="2" y="122"/>
                  </a:lnTo>
                  <a:lnTo>
                    <a:pt x="3" y="122"/>
                  </a:lnTo>
                  <a:lnTo>
                    <a:pt x="11" y="123"/>
                  </a:lnTo>
                  <a:lnTo>
                    <a:pt x="11" y="123"/>
                  </a:lnTo>
                  <a:lnTo>
                    <a:pt x="12" y="123"/>
                  </a:lnTo>
                  <a:lnTo>
                    <a:pt x="20" y="124"/>
                  </a:lnTo>
                  <a:lnTo>
                    <a:pt x="21" y="124"/>
                  </a:lnTo>
                  <a:lnTo>
                    <a:pt x="22" y="125"/>
                  </a:lnTo>
                  <a:lnTo>
                    <a:pt x="30" y="126"/>
                  </a:lnTo>
                  <a:lnTo>
                    <a:pt x="30" y="126"/>
                  </a:lnTo>
                  <a:lnTo>
                    <a:pt x="31" y="126"/>
                  </a:lnTo>
                  <a:lnTo>
                    <a:pt x="39" y="127"/>
                  </a:lnTo>
                  <a:lnTo>
                    <a:pt x="40" y="127"/>
                  </a:lnTo>
                  <a:lnTo>
                    <a:pt x="41" y="127"/>
                  </a:lnTo>
                  <a:lnTo>
                    <a:pt x="48" y="128"/>
                  </a:lnTo>
                  <a:lnTo>
                    <a:pt x="51" y="129"/>
                  </a:lnTo>
                  <a:lnTo>
                    <a:pt x="56" y="129"/>
                  </a:lnTo>
                  <a:lnTo>
                    <a:pt x="61" y="130"/>
                  </a:lnTo>
                  <a:lnTo>
                    <a:pt x="61" y="130"/>
                  </a:lnTo>
                  <a:lnTo>
                    <a:pt x="63" y="130"/>
                  </a:lnTo>
                  <a:lnTo>
                    <a:pt x="66" y="130"/>
                  </a:lnTo>
                  <a:lnTo>
                    <a:pt x="66" y="130"/>
                  </a:lnTo>
                  <a:lnTo>
                    <a:pt x="71" y="131"/>
                  </a:lnTo>
                  <a:lnTo>
                    <a:pt x="73" y="131"/>
                  </a:lnTo>
                  <a:lnTo>
                    <a:pt x="76" y="132"/>
                  </a:lnTo>
                  <a:lnTo>
                    <a:pt x="80" y="132"/>
                  </a:lnTo>
                  <a:lnTo>
                    <a:pt x="81" y="132"/>
                  </a:lnTo>
                  <a:lnTo>
                    <a:pt x="83" y="132"/>
                  </a:lnTo>
                  <a:lnTo>
                    <a:pt x="84" y="132"/>
                  </a:lnTo>
                  <a:lnTo>
                    <a:pt x="91" y="133"/>
                  </a:lnTo>
                  <a:lnTo>
                    <a:pt x="93" y="133"/>
                  </a:lnTo>
                  <a:cubicBezTo>
                    <a:pt x="115" y="135"/>
                    <a:pt x="137" y="137"/>
                    <a:pt x="158" y="138"/>
                  </a:cubicBezTo>
                  <a:lnTo>
                    <a:pt x="158" y="0"/>
                  </a:lnTo>
                  <a:lnTo>
                    <a:pt x="0" y="0"/>
                  </a:lnTo>
                  <a:lnTo>
                    <a:pt x="0" y="121"/>
                  </a:lnTo>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4" name="Rectangle 76"/>
            <p:cNvSpPr>
              <a:spLocks noChangeArrowheads="1"/>
            </p:cNvSpPr>
            <p:nvPr/>
          </p:nvSpPr>
          <p:spPr bwMode="auto">
            <a:xfrm>
              <a:off x="5560592" y="3008124"/>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5" name="Rectangle 77"/>
            <p:cNvSpPr>
              <a:spLocks noChangeArrowheads="1"/>
            </p:cNvSpPr>
            <p:nvPr/>
          </p:nvSpPr>
          <p:spPr bwMode="auto">
            <a:xfrm>
              <a:off x="5560592" y="3128691"/>
              <a:ext cx="70677" cy="70677"/>
            </a:xfrm>
            <a:prstGeom prst="rect">
              <a:avLst/>
            </a:prstGeom>
            <a:solidFill>
              <a:srgbClr val="F067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6" name="Freeform 78"/>
            <p:cNvSpPr>
              <a:spLocks/>
            </p:cNvSpPr>
            <p:nvPr/>
          </p:nvSpPr>
          <p:spPr bwMode="auto">
            <a:xfrm>
              <a:off x="5560592" y="3249256"/>
              <a:ext cx="70677" cy="42961"/>
            </a:xfrm>
            <a:custGeom>
              <a:avLst/>
              <a:gdLst>
                <a:gd name="T0" fmla="*/ 2 w 51"/>
                <a:gd name="T1" fmla="*/ 15 h 31"/>
                <a:gd name="T2" fmla="*/ 4 w 51"/>
                <a:gd name="T3" fmla="*/ 16 h 31"/>
                <a:gd name="T4" fmla="*/ 5 w 51"/>
                <a:gd name="T5" fmla="*/ 16 h 31"/>
                <a:gd name="T6" fmla="*/ 7 w 51"/>
                <a:gd name="T7" fmla="*/ 17 h 31"/>
                <a:gd name="T8" fmla="*/ 8 w 51"/>
                <a:gd name="T9" fmla="*/ 17 h 31"/>
                <a:gd name="T10" fmla="*/ 9 w 51"/>
                <a:gd name="T11" fmla="*/ 18 h 31"/>
                <a:gd name="T12" fmla="*/ 11 w 51"/>
                <a:gd name="T13" fmla="*/ 19 h 31"/>
                <a:gd name="T14" fmla="*/ 13 w 51"/>
                <a:gd name="T15" fmla="*/ 19 h 31"/>
                <a:gd name="T16" fmla="*/ 14 w 51"/>
                <a:gd name="T17" fmla="*/ 20 h 31"/>
                <a:gd name="T18" fmla="*/ 17 w 51"/>
                <a:gd name="T19" fmla="*/ 21 h 31"/>
                <a:gd name="T20" fmla="*/ 19 w 51"/>
                <a:gd name="T21" fmla="*/ 21 h 31"/>
                <a:gd name="T22" fmla="*/ 20 w 51"/>
                <a:gd name="T23" fmla="*/ 22 h 31"/>
                <a:gd name="T24" fmla="*/ 22 w 51"/>
                <a:gd name="T25" fmla="*/ 22 h 31"/>
                <a:gd name="T26" fmla="*/ 23 w 51"/>
                <a:gd name="T27" fmla="*/ 23 h 31"/>
                <a:gd name="T28" fmla="*/ 24 w 51"/>
                <a:gd name="T29" fmla="*/ 23 h 31"/>
                <a:gd name="T30" fmla="*/ 26 w 51"/>
                <a:gd name="T31" fmla="*/ 24 h 31"/>
                <a:gd name="T32" fmla="*/ 27 w 51"/>
                <a:gd name="T33" fmla="*/ 24 h 31"/>
                <a:gd name="T34" fmla="*/ 28 w 51"/>
                <a:gd name="T35" fmla="*/ 24 h 31"/>
                <a:gd name="T36" fmla="*/ 31 w 51"/>
                <a:gd name="T37" fmla="*/ 25 h 31"/>
                <a:gd name="T38" fmla="*/ 32 w 51"/>
                <a:gd name="T39" fmla="*/ 25 h 31"/>
                <a:gd name="T40" fmla="*/ 33 w 51"/>
                <a:gd name="T41" fmla="*/ 26 h 31"/>
                <a:gd name="T42" fmla="*/ 34 w 51"/>
                <a:gd name="T43" fmla="*/ 26 h 31"/>
                <a:gd name="T44" fmla="*/ 37 w 51"/>
                <a:gd name="T45" fmla="*/ 27 h 31"/>
                <a:gd name="T46" fmla="*/ 39 w 51"/>
                <a:gd name="T47" fmla="*/ 28 h 31"/>
                <a:gd name="T48" fmla="*/ 40 w 51"/>
                <a:gd name="T49" fmla="*/ 28 h 31"/>
                <a:gd name="T50" fmla="*/ 43 w 51"/>
                <a:gd name="T51" fmla="*/ 29 h 31"/>
                <a:gd name="T52" fmla="*/ 44 w 51"/>
                <a:gd name="T53" fmla="*/ 29 h 31"/>
                <a:gd name="T54" fmla="*/ 46 w 51"/>
                <a:gd name="T55" fmla="*/ 30 h 31"/>
                <a:gd name="T56" fmla="*/ 47 w 51"/>
                <a:gd name="T57" fmla="*/ 30 h 31"/>
                <a:gd name="T58" fmla="*/ 49 w 51"/>
                <a:gd name="T59" fmla="*/ 31 h 31"/>
                <a:gd name="T60" fmla="*/ 49 w 51"/>
                <a:gd name="T61" fmla="*/ 31 h 31"/>
                <a:gd name="T62" fmla="*/ 51 w 51"/>
                <a:gd name="T63" fmla="*/ 0 h 31"/>
                <a:gd name="T64" fmla="*/ 0 w 51"/>
                <a:gd name="T6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31">
                  <a:moveTo>
                    <a:pt x="1" y="14"/>
                  </a:moveTo>
                  <a:lnTo>
                    <a:pt x="2" y="15"/>
                  </a:lnTo>
                  <a:lnTo>
                    <a:pt x="2" y="15"/>
                  </a:lnTo>
                  <a:lnTo>
                    <a:pt x="4" y="16"/>
                  </a:lnTo>
                  <a:lnTo>
                    <a:pt x="4" y="16"/>
                  </a:lnTo>
                  <a:lnTo>
                    <a:pt x="5" y="16"/>
                  </a:lnTo>
                  <a:lnTo>
                    <a:pt x="6" y="17"/>
                  </a:lnTo>
                  <a:lnTo>
                    <a:pt x="7" y="17"/>
                  </a:lnTo>
                  <a:lnTo>
                    <a:pt x="8" y="17"/>
                  </a:lnTo>
                  <a:lnTo>
                    <a:pt x="8" y="17"/>
                  </a:lnTo>
                  <a:lnTo>
                    <a:pt x="9" y="18"/>
                  </a:lnTo>
                  <a:lnTo>
                    <a:pt x="9" y="18"/>
                  </a:lnTo>
                  <a:lnTo>
                    <a:pt x="10" y="18"/>
                  </a:lnTo>
                  <a:lnTo>
                    <a:pt x="11" y="19"/>
                  </a:lnTo>
                  <a:lnTo>
                    <a:pt x="12" y="19"/>
                  </a:lnTo>
                  <a:lnTo>
                    <a:pt x="13" y="19"/>
                  </a:lnTo>
                  <a:lnTo>
                    <a:pt x="13" y="19"/>
                  </a:lnTo>
                  <a:lnTo>
                    <a:pt x="14" y="20"/>
                  </a:lnTo>
                  <a:lnTo>
                    <a:pt x="16" y="21"/>
                  </a:lnTo>
                  <a:lnTo>
                    <a:pt x="17" y="21"/>
                  </a:lnTo>
                  <a:lnTo>
                    <a:pt x="18" y="21"/>
                  </a:lnTo>
                  <a:lnTo>
                    <a:pt x="19" y="21"/>
                  </a:lnTo>
                  <a:lnTo>
                    <a:pt x="19" y="21"/>
                  </a:lnTo>
                  <a:lnTo>
                    <a:pt x="20" y="22"/>
                  </a:lnTo>
                  <a:lnTo>
                    <a:pt x="21" y="22"/>
                  </a:lnTo>
                  <a:lnTo>
                    <a:pt x="22" y="22"/>
                  </a:lnTo>
                  <a:lnTo>
                    <a:pt x="22" y="22"/>
                  </a:lnTo>
                  <a:lnTo>
                    <a:pt x="23" y="23"/>
                  </a:lnTo>
                  <a:lnTo>
                    <a:pt x="23" y="23"/>
                  </a:lnTo>
                  <a:lnTo>
                    <a:pt x="24" y="23"/>
                  </a:lnTo>
                  <a:lnTo>
                    <a:pt x="25" y="23"/>
                  </a:lnTo>
                  <a:lnTo>
                    <a:pt x="26" y="24"/>
                  </a:lnTo>
                  <a:lnTo>
                    <a:pt x="26" y="24"/>
                  </a:lnTo>
                  <a:lnTo>
                    <a:pt x="27" y="24"/>
                  </a:lnTo>
                  <a:lnTo>
                    <a:pt x="28" y="24"/>
                  </a:lnTo>
                  <a:lnTo>
                    <a:pt x="28" y="24"/>
                  </a:lnTo>
                  <a:lnTo>
                    <a:pt x="29" y="25"/>
                  </a:lnTo>
                  <a:lnTo>
                    <a:pt x="31" y="25"/>
                  </a:lnTo>
                  <a:lnTo>
                    <a:pt x="32" y="25"/>
                  </a:lnTo>
                  <a:lnTo>
                    <a:pt x="32" y="25"/>
                  </a:lnTo>
                  <a:lnTo>
                    <a:pt x="33" y="26"/>
                  </a:lnTo>
                  <a:lnTo>
                    <a:pt x="33" y="26"/>
                  </a:lnTo>
                  <a:lnTo>
                    <a:pt x="34" y="26"/>
                  </a:lnTo>
                  <a:lnTo>
                    <a:pt x="34" y="26"/>
                  </a:lnTo>
                  <a:lnTo>
                    <a:pt x="36" y="27"/>
                  </a:lnTo>
                  <a:lnTo>
                    <a:pt x="37" y="27"/>
                  </a:lnTo>
                  <a:lnTo>
                    <a:pt x="37" y="27"/>
                  </a:lnTo>
                  <a:lnTo>
                    <a:pt x="39" y="28"/>
                  </a:lnTo>
                  <a:lnTo>
                    <a:pt x="40" y="28"/>
                  </a:lnTo>
                  <a:lnTo>
                    <a:pt x="40" y="28"/>
                  </a:lnTo>
                  <a:lnTo>
                    <a:pt x="42" y="29"/>
                  </a:lnTo>
                  <a:lnTo>
                    <a:pt x="43" y="29"/>
                  </a:lnTo>
                  <a:lnTo>
                    <a:pt x="44" y="29"/>
                  </a:lnTo>
                  <a:lnTo>
                    <a:pt x="44" y="29"/>
                  </a:lnTo>
                  <a:lnTo>
                    <a:pt x="45" y="30"/>
                  </a:lnTo>
                  <a:lnTo>
                    <a:pt x="46" y="30"/>
                  </a:lnTo>
                  <a:lnTo>
                    <a:pt x="46" y="30"/>
                  </a:lnTo>
                  <a:lnTo>
                    <a:pt x="47" y="30"/>
                  </a:lnTo>
                  <a:lnTo>
                    <a:pt x="48" y="30"/>
                  </a:lnTo>
                  <a:lnTo>
                    <a:pt x="49" y="31"/>
                  </a:lnTo>
                  <a:lnTo>
                    <a:pt x="49" y="31"/>
                  </a:lnTo>
                  <a:lnTo>
                    <a:pt x="49" y="31"/>
                  </a:lnTo>
                  <a:lnTo>
                    <a:pt x="51" y="31"/>
                  </a:lnTo>
                  <a:lnTo>
                    <a:pt x="51" y="0"/>
                  </a:lnTo>
                  <a:lnTo>
                    <a:pt x="0" y="0"/>
                  </a:lnTo>
                  <a:lnTo>
                    <a:pt x="0" y="14"/>
                  </a:lnTo>
                  <a:lnTo>
                    <a:pt x="1" y="14"/>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7" name="Freeform 79"/>
            <p:cNvSpPr>
              <a:spLocks/>
            </p:cNvSpPr>
            <p:nvPr/>
          </p:nvSpPr>
          <p:spPr bwMode="auto">
            <a:xfrm>
              <a:off x="5495458" y="3049699"/>
              <a:ext cx="15244" cy="29103"/>
            </a:xfrm>
            <a:custGeom>
              <a:avLst/>
              <a:gdLst>
                <a:gd name="T0" fmla="*/ 11 w 11"/>
                <a:gd name="T1" fmla="*/ 0 h 21"/>
                <a:gd name="T2" fmla="*/ 11 w 11"/>
                <a:gd name="T3" fmla="*/ 0 h 21"/>
                <a:gd name="T4" fmla="*/ 11 w 11"/>
                <a:gd name="T5" fmla="*/ 0 h 21"/>
                <a:gd name="T6" fmla="*/ 11 w 11"/>
                <a:gd name="T7" fmla="*/ 1 h 21"/>
                <a:gd name="T8" fmla="*/ 10 w 11"/>
                <a:gd name="T9" fmla="*/ 1 h 21"/>
                <a:gd name="T10" fmla="*/ 10 w 11"/>
                <a:gd name="T11" fmla="*/ 2 h 21"/>
                <a:gd name="T12" fmla="*/ 10 w 11"/>
                <a:gd name="T13" fmla="*/ 2 h 21"/>
                <a:gd name="T14" fmla="*/ 9 w 11"/>
                <a:gd name="T15" fmla="*/ 3 h 21"/>
                <a:gd name="T16" fmla="*/ 9 w 11"/>
                <a:gd name="T17" fmla="*/ 3 h 21"/>
                <a:gd name="T18" fmla="*/ 8 w 11"/>
                <a:gd name="T19" fmla="*/ 4 h 21"/>
                <a:gd name="T20" fmla="*/ 8 w 11"/>
                <a:gd name="T21" fmla="*/ 4 h 21"/>
                <a:gd name="T22" fmla="*/ 8 w 11"/>
                <a:gd name="T23" fmla="*/ 5 h 21"/>
                <a:gd name="T24" fmla="*/ 8 w 11"/>
                <a:gd name="T25" fmla="*/ 6 h 21"/>
                <a:gd name="T26" fmla="*/ 7 w 11"/>
                <a:gd name="T27" fmla="*/ 6 h 21"/>
                <a:gd name="T28" fmla="*/ 7 w 11"/>
                <a:gd name="T29" fmla="*/ 7 h 21"/>
                <a:gd name="T30" fmla="*/ 7 w 11"/>
                <a:gd name="T31" fmla="*/ 8 h 21"/>
                <a:gd name="T32" fmla="*/ 7 w 11"/>
                <a:gd name="T33" fmla="*/ 8 h 21"/>
                <a:gd name="T34" fmla="*/ 6 w 11"/>
                <a:gd name="T35" fmla="*/ 9 h 21"/>
                <a:gd name="T36" fmla="*/ 6 w 11"/>
                <a:gd name="T37" fmla="*/ 9 h 21"/>
                <a:gd name="T38" fmla="*/ 6 w 11"/>
                <a:gd name="T39" fmla="*/ 10 h 21"/>
                <a:gd name="T40" fmla="*/ 6 w 11"/>
                <a:gd name="T41" fmla="*/ 10 h 21"/>
                <a:gd name="T42" fmla="*/ 5 w 11"/>
                <a:gd name="T43" fmla="*/ 11 h 21"/>
                <a:gd name="T44" fmla="*/ 5 w 11"/>
                <a:gd name="T45" fmla="*/ 12 h 21"/>
                <a:gd name="T46" fmla="*/ 4 w 11"/>
                <a:gd name="T47" fmla="*/ 12 h 21"/>
                <a:gd name="T48" fmla="*/ 4 w 11"/>
                <a:gd name="T49" fmla="*/ 12 h 21"/>
                <a:gd name="T50" fmla="*/ 4 w 11"/>
                <a:gd name="T51" fmla="*/ 13 h 21"/>
                <a:gd name="T52" fmla="*/ 4 w 11"/>
                <a:gd name="T53" fmla="*/ 14 h 21"/>
                <a:gd name="T54" fmla="*/ 3 w 11"/>
                <a:gd name="T55" fmla="*/ 15 h 21"/>
                <a:gd name="T56" fmla="*/ 3 w 11"/>
                <a:gd name="T57" fmla="*/ 15 h 21"/>
                <a:gd name="T58" fmla="*/ 2 w 11"/>
                <a:gd name="T59" fmla="*/ 16 h 21"/>
                <a:gd name="T60" fmla="*/ 2 w 11"/>
                <a:gd name="T61" fmla="*/ 17 h 21"/>
                <a:gd name="T62" fmla="*/ 1 w 11"/>
                <a:gd name="T63" fmla="*/ 19 h 21"/>
                <a:gd name="T64" fmla="*/ 0 w 11"/>
                <a:gd name="T65" fmla="*/ 20 h 21"/>
                <a:gd name="T66" fmla="*/ 0 w 11"/>
                <a:gd name="T67" fmla="*/ 20 h 21"/>
                <a:gd name="T68" fmla="*/ 0 w 11"/>
                <a:gd name="T69" fmla="*/ 21 h 21"/>
                <a:gd name="T70" fmla="*/ 11 w 11"/>
                <a:gd name="T71" fmla="*/ 21 h 21"/>
                <a:gd name="T72" fmla="*/ 11 w 11"/>
                <a:gd name="T7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 h="21">
                  <a:moveTo>
                    <a:pt x="11" y="0"/>
                  </a:moveTo>
                  <a:lnTo>
                    <a:pt x="11" y="0"/>
                  </a:lnTo>
                  <a:lnTo>
                    <a:pt x="11" y="0"/>
                  </a:lnTo>
                  <a:lnTo>
                    <a:pt x="11" y="1"/>
                  </a:lnTo>
                  <a:lnTo>
                    <a:pt x="10" y="1"/>
                  </a:lnTo>
                  <a:lnTo>
                    <a:pt x="10" y="2"/>
                  </a:lnTo>
                  <a:lnTo>
                    <a:pt x="10" y="2"/>
                  </a:lnTo>
                  <a:lnTo>
                    <a:pt x="9" y="3"/>
                  </a:lnTo>
                  <a:lnTo>
                    <a:pt x="9" y="3"/>
                  </a:lnTo>
                  <a:lnTo>
                    <a:pt x="8" y="4"/>
                  </a:lnTo>
                  <a:lnTo>
                    <a:pt x="8" y="4"/>
                  </a:lnTo>
                  <a:lnTo>
                    <a:pt x="8" y="5"/>
                  </a:lnTo>
                  <a:lnTo>
                    <a:pt x="8" y="6"/>
                  </a:lnTo>
                  <a:lnTo>
                    <a:pt x="7" y="6"/>
                  </a:lnTo>
                  <a:lnTo>
                    <a:pt x="7" y="7"/>
                  </a:lnTo>
                  <a:lnTo>
                    <a:pt x="7" y="8"/>
                  </a:lnTo>
                  <a:lnTo>
                    <a:pt x="7" y="8"/>
                  </a:lnTo>
                  <a:lnTo>
                    <a:pt x="6" y="9"/>
                  </a:lnTo>
                  <a:lnTo>
                    <a:pt x="6" y="9"/>
                  </a:lnTo>
                  <a:lnTo>
                    <a:pt x="6" y="10"/>
                  </a:lnTo>
                  <a:lnTo>
                    <a:pt x="6" y="10"/>
                  </a:lnTo>
                  <a:lnTo>
                    <a:pt x="5" y="11"/>
                  </a:lnTo>
                  <a:lnTo>
                    <a:pt x="5" y="12"/>
                  </a:lnTo>
                  <a:lnTo>
                    <a:pt x="4" y="12"/>
                  </a:lnTo>
                  <a:lnTo>
                    <a:pt x="4" y="12"/>
                  </a:lnTo>
                  <a:lnTo>
                    <a:pt x="4" y="13"/>
                  </a:lnTo>
                  <a:lnTo>
                    <a:pt x="4" y="14"/>
                  </a:lnTo>
                  <a:lnTo>
                    <a:pt x="3" y="15"/>
                  </a:lnTo>
                  <a:lnTo>
                    <a:pt x="3" y="15"/>
                  </a:lnTo>
                  <a:lnTo>
                    <a:pt x="2" y="16"/>
                  </a:lnTo>
                  <a:lnTo>
                    <a:pt x="2" y="17"/>
                  </a:lnTo>
                  <a:lnTo>
                    <a:pt x="1" y="19"/>
                  </a:lnTo>
                  <a:lnTo>
                    <a:pt x="0" y="20"/>
                  </a:lnTo>
                  <a:lnTo>
                    <a:pt x="0" y="20"/>
                  </a:lnTo>
                  <a:lnTo>
                    <a:pt x="0" y="21"/>
                  </a:lnTo>
                  <a:lnTo>
                    <a:pt x="11" y="21"/>
                  </a:lnTo>
                  <a:lnTo>
                    <a:pt x="11" y="0"/>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8" name="Freeform 80"/>
            <p:cNvSpPr>
              <a:spLocks/>
            </p:cNvSpPr>
            <p:nvPr/>
          </p:nvSpPr>
          <p:spPr bwMode="auto">
            <a:xfrm>
              <a:off x="5448341" y="3128691"/>
              <a:ext cx="62362" cy="70677"/>
            </a:xfrm>
            <a:custGeom>
              <a:avLst/>
              <a:gdLst>
                <a:gd name="T0" fmla="*/ 19 w 45"/>
                <a:gd name="T1" fmla="*/ 0 h 51"/>
                <a:gd name="T2" fmla="*/ 18 w 45"/>
                <a:gd name="T3" fmla="*/ 2 h 51"/>
                <a:gd name="T4" fmla="*/ 18 w 45"/>
                <a:gd name="T5" fmla="*/ 2 h 51"/>
                <a:gd name="T6" fmla="*/ 17 w 45"/>
                <a:gd name="T7" fmla="*/ 3 h 51"/>
                <a:gd name="T8" fmla="*/ 17 w 45"/>
                <a:gd name="T9" fmla="*/ 5 h 51"/>
                <a:gd name="T10" fmla="*/ 17 w 45"/>
                <a:gd name="T11" fmla="*/ 6 h 51"/>
                <a:gd name="T12" fmla="*/ 16 w 45"/>
                <a:gd name="T13" fmla="*/ 7 h 51"/>
                <a:gd name="T14" fmla="*/ 16 w 45"/>
                <a:gd name="T15" fmla="*/ 8 h 51"/>
                <a:gd name="T16" fmla="*/ 15 w 45"/>
                <a:gd name="T17" fmla="*/ 9 h 51"/>
                <a:gd name="T18" fmla="*/ 15 w 45"/>
                <a:gd name="T19" fmla="*/ 10 h 51"/>
                <a:gd name="T20" fmla="*/ 15 w 45"/>
                <a:gd name="T21" fmla="*/ 11 h 51"/>
                <a:gd name="T22" fmla="*/ 14 w 45"/>
                <a:gd name="T23" fmla="*/ 13 h 51"/>
                <a:gd name="T24" fmla="*/ 13 w 45"/>
                <a:gd name="T25" fmla="*/ 14 h 51"/>
                <a:gd name="T26" fmla="*/ 13 w 45"/>
                <a:gd name="T27" fmla="*/ 15 h 51"/>
                <a:gd name="T28" fmla="*/ 13 w 45"/>
                <a:gd name="T29" fmla="*/ 16 h 51"/>
                <a:gd name="T30" fmla="*/ 12 w 45"/>
                <a:gd name="T31" fmla="*/ 17 h 51"/>
                <a:gd name="T32" fmla="*/ 12 w 45"/>
                <a:gd name="T33" fmla="*/ 18 h 51"/>
                <a:gd name="T34" fmla="*/ 11 w 45"/>
                <a:gd name="T35" fmla="*/ 20 h 51"/>
                <a:gd name="T36" fmla="*/ 11 w 45"/>
                <a:gd name="T37" fmla="*/ 21 h 51"/>
                <a:gd name="T38" fmla="*/ 10 w 45"/>
                <a:gd name="T39" fmla="*/ 22 h 51"/>
                <a:gd name="T40" fmla="*/ 10 w 45"/>
                <a:gd name="T41" fmla="*/ 23 h 51"/>
                <a:gd name="T42" fmla="*/ 10 w 45"/>
                <a:gd name="T43" fmla="*/ 24 h 51"/>
                <a:gd name="T44" fmla="*/ 9 w 45"/>
                <a:gd name="T45" fmla="*/ 25 h 51"/>
                <a:gd name="T46" fmla="*/ 9 w 45"/>
                <a:gd name="T47" fmla="*/ 26 h 51"/>
                <a:gd name="T48" fmla="*/ 9 w 45"/>
                <a:gd name="T49" fmla="*/ 28 h 51"/>
                <a:gd name="T50" fmla="*/ 8 w 45"/>
                <a:gd name="T51" fmla="*/ 29 h 51"/>
                <a:gd name="T52" fmla="*/ 8 w 45"/>
                <a:gd name="T53" fmla="*/ 30 h 51"/>
                <a:gd name="T54" fmla="*/ 8 w 45"/>
                <a:gd name="T55" fmla="*/ 31 h 51"/>
                <a:gd name="T56" fmla="*/ 7 w 45"/>
                <a:gd name="T57" fmla="*/ 32 h 51"/>
                <a:gd name="T58" fmla="*/ 7 w 45"/>
                <a:gd name="T59" fmla="*/ 34 h 51"/>
                <a:gd name="T60" fmla="*/ 6 w 45"/>
                <a:gd name="T61" fmla="*/ 34 h 51"/>
                <a:gd name="T62" fmla="*/ 5 w 45"/>
                <a:gd name="T63" fmla="*/ 38 h 51"/>
                <a:gd name="T64" fmla="*/ 5 w 45"/>
                <a:gd name="T65" fmla="*/ 39 h 51"/>
                <a:gd name="T66" fmla="*/ 4 w 45"/>
                <a:gd name="T67" fmla="*/ 40 h 51"/>
                <a:gd name="T68" fmla="*/ 4 w 45"/>
                <a:gd name="T69" fmla="*/ 42 h 51"/>
                <a:gd name="T70" fmla="*/ 3 w 45"/>
                <a:gd name="T71" fmla="*/ 43 h 51"/>
                <a:gd name="T72" fmla="*/ 3 w 45"/>
                <a:gd name="T73" fmla="*/ 44 h 51"/>
                <a:gd name="T74" fmla="*/ 2 w 45"/>
                <a:gd name="T75" fmla="*/ 45 h 51"/>
                <a:gd name="T76" fmla="*/ 2 w 45"/>
                <a:gd name="T77" fmla="*/ 46 h 51"/>
                <a:gd name="T78" fmla="*/ 2 w 45"/>
                <a:gd name="T79" fmla="*/ 47 h 51"/>
                <a:gd name="T80" fmla="*/ 1 w 45"/>
                <a:gd name="T81" fmla="*/ 48 h 51"/>
                <a:gd name="T82" fmla="*/ 1 w 45"/>
                <a:gd name="T83" fmla="*/ 50 h 51"/>
                <a:gd name="T84" fmla="*/ 0 w 45"/>
                <a:gd name="T85" fmla="*/ 51 h 51"/>
                <a:gd name="T86" fmla="*/ 45 w 45"/>
                <a:gd name="T8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51">
                  <a:moveTo>
                    <a:pt x="19" y="0"/>
                  </a:moveTo>
                  <a:lnTo>
                    <a:pt x="19" y="0"/>
                  </a:lnTo>
                  <a:lnTo>
                    <a:pt x="18" y="1"/>
                  </a:lnTo>
                  <a:lnTo>
                    <a:pt x="18" y="2"/>
                  </a:lnTo>
                  <a:lnTo>
                    <a:pt x="18" y="2"/>
                  </a:lnTo>
                  <a:lnTo>
                    <a:pt x="18" y="2"/>
                  </a:lnTo>
                  <a:lnTo>
                    <a:pt x="18" y="3"/>
                  </a:lnTo>
                  <a:lnTo>
                    <a:pt x="17" y="3"/>
                  </a:lnTo>
                  <a:lnTo>
                    <a:pt x="17" y="4"/>
                  </a:lnTo>
                  <a:lnTo>
                    <a:pt x="17" y="5"/>
                  </a:lnTo>
                  <a:lnTo>
                    <a:pt x="17" y="5"/>
                  </a:lnTo>
                  <a:lnTo>
                    <a:pt x="17" y="6"/>
                  </a:lnTo>
                  <a:lnTo>
                    <a:pt x="16" y="6"/>
                  </a:lnTo>
                  <a:lnTo>
                    <a:pt x="16" y="7"/>
                  </a:lnTo>
                  <a:lnTo>
                    <a:pt x="16" y="7"/>
                  </a:lnTo>
                  <a:lnTo>
                    <a:pt x="16" y="8"/>
                  </a:lnTo>
                  <a:lnTo>
                    <a:pt x="15" y="9"/>
                  </a:lnTo>
                  <a:lnTo>
                    <a:pt x="15" y="9"/>
                  </a:lnTo>
                  <a:lnTo>
                    <a:pt x="15" y="10"/>
                  </a:lnTo>
                  <a:lnTo>
                    <a:pt x="15" y="10"/>
                  </a:lnTo>
                  <a:lnTo>
                    <a:pt x="15" y="11"/>
                  </a:lnTo>
                  <a:lnTo>
                    <a:pt x="15" y="11"/>
                  </a:lnTo>
                  <a:lnTo>
                    <a:pt x="14" y="12"/>
                  </a:lnTo>
                  <a:lnTo>
                    <a:pt x="14" y="13"/>
                  </a:lnTo>
                  <a:lnTo>
                    <a:pt x="14" y="13"/>
                  </a:lnTo>
                  <a:lnTo>
                    <a:pt x="13" y="14"/>
                  </a:lnTo>
                  <a:lnTo>
                    <a:pt x="13" y="14"/>
                  </a:lnTo>
                  <a:lnTo>
                    <a:pt x="13" y="15"/>
                  </a:lnTo>
                  <a:lnTo>
                    <a:pt x="13" y="16"/>
                  </a:lnTo>
                  <a:lnTo>
                    <a:pt x="13" y="16"/>
                  </a:lnTo>
                  <a:lnTo>
                    <a:pt x="13" y="16"/>
                  </a:lnTo>
                  <a:lnTo>
                    <a:pt x="12" y="17"/>
                  </a:lnTo>
                  <a:lnTo>
                    <a:pt x="12" y="18"/>
                  </a:lnTo>
                  <a:lnTo>
                    <a:pt x="12" y="18"/>
                  </a:lnTo>
                  <a:lnTo>
                    <a:pt x="12" y="19"/>
                  </a:lnTo>
                  <a:lnTo>
                    <a:pt x="11" y="20"/>
                  </a:lnTo>
                  <a:lnTo>
                    <a:pt x="11" y="20"/>
                  </a:lnTo>
                  <a:lnTo>
                    <a:pt x="11" y="21"/>
                  </a:lnTo>
                  <a:lnTo>
                    <a:pt x="11" y="21"/>
                  </a:lnTo>
                  <a:lnTo>
                    <a:pt x="10" y="22"/>
                  </a:lnTo>
                  <a:lnTo>
                    <a:pt x="10" y="22"/>
                  </a:lnTo>
                  <a:lnTo>
                    <a:pt x="10" y="23"/>
                  </a:lnTo>
                  <a:lnTo>
                    <a:pt x="10" y="24"/>
                  </a:lnTo>
                  <a:lnTo>
                    <a:pt x="10" y="24"/>
                  </a:lnTo>
                  <a:lnTo>
                    <a:pt x="10" y="24"/>
                  </a:lnTo>
                  <a:lnTo>
                    <a:pt x="9" y="25"/>
                  </a:lnTo>
                  <a:lnTo>
                    <a:pt x="9" y="26"/>
                  </a:lnTo>
                  <a:lnTo>
                    <a:pt x="9" y="26"/>
                  </a:lnTo>
                  <a:lnTo>
                    <a:pt x="9" y="27"/>
                  </a:lnTo>
                  <a:lnTo>
                    <a:pt x="9" y="28"/>
                  </a:lnTo>
                  <a:lnTo>
                    <a:pt x="9" y="28"/>
                  </a:lnTo>
                  <a:lnTo>
                    <a:pt x="8" y="29"/>
                  </a:lnTo>
                  <a:lnTo>
                    <a:pt x="8" y="29"/>
                  </a:lnTo>
                  <a:lnTo>
                    <a:pt x="8" y="30"/>
                  </a:lnTo>
                  <a:lnTo>
                    <a:pt x="8" y="30"/>
                  </a:lnTo>
                  <a:lnTo>
                    <a:pt x="8" y="31"/>
                  </a:lnTo>
                  <a:lnTo>
                    <a:pt x="7" y="32"/>
                  </a:lnTo>
                  <a:lnTo>
                    <a:pt x="7" y="32"/>
                  </a:lnTo>
                  <a:lnTo>
                    <a:pt x="7" y="33"/>
                  </a:lnTo>
                  <a:lnTo>
                    <a:pt x="7" y="34"/>
                  </a:lnTo>
                  <a:lnTo>
                    <a:pt x="6" y="34"/>
                  </a:lnTo>
                  <a:lnTo>
                    <a:pt x="6" y="34"/>
                  </a:lnTo>
                  <a:lnTo>
                    <a:pt x="5" y="37"/>
                  </a:lnTo>
                  <a:lnTo>
                    <a:pt x="5" y="38"/>
                  </a:lnTo>
                  <a:lnTo>
                    <a:pt x="5" y="38"/>
                  </a:lnTo>
                  <a:lnTo>
                    <a:pt x="5" y="39"/>
                  </a:lnTo>
                  <a:lnTo>
                    <a:pt x="4" y="40"/>
                  </a:lnTo>
                  <a:lnTo>
                    <a:pt x="4" y="40"/>
                  </a:lnTo>
                  <a:lnTo>
                    <a:pt x="4" y="41"/>
                  </a:lnTo>
                  <a:lnTo>
                    <a:pt x="4" y="42"/>
                  </a:lnTo>
                  <a:lnTo>
                    <a:pt x="4" y="42"/>
                  </a:lnTo>
                  <a:lnTo>
                    <a:pt x="3" y="43"/>
                  </a:lnTo>
                  <a:lnTo>
                    <a:pt x="3" y="43"/>
                  </a:lnTo>
                  <a:lnTo>
                    <a:pt x="3" y="44"/>
                  </a:lnTo>
                  <a:lnTo>
                    <a:pt x="3" y="44"/>
                  </a:lnTo>
                  <a:lnTo>
                    <a:pt x="2" y="45"/>
                  </a:lnTo>
                  <a:lnTo>
                    <a:pt x="2" y="46"/>
                  </a:lnTo>
                  <a:lnTo>
                    <a:pt x="2" y="46"/>
                  </a:lnTo>
                  <a:lnTo>
                    <a:pt x="2" y="47"/>
                  </a:lnTo>
                  <a:lnTo>
                    <a:pt x="2" y="47"/>
                  </a:lnTo>
                  <a:lnTo>
                    <a:pt x="1" y="48"/>
                  </a:lnTo>
                  <a:lnTo>
                    <a:pt x="1" y="48"/>
                  </a:lnTo>
                  <a:lnTo>
                    <a:pt x="1" y="49"/>
                  </a:lnTo>
                  <a:lnTo>
                    <a:pt x="1" y="50"/>
                  </a:lnTo>
                  <a:lnTo>
                    <a:pt x="1" y="50"/>
                  </a:lnTo>
                  <a:lnTo>
                    <a:pt x="0" y="51"/>
                  </a:lnTo>
                  <a:lnTo>
                    <a:pt x="45" y="51"/>
                  </a:lnTo>
                  <a:lnTo>
                    <a:pt x="45" y="0"/>
                  </a:lnTo>
                  <a:lnTo>
                    <a:pt x="19" y="0"/>
                  </a:lnTo>
                  <a:close/>
                </a:path>
              </a:pathLst>
            </a:custGeom>
            <a:solidFill>
              <a:srgbClr val="F06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9" name="Freeform 81"/>
            <p:cNvSpPr>
              <a:spLocks/>
            </p:cNvSpPr>
            <p:nvPr/>
          </p:nvSpPr>
          <p:spPr bwMode="auto">
            <a:xfrm>
              <a:off x="5695016" y="2701859"/>
              <a:ext cx="163526" cy="325668"/>
            </a:xfrm>
            <a:custGeom>
              <a:avLst/>
              <a:gdLst>
                <a:gd name="T0" fmla="*/ 0 w 365"/>
                <a:gd name="T1" fmla="*/ 0 h 727"/>
                <a:gd name="T2" fmla="*/ 365 w 365"/>
                <a:gd name="T3" fmla="*/ 0 h 727"/>
                <a:gd name="T4" fmla="*/ 365 w 365"/>
                <a:gd name="T5" fmla="*/ 528 h 727"/>
                <a:gd name="T6" fmla="*/ 0 w 365"/>
                <a:gd name="T7" fmla="*/ 528 h 727"/>
                <a:gd name="T8" fmla="*/ 0 w 365"/>
                <a:gd name="T9" fmla="*/ 0 h 727"/>
              </a:gdLst>
              <a:ahLst/>
              <a:cxnLst>
                <a:cxn ang="0">
                  <a:pos x="T0" y="T1"/>
                </a:cxn>
                <a:cxn ang="0">
                  <a:pos x="T2" y="T3"/>
                </a:cxn>
                <a:cxn ang="0">
                  <a:pos x="T4" y="T5"/>
                </a:cxn>
                <a:cxn ang="0">
                  <a:pos x="T6" y="T7"/>
                </a:cxn>
                <a:cxn ang="0">
                  <a:pos x="T8" y="T9"/>
                </a:cxn>
              </a:cxnLst>
              <a:rect l="0" t="0" r="r" b="b"/>
              <a:pathLst>
                <a:path w="365" h="727">
                  <a:moveTo>
                    <a:pt x="0" y="0"/>
                  </a:moveTo>
                  <a:lnTo>
                    <a:pt x="365" y="0"/>
                  </a:lnTo>
                  <a:lnTo>
                    <a:pt x="365" y="528"/>
                  </a:lnTo>
                  <a:cubicBezTo>
                    <a:pt x="365" y="706"/>
                    <a:pt x="0" y="727"/>
                    <a:pt x="0" y="528"/>
                  </a:cubicBezTo>
                  <a:lnTo>
                    <a:pt x="0" y="0"/>
                  </a:ln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0" name="Freeform 82"/>
            <p:cNvSpPr>
              <a:spLocks/>
            </p:cNvSpPr>
            <p:nvPr/>
          </p:nvSpPr>
          <p:spPr bwMode="auto">
            <a:xfrm>
              <a:off x="5695016" y="2819653"/>
              <a:ext cx="163526" cy="112252"/>
            </a:xfrm>
            <a:custGeom>
              <a:avLst/>
              <a:gdLst>
                <a:gd name="T0" fmla="*/ 118 w 118"/>
                <a:gd name="T1" fmla="*/ 22 h 81"/>
                <a:gd name="T2" fmla="*/ 118 w 118"/>
                <a:gd name="T3" fmla="*/ 0 h 81"/>
                <a:gd name="T4" fmla="*/ 0 w 118"/>
                <a:gd name="T5" fmla="*/ 0 h 81"/>
                <a:gd name="T6" fmla="*/ 0 w 118"/>
                <a:gd name="T7" fmla="*/ 81 h 81"/>
                <a:gd name="T8" fmla="*/ 118 w 118"/>
                <a:gd name="T9" fmla="*/ 22 h 81"/>
              </a:gdLst>
              <a:ahLst/>
              <a:cxnLst>
                <a:cxn ang="0">
                  <a:pos x="T0" y="T1"/>
                </a:cxn>
                <a:cxn ang="0">
                  <a:pos x="T2" y="T3"/>
                </a:cxn>
                <a:cxn ang="0">
                  <a:pos x="T4" y="T5"/>
                </a:cxn>
                <a:cxn ang="0">
                  <a:pos x="T6" y="T7"/>
                </a:cxn>
                <a:cxn ang="0">
                  <a:pos x="T8" y="T9"/>
                </a:cxn>
              </a:cxnLst>
              <a:rect l="0" t="0" r="r" b="b"/>
              <a:pathLst>
                <a:path w="118" h="81">
                  <a:moveTo>
                    <a:pt x="118" y="22"/>
                  </a:moveTo>
                  <a:lnTo>
                    <a:pt x="118" y="0"/>
                  </a:lnTo>
                  <a:lnTo>
                    <a:pt x="0" y="0"/>
                  </a:lnTo>
                  <a:lnTo>
                    <a:pt x="0" y="81"/>
                  </a:lnTo>
                  <a:lnTo>
                    <a:pt x="118" y="22"/>
                  </a:lnTo>
                  <a:close/>
                </a:path>
              </a:pathLst>
            </a:custGeom>
            <a:solidFill>
              <a:srgbClr val="E6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1" name="Freeform 83"/>
            <p:cNvSpPr>
              <a:spLocks/>
            </p:cNvSpPr>
            <p:nvPr/>
          </p:nvSpPr>
          <p:spPr bwMode="auto">
            <a:xfrm>
              <a:off x="5528718" y="2316602"/>
              <a:ext cx="494737" cy="372785"/>
            </a:xfrm>
            <a:custGeom>
              <a:avLst/>
              <a:gdLst>
                <a:gd name="T0" fmla="*/ 544 w 1103"/>
                <a:gd name="T1" fmla="*/ 310 h 831"/>
                <a:gd name="T2" fmla="*/ 954 w 1103"/>
                <a:gd name="T3" fmla="*/ 623 h 831"/>
                <a:gd name="T4" fmla="*/ 1047 w 1103"/>
                <a:gd name="T5" fmla="*/ 636 h 831"/>
                <a:gd name="T6" fmla="*/ 565 w 1103"/>
                <a:gd name="T7" fmla="*/ 0 h 831"/>
                <a:gd name="T8" fmla="*/ 56 w 1103"/>
                <a:gd name="T9" fmla="*/ 614 h 831"/>
                <a:gd name="T10" fmla="*/ 147 w 1103"/>
                <a:gd name="T11" fmla="*/ 615 h 831"/>
                <a:gd name="T12" fmla="*/ 544 w 1103"/>
                <a:gd name="T13" fmla="*/ 310 h 831"/>
              </a:gdLst>
              <a:ahLst/>
              <a:cxnLst>
                <a:cxn ang="0">
                  <a:pos x="T0" y="T1"/>
                </a:cxn>
                <a:cxn ang="0">
                  <a:pos x="T2" y="T3"/>
                </a:cxn>
                <a:cxn ang="0">
                  <a:pos x="T4" y="T5"/>
                </a:cxn>
                <a:cxn ang="0">
                  <a:pos x="T6" y="T7"/>
                </a:cxn>
                <a:cxn ang="0">
                  <a:pos x="T8" y="T9"/>
                </a:cxn>
                <a:cxn ang="0">
                  <a:pos x="T10" y="T11"/>
                </a:cxn>
                <a:cxn ang="0">
                  <a:pos x="T12" y="T13"/>
                </a:cxn>
              </a:cxnLst>
              <a:rect l="0" t="0" r="r" b="b"/>
              <a:pathLst>
                <a:path w="1103" h="831">
                  <a:moveTo>
                    <a:pt x="544" y="310"/>
                  </a:moveTo>
                  <a:cubicBezTo>
                    <a:pt x="803" y="310"/>
                    <a:pt x="940" y="462"/>
                    <a:pt x="954" y="623"/>
                  </a:cubicBezTo>
                  <a:cubicBezTo>
                    <a:pt x="968" y="784"/>
                    <a:pt x="991" y="755"/>
                    <a:pt x="1047" y="636"/>
                  </a:cubicBezTo>
                  <a:cubicBezTo>
                    <a:pt x="1103" y="516"/>
                    <a:pt x="966" y="0"/>
                    <a:pt x="565" y="0"/>
                  </a:cubicBezTo>
                  <a:cubicBezTo>
                    <a:pt x="164" y="0"/>
                    <a:pt x="0" y="397"/>
                    <a:pt x="56" y="614"/>
                  </a:cubicBezTo>
                  <a:cubicBezTo>
                    <a:pt x="112" y="831"/>
                    <a:pt x="112" y="779"/>
                    <a:pt x="147" y="615"/>
                  </a:cubicBezTo>
                  <a:cubicBezTo>
                    <a:pt x="182" y="450"/>
                    <a:pt x="257" y="318"/>
                    <a:pt x="544" y="310"/>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2" name="Freeform 84"/>
            <p:cNvSpPr>
              <a:spLocks/>
            </p:cNvSpPr>
            <p:nvPr/>
          </p:nvSpPr>
          <p:spPr bwMode="auto">
            <a:xfrm>
              <a:off x="5538419" y="2417766"/>
              <a:ext cx="478107" cy="440690"/>
            </a:xfrm>
            <a:custGeom>
              <a:avLst/>
              <a:gdLst>
                <a:gd name="T0" fmla="*/ 983 w 1069"/>
                <a:gd name="T1" fmla="*/ 246 h 983"/>
                <a:gd name="T2" fmla="*/ 531 w 1069"/>
                <a:gd name="T3" fmla="*/ 983 h 983"/>
                <a:gd name="T4" fmla="*/ 76 w 1069"/>
                <a:gd name="T5" fmla="*/ 258 h 983"/>
                <a:gd name="T6" fmla="*/ 983 w 1069"/>
                <a:gd name="T7" fmla="*/ 246 h 983"/>
              </a:gdLst>
              <a:ahLst/>
              <a:cxnLst>
                <a:cxn ang="0">
                  <a:pos x="T0" y="T1"/>
                </a:cxn>
                <a:cxn ang="0">
                  <a:pos x="T2" y="T3"/>
                </a:cxn>
                <a:cxn ang="0">
                  <a:pos x="T4" y="T5"/>
                </a:cxn>
                <a:cxn ang="0">
                  <a:pos x="T6" y="T7"/>
                </a:cxn>
              </a:cxnLst>
              <a:rect l="0" t="0" r="r" b="b"/>
              <a:pathLst>
                <a:path w="1069" h="983">
                  <a:moveTo>
                    <a:pt x="983" y="246"/>
                  </a:moveTo>
                  <a:cubicBezTo>
                    <a:pt x="1069" y="548"/>
                    <a:pt x="831" y="983"/>
                    <a:pt x="531" y="983"/>
                  </a:cubicBezTo>
                  <a:cubicBezTo>
                    <a:pt x="235" y="983"/>
                    <a:pt x="0" y="560"/>
                    <a:pt x="76" y="258"/>
                  </a:cubicBezTo>
                  <a:cubicBezTo>
                    <a:pt x="319" y="137"/>
                    <a:pt x="694" y="0"/>
                    <a:pt x="983" y="246"/>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3" name="Freeform 85"/>
            <p:cNvSpPr>
              <a:spLocks/>
            </p:cNvSpPr>
            <p:nvPr/>
          </p:nvSpPr>
          <p:spPr bwMode="auto">
            <a:xfrm>
              <a:off x="5534261" y="2448254"/>
              <a:ext cx="464249" cy="217574"/>
            </a:xfrm>
            <a:custGeom>
              <a:avLst/>
              <a:gdLst>
                <a:gd name="T0" fmla="*/ 923 w 1037"/>
                <a:gd name="T1" fmla="*/ 295 h 485"/>
                <a:gd name="T2" fmla="*/ 799 w 1037"/>
                <a:gd name="T3" fmla="*/ 94 h 485"/>
                <a:gd name="T4" fmla="*/ 353 w 1037"/>
                <a:gd name="T5" fmla="*/ 186 h 485"/>
                <a:gd name="T6" fmla="*/ 171 w 1037"/>
                <a:gd name="T7" fmla="*/ 432 h 485"/>
                <a:gd name="T8" fmla="*/ 146 w 1037"/>
                <a:gd name="T9" fmla="*/ 480 h 485"/>
                <a:gd name="T10" fmla="*/ 55 w 1037"/>
                <a:gd name="T11" fmla="*/ 316 h 485"/>
                <a:gd name="T12" fmla="*/ 47 w 1037"/>
                <a:gd name="T13" fmla="*/ 145 h 485"/>
                <a:gd name="T14" fmla="*/ 525 w 1037"/>
                <a:gd name="T15" fmla="*/ 7 h 485"/>
                <a:gd name="T16" fmla="*/ 949 w 1037"/>
                <a:gd name="T17" fmla="*/ 106 h 485"/>
                <a:gd name="T18" fmla="*/ 1009 w 1037"/>
                <a:gd name="T19" fmla="*/ 341 h 485"/>
                <a:gd name="T20" fmla="*/ 927 w 1037"/>
                <a:gd name="T21" fmla="*/ 457 h 485"/>
                <a:gd name="T22" fmla="*/ 923 w 1037"/>
                <a:gd name="T23" fmla="*/ 29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7" h="485">
                  <a:moveTo>
                    <a:pt x="923" y="295"/>
                  </a:moveTo>
                  <a:cubicBezTo>
                    <a:pt x="922" y="211"/>
                    <a:pt x="851" y="120"/>
                    <a:pt x="799" y="94"/>
                  </a:cubicBezTo>
                  <a:cubicBezTo>
                    <a:pt x="748" y="69"/>
                    <a:pt x="487" y="101"/>
                    <a:pt x="353" y="186"/>
                  </a:cubicBezTo>
                  <a:cubicBezTo>
                    <a:pt x="207" y="279"/>
                    <a:pt x="180" y="349"/>
                    <a:pt x="171" y="432"/>
                  </a:cubicBezTo>
                  <a:cubicBezTo>
                    <a:pt x="168" y="458"/>
                    <a:pt x="160" y="485"/>
                    <a:pt x="146" y="480"/>
                  </a:cubicBezTo>
                  <a:cubicBezTo>
                    <a:pt x="102" y="463"/>
                    <a:pt x="93" y="339"/>
                    <a:pt x="55" y="316"/>
                  </a:cubicBezTo>
                  <a:cubicBezTo>
                    <a:pt x="0" y="283"/>
                    <a:pt x="25" y="230"/>
                    <a:pt x="47" y="145"/>
                  </a:cubicBezTo>
                  <a:cubicBezTo>
                    <a:pt x="69" y="61"/>
                    <a:pt x="319" y="14"/>
                    <a:pt x="525" y="7"/>
                  </a:cubicBezTo>
                  <a:cubicBezTo>
                    <a:pt x="731" y="0"/>
                    <a:pt x="885" y="47"/>
                    <a:pt x="949" y="106"/>
                  </a:cubicBezTo>
                  <a:cubicBezTo>
                    <a:pt x="1013" y="165"/>
                    <a:pt x="1037" y="260"/>
                    <a:pt x="1009" y="341"/>
                  </a:cubicBezTo>
                  <a:cubicBezTo>
                    <a:pt x="989" y="398"/>
                    <a:pt x="968" y="469"/>
                    <a:pt x="927" y="457"/>
                  </a:cubicBezTo>
                  <a:cubicBezTo>
                    <a:pt x="908" y="451"/>
                    <a:pt x="924" y="344"/>
                    <a:pt x="923" y="295"/>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4" name="Freeform 86"/>
            <p:cNvSpPr>
              <a:spLocks/>
            </p:cNvSpPr>
            <p:nvPr/>
          </p:nvSpPr>
          <p:spPr bwMode="auto">
            <a:xfrm>
              <a:off x="5958321" y="2556348"/>
              <a:ext cx="58204" cy="110865"/>
            </a:xfrm>
            <a:custGeom>
              <a:avLst/>
              <a:gdLst>
                <a:gd name="T0" fmla="*/ 92 w 131"/>
                <a:gd name="T1" fmla="*/ 6 h 248"/>
                <a:gd name="T2" fmla="*/ 117 w 131"/>
                <a:gd name="T3" fmla="*/ 135 h 248"/>
                <a:gd name="T4" fmla="*/ 39 w 131"/>
                <a:gd name="T5" fmla="*/ 242 h 248"/>
                <a:gd name="T6" fmla="*/ 15 w 131"/>
                <a:gd name="T7" fmla="*/ 113 h 248"/>
                <a:gd name="T8" fmla="*/ 92 w 131"/>
                <a:gd name="T9" fmla="*/ 6 h 248"/>
              </a:gdLst>
              <a:ahLst/>
              <a:cxnLst>
                <a:cxn ang="0">
                  <a:pos x="T0" y="T1"/>
                </a:cxn>
                <a:cxn ang="0">
                  <a:pos x="T2" y="T3"/>
                </a:cxn>
                <a:cxn ang="0">
                  <a:pos x="T4" y="T5"/>
                </a:cxn>
                <a:cxn ang="0">
                  <a:pos x="T6" y="T7"/>
                </a:cxn>
                <a:cxn ang="0">
                  <a:pos x="T8" y="T9"/>
                </a:cxn>
              </a:cxnLst>
              <a:rect l="0" t="0" r="r" b="b"/>
              <a:pathLst>
                <a:path w="131" h="248">
                  <a:moveTo>
                    <a:pt x="92" y="6"/>
                  </a:moveTo>
                  <a:cubicBezTo>
                    <a:pt x="120" y="12"/>
                    <a:pt x="131" y="70"/>
                    <a:pt x="117" y="135"/>
                  </a:cubicBezTo>
                  <a:cubicBezTo>
                    <a:pt x="102" y="200"/>
                    <a:pt x="68" y="248"/>
                    <a:pt x="39" y="242"/>
                  </a:cubicBezTo>
                  <a:cubicBezTo>
                    <a:pt x="11" y="236"/>
                    <a:pt x="0" y="178"/>
                    <a:pt x="15" y="113"/>
                  </a:cubicBezTo>
                  <a:cubicBezTo>
                    <a:pt x="29" y="47"/>
                    <a:pt x="64" y="0"/>
                    <a:pt x="92" y="6"/>
                  </a:cubicBezTo>
                  <a:close/>
                </a:path>
              </a:pathLst>
            </a:custGeom>
            <a:solidFill>
              <a:srgbClr val="FCD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5" name="Freeform 87"/>
            <p:cNvSpPr>
              <a:spLocks/>
            </p:cNvSpPr>
            <p:nvPr/>
          </p:nvSpPr>
          <p:spPr bwMode="auto">
            <a:xfrm>
              <a:off x="5537033" y="2556348"/>
              <a:ext cx="58204" cy="110865"/>
            </a:xfrm>
            <a:custGeom>
              <a:avLst/>
              <a:gdLst>
                <a:gd name="T0" fmla="*/ 39 w 131"/>
                <a:gd name="T1" fmla="*/ 6 h 248"/>
                <a:gd name="T2" fmla="*/ 14 w 131"/>
                <a:gd name="T3" fmla="*/ 135 h 248"/>
                <a:gd name="T4" fmla="*/ 91 w 131"/>
                <a:gd name="T5" fmla="*/ 242 h 248"/>
                <a:gd name="T6" fmla="*/ 116 w 131"/>
                <a:gd name="T7" fmla="*/ 113 h 248"/>
                <a:gd name="T8" fmla="*/ 39 w 131"/>
                <a:gd name="T9" fmla="*/ 6 h 248"/>
              </a:gdLst>
              <a:ahLst/>
              <a:cxnLst>
                <a:cxn ang="0">
                  <a:pos x="T0" y="T1"/>
                </a:cxn>
                <a:cxn ang="0">
                  <a:pos x="T2" y="T3"/>
                </a:cxn>
                <a:cxn ang="0">
                  <a:pos x="T4" y="T5"/>
                </a:cxn>
                <a:cxn ang="0">
                  <a:pos x="T6" y="T7"/>
                </a:cxn>
                <a:cxn ang="0">
                  <a:pos x="T8" y="T9"/>
                </a:cxn>
              </a:cxnLst>
              <a:rect l="0" t="0" r="r" b="b"/>
              <a:pathLst>
                <a:path w="131" h="248">
                  <a:moveTo>
                    <a:pt x="39" y="6"/>
                  </a:moveTo>
                  <a:cubicBezTo>
                    <a:pt x="11" y="12"/>
                    <a:pt x="0" y="70"/>
                    <a:pt x="14" y="135"/>
                  </a:cubicBezTo>
                  <a:cubicBezTo>
                    <a:pt x="29" y="200"/>
                    <a:pt x="63" y="248"/>
                    <a:pt x="91" y="242"/>
                  </a:cubicBezTo>
                  <a:cubicBezTo>
                    <a:pt x="119" y="236"/>
                    <a:pt x="131" y="178"/>
                    <a:pt x="116" y="113"/>
                  </a:cubicBezTo>
                  <a:cubicBezTo>
                    <a:pt x="102" y="47"/>
                    <a:pt x="67" y="0"/>
                    <a:pt x="39" y="6"/>
                  </a:cubicBezTo>
                  <a:close/>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6" name="Freeform 88"/>
            <p:cNvSpPr>
              <a:spLocks/>
            </p:cNvSpPr>
            <p:nvPr/>
          </p:nvSpPr>
          <p:spPr bwMode="auto">
            <a:xfrm>
              <a:off x="5535648" y="2952691"/>
              <a:ext cx="134425" cy="329825"/>
            </a:xfrm>
            <a:custGeom>
              <a:avLst/>
              <a:gdLst>
                <a:gd name="T0" fmla="*/ 199 w 301"/>
                <a:gd name="T1" fmla="*/ 0 h 737"/>
                <a:gd name="T2" fmla="*/ 7 w 301"/>
                <a:gd name="T3" fmla="*/ 122 h 737"/>
                <a:gd name="T4" fmla="*/ 122 w 301"/>
                <a:gd name="T5" fmla="*/ 602 h 737"/>
                <a:gd name="T6" fmla="*/ 180 w 301"/>
                <a:gd name="T7" fmla="*/ 474 h 737"/>
                <a:gd name="T8" fmla="*/ 256 w 301"/>
                <a:gd name="T9" fmla="*/ 506 h 737"/>
                <a:gd name="T10" fmla="*/ 199 w 301"/>
                <a:gd name="T11" fmla="*/ 0 h 737"/>
              </a:gdLst>
              <a:ahLst/>
              <a:cxnLst>
                <a:cxn ang="0">
                  <a:pos x="T0" y="T1"/>
                </a:cxn>
                <a:cxn ang="0">
                  <a:pos x="T2" y="T3"/>
                </a:cxn>
                <a:cxn ang="0">
                  <a:pos x="T4" y="T5"/>
                </a:cxn>
                <a:cxn ang="0">
                  <a:pos x="T6" y="T7"/>
                </a:cxn>
                <a:cxn ang="0">
                  <a:pos x="T8" y="T9"/>
                </a:cxn>
                <a:cxn ang="0">
                  <a:pos x="T10" y="T11"/>
                </a:cxn>
              </a:cxnLst>
              <a:rect l="0" t="0" r="r" b="b"/>
              <a:pathLst>
                <a:path w="301" h="737">
                  <a:moveTo>
                    <a:pt x="199" y="0"/>
                  </a:moveTo>
                  <a:cubicBezTo>
                    <a:pt x="45" y="0"/>
                    <a:pt x="13" y="19"/>
                    <a:pt x="7" y="122"/>
                  </a:cubicBezTo>
                  <a:cubicBezTo>
                    <a:pt x="0" y="224"/>
                    <a:pt x="26" y="468"/>
                    <a:pt x="122" y="602"/>
                  </a:cubicBezTo>
                  <a:cubicBezTo>
                    <a:pt x="218" y="737"/>
                    <a:pt x="167" y="583"/>
                    <a:pt x="180" y="474"/>
                  </a:cubicBezTo>
                  <a:cubicBezTo>
                    <a:pt x="192" y="365"/>
                    <a:pt x="212" y="628"/>
                    <a:pt x="256" y="506"/>
                  </a:cubicBezTo>
                  <a:cubicBezTo>
                    <a:pt x="301" y="384"/>
                    <a:pt x="244" y="301"/>
                    <a:pt x="199" y="0"/>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7" name="Freeform 89"/>
            <p:cNvSpPr>
              <a:spLocks/>
            </p:cNvSpPr>
            <p:nvPr/>
          </p:nvSpPr>
          <p:spPr bwMode="auto">
            <a:xfrm>
              <a:off x="5875172" y="2937448"/>
              <a:ext cx="162141" cy="360313"/>
            </a:xfrm>
            <a:custGeom>
              <a:avLst/>
              <a:gdLst>
                <a:gd name="T0" fmla="*/ 206 w 362"/>
                <a:gd name="T1" fmla="*/ 82 h 806"/>
                <a:gd name="T2" fmla="*/ 300 w 362"/>
                <a:gd name="T3" fmla="*/ 226 h 806"/>
                <a:gd name="T4" fmla="*/ 202 w 362"/>
                <a:gd name="T5" fmla="*/ 646 h 806"/>
                <a:gd name="T6" fmla="*/ 152 w 362"/>
                <a:gd name="T7" fmla="*/ 728 h 806"/>
                <a:gd name="T8" fmla="*/ 78 w 362"/>
                <a:gd name="T9" fmla="*/ 547 h 806"/>
                <a:gd name="T10" fmla="*/ 8 w 362"/>
                <a:gd name="T11" fmla="*/ 555 h 806"/>
                <a:gd name="T12" fmla="*/ 206 w 362"/>
                <a:gd name="T13" fmla="*/ 82 h 806"/>
              </a:gdLst>
              <a:ahLst/>
              <a:cxnLst>
                <a:cxn ang="0">
                  <a:pos x="T0" y="T1"/>
                </a:cxn>
                <a:cxn ang="0">
                  <a:pos x="T2" y="T3"/>
                </a:cxn>
                <a:cxn ang="0">
                  <a:pos x="T4" y="T5"/>
                </a:cxn>
                <a:cxn ang="0">
                  <a:pos x="T6" y="T7"/>
                </a:cxn>
                <a:cxn ang="0">
                  <a:pos x="T8" y="T9"/>
                </a:cxn>
                <a:cxn ang="0">
                  <a:pos x="T10" y="T11"/>
                </a:cxn>
                <a:cxn ang="0">
                  <a:pos x="T12" y="T13"/>
                </a:cxn>
              </a:cxnLst>
              <a:rect l="0" t="0" r="r" b="b"/>
              <a:pathLst>
                <a:path w="362" h="806">
                  <a:moveTo>
                    <a:pt x="206" y="82"/>
                  </a:moveTo>
                  <a:cubicBezTo>
                    <a:pt x="276" y="82"/>
                    <a:pt x="362" y="127"/>
                    <a:pt x="300" y="226"/>
                  </a:cubicBezTo>
                  <a:cubicBezTo>
                    <a:pt x="239" y="325"/>
                    <a:pt x="206" y="551"/>
                    <a:pt x="202" y="646"/>
                  </a:cubicBezTo>
                  <a:cubicBezTo>
                    <a:pt x="197" y="741"/>
                    <a:pt x="152" y="806"/>
                    <a:pt x="152" y="728"/>
                  </a:cubicBezTo>
                  <a:cubicBezTo>
                    <a:pt x="152" y="650"/>
                    <a:pt x="95" y="469"/>
                    <a:pt x="78" y="547"/>
                  </a:cubicBezTo>
                  <a:cubicBezTo>
                    <a:pt x="62" y="625"/>
                    <a:pt x="0" y="704"/>
                    <a:pt x="8" y="555"/>
                  </a:cubicBezTo>
                  <a:cubicBezTo>
                    <a:pt x="16" y="407"/>
                    <a:pt x="49" y="0"/>
                    <a:pt x="206" y="82"/>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8" name="Freeform 90"/>
            <p:cNvSpPr>
              <a:spLocks/>
            </p:cNvSpPr>
            <p:nvPr/>
          </p:nvSpPr>
          <p:spPr bwMode="auto">
            <a:xfrm>
              <a:off x="5588309" y="2877857"/>
              <a:ext cx="399115" cy="256377"/>
            </a:xfrm>
            <a:custGeom>
              <a:avLst/>
              <a:gdLst>
                <a:gd name="T0" fmla="*/ 836 w 891"/>
                <a:gd name="T1" fmla="*/ 236 h 574"/>
                <a:gd name="T2" fmla="*/ 30 w 891"/>
                <a:gd name="T3" fmla="*/ 230 h 574"/>
                <a:gd name="T4" fmla="*/ 86 w 891"/>
                <a:gd name="T5" fmla="*/ 114 h 574"/>
                <a:gd name="T6" fmla="*/ 228 w 891"/>
                <a:gd name="T7" fmla="*/ 39 h 574"/>
                <a:gd name="T8" fmla="*/ 613 w 891"/>
                <a:gd name="T9" fmla="*/ 21 h 574"/>
                <a:gd name="T10" fmla="*/ 724 w 891"/>
                <a:gd name="T11" fmla="*/ 124 h 574"/>
                <a:gd name="T12" fmla="*/ 836 w 891"/>
                <a:gd name="T13" fmla="*/ 236 h 574"/>
              </a:gdLst>
              <a:ahLst/>
              <a:cxnLst>
                <a:cxn ang="0">
                  <a:pos x="T0" y="T1"/>
                </a:cxn>
                <a:cxn ang="0">
                  <a:pos x="T2" y="T3"/>
                </a:cxn>
                <a:cxn ang="0">
                  <a:pos x="T4" y="T5"/>
                </a:cxn>
                <a:cxn ang="0">
                  <a:pos x="T6" y="T7"/>
                </a:cxn>
                <a:cxn ang="0">
                  <a:pos x="T8" y="T9"/>
                </a:cxn>
                <a:cxn ang="0">
                  <a:pos x="T10" y="T11"/>
                </a:cxn>
                <a:cxn ang="0">
                  <a:pos x="T12" y="T13"/>
                </a:cxn>
              </a:cxnLst>
              <a:rect l="0" t="0" r="r" b="b"/>
              <a:pathLst>
                <a:path w="891" h="574">
                  <a:moveTo>
                    <a:pt x="836" y="236"/>
                  </a:moveTo>
                  <a:cubicBezTo>
                    <a:pt x="703" y="380"/>
                    <a:pt x="296" y="574"/>
                    <a:pt x="30" y="230"/>
                  </a:cubicBezTo>
                  <a:cubicBezTo>
                    <a:pt x="0" y="140"/>
                    <a:pt x="9" y="92"/>
                    <a:pt x="86" y="114"/>
                  </a:cubicBezTo>
                  <a:cubicBezTo>
                    <a:pt x="81" y="31"/>
                    <a:pt x="156" y="0"/>
                    <a:pt x="228" y="39"/>
                  </a:cubicBezTo>
                  <a:cubicBezTo>
                    <a:pt x="333" y="150"/>
                    <a:pt x="568" y="93"/>
                    <a:pt x="613" y="21"/>
                  </a:cubicBezTo>
                  <a:cubicBezTo>
                    <a:pt x="681" y="2"/>
                    <a:pt x="724" y="30"/>
                    <a:pt x="724" y="124"/>
                  </a:cubicBezTo>
                  <a:cubicBezTo>
                    <a:pt x="863" y="58"/>
                    <a:pt x="891" y="163"/>
                    <a:pt x="836" y="236"/>
                  </a:cubicBezTo>
                  <a:close/>
                </a:path>
              </a:pathLst>
            </a:custGeom>
            <a:solidFill>
              <a:srgbClr val="FBC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9" name="Freeform 91"/>
            <p:cNvSpPr>
              <a:spLocks noEditPoints="1"/>
            </p:cNvSpPr>
            <p:nvPr/>
          </p:nvSpPr>
          <p:spPr bwMode="auto">
            <a:xfrm>
              <a:off x="5564749" y="2934676"/>
              <a:ext cx="408816" cy="220345"/>
            </a:xfrm>
            <a:custGeom>
              <a:avLst/>
              <a:gdLst>
                <a:gd name="T0" fmla="*/ 91 w 912"/>
                <a:gd name="T1" fmla="*/ 113 h 492"/>
                <a:gd name="T2" fmla="*/ 91 w 912"/>
                <a:gd name="T3" fmla="*/ 144 h 492"/>
                <a:gd name="T4" fmla="*/ 75 w 912"/>
                <a:gd name="T5" fmla="*/ 90 h 492"/>
                <a:gd name="T6" fmla="*/ 91 w 912"/>
                <a:gd name="T7" fmla="*/ 113 h 492"/>
                <a:gd name="T8" fmla="*/ 91 w 912"/>
                <a:gd name="T9" fmla="*/ 410 h 492"/>
                <a:gd name="T10" fmla="*/ 43 w 912"/>
                <a:gd name="T11" fmla="*/ 105 h 492"/>
                <a:gd name="T12" fmla="*/ 91 w 912"/>
                <a:gd name="T13" fmla="*/ 427 h 492"/>
                <a:gd name="T14" fmla="*/ 91 w 912"/>
                <a:gd name="T15" fmla="*/ 410 h 492"/>
                <a:gd name="T16" fmla="*/ 91 w 912"/>
                <a:gd name="T17" fmla="*/ 144 h 492"/>
                <a:gd name="T18" fmla="*/ 91 w 912"/>
                <a:gd name="T19" fmla="*/ 113 h 492"/>
                <a:gd name="T20" fmla="*/ 157 w 912"/>
                <a:gd name="T21" fmla="*/ 181 h 492"/>
                <a:gd name="T22" fmla="*/ 91 w 912"/>
                <a:gd name="T23" fmla="*/ 144 h 492"/>
                <a:gd name="T24" fmla="*/ 763 w 912"/>
                <a:gd name="T25" fmla="*/ 205 h 492"/>
                <a:gd name="T26" fmla="*/ 756 w 912"/>
                <a:gd name="T27" fmla="*/ 209 h 492"/>
                <a:gd name="T28" fmla="*/ 763 w 912"/>
                <a:gd name="T29" fmla="*/ 210 h 492"/>
                <a:gd name="T30" fmla="*/ 763 w 912"/>
                <a:gd name="T31" fmla="*/ 205 h 492"/>
                <a:gd name="T32" fmla="*/ 763 w 912"/>
                <a:gd name="T33" fmla="*/ 6 h 492"/>
                <a:gd name="T34" fmla="*/ 763 w 912"/>
                <a:gd name="T35" fmla="*/ 8 h 492"/>
                <a:gd name="T36" fmla="*/ 169 w 912"/>
                <a:gd name="T37" fmla="*/ 7 h 492"/>
                <a:gd name="T38" fmla="*/ 763 w 912"/>
                <a:gd name="T39" fmla="*/ 6 h 492"/>
                <a:gd name="T40" fmla="*/ 106 w 912"/>
                <a:gd name="T41" fmla="*/ 442 h 492"/>
                <a:gd name="T42" fmla="*/ 91 w 912"/>
                <a:gd name="T43" fmla="*/ 410 h 492"/>
                <a:gd name="T44" fmla="*/ 91 w 912"/>
                <a:gd name="T45" fmla="*/ 427 h 492"/>
                <a:gd name="T46" fmla="*/ 106 w 912"/>
                <a:gd name="T47" fmla="*/ 442 h 492"/>
                <a:gd name="T48" fmla="*/ 763 w 912"/>
                <a:gd name="T49" fmla="*/ 8 h 492"/>
                <a:gd name="T50" fmla="*/ 763 w 912"/>
                <a:gd name="T51" fmla="*/ 6 h 492"/>
                <a:gd name="T52" fmla="*/ 771 w 912"/>
                <a:gd name="T53" fmla="*/ 0 h 492"/>
                <a:gd name="T54" fmla="*/ 763 w 912"/>
                <a:gd name="T55" fmla="*/ 8 h 492"/>
                <a:gd name="T56" fmla="*/ 836 w 912"/>
                <a:gd name="T57" fmla="*/ 227 h 492"/>
                <a:gd name="T58" fmla="*/ 836 w 912"/>
                <a:gd name="T59" fmla="*/ 279 h 492"/>
                <a:gd name="T60" fmla="*/ 779 w 912"/>
                <a:gd name="T61" fmla="*/ 492 h 492"/>
                <a:gd name="T62" fmla="*/ 836 w 912"/>
                <a:gd name="T63" fmla="*/ 227 h 492"/>
                <a:gd name="T64" fmla="*/ 836 w 912"/>
                <a:gd name="T65" fmla="*/ 158 h 492"/>
                <a:gd name="T66" fmla="*/ 836 w 912"/>
                <a:gd name="T67" fmla="*/ 183 h 492"/>
                <a:gd name="T68" fmla="*/ 763 w 912"/>
                <a:gd name="T69" fmla="*/ 210 h 492"/>
                <a:gd name="T70" fmla="*/ 763 w 912"/>
                <a:gd name="T71" fmla="*/ 205 h 492"/>
                <a:gd name="T72" fmla="*/ 836 w 912"/>
                <a:gd name="T73" fmla="*/ 158 h 492"/>
                <a:gd name="T74" fmla="*/ 836 w 912"/>
                <a:gd name="T75" fmla="*/ 183 h 492"/>
                <a:gd name="T76" fmla="*/ 900 w 912"/>
                <a:gd name="T77" fmla="*/ 94 h 492"/>
                <a:gd name="T78" fmla="*/ 836 w 912"/>
                <a:gd name="T79" fmla="*/ 158 h 492"/>
                <a:gd name="T80" fmla="*/ 836 w 912"/>
                <a:gd name="T81" fmla="*/ 183 h 492"/>
                <a:gd name="T82" fmla="*/ 836 w 912"/>
                <a:gd name="T83" fmla="*/ 279 h 492"/>
                <a:gd name="T84" fmla="*/ 836 w 912"/>
                <a:gd name="T85" fmla="*/ 227 h 492"/>
                <a:gd name="T86" fmla="*/ 912 w 912"/>
                <a:gd name="T87" fmla="*/ 139 h 492"/>
                <a:gd name="T88" fmla="*/ 836 w 912"/>
                <a:gd name="T89" fmla="*/ 279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2" h="492">
                  <a:moveTo>
                    <a:pt x="91" y="113"/>
                  </a:moveTo>
                  <a:lnTo>
                    <a:pt x="91" y="144"/>
                  </a:lnTo>
                  <a:cubicBezTo>
                    <a:pt x="80" y="129"/>
                    <a:pt x="74" y="111"/>
                    <a:pt x="75" y="90"/>
                  </a:cubicBezTo>
                  <a:cubicBezTo>
                    <a:pt x="79" y="97"/>
                    <a:pt x="84" y="105"/>
                    <a:pt x="91" y="113"/>
                  </a:cubicBezTo>
                  <a:close/>
                  <a:moveTo>
                    <a:pt x="91" y="410"/>
                  </a:moveTo>
                  <a:cubicBezTo>
                    <a:pt x="50" y="308"/>
                    <a:pt x="29" y="130"/>
                    <a:pt x="43" y="105"/>
                  </a:cubicBezTo>
                  <a:cubicBezTo>
                    <a:pt x="0" y="138"/>
                    <a:pt x="13" y="336"/>
                    <a:pt x="91" y="427"/>
                  </a:cubicBezTo>
                  <a:lnTo>
                    <a:pt x="91" y="410"/>
                  </a:lnTo>
                  <a:close/>
                  <a:moveTo>
                    <a:pt x="91" y="144"/>
                  </a:moveTo>
                  <a:lnTo>
                    <a:pt x="91" y="113"/>
                  </a:lnTo>
                  <a:cubicBezTo>
                    <a:pt x="111" y="140"/>
                    <a:pt x="139" y="167"/>
                    <a:pt x="157" y="181"/>
                  </a:cubicBezTo>
                  <a:cubicBezTo>
                    <a:pt x="133" y="180"/>
                    <a:pt x="107" y="166"/>
                    <a:pt x="91" y="144"/>
                  </a:cubicBezTo>
                  <a:close/>
                  <a:moveTo>
                    <a:pt x="763" y="205"/>
                  </a:moveTo>
                  <a:lnTo>
                    <a:pt x="756" y="209"/>
                  </a:lnTo>
                  <a:cubicBezTo>
                    <a:pt x="758" y="209"/>
                    <a:pt x="761" y="210"/>
                    <a:pt x="763" y="210"/>
                  </a:cubicBezTo>
                  <a:lnTo>
                    <a:pt x="763" y="205"/>
                  </a:lnTo>
                  <a:close/>
                  <a:moveTo>
                    <a:pt x="763" y="6"/>
                  </a:moveTo>
                  <a:lnTo>
                    <a:pt x="763" y="8"/>
                  </a:lnTo>
                  <a:cubicBezTo>
                    <a:pt x="651" y="120"/>
                    <a:pt x="394" y="233"/>
                    <a:pt x="169" y="7"/>
                  </a:cubicBezTo>
                  <a:cubicBezTo>
                    <a:pt x="399" y="193"/>
                    <a:pt x="654" y="90"/>
                    <a:pt x="763" y="6"/>
                  </a:cubicBezTo>
                  <a:close/>
                  <a:moveTo>
                    <a:pt x="106" y="442"/>
                  </a:moveTo>
                  <a:cubicBezTo>
                    <a:pt x="101" y="433"/>
                    <a:pt x="95" y="422"/>
                    <a:pt x="91" y="410"/>
                  </a:cubicBezTo>
                  <a:lnTo>
                    <a:pt x="91" y="427"/>
                  </a:lnTo>
                  <a:cubicBezTo>
                    <a:pt x="95" y="432"/>
                    <a:pt x="101" y="438"/>
                    <a:pt x="106" y="442"/>
                  </a:cubicBezTo>
                  <a:close/>
                  <a:moveTo>
                    <a:pt x="763" y="8"/>
                  </a:moveTo>
                  <a:lnTo>
                    <a:pt x="763" y="6"/>
                  </a:lnTo>
                  <a:cubicBezTo>
                    <a:pt x="766" y="4"/>
                    <a:pt x="768" y="2"/>
                    <a:pt x="771" y="0"/>
                  </a:cubicBezTo>
                  <a:cubicBezTo>
                    <a:pt x="768" y="3"/>
                    <a:pt x="766" y="5"/>
                    <a:pt x="763" y="8"/>
                  </a:cubicBezTo>
                  <a:close/>
                  <a:moveTo>
                    <a:pt x="836" y="227"/>
                  </a:moveTo>
                  <a:lnTo>
                    <a:pt x="836" y="279"/>
                  </a:lnTo>
                  <a:cubicBezTo>
                    <a:pt x="806" y="350"/>
                    <a:pt x="779" y="433"/>
                    <a:pt x="779" y="492"/>
                  </a:cubicBezTo>
                  <a:cubicBezTo>
                    <a:pt x="757" y="415"/>
                    <a:pt x="793" y="304"/>
                    <a:pt x="836" y="227"/>
                  </a:cubicBezTo>
                  <a:close/>
                  <a:moveTo>
                    <a:pt x="836" y="158"/>
                  </a:moveTo>
                  <a:lnTo>
                    <a:pt x="836" y="183"/>
                  </a:lnTo>
                  <a:cubicBezTo>
                    <a:pt x="811" y="201"/>
                    <a:pt x="784" y="210"/>
                    <a:pt x="763" y="210"/>
                  </a:cubicBezTo>
                  <a:lnTo>
                    <a:pt x="763" y="205"/>
                  </a:lnTo>
                  <a:cubicBezTo>
                    <a:pt x="783" y="193"/>
                    <a:pt x="810" y="177"/>
                    <a:pt x="836" y="158"/>
                  </a:cubicBezTo>
                  <a:close/>
                  <a:moveTo>
                    <a:pt x="836" y="183"/>
                  </a:moveTo>
                  <a:cubicBezTo>
                    <a:pt x="865" y="163"/>
                    <a:pt x="890" y="133"/>
                    <a:pt x="900" y="94"/>
                  </a:cubicBezTo>
                  <a:cubicBezTo>
                    <a:pt x="888" y="117"/>
                    <a:pt x="863" y="139"/>
                    <a:pt x="836" y="158"/>
                  </a:cubicBezTo>
                  <a:lnTo>
                    <a:pt x="836" y="183"/>
                  </a:lnTo>
                  <a:close/>
                  <a:moveTo>
                    <a:pt x="836" y="279"/>
                  </a:moveTo>
                  <a:lnTo>
                    <a:pt x="836" y="227"/>
                  </a:lnTo>
                  <a:cubicBezTo>
                    <a:pt x="862" y="180"/>
                    <a:pt x="891" y="146"/>
                    <a:pt x="912" y="139"/>
                  </a:cubicBezTo>
                  <a:cubicBezTo>
                    <a:pt x="898" y="151"/>
                    <a:pt x="866" y="209"/>
                    <a:pt x="836" y="279"/>
                  </a:cubicBezTo>
                  <a:close/>
                </a:path>
              </a:pathLst>
            </a:custGeom>
            <a:solidFill>
              <a:srgbClr val="DA9D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0" name="Freeform 92"/>
            <p:cNvSpPr>
              <a:spLocks/>
            </p:cNvSpPr>
            <p:nvPr/>
          </p:nvSpPr>
          <p:spPr bwMode="auto">
            <a:xfrm>
              <a:off x="5570293" y="2571592"/>
              <a:ext cx="411588" cy="336754"/>
            </a:xfrm>
            <a:custGeom>
              <a:avLst/>
              <a:gdLst>
                <a:gd name="T0" fmla="*/ 88 w 918"/>
                <a:gd name="T1" fmla="*/ 76 h 752"/>
                <a:gd name="T2" fmla="*/ 146 w 918"/>
                <a:gd name="T3" fmla="*/ 388 h 752"/>
                <a:gd name="T4" fmla="*/ 272 w 918"/>
                <a:gd name="T5" fmla="*/ 388 h 752"/>
                <a:gd name="T6" fmla="*/ 645 w 918"/>
                <a:gd name="T7" fmla="*/ 388 h 752"/>
                <a:gd name="T8" fmla="*/ 771 w 918"/>
                <a:gd name="T9" fmla="*/ 388 h 752"/>
                <a:gd name="T10" fmla="*/ 830 w 918"/>
                <a:gd name="T11" fmla="*/ 76 h 752"/>
                <a:gd name="T12" fmla="*/ 880 w 918"/>
                <a:gd name="T13" fmla="*/ 59 h 752"/>
                <a:gd name="T14" fmla="*/ 894 w 918"/>
                <a:gd name="T15" fmla="*/ 159 h 752"/>
                <a:gd name="T16" fmla="*/ 833 w 918"/>
                <a:gd name="T17" fmla="*/ 474 h 752"/>
                <a:gd name="T18" fmla="*/ 84 w 918"/>
                <a:gd name="T19" fmla="*/ 474 h 752"/>
                <a:gd name="T20" fmla="*/ 23 w 918"/>
                <a:gd name="T21" fmla="*/ 159 h 752"/>
                <a:gd name="T22" fmla="*/ 38 w 918"/>
                <a:gd name="T23" fmla="*/ 59 h 752"/>
                <a:gd name="T24" fmla="*/ 88 w 918"/>
                <a:gd name="T25" fmla="*/ 7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752">
                  <a:moveTo>
                    <a:pt x="88" y="76"/>
                  </a:moveTo>
                  <a:cubicBezTo>
                    <a:pt x="69" y="149"/>
                    <a:pt x="74" y="329"/>
                    <a:pt x="146" y="388"/>
                  </a:cubicBezTo>
                  <a:cubicBezTo>
                    <a:pt x="219" y="446"/>
                    <a:pt x="260" y="455"/>
                    <a:pt x="272" y="388"/>
                  </a:cubicBezTo>
                  <a:cubicBezTo>
                    <a:pt x="295" y="263"/>
                    <a:pt x="623" y="263"/>
                    <a:pt x="645" y="388"/>
                  </a:cubicBezTo>
                  <a:cubicBezTo>
                    <a:pt x="658" y="455"/>
                    <a:pt x="699" y="446"/>
                    <a:pt x="771" y="388"/>
                  </a:cubicBezTo>
                  <a:cubicBezTo>
                    <a:pt x="844" y="329"/>
                    <a:pt x="848" y="149"/>
                    <a:pt x="830" y="76"/>
                  </a:cubicBezTo>
                  <a:cubicBezTo>
                    <a:pt x="839" y="0"/>
                    <a:pt x="896" y="4"/>
                    <a:pt x="880" y="59"/>
                  </a:cubicBezTo>
                  <a:cubicBezTo>
                    <a:pt x="870" y="90"/>
                    <a:pt x="888" y="132"/>
                    <a:pt x="894" y="159"/>
                  </a:cubicBezTo>
                  <a:cubicBezTo>
                    <a:pt x="918" y="256"/>
                    <a:pt x="900" y="358"/>
                    <a:pt x="833" y="474"/>
                  </a:cubicBezTo>
                  <a:cubicBezTo>
                    <a:pt x="672" y="752"/>
                    <a:pt x="245" y="752"/>
                    <a:pt x="84" y="474"/>
                  </a:cubicBezTo>
                  <a:cubicBezTo>
                    <a:pt x="17" y="358"/>
                    <a:pt x="0" y="256"/>
                    <a:pt x="23" y="159"/>
                  </a:cubicBezTo>
                  <a:cubicBezTo>
                    <a:pt x="30" y="132"/>
                    <a:pt x="47" y="90"/>
                    <a:pt x="38" y="59"/>
                  </a:cubicBezTo>
                  <a:cubicBezTo>
                    <a:pt x="21" y="4"/>
                    <a:pt x="79" y="0"/>
                    <a:pt x="88" y="76"/>
                  </a:cubicBezTo>
                </a:path>
              </a:pathLst>
            </a:custGeom>
            <a:solidFill>
              <a:srgbClr val="C27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1" name="Freeform 93"/>
            <p:cNvSpPr>
              <a:spLocks/>
            </p:cNvSpPr>
            <p:nvPr/>
          </p:nvSpPr>
          <p:spPr bwMode="auto">
            <a:xfrm>
              <a:off x="5701946" y="2717102"/>
              <a:ext cx="149668" cy="97007"/>
            </a:xfrm>
            <a:custGeom>
              <a:avLst/>
              <a:gdLst>
                <a:gd name="T0" fmla="*/ 166 w 333"/>
                <a:gd name="T1" fmla="*/ 0 h 216"/>
                <a:gd name="T2" fmla="*/ 333 w 333"/>
                <a:gd name="T3" fmla="*/ 113 h 216"/>
                <a:gd name="T4" fmla="*/ 264 w 333"/>
                <a:gd name="T5" fmla="*/ 216 h 216"/>
                <a:gd name="T6" fmla="*/ 168 w 333"/>
                <a:gd name="T7" fmla="*/ 159 h 216"/>
                <a:gd name="T8" fmla="*/ 64 w 333"/>
                <a:gd name="T9" fmla="*/ 215 h 216"/>
                <a:gd name="T10" fmla="*/ 0 w 333"/>
                <a:gd name="T11" fmla="*/ 113 h 216"/>
                <a:gd name="T12" fmla="*/ 166 w 333"/>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333" h="216">
                  <a:moveTo>
                    <a:pt x="166" y="0"/>
                  </a:moveTo>
                  <a:cubicBezTo>
                    <a:pt x="258" y="0"/>
                    <a:pt x="333" y="51"/>
                    <a:pt x="333" y="113"/>
                  </a:cubicBezTo>
                  <a:cubicBezTo>
                    <a:pt x="333" y="159"/>
                    <a:pt x="333" y="216"/>
                    <a:pt x="264" y="216"/>
                  </a:cubicBezTo>
                  <a:cubicBezTo>
                    <a:pt x="197" y="216"/>
                    <a:pt x="216" y="159"/>
                    <a:pt x="168" y="159"/>
                  </a:cubicBezTo>
                  <a:cubicBezTo>
                    <a:pt x="115" y="160"/>
                    <a:pt x="129" y="215"/>
                    <a:pt x="64" y="215"/>
                  </a:cubicBezTo>
                  <a:cubicBezTo>
                    <a:pt x="2" y="215"/>
                    <a:pt x="0" y="158"/>
                    <a:pt x="0" y="113"/>
                  </a:cubicBezTo>
                  <a:cubicBezTo>
                    <a:pt x="0" y="50"/>
                    <a:pt x="75" y="0"/>
                    <a:pt x="166" y="0"/>
                  </a:cubicBezTo>
                </a:path>
              </a:pathLst>
            </a:custGeom>
            <a:solidFill>
              <a:srgbClr val="F6D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2" name="Freeform 94"/>
            <p:cNvSpPr>
              <a:spLocks noEditPoints="1"/>
            </p:cNvSpPr>
            <p:nvPr/>
          </p:nvSpPr>
          <p:spPr bwMode="auto">
            <a:xfrm>
              <a:off x="5616025" y="2564663"/>
              <a:ext cx="318738" cy="106708"/>
            </a:xfrm>
            <a:custGeom>
              <a:avLst/>
              <a:gdLst>
                <a:gd name="T0" fmla="*/ 176 w 712"/>
                <a:gd name="T1" fmla="*/ 3 h 239"/>
                <a:gd name="T2" fmla="*/ 21 w 712"/>
                <a:gd name="T3" fmla="*/ 12 h 239"/>
                <a:gd name="T4" fmla="*/ 1 w 712"/>
                <a:gd name="T5" fmla="*/ 33 h 239"/>
                <a:gd name="T6" fmla="*/ 14 w 712"/>
                <a:gd name="T7" fmla="*/ 63 h 239"/>
                <a:gd name="T8" fmla="*/ 39 w 712"/>
                <a:gd name="T9" fmla="*/ 142 h 239"/>
                <a:gd name="T10" fmla="*/ 164 w 712"/>
                <a:gd name="T11" fmla="*/ 237 h 239"/>
                <a:gd name="T12" fmla="*/ 176 w 712"/>
                <a:gd name="T13" fmla="*/ 238 h 239"/>
                <a:gd name="T14" fmla="*/ 176 w 712"/>
                <a:gd name="T15" fmla="*/ 224 h 239"/>
                <a:gd name="T16" fmla="*/ 69 w 712"/>
                <a:gd name="T17" fmla="*/ 178 h 239"/>
                <a:gd name="T18" fmla="*/ 70 w 712"/>
                <a:gd name="T19" fmla="*/ 29 h 239"/>
                <a:gd name="T20" fmla="*/ 176 w 712"/>
                <a:gd name="T21" fmla="*/ 18 h 239"/>
                <a:gd name="T22" fmla="*/ 176 w 712"/>
                <a:gd name="T23" fmla="*/ 3 h 239"/>
                <a:gd name="T24" fmla="*/ 355 w 712"/>
                <a:gd name="T25" fmla="*/ 32 h 239"/>
                <a:gd name="T26" fmla="*/ 188 w 712"/>
                <a:gd name="T27" fmla="*/ 4 h 239"/>
                <a:gd name="T28" fmla="*/ 176 w 712"/>
                <a:gd name="T29" fmla="*/ 3 h 239"/>
                <a:gd name="T30" fmla="*/ 176 w 712"/>
                <a:gd name="T31" fmla="*/ 18 h 239"/>
                <a:gd name="T32" fmla="*/ 294 w 712"/>
                <a:gd name="T33" fmla="*/ 55 h 239"/>
                <a:gd name="T34" fmla="*/ 230 w 712"/>
                <a:gd name="T35" fmla="*/ 214 h 239"/>
                <a:gd name="T36" fmla="*/ 176 w 712"/>
                <a:gd name="T37" fmla="*/ 224 h 239"/>
                <a:gd name="T38" fmla="*/ 176 w 712"/>
                <a:gd name="T39" fmla="*/ 238 h 239"/>
                <a:gd name="T40" fmla="*/ 297 w 712"/>
                <a:gd name="T41" fmla="*/ 166 h 239"/>
                <a:gd name="T42" fmla="*/ 356 w 712"/>
                <a:gd name="T43" fmla="*/ 84 h 239"/>
                <a:gd name="T44" fmla="*/ 416 w 712"/>
                <a:gd name="T45" fmla="*/ 165 h 239"/>
                <a:gd name="T46" fmla="*/ 537 w 712"/>
                <a:gd name="T47" fmla="*/ 238 h 239"/>
                <a:gd name="T48" fmla="*/ 537 w 712"/>
                <a:gd name="T49" fmla="*/ 224 h 239"/>
                <a:gd name="T50" fmla="*/ 483 w 712"/>
                <a:gd name="T51" fmla="*/ 214 h 239"/>
                <a:gd name="T52" fmla="*/ 419 w 712"/>
                <a:gd name="T53" fmla="*/ 55 h 239"/>
                <a:gd name="T54" fmla="*/ 537 w 712"/>
                <a:gd name="T55" fmla="*/ 18 h 239"/>
                <a:gd name="T56" fmla="*/ 537 w 712"/>
                <a:gd name="T57" fmla="*/ 3 h 239"/>
                <a:gd name="T58" fmla="*/ 524 w 712"/>
                <a:gd name="T59" fmla="*/ 4 h 239"/>
                <a:gd name="T60" fmla="*/ 355 w 712"/>
                <a:gd name="T61" fmla="*/ 32 h 239"/>
                <a:gd name="T62" fmla="*/ 537 w 712"/>
                <a:gd name="T63" fmla="*/ 238 h 239"/>
                <a:gd name="T64" fmla="*/ 549 w 712"/>
                <a:gd name="T65" fmla="*/ 237 h 239"/>
                <a:gd name="T66" fmla="*/ 674 w 712"/>
                <a:gd name="T67" fmla="*/ 142 h 239"/>
                <a:gd name="T68" fmla="*/ 699 w 712"/>
                <a:gd name="T69" fmla="*/ 63 h 239"/>
                <a:gd name="T70" fmla="*/ 711 w 712"/>
                <a:gd name="T71" fmla="*/ 33 h 239"/>
                <a:gd name="T72" fmla="*/ 691 w 712"/>
                <a:gd name="T73" fmla="*/ 12 h 239"/>
                <a:gd name="T74" fmla="*/ 537 w 712"/>
                <a:gd name="T75" fmla="*/ 3 h 239"/>
                <a:gd name="T76" fmla="*/ 537 w 712"/>
                <a:gd name="T77" fmla="*/ 18 h 239"/>
                <a:gd name="T78" fmla="*/ 643 w 712"/>
                <a:gd name="T79" fmla="*/ 29 h 239"/>
                <a:gd name="T80" fmla="*/ 644 w 712"/>
                <a:gd name="T81" fmla="*/ 178 h 239"/>
                <a:gd name="T82" fmla="*/ 537 w 712"/>
                <a:gd name="T83" fmla="*/ 224 h 239"/>
                <a:gd name="T84" fmla="*/ 537 w 712"/>
                <a:gd name="T85" fmla="*/ 2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2" h="239">
                  <a:moveTo>
                    <a:pt x="176" y="3"/>
                  </a:moveTo>
                  <a:cubicBezTo>
                    <a:pt x="116" y="0"/>
                    <a:pt x="36" y="7"/>
                    <a:pt x="21" y="12"/>
                  </a:cubicBezTo>
                  <a:cubicBezTo>
                    <a:pt x="3" y="18"/>
                    <a:pt x="2" y="19"/>
                    <a:pt x="1" y="33"/>
                  </a:cubicBezTo>
                  <a:cubicBezTo>
                    <a:pt x="0" y="47"/>
                    <a:pt x="3" y="60"/>
                    <a:pt x="14" y="63"/>
                  </a:cubicBezTo>
                  <a:cubicBezTo>
                    <a:pt x="29" y="68"/>
                    <a:pt x="29" y="87"/>
                    <a:pt x="39" y="142"/>
                  </a:cubicBezTo>
                  <a:cubicBezTo>
                    <a:pt x="48" y="191"/>
                    <a:pt x="70" y="230"/>
                    <a:pt x="164" y="237"/>
                  </a:cubicBezTo>
                  <a:cubicBezTo>
                    <a:pt x="168" y="238"/>
                    <a:pt x="172" y="238"/>
                    <a:pt x="176" y="238"/>
                  </a:cubicBezTo>
                  <a:lnTo>
                    <a:pt x="176" y="224"/>
                  </a:lnTo>
                  <a:cubicBezTo>
                    <a:pt x="133" y="224"/>
                    <a:pt x="86" y="209"/>
                    <a:pt x="69" y="178"/>
                  </a:cubicBezTo>
                  <a:cubicBezTo>
                    <a:pt x="45" y="135"/>
                    <a:pt x="39" y="47"/>
                    <a:pt x="70" y="29"/>
                  </a:cubicBezTo>
                  <a:cubicBezTo>
                    <a:pt x="83" y="21"/>
                    <a:pt x="129" y="16"/>
                    <a:pt x="176" y="18"/>
                  </a:cubicBezTo>
                  <a:lnTo>
                    <a:pt x="176" y="3"/>
                  </a:lnTo>
                  <a:close/>
                  <a:moveTo>
                    <a:pt x="355" y="32"/>
                  </a:moveTo>
                  <a:cubicBezTo>
                    <a:pt x="335" y="32"/>
                    <a:pt x="249" y="9"/>
                    <a:pt x="188" y="4"/>
                  </a:cubicBezTo>
                  <a:cubicBezTo>
                    <a:pt x="184" y="4"/>
                    <a:pt x="180" y="3"/>
                    <a:pt x="176" y="3"/>
                  </a:cubicBezTo>
                  <a:lnTo>
                    <a:pt x="176" y="18"/>
                  </a:lnTo>
                  <a:cubicBezTo>
                    <a:pt x="225" y="20"/>
                    <a:pt x="276" y="31"/>
                    <a:pt x="294" y="55"/>
                  </a:cubicBezTo>
                  <a:cubicBezTo>
                    <a:pt x="324" y="95"/>
                    <a:pt x="275" y="192"/>
                    <a:pt x="230" y="214"/>
                  </a:cubicBezTo>
                  <a:cubicBezTo>
                    <a:pt x="215" y="221"/>
                    <a:pt x="196" y="224"/>
                    <a:pt x="176" y="224"/>
                  </a:cubicBezTo>
                  <a:lnTo>
                    <a:pt x="176" y="238"/>
                  </a:lnTo>
                  <a:cubicBezTo>
                    <a:pt x="259" y="239"/>
                    <a:pt x="288" y="184"/>
                    <a:pt x="297" y="166"/>
                  </a:cubicBezTo>
                  <a:cubicBezTo>
                    <a:pt x="315" y="132"/>
                    <a:pt x="309" y="84"/>
                    <a:pt x="356" y="84"/>
                  </a:cubicBezTo>
                  <a:cubicBezTo>
                    <a:pt x="403" y="84"/>
                    <a:pt x="398" y="131"/>
                    <a:pt x="416" y="165"/>
                  </a:cubicBezTo>
                  <a:cubicBezTo>
                    <a:pt x="426" y="183"/>
                    <a:pt x="454" y="239"/>
                    <a:pt x="537" y="238"/>
                  </a:cubicBezTo>
                  <a:lnTo>
                    <a:pt x="537" y="224"/>
                  </a:lnTo>
                  <a:cubicBezTo>
                    <a:pt x="516" y="224"/>
                    <a:pt x="497" y="221"/>
                    <a:pt x="483" y="214"/>
                  </a:cubicBezTo>
                  <a:cubicBezTo>
                    <a:pt x="437" y="192"/>
                    <a:pt x="389" y="95"/>
                    <a:pt x="419" y="55"/>
                  </a:cubicBezTo>
                  <a:cubicBezTo>
                    <a:pt x="437" y="31"/>
                    <a:pt x="487" y="20"/>
                    <a:pt x="537" y="18"/>
                  </a:cubicBezTo>
                  <a:lnTo>
                    <a:pt x="537" y="3"/>
                  </a:lnTo>
                  <a:cubicBezTo>
                    <a:pt x="532" y="3"/>
                    <a:pt x="528" y="4"/>
                    <a:pt x="524" y="4"/>
                  </a:cubicBezTo>
                  <a:cubicBezTo>
                    <a:pt x="470" y="9"/>
                    <a:pt x="405" y="30"/>
                    <a:pt x="355" y="32"/>
                  </a:cubicBezTo>
                  <a:close/>
                  <a:moveTo>
                    <a:pt x="537" y="238"/>
                  </a:moveTo>
                  <a:cubicBezTo>
                    <a:pt x="540" y="238"/>
                    <a:pt x="544" y="238"/>
                    <a:pt x="549" y="237"/>
                  </a:cubicBezTo>
                  <a:cubicBezTo>
                    <a:pt x="643" y="230"/>
                    <a:pt x="665" y="191"/>
                    <a:pt x="674" y="142"/>
                  </a:cubicBezTo>
                  <a:cubicBezTo>
                    <a:pt x="683" y="87"/>
                    <a:pt x="684" y="68"/>
                    <a:pt x="699" y="63"/>
                  </a:cubicBezTo>
                  <a:cubicBezTo>
                    <a:pt x="710" y="60"/>
                    <a:pt x="712" y="47"/>
                    <a:pt x="711" y="33"/>
                  </a:cubicBezTo>
                  <a:cubicBezTo>
                    <a:pt x="710" y="19"/>
                    <a:pt x="710" y="18"/>
                    <a:pt x="691" y="12"/>
                  </a:cubicBezTo>
                  <a:cubicBezTo>
                    <a:pt x="677" y="7"/>
                    <a:pt x="597" y="0"/>
                    <a:pt x="537" y="3"/>
                  </a:cubicBezTo>
                  <a:lnTo>
                    <a:pt x="537" y="18"/>
                  </a:lnTo>
                  <a:cubicBezTo>
                    <a:pt x="584" y="16"/>
                    <a:pt x="629" y="21"/>
                    <a:pt x="643" y="29"/>
                  </a:cubicBezTo>
                  <a:cubicBezTo>
                    <a:pt x="674" y="47"/>
                    <a:pt x="668" y="135"/>
                    <a:pt x="644" y="178"/>
                  </a:cubicBezTo>
                  <a:cubicBezTo>
                    <a:pt x="627" y="209"/>
                    <a:pt x="579" y="224"/>
                    <a:pt x="537" y="224"/>
                  </a:cubicBezTo>
                  <a:lnTo>
                    <a:pt x="537" y="238"/>
                  </a:lnTo>
                </a:path>
              </a:pathLst>
            </a:custGeom>
            <a:solidFill>
              <a:srgbClr val="298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13" name="그룹 412"/>
          <p:cNvGrpSpPr/>
          <p:nvPr/>
        </p:nvGrpSpPr>
        <p:grpSpPr>
          <a:xfrm>
            <a:off x="3864013" y="3053539"/>
            <a:ext cx="1212043" cy="1170573"/>
            <a:chOff x="3560136" y="3016776"/>
            <a:chExt cx="1212043" cy="1170573"/>
          </a:xfrm>
        </p:grpSpPr>
        <p:sp>
          <p:nvSpPr>
            <p:cNvPr id="414" name="타원형 설명선 413"/>
            <p:cNvSpPr/>
            <p:nvPr/>
          </p:nvSpPr>
          <p:spPr>
            <a:xfrm>
              <a:off x="3560136" y="3016776"/>
              <a:ext cx="1212043" cy="1170573"/>
            </a:xfrm>
            <a:prstGeom prst="wedgeEllipseCallout">
              <a:avLst>
                <a:gd name="adj1" fmla="val 61682"/>
                <a:gd name="adj2" fmla="val 29952"/>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5" name="Freeform 114"/>
            <p:cNvSpPr>
              <a:spLocks noEditPoints="1"/>
            </p:cNvSpPr>
            <p:nvPr/>
          </p:nvSpPr>
          <p:spPr bwMode="auto">
            <a:xfrm>
              <a:off x="3764291" y="3214410"/>
              <a:ext cx="803732" cy="775304"/>
            </a:xfrm>
            <a:custGeom>
              <a:avLst/>
              <a:gdLst>
                <a:gd name="T0" fmla="*/ 524 w 1345"/>
                <a:gd name="T1" fmla="*/ 1175 h 1299"/>
                <a:gd name="T2" fmla="*/ 704 w 1345"/>
                <a:gd name="T3" fmla="*/ 107 h 1299"/>
                <a:gd name="T4" fmla="*/ 1160 w 1345"/>
                <a:gd name="T5" fmla="*/ 419 h 1299"/>
                <a:gd name="T6" fmla="*/ 633 w 1345"/>
                <a:gd name="T7" fmla="*/ 1145 h 1299"/>
                <a:gd name="T8" fmla="*/ 708 w 1345"/>
                <a:gd name="T9" fmla="*/ 1017 h 1299"/>
                <a:gd name="T10" fmla="*/ 220 w 1345"/>
                <a:gd name="T11" fmla="*/ 451 h 1299"/>
                <a:gd name="T12" fmla="*/ 313 w 1345"/>
                <a:gd name="T13" fmla="*/ 263 h 1299"/>
                <a:gd name="T14" fmla="*/ 941 w 1345"/>
                <a:gd name="T15" fmla="*/ 247 h 1299"/>
                <a:gd name="T16" fmla="*/ 1134 w 1345"/>
                <a:gd name="T17" fmla="*/ 722 h 1299"/>
                <a:gd name="T18" fmla="*/ 918 w 1345"/>
                <a:gd name="T19" fmla="*/ 1053 h 1299"/>
                <a:gd name="T20" fmla="*/ 791 w 1345"/>
                <a:gd name="T21" fmla="*/ 1103 h 1299"/>
                <a:gd name="T22" fmla="*/ 227 w 1345"/>
                <a:gd name="T23" fmla="*/ 718 h 1299"/>
                <a:gd name="T24" fmla="*/ 318 w 1345"/>
                <a:gd name="T25" fmla="*/ 681 h 1299"/>
                <a:gd name="T26" fmla="*/ 268 w 1345"/>
                <a:gd name="T27" fmla="*/ 390 h 1299"/>
                <a:gd name="T28" fmla="*/ 684 w 1345"/>
                <a:gd name="T29" fmla="*/ 242 h 1299"/>
                <a:gd name="T30" fmla="*/ 857 w 1345"/>
                <a:gd name="T31" fmla="*/ 212 h 1299"/>
                <a:gd name="T32" fmla="*/ 1029 w 1345"/>
                <a:gd name="T33" fmla="*/ 477 h 1299"/>
                <a:gd name="T34" fmla="*/ 834 w 1345"/>
                <a:gd name="T35" fmla="*/ 872 h 1299"/>
                <a:gd name="T36" fmla="*/ 687 w 1345"/>
                <a:gd name="T37" fmla="*/ 930 h 1299"/>
                <a:gd name="T38" fmla="*/ 379 w 1345"/>
                <a:gd name="T39" fmla="*/ 1022 h 1299"/>
                <a:gd name="T40" fmla="*/ 295 w 1345"/>
                <a:gd name="T41" fmla="*/ 883 h 1299"/>
                <a:gd name="T42" fmla="*/ 262 w 1345"/>
                <a:gd name="T43" fmla="*/ 816 h 1299"/>
                <a:gd name="T44" fmla="*/ 289 w 1345"/>
                <a:gd name="T45" fmla="*/ 722 h 1299"/>
                <a:gd name="T46" fmla="*/ 393 w 1345"/>
                <a:gd name="T47" fmla="*/ 620 h 1299"/>
                <a:gd name="T48" fmla="*/ 407 w 1345"/>
                <a:gd name="T49" fmla="*/ 266 h 1299"/>
                <a:gd name="T50" fmla="*/ 743 w 1345"/>
                <a:gd name="T51" fmla="*/ 248 h 1299"/>
                <a:gd name="T52" fmla="*/ 1049 w 1345"/>
                <a:gd name="T53" fmla="*/ 640 h 1299"/>
                <a:gd name="T54" fmla="*/ 992 w 1345"/>
                <a:gd name="T55" fmla="*/ 695 h 1299"/>
                <a:gd name="T56" fmla="*/ 907 w 1345"/>
                <a:gd name="T57" fmla="*/ 885 h 1299"/>
                <a:gd name="T58" fmla="*/ 450 w 1345"/>
                <a:gd name="T59" fmla="*/ 679 h 1299"/>
                <a:gd name="T60" fmla="*/ 451 w 1345"/>
                <a:gd name="T61" fmla="*/ 344 h 1299"/>
                <a:gd name="T62" fmla="*/ 525 w 1345"/>
                <a:gd name="T63" fmla="*/ 920 h 1299"/>
                <a:gd name="T64" fmla="*/ 591 w 1345"/>
                <a:gd name="T65" fmla="*/ 652 h 1299"/>
                <a:gd name="T66" fmla="*/ 626 w 1345"/>
                <a:gd name="T67" fmla="*/ 602 h 1299"/>
                <a:gd name="T68" fmla="*/ 660 w 1345"/>
                <a:gd name="T69" fmla="*/ 364 h 1299"/>
                <a:gd name="T70" fmla="*/ 860 w 1345"/>
                <a:gd name="T71" fmla="*/ 454 h 1299"/>
                <a:gd name="T72" fmla="*/ 880 w 1345"/>
                <a:gd name="T73" fmla="*/ 761 h 1299"/>
                <a:gd name="T74" fmla="*/ 472 w 1345"/>
                <a:gd name="T75" fmla="*/ 768 h 1299"/>
                <a:gd name="T76" fmla="*/ 655 w 1345"/>
                <a:gd name="T77" fmla="*/ 505 h 1299"/>
                <a:gd name="T78" fmla="*/ 815 w 1345"/>
                <a:gd name="T79" fmla="*/ 383 h 1299"/>
                <a:gd name="T80" fmla="*/ 858 w 1345"/>
                <a:gd name="T81" fmla="*/ 671 h 1299"/>
                <a:gd name="T82" fmla="*/ 947 w 1345"/>
                <a:gd name="T83" fmla="*/ 755 h 1299"/>
                <a:gd name="T84" fmla="*/ 821 w 1345"/>
                <a:gd name="T85" fmla="*/ 563 h 1299"/>
                <a:gd name="T86" fmla="*/ 769 w 1345"/>
                <a:gd name="T87" fmla="*/ 492 h 1299"/>
                <a:gd name="T88" fmla="*/ 592 w 1345"/>
                <a:gd name="T89" fmla="*/ 407 h 1299"/>
                <a:gd name="T90" fmla="*/ 429 w 1345"/>
                <a:gd name="T91" fmla="*/ 871 h 1299"/>
                <a:gd name="T92" fmla="*/ 379 w 1345"/>
                <a:gd name="T93" fmla="*/ 479 h 1299"/>
                <a:gd name="T94" fmla="*/ 394 w 1345"/>
                <a:gd name="T95" fmla="*/ 722 h 1299"/>
                <a:gd name="T96" fmla="*/ 336 w 1345"/>
                <a:gd name="T97" fmla="*/ 832 h 1299"/>
                <a:gd name="T98" fmla="*/ 374 w 1345"/>
                <a:gd name="T99" fmla="*/ 358 h 1299"/>
                <a:gd name="T100" fmla="*/ 261 w 1345"/>
                <a:gd name="T101" fmla="*/ 490 h 1299"/>
                <a:gd name="T102" fmla="*/ 1110 w 1345"/>
                <a:gd name="T103" fmla="*/ 774 h 1299"/>
                <a:gd name="T104" fmla="*/ 309 w 1345"/>
                <a:gd name="T105" fmla="*/ 625 h 1299"/>
                <a:gd name="T106" fmla="*/ 686 w 1345"/>
                <a:gd name="T107" fmla="*/ 165 h 1299"/>
                <a:gd name="T108" fmla="*/ 320 w 1345"/>
                <a:gd name="T109" fmla="*/ 218 h 1299"/>
                <a:gd name="T110" fmla="*/ 477 w 1345"/>
                <a:gd name="T111" fmla="*/ 1107 h 1299"/>
                <a:gd name="T112" fmla="*/ 979 w 1345"/>
                <a:gd name="T113" fmla="*/ 166 h 1299"/>
                <a:gd name="T114" fmla="*/ 144 w 1345"/>
                <a:gd name="T115" fmla="*/ 267 h 1299"/>
                <a:gd name="T116" fmla="*/ 138 w 1345"/>
                <a:gd name="T117" fmla="*/ 398 h 1299"/>
                <a:gd name="T118" fmla="*/ 38 w 1345"/>
                <a:gd name="T119" fmla="*/ 556 h 1299"/>
                <a:gd name="T120" fmla="*/ 19 w 1345"/>
                <a:gd name="T121" fmla="*/ 708 h 1299"/>
                <a:gd name="T122" fmla="*/ 191 w 1345"/>
                <a:gd name="T123" fmla="*/ 954 h 1299"/>
                <a:gd name="T124" fmla="*/ 444 w 1345"/>
                <a:gd name="T125" fmla="*/ 1176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5" h="1299">
                  <a:moveTo>
                    <a:pt x="1239" y="816"/>
                  </a:moveTo>
                  <a:cubicBezTo>
                    <a:pt x="1204" y="920"/>
                    <a:pt x="1129" y="1018"/>
                    <a:pt x="1035" y="1086"/>
                  </a:cubicBezTo>
                  <a:cubicBezTo>
                    <a:pt x="1102" y="1021"/>
                    <a:pt x="1155" y="944"/>
                    <a:pt x="1184" y="873"/>
                  </a:cubicBezTo>
                  <a:cubicBezTo>
                    <a:pt x="1210" y="810"/>
                    <a:pt x="1222" y="745"/>
                    <a:pt x="1223" y="681"/>
                  </a:cubicBezTo>
                  <a:cubicBezTo>
                    <a:pt x="1237" y="620"/>
                    <a:pt x="1247" y="559"/>
                    <a:pt x="1245" y="498"/>
                  </a:cubicBezTo>
                  <a:cubicBezTo>
                    <a:pt x="1271" y="602"/>
                    <a:pt x="1271" y="721"/>
                    <a:pt x="1239" y="816"/>
                  </a:cubicBezTo>
                  <a:close/>
                  <a:moveTo>
                    <a:pt x="520" y="1190"/>
                  </a:moveTo>
                  <a:cubicBezTo>
                    <a:pt x="522" y="1186"/>
                    <a:pt x="524" y="1181"/>
                    <a:pt x="524" y="1175"/>
                  </a:cubicBezTo>
                  <a:lnTo>
                    <a:pt x="525" y="1176"/>
                  </a:lnTo>
                  <a:cubicBezTo>
                    <a:pt x="529" y="1180"/>
                    <a:pt x="533" y="1183"/>
                    <a:pt x="537" y="1186"/>
                  </a:cubicBezTo>
                  <a:cubicBezTo>
                    <a:pt x="531" y="1188"/>
                    <a:pt x="526" y="1189"/>
                    <a:pt x="520" y="1190"/>
                  </a:cubicBezTo>
                  <a:close/>
                  <a:moveTo>
                    <a:pt x="679" y="92"/>
                  </a:moveTo>
                  <a:cubicBezTo>
                    <a:pt x="700" y="96"/>
                    <a:pt x="720" y="102"/>
                    <a:pt x="739" y="109"/>
                  </a:cubicBezTo>
                  <a:lnTo>
                    <a:pt x="740" y="113"/>
                  </a:lnTo>
                  <a:cubicBezTo>
                    <a:pt x="737" y="112"/>
                    <a:pt x="733" y="112"/>
                    <a:pt x="730" y="111"/>
                  </a:cubicBezTo>
                  <a:cubicBezTo>
                    <a:pt x="722" y="106"/>
                    <a:pt x="712" y="104"/>
                    <a:pt x="704" y="107"/>
                  </a:cubicBezTo>
                  <a:cubicBezTo>
                    <a:pt x="619" y="94"/>
                    <a:pt x="532" y="96"/>
                    <a:pt x="448" y="112"/>
                  </a:cubicBezTo>
                  <a:cubicBezTo>
                    <a:pt x="522" y="86"/>
                    <a:pt x="601" y="77"/>
                    <a:pt x="679" y="92"/>
                  </a:cubicBezTo>
                  <a:close/>
                  <a:moveTo>
                    <a:pt x="1160" y="419"/>
                  </a:moveTo>
                  <a:cubicBezTo>
                    <a:pt x="1118" y="335"/>
                    <a:pt x="1065" y="252"/>
                    <a:pt x="999" y="185"/>
                  </a:cubicBezTo>
                  <a:cubicBezTo>
                    <a:pt x="1022" y="202"/>
                    <a:pt x="1046" y="218"/>
                    <a:pt x="1068" y="236"/>
                  </a:cubicBezTo>
                  <a:cubicBezTo>
                    <a:pt x="1107" y="283"/>
                    <a:pt x="1138" y="336"/>
                    <a:pt x="1158" y="388"/>
                  </a:cubicBezTo>
                  <a:cubicBezTo>
                    <a:pt x="1166" y="409"/>
                    <a:pt x="1172" y="431"/>
                    <a:pt x="1176" y="453"/>
                  </a:cubicBezTo>
                  <a:cubicBezTo>
                    <a:pt x="1171" y="442"/>
                    <a:pt x="1166" y="430"/>
                    <a:pt x="1160" y="419"/>
                  </a:cubicBezTo>
                  <a:close/>
                  <a:moveTo>
                    <a:pt x="717" y="1156"/>
                  </a:moveTo>
                  <a:cubicBezTo>
                    <a:pt x="718" y="1161"/>
                    <a:pt x="720" y="1166"/>
                    <a:pt x="724" y="1170"/>
                  </a:cubicBezTo>
                  <a:cubicBezTo>
                    <a:pt x="715" y="1171"/>
                    <a:pt x="705" y="1171"/>
                    <a:pt x="695" y="1170"/>
                  </a:cubicBezTo>
                  <a:cubicBezTo>
                    <a:pt x="703" y="1166"/>
                    <a:pt x="710" y="1161"/>
                    <a:pt x="717" y="1156"/>
                  </a:cubicBezTo>
                  <a:close/>
                  <a:moveTo>
                    <a:pt x="602" y="1146"/>
                  </a:moveTo>
                  <a:cubicBezTo>
                    <a:pt x="604" y="1139"/>
                    <a:pt x="603" y="1132"/>
                    <a:pt x="598" y="1125"/>
                  </a:cubicBezTo>
                  <a:cubicBezTo>
                    <a:pt x="599" y="1123"/>
                    <a:pt x="600" y="1122"/>
                    <a:pt x="600" y="1120"/>
                  </a:cubicBezTo>
                  <a:cubicBezTo>
                    <a:pt x="610" y="1129"/>
                    <a:pt x="621" y="1137"/>
                    <a:pt x="633" y="1145"/>
                  </a:cubicBezTo>
                  <a:cubicBezTo>
                    <a:pt x="628" y="1148"/>
                    <a:pt x="623" y="1150"/>
                    <a:pt x="618" y="1153"/>
                  </a:cubicBezTo>
                  <a:cubicBezTo>
                    <a:pt x="613" y="1151"/>
                    <a:pt x="607" y="1149"/>
                    <a:pt x="602" y="1146"/>
                  </a:cubicBezTo>
                  <a:close/>
                  <a:moveTo>
                    <a:pt x="747" y="178"/>
                  </a:moveTo>
                  <a:cubicBezTo>
                    <a:pt x="748" y="181"/>
                    <a:pt x="748" y="184"/>
                    <a:pt x="748" y="186"/>
                  </a:cubicBezTo>
                  <a:lnTo>
                    <a:pt x="746" y="186"/>
                  </a:lnTo>
                  <a:cubicBezTo>
                    <a:pt x="746" y="183"/>
                    <a:pt x="746" y="180"/>
                    <a:pt x="746" y="178"/>
                  </a:cubicBezTo>
                  <a:lnTo>
                    <a:pt x="747" y="178"/>
                  </a:lnTo>
                  <a:close/>
                  <a:moveTo>
                    <a:pt x="708" y="1017"/>
                  </a:moveTo>
                  <a:cubicBezTo>
                    <a:pt x="713" y="1039"/>
                    <a:pt x="718" y="1062"/>
                    <a:pt x="722" y="1085"/>
                  </a:cubicBezTo>
                  <a:lnTo>
                    <a:pt x="720" y="1086"/>
                  </a:lnTo>
                  <a:cubicBezTo>
                    <a:pt x="709" y="1070"/>
                    <a:pt x="678" y="1071"/>
                    <a:pt x="671" y="1093"/>
                  </a:cubicBezTo>
                  <a:cubicBezTo>
                    <a:pt x="652" y="1081"/>
                    <a:pt x="635" y="1068"/>
                    <a:pt x="619" y="1053"/>
                  </a:cubicBezTo>
                  <a:cubicBezTo>
                    <a:pt x="649" y="1043"/>
                    <a:pt x="679" y="1030"/>
                    <a:pt x="708" y="1017"/>
                  </a:cubicBezTo>
                  <a:close/>
                  <a:moveTo>
                    <a:pt x="220" y="411"/>
                  </a:moveTo>
                  <a:lnTo>
                    <a:pt x="225" y="415"/>
                  </a:lnTo>
                  <a:cubicBezTo>
                    <a:pt x="223" y="427"/>
                    <a:pt x="221" y="439"/>
                    <a:pt x="220" y="451"/>
                  </a:cubicBezTo>
                  <a:cubicBezTo>
                    <a:pt x="215" y="453"/>
                    <a:pt x="211" y="454"/>
                    <a:pt x="206" y="456"/>
                  </a:cubicBezTo>
                  <a:cubicBezTo>
                    <a:pt x="208" y="442"/>
                    <a:pt x="210" y="428"/>
                    <a:pt x="212" y="414"/>
                  </a:cubicBezTo>
                  <a:cubicBezTo>
                    <a:pt x="215" y="413"/>
                    <a:pt x="217" y="412"/>
                    <a:pt x="220" y="411"/>
                  </a:cubicBezTo>
                  <a:close/>
                  <a:moveTo>
                    <a:pt x="313" y="263"/>
                  </a:moveTo>
                  <a:cubicBezTo>
                    <a:pt x="303" y="269"/>
                    <a:pt x="293" y="276"/>
                    <a:pt x="283" y="283"/>
                  </a:cubicBezTo>
                  <a:cubicBezTo>
                    <a:pt x="284" y="277"/>
                    <a:pt x="285" y="270"/>
                    <a:pt x="286" y="264"/>
                  </a:cubicBezTo>
                  <a:cubicBezTo>
                    <a:pt x="295" y="261"/>
                    <a:pt x="305" y="258"/>
                    <a:pt x="314" y="255"/>
                  </a:cubicBezTo>
                  <a:cubicBezTo>
                    <a:pt x="313" y="258"/>
                    <a:pt x="313" y="260"/>
                    <a:pt x="313" y="263"/>
                  </a:cubicBezTo>
                  <a:close/>
                  <a:moveTo>
                    <a:pt x="823" y="200"/>
                  </a:moveTo>
                  <a:cubicBezTo>
                    <a:pt x="823" y="202"/>
                    <a:pt x="823" y="204"/>
                    <a:pt x="824" y="206"/>
                  </a:cubicBezTo>
                  <a:cubicBezTo>
                    <a:pt x="807" y="201"/>
                    <a:pt x="790" y="197"/>
                    <a:pt x="773" y="193"/>
                  </a:cubicBezTo>
                  <a:lnTo>
                    <a:pt x="771" y="192"/>
                  </a:lnTo>
                  <a:cubicBezTo>
                    <a:pt x="771" y="189"/>
                    <a:pt x="770" y="187"/>
                    <a:pt x="770" y="184"/>
                  </a:cubicBezTo>
                  <a:cubicBezTo>
                    <a:pt x="788" y="189"/>
                    <a:pt x="806" y="194"/>
                    <a:pt x="823" y="200"/>
                  </a:cubicBezTo>
                  <a:close/>
                  <a:moveTo>
                    <a:pt x="962" y="286"/>
                  </a:moveTo>
                  <a:cubicBezTo>
                    <a:pt x="955" y="273"/>
                    <a:pt x="949" y="260"/>
                    <a:pt x="941" y="247"/>
                  </a:cubicBezTo>
                  <a:cubicBezTo>
                    <a:pt x="949" y="255"/>
                    <a:pt x="956" y="263"/>
                    <a:pt x="964" y="271"/>
                  </a:cubicBezTo>
                  <a:cubicBezTo>
                    <a:pt x="978" y="286"/>
                    <a:pt x="991" y="303"/>
                    <a:pt x="1003" y="321"/>
                  </a:cubicBezTo>
                  <a:cubicBezTo>
                    <a:pt x="990" y="308"/>
                    <a:pt x="976" y="297"/>
                    <a:pt x="962" y="286"/>
                  </a:cubicBezTo>
                  <a:close/>
                  <a:moveTo>
                    <a:pt x="1134" y="722"/>
                  </a:moveTo>
                  <a:cubicBezTo>
                    <a:pt x="1130" y="716"/>
                    <a:pt x="1124" y="711"/>
                    <a:pt x="1116" y="709"/>
                  </a:cubicBezTo>
                  <a:cubicBezTo>
                    <a:pt x="1116" y="705"/>
                    <a:pt x="1116" y="701"/>
                    <a:pt x="1117" y="697"/>
                  </a:cubicBezTo>
                  <a:cubicBezTo>
                    <a:pt x="1122" y="675"/>
                    <a:pt x="1126" y="653"/>
                    <a:pt x="1129" y="630"/>
                  </a:cubicBezTo>
                  <a:cubicBezTo>
                    <a:pt x="1134" y="661"/>
                    <a:pt x="1136" y="691"/>
                    <a:pt x="1134" y="722"/>
                  </a:cubicBezTo>
                  <a:close/>
                  <a:moveTo>
                    <a:pt x="973" y="940"/>
                  </a:moveTo>
                  <a:lnTo>
                    <a:pt x="976" y="938"/>
                  </a:lnTo>
                  <a:cubicBezTo>
                    <a:pt x="978" y="957"/>
                    <a:pt x="981" y="975"/>
                    <a:pt x="985" y="994"/>
                  </a:cubicBezTo>
                  <a:cubicBezTo>
                    <a:pt x="985" y="998"/>
                    <a:pt x="987" y="1001"/>
                    <a:pt x="988" y="1004"/>
                  </a:cubicBezTo>
                  <a:cubicBezTo>
                    <a:pt x="986" y="1006"/>
                    <a:pt x="983" y="1008"/>
                    <a:pt x="980" y="1010"/>
                  </a:cubicBezTo>
                  <a:cubicBezTo>
                    <a:pt x="979" y="987"/>
                    <a:pt x="976" y="963"/>
                    <a:pt x="973" y="940"/>
                  </a:cubicBezTo>
                  <a:close/>
                  <a:moveTo>
                    <a:pt x="918" y="1023"/>
                  </a:moveTo>
                  <a:cubicBezTo>
                    <a:pt x="918" y="1033"/>
                    <a:pt x="918" y="1043"/>
                    <a:pt x="918" y="1053"/>
                  </a:cubicBezTo>
                  <a:lnTo>
                    <a:pt x="917" y="1054"/>
                  </a:lnTo>
                  <a:cubicBezTo>
                    <a:pt x="917" y="1044"/>
                    <a:pt x="918" y="1033"/>
                    <a:pt x="918" y="1023"/>
                  </a:cubicBezTo>
                  <a:close/>
                  <a:moveTo>
                    <a:pt x="791" y="1103"/>
                  </a:moveTo>
                  <a:cubicBezTo>
                    <a:pt x="799" y="1096"/>
                    <a:pt x="807" y="1090"/>
                    <a:pt x="816" y="1083"/>
                  </a:cubicBezTo>
                  <a:cubicBezTo>
                    <a:pt x="828" y="1093"/>
                    <a:pt x="848" y="1094"/>
                    <a:pt x="859" y="1083"/>
                  </a:cubicBezTo>
                  <a:cubicBezTo>
                    <a:pt x="859" y="1085"/>
                    <a:pt x="859" y="1087"/>
                    <a:pt x="860" y="1088"/>
                  </a:cubicBezTo>
                  <a:cubicBezTo>
                    <a:pt x="836" y="1101"/>
                    <a:pt x="813" y="1112"/>
                    <a:pt x="793" y="1118"/>
                  </a:cubicBezTo>
                  <a:cubicBezTo>
                    <a:pt x="792" y="1113"/>
                    <a:pt x="792" y="1108"/>
                    <a:pt x="791" y="1103"/>
                  </a:cubicBezTo>
                  <a:close/>
                  <a:moveTo>
                    <a:pt x="794" y="969"/>
                  </a:moveTo>
                  <a:cubicBezTo>
                    <a:pt x="797" y="988"/>
                    <a:pt x="799" y="1006"/>
                    <a:pt x="801" y="1024"/>
                  </a:cubicBezTo>
                  <a:cubicBezTo>
                    <a:pt x="795" y="1030"/>
                    <a:pt x="788" y="1036"/>
                    <a:pt x="780" y="1042"/>
                  </a:cubicBezTo>
                  <a:cubicBezTo>
                    <a:pt x="776" y="1023"/>
                    <a:pt x="772" y="1004"/>
                    <a:pt x="768" y="985"/>
                  </a:cubicBezTo>
                  <a:cubicBezTo>
                    <a:pt x="776" y="980"/>
                    <a:pt x="785" y="975"/>
                    <a:pt x="794" y="969"/>
                  </a:cubicBezTo>
                  <a:close/>
                  <a:moveTo>
                    <a:pt x="228" y="702"/>
                  </a:moveTo>
                  <a:cubicBezTo>
                    <a:pt x="229" y="707"/>
                    <a:pt x="230" y="713"/>
                    <a:pt x="231" y="718"/>
                  </a:cubicBezTo>
                  <a:lnTo>
                    <a:pt x="227" y="718"/>
                  </a:lnTo>
                  <a:cubicBezTo>
                    <a:pt x="225" y="712"/>
                    <a:pt x="224" y="707"/>
                    <a:pt x="223" y="701"/>
                  </a:cubicBezTo>
                  <a:cubicBezTo>
                    <a:pt x="224" y="702"/>
                    <a:pt x="226" y="702"/>
                    <a:pt x="228" y="702"/>
                  </a:cubicBezTo>
                  <a:close/>
                  <a:moveTo>
                    <a:pt x="221" y="667"/>
                  </a:moveTo>
                  <a:cubicBezTo>
                    <a:pt x="219" y="666"/>
                    <a:pt x="218" y="666"/>
                    <a:pt x="216" y="665"/>
                  </a:cubicBezTo>
                  <a:cubicBezTo>
                    <a:pt x="212" y="648"/>
                    <a:pt x="210" y="630"/>
                    <a:pt x="208" y="611"/>
                  </a:cubicBezTo>
                  <a:cubicBezTo>
                    <a:pt x="210" y="613"/>
                    <a:pt x="213" y="615"/>
                    <a:pt x="216" y="617"/>
                  </a:cubicBezTo>
                  <a:cubicBezTo>
                    <a:pt x="217" y="633"/>
                    <a:pt x="219" y="650"/>
                    <a:pt x="221" y="667"/>
                  </a:cubicBezTo>
                  <a:close/>
                  <a:moveTo>
                    <a:pt x="318" y="681"/>
                  </a:moveTo>
                  <a:cubicBezTo>
                    <a:pt x="304" y="680"/>
                    <a:pt x="290" y="678"/>
                    <a:pt x="277" y="677"/>
                  </a:cubicBezTo>
                  <a:cubicBezTo>
                    <a:pt x="275" y="669"/>
                    <a:pt x="274" y="661"/>
                    <a:pt x="272" y="654"/>
                  </a:cubicBezTo>
                  <a:cubicBezTo>
                    <a:pt x="287" y="663"/>
                    <a:pt x="302" y="672"/>
                    <a:pt x="318" y="681"/>
                  </a:cubicBezTo>
                  <a:close/>
                  <a:moveTo>
                    <a:pt x="268" y="390"/>
                  </a:moveTo>
                  <a:cubicBezTo>
                    <a:pt x="279" y="386"/>
                    <a:pt x="290" y="382"/>
                    <a:pt x="301" y="379"/>
                  </a:cubicBezTo>
                  <a:cubicBezTo>
                    <a:pt x="299" y="396"/>
                    <a:pt x="299" y="413"/>
                    <a:pt x="298" y="430"/>
                  </a:cubicBezTo>
                  <a:cubicBezTo>
                    <a:pt x="288" y="424"/>
                    <a:pt x="277" y="417"/>
                    <a:pt x="266" y="410"/>
                  </a:cubicBezTo>
                  <a:cubicBezTo>
                    <a:pt x="267" y="403"/>
                    <a:pt x="268" y="397"/>
                    <a:pt x="268" y="390"/>
                  </a:cubicBezTo>
                  <a:close/>
                  <a:moveTo>
                    <a:pt x="638" y="242"/>
                  </a:moveTo>
                  <a:cubicBezTo>
                    <a:pt x="624" y="242"/>
                    <a:pt x="611" y="242"/>
                    <a:pt x="599" y="242"/>
                  </a:cubicBezTo>
                  <a:cubicBezTo>
                    <a:pt x="584" y="243"/>
                    <a:pt x="569" y="244"/>
                    <a:pt x="553" y="245"/>
                  </a:cubicBezTo>
                  <a:cubicBezTo>
                    <a:pt x="548" y="240"/>
                    <a:pt x="542" y="235"/>
                    <a:pt x="537" y="230"/>
                  </a:cubicBezTo>
                  <a:cubicBezTo>
                    <a:pt x="566" y="226"/>
                    <a:pt x="596" y="225"/>
                    <a:pt x="626" y="227"/>
                  </a:cubicBezTo>
                  <a:cubicBezTo>
                    <a:pt x="630" y="232"/>
                    <a:pt x="634" y="237"/>
                    <a:pt x="638" y="242"/>
                  </a:cubicBezTo>
                  <a:close/>
                  <a:moveTo>
                    <a:pt x="685" y="233"/>
                  </a:moveTo>
                  <a:cubicBezTo>
                    <a:pt x="685" y="236"/>
                    <a:pt x="685" y="239"/>
                    <a:pt x="684" y="242"/>
                  </a:cubicBezTo>
                  <a:cubicBezTo>
                    <a:pt x="679" y="242"/>
                    <a:pt x="674" y="242"/>
                    <a:pt x="668" y="242"/>
                  </a:cubicBezTo>
                  <a:cubicBezTo>
                    <a:pt x="665" y="238"/>
                    <a:pt x="662" y="234"/>
                    <a:pt x="658" y="230"/>
                  </a:cubicBezTo>
                  <a:cubicBezTo>
                    <a:pt x="667" y="231"/>
                    <a:pt x="676" y="232"/>
                    <a:pt x="685" y="233"/>
                  </a:cubicBezTo>
                  <a:close/>
                  <a:moveTo>
                    <a:pt x="857" y="212"/>
                  </a:moveTo>
                  <a:lnTo>
                    <a:pt x="855" y="216"/>
                  </a:lnTo>
                  <a:lnTo>
                    <a:pt x="851" y="215"/>
                  </a:lnTo>
                  <a:lnTo>
                    <a:pt x="851" y="210"/>
                  </a:lnTo>
                  <a:cubicBezTo>
                    <a:pt x="853" y="211"/>
                    <a:pt x="855" y="212"/>
                    <a:pt x="857" y="212"/>
                  </a:cubicBezTo>
                  <a:close/>
                  <a:moveTo>
                    <a:pt x="1046" y="557"/>
                  </a:moveTo>
                  <a:cubicBezTo>
                    <a:pt x="1025" y="573"/>
                    <a:pt x="1002" y="589"/>
                    <a:pt x="980" y="603"/>
                  </a:cubicBezTo>
                  <a:cubicBezTo>
                    <a:pt x="980" y="600"/>
                    <a:pt x="981" y="597"/>
                    <a:pt x="982" y="594"/>
                  </a:cubicBezTo>
                  <a:cubicBezTo>
                    <a:pt x="990" y="588"/>
                    <a:pt x="998" y="584"/>
                    <a:pt x="1006" y="578"/>
                  </a:cubicBezTo>
                  <a:cubicBezTo>
                    <a:pt x="1031" y="562"/>
                    <a:pt x="1020" y="527"/>
                    <a:pt x="999" y="519"/>
                  </a:cubicBezTo>
                  <a:cubicBezTo>
                    <a:pt x="999" y="512"/>
                    <a:pt x="996" y="505"/>
                    <a:pt x="992" y="500"/>
                  </a:cubicBezTo>
                  <a:cubicBezTo>
                    <a:pt x="994" y="468"/>
                    <a:pt x="994" y="438"/>
                    <a:pt x="992" y="407"/>
                  </a:cubicBezTo>
                  <a:cubicBezTo>
                    <a:pt x="1008" y="429"/>
                    <a:pt x="1021" y="452"/>
                    <a:pt x="1029" y="477"/>
                  </a:cubicBezTo>
                  <a:cubicBezTo>
                    <a:pt x="1038" y="502"/>
                    <a:pt x="1044" y="529"/>
                    <a:pt x="1046" y="557"/>
                  </a:cubicBezTo>
                  <a:close/>
                  <a:moveTo>
                    <a:pt x="1032" y="881"/>
                  </a:moveTo>
                  <a:cubicBezTo>
                    <a:pt x="1039" y="890"/>
                    <a:pt x="1050" y="894"/>
                    <a:pt x="1060" y="894"/>
                  </a:cubicBezTo>
                  <a:cubicBezTo>
                    <a:pt x="1052" y="904"/>
                    <a:pt x="1044" y="915"/>
                    <a:pt x="1036" y="924"/>
                  </a:cubicBezTo>
                  <a:cubicBezTo>
                    <a:pt x="1035" y="910"/>
                    <a:pt x="1034" y="896"/>
                    <a:pt x="1032" y="881"/>
                  </a:cubicBezTo>
                  <a:close/>
                  <a:moveTo>
                    <a:pt x="822" y="854"/>
                  </a:moveTo>
                  <a:cubicBezTo>
                    <a:pt x="825" y="855"/>
                    <a:pt x="828" y="855"/>
                    <a:pt x="831" y="856"/>
                  </a:cubicBezTo>
                  <a:cubicBezTo>
                    <a:pt x="832" y="861"/>
                    <a:pt x="833" y="866"/>
                    <a:pt x="834" y="872"/>
                  </a:cubicBezTo>
                  <a:cubicBezTo>
                    <a:pt x="832" y="873"/>
                    <a:pt x="830" y="875"/>
                    <a:pt x="829" y="876"/>
                  </a:cubicBezTo>
                  <a:cubicBezTo>
                    <a:pt x="826" y="869"/>
                    <a:pt x="825" y="862"/>
                    <a:pt x="822" y="854"/>
                  </a:cubicBezTo>
                  <a:close/>
                  <a:moveTo>
                    <a:pt x="780" y="903"/>
                  </a:moveTo>
                  <a:cubicBezTo>
                    <a:pt x="781" y="906"/>
                    <a:pt x="782" y="909"/>
                    <a:pt x="782" y="912"/>
                  </a:cubicBezTo>
                  <a:cubicBezTo>
                    <a:pt x="774" y="917"/>
                    <a:pt x="766" y="922"/>
                    <a:pt x="758" y="927"/>
                  </a:cubicBezTo>
                  <a:cubicBezTo>
                    <a:pt x="766" y="920"/>
                    <a:pt x="773" y="911"/>
                    <a:pt x="780" y="903"/>
                  </a:cubicBezTo>
                  <a:close/>
                  <a:moveTo>
                    <a:pt x="675" y="890"/>
                  </a:moveTo>
                  <a:cubicBezTo>
                    <a:pt x="679" y="903"/>
                    <a:pt x="683" y="917"/>
                    <a:pt x="687" y="930"/>
                  </a:cubicBezTo>
                  <a:cubicBezTo>
                    <a:pt x="681" y="935"/>
                    <a:pt x="676" y="940"/>
                    <a:pt x="670" y="945"/>
                  </a:cubicBezTo>
                  <a:lnTo>
                    <a:pt x="667" y="946"/>
                  </a:lnTo>
                  <a:cubicBezTo>
                    <a:pt x="646" y="958"/>
                    <a:pt x="626" y="971"/>
                    <a:pt x="606" y="983"/>
                  </a:cubicBezTo>
                  <a:cubicBezTo>
                    <a:pt x="631" y="953"/>
                    <a:pt x="654" y="922"/>
                    <a:pt x="675" y="890"/>
                  </a:cubicBezTo>
                  <a:close/>
                  <a:moveTo>
                    <a:pt x="387" y="1017"/>
                  </a:moveTo>
                  <a:cubicBezTo>
                    <a:pt x="391" y="1022"/>
                    <a:pt x="396" y="1026"/>
                    <a:pt x="400" y="1031"/>
                  </a:cubicBezTo>
                  <a:cubicBezTo>
                    <a:pt x="397" y="1033"/>
                    <a:pt x="395" y="1035"/>
                    <a:pt x="392" y="1037"/>
                  </a:cubicBezTo>
                  <a:cubicBezTo>
                    <a:pt x="388" y="1032"/>
                    <a:pt x="384" y="1027"/>
                    <a:pt x="379" y="1022"/>
                  </a:cubicBezTo>
                  <a:cubicBezTo>
                    <a:pt x="382" y="1020"/>
                    <a:pt x="385" y="1018"/>
                    <a:pt x="387" y="1017"/>
                  </a:cubicBezTo>
                  <a:close/>
                  <a:moveTo>
                    <a:pt x="328" y="939"/>
                  </a:moveTo>
                  <a:cubicBezTo>
                    <a:pt x="335" y="949"/>
                    <a:pt x="342" y="958"/>
                    <a:pt x="349" y="968"/>
                  </a:cubicBezTo>
                  <a:cubicBezTo>
                    <a:pt x="346" y="969"/>
                    <a:pt x="344" y="971"/>
                    <a:pt x="341" y="972"/>
                  </a:cubicBezTo>
                  <a:cubicBezTo>
                    <a:pt x="335" y="963"/>
                    <a:pt x="328" y="953"/>
                    <a:pt x="322" y="943"/>
                  </a:cubicBezTo>
                  <a:cubicBezTo>
                    <a:pt x="324" y="942"/>
                    <a:pt x="326" y="940"/>
                    <a:pt x="328" y="939"/>
                  </a:cubicBezTo>
                  <a:close/>
                  <a:moveTo>
                    <a:pt x="287" y="868"/>
                  </a:moveTo>
                  <a:cubicBezTo>
                    <a:pt x="289" y="873"/>
                    <a:pt x="292" y="878"/>
                    <a:pt x="295" y="883"/>
                  </a:cubicBezTo>
                  <a:cubicBezTo>
                    <a:pt x="293" y="885"/>
                    <a:pt x="291" y="886"/>
                    <a:pt x="290" y="887"/>
                  </a:cubicBezTo>
                  <a:cubicBezTo>
                    <a:pt x="287" y="881"/>
                    <a:pt x="285" y="876"/>
                    <a:pt x="282" y="871"/>
                  </a:cubicBezTo>
                  <a:cubicBezTo>
                    <a:pt x="284" y="870"/>
                    <a:pt x="285" y="869"/>
                    <a:pt x="287" y="868"/>
                  </a:cubicBezTo>
                  <a:close/>
                  <a:moveTo>
                    <a:pt x="262" y="816"/>
                  </a:moveTo>
                  <a:cubicBezTo>
                    <a:pt x="264" y="821"/>
                    <a:pt x="267" y="827"/>
                    <a:pt x="269" y="832"/>
                  </a:cubicBezTo>
                  <a:lnTo>
                    <a:pt x="265" y="835"/>
                  </a:lnTo>
                  <a:cubicBezTo>
                    <a:pt x="263" y="828"/>
                    <a:pt x="260" y="822"/>
                    <a:pt x="258" y="815"/>
                  </a:cubicBezTo>
                  <a:cubicBezTo>
                    <a:pt x="259" y="816"/>
                    <a:pt x="261" y="816"/>
                    <a:pt x="262" y="816"/>
                  </a:cubicBezTo>
                  <a:close/>
                  <a:moveTo>
                    <a:pt x="338" y="766"/>
                  </a:moveTo>
                  <a:cubicBezTo>
                    <a:pt x="339" y="770"/>
                    <a:pt x="340" y="774"/>
                    <a:pt x="341" y="777"/>
                  </a:cubicBezTo>
                  <a:lnTo>
                    <a:pt x="339" y="779"/>
                  </a:lnTo>
                  <a:cubicBezTo>
                    <a:pt x="329" y="779"/>
                    <a:pt x="319" y="778"/>
                    <a:pt x="309" y="778"/>
                  </a:cubicBezTo>
                  <a:cubicBezTo>
                    <a:pt x="307" y="773"/>
                    <a:pt x="305" y="769"/>
                    <a:pt x="303" y="764"/>
                  </a:cubicBezTo>
                  <a:cubicBezTo>
                    <a:pt x="315" y="765"/>
                    <a:pt x="327" y="766"/>
                    <a:pt x="338" y="766"/>
                  </a:cubicBezTo>
                  <a:close/>
                  <a:moveTo>
                    <a:pt x="328" y="723"/>
                  </a:moveTo>
                  <a:cubicBezTo>
                    <a:pt x="315" y="723"/>
                    <a:pt x="302" y="723"/>
                    <a:pt x="289" y="722"/>
                  </a:cubicBezTo>
                  <a:cubicBezTo>
                    <a:pt x="288" y="719"/>
                    <a:pt x="287" y="716"/>
                    <a:pt x="286" y="713"/>
                  </a:cubicBezTo>
                  <a:cubicBezTo>
                    <a:pt x="299" y="715"/>
                    <a:pt x="313" y="717"/>
                    <a:pt x="326" y="718"/>
                  </a:cubicBezTo>
                  <a:cubicBezTo>
                    <a:pt x="327" y="720"/>
                    <a:pt x="327" y="722"/>
                    <a:pt x="328" y="723"/>
                  </a:cubicBezTo>
                  <a:close/>
                  <a:moveTo>
                    <a:pt x="393" y="620"/>
                  </a:moveTo>
                  <a:cubicBezTo>
                    <a:pt x="395" y="636"/>
                    <a:pt x="398" y="651"/>
                    <a:pt x="400" y="667"/>
                  </a:cubicBezTo>
                  <a:cubicBezTo>
                    <a:pt x="387" y="661"/>
                    <a:pt x="373" y="655"/>
                    <a:pt x="360" y="649"/>
                  </a:cubicBezTo>
                  <a:cubicBezTo>
                    <a:pt x="356" y="629"/>
                    <a:pt x="352" y="609"/>
                    <a:pt x="349" y="589"/>
                  </a:cubicBezTo>
                  <a:cubicBezTo>
                    <a:pt x="363" y="600"/>
                    <a:pt x="378" y="610"/>
                    <a:pt x="393" y="620"/>
                  </a:cubicBezTo>
                  <a:close/>
                  <a:moveTo>
                    <a:pt x="338" y="508"/>
                  </a:moveTo>
                  <a:cubicBezTo>
                    <a:pt x="353" y="519"/>
                    <a:pt x="368" y="530"/>
                    <a:pt x="384" y="540"/>
                  </a:cubicBezTo>
                  <a:cubicBezTo>
                    <a:pt x="385" y="552"/>
                    <a:pt x="386" y="564"/>
                    <a:pt x="388" y="576"/>
                  </a:cubicBezTo>
                  <a:cubicBezTo>
                    <a:pt x="372" y="567"/>
                    <a:pt x="358" y="558"/>
                    <a:pt x="343" y="548"/>
                  </a:cubicBezTo>
                  <a:cubicBezTo>
                    <a:pt x="341" y="535"/>
                    <a:pt x="339" y="522"/>
                    <a:pt x="338" y="508"/>
                  </a:cubicBezTo>
                  <a:close/>
                  <a:moveTo>
                    <a:pt x="438" y="261"/>
                  </a:moveTo>
                  <a:cubicBezTo>
                    <a:pt x="436" y="260"/>
                    <a:pt x="434" y="261"/>
                    <a:pt x="432" y="262"/>
                  </a:cubicBezTo>
                  <a:cubicBezTo>
                    <a:pt x="423" y="263"/>
                    <a:pt x="415" y="265"/>
                    <a:pt x="407" y="266"/>
                  </a:cubicBezTo>
                  <a:lnTo>
                    <a:pt x="407" y="263"/>
                  </a:lnTo>
                  <a:cubicBezTo>
                    <a:pt x="435" y="252"/>
                    <a:pt x="464" y="243"/>
                    <a:pt x="493" y="237"/>
                  </a:cubicBezTo>
                  <a:cubicBezTo>
                    <a:pt x="498" y="241"/>
                    <a:pt x="502" y="246"/>
                    <a:pt x="507" y="250"/>
                  </a:cubicBezTo>
                  <a:cubicBezTo>
                    <a:pt x="484" y="253"/>
                    <a:pt x="461" y="256"/>
                    <a:pt x="438" y="261"/>
                  </a:cubicBezTo>
                  <a:close/>
                  <a:moveTo>
                    <a:pt x="743" y="248"/>
                  </a:moveTo>
                  <a:lnTo>
                    <a:pt x="743" y="247"/>
                  </a:lnTo>
                  <a:cubicBezTo>
                    <a:pt x="745" y="247"/>
                    <a:pt x="746" y="248"/>
                    <a:pt x="748" y="248"/>
                  </a:cubicBezTo>
                  <a:cubicBezTo>
                    <a:pt x="746" y="248"/>
                    <a:pt x="745" y="248"/>
                    <a:pt x="743" y="248"/>
                  </a:cubicBezTo>
                  <a:close/>
                  <a:moveTo>
                    <a:pt x="927" y="507"/>
                  </a:moveTo>
                  <a:cubicBezTo>
                    <a:pt x="919" y="485"/>
                    <a:pt x="910" y="464"/>
                    <a:pt x="900" y="443"/>
                  </a:cubicBezTo>
                  <a:cubicBezTo>
                    <a:pt x="899" y="430"/>
                    <a:pt x="897" y="416"/>
                    <a:pt x="895" y="403"/>
                  </a:cubicBezTo>
                  <a:cubicBezTo>
                    <a:pt x="898" y="406"/>
                    <a:pt x="901" y="410"/>
                    <a:pt x="905" y="414"/>
                  </a:cubicBezTo>
                  <a:cubicBezTo>
                    <a:pt x="914" y="425"/>
                    <a:pt x="927" y="425"/>
                    <a:pt x="937" y="418"/>
                  </a:cubicBezTo>
                  <a:cubicBezTo>
                    <a:pt x="937" y="447"/>
                    <a:pt x="935" y="476"/>
                    <a:pt x="931" y="504"/>
                  </a:cubicBezTo>
                  <a:lnTo>
                    <a:pt x="927" y="507"/>
                  </a:lnTo>
                  <a:close/>
                  <a:moveTo>
                    <a:pt x="1049" y="640"/>
                  </a:moveTo>
                  <a:cubicBezTo>
                    <a:pt x="1048" y="642"/>
                    <a:pt x="1047" y="644"/>
                    <a:pt x="1047" y="646"/>
                  </a:cubicBezTo>
                  <a:cubicBezTo>
                    <a:pt x="1047" y="660"/>
                    <a:pt x="1046" y="672"/>
                    <a:pt x="1044" y="685"/>
                  </a:cubicBezTo>
                  <a:cubicBezTo>
                    <a:pt x="1042" y="683"/>
                    <a:pt x="1040" y="680"/>
                    <a:pt x="1038" y="678"/>
                  </a:cubicBezTo>
                  <a:cubicBezTo>
                    <a:pt x="1032" y="671"/>
                    <a:pt x="1022" y="682"/>
                    <a:pt x="1028" y="689"/>
                  </a:cubicBezTo>
                  <a:cubicBezTo>
                    <a:pt x="1031" y="692"/>
                    <a:pt x="1034" y="696"/>
                    <a:pt x="1036" y="700"/>
                  </a:cubicBezTo>
                  <a:cubicBezTo>
                    <a:pt x="1030" y="700"/>
                    <a:pt x="1025" y="699"/>
                    <a:pt x="1020" y="698"/>
                  </a:cubicBezTo>
                  <a:cubicBezTo>
                    <a:pt x="1016" y="697"/>
                    <a:pt x="1012" y="697"/>
                    <a:pt x="1008" y="697"/>
                  </a:cubicBezTo>
                  <a:cubicBezTo>
                    <a:pt x="1003" y="696"/>
                    <a:pt x="997" y="695"/>
                    <a:pt x="992" y="695"/>
                  </a:cubicBezTo>
                  <a:cubicBezTo>
                    <a:pt x="989" y="685"/>
                    <a:pt x="986" y="676"/>
                    <a:pt x="983" y="666"/>
                  </a:cubicBezTo>
                  <a:cubicBezTo>
                    <a:pt x="1006" y="653"/>
                    <a:pt x="1028" y="639"/>
                    <a:pt x="1049" y="624"/>
                  </a:cubicBezTo>
                  <a:cubicBezTo>
                    <a:pt x="1049" y="629"/>
                    <a:pt x="1049" y="635"/>
                    <a:pt x="1049" y="640"/>
                  </a:cubicBezTo>
                  <a:close/>
                  <a:moveTo>
                    <a:pt x="907" y="885"/>
                  </a:moveTo>
                  <a:cubicBezTo>
                    <a:pt x="908" y="892"/>
                    <a:pt x="909" y="899"/>
                    <a:pt x="909" y="907"/>
                  </a:cubicBezTo>
                  <a:lnTo>
                    <a:pt x="908" y="908"/>
                  </a:lnTo>
                  <a:cubicBezTo>
                    <a:pt x="907" y="901"/>
                    <a:pt x="906" y="894"/>
                    <a:pt x="904" y="888"/>
                  </a:cubicBezTo>
                  <a:lnTo>
                    <a:pt x="907" y="885"/>
                  </a:lnTo>
                  <a:close/>
                  <a:moveTo>
                    <a:pt x="471" y="953"/>
                  </a:moveTo>
                  <a:cubicBezTo>
                    <a:pt x="473" y="952"/>
                    <a:pt x="475" y="950"/>
                    <a:pt x="477" y="948"/>
                  </a:cubicBezTo>
                  <a:cubicBezTo>
                    <a:pt x="479" y="953"/>
                    <a:pt x="481" y="957"/>
                    <a:pt x="483" y="961"/>
                  </a:cubicBezTo>
                  <a:lnTo>
                    <a:pt x="479" y="965"/>
                  </a:lnTo>
                  <a:cubicBezTo>
                    <a:pt x="476" y="961"/>
                    <a:pt x="474" y="957"/>
                    <a:pt x="471" y="953"/>
                  </a:cubicBezTo>
                  <a:close/>
                  <a:moveTo>
                    <a:pt x="466" y="666"/>
                  </a:moveTo>
                  <a:cubicBezTo>
                    <a:pt x="462" y="670"/>
                    <a:pt x="458" y="674"/>
                    <a:pt x="454" y="678"/>
                  </a:cubicBezTo>
                  <a:cubicBezTo>
                    <a:pt x="453" y="678"/>
                    <a:pt x="451" y="678"/>
                    <a:pt x="450" y="679"/>
                  </a:cubicBezTo>
                  <a:cubicBezTo>
                    <a:pt x="448" y="670"/>
                    <a:pt x="446" y="661"/>
                    <a:pt x="444" y="653"/>
                  </a:cubicBezTo>
                  <a:cubicBezTo>
                    <a:pt x="451" y="657"/>
                    <a:pt x="459" y="662"/>
                    <a:pt x="466" y="666"/>
                  </a:cubicBezTo>
                  <a:close/>
                  <a:moveTo>
                    <a:pt x="514" y="615"/>
                  </a:moveTo>
                  <a:cubicBezTo>
                    <a:pt x="508" y="622"/>
                    <a:pt x="502" y="629"/>
                    <a:pt x="495" y="635"/>
                  </a:cubicBezTo>
                  <a:cubicBezTo>
                    <a:pt x="475" y="625"/>
                    <a:pt x="455" y="615"/>
                    <a:pt x="434" y="603"/>
                  </a:cubicBezTo>
                  <a:cubicBezTo>
                    <a:pt x="432" y="592"/>
                    <a:pt x="431" y="580"/>
                    <a:pt x="429" y="568"/>
                  </a:cubicBezTo>
                  <a:cubicBezTo>
                    <a:pt x="456" y="585"/>
                    <a:pt x="485" y="600"/>
                    <a:pt x="514" y="615"/>
                  </a:cubicBezTo>
                  <a:close/>
                  <a:moveTo>
                    <a:pt x="451" y="344"/>
                  </a:moveTo>
                  <a:cubicBezTo>
                    <a:pt x="461" y="365"/>
                    <a:pt x="471" y="386"/>
                    <a:pt x="481" y="406"/>
                  </a:cubicBezTo>
                  <a:cubicBezTo>
                    <a:pt x="458" y="408"/>
                    <a:pt x="434" y="409"/>
                    <a:pt x="411" y="412"/>
                  </a:cubicBezTo>
                  <a:cubicBezTo>
                    <a:pt x="409" y="392"/>
                    <a:pt x="408" y="371"/>
                    <a:pt x="407" y="350"/>
                  </a:cubicBezTo>
                  <a:cubicBezTo>
                    <a:pt x="422" y="348"/>
                    <a:pt x="436" y="345"/>
                    <a:pt x="451" y="344"/>
                  </a:cubicBezTo>
                  <a:close/>
                  <a:moveTo>
                    <a:pt x="606" y="808"/>
                  </a:moveTo>
                  <a:lnTo>
                    <a:pt x="610" y="807"/>
                  </a:lnTo>
                  <a:cubicBezTo>
                    <a:pt x="613" y="808"/>
                    <a:pt x="617" y="809"/>
                    <a:pt x="620" y="810"/>
                  </a:cubicBezTo>
                  <a:cubicBezTo>
                    <a:pt x="591" y="849"/>
                    <a:pt x="559" y="885"/>
                    <a:pt x="525" y="920"/>
                  </a:cubicBezTo>
                  <a:cubicBezTo>
                    <a:pt x="524" y="916"/>
                    <a:pt x="522" y="912"/>
                    <a:pt x="520" y="908"/>
                  </a:cubicBezTo>
                  <a:cubicBezTo>
                    <a:pt x="551" y="877"/>
                    <a:pt x="580" y="843"/>
                    <a:pt x="606" y="808"/>
                  </a:cubicBezTo>
                  <a:close/>
                  <a:moveTo>
                    <a:pt x="420" y="767"/>
                  </a:moveTo>
                  <a:cubicBezTo>
                    <a:pt x="421" y="771"/>
                    <a:pt x="422" y="775"/>
                    <a:pt x="423" y="779"/>
                  </a:cubicBezTo>
                  <a:cubicBezTo>
                    <a:pt x="417" y="779"/>
                    <a:pt x="411" y="779"/>
                    <a:pt x="404" y="780"/>
                  </a:cubicBezTo>
                  <a:cubicBezTo>
                    <a:pt x="410" y="775"/>
                    <a:pt x="415" y="771"/>
                    <a:pt x="420" y="767"/>
                  </a:cubicBezTo>
                  <a:close/>
                  <a:moveTo>
                    <a:pt x="591" y="651"/>
                  </a:moveTo>
                  <a:lnTo>
                    <a:pt x="591" y="652"/>
                  </a:lnTo>
                  <a:cubicBezTo>
                    <a:pt x="578" y="655"/>
                    <a:pt x="565" y="659"/>
                    <a:pt x="552" y="662"/>
                  </a:cubicBezTo>
                  <a:cubicBezTo>
                    <a:pt x="548" y="660"/>
                    <a:pt x="543" y="658"/>
                    <a:pt x="539" y="656"/>
                  </a:cubicBezTo>
                  <a:cubicBezTo>
                    <a:pt x="545" y="649"/>
                    <a:pt x="551" y="643"/>
                    <a:pt x="557" y="636"/>
                  </a:cubicBezTo>
                  <a:cubicBezTo>
                    <a:pt x="568" y="641"/>
                    <a:pt x="580" y="646"/>
                    <a:pt x="591" y="651"/>
                  </a:cubicBezTo>
                  <a:close/>
                  <a:moveTo>
                    <a:pt x="631" y="543"/>
                  </a:moveTo>
                  <a:cubicBezTo>
                    <a:pt x="640" y="559"/>
                    <a:pt x="649" y="575"/>
                    <a:pt x="657" y="592"/>
                  </a:cubicBezTo>
                  <a:cubicBezTo>
                    <a:pt x="653" y="597"/>
                    <a:pt x="649" y="603"/>
                    <a:pt x="645" y="609"/>
                  </a:cubicBezTo>
                  <a:cubicBezTo>
                    <a:pt x="638" y="606"/>
                    <a:pt x="632" y="604"/>
                    <a:pt x="626" y="602"/>
                  </a:cubicBezTo>
                  <a:cubicBezTo>
                    <a:pt x="621" y="591"/>
                    <a:pt x="616" y="581"/>
                    <a:pt x="611" y="571"/>
                  </a:cubicBezTo>
                  <a:cubicBezTo>
                    <a:pt x="618" y="562"/>
                    <a:pt x="624" y="552"/>
                    <a:pt x="631" y="543"/>
                  </a:cubicBezTo>
                  <a:close/>
                  <a:moveTo>
                    <a:pt x="583" y="459"/>
                  </a:moveTo>
                  <a:cubicBezTo>
                    <a:pt x="589" y="470"/>
                    <a:pt x="596" y="481"/>
                    <a:pt x="602" y="492"/>
                  </a:cubicBezTo>
                  <a:cubicBezTo>
                    <a:pt x="597" y="501"/>
                    <a:pt x="591" y="511"/>
                    <a:pt x="585" y="520"/>
                  </a:cubicBezTo>
                  <a:cubicBezTo>
                    <a:pt x="575" y="499"/>
                    <a:pt x="564" y="478"/>
                    <a:pt x="553" y="457"/>
                  </a:cubicBezTo>
                  <a:cubicBezTo>
                    <a:pt x="563" y="457"/>
                    <a:pt x="573" y="458"/>
                    <a:pt x="583" y="459"/>
                  </a:cubicBezTo>
                  <a:close/>
                  <a:moveTo>
                    <a:pt x="660" y="364"/>
                  </a:moveTo>
                  <a:cubicBezTo>
                    <a:pt x="654" y="357"/>
                    <a:pt x="648" y="349"/>
                    <a:pt x="643" y="342"/>
                  </a:cubicBezTo>
                  <a:cubicBezTo>
                    <a:pt x="650" y="343"/>
                    <a:pt x="658" y="344"/>
                    <a:pt x="665" y="345"/>
                  </a:cubicBezTo>
                  <a:cubicBezTo>
                    <a:pt x="664" y="352"/>
                    <a:pt x="662" y="358"/>
                    <a:pt x="660" y="364"/>
                  </a:cubicBezTo>
                  <a:close/>
                  <a:moveTo>
                    <a:pt x="860" y="454"/>
                  </a:moveTo>
                  <a:cubicBezTo>
                    <a:pt x="856" y="452"/>
                    <a:pt x="852" y="451"/>
                    <a:pt x="847" y="450"/>
                  </a:cubicBezTo>
                  <a:cubicBezTo>
                    <a:pt x="849" y="442"/>
                    <a:pt x="851" y="435"/>
                    <a:pt x="853" y="427"/>
                  </a:cubicBezTo>
                  <a:cubicBezTo>
                    <a:pt x="856" y="433"/>
                    <a:pt x="858" y="438"/>
                    <a:pt x="860" y="443"/>
                  </a:cubicBezTo>
                  <a:cubicBezTo>
                    <a:pt x="860" y="447"/>
                    <a:pt x="860" y="450"/>
                    <a:pt x="860" y="454"/>
                  </a:cubicBezTo>
                  <a:close/>
                  <a:moveTo>
                    <a:pt x="903" y="648"/>
                  </a:moveTo>
                  <a:cubicBezTo>
                    <a:pt x="902" y="646"/>
                    <a:pt x="901" y="643"/>
                    <a:pt x="900" y="641"/>
                  </a:cubicBezTo>
                  <a:cubicBezTo>
                    <a:pt x="902" y="639"/>
                    <a:pt x="905" y="638"/>
                    <a:pt x="907" y="637"/>
                  </a:cubicBezTo>
                  <a:cubicBezTo>
                    <a:pt x="906" y="640"/>
                    <a:pt x="906" y="644"/>
                    <a:pt x="905" y="647"/>
                  </a:cubicBezTo>
                  <a:lnTo>
                    <a:pt x="903" y="648"/>
                  </a:lnTo>
                  <a:close/>
                  <a:moveTo>
                    <a:pt x="883" y="756"/>
                  </a:moveTo>
                  <a:cubicBezTo>
                    <a:pt x="884" y="758"/>
                    <a:pt x="884" y="760"/>
                    <a:pt x="885" y="761"/>
                  </a:cubicBezTo>
                  <a:lnTo>
                    <a:pt x="880" y="761"/>
                  </a:lnTo>
                  <a:cubicBezTo>
                    <a:pt x="881" y="759"/>
                    <a:pt x="882" y="757"/>
                    <a:pt x="883" y="756"/>
                  </a:cubicBezTo>
                  <a:close/>
                  <a:moveTo>
                    <a:pt x="499" y="822"/>
                  </a:moveTo>
                  <a:cubicBezTo>
                    <a:pt x="507" y="821"/>
                    <a:pt x="516" y="821"/>
                    <a:pt x="524" y="820"/>
                  </a:cubicBezTo>
                  <a:cubicBezTo>
                    <a:pt x="515" y="830"/>
                    <a:pt x="506" y="839"/>
                    <a:pt x="497" y="849"/>
                  </a:cubicBezTo>
                  <a:cubicBezTo>
                    <a:pt x="494" y="842"/>
                    <a:pt x="492" y="835"/>
                    <a:pt x="490" y="829"/>
                  </a:cubicBezTo>
                  <a:cubicBezTo>
                    <a:pt x="493" y="826"/>
                    <a:pt x="496" y="824"/>
                    <a:pt x="499" y="822"/>
                  </a:cubicBezTo>
                  <a:close/>
                  <a:moveTo>
                    <a:pt x="477" y="763"/>
                  </a:moveTo>
                  <a:cubicBezTo>
                    <a:pt x="476" y="765"/>
                    <a:pt x="474" y="766"/>
                    <a:pt x="472" y="768"/>
                  </a:cubicBezTo>
                  <a:lnTo>
                    <a:pt x="471" y="764"/>
                  </a:lnTo>
                  <a:cubicBezTo>
                    <a:pt x="473" y="764"/>
                    <a:pt x="475" y="764"/>
                    <a:pt x="477" y="763"/>
                  </a:cubicBezTo>
                  <a:close/>
                  <a:moveTo>
                    <a:pt x="674" y="471"/>
                  </a:moveTo>
                  <a:cubicBezTo>
                    <a:pt x="677" y="471"/>
                    <a:pt x="680" y="472"/>
                    <a:pt x="682" y="472"/>
                  </a:cubicBezTo>
                  <a:cubicBezTo>
                    <a:pt x="690" y="486"/>
                    <a:pt x="698" y="499"/>
                    <a:pt x="705" y="513"/>
                  </a:cubicBezTo>
                  <a:cubicBezTo>
                    <a:pt x="705" y="514"/>
                    <a:pt x="704" y="516"/>
                    <a:pt x="703" y="518"/>
                  </a:cubicBezTo>
                  <a:cubicBezTo>
                    <a:pt x="697" y="530"/>
                    <a:pt x="690" y="541"/>
                    <a:pt x="683" y="553"/>
                  </a:cubicBezTo>
                  <a:cubicBezTo>
                    <a:pt x="674" y="537"/>
                    <a:pt x="665" y="521"/>
                    <a:pt x="655" y="505"/>
                  </a:cubicBezTo>
                  <a:cubicBezTo>
                    <a:pt x="662" y="494"/>
                    <a:pt x="668" y="483"/>
                    <a:pt x="674" y="471"/>
                  </a:cubicBezTo>
                  <a:close/>
                  <a:moveTo>
                    <a:pt x="730" y="423"/>
                  </a:moveTo>
                  <a:cubicBezTo>
                    <a:pt x="720" y="421"/>
                    <a:pt x="710" y="420"/>
                    <a:pt x="700" y="418"/>
                  </a:cubicBezTo>
                  <a:lnTo>
                    <a:pt x="700" y="417"/>
                  </a:lnTo>
                  <a:cubicBezTo>
                    <a:pt x="707" y="399"/>
                    <a:pt x="714" y="380"/>
                    <a:pt x="720" y="360"/>
                  </a:cubicBezTo>
                  <a:cubicBezTo>
                    <a:pt x="726" y="369"/>
                    <a:pt x="732" y="378"/>
                    <a:pt x="737" y="388"/>
                  </a:cubicBezTo>
                  <a:cubicBezTo>
                    <a:pt x="735" y="399"/>
                    <a:pt x="733" y="411"/>
                    <a:pt x="730" y="423"/>
                  </a:cubicBezTo>
                  <a:close/>
                  <a:moveTo>
                    <a:pt x="815" y="383"/>
                  </a:moveTo>
                  <a:lnTo>
                    <a:pt x="819" y="384"/>
                  </a:lnTo>
                  <a:cubicBezTo>
                    <a:pt x="817" y="402"/>
                    <a:pt x="814" y="420"/>
                    <a:pt x="811" y="438"/>
                  </a:cubicBezTo>
                  <a:lnTo>
                    <a:pt x="810" y="440"/>
                  </a:lnTo>
                  <a:lnTo>
                    <a:pt x="806" y="439"/>
                  </a:lnTo>
                  <a:cubicBezTo>
                    <a:pt x="802" y="433"/>
                    <a:pt x="799" y="427"/>
                    <a:pt x="795" y="421"/>
                  </a:cubicBezTo>
                  <a:cubicBezTo>
                    <a:pt x="800" y="407"/>
                    <a:pt x="804" y="394"/>
                    <a:pt x="808" y="381"/>
                  </a:cubicBezTo>
                  <a:cubicBezTo>
                    <a:pt x="810" y="381"/>
                    <a:pt x="813" y="382"/>
                    <a:pt x="815" y="383"/>
                  </a:cubicBezTo>
                  <a:close/>
                  <a:moveTo>
                    <a:pt x="858" y="671"/>
                  </a:moveTo>
                  <a:cubicBezTo>
                    <a:pt x="853" y="670"/>
                    <a:pt x="849" y="669"/>
                    <a:pt x="844" y="668"/>
                  </a:cubicBezTo>
                  <a:cubicBezTo>
                    <a:pt x="849" y="666"/>
                    <a:pt x="853" y="664"/>
                    <a:pt x="858" y="661"/>
                  </a:cubicBezTo>
                  <a:cubicBezTo>
                    <a:pt x="859" y="664"/>
                    <a:pt x="859" y="667"/>
                    <a:pt x="860" y="670"/>
                  </a:cubicBezTo>
                  <a:lnTo>
                    <a:pt x="858" y="671"/>
                  </a:lnTo>
                  <a:close/>
                  <a:moveTo>
                    <a:pt x="947" y="755"/>
                  </a:moveTo>
                  <a:lnTo>
                    <a:pt x="949" y="756"/>
                  </a:lnTo>
                  <a:lnTo>
                    <a:pt x="946" y="759"/>
                  </a:lnTo>
                  <a:lnTo>
                    <a:pt x="947" y="755"/>
                  </a:lnTo>
                  <a:close/>
                  <a:moveTo>
                    <a:pt x="733" y="567"/>
                  </a:moveTo>
                  <a:cubicBezTo>
                    <a:pt x="737" y="575"/>
                    <a:pt x="741" y="582"/>
                    <a:pt x="745" y="590"/>
                  </a:cubicBezTo>
                  <a:cubicBezTo>
                    <a:pt x="746" y="592"/>
                    <a:pt x="747" y="595"/>
                    <a:pt x="748" y="597"/>
                  </a:cubicBezTo>
                  <a:cubicBezTo>
                    <a:pt x="737" y="602"/>
                    <a:pt x="727" y="606"/>
                    <a:pt x="716" y="610"/>
                  </a:cubicBezTo>
                  <a:lnTo>
                    <a:pt x="714" y="607"/>
                  </a:lnTo>
                  <a:cubicBezTo>
                    <a:pt x="716" y="601"/>
                    <a:pt x="719" y="595"/>
                    <a:pt x="721" y="589"/>
                  </a:cubicBezTo>
                  <a:cubicBezTo>
                    <a:pt x="725" y="582"/>
                    <a:pt x="729" y="574"/>
                    <a:pt x="733" y="567"/>
                  </a:cubicBezTo>
                  <a:close/>
                  <a:moveTo>
                    <a:pt x="821" y="563"/>
                  </a:moveTo>
                  <a:lnTo>
                    <a:pt x="822" y="561"/>
                  </a:lnTo>
                  <a:lnTo>
                    <a:pt x="822" y="563"/>
                  </a:lnTo>
                  <a:lnTo>
                    <a:pt x="821" y="563"/>
                  </a:lnTo>
                  <a:close/>
                  <a:moveTo>
                    <a:pt x="769" y="492"/>
                  </a:moveTo>
                  <a:cubicBezTo>
                    <a:pt x="776" y="494"/>
                    <a:pt x="783" y="496"/>
                    <a:pt x="790" y="499"/>
                  </a:cubicBezTo>
                  <a:cubicBezTo>
                    <a:pt x="785" y="512"/>
                    <a:pt x="780" y="526"/>
                    <a:pt x="775" y="539"/>
                  </a:cubicBezTo>
                  <a:cubicBezTo>
                    <a:pt x="770" y="530"/>
                    <a:pt x="765" y="521"/>
                    <a:pt x="760" y="512"/>
                  </a:cubicBezTo>
                  <a:cubicBezTo>
                    <a:pt x="763" y="505"/>
                    <a:pt x="766" y="499"/>
                    <a:pt x="769" y="492"/>
                  </a:cubicBezTo>
                  <a:close/>
                  <a:moveTo>
                    <a:pt x="860" y="543"/>
                  </a:moveTo>
                  <a:lnTo>
                    <a:pt x="860" y="544"/>
                  </a:lnTo>
                  <a:cubicBezTo>
                    <a:pt x="856" y="535"/>
                    <a:pt x="852" y="526"/>
                    <a:pt x="847" y="518"/>
                  </a:cubicBezTo>
                  <a:cubicBezTo>
                    <a:pt x="852" y="519"/>
                    <a:pt x="856" y="521"/>
                    <a:pt x="861" y="522"/>
                  </a:cubicBezTo>
                  <a:cubicBezTo>
                    <a:pt x="861" y="529"/>
                    <a:pt x="861" y="536"/>
                    <a:pt x="860" y="543"/>
                  </a:cubicBezTo>
                  <a:close/>
                  <a:moveTo>
                    <a:pt x="587" y="338"/>
                  </a:moveTo>
                  <a:cubicBezTo>
                    <a:pt x="606" y="361"/>
                    <a:pt x="625" y="386"/>
                    <a:pt x="642" y="411"/>
                  </a:cubicBezTo>
                  <a:cubicBezTo>
                    <a:pt x="625" y="409"/>
                    <a:pt x="609" y="408"/>
                    <a:pt x="592" y="407"/>
                  </a:cubicBezTo>
                  <a:cubicBezTo>
                    <a:pt x="577" y="384"/>
                    <a:pt x="561" y="360"/>
                    <a:pt x="545" y="337"/>
                  </a:cubicBezTo>
                  <a:cubicBezTo>
                    <a:pt x="559" y="337"/>
                    <a:pt x="573" y="337"/>
                    <a:pt x="587" y="338"/>
                  </a:cubicBezTo>
                  <a:close/>
                  <a:moveTo>
                    <a:pt x="508" y="338"/>
                  </a:moveTo>
                  <a:cubicBezTo>
                    <a:pt x="522" y="361"/>
                    <a:pt x="536" y="383"/>
                    <a:pt x="550" y="405"/>
                  </a:cubicBezTo>
                  <a:cubicBezTo>
                    <a:pt x="542" y="405"/>
                    <a:pt x="534" y="405"/>
                    <a:pt x="525" y="405"/>
                  </a:cubicBezTo>
                  <a:cubicBezTo>
                    <a:pt x="514" y="383"/>
                    <a:pt x="502" y="361"/>
                    <a:pt x="490" y="339"/>
                  </a:cubicBezTo>
                  <a:cubicBezTo>
                    <a:pt x="496" y="339"/>
                    <a:pt x="502" y="339"/>
                    <a:pt x="508" y="338"/>
                  </a:cubicBezTo>
                  <a:close/>
                  <a:moveTo>
                    <a:pt x="429" y="871"/>
                  </a:moveTo>
                  <a:cubicBezTo>
                    <a:pt x="434" y="868"/>
                    <a:pt x="440" y="864"/>
                    <a:pt x="445" y="861"/>
                  </a:cubicBezTo>
                  <a:cubicBezTo>
                    <a:pt x="448" y="870"/>
                    <a:pt x="451" y="880"/>
                    <a:pt x="454" y="889"/>
                  </a:cubicBezTo>
                  <a:cubicBezTo>
                    <a:pt x="450" y="892"/>
                    <a:pt x="446" y="896"/>
                    <a:pt x="442" y="899"/>
                  </a:cubicBezTo>
                  <a:cubicBezTo>
                    <a:pt x="438" y="890"/>
                    <a:pt x="434" y="881"/>
                    <a:pt x="429" y="871"/>
                  </a:cubicBezTo>
                  <a:close/>
                  <a:moveTo>
                    <a:pt x="379" y="479"/>
                  </a:moveTo>
                  <a:cubicBezTo>
                    <a:pt x="371" y="475"/>
                    <a:pt x="363" y="470"/>
                    <a:pt x="355" y="465"/>
                  </a:cubicBezTo>
                  <a:cubicBezTo>
                    <a:pt x="362" y="464"/>
                    <a:pt x="370" y="463"/>
                    <a:pt x="378" y="462"/>
                  </a:cubicBezTo>
                  <a:cubicBezTo>
                    <a:pt x="378" y="468"/>
                    <a:pt x="378" y="474"/>
                    <a:pt x="379" y="479"/>
                  </a:cubicBezTo>
                  <a:close/>
                  <a:moveTo>
                    <a:pt x="415" y="459"/>
                  </a:moveTo>
                  <a:cubicBezTo>
                    <a:pt x="445" y="456"/>
                    <a:pt x="475" y="455"/>
                    <a:pt x="505" y="455"/>
                  </a:cubicBezTo>
                  <a:cubicBezTo>
                    <a:pt x="522" y="492"/>
                    <a:pt x="538" y="528"/>
                    <a:pt x="554" y="564"/>
                  </a:cubicBezTo>
                  <a:cubicBezTo>
                    <a:pt x="553" y="566"/>
                    <a:pt x="552" y="568"/>
                    <a:pt x="550" y="570"/>
                  </a:cubicBezTo>
                  <a:cubicBezTo>
                    <a:pt x="506" y="549"/>
                    <a:pt x="462" y="527"/>
                    <a:pt x="420" y="503"/>
                  </a:cubicBezTo>
                  <a:cubicBezTo>
                    <a:pt x="418" y="488"/>
                    <a:pt x="416" y="473"/>
                    <a:pt x="415" y="459"/>
                  </a:cubicBezTo>
                  <a:close/>
                  <a:moveTo>
                    <a:pt x="378" y="721"/>
                  </a:moveTo>
                  <a:cubicBezTo>
                    <a:pt x="383" y="721"/>
                    <a:pt x="389" y="721"/>
                    <a:pt x="394" y="722"/>
                  </a:cubicBezTo>
                  <a:lnTo>
                    <a:pt x="395" y="722"/>
                  </a:lnTo>
                  <a:cubicBezTo>
                    <a:pt x="389" y="722"/>
                    <a:pt x="383" y="722"/>
                    <a:pt x="378" y="722"/>
                  </a:cubicBezTo>
                  <a:lnTo>
                    <a:pt x="378" y="721"/>
                  </a:lnTo>
                  <a:close/>
                  <a:moveTo>
                    <a:pt x="347" y="824"/>
                  </a:moveTo>
                  <a:cubicBezTo>
                    <a:pt x="350" y="824"/>
                    <a:pt x="352" y="824"/>
                    <a:pt x="355" y="824"/>
                  </a:cubicBezTo>
                  <a:cubicBezTo>
                    <a:pt x="357" y="830"/>
                    <a:pt x="358" y="836"/>
                    <a:pt x="360" y="842"/>
                  </a:cubicBezTo>
                  <a:cubicBezTo>
                    <a:pt x="356" y="845"/>
                    <a:pt x="351" y="848"/>
                    <a:pt x="346" y="850"/>
                  </a:cubicBezTo>
                  <a:cubicBezTo>
                    <a:pt x="343" y="845"/>
                    <a:pt x="339" y="838"/>
                    <a:pt x="336" y="832"/>
                  </a:cubicBezTo>
                  <a:cubicBezTo>
                    <a:pt x="340" y="830"/>
                    <a:pt x="344" y="827"/>
                    <a:pt x="347" y="824"/>
                  </a:cubicBezTo>
                  <a:close/>
                  <a:moveTo>
                    <a:pt x="723" y="837"/>
                  </a:moveTo>
                  <a:cubicBezTo>
                    <a:pt x="737" y="840"/>
                    <a:pt x="751" y="843"/>
                    <a:pt x="764" y="845"/>
                  </a:cubicBezTo>
                  <a:cubicBezTo>
                    <a:pt x="765" y="848"/>
                    <a:pt x="766" y="850"/>
                    <a:pt x="767" y="853"/>
                  </a:cubicBezTo>
                  <a:cubicBezTo>
                    <a:pt x="757" y="863"/>
                    <a:pt x="748" y="873"/>
                    <a:pt x="739" y="882"/>
                  </a:cubicBezTo>
                  <a:cubicBezTo>
                    <a:pt x="734" y="867"/>
                    <a:pt x="729" y="852"/>
                    <a:pt x="723" y="837"/>
                  </a:cubicBezTo>
                  <a:close/>
                  <a:moveTo>
                    <a:pt x="334" y="368"/>
                  </a:moveTo>
                  <a:cubicBezTo>
                    <a:pt x="347" y="364"/>
                    <a:pt x="361" y="361"/>
                    <a:pt x="374" y="358"/>
                  </a:cubicBezTo>
                  <a:cubicBezTo>
                    <a:pt x="374" y="377"/>
                    <a:pt x="375" y="397"/>
                    <a:pt x="375" y="417"/>
                  </a:cubicBezTo>
                  <a:cubicBezTo>
                    <a:pt x="362" y="419"/>
                    <a:pt x="348" y="421"/>
                    <a:pt x="334" y="423"/>
                  </a:cubicBezTo>
                  <a:cubicBezTo>
                    <a:pt x="333" y="405"/>
                    <a:pt x="334" y="386"/>
                    <a:pt x="334" y="368"/>
                  </a:cubicBezTo>
                  <a:close/>
                  <a:moveTo>
                    <a:pt x="262" y="482"/>
                  </a:moveTo>
                  <a:cubicBezTo>
                    <a:pt x="272" y="479"/>
                    <a:pt x="283" y="477"/>
                    <a:pt x="294" y="475"/>
                  </a:cubicBezTo>
                  <a:lnTo>
                    <a:pt x="298" y="478"/>
                  </a:lnTo>
                  <a:cubicBezTo>
                    <a:pt x="298" y="491"/>
                    <a:pt x="299" y="505"/>
                    <a:pt x="299" y="518"/>
                  </a:cubicBezTo>
                  <a:cubicBezTo>
                    <a:pt x="287" y="509"/>
                    <a:pt x="274" y="500"/>
                    <a:pt x="261" y="490"/>
                  </a:cubicBezTo>
                  <a:cubicBezTo>
                    <a:pt x="261" y="487"/>
                    <a:pt x="262" y="485"/>
                    <a:pt x="262" y="482"/>
                  </a:cubicBezTo>
                  <a:close/>
                  <a:moveTo>
                    <a:pt x="241" y="758"/>
                  </a:moveTo>
                  <a:lnTo>
                    <a:pt x="242" y="761"/>
                  </a:lnTo>
                  <a:cubicBezTo>
                    <a:pt x="243" y="764"/>
                    <a:pt x="245" y="768"/>
                    <a:pt x="246" y="772"/>
                  </a:cubicBezTo>
                  <a:lnTo>
                    <a:pt x="242" y="771"/>
                  </a:lnTo>
                  <a:cubicBezTo>
                    <a:pt x="240" y="767"/>
                    <a:pt x="239" y="762"/>
                    <a:pt x="238" y="757"/>
                  </a:cubicBezTo>
                  <a:lnTo>
                    <a:pt x="241" y="758"/>
                  </a:lnTo>
                  <a:close/>
                  <a:moveTo>
                    <a:pt x="1110" y="774"/>
                  </a:moveTo>
                  <a:cubicBezTo>
                    <a:pt x="1118" y="774"/>
                    <a:pt x="1125" y="772"/>
                    <a:pt x="1130" y="768"/>
                  </a:cubicBezTo>
                  <a:lnTo>
                    <a:pt x="1130" y="768"/>
                  </a:lnTo>
                  <a:cubicBezTo>
                    <a:pt x="1119" y="793"/>
                    <a:pt x="1107" y="818"/>
                    <a:pt x="1094" y="841"/>
                  </a:cubicBezTo>
                  <a:cubicBezTo>
                    <a:pt x="1099" y="819"/>
                    <a:pt x="1103" y="796"/>
                    <a:pt x="1107" y="773"/>
                  </a:cubicBezTo>
                  <a:lnTo>
                    <a:pt x="1110" y="774"/>
                  </a:lnTo>
                  <a:close/>
                  <a:moveTo>
                    <a:pt x="261" y="519"/>
                  </a:moveTo>
                  <a:cubicBezTo>
                    <a:pt x="274" y="531"/>
                    <a:pt x="288" y="542"/>
                    <a:pt x="301" y="553"/>
                  </a:cubicBezTo>
                  <a:cubicBezTo>
                    <a:pt x="303" y="577"/>
                    <a:pt x="306" y="601"/>
                    <a:pt x="309" y="625"/>
                  </a:cubicBezTo>
                  <a:cubicBezTo>
                    <a:pt x="294" y="617"/>
                    <a:pt x="280" y="610"/>
                    <a:pt x="265" y="602"/>
                  </a:cubicBezTo>
                  <a:cubicBezTo>
                    <a:pt x="262" y="574"/>
                    <a:pt x="261" y="547"/>
                    <a:pt x="261" y="519"/>
                  </a:cubicBezTo>
                  <a:close/>
                  <a:moveTo>
                    <a:pt x="203" y="496"/>
                  </a:moveTo>
                  <a:cubicBezTo>
                    <a:pt x="208" y="495"/>
                    <a:pt x="212" y="494"/>
                    <a:pt x="216" y="493"/>
                  </a:cubicBezTo>
                  <a:cubicBezTo>
                    <a:pt x="214" y="520"/>
                    <a:pt x="214" y="547"/>
                    <a:pt x="214" y="573"/>
                  </a:cubicBezTo>
                  <a:cubicBezTo>
                    <a:pt x="211" y="571"/>
                    <a:pt x="207" y="569"/>
                    <a:pt x="204" y="567"/>
                  </a:cubicBezTo>
                  <a:cubicBezTo>
                    <a:pt x="203" y="544"/>
                    <a:pt x="202" y="520"/>
                    <a:pt x="203" y="496"/>
                  </a:cubicBezTo>
                  <a:close/>
                  <a:moveTo>
                    <a:pt x="686" y="165"/>
                  </a:moveTo>
                  <a:cubicBezTo>
                    <a:pt x="686" y="168"/>
                    <a:pt x="686" y="172"/>
                    <a:pt x="686" y="176"/>
                  </a:cubicBezTo>
                  <a:cubicBezTo>
                    <a:pt x="651" y="171"/>
                    <a:pt x="616" y="170"/>
                    <a:pt x="582" y="173"/>
                  </a:cubicBezTo>
                  <a:cubicBezTo>
                    <a:pt x="548" y="173"/>
                    <a:pt x="514" y="176"/>
                    <a:pt x="481" y="180"/>
                  </a:cubicBezTo>
                  <a:cubicBezTo>
                    <a:pt x="474" y="174"/>
                    <a:pt x="467" y="168"/>
                    <a:pt x="460" y="162"/>
                  </a:cubicBezTo>
                  <a:cubicBezTo>
                    <a:pt x="443" y="149"/>
                    <a:pt x="420" y="172"/>
                    <a:pt x="437" y="186"/>
                  </a:cubicBezTo>
                  <a:lnTo>
                    <a:pt x="438" y="187"/>
                  </a:lnTo>
                  <a:cubicBezTo>
                    <a:pt x="404" y="193"/>
                    <a:pt x="371" y="202"/>
                    <a:pt x="339" y="212"/>
                  </a:cubicBezTo>
                  <a:cubicBezTo>
                    <a:pt x="332" y="208"/>
                    <a:pt x="323" y="210"/>
                    <a:pt x="320" y="218"/>
                  </a:cubicBezTo>
                  <a:cubicBezTo>
                    <a:pt x="313" y="221"/>
                    <a:pt x="305" y="224"/>
                    <a:pt x="298" y="227"/>
                  </a:cubicBezTo>
                  <a:cubicBezTo>
                    <a:pt x="302" y="221"/>
                    <a:pt x="301" y="214"/>
                    <a:pt x="297" y="210"/>
                  </a:cubicBezTo>
                  <a:cubicBezTo>
                    <a:pt x="303" y="202"/>
                    <a:pt x="310" y="195"/>
                    <a:pt x="316" y="187"/>
                  </a:cubicBezTo>
                  <a:cubicBezTo>
                    <a:pt x="437" y="149"/>
                    <a:pt x="562" y="143"/>
                    <a:pt x="686" y="165"/>
                  </a:cubicBezTo>
                  <a:close/>
                  <a:moveTo>
                    <a:pt x="516" y="1149"/>
                  </a:moveTo>
                  <a:cubicBezTo>
                    <a:pt x="514" y="1147"/>
                    <a:pt x="512" y="1145"/>
                    <a:pt x="510" y="1143"/>
                  </a:cubicBezTo>
                  <a:cubicBezTo>
                    <a:pt x="496" y="1134"/>
                    <a:pt x="483" y="1123"/>
                    <a:pt x="470" y="1112"/>
                  </a:cubicBezTo>
                  <a:cubicBezTo>
                    <a:pt x="472" y="1111"/>
                    <a:pt x="475" y="1109"/>
                    <a:pt x="477" y="1107"/>
                  </a:cubicBezTo>
                  <a:cubicBezTo>
                    <a:pt x="490" y="1119"/>
                    <a:pt x="504" y="1130"/>
                    <a:pt x="518" y="1141"/>
                  </a:cubicBezTo>
                  <a:cubicBezTo>
                    <a:pt x="517" y="1144"/>
                    <a:pt x="516" y="1146"/>
                    <a:pt x="516" y="1149"/>
                  </a:cubicBezTo>
                  <a:close/>
                  <a:moveTo>
                    <a:pt x="1274" y="415"/>
                  </a:moveTo>
                  <a:cubicBezTo>
                    <a:pt x="1250" y="357"/>
                    <a:pt x="1213" y="310"/>
                    <a:pt x="1169" y="269"/>
                  </a:cubicBezTo>
                  <a:cubicBezTo>
                    <a:pt x="1071" y="117"/>
                    <a:pt x="898" y="0"/>
                    <a:pt x="721" y="18"/>
                  </a:cubicBezTo>
                  <a:cubicBezTo>
                    <a:pt x="705" y="19"/>
                    <a:pt x="704" y="44"/>
                    <a:pt x="721" y="44"/>
                  </a:cubicBezTo>
                  <a:cubicBezTo>
                    <a:pt x="814" y="46"/>
                    <a:pt x="906" y="87"/>
                    <a:pt x="983" y="150"/>
                  </a:cubicBezTo>
                  <a:cubicBezTo>
                    <a:pt x="979" y="155"/>
                    <a:pt x="978" y="160"/>
                    <a:pt x="979" y="166"/>
                  </a:cubicBezTo>
                  <a:cubicBezTo>
                    <a:pt x="942" y="132"/>
                    <a:pt x="901" y="102"/>
                    <a:pt x="854" y="80"/>
                  </a:cubicBezTo>
                  <a:cubicBezTo>
                    <a:pt x="842" y="75"/>
                    <a:pt x="831" y="83"/>
                    <a:pt x="828" y="93"/>
                  </a:cubicBezTo>
                  <a:cubicBezTo>
                    <a:pt x="785" y="71"/>
                    <a:pt x="739" y="54"/>
                    <a:pt x="691" y="46"/>
                  </a:cubicBezTo>
                  <a:cubicBezTo>
                    <a:pt x="587" y="30"/>
                    <a:pt x="484" y="51"/>
                    <a:pt x="391" y="97"/>
                  </a:cubicBezTo>
                  <a:cubicBezTo>
                    <a:pt x="386" y="90"/>
                    <a:pt x="377" y="85"/>
                    <a:pt x="367" y="92"/>
                  </a:cubicBezTo>
                  <a:cubicBezTo>
                    <a:pt x="338" y="113"/>
                    <a:pt x="312" y="136"/>
                    <a:pt x="287" y="160"/>
                  </a:cubicBezTo>
                  <a:cubicBezTo>
                    <a:pt x="233" y="183"/>
                    <a:pt x="181" y="211"/>
                    <a:pt x="132" y="245"/>
                  </a:cubicBezTo>
                  <a:cubicBezTo>
                    <a:pt x="119" y="254"/>
                    <a:pt x="131" y="276"/>
                    <a:pt x="144" y="267"/>
                  </a:cubicBezTo>
                  <a:cubicBezTo>
                    <a:pt x="175" y="248"/>
                    <a:pt x="206" y="232"/>
                    <a:pt x="237" y="218"/>
                  </a:cubicBezTo>
                  <a:cubicBezTo>
                    <a:pt x="223" y="236"/>
                    <a:pt x="211" y="254"/>
                    <a:pt x="199" y="273"/>
                  </a:cubicBezTo>
                  <a:cubicBezTo>
                    <a:pt x="163" y="293"/>
                    <a:pt x="129" y="315"/>
                    <a:pt x="96" y="341"/>
                  </a:cubicBezTo>
                  <a:cubicBezTo>
                    <a:pt x="90" y="346"/>
                    <a:pt x="95" y="355"/>
                    <a:pt x="101" y="351"/>
                  </a:cubicBezTo>
                  <a:cubicBezTo>
                    <a:pt x="127" y="335"/>
                    <a:pt x="153" y="321"/>
                    <a:pt x="179" y="308"/>
                  </a:cubicBezTo>
                  <a:cubicBezTo>
                    <a:pt x="173" y="321"/>
                    <a:pt x="167" y="333"/>
                    <a:pt x="161" y="346"/>
                  </a:cubicBezTo>
                  <a:cubicBezTo>
                    <a:pt x="147" y="352"/>
                    <a:pt x="133" y="358"/>
                    <a:pt x="119" y="365"/>
                  </a:cubicBezTo>
                  <a:cubicBezTo>
                    <a:pt x="97" y="375"/>
                    <a:pt x="116" y="408"/>
                    <a:pt x="138" y="398"/>
                  </a:cubicBezTo>
                  <a:lnTo>
                    <a:pt x="142" y="396"/>
                  </a:lnTo>
                  <a:cubicBezTo>
                    <a:pt x="132" y="426"/>
                    <a:pt x="124" y="457"/>
                    <a:pt x="119" y="488"/>
                  </a:cubicBezTo>
                  <a:cubicBezTo>
                    <a:pt x="116" y="489"/>
                    <a:pt x="113" y="490"/>
                    <a:pt x="110" y="492"/>
                  </a:cubicBezTo>
                  <a:cubicBezTo>
                    <a:pt x="101" y="454"/>
                    <a:pt x="94" y="417"/>
                    <a:pt x="87" y="379"/>
                  </a:cubicBezTo>
                  <a:cubicBezTo>
                    <a:pt x="84" y="360"/>
                    <a:pt x="57" y="368"/>
                    <a:pt x="60" y="386"/>
                  </a:cubicBezTo>
                  <a:cubicBezTo>
                    <a:pt x="66" y="426"/>
                    <a:pt x="73" y="465"/>
                    <a:pt x="82" y="504"/>
                  </a:cubicBezTo>
                  <a:cubicBezTo>
                    <a:pt x="63" y="513"/>
                    <a:pt x="44" y="523"/>
                    <a:pt x="25" y="533"/>
                  </a:cubicBezTo>
                  <a:cubicBezTo>
                    <a:pt x="10" y="541"/>
                    <a:pt x="23" y="563"/>
                    <a:pt x="38" y="556"/>
                  </a:cubicBezTo>
                  <a:cubicBezTo>
                    <a:pt x="55" y="549"/>
                    <a:pt x="72" y="542"/>
                    <a:pt x="89" y="535"/>
                  </a:cubicBezTo>
                  <a:cubicBezTo>
                    <a:pt x="95" y="561"/>
                    <a:pt x="102" y="587"/>
                    <a:pt x="109" y="613"/>
                  </a:cubicBezTo>
                  <a:cubicBezTo>
                    <a:pt x="109" y="620"/>
                    <a:pt x="110" y="626"/>
                    <a:pt x="110" y="633"/>
                  </a:cubicBezTo>
                  <a:cubicBezTo>
                    <a:pt x="94" y="629"/>
                    <a:pt x="88" y="656"/>
                    <a:pt x="105" y="663"/>
                  </a:cubicBezTo>
                  <a:cubicBezTo>
                    <a:pt x="107" y="664"/>
                    <a:pt x="109" y="665"/>
                    <a:pt x="112" y="666"/>
                  </a:cubicBezTo>
                  <a:cubicBezTo>
                    <a:pt x="113" y="677"/>
                    <a:pt x="114" y="689"/>
                    <a:pt x="116" y="700"/>
                  </a:cubicBezTo>
                  <a:cubicBezTo>
                    <a:pt x="86" y="694"/>
                    <a:pt x="56" y="687"/>
                    <a:pt x="27" y="677"/>
                  </a:cubicBezTo>
                  <a:cubicBezTo>
                    <a:pt x="8" y="672"/>
                    <a:pt x="0" y="702"/>
                    <a:pt x="19" y="708"/>
                  </a:cubicBezTo>
                  <a:cubicBezTo>
                    <a:pt x="53" y="719"/>
                    <a:pt x="87" y="728"/>
                    <a:pt x="121" y="736"/>
                  </a:cubicBezTo>
                  <a:cubicBezTo>
                    <a:pt x="122" y="741"/>
                    <a:pt x="123" y="745"/>
                    <a:pt x="124" y="750"/>
                  </a:cubicBezTo>
                  <a:cubicBezTo>
                    <a:pt x="106" y="746"/>
                    <a:pt x="89" y="741"/>
                    <a:pt x="71" y="736"/>
                  </a:cubicBezTo>
                  <a:cubicBezTo>
                    <a:pt x="50" y="730"/>
                    <a:pt x="41" y="763"/>
                    <a:pt x="62" y="770"/>
                  </a:cubicBezTo>
                  <a:cubicBezTo>
                    <a:pt x="85" y="778"/>
                    <a:pt x="109" y="785"/>
                    <a:pt x="132" y="791"/>
                  </a:cubicBezTo>
                  <a:cubicBezTo>
                    <a:pt x="141" y="828"/>
                    <a:pt x="153" y="866"/>
                    <a:pt x="168" y="902"/>
                  </a:cubicBezTo>
                  <a:cubicBezTo>
                    <a:pt x="150" y="915"/>
                    <a:pt x="164" y="943"/>
                    <a:pt x="183" y="937"/>
                  </a:cubicBezTo>
                  <a:cubicBezTo>
                    <a:pt x="185" y="943"/>
                    <a:pt x="188" y="949"/>
                    <a:pt x="191" y="954"/>
                  </a:cubicBezTo>
                  <a:cubicBezTo>
                    <a:pt x="189" y="955"/>
                    <a:pt x="187" y="957"/>
                    <a:pt x="185" y="958"/>
                  </a:cubicBezTo>
                  <a:cubicBezTo>
                    <a:pt x="151" y="984"/>
                    <a:pt x="185" y="1043"/>
                    <a:pt x="219" y="1017"/>
                  </a:cubicBezTo>
                  <a:cubicBezTo>
                    <a:pt x="221" y="1016"/>
                    <a:pt x="222" y="1014"/>
                    <a:pt x="224" y="1013"/>
                  </a:cubicBezTo>
                  <a:cubicBezTo>
                    <a:pt x="256" y="1061"/>
                    <a:pt x="294" y="1104"/>
                    <a:pt x="340" y="1138"/>
                  </a:cubicBezTo>
                  <a:cubicBezTo>
                    <a:pt x="341" y="1156"/>
                    <a:pt x="357" y="1174"/>
                    <a:pt x="376" y="1166"/>
                  </a:cubicBezTo>
                  <a:cubicBezTo>
                    <a:pt x="377" y="1165"/>
                    <a:pt x="379" y="1165"/>
                    <a:pt x="380" y="1164"/>
                  </a:cubicBezTo>
                  <a:cubicBezTo>
                    <a:pt x="390" y="1169"/>
                    <a:pt x="400" y="1175"/>
                    <a:pt x="410" y="1179"/>
                  </a:cubicBezTo>
                  <a:cubicBezTo>
                    <a:pt x="422" y="1185"/>
                    <a:pt x="435" y="1183"/>
                    <a:pt x="444" y="1176"/>
                  </a:cubicBezTo>
                  <a:cubicBezTo>
                    <a:pt x="452" y="1184"/>
                    <a:pt x="461" y="1190"/>
                    <a:pt x="469" y="1197"/>
                  </a:cubicBezTo>
                  <a:cubicBezTo>
                    <a:pt x="440" y="1199"/>
                    <a:pt x="437" y="1240"/>
                    <a:pt x="464" y="1250"/>
                  </a:cubicBezTo>
                  <a:cubicBezTo>
                    <a:pt x="506" y="1267"/>
                    <a:pt x="556" y="1247"/>
                    <a:pt x="600" y="1224"/>
                  </a:cubicBezTo>
                  <a:cubicBezTo>
                    <a:pt x="631" y="1238"/>
                    <a:pt x="664" y="1245"/>
                    <a:pt x="697" y="1246"/>
                  </a:cubicBezTo>
                  <a:cubicBezTo>
                    <a:pt x="942" y="1299"/>
                    <a:pt x="1206" y="1085"/>
                    <a:pt x="1293" y="859"/>
                  </a:cubicBezTo>
                  <a:cubicBezTo>
                    <a:pt x="1345" y="723"/>
                    <a:pt x="1330" y="548"/>
                    <a:pt x="1274" y="41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21469404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500"/>
                                        <p:tgtEl>
                                          <p:spTgt spid="413"/>
                                        </p:tgtEl>
                                      </p:cBhvr>
                                    </p:animEffect>
                                  </p:childTnLst>
                                </p:cTn>
                              </p:par>
                            </p:childTnLst>
                          </p:cTn>
                        </p:par>
                        <p:par>
                          <p:cTn id="8" fill="hold">
                            <p:stCondLst>
                              <p:cond delay="500"/>
                            </p:stCondLst>
                            <p:childTnLst>
                              <p:par>
                                <p:cTn id="9" presetID="32" presetClass="emph" presetSubtype="0" fill="hold" grpId="0" nodeType="afterEffect">
                                  <p:stCondLst>
                                    <p:cond delay="0"/>
                                  </p:stCondLst>
                                  <p:childTnLst>
                                    <p:animRot by="120000">
                                      <p:cBhvr>
                                        <p:cTn id="10" dur="75" fill="hold">
                                          <p:stCondLst>
                                            <p:cond delay="0"/>
                                          </p:stCondLst>
                                        </p:cTn>
                                        <p:tgtEl>
                                          <p:spTgt spid="41"/>
                                        </p:tgtEl>
                                        <p:attrNameLst>
                                          <p:attrName>r</p:attrName>
                                        </p:attrNameLst>
                                      </p:cBhvr>
                                    </p:animRot>
                                    <p:animRot by="-240000">
                                      <p:cBhvr>
                                        <p:cTn id="11" dur="150" fill="hold">
                                          <p:stCondLst>
                                            <p:cond delay="150"/>
                                          </p:stCondLst>
                                        </p:cTn>
                                        <p:tgtEl>
                                          <p:spTgt spid="41"/>
                                        </p:tgtEl>
                                        <p:attrNameLst>
                                          <p:attrName>r</p:attrName>
                                        </p:attrNameLst>
                                      </p:cBhvr>
                                    </p:animRot>
                                    <p:animRot by="240000">
                                      <p:cBhvr>
                                        <p:cTn id="12" dur="150" fill="hold">
                                          <p:stCondLst>
                                            <p:cond delay="300"/>
                                          </p:stCondLst>
                                        </p:cTn>
                                        <p:tgtEl>
                                          <p:spTgt spid="41"/>
                                        </p:tgtEl>
                                        <p:attrNameLst>
                                          <p:attrName>r</p:attrName>
                                        </p:attrNameLst>
                                      </p:cBhvr>
                                    </p:animRot>
                                    <p:animRot by="-240000">
                                      <p:cBhvr>
                                        <p:cTn id="13" dur="150" fill="hold">
                                          <p:stCondLst>
                                            <p:cond delay="450"/>
                                          </p:stCondLst>
                                        </p:cTn>
                                        <p:tgtEl>
                                          <p:spTgt spid="41"/>
                                        </p:tgtEl>
                                        <p:attrNameLst>
                                          <p:attrName>r</p:attrName>
                                        </p:attrNameLst>
                                      </p:cBhvr>
                                    </p:animRot>
                                    <p:animRot by="120000">
                                      <p:cBhvr>
                                        <p:cTn id="14" dur="150" fill="hold">
                                          <p:stCondLst>
                                            <p:cond delay="600"/>
                                          </p:stCondLst>
                                        </p:cTn>
                                        <p:tgtEl>
                                          <p:spTgt spid="41"/>
                                        </p:tgtEl>
                                        <p:attrNameLst>
                                          <p:attrName>r</p:attrName>
                                        </p:attrNameLst>
                                      </p:cBhvr>
                                    </p:animRot>
                                  </p:childTnLst>
                                </p:cTn>
                              </p:par>
                              <p:par>
                                <p:cTn id="15" presetID="32" presetClass="emph" presetSubtype="0" fill="hold" nodeType="withEffect">
                                  <p:stCondLst>
                                    <p:cond delay="0"/>
                                  </p:stCondLst>
                                  <p:childTnLst>
                                    <p:animRot by="120000">
                                      <p:cBhvr>
                                        <p:cTn id="16" dur="75" fill="hold">
                                          <p:stCondLst>
                                            <p:cond delay="0"/>
                                          </p:stCondLst>
                                        </p:cTn>
                                        <p:tgtEl>
                                          <p:spTgt spid="66"/>
                                        </p:tgtEl>
                                        <p:attrNameLst>
                                          <p:attrName>r</p:attrName>
                                        </p:attrNameLst>
                                      </p:cBhvr>
                                    </p:animRot>
                                    <p:animRot by="-240000">
                                      <p:cBhvr>
                                        <p:cTn id="17" dur="150" fill="hold">
                                          <p:stCondLst>
                                            <p:cond delay="150"/>
                                          </p:stCondLst>
                                        </p:cTn>
                                        <p:tgtEl>
                                          <p:spTgt spid="66"/>
                                        </p:tgtEl>
                                        <p:attrNameLst>
                                          <p:attrName>r</p:attrName>
                                        </p:attrNameLst>
                                      </p:cBhvr>
                                    </p:animRot>
                                    <p:animRot by="240000">
                                      <p:cBhvr>
                                        <p:cTn id="18" dur="150" fill="hold">
                                          <p:stCondLst>
                                            <p:cond delay="300"/>
                                          </p:stCondLst>
                                        </p:cTn>
                                        <p:tgtEl>
                                          <p:spTgt spid="66"/>
                                        </p:tgtEl>
                                        <p:attrNameLst>
                                          <p:attrName>r</p:attrName>
                                        </p:attrNameLst>
                                      </p:cBhvr>
                                    </p:animRot>
                                    <p:animRot by="-240000">
                                      <p:cBhvr>
                                        <p:cTn id="19" dur="150" fill="hold">
                                          <p:stCondLst>
                                            <p:cond delay="450"/>
                                          </p:stCondLst>
                                        </p:cTn>
                                        <p:tgtEl>
                                          <p:spTgt spid="66"/>
                                        </p:tgtEl>
                                        <p:attrNameLst>
                                          <p:attrName>r</p:attrName>
                                        </p:attrNameLst>
                                      </p:cBhvr>
                                    </p:animRot>
                                    <p:animRot by="120000">
                                      <p:cBhvr>
                                        <p:cTn id="20" dur="150" fill="hold">
                                          <p:stCondLst>
                                            <p:cond delay="600"/>
                                          </p:stCondLst>
                                        </p:cTn>
                                        <p:tgtEl>
                                          <p:spTgt spid="66"/>
                                        </p:tgtEl>
                                        <p:attrNameLst>
                                          <p:attrName>r</p:attrName>
                                        </p:attrNameLst>
                                      </p:cBhvr>
                                    </p:animRot>
                                  </p:childTnLst>
                                </p:cTn>
                              </p:par>
                              <p:par>
                                <p:cTn id="21" presetID="32" presetClass="emph" presetSubtype="0" fill="hold" nodeType="withEffect">
                                  <p:stCondLst>
                                    <p:cond delay="0"/>
                                  </p:stCondLst>
                                  <p:childTnLst>
                                    <p:animRot by="120000">
                                      <p:cBhvr>
                                        <p:cTn id="22" dur="75" fill="hold">
                                          <p:stCondLst>
                                            <p:cond delay="0"/>
                                          </p:stCondLst>
                                        </p:cTn>
                                        <p:tgtEl>
                                          <p:spTgt spid="58"/>
                                        </p:tgtEl>
                                        <p:attrNameLst>
                                          <p:attrName>r</p:attrName>
                                        </p:attrNameLst>
                                      </p:cBhvr>
                                    </p:animRot>
                                    <p:animRot by="-240000">
                                      <p:cBhvr>
                                        <p:cTn id="23" dur="150" fill="hold">
                                          <p:stCondLst>
                                            <p:cond delay="150"/>
                                          </p:stCondLst>
                                        </p:cTn>
                                        <p:tgtEl>
                                          <p:spTgt spid="58"/>
                                        </p:tgtEl>
                                        <p:attrNameLst>
                                          <p:attrName>r</p:attrName>
                                        </p:attrNameLst>
                                      </p:cBhvr>
                                    </p:animRot>
                                    <p:animRot by="240000">
                                      <p:cBhvr>
                                        <p:cTn id="24" dur="150" fill="hold">
                                          <p:stCondLst>
                                            <p:cond delay="300"/>
                                          </p:stCondLst>
                                        </p:cTn>
                                        <p:tgtEl>
                                          <p:spTgt spid="58"/>
                                        </p:tgtEl>
                                        <p:attrNameLst>
                                          <p:attrName>r</p:attrName>
                                        </p:attrNameLst>
                                      </p:cBhvr>
                                    </p:animRot>
                                    <p:animRot by="-240000">
                                      <p:cBhvr>
                                        <p:cTn id="25" dur="150" fill="hold">
                                          <p:stCondLst>
                                            <p:cond delay="450"/>
                                          </p:stCondLst>
                                        </p:cTn>
                                        <p:tgtEl>
                                          <p:spTgt spid="58"/>
                                        </p:tgtEl>
                                        <p:attrNameLst>
                                          <p:attrName>r</p:attrName>
                                        </p:attrNameLst>
                                      </p:cBhvr>
                                    </p:animRot>
                                    <p:animRot by="120000">
                                      <p:cBhvr>
                                        <p:cTn id="26" dur="150" fill="hold">
                                          <p:stCondLst>
                                            <p:cond delay="600"/>
                                          </p:stCondLst>
                                        </p:cTn>
                                        <p:tgtEl>
                                          <p:spTgt spid="58"/>
                                        </p:tgtEl>
                                        <p:attrNameLst>
                                          <p:attrName>r</p:attrName>
                                        </p:attrNameLst>
                                      </p:cBhvr>
                                    </p:animRot>
                                  </p:childTnLst>
                                </p:cTn>
                              </p:par>
                              <p:par>
                                <p:cTn id="27" presetID="32" presetClass="emph" presetSubtype="0" fill="hold" nodeType="withEffect">
                                  <p:stCondLst>
                                    <p:cond delay="0"/>
                                  </p:stCondLst>
                                  <p:childTnLst>
                                    <p:animRot by="120000">
                                      <p:cBhvr>
                                        <p:cTn id="28" dur="75" fill="hold">
                                          <p:stCondLst>
                                            <p:cond delay="0"/>
                                          </p:stCondLst>
                                        </p:cTn>
                                        <p:tgtEl>
                                          <p:spTgt spid="42"/>
                                        </p:tgtEl>
                                        <p:attrNameLst>
                                          <p:attrName>r</p:attrName>
                                        </p:attrNameLst>
                                      </p:cBhvr>
                                    </p:animRot>
                                    <p:animRot by="-240000">
                                      <p:cBhvr>
                                        <p:cTn id="29" dur="150" fill="hold">
                                          <p:stCondLst>
                                            <p:cond delay="150"/>
                                          </p:stCondLst>
                                        </p:cTn>
                                        <p:tgtEl>
                                          <p:spTgt spid="42"/>
                                        </p:tgtEl>
                                        <p:attrNameLst>
                                          <p:attrName>r</p:attrName>
                                        </p:attrNameLst>
                                      </p:cBhvr>
                                    </p:animRot>
                                    <p:animRot by="240000">
                                      <p:cBhvr>
                                        <p:cTn id="30" dur="150" fill="hold">
                                          <p:stCondLst>
                                            <p:cond delay="300"/>
                                          </p:stCondLst>
                                        </p:cTn>
                                        <p:tgtEl>
                                          <p:spTgt spid="42"/>
                                        </p:tgtEl>
                                        <p:attrNameLst>
                                          <p:attrName>r</p:attrName>
                                        </p:attrNameLst>
                                      </p:cBhvr>
                                    </p:animRot>
                                    <p:animRot by="-240000">
                                      <p:cBhvr>
                                        <p:cTn id="31" dur="150" fill="hold">
                                          <p:stCondLst>
                                            <p:cond delay="450"/>
                                          </p:stCondLst>
                                        </p:cTn>
                                        <p:tgtEl>
                                          <p:spTgt spid="42"/>
                                        </p:tgtEl>
                                        <p:attrNameLst>
                                          <p:attrName>r</p:attrName>
                                        </p:attrNameLst>
                                      </p:cBhvr>
                                    </p:animRot>
                                    <p:animRot by="120000">
                                      <p:cBhvr>
                                        <p:cTn id="32" dur="150" fill="hold">
                                          <p:stCondLst>
                                            <p:cond delay="600"/>
                                          </p:stCondLst>
                                        </p:cTn>
                                        <p:tgtEl>
                                          <p:spTgt spid="42"/>
                                        </p:tgtEl>
                                        <p:attrNameLst>
                                          <p:attrName>r</p:attrName>
                                        </p:attrNameLst>
                                      </p:cBhvr>
                                    </p:animRot>
                                  </p:childTnLst>
                                </p:cTn>
                              </p:par>
                              <p:par>
                                <p:cTn id="33" presetID="10"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xit" presetSubtype="0" fill="hold" grpId="1" nodeType="withEffect">
                                  <p:stCondLst>
                                    <p:cond delay="500"/>
                                  </p:stCondLst>
                                  <p:childTnLst>
                                    <p:animEffect transition="out" filter="fade">
                                      <p:cBhvr>
                                        <p:cTn id="37" dur="500"/>
                                        <p:tgtEl>
                                          <p:spTgt spid="74"/>
                                        </p:tgtEl>
                                      </p:cBhvr>
                                    </p:animEffect>
                                    <p:set>
                                      <p:cBhvr>
                                        <p:cTn id="38"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4" grpId="0" animBg="1"/>
      <p:bldP spid="74" grpId="1"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2659</TotalTime>
  <Words>5781</Words>
  <Application>Microsoft Office PowerPoint</Application>
  <PresentationFormat>화면 슬라이드 쇼(4:3)</PresentationFormat>
  <Paragraphs>919</Paragraphs>
  <Slides>47</Slides>
  <Notes>20</Notes>
  <HiddenSlides>1</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47</vt:i4>
      </vt:variant>
    </vt:vector>
  </HeadingPairs>
  <TitlesOfParts>
    <vt:vector size="56" baseType="lpstr">
      <vt:lpstr>Noto Sans Symbols</vt:lpstr>
      <vt:lpstr>宋体</vt:lpstr>
      <vt:lpstr>나눔고딕</vt:lpstr>
      <vt:lpstr>나눔고딕 ExtraBold</vt:lpstr>
      <vt:lpstr>맑은 고딕</vt:lpstr>
      <vt:lpstr>휴먼편지체</vt:lpstr>
      <vt:lpstr>Arial</vt:lpstr>
      <vt:lpstr>Wingdings</vt:lpstr>
      <vt:lpstr>Office 테마</vt:lpstr>
      <vt:lpstr>PowerPoint 프레젠테이션</vt:lpstr>
      <vt:lpstr>PowerPoint 프레젠테이션</vt:lpstr>
      <vt:lpstr>기술의 개요</vt:lpstr>
      <vt:lpstr>사회현상 변화</vt:lpstr>
      <vt:lpstr>사회현상 변화</vt:lpstr>
      <vt:lpstr>사회현상 평가</vt:lpstr>
      <vt:lpstr>제품분류 관점의 기술범위</vt:lpstr>
      <vt:lpstr>기술분석</vt:lpstr>
      <vt:lpstr>기술분석</vt:lpstr>
      <vt:lpstr>기술분석</vt:lpstr>
      <vt:lpstr>기술분석</vt:lpstr>
      <vt:lpstr>세부기술분석</vt:lpstr>
      <vt:lpstr>시장분석</vt:lpstr>
      <vt:lpstr>주요 경쟁기업 현황</vt:lpstr>
      <vt:lpstr>국내 정책분석</vt:lpstr>
      <vt:lpstr>세계 정책분석</vt:lpstr>
      <vt:lpstr>환경분석 결론</vt:lpstr>
      <vt:lpstr>TECH TREE</vt:lpstr>
      <vt:lpstr>TECH TREE 키워드 선정</vt:lpstr>
      <vt:lpstr>TECH TREE 검색식 및 로우데이터</vt:lpstr>
      <vt:lpstr>연도별 출원건수 1988~2018</vt:lpstr>
      <vt:lpstr>국가별 출원율 1988~2018</vt:lpstr>
      <vt:lpstr>T0P5출원인별 출원건수</vt:lpstr>
      <vt:lpstr>기술별 출원율</vt:lpstr>
      <vt:lpstr>연도-국가별 출원건수</vt:lpstr>
      <vt:lpstr>TOP5출원인-국가별 출원율 1988~2018</vt:lpstr>
      <vt:lpstr>연도-기술별 출원건수</vt:lpstr>
      <vt:lpstr>국가-기술별 출원건수</vt:lpstr>
      <vt:lpstr>TOP5출원인-기술별 출원건수</vt:lpstr>
      <vt:lpstr>국내 출원인별 출원건수</vt:lpstr>
      <vt:lpstr>Top 20 출원인-기술 키워드 SNA</vt:lpstr>
      <vt:lpstr>핵심특허 후보군</vt:lpstr>
      <vt:lpstr>특허 기술발전도</vt:lpstr>
      <vt:lpstr>OS매트릭스 - Object</vt:lpstr>
      <vt:lpstr>OS매트릭스 - Solution</vt:lpstr>
      <vt:lpstr>OS 매트릭스</vt:lpstr>
      <vt:lpstr>핵심특허 워크시트</vt:lpstr>
      <vt:lpstr>핵심특허 대응전략 - 무효화</vt:lpstr>
      <vt:lpstr>핵심특허 대응전략 - 무효화</vt:lpstr>
      <vt:lpstr>핵심특허 대응전략 - 회피설계</vt:lpstr>
      <vt:lpstr>핵심특허 대응전략 - 회피설계</vt:lpstr>
      <vt:lpstr>핵심특허 대응전략 - 회피설계</vt:lpstr>
      <vt:lpstr>핵심특허 대응전략 - 회피설계</vt:lpstr>
      <vt:lpstr>R&amp;D 방향 도출</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유 혜정</cp:lastModifiedBy>
  <cp:revision>174</cp:revision>
  <dcterms:created xsi:type="dcterms:W3CDTF">2018-08-27T06:00:42Z</dcterms:created>
  <dcterms:modified xsi:type="dcterms:W3CDTF">2018-08-29T21:50:17Z</dcterms:modified>
</cp:coreProperties>
</file>