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8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257" r:id="rId2"/>
    <p:sldId id="765" r:id="rId3"/>
    <p:sldId id="754" r:id="rId4"/>
    <p:sldId id="738" r:id="rId5"/>
    <p:sldId id="766" r:id="rId6"/>
    <p:sldId id="787" r:id="rId7"/>
    <p:sldId id="788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83" r:id="rId16"/>
    <p:sldId id="755" r:id="rId17"/>
    <p:sldId id="774" r:id="rId18"/>
    <p:sldId id="793" r:id="rId19"/>
    <p:sldId id="784" r:id="rId20"/>
    <p:sldId id="785" r:id="rId21"/>
    <p:sldId id="786" r:id="rId22"/>
    <p:sldId id="795" r:id="rId23"/>
    <p:sldId id="746" r:id="rId24"/>
    <p:sldId id="756" r:id="rId25"/>
    <p:sldId id="325" r:id="rId26"/>
    <p:sldId id="328" r:id="rId27"/>
    <p:sldId id="790" r:id="rId28"/>
    <p:sldId id="747" r:id="rId29"/>
    <p:sldId id="726" r:id="rId30"/>
    <p:sldId id="725" r:id="rId31"/>
    <p:sldId id="778" r:id="rId32"/>
    <p:sldId id="779" r:id="rId33"/>
    <p:sldId id="775" r:id="rId34"/>
    <p:sldId id="757" r:id="rId35"/>
    <p:sldId id="763" r:id="rId36"/>
    <p:sldId id="761" r:id="rId37"/>
    <p:sldId id="748" r:id="rId38"/>
    <p:sldId id="762" r:id="rId39"/>
    <p:sldId id="723" r:id="rId40"/>
    <p:sldId id="348" r:id="rId41"/>
    <p:sldId id="349" r:id="rId42"/>
    <p:sldId id="791" r:id="rId43"/>
    <p:sldId id="780" r:id="rId44"/>
    <p:sldId id="781" r:id="rId45"/>
    <p:sldId id="792" r:id="rId46"/>
    <p:sldId id="764" r:id="rId47"/>
    <p:sldId id="782" r:id="rId48"/>
    <p:sldId id="353" r:id="rId49"/>
    <p:sldId id="340" r:id="rId50"/>
    <p:sldId id="341" r:id="rId51"/>
    <p:sldId id="338" r:id="rId52"/>
    <p:sldId id="798" r:id="rId53"/>
    <p:sldId id="789" r:id="rId54"/>
  </p:sldIdLst>
  <p:sldSz cx="12192000" cy="6858000"/>
  <p:notesSz cx="6858000" cy="9144000"/>
  <p:embeddedFontLst>
    <p:embeddedFont>
      <p:font typeface="맑은 고딕" panose="020B0503020000020004" pitchFamily="50" charset="-127"/>
      <p:regular r:id="rId56"/>
      <p:bold r:id="rId57"/>
    </p:embeddedFont>
    <p:embeddedFont>
      <p:font typeface="맑은 고딕" panose="020B0503020000020004" pitchFamily="50" charset="-127"/>
      <p:regular r:id="rId56"/>
      <p:bold r:id="rId57"/>
    </p:embeddedFont>
    <p:embeddedFont>
      <p:font typeface="휴먼둥근헤드라인" panose="02030504000101010101" pitchFamily="18" charset="-127"/>
      <p:regular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6533" autoAdjust="0"/>
  </p:normalViewPr>
  <p:slideViewPr>
    <p:cSldViewPr snapToGrid="0">
      <p:cViewPr>
        <p:scale>
          <a:sx n="75" d="100"/>
          <a:sy n="75" d="100"/>
        </p:scale>
        <p:origin x="749" y="-365"/>
      </p:cViewPr>
      <p:guideLst/>
    </p:cSldViewPr>
  </p:slideViewPr>
  <p:outlineViewPr>
    <p:cViewPr>
      <p:scale>
        <a:sx n="33" d="100"/>
        <a:sy n="33" d="100"/>
      </p:scale>
      <p:origin x="0" y="-325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0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ejeong\Desktop\2020\2020_&#53945;&#54728;&#51204;&#47029;%20&#52896;&#54532;\&#52509;&#50976;&#54952;+&#54588;&#48279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dirty="0"/>
              <a:t>출원</a:t>
            </a:r>
            <a:r>
              <a:rPr lang="ko-KR" altLang="en-US" sz="2000" baseline="0" dirty="0"/>
              <a:t> 및 출원인 변화</a:t>
            </a:r>
            <a:endParaRPr lang="ko-KR" alt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56599437185362"/>
          <c:y val="0.15167982698602803"/>
          <c:w val="0.81141302420419714"/>
          <c:h val="0.7237043274840026"/>
        </c:manualLayout>
      </c:layout>
      <c:bubbleChart>
        <c:varyColors val="0"/>
        <c:ser>
          <c:idx val="0"/>
          <c:order val="0"/>
          <c:tx>
            <c:strRef>
              <c:f>Sheet13!$I$6</c:f>
              <c:strCache>
                <c:ptCount val="1"/>
                <c:pt idx="0">
                  <c:v>출원 건수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Sheet13!$J$5:$M$5</c:f>
              <c:numCache>
                <c:formatCode>General</c:formatCode>
                <c:ptCount val="4"/>
                <c:pt idx="0">
                  <c:v>28</c:v>
                </c:pt>
                <c:pt idx="1">
                  <c:v>35</c:v>
                </c:pt>
                <c:pt idx="2">
                  <c:v>44</c:v>
                </c:pt>
                <c:pt idx="3">
                  <c:v>60</c:v>
                </c:pt>
              </c:numCache>
            </c:numRef>
          </c:xVal>
          <c:yVal>
            <c:numRef>
              <c:f>Sheet13!$J$6:$M$6</c:f>
              <c:numCache>
                <c:formatCode>General</c:formatCode>
                <c:ptCount val="4"/>
                <c:pt idx="0">
                  <c:v>78</c:v>
                </c:pt>
                <c:pt idx="1">
                  <c:v>79</c:v>
                </c:pt>
                <c:pt idx="2">
                  <c:v>110</c:v>
                </c:pt>
                <c:pt idx="3">
                  <c:v>270</c:v>
                </c:pt>
              </c:numCache>
            </c:numRef>
          </c:yVal>
          <c:bubbleSize>
            <c:numRef>
              <c:f>Sheet13!$J$5:$M$5</c:f>
              <c:numCache>
                <c:formatCode>General</c:formatCode>
                <c:ptCount val="4"/>
                <c:pt idx="0">
                  <c:v>28</c:v>
                </c:pt>
                <c:pt idx="1">
                  <c:v>35</c:v>
                </c:pt>
                <c:pt idx="2">
                  <c:v>44</c:v>
                </c:pt>
                <c:pt idx="3">
                  <c:v>60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A2FB-47BE-958F-9FF7BC446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08266783"/>
        <c:axId val="1298379072"/>
      </c:bubbleChart>
      <c:valAx>
        <c:axId val="108266783"/>
        <c:scaling>
          <c:orientation val="minMax"/>
          <c:max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1400"/>
                  <a:t>출원인수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8379072"/>
        <c:crosses val="autoZero"/>
        <c:crossBetween val="midCat"/>
      </c:valAx>
      <c:valAx>
        <c:axId val="129837907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1400"/>
                  <a:t>출원건수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2667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유럽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내외국인!$B$39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내외국인!$A$40:$A$53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내외국인!$B$40:$B$53</c:f>
              <c:numCache>
                <c:formatCode>General</c:formatCode>
                <c:ptCount val="14"/>
                <c:pt idx="0">
                  <c:v>2</c:v>
                </c:pt>
                <c:pt idx="1">
                  <c:v>9</c:v>
                </c:pt>
                <c:pt idx="2">
                  <c:v>1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  <c:pt idx="6">
                  <c:v>7</c:v>
                </c:pt>
                <c:pt idx="7">
                  <c:v>4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5</c:v>
                </c:pt>
                <c:pt idx="12">
                  <c:v>21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8-4AE8-A8D4-F9C4B737A3FE}"/>
            </c:ext>
          </c:extLst>
        </c:ser>
        <c:ser>
          <c:idx val="1"/>
          <c:order val="1"/>
          <c:tx>
            <c:strRef>
              <c:f>내외국인!$C$39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내외국인!$A$40:$A$53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내외국인!$C$40:$C$53</c:f>
              <c:numCache>
                <c:formatCode>General</c:formatCode>
                <c:ptCount val="14"/>
                <c:pt idx="0">
                  <c:v>2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3</c:v>
                </c:pt>
                <c:pt idx="12">
                  <c:v>4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A8-4AE8-A8D4-F9C4B737A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4231647"/>
        <c:axId val="1041540096"/>
      </c:barChart>
      <c:catAx>
        <c:axId val="95423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1540096"/>
        <c:crosses val="autoZero"/>
        <c:auto val="1"/>
        <c:lblAlgn val="ctr"/>
        <c:lblOffset val="100"/>
        <c:noMultiLvlLbl val="0"/>
      </c:catAx>
      <c:valAx>
        <c:axId val="104154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4231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01-4EE9-8379-16FCD7C6193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01-4EE9-8379-16FCD7C619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내외국인!$F$39:$G$39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내외국인!$F$40:$G$40</c:f>
              <c:numCache>
                <c:formatCode>General</c:formatCode>
                <c:ptCount val="2"/>
                <c:pt idx="0">
                  <c:v>91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01-4EE9-8379-16FCD7C619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일본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내외국인!$B$55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내외국인!$A$56:$A$69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내외국인!$B$56:$B$69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3-494E-B434-065038BDF229}"/>
            </c:ext>
          </c:extLst>
        </c:ser>
        <c:ser>
          <c:idx val="1"/>
          <c:order val="1"/>
          <c:tx>
            <c:strRef>
              <c:f>내외국인!$C$55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내외국인!$A$56:$A$69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내외국인!$C$56:$C$69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3-494E-B434-065038BDF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50800832"/>
        <c:axId val="1033244944"/>
      </c:barChart>
      <c:catAx>
        <c:axId val="185080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3244944"/>
        <c:crosses val="autoZero"/>
        <c:auto val="1"/>
        <c:lblAlgn val="ctr"/>
        <c:lblOffset val="100"/>
        <c:noMultiLvlLbl val="0"/>
      </c:catAx>
      <c:valAx>
        <c:axId val="1033244944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080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D4-4040-9DD5-30854CF71F9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D4-4040-9DD5-30854CF71F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내외국인!$F$55:$G$55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내외국인!$F$56:$G$56</c:f>
              <c:numCache>
                <c:formatCode>General</c:formatCode>
                <c:ptCount val="2"/>
                <c:pt idx="0">
                  <c:v>17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D4-4040-9DD5-30854CF71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Sheet17!$B$2</c:f>
              <c:strCache>
                <c:ptCount val="1"/>
                <c:pt idx="0">
                  <c:v>CN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Sheet17!$A$3:$A$22</c:f>
              <c:strCache>
                <c:ptCount val="20"/>
                <c:pt idx="0">
                  <c:v>Siemens Co.</c:v>
                </c:pt>
                <c:pt idx="1">
                  <c:v>Koninklijke Philips N.V.</c:v>
                </c:pt>
                <c:pt idx="2">
                  <c:v>Hunan Laoma Information Tech Co, Ltd.</c:v>
                </c:pt>
                <c:pt idx="3">
                  <c:v>International Business Machines Co.</c:v>
                </c:pt>
                <c:pt idx="4">
                  <c:v>General Electric Co.</c:v>
                </c:pt>
                <c:pt idx="5">
                  <c:v>Univ. Tianjin</c:v>
                </c:pt>
                <c:pt idx="6">
                  <c:v>Brainlab AG</c:v>
                </c:pt>
                <c:pt idx="7">
                  <c:v>Univ. Beijing</c:v>
                </c:pt>
                <c:pt idx="8">
                  <c:v>Univ. Xidian</c:v>
                </c:pt>
                <c:pt idx="9">
                  <c:v>Univ. Zhejiang</c:v>
                </c:pt>
                <c:pt idx="10">
                  <c:v>Medtronic, Inc.</c:v>
                </c:pt>
                <c:pt idx="11">
                  <c:v>Shanghai Inst Of Adv Tech</c:v>
                </c:pt>
                <c:pt idx="12">
                  <c:v>United Imaging Healthcare Co.</c:v>
                </c:pt>
                <c:pt idx="13">
                  <c:v>Univ. Shanghai</c:v>
                </c:pt>
                <c:pt idx="14">
                  <c:v>Univ. South China Tech</c:v>
                </c:pt>
                <c:pt idx="15">
                  <c:v>주식회사 뷰노</c:v>
                </c:pt>
                <c:pt idx="16">
                  <c:v>Fujifilm Co.</c:v>
                </c:pt>
                <c:pt idx="17">
                  <c:v>Heartflow, Inc.</c:v>
                </c:pt>
                <c:pt idx="18">
                  <c:v>Univ. Electronic Science &amp; Tech</c:v>
                </c:pt>
                <c:pt idx="19">
                  <c:v>Samsung, Inc.</c:v>
                </c:pt>
              </c:strCache>
            </c:strRef>
          </c:cat>
          <c:val>
            <c:numRef>
              <c:f>Sheet17!$B$3:$B$22</c:f>
              <c:numCache>
                <c:formatCode>General</c:formatCode>
                <c:ptCount val="20"/>
                <c:pt idx="0">
                  <c:v>44</c:v>
                </c:pt>
                <c:pt idx="1">
                  <c:v>9</c:v>
                </c:pt>
                <c:pt idx="2">
                  <c:v>37</c:v>
                </c:pt>
                <c:pt idx="4">
                  <c:v>14</c:v>
                </c:pt>
                <c:pt idx="5">
                  <c:v>23</c:v>
                </c:pt>
                <c:pt idx="7">
                  <c:v>18</c:v>
                </c:pt>
                <c:pt idx="8">
                  <c:v>18</c:v>
                </c:pt>
                <c:pt idx="9">
                  <c:v>16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8">
                  <c:v>8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8-4673-961D-B981864E3AB2}"/>
            </c:ext>
          </c:extLst>
        </c:ser>
        <c:ser>
          <c:idx val="1"/>
          <c:order val="1"/>
          <c:tx>
            <c:strRef>
              <c:f>Sheet17!$C$2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Sheet17!$A$3:$A$22</c:f>
              <c:strCache>
                <c:ptCount val="20"/>
                <c:pt idx="0">
                  <c:v>Siemens Co.</c:v>
                </c:pt>
                <c:pt idx="1">
                  <c:v>Koninklijke Philips N.V.</c:v>
                </c:pt>
                <c:pt idx="2">
                  <c:v>Hunan Laoma Information Tech Co, Ltd.</c:v>
                </c:pt>
                <c:pt idx="3">
                  <c:v>International Business Machines Co.</c:v>
                </c:pt>
                <c:pt idx="4">
                  <c:v>General Electric Co.</c:v>
                </c:pt>
                <c:pt idx="5">
                  <c:v>Univ. Tianjin</c:v>
                </c:pt>
                <c:pt idx="6">
                  <c:v>Brainlab AG</c:v>
                </c:pt>
                <c:pt idx="7">
                  <c:v>Univ. Beijing</c:v>
                </c:pt>
                <c:pt idx="8">
                  <c:v>Univ. Xidian</c:v>
                </c:pt>
                <c:pt idx="9">
                  <c:v>Univ. Zhejiang</c:v>
                </c:pt>
                <c:pt idx="10">
                  <c:v>Medtronic, Inc.</c:v>
                </c:pt>
                <c:pt idx="11">
                  <c:v>Shanghai Inst Of Adv Tech</c:v>
                </c:pt>
                <c:pt idx="12">
                  <c:v>United Imaging Healthcare Co.</c:v>
                </c:pt>
                <c:pt idx="13">
                  <c:v>Univ. Shanghai</c:v>
                </c:pt>
                <c:pt idx="14">
                  <c:v>Univ. South China Tech</c:v>
                </c:pt>
                <c:pt idx="15">
                  <c:v>주식회사 뷰노</c:v>
                </c:pt>
                <c:pt idx="16">
                  <c:v>Fujifilm Co.</c:v>
                </c:pt>
                <c:pt idx="17">
                  <c:v>Heartflow, Inc.</c:v>
                </c:pt>
                <c:pt idx="18">
                  <c:v>Univ. Electronic Science &amp; Tech</c:v>
                </c:pt>
                <c:pt idx="19">
                  <c:v>Samsung, Inc.</c:v>
                </c:pt>
              </c:strCache>
            </c:strRef>
          </c:cat>
          <c:val>
            <c:numRef>
              <c:f>Sheet17!$C$3:$C$22</c:f>
              <c:numCache>
                <c:formatCode>General</c:formatCode>
                <c:ptCount val="20"/>
                <c:pt idx="0">
                  <c:v>92</c:v>
                </c:pt>
                <c:pt idx="1">
                  <c:v>27</c:v>
                </c:pt>
                <c:pt idx="3">
                  <c:v>28</c:v>
                </c:pt>
                <c:pt idx="4">
                  <c:v>12</c:v>
                </c:pt>
                <c:pt idx="6">
                  <c:v>3</c:v>
                </c:pt>
                <c:pt idx="10">
                  <c:v>13</c:v>
                </c:pt>
                <c:pt idx="16">
                  <c:v>3</c:v>
                </c:pt>
                <c:pt idx="17">
                  <c:v>7</c:v>
                </c:pt>
                <c:pt idx="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A8-4673-961D-B981864E3AB2}"/>
            </c:ext>
          </c:extLst>
        </c:ser>
        <c:ser>
          <c:idx val="2"/>
          <c:order val="2"/>
          <c:tx>
            <c:strRef>
              <c:f>Sheet17!$D$2</c:f>
              <c:strCache>
                <c:ptCount val="1"/>
                <c:pt idx="0">
                  <c:v>EP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Sheet17!$A$3:$A$22</c:f>
              <c:strCache>
                <c:ptCount val="20"/>
                <c:pt idx="0">
                  <c:v>Siemens Co.</c:v>
                </c:pt>
                <c:pt idx="1">
                  <c:v>Koninklijke Philips N.V.</c:v>
                </c:pt>
                <c:pt idx="2">
                  <c:v>Hunan Laoma Information Tech Co, Ltd.</c:v>
                </c:pt>
                <c:pt idx="3">
                  <c:v>International Business Machines Co.</c:v>
                </c:pt>
                <c:pt idx="4">
                  <c:v>General Electric Co.</c:v>
                </c:pt>
                <c:pt idx="5">
                  <c:v>Univ. Tianjin</c:v>
                </c:pt>
                <c:pt idx="6">
                  <c:v>Brainlab AG</c:v>
                </c:pt>
                <c:pt idx="7">
                  <c:v>Univ. Beijing</c:v>
                </c:pt>
                <c:pt idx="8">
                  <c:v>Univ. Xidian</c:v>
                </c:pt>
                <c:pt idx="9">
                  <c:v>Univ. Zhejiang</c:v>
                </c:pt>
                <c:pt idx="10">
                  <c:v>Medtronic, Inc.</c:v>
                </c:pt>
                <c:pt idx="11">
                  <c:v>Shanghai Inst Of Adv Tech</c:v>
                </c:pt>
                <c:pt idx="12">
                  <c:v>United Imaging Healthcare Co.</c:v>
                </c:pt>
                <c:pt idx="13">
                  <c:v>Univ. Shanghai</c:v>
                </c:pt>
                <c:pt idx="14">
                  <c:v>Univ. South China Tech</c:v>
                </c:pt>
                <c:pt idx="15">
                  <c:v>주식회사 뷰노</c:v>
                </c:pt>
                <c:pt idx="16">
                  <c:v>Fujifilm Co.</c:v>
                </c:pt>
                <c:pt idx="17">
                  <c:v>Heartflow, Inc.</c:v>
                </c:pt>
                <c:pt idx="18">
                  <c:v>Univ. Electronic Science &amp; Tech</c:v>
                </c:pt>
                <c:pt idx="19">
                  <c:v>Samsung, Inc.</c:v>
                </c:pt>
              </c:strCache>
            </c:strRef>
          </c:cat>
          <c:val>
            <c:numRef>
              <c:f>Sheet17!$D$3:$D$22</c:f>
              <c:numCache>
                <c:formatCode>General</c:formatCode>
                <c:ptCount val="20"/>
                <c:pt idx="0">
                  <c:v>23</c:v>
                </c:pt>
                <c:pt idx="1">
                  <c:v>25</c:v>
                </c:pt>
                <c:pt idx="3">
                  <c:v>1</c:v>
                </c:pt>
                <c:pt idx="6">
                  <c:v>17</c:v>
                </c:pt>
                <c:pt idx="10">
                  <c:v>1</c:v>
                </c:pt>
                <c:pt idx="16">
                  <c:v>6</c:v>
                </c:pt>
                <c:pt idx="17">
                  <c:v>2</c:v>
                </c:pt>
                <c:pt idx="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A8-4673-961D-B981864E3AB2}"/>
            </c:ext>
          </c:extLst>
        </c:ser>
        <c:ser>
          <c:idx val="3"/>
          <c:order val="3"/>
          <c:tx>
            <c:strRef>
              <c:f>Sheet17!$E$2</c:f>
              <c:strCache>
                <c:ptCount val="1"/>
                <c:pt idx="0">
                  <c:v>JP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Sheet17!$A$3:$A$22</c:f>
              <c:strCache>
                <c:ptCount val="20"/>
                <c:pt idx="0">
                  <c:v>Siemens Co.</c:v>
                </c:pt>
                <c:pt idx="1">
                  <c:v>Koninklijke Philips N.V.</c:v>
                </c:pt>
                <c:pt idx="2">
                  <c:v>Hunan Laoma Information Tech Co, Ltd.</c:v>
                </c:pt>
                <c:pt idx="3">
                  <c:v>International Business Machines Co.</c:v>
                </c:pt>
                <c:pt idx="4">
                  <c:v>General Electric Co.</c:v>
                </c:pt>
                <c:pt idx="5">
                  <c:v>Univ. Tianjin</c:v>
                </c:pt>
                <c:pt idx="6">
                  <c:v>Brainlab AG</c:v>
                </c:pt>
                <c:pt idx="7">
                  <c:v>Univ. Beijing</c:v>
                </c:pt>
                <c:pt idx="8">
                  <c:v>Univ. Xidian</c:v>
                </c:pt>
                <c:pt idx="9">
                  <c:v>Univ. Zhejiang</c:v>
                </c:pt>
                <c:pt idx="10">
                  <c:v>Medtronic, Inc.</c:v>
                </c:pt>
                <c:pt idx="11">
                  <c:v>Shanghai Inst Of Adv Tech</c:v>
                </c:pt>
                <c:pt idx="12">
                  <c:v>United Imaging Healthcare Co.</c:v>
                </c:pt>
                <c:pt idx="13">
                  <c:v>Univ. Shanghai</c:v>
                </c:pt>
                <c:pt idx="14">
                  <c:v>Univ. South China Tech</c:v>
                </c:pt>
                <c:pt idx="15">
                  <c:v>주식회사 뷰노</c:v>
                </c:pt>
                <c:pt idx="16">
                  <c:v>Fujifilm Co.</c:v>
                </c:pt>
                <c:pt idx="17">
                  <c:v>Heartflow, Inc.</c:v>
                </c:pt>
                <c:pt idx="18">
                  <c:v>Univ. Electronic Science &amp; Tech</c:v>
                </c:pt>
                <c:pt idx="19">
                  <c:v>Samsung, Inc.</c:v>
                </c:pt>
              </c:strCache>
            </c:strRef>
          </c:cat>
          <c:val>
            <c:numRef>
              <c:f>Sheet17!$E$3:$E$22</c:f>
              <c:numCache>
                <c:formatCode>General</c:formatCode>
                <c:ptCount val="20"/>
                <c:pt idx="1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A8-4673-961D-B981864E3AB2}"/>
            </c:ext>
          </c:extLst>
        </c:ser>
        <c:ser>
          <c:idx val="4"/>
          <c:order val="4"/>
          <c:tx>
            <c:strRef>
              <c:f>Sheet17!$F$2</c:f>
              <c:strCache>
                <c:ptCount val="1"/>
                <c:pt idx="0">
                  <c:v>KR</c:v>
                </c:pt>
              </c:strCache>
            </c:strRef>
          </c:tx>
          <c:spPr>
            <a:solidFill>
              <a:srgbClr val="FF33CC"/>
            </a:solidFill>
            <a:ln>
              <a:noFill/>
            </a:ln>
            <a:effectLst/>
          </c:spPr>
          <c:invertIfNegative val="0"/>
          <c:cat>
            <c:strRef>
              <c:f>Sheet17!$A$3:$A$22</c:f>
              <c:strCache>
                <c:ptCount val="20"/>
                <c:pt idx="0">
                  <c:v>Siemens Co.</c:v>
                </c:pt>
                <c:pt idx="1">
                  <c:v>Koninklijke Philips N.V.</c:v>
                </c:pt>
                <c:pt idx="2">
                  <c:v>Hunan Laoma Information Tech Co, Ltd.</c:v>
                </c:pt>
                <c:pt idx="3">
                  <c:v>International Business Machines Co.</c:v>
                </c:pt>
                <c:pt idx="4">
                  <c:v>General Electric Co.</c:v>
                </c:pt>
                <c:pt idx="5">
                  <c:v>Univ. Tianjin</c:v>
                </c:pt>
                <c:pt idx="6">
                  <c:v>Brainlab AG</c:v>
                </c:pt>
                <c:pt idx="7">
                  <c:v>Univ. Beijing</c:v>
                </c:pt>
                <c:pt idx="8">
                  <c:v>Univ. Xidian</c:v>
                </c:pt>
                <c:pt idx="9">
                  <c:v>Univ. Zhejiang</c:v>
                </c:pt>
                <c:pt idx="10">
                  <c:v>Medtronic, Inc.</c:v>
                </c:pt>
                <c:pt idx="11">
                  <c:v>Shanghai Inst Of Adv Tech</c:v>
                </c:pt>
                <c:pt idx="12">
                  <c:v>United Imaging Healthcare Co.</c:v>
                </c:pt>
                <c:pt idx="13">
                  <c:v>Univ. Shanghai</c:v>
                </c:pt>
                <c:pt idx="14">
                  <c:v>Univ. South China Tech</c:v>
                </c:pt>
                <c:pt idx="15">
                  <c:v>주식회사 뷰노</c:v>
                </c:pt>
                <c:pt idx="16">
                  <c:v>Fujifilm Co.</c:v>
                </c:pt>
                <c:pt idx="17">
                  <c:v>Heartflow, Inc.</c:v>
                </c:pt>
                <c:pt idx="18">
                  <c:v>Univ. Electronic Science &amp; Tech</c:v>
                </c:pt>
                <c:pt idx="19">
                  <c:v>Samsung, Inc.</c:v>
                </c:pt>
              </c:strCache>
            </c:strRef>
          </c:cat>
          <c:val>
            <c:numRef>
              <c:f>Sheet17!$F$3:$F$22</c:f>
              <c:numCache>
                <c:formatCode>General</c:formatCode>
                <c:ptCount val="20"/>
                <c:pt idx="15">
                  <c:v>10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A8-4673-961D-B981864E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055951"/>
        <c:axId val="825678128"/>
      </c:barChart>
      <c:catAx>
        <c:axId val="62055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5678128"/>
        <c:crosses val="autoZero"/>
        <c:auto val="1"/>
        <c:lblAlgn val="ctr"/>
        <c:lblOffset val="100"/>
        <c:noMultiLvlLbl val="0"/>
      </c:catAx>
      <c:valAx>
        <c:axId val="82567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055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9A-490F-93BE-846C4ACE07ED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9A-490F-93BE-846C4ACE07ED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9A-490F-93BE-846C4ACE07ED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9A-490F-93BE-846C4ACE07ED}"/>
              </c:ext>
            </c:extLst>
          </c:dPt>
          <c:dPt>
            <c:idx val="4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19A-490F-93BE-846C4ACE07ED}"/>
              </c:ext>
            </c:extLst>
          </c:dPt>
          <c:dLbls>
            <c:dLbl>
              <c:idx val="3"/>
              <c:layout>
                <c:manualLayout>
                  <c:x val="-0.26554663139984375"/>
                  <c:y val="-3.183958864254295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19A-490F-93BE-846C4ACE07ED}"/>
                </c:ext>
              </c:extLst>
            </c:dLbl>
            <c:dLbl>
              <c:idx val="4"/>
              <c:layout>
                <c:manualLayout>
                  <c:x val="0.33608245536542736"/>
                  <c:y val="-8.35787634957862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7957590948414431"/>
                      <c:h val="0.1564915781780986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A19A-490F-93BE-846C4ACE07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출원연도!$L$22:$P$22</c:f>
              <c:strCache>
                <c:ptCount val="5"/>
                <c:pt idx="0">
                  <c:v>CN</c:v>
                </c:pt>
                <c:pt idx="1">
                  <c:v>US</c:v>
                </c:pt>
                <c:pt idx="2">
                  <c:v>EP</c:v>
                </c:pt>
                <c:pt idx="3">
                  <c:v>JP</c:v>
                </c:pt>
                <c:pt idx="4">
                  <c:v>KR</c:v>
                </c:pt>
              </c:strCache>
            </c:strRef>
          </c:cat>
          <c:val>
            <c:numRef>
              <c:f>출원연도!$L$23:$P$23</c:f>
              <c:numCache>
                <c:formatCode>General</c:formatCode>
                <c:ptCount val="5"/>
                <c:pt idx="0">
                  <c:v>314</c:v>
                </c:pt>
                <c:pt idx="1">
                  <c:v>242</c:v>
                </c:pt>
                <c:pt idx="2">
                  <c:v>139</c:v>
                </c:pt>
                <c:pt idx="3">
                  <c:v>28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19A-490F-93BE-846C4ACE07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28125584576911"/>
          <c:y val="4.3478270172515869E-2"/>
          <c:w val="0.83037877419454575"/>
          <c:h val="0.90217389211183929"/>
        </c:manualLayout>
      </c:layout>
      <c:barChart>
        <c:barDir val="col"/>
        <c:grouping val="clustered"/>
        <c:varyColors val="0"/>
        <c:ser>
          <c:idx val="5"/>
          <c:order val="5"/>
          <c:tx>
            <c:strRef>
              <c:f>출원연도!$Q$4</c:f>
              <c:strCache>
                <c:ptCount val="1"/>
                <c:pt idx="0">
                  <c:v>총합계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678-4752-AE50-72A6A2D04A5E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78-4752-AE50-72A6A2D04A5E}"/>
              </c:ext>
            </c:extLst>
          </c:dPt>
          <c:cat>
            <c:strRef>
              <c:f>출원연도!$K$5:$K$18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출원연도!$Q$5:$Q$18</c:f>
              <c:numCache>
                <c:formatCode>General</c:formatCode>
                <c:ptCount val="14"/>
                <c:pt idx="0">
                  <c:v>16</c:v>
                </c:pt>
                <c:pt idx="1">
                  <c:v>36</c:v>
                </c:pt>
                <c:pt idx="2">
                  <c:v>26</c:v>
                </c:pt>
                <c:pt idx="3">
                  <c:v>28</c:v>
                </c:pt>
                <c:pt idx="4">
                  <c:v>28</c:v>
                </c:pt>
                <c:pt idx="5">
                  <c:v>23</c:v>
                </c:pt>
                <c:pt idx="6">
                  <c:v>33</c:v>
                </c:pt>
                <c:pt idx="7">
                  <c:v>37</c:v>
                </c:pt>
                <c:pt idx="8">
                  <c:v>40</c:v>
                </c:pt>
                <c:pt idx="9">
                  <c:v>53</c:v>
                </c:pt>
                <c:pt idx="10">
                  <c:v>79</c:v>
                </c:pt>
                <c:pt idx="11">
                  <c:v>138</c:v>
                </c:pt>
                <c:pt idx="12">
                  <c:v>126</c:v>
                </c:pt>
                <c:pt idx="1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C-40D4-9176-0A79017C9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58343423"/>
        <c:axId val="1041547584"/>
      </c:barChart>
      <c:lineChart>
        <c:grouping val="standard"/>
        <c:varyColors val="0"/>
        <c:ser>
          <c:idx val="0"/>
          <c:order val="0"/>
          <c:tx>
            <c:strRef>
              <c:f>출원연도!$L$4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출원연도!$K$5:$K$18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출원연도!$L$5:$L$18</c:f>
              <c:numCache>
                <c:formatCode>General</c:formatCode>
                <c:ptCount val="14"/>
                <c:pt idx="0">
                  <c:v>3</c:v>
                </c:pt>
                <c:pt idx="1">
                  <c:v>6</c:v>
                </c:pt>
                <c:pt idx="2">
                  <c:v>6</c:v>
                </c:pt>
                <c:pt idx="3">
                  <c:v>1</c:v>
                </c:pt>
                <c:pt idx="4">
                  <c:v>8</c:v>
                </c:pt>
                <c:pt idx="5">
                  <c:v>3</c:v>
                </c:pt>
                <c:pt idx="6">
                  <c:v>8</c:v>
                </c:pt>
                <c:pt idx="7">
                  <c:v>12</c:v>
                </c:pt>
                <c:pt idx="8">
                  <c:v>13</c:v>
                </c:pt>
                <c:pt idx="9">
                  <c:v>19</c:v>
                </c:pt>
                <c:pt idx="10">
                  <c:v>32</c:v>
                </c:pt>
                <c:pt idx="11">
                  <c:v>89</c:v>
                </c:pt>
                <c:pt idx="12">
                  <c:v>58</c:v>
                </c:pt>
                <c:pt idx="13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EC-40D4-9176-0A79017C9E96}"/>
            </c:ext>
          </c:extLst>
        </c:ser>
        <c:ser>
          <c:idx val="1"/>
          <c:order val="1"/>
          <c:tx>
            <c:strRef>
              <c:f>출원연도!$M$4</c:f>
              <c:strCache>
                <c:ptCount val="1"/>
                <c:pt idx="0">
                  <c:v>US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출원연도!$K$5:$K$18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출원연도!$M$5:$M$18</c:f>
              <c:numCache>
                <c:formatCode>General</c:formatCode>
                <c:ptCount val="14"/>
                <c:pt idx="0">
                  <c:v>9</c:v>
                </c:pt>
                <c:pt idx="1">
                  <c:v>13</c:v>
                </c:pt>
                <c:pt idx="2">
                  <c:v>16</c:v>
                </c:pt>
                <c:pt idx="3">
                  <c:v>14</c:v>
                </c:pt>
                <c:pt idx="4">
                  <c:v>11</c:v>
                </c:pt>
                <c:pt idx="5">
                  <c:v>12</c:v>
                </c:pt>
                <c:pt idx="6">
                  <c:v>14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29</c:v>
                </c:pt>
                <c:pt idx="11">
                  <c:v>29</c:v>
                </c:pt>
                <c:pt idx="12">
                  <c:v>33</c:v>
                </c:pt>
                <c:pt idx="1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EC-40D4-9176-0A79017C9E96}"/>
            </c:ext>
          </c:extLst>
        </c:ser>
        <c:ser>
          <c:idx val="2"/>
          <c:order val="2"/>
          <c:tx>
            <c:strRef>
              <c:f>출원연도!$N$4</c:f>
              <c:strCache>
                <c:ptCount val="1"/>
                <c:pt idx="0">
                  <c:v>EP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출원연도!$K$5:$K$18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출원연도!$N$5:$N$18</c:f>
              <c:numCache>
                <c:formatCode>General</c:formatCode>
                <c:ptCount val="14"/>
                <c:pt idx="0">
                  <c:v>4</c:v>
                </c:pt>
                <c:pt idx="1">
                  <c:v>14</c:v>
                </c:pt>
                <c:pt idx="2">
                  <c:v>3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10</c:v>
                </c:pt>
                <c:pt idx="7">
                  <c:v>8</c:v>
                </c:pt>
                <c:pt idx="8">
                  <c:v>9</c:v>
                </c:pt>
                <c:pt idx="9">
                  <c:v>14</c:v>
                </c:pt>
                <c:pt idx="10">
                  <c:v>16</c:v>
                </c:pt>
                <c:pt idx="11">
                  <c:v>8</c:v>
                </c:pt>
                <c:pt idx="12">
                  <c:v>25</c:v>
                </c:pt>
                <c:pt idx="1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EC-40D4-9176-0A79017C9E96}"/>
            </c:ext>
          </c:extLst>
        </c:ser>
        <c:ser>
          <c:idx val="3"/>
          <c:order val="3"/>
          <c:tx>
            <c:strRef>
              <c:f>출원연도!$O$4</c:f>
              <c:strCache>
                <c:ptCount val="1"/>
                <c:pt idx="0">
                  <c:v>JP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출원연도!$K$5:$K$18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출원연도!$O$5:$O$18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8</c:v>
                </c:pt>
                <c:pt idx="12">
                  <c:v>2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EC-40D4-9176-0A79017C9E96}"/>
            </c:ext>
          </c:extLst>
        </c:ser>
        <c:ser>
          <c:idx val="4"/>
          <c:order val="4"/>
          <c:tx>
            <c:strRef>
              <c:f>출원연도!$P$4</c:f>
              <c:strCache>
                <c:ptCount val="1"/>
                <c:pt idx="0">
                  <c:v>KR</c:v>
                </c:pt>
              </c:strCache>
            </c:strRef>
          </c:tx>
          <c:spPr>
            <a:ln w="28575" cap="rnd">
              <a:solidFill>
                <a:srgbClr val="FF33CC"/>
              </a:solidFill>
              <a:round/>
            </a:ln>
            <a:effectLst/>
          </c:spPr>
          <c:marker>
            <c:symbol val="none"/>
          </c:marker>
          <c:cat>
            <c:strRef>
              <c:f>출원연도!$K$5:$K$18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출원연도!$P$5:$P$18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8</c:v>
                </c:pt>
                <c:pt idx="1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EC-40D4-9176-0A79017C9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473296"/>
        <c:axId val="1523237807"/>
      </c:lineChart>
      <c:catAx>
        <c:axId val="47847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3237807"/>
        <c:crosses val="autoZero"/>
        <c:auto val="1"/>
        <c:lblAlgn val="ctr"/>
        <c:lblOffset val="100"/>
        <c:noMultiLvlLbl val="0"/>
      </c:catAx>
      <c:valAx>
        <c:axId val="152323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8473296"/>
        <c:crosses val="autoZero"/>
        <c:crossBetween val="between"/>
      </c:valAx>
      <c:valAx>
        <c:axId val="10415475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8343423"/>
        <c:crosses val="max"/>
        <c:crossBetween val="between"/>
      </c:valAx>
      <c:catAx>
        <c:axId val="958343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15475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0.66698105678300601"/>
          <c:w val="8.1035393807320957E-2"/>
          <c:h val="0.323319137991941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미국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내외국인!$B$87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내외국인!$A$88:$A$101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내외국인!$B$88:$B$101</c:f>
              <c:numCache>
                <c:formatCode>General</c:formatCode>
                <c:ptCount val="14"/>
                <c:pt idx="0">
                  <c:v>5</c:v>
                </c:pt>
                <c:pt idx="1">
                  <c:v>10</c:v>
                </c:pt>
                <c:pt idx="2">
                  <c:v>12</c:v>
                </c:pt>
                <c:pt idx="3">
                  <c:v>10</c:v>
                </c:pt>
                <c:pt idx="4">
                  <c:v>6</c:v>
                </c:pt>
                <c:pt idx="5">
                  <c:v>9</c:v>
                </c:pt>
                <c:pt idx="6">
                  <c:v>9</c:v>
                </c:pt>
                <c:pt idx="7">
                  <c:v>8</c:v>
                </c:pt>
                <c:pt idx="8">
                  <c:v>12</c:v>
                </c:pt>
                <c:pt idx="9">
                  <c:v>9</c:v>
                </c:pt>
                <c:pt idx="10">
                  <c:v>11</c:v>
                </c:pt>
                <c:pt idx="11">
                  <c:v>13</c:v>
                </c:pt>
                <c:pt idx="12">
                  <c:v>17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CB-499F-A413-3F2328C51501}"/>
            </c:ext>
          </c:extLst>
        </c:ser>
        <c:ser>
          <c:idx val="1"/>
          <c:order val="1"/>
          <c:tx>
            <c:strRef>
              <c:f>내외국인!$C$87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내외국인!$A$88:$A$101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내외국인!$C$88:$C$101</c:f>
              <c:numCache>
                <c:formatCode>General</c:formatCode>
                <c:ptCount val="14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7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CB-499F-A413-3F2328C51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7154591"/>
        <c:axId val="1041543008"/>
      </c:barChart>
      <c:catAx>
        <c:axId val="95715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1543008"/>
        <c:crosses val="autoZero"/>
        <c:auto val="1"/>
        <c:lblAlgn val="ctr"/>
        <c:lblOffset val="100"/>
        <c:noMultiLvlLbl val="0"/>
      </c:catAx>
      <c:valAx>
        <c:axId val="10415430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7154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1D-43B6-9DA1-FE46A094AE3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1D-43B6-9DA1-FE46A094AE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내외국인!$F$87:$G$87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내외국인!$F$88:$G$88</c:f>
              <c:numCache>
                <c:formatCode>General</c:formatCode>
                <c:ptCount val="2"/>
                <c:pt idx="0">
                  <c:v>133</c:v>
                </c:pt>
                <c:pt idx="1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1D-43B6-9DA1-FE46A094AE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중국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내외국인!$B$23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내외국인!$A$24:$A$37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내외국인!$B$24:$B$37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6</c:v>
                </c:pt>
                <c:pt idx="7">
                  <c:v>12</c:v>
                </c:pt>
                <c:pt idx="8">
                  <c:v>13</c:v>
                </c:pt>
                <c:pt idx="9">
                  <c:v>19</c:v>
                </c:pt>
                <c:pt idx="10">
                  <c:v>31</c:v>
                </c:pt>
                <c:pt idx="11">
                  <c:v>87</c:v>
                </c:pt>
                <c:pt idx="12">
                  <c:v>57</c:v>
                </c:pt>
                <c:pt idx="1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B-4831-A383-73FF4AE59994}"/>
            </c:ext>
          </c:extLst>
        </c:ser>
        <c:ser>
          <c:idx val="1"/>
          <c:order val="1"/>
          <c:tx>
            <c:strRef>
              <c:f>내외국인!$C$23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내외국인!$A$24:$A$37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내외국인!$C$24:$C$37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CB-4831-A383-73FF4AE59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7138591"/>
        <c:axId val="1041562976"/>
      </c:barChart>
      <c:catAx>
        <c:axId val="95713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1562976"/>
        <c:crosses val="autoZero"/>
        <c:auto val="1"/>
        <c:lblAlgn val="ctr"/>
        <c:lblOffset val="100"/>
        <c:noMultiLvlLbl val="0"/>
      </c:catAx>
      <c:valAx>
        <c:axId val="104156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713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AA-4BB6-BF97-0C6338FE5EB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AA-4BB6-BF97-0C6338FE5E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내외국인!$F$23:$G$23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내외국인!$F$24:$G$24</c:f>
              <c:numCache>
                <c:formatCode>General</c:formatCode>
                <c:ptCount val="2"/>
                <c:pt idx="0">
                  <c:v>304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AA-4BB6-BF97-0C6338FE5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한국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내외국인!$B$71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내외국인!$A$72:$A$85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내외국인!$B$72:$B$85</c:f>
              <c:numCache>
                <c:formatCode>General</c:formatCode>
                <c:ptCount val="14"/>
                <c:pt idx="7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7</c:v>
                </c:pt>
                <c:pt idx="1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A7-4774-8CD6-1D469429076F}"/>
            </c:ext>
          </c:extLst>
        </c:ser>
        <c:ser>
          <c:idx val="1"/>
          <c:order val="1"/>
          <c:tx>
            <c:strRef>
              <c:f>내외국인!$C$71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내외국인!$A$72:$A$85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내외국인!$C$72:$C$85</c:f>
              <c:numCache>
                <c:formatCode>General</c:formatCode>
                <c:ptCount val="14"/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A7-4774-8CD6-1D4694290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5881952"/>
        <c:axId val="1041543424"/>
      </c:barChart>
      <c:catAx>
        <c:axId val="69588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1543424"/>
        <c:crosses val="autoZero"/>
        <c:auto val="1"/>
        <c:lblAlgn val="ctr"/>
        <c:lblOffset val="100"/>
        <c:noMultiLvlLbl val="0"/>
      </c:catAx>
      <c:valAx>
        <c:axId val="1041543424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588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00-4E1C-8657-8F5D69C20B0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00-4E1C-8657-8F5D69C20B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내외국인!$F$71:$G$71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내외국인!$F$72:$G$72</c:f>
              <c:numCache>
                <c:formatCode>General</c:formatCode>
                <c:ptCount val="2"/>
                <c:pt idx="0">
                  <c:v>22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00-4E1C-8657-8F5D69C20B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0.4212</cdr:x>
      <cdr:y>0.32087</cdr:y>
    </cdr:from>
    <cdr:to>
      <cdr:x>0.76685</cdr:x>
      <cdr:y>0.73392</cdr:y>
    </cdr:to>
    <cdr:sp macro="" textlink="">
      <cdr:nvSpPr>
        <cdr:cNvPr id="2" name="자유형: 도형 1">
          <a:extLst xmlns:a="http://schemas.openxmlformats.org/drawingml/2006/main">
            <a:ext uri="{FF2B5EF4-FFF2-40B4-BE49-F238E27FC236}">
              <a16:creationId xmlns:a16="http://schemas.microsoft.com/office/drawing/2014/main" id="{EBF2936D-711D-41C8-B199-ADE6DE58DE32}"/>
            </a:ext>
          </a:extLst>
        </cdr:cNvPr>
        <cdr:cNvSpPr/>
      </cdr:nvSpPr>
      <cdr:spPr>
        <a:xfrm xmlns:a="http://schemas.openxmlformats.org/drawingml/2006/main">
          <a:off x="2367742" y="1666009"/>
          <a:ext cx="1943100" cy="2144569"/>
        </a:xfrm>
        <a:custGeom xmlns:a="http://schemas.openxmlformats.org/drawingml/2006/main">
          <a:avLst/>
          <a:gdLst>
            <a:gd name="connsiteX0" fmla="*/ 0 w 1958340"/>
            <a:gd name="connsiteY0" fmla="*/ 2042160 h 2083609"/>
            <a:gd name="connsiteX1" fmla="*/ 419100 w 1958340"/>
            <a:gd name="connsiteY1" fmla="*/ 2057400 h 2083609"/>
            <a:gd name="connsiteX2" fmla="*/ 982980 w 1958340"/>
            <a:gd name="connsiteY2" fmla="*/ 1737360 h 2083609"/>
            <a:gd name="connsiteX3" fmla="*/ 1958340 w 1958340"/>
            <a:gd name="connsiteY3" fmla="*/ 0 h 2083609"/>
            <a:gd name="connsiteX0" fmla="*/ 0 w 1958340"/>
            <a:gd name="connsiteY0" fmla="*/ 2042160 h 2083609"/>
            <a:gd name="connsiteX1" fmla="*/ 419100 w 1958340"/>
            <a:gd name="connsiteY1" fmla="*/ 2057400 h 2083609"/>
            <a:gd name="connsiteX2" fmla="*/ 982980 w 1958340"/>
            <a:gd name="connsiteY2" fmla="*/ 1737360 h 2083609"/>
            <a:gd name="connsiteX3" fmla="*/ 1661160 w 1958340"/>
            <a:gd name="connsiteY3" fmla="*/ 944880 h 2083609"/>
            <a:gd name="connsiteX4" fmla="*/ 1958340 w 1958340"/>
            <a:gd name="connsiteY4" fmla="*/ 0 h 2083609"/>
            <a:gd name="connsiteX0" fmla="*/ 0 w 1943100"/>
            <a:gd name="connsiteY0" fmla="*/ 2103120 h 2144569"/>
            <a:gd name="connsiteX1" fmla="*/ 419100 w 1943100"/>
            <a:gd name="connsiteY1" fmla="*/ 2118360 h 2144569"/>
            <a:gd name="connsiteX2" fmla="*/ 982980 w 1943100"/>
            <a:gd name="connsiteY2" fmla="*/ 1798320 h 2144569"/>
            <a:gd name="connsiteX3" fmla="*/ 1661160 w 1943100"/>
            <a:gd name="connsiteY3" fmla="*/ 1005840 h 2144569"/>
            <a:gd name="connsiteX4" fmla="*/ 1943100 w 1943100"/>
            <a:gd name="connsiteY4" fmla="*/ 0 h 2144569"/>
            <a:gd name="connsiteX0" fmla="*/ 0 w 1943100"/>
            <a:gd name="connsiteY0" fmla="*/ 2103120 h 2144569"/>
            <a:gd name="connsiteX1" fmla="*/ 419100 w 1943100"/>
            <a:gd name="connsiteY1" fmla="*/ 2118360 h 2144569"/>
            <a:gd name="connsiteX2" fmla="*/ 982980 w 1943100"/>
            <a:gd name="connsiteY2" fmla="*/ 1798320 h 2144569"/>
            <a:gd name="connsiteX3" fmla="*/ 1661160 w 1943100"/>
            <a:gd name="connsiteY3" fmla="*/ 1005840 h 2144569"/>
            <a:gd name="connsiteX4" fmla="*/ 1943100 w 1943100"/>
            <a:gd name="connsiteY4" fmla="*/ 0 h 2144569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943100" h="2144569">
              <a:moveTo>
                <a:pt x="0" y="2103120"/>
              </a:moveTo>
              <a:cubicBezTo>
                <a:pt x="127635" y="2136140"/>
                <a:pt x="255270" y="2169160"/>
                <a:pt x="419100" y="2118360"/>
              </a:cubicBezTo>
              <a:cubicBezTo>
                <a:pt x="582930" y="2067560"/>
                <a:pt x="775970" y="1983740"/>
                <a:pt x="982980" y="1798320"/>
              </a:cubicBezTo>
              <a:cubicBezTo>
                <a:pt x="1189990" y="1612900"/>
                <a:pt x="1498600" y="1295400"/>
                <a:pt x="1661160" y="1005840"/>
              </a:cubicBezTo>
              <a:cubicBezTo>
                <a:pt x="1823720" y="716280"/>
                <a:pt x="1943100" y="156210"/>
                <a:pt x="1943100" y="0"/>
              </a:cubicBezTo>
            </a:path>
          </a:pathLst>
        </a:custGeom>
        <a:noFill xmlns:a="http://schemas.openxmlformats.org/drawingml/2006/main"/>
        <a:ln xmlns:a="http://schemas.openxmlformats.org/drawingml/2006/main" w="57150">
          <a:solidFill>
            <a:srgbClr val="FF0000"/>
          </a:solidFill>
          <a:headEnd type="none" w="med" len="med"/>
          <a:tailEnd type="arrow" w="med" len="med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4F379-2BDE-4F16-AB2F-DE28185AFE6E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716F4-442F-4C03-B0EC-1226A58A0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5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27ea3d59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Google Shape;259;g927ea3d5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318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383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cs typeface="Calibri"/>
                <a:sym typeface="Calibri"/>
              </a:rPr>
              <a:t>14</a:t>
            </a:fld>
            <a:endParaRPr lang="en-US" sz="1200" b="0" i="0" u="none" strike="noStrike" cap="none" dirty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95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716F4-442F-4C03-B0EC-1226A58A06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06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298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cs typeface="Calibri"/>
                <a:sym typeface="Calibri"/>
              </a:rPr>
              <a:t>18</a:t>
            </a:fld>
            <a:endParaRPr lang="en-US" sz="1200" b="0" i="0" u="none" strike="noStrike" cap="none" dirty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225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716F4-442F-4C03-B0EC-1226A58A06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30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246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687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9a0eaae7_3_5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Google Shape;105;g949a0eaae7_3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9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cs typeface="Calibri"/>
                <a:sym typeface="Calibri"/>
              </a:rPr>
              <a:t>24</a:t>
            </a:fld>
            <a:endParaRPr lang="en-US" sz="1200" b="0" i="0" u="none" strike="noStrike" cap="none" dirty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487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716F4-442F-4C03-B0EC-1226A58A06D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6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4849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753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31b11397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" name="Google Shape;335;g931b1139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913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31b11397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" name="Google Shape;335;g931b1139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481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2745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8751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" name="Google Shape;4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88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428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547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716F4-442F-4C03-B0EC-1226A58A06D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67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" name="Google Shape;3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cs typeface="Calibri"/>
                <a:sym typeface="Calibri"/>
              </a:rPr>
              <a:t>41</a:t>
            </a:fld>
            <a:endParaRPr lang="en-US" sz="1200" b="0" i="0" u="none" strike="noStrike" cap="none" dirty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9868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9467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" name="Google Shape;4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6087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" name="Google Shape;4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436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" name="Google Shape;4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9586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75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27ea3d59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Google Shape;259;g927ea3d5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6243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7414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27ea3d59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Google Shape;259;g927ea3d5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3776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27ea3d59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Google Shape;259;g927ea3d5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81602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27ea3d59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Google Shape;259;g927ea3d5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35047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31b11397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" name="Google Shape;335;g931b1139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69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049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128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2892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620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9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D90A9-806B-4C62-A8EF-8EFFD702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5BCC00-1FFE-49FB-8049-98327CBFF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A5147-3386-429A-8EBB-2841261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FBC44-645F-4EFC-8BBD-EFF6639C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B1E13-4F17-4578-9B00-D1770266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7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2B6D8-050D-4CCF-AB43-8963F06A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28EFB-1BB8-47B6-B08C-27FEE4AD8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8B7AA-61E2-45C8-A1F3-72752924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B5F5B1-2E01-4017-90A9-90E7A9FC6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64DA11-E114-4D96-AFEC-203B6F91D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00BFE3-3826-4DD5-9B71-8C01D61F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F1FD1F-2E6A-48D2-9299-2138675F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244E34-8051-4841-88ED-818A53F3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6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591C-8485-4635-BC88-0F41937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918C18-91FC-4952-AB3E-EDDD40D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E59A79-9FA3-44A9-9875-E2130CC7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183A4-F313-4EFE-9790-F1F26AF1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1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C674DC-7E95-4004-B552-2FBBE1D1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597679-AA62-4A10-993A-9859A68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19847A-1B18-452C-BF28-C27400D0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5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C9FDC-1778-4544-B975-62EA0F25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5BAF3-4E2A-4C53-B44D-87D6223F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F423F-4624-4CE6-AE3B-83AEF5D6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6B3F4-C669-48BD-8C76-C8652218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F467E-2E39-48F6-960E-7E1E112C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D5EB6-DF9C-4B34-B4D0-85D5D03E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12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D1A5B-4066-42DC-A804-2708F621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8C946A-AD2E-4629-B497-1C46C51D1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19A3C-E15A-4650-BEEC-F4EC30C62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5C6F9-39D0-4D54-A8BB-612870D9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8209A-1E71-4713-9F0A-3F584D77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98F6-DE54-4C0B-9D2E-C31F3E42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4409-2B8D-408A-B74C-651FDA49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6158E-4379-4A84-BF67-EA19278C6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CE21D-C4EB-488E-B0C1-41BAA319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52095-A32E-4ED6-8BF4-32FFA9C4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3218B-4CD6-4588-A579-2AA87B05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0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D05DE8-5E63-46F9-AD44-E901309E9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B741C6-7830-492F-9E38-9F08EFF6C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32B41-D992-4E10-A4CE-37CFB71E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5AE67-587B-46AF-A3E4-F1BD563F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83E45-53C9-4716-A34E-757EFC78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4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 preserve="1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19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수동 입력 17">
            <a:extLst>
              <a:ext uri="{FF2B5EF4-FFF2-40B4-BE49-F238E27FC236}">
                <a16:creationId xmlns:a16="http://schemas.microsoft.com/office/drawing/2014/main" id="{4E35991C-F9D0-4B20-A1F8-B60DAC4FDDBB}"/>
              </a:ext>
            </a:extLst>
          </p:cNvPr>
          <p:cNvSpPr/>
          <p:nvPr userDrawn="1"/>
        </p:nvSpPr>
        <p:spPr>
          <a:xfrm rot="5400000">
            <a:off x="-672484" y="672485"/>
            <a:ext cx="6858000" cy="5513034"/>
          </a:xfrm>
          <a:prstGeom prst="flowChartManualIn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4000" b="1">
              <a:latin typeface="맑은 고딕" panose="020B0503020000020004" pitchFamily="50" charset="-127"/>
            </a:endParaRP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890D8A7-584A-4266-BFB9-0AF205B0CB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90" y="2918619"/>
            <a:ext cx="3905914" cy="102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36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E872EAA-48D2-4734-9459-8DF59BA285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3751" y="261892"/>
            <a:ext cx="6045694" cy="63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ctr" anchorCtr="0">
            <a:noAutofit/>
          </a:bodyPr>
          <a:lstStyle>
            <a:lvl1pPr marL="0" indent="0">
              <a:buNone/>
              <a:defRPr lang="ko-KR" altLang="en-US" sz="2800" b="1" dirty="0" smtClean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457200" lvl="0" indent="-457200">
              <a:lnSpc>
                <a:spcPct val="200000"/>
              </a:lnSpc>
              <a:buSzPts val="3600"/>
              <a:buFont typeface="Arial" panose="020B0604020202020204" pitchFamily="34" charset="0"/>
              <a:buChar char="•"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342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;p41">
            <a:extLst>
              <a:ext uri="{FF2B5EF4-FFF2-40B4-BE49-F238E27FC236}">
                <a16:creationId xmlns:a16="http://schemas.microsoft.com/office/drawing/2014/main" id="{8C12CCCC-2AA0-4A50-8A5B-44FAADD313F8}"/>
              </a:ext>
            </a:extLst>
          </p:cNvPr>
          <p:cNvSpPr/>
          <p:nvPr userDrawn="1"/>
        </p:nvSpPr>
        <p:spPr>
          <a:xfrm>
            <a:off x="175" y="-1"/>
            <a:ext cx="12191700" cy="6543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0" name="Google Shape;219;p41">
            <a:extLst>
              <a:ext uri="{FF2B5EF4-FFF2-40B4-BE49-F238E27FC236}">
                <a16:creationId xmlns:a16="http://schemas.microsoft.com/office/drawing/2014/main" id="{B688F747-E8E0-4C58-B800-440C25B6F9B5}"/>
              </a:ext>
            </a:extLst>
          </p:cNvPr>
          <p:cNvSpPr/>
          <p:nvPr userDrawn="1"/>
        </p:nvSpPr>
        <p:spPr>
          <a:xfrm rot="18402852" flipH="1">
            <a:off x="359777" y="-32550"/>
            <a:ext cx="190609" cy="764177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gradFill>
            <a:gsLst>
              <a:gs pos="0">
                <a:srgbClr val="206879"/>
              </a:gs>
              <a:gs pos="50400">
                <a:schemeClr val="accent1"/>
              </a:gs>
              <a:gs pos="100000">
                <a:srgbClr val="20687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lt1"/>
              </a:solidFill>
              <a:highlight>
                <a:srgbClr val="000000"/>
              </a:highlight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A6C5CCF3-8F4C-4D1D-968A-C9C9CECB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50" y="97986"/>
            <a:ext cx="9941386" cy="534719"/>
          </a:xfrm>
          <a:prstGeom prst="rect">
            <a:avLst/>
          </a:prstGeom>
        </p:spPr>
        <p:txBody>
          <a:bodyPr/>
          <a:lstStyle>
            <a:lvl1pPr>
              <a:defRPr lang="ko-KR" altLang="en-US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</a:lstStyle>
          <a:p>
            <a:r>
              <a:rPr lang="ko-KR" altLang="en-US" dirty="0"/>
              <a:t>마스터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22959D2-F797-472E-B04F-518E59B2DCEB}"/>
              </a:ext>
            </a:extLst>
          </p:cNvPr>
          <p:cNvSpPr txBox="1">
            <a:spLocks/>
          </p:cNvSpPr>
          <p:nvPr userDrawn="1"/>
        </p:nvSpPr>
        <p:spPr>
          <a:xfrm>
            <a:off x="10946167" y="117497"/>
            <a:ext cx="108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72F53B-B16E-4F93-B0B9-71A6AE5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5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;p41">
            <a:extLst>
              <a:ext uri="{FF2B5EF4-FFF2-40B4-BE49-F238E27FC236}">
                <a16:creationId xmlns:a16="http://schemas.microsoft.com/office/drawing/2014/main" id="{8C12CCCC-2AA0-4A50-8A5B-44FAADD313F8}"/>
              </a:ext>
            </a:extLst>
          </p:cNvPr>
          <p:cNvSpPr/>
          <p:nvPr userDrawn="1"/>
        </p:nvSpPr>
        <p:spPr>
          <a:xfrm>
            <a:off x="175" y="-1"/>
            <a:ext cx="12191700" cy="6543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0" name="Google Shape;219;p41">
            <a:extLst>
              <a:ext uri="{FF2B5EF4-FFF2-40B4-BE49-F238E27FC236}">
                <a16:creationId xmlns:a16="http://schemas.microsoft.com/office/drawing/2014/main" id="{B688F747-E8E0-4C58-B800-440C25B6F9B5}"/>
              </a:ext>
            </a:extLst>
          </p:cNvPr>
          <p:cNvSpPr/>
          <p:nvPr userDrawn="1"/>
        </p:nvSpPr>
        <p:spPr>
          <a:xfrm rot="18402852" flipH="1">
            <a:off x="359777" y="-32550"/>
            <a:ext cx="190609" cy="764177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gradFill>
            <a:gsLst>
              <a:gs pos="0">
                <a:srgbClr val="206879"/>
              </a:gs>
              <a:gs pos="50400">
                <a:schemeClr val="accent1"/>
              </a:gs>
              <a:gs pos="100000">
                <a:srgbClr val="20687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lt1"/>
              </a:solidFill>
              <a:highlight>
                <a:srgbClr val="000000"/>
              </a:highlight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A6C5CCF3-8F4C-4D1D-968A-C9C9CECB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50" y="97986"/>
            <a:ext cx="9941386" cy="534719"/>
          </a:xfrm>
          <a:prstGeom prst="rect">
            <a:avLst/>
          </a:prstGeom>
        </p:spPr>
        <p:txBody>
          <a:bodyPr/>
          <a:lstStyle>
            <a:lvl1pPr>
              <a:defRPr lang="ko-KR" altLang="en-US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</a:lstStyle>
          <a:p>
            <a:r>
              <a:rPr lang="ko-KR" altLang="en-US" dirty="0"/>
              <a:t>마스터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1D53A31-0941-4E2D-A017-52F6B0727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6167" y="117497"/>
            <a:ext cx="108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35921-2B7A-474F-9D30-D3CB97E74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5202238"/>
            <a:ext cx="11664950" cy="1416771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9308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;p41">
            <a:extLst>
              <a:ext uri="{FF2B5EF4-FFF2-40B4-BE49-F238E27FC236}">
                <a16:creationId xmlns:a16="http://schemas.microsoft.com/office/drawing/2014/main" id="{8C12CCCC-2AA0-4A50-8A5B-44FAADD313F8}"/>
              </a:ext>
            </a:extLst>
          </p:cNvPr>
          <p:cNvSpPr/>
          <p:nvPr userDrawn="1"/>
        </p:nvSpPr>
        <p:spPr>
          <a:xfrm>
            <a:off x="175" y="-1"/>
            <a:ext cx="12191700" cy="6543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0" name="Google Shape;219;p41">
            <a:extLst>
              <a:ext uri="{FF2B5EF4-FFF2-40B4-BE49-F238E27FC236}">
                <a16:creationId xmlns:a16="http://schemas.microsoft.com/office/drawing/2014/main" id="{B688F747-E8E0-4C58-B800-440C25B6F9B5}"/>
              </a:ext>
            </a:extLst>
          </p:cNvPr>
          <p:cNvSpPr/>
          <p:nvPr userDrawn="1"/>
        </p:nvSpPr>
        <p:spPr>
          <a:xfrm rot="18402852" flipH="1">
            <a:off x="359777" y="-32550"/>
            <a:ext cx="190609" cy="764177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gradFill>
            <a:gsLst>
              <a:gs pos="0">
                <a:srgbClr val="206879"/>
              </a:gs>
              <a:gs pos="50400">
                <a:schemeClr val="accent1"/>
              </a:gs>
              <a:gs pos="100000">
                <a:srgbClr val="20687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lt1"/>
              </a:solidFill>
              <a:highlight>
                <a:srgbClr val="000000"/>
              </a:highlight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A6C5CCF3-8F4C-4D1D-968A-C9C9CECB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50" y="97986"/>
            <a:ext cx="9941386" cy="534719"/>
          </a:xfrm>
          <a:prstGeom prst="rect">
            <a:avLst/>
          </a:prstGeom>
        </p:spPr>
        <p:txBody>
          <a:bodyPr/>
          <a:lstStyle>
            <a:lvl1pPr>
              <a:defRPr lang="ko-KR" altLang="en-US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</a:lstStyle>
          <a:p>
            <a:r>
              <a:rPr lang="ko-KR" altLang="en-US" dirty="0"/>
              <a:t>마스터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1D53A31-0941-4E2D-A017-52F6B0727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6167" y="117497"/>
            <a:ext cx="108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35921-2B7A-474F-9D30-D3CB97E74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6941" y="1025796"/>
            <a:ext cx="5497721" cy="544774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algn="just">
              <a:defRPr sz="20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767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21C0-E590-435C-8D95-A43560F1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69FE8-80E1-4A35-A575-A6B81AB5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BD79B-BD36-41BD-9A84-6A26A8F9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3FBFF-9E62-49E8-84EA-6B75F33D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837BE-39EF-442A-8086-76B6A564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0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DE2A-DCDF-4E57-BA76-69D8B991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6D5AA-A691-47AF-BC53-4FDB1E87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63A66-C08C-4D7C-B542-B06E4340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440CC-9D78-4712-AD35-E4A81F10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B23B2-DF19-4B5E-8D3A-6F2D8ECA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8A7BB-A99B-4C11-A950-D8AF0058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6583D-3D3A-4B3F-9560-12FCB1EF4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EA10C4-CFBE-4C26-A3DC-D9C69136C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8BF5E-DF02-4ECF-B84B-3AD424C6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6A591-1984-4A02-8D35-B1F4113F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766CD-7328-4ED7-BBDC-C6A0136F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6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9EFB55-A61E-4555-A6F3-E4F8146C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04ACE-06D4-444B-9318-A16B2023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1CBD9-03F3-4D94-BB67-A498CCD25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E5255-7E83-4F49-ABD5-3E563ECA3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A7A36-6BBF-4927-96E2-FE722E39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F53B-B16E-4F93-B0B9-71A6AE5CB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1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66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microsoft.com/office/2007/relationships/hdphoto" Target="../media/hdphoto2.wdp"/><Relationship Id="rId18" Type="http://schemas.openxmlformats.org/officeDocument/2006/relationships/image" Target="../media/image24.jfif"/><Relationship Id="rId3" Type="http://schemas.openxmlformats.org/officeDocument/2006/relationships/image" Target="../media/image11.jpg"/><Relationship Id="rId21" Type="http://schemas.openxmlformats.org/officeDocument/2006/relationships/image" Target="../media/image26.jp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microsoft.com/office/2007/relationships/hdphoto" Target="../media/hdphoto1.wdp"/><Relationship Id="rId15" Type="http://schemas.openxmlformats.org/officeDocument/2006/relationships/image" Target="../media/image21.jpg"/><Relationship Id="rId23" Type="http://schemas.openxmlformats.org/officeDocument/2006/relationships/image" Target="../media/image28.png"/><Relationship Id="rId10" Type="http://schemas.openxmlformats.org/officeDocument/2006/relationships/image" Target="../media/image17.jpg"/><Relationship Id="rId19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16.jpg"/><Relationship Id="rId14" Type="http://schemas.openxmlformats.org/officeDocument/2006/relationships/image" Target="../media/image20.png"/><Relationship Id="rId22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healthmedia.joins.com/_inc/pop_print.asp?pno=1764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pandok.net/sub02/sub2-7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7DEDDD-2153-438B-AE81-E40F12B82F2D}"/>
              </a:ext>
            </a:extLst>
          </p:cNvPr>
          <p:cNvGrpSpPr/>
          <p:nvPr/>
        </p:nvGrpSpPr>
        <p:grpSpPr>
          <a:xfrm>
            <a:off x="4139708" y="2376010"/>
            <a:ext cx="7466981" cy="2105980"/>
            <a:chOff x="4139708" y="2347063"/>
            <a:chExt cx="7466981" cy="2105980"/>
          </a:xfrm>
        </p:grpSpPr>
        <p:sp>
          <p:nvSpPr>
            <p:cNvPr id="100" name="Google Shape;100;p26"/>
            <p:cNvSpPr txBox="1"/>
            <p:nvPr/>
          </p:nvSpPr>
          <p:spPr>
            <a:xfrm>
              <a:off x="4139708" y="2347063"/>
              <a:ext cx="7466981" cy="1980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ko-KR" altLang="en-US" sz="5000" b="1" i="0" u="none" strike="noStrike" cap="none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의료영상</a:t>
              </a:r>
              <a:r>
                <a:rPr lang="en-US" sz="5000" b="1" i="0" u="none" strike="noStrike" cap="none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r>
                <a:rPr lang="en-US" sz="50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en-US" sz="5000" b="1" i="0" u="none" strike="noStrike" cap="none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r>
                <a:rPr lang="en-US" sz="5000" b="1" i="0" u="none" strike="noStrike" cap="none" dirty="0" err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기반</a:t>
              </a:r>
              <a:r>
                <a:rPr lang="en-US" sz="5000" b="1" i="0" u="none" strike="noStrike" cap="none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endParaRPr sz="50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5000" b="1" i="0" u="none" strike="noStrike" cap="none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AI </a:t>
              </a:r>
              <a:r>
                <a:rPr lang="en-US" sz="5000" b="1" i="0" u="none" strike="noStrike" cap="none" dirty="0" err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의료기기</a:t>
              </a:r>
              <a:endParaRPr sz="50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3" name="Google Shape;101;p26">
              <a:extLst>
                <a:ext uri="{FF2B5EF4-FFF2-40B4-BE49-F238E27FC236}">
                  <a16:creationId xmlns:a16="http://schemas.microsoft.com/office/drawing/2014/main" id="{2D2BD148-B526-4623-8612-D9A1F93F397E}"/>
                </a:ext>
              </a:extLst>
            </p:cNvPr>
            <p:cNvSpPr txBox="1"/>
            <p:nvPr/>
          </p:nvSpPr>
          <p:spPr>
            <a:xfrm>
              <a:off x="7284027" y="4071196"/>
              <a:ext cx="4322662" cy="381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di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b="1" i="0" u="none" strike="noStrike" cap="none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2020년</a:t>
              </a:r>
              <a:r>
                <a:rPr 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b="1" dirty="0" err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하반기</a:t>
              </a:r>
              <a:r>
                <a:rPr 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b="1" i="0" u="none" strike="noStrike" cap="none" dirty="0" err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특허</a:t>
              </a:r>
              <a:r>
                <a:rPr lang="en-US" b="1" i="0" u="none" strike="noStrike" cap="none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r>
                <a:rPr lang="en-US" b="1" i="0" u="none" strike="noStrike" cap="none" dirty="0" err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데이터톤</a:t>
              </a:r>
              <a:r>
                <a:rPr lang="en-US" b="1" i="0" u="none" strike="noStrike" cap="none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r>
                <a:rPr lang="en-US" altLang="ko-KR" b="1" dirty="0" err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Scoper</a:t>
              </a:r>
              <a:r>
                <a:rPr lang="en-US" b="1" i="0" u="none" strike="noStrike" cap="none" dirty="0" err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조</a:t>
              </a:r>
              <a:endParaRPr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A07950-1E50-43BA-BF11-CD85986637A3}"/>
              </a:ext>
            </a:extLst>
          </p:cNvPr>
          <p:cNvGrpSpPr/>
          <p:nvPr/>
        </p:nvGrpSpPr>
        <p:grpSpPr>
          <a:xfrm>
            <a:off x="941615" y="1230240"/>
            <a:ext cx="4629949" cy="2615030"/>
            <a:chOff x="478392" y="1018755"/>
            <a:chExt cx="4629949" cy="26150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8BC49AC-B291-4F2F-94C6-135769E37D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5" r="49599" b="51490"/>
            <a:stretch/>
          </p:blipFill>
          <p:spPr>
            <a:xfrm>
              <a:off x="478392" y="1018755"/>
              <a:ext cx="4629949" cy="2615030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554918E-7D04-4226-9D77-F85E5009E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5143" y="1182414"/>
              <a:ext cx="1271214" cy="133627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D99187E-65AC-4A98-9D33-778542451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66" y="4008929"/>
            <a:ext cx="4665047" cy="215426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A3F470D-B84A-4E17-A978-80B1AC8A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연구논문 동향 분석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4EC54C2-6392-43BE-831F-D64AA7E17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AI </a:t>
            </a:r>
            <a:r>
              <a:rPr lang="ko-KR" altLang="en-US" sz="2800" dirty="0"/>
              <a:t>기반의 의료 및 병리</a:t>
            </a: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영상 분야의 주요 트렌드</a:t>
            </a: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딥러닝 알고리즘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 algn="just">
              <a:buNone/>
            </a:pPr>
            <a:r>
              <a:rPr lang="en-US" altLang="ko-KR" dirty="0"/>
              <a:t>2015</a:t>
            </a:r>
            <a:r>
              <a:rPr lang="ko-KR" altLang="en-US" dirty="0"/>
              <a:t>년 이후로</a:t>
            </a:r>
            <a:r>
              <a:rPr lang="en-US" altLang="ko-KR" dirty="0"/>
              <a:t>,</a:t>
            </a:r>
            <a:r>
              <a:rPr lang="ko-KR" altLang="en-US" dirty="0"/>
              <a:t> 딥러닝 특히 </a:t>
            </a:r>
            <a:r>
              <a:rPr lang="en-US" altLang="ko-KR" dirty="0"/>
              <a:t>CNN</a:t>
            </a:r>
            <a:r>
              <a:rPr lang="ko-KR" altLang="en-US" dirty="0"/>
              <a:t>을 이용한 연구 논문들의 수가 현저히 증가하는 것을 확인 할 수 있음</a:t>
            </a:r>
            <a:r>
              <a:rPr lang="en-US" altLang="ko-KR" dirty="0"/>
              <a:t>.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특정 구조의 경계 검출</a:t>
            </a:r>
            <a:r>
              <a:rPr lang="en-US" altLang="ko-KR" dirty="0"/>
              <a:t>, </a:t>
            </a:r>
            <a:r>
              <a:rPr lang="ko-KR" altLang="en-US" dirty="0"/>
              <a:t>병변의 탐지 및 정량화</a:t>
            </a:r>
            <a:r>
              <a:rPr lang="en-US" altLang="ko-KR" dirty="0"/>
              <a:t>, </a:t>
            </a:r>
            <a:r>
              <a:rPr lang="ko-KR" altLang="en-US" dirty="0"/>
              <a:t>병변의 분류에 대한 연구가 가장 활발히 진행되고 있음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997C6-D2CD-49C9-B1A8-F7D56351BF82}"/>
              </a:ext>
            </a:extLst>
          </p:cNvPr>
          <p:cNvSpPr txBox="1"/>
          <p:nvPr/>
        </p:nvSpPr>
        <p:spPr>
          <a:xfrm>
            <a:off x="0" y="6470909"/>
            <a:ext cx="110888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ysClr val="windowText" lastClr="000000"/>
                </a:solidFill>
              </a:rPr>
              <a:t>출처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‘A Survey on Deep Learning in Medical Image Analysis’ report (2017.1.4.)</a:t>
            </a:r>
          </a:p>
          <a:p>
            <a:r>
              <a:rPr lang="en-US" altLang="ko-KR" sz="1050" dirty="0">
                <a:solidFill>
                  <a:sysClr val="windowText" lastClr="000000"/>
                </a:solidFill>
              </a:rPr>
              <a:t>(* PubMed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에서 ”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convolutional”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또는 ”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deep learning”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의 키워드 검색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300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개 이상의 논문들 분석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2017.1.1.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까지 업데이트된 논문 포함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E7486-0954-40E0-A35E-86373C41F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9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215ADA2-6346-4893-AC98-DB12B48E25B9}"/>
              </a:ext>
            </a:extLst>
          </p:cNvPr>
          <p:cNvGrpSpPr/>
          <p:nvPr/>
        </p:nvGrpSpPr>
        <p:grpSpPr>
          <a:xfrm>
            <a:off x="479834" y="776499"/>
            <a:ext cx="11232332" cy="4281945"/>
            <a:chOff x="439748" y="661082"/>
            <a:chExt cx="11232332" cy="4281945"/>
          </a:xfrm>
        </p:grpSpPr>
        <p:pic>
          <p:nvPicPr>
            <p:cNvPr id="127" name="Google Shape;127;p29"/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b="4712"/>
            <a:stretch/>
          </p:blipFill>
          <p:spPr>
            <a:xfrm>
              <a:off x="439748" y="876330"/>
              <a:ext cx="5601482" cy="40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9"/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l="1055" b="4829"/>
            <a:stretch/>
          </p:blipFill>
          <p:spPr>
            <a:xfrm>
              <a:off x="6167398" y="661082"/>
              <a:ext cx="5504682" cy="426116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3177C3C7-9397-477F-843D-39D78D9B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시장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9BD7AE-CAE3-4F54-A984-153FBDA19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 세계 인공지능 소프트웨어 시장은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14</a:t>
            </a:r>
            <a:r>
              <a:rPr lang="ko-KR" altLang="en-US" dirty="0"/>
              <a:t>억 달러에서 연평균 </a:t>
            </a:r>
            <a:r>
              <a:rPr lang="en-US" altLang="ko-KR" dirty="0"/>
              <a:t>50.1%</a:t>
            </a:r>
            <a:r>
              <a:rPr lang="ko-KR" altLang="en-US" dirty="0"/>
              <a:t>만큼 성장하여 </a:t>
            </a:r>
            <a:r>
              <a:rPr lang="en-US" altLang="ko-KR" dirty="0"/>
              <a:t>2025</a:t>
            </a:r>
            <a:r>
              <a:rPr lang="ko-KR" altLang="en-US" dirty="0"/>
              <a:t>년에는 </a:t>
            </a:r>
            <a:r>
              <a:rPr lang="en-US" altLang="ko-KR" dirty="0"/>
              <a:t>229</a:t>
            </a:r>
            <a:r>
              <a:rPr lang="ko-KR" altLang="en-US" dirty="0"/>
              <a:t>억 달러로 예상됨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의료영상데이터를 활용한 </a:t>
            </a:r>
            <a:r>
              <a:rPr lang="en-US" altLang="ko-KR" dirty="0"/>
              <a:t>AI </a:t>
            </a:r>
            <a:r>
              <a:rPr lang="ko-KR" altLang="en-US" dirty="0"/>
              <a:t>기반 독립형 소프트웨어 의료기기의 시장 규모는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92</a:t>
            </a:r>
            <a:r>
              <a:rPr lang="ko-KR" altLang="en-US" dirty="0"/>
              <a:t>만 달러</a:t>
            </a:r>
            <a:r>
              <a:rPr lang="en-US" altLang="ko-KR" dirty="0"/>
              <a:t>, 2019</a:t>
            </a:r>
            <a:r>
              <a:rPr lang="ko-KR" altLang="en-US" dirty="0"/>
              <a:t>년 </a:t>
            </a:r>
            <a:r>
              <a:rPr lang="en-US" altLang="ko-KR" dirty="0"/>
              <a:t>126</a:t>
            </a:r>
            <a:r>
              <a:rPr lang="ko-KR" altLang="en-US" dirty="0"/>
              <a:t>만 달러로 </a:t>
            </a:r>
            <a:r>
              <a:rPr lang="en-US" altLang="ko-KR" dirty="0"/>
              <a:t>42.2% </a:t>
            </a:r>
            <a:r>
              <a:rPr lang="ko-KR" altLang="en-US" dirty="0"/>
              <a:t>성장하였음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1D7351-AD9A-4025-B82B-E0CD5BF3F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C2DA4D-2A0C-44C2-A82C-0036DBCF6CAB}"/>
              </a:ext>
            </a:extLst>
          </p:cNvPr>
          <p:cNvGrpSpPr/>
          <p:nvPr/>
        </p:nvGrpSpPr>
        <p:grpSpPr>
          <a:xfrm>
            <a:off x="239714" y="765321"/>
            <a:ext cx="11679835" cy="1440000"/>
            <a:chOff x="239714" y="765321"/>
            <a:chExt cx="11679835" cy="1440000"/>
          </a:xfrm>
        </p:grpSpPr>
        <p:sp>
          <p:nvSpPr>
            <p:cNvPr id="9" name="사각형: 잘린 대각선 방향 모서리 8">
              <a:extLst>
                <a:ext uri="{FF2B5EF4-FFF2-40B4-BE49-F238E27FC236}">
                  <a16:creationId xmlns:a16="http://schemas.microsoft.com/office/drawing/2014/main" id="{F77F3A94-F14B-4B53-B1D1-854336F5E1CB}"/>
                </a:ext>
              </a:extLst>
            </p:cNvPr>
            <p:cNvSpPr/>
            <p:nvPr/>
          </p:nvSpPr>
          <p:spPr>
            <a:xfrm>
              <a:off x="239714" y="765321"/>
              <a:ext cx="2133600" cy="1440000"/>
            </a:xfrm>
            <a:prstGeom prst="snip2Diag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j-lt"/>
                </a:rPr>
                <a:t>국내 식품의약품안전처</a:t>
              </a:r>
              <a:endParaRPr lang="en-US" altLang="ko-KR" sz="2400" dirty="0">
                <a:latin typeface="+mj-l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32F1BB-50E3-4EBE-A8C5-CB476532685D}"/>
                </a:ext>
              </a:extLst>
            </p:cNvPr>
            <p:cNvSpPr/>
            <p:nvPr/>
          </p:nvSpPr>
          <p:spPr>
            <a:xfrm>
              <a:off x="2499355" y="765321"/>
              <a:ext cx="9420194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2019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년 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10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월 발표한 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800" dirty="0" err="1">
                  <a:solidFill>
                    <a:schemeClr val="tx1"/>
                  </a:solidFill>
                  <a:latin typeface="+mj-lt"/>
                </a:rPr>
                <a:t>신산업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 현장애로 규제혁신 방안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’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에 따라 기존에는 인공지능 의료기기가 개발될 경우 하드웨어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기기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)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와 소프트웨어를 따로 인허가 받아야 했으나 향후에는 하나의 의료기기로 인정되어 인허가 절차가 간소화 될 전망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0290CF7-23FC-4387-BEBD-78D932D0E98C}"/>
              </a:ext>
            </a:extLst>
          </p:cNvPr>
          <p:cNvGrpSpPr/>
          <p:nvPr/>
        </p:nvGrpSpPr>
        <p:grpSpPr>
          <a:xfrm>
            <a:off x="239714" y="2284144"/>
            <a:ext cx="11679835" cy="2958823"/>
            <a:chOff x="239714" y="2284144"/>
            <a:chExt cx="11679835" cy="2958823"/>
          </a:xfrm>
        </p:grpSpPr>
        <p:sp>
          <p:nvSpPr>
            <p:cNvPr id="2" name="사각형: 잘린 대각선 방향 모서리 1">
              <a:extLst>
                <a:ext uri="{FF2B5EF4-FFF2-40B4-BE49-F238E27FC236}">
                  <a16:creationId xmlns:a16="http://schemas.microsoft.com/office/drawing/2014/main" id="{DA38D44F-BA19-4F29-89C8-011A2757DF1C}"/>
                </a:ext>
              </a:extLst>
            </p:cNvPr>
            <p:cNvSpPr/>
            <p:nvPr/>
          </p:nvSpPr>
          <p:spPr>
            <a:xfrm>
              <a:off x="239714" y="2284144"/>
              <a:ext cx="2133600" cy="1440000"/>
            </a:xfrm>
            <a:prstGeom prst="snip2Diag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j-lt"/>
                </a:rPr>
                <a:t>미국</a:t>
              </a:r>
              <a:endParaRPr lang="en-US" altLang="ko-KR" sz="2400" dirty="0">
                <a:latin typeface="+mj-lt"/>
              </a:endParaRPr>
            </a:p>
            <a:p>
              <a:pPr algn="ctr"/>
              <a:r>
                <a:rPr lang="ko-KR" altLang="en-US" sz="2400" dirty="0">
                  <a:latin typeface="+mj-lt"/>
                </a:rPr>
                <a:t>식품의약청</a:t>
              </a:r>
              <a:endParaRPr lang="en-US" altLang="ko-KR" sz="2400" dirty="0">
                <a:latin typeface="+mj-lt"/>
              </a:endParaRPr>
            </a:p>
            <a:p>
              <a:pPr algn="ctr"/>
              <a:r>
                <a:rPr lang="en-US" altLang="ko-KR" sz="2400" dirty="0">
                  <a:latin typeface="+mj-lt"/>
                </a:rPr>
                <a:t>(FDA)</a:t>
              </a:r>
              <a:endParaRPr lang="ko-KR" altLang="en-US" sz="2400" dirty="0">
                <a:latin typeface="+mj-lt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4EDAE9-6F7A-49A9-BC58-F844E02C88D6}"/>
                </a:ext>
              </a:extLst>
            </p:cNvPr>
            <p:cNvSpPr/>
            <p:nvPr/>
          </p:nvSpPr>
          <p:spPr>
            <a:xfrm>
              <a:off x="2499355" y="2284144"/>
              <a:ext cx="9420194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인구 노령화에 따른 의료비의 증가 및 의료진 부족 현상에 대한 대안으로 전향적인 정책을 펼침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. 2017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년 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월 세계 최초로 딥러닝 이용한 클라우드 기반 의료영상 정량화 소프트웨어가 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FDA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승인 받음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  <p:sp>
          <p:nvSpPr>
            <p:cNvPr id="4" name="사각형: 잘린 대각선 방향 모서리 3">
              <a:extLst>
                <a:ext uri="{FF2B5EF4-FFF2-40B4-BE49-F238E27FC236}">
                  <a16:creationId xmlns:a16="http://schemas.microsoft.com/office/drawing/2014/main" id="{788AFA72-141B-4DED-91E9-654F2FA6CBDB}"/>
                </a:ext>
              </a:extLst>
            </p:cNvPr>
            <p:cNvSpPr/>
            <p:nvPr/>
          </p:nvSpPr>
          <p:spPr>
            <a:xfrm>
              <a:off x="239714" y="3802967"/>
              <a:ext cx="2133600" cy="1440000"/>
            </a:xfrm>
            <a:prstGeom prst="snip2Diag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j-lt"/>
                </a:rPr>
                <a:t>영국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8FD803-3265-4F33-ABD3-79500E53461B}"/>
                </a:ext>
              </a:extLst>
            </p:cNvPr>
            <p:cNvSpPr/>
            <p:nvPr/>
          </p:nvSpPr>
          <p:spPr>
            <a:xfrm>
              <a:off x="2499355" y="3802967"/>
              <a:ext cx="9420194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ko-KR" altLang="en-US" sz="1700" dirty="0">
                  <a:solidFill>
                    <a:schemeClr val="tx1"/>
                  </a:solidFill>
                  <a:latin typeface="+mj-lt"/>
                </a:rPr>
                <a:t>미래산업전략 백서</a:t>
              </a:r>
              <a:r>
                <a:rPr lang="en-US" altLang="ko-KR" sz="1700" dirty="0">
                  <a:solidFill>
                    <a:schemeClr val="tx1"/>
                  </a:solidFill>
                  <a:latin typeface="+mj-lt"/>
                </a:rPr>
                <a:t>(2017.11)</a:t>
              </a:r>
              <a:r>
                <a:rPr lang="ko-KR" altLang="en-US" sz="1700" dirty="0">
                  <a:solidFill>
                    <a:schemeClr val="tx1"/>
                  </a:solidFill>
                  <a:latin typeface="+mj-lt"/>
                </a:rPr>
                <a:t>에 따르면 영국정부는 산업전략 </a:t>
              </a:r>
              <a:r>
                <a:rPr lang="ko-KR" altLang="en-US" sz="1700" dirty="0" err="1">
                  <a:solidFill>
                    <a:schemeClr val="tx1"/>
                  </a:solidFill>
                  <a:latin typeface="+mj-lt"/>
                </a:rPr>
                <a:t>챌린지</a:t>
              </a:r>
              <a:r>
                <a:rPr lang="ko-KR" altLang="en-US" sz="1700" dirty="0">
                  <a:solidFill>
                    <a:schemeClr val="tx1"/>
                  </a:solidFill>
                  <a:latin typeface="+mj-lt"/>
                </a:rPr>
                <a:t> 펀드를 조성하여 인공지능</a:t>
              </a:r>
              <a:r>
                <a:rPr lang="en-US" altLang="ko-KR" sz="17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  <a:latin typeface="+mj-lt"/>
                </a:rPr>
                <a:t>등의 </a:t>
              </a:r>
              <a:r>
                <a:rPr lang="en-US" altLang="ko-KR" sz="1700" dirty="0">
                  <a:solidFill>
                    <a:schemeClr val="tx1"/>
                  </a:solidFill>
                  <a:latin typeface="+mj-lt"/>
                </a:rPr>
                <a:t>6</a:t>
              </a:r>
              <a:r>
                <a:rPr lang="ko-KR" altLang="en-US" sz="1700" dirty="0">
                  <a:solidFill>
                    <a:schemeClr val="tx1"/>
                  </a:solidFill>
                  <a:latin typeface="+mj-lt"/>
                </a:rPr>
                <a:t>개 분야의 혁신을 지원키로 함</a:t>
              </a:r>
              <a:r>
                <a:rPr lang="en-US" altLang="ko-KR" sz="1700" dirty="0">
                  <a:solidFill>
                    <a:schemeClr val="tx1"/>
                  </a:solidFill>
                  <a:latin typeface="+mj-lt"/>
                </a:rPr>
                <a:t>. </a:t>
              </a:r>
              <a:r>
                <a:rPr lang="ko-KR" altLang="en-US" sz="1700" dirty="0">
                  <a:solidFill>
                    <a:schemeClr val="tx1"/>
                  </a:solidFill>
                  <a:latin typeface="+mj-lt"/>
                </a:rPr>
                <a:t>특히 증상이 나타나기까지 평균 </a:t>
              </a:r>
              <a:r>
                <a:rPr lang="en-US" altLang="ko-KR" sz="1700" dirty="0">
                  <a:solidFill>
                    <a:schemeClr val="tx1"/>
                  </a:solidFill>
                  <a:latin typeface="+mj-lt"/>
                </a:rPr>
                <a:t>14</a:t>
              </a:r>
              <a:r>
                <a:rPr lang="ko-KR" altLang="en-US" sz="1700" dirty="0">
                  <a:solidFill>
                    <a:schemeClr val="tx1"/>
                  </a:solidFill>
                  <a:latin typeface="+mj-lt"/>
                </a:rPr>
                <a:t>년이 걸려 조기발견이 어려운 췌장암 등 만성 질환의 조기 진단 및 치료를 위한 정밀의료기술 개발에 중점을 둠</a:t>
              </a:r>
              <a:r>
                <a:rPr lang="en-US" altLang="ko-KR" sz="1700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C605BFA7-97EF-433C-9890-9593CCA3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국내</a:t>
            </a:r>
            <a:r>
              <a:rPr lang="en-US" altLang="ko-KR" dirty="0"/>
              <a:t>·</a:t>
            </a:r>
            <a:r>
              <a:rPr lang="ko-KR" altLang="en-US" dirty="0"/>
              <a:t>외 의료기기 정책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37CEA-FA37-4452-9772-057337D26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4AC198-552A-45A8-9FC9-9B9EFEAB2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5321790"/>
            <a:ext cx="11664950" cy="1297219"/>
          </a:xfrm>
        </p:spPr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ko-KR" altLang="en-US" dirty="0" err="1"/>
              <a:t>식품의약품안전평가원에서</a:t>
            </a:r>
            <a:r>
              <a:rPr lang="ko-KR" altLang="en-US" dirty="0"/>
              <a:t> 발간한 빅데이터 및 </a:t>
            </a:r>
            <a:r>
              <a:rPr lang="en-US" altLang="ko-KR" dirty="0"/>
              <a:t>AI </a:t>
            </a:r>
            <a:r>
              <a:rPr lang="ko-KR" altLang="en-US" dirty="0"/>
              <a:t>기술이 적용된 의료기기의 허가</a:t>
            </a:r>
            <a:r>
              <a:rPr lang="en-US" altLang="ko-KR" dirty="0"/>
              <a:t>, </a:t>
            </a:r>
            <a:r>
              <a:rPr lang="ko-KR" altLang="en-US" dirty="0"/>
              <a:t>심사 가이드라인에 따르면 </a:t>
            </a:r>
            <a:r>
              <a:rPr lang="ko-KR" altLang="en-US" dirty="0">
                <a:solidFill>
                  <a:srgbClr val="FF0000"/>
                </a:solidFill>
              </a:rPr>
              <a:t>의료기기의 분류를 위와 같이 분류</a:t>
            </a:r>
            <a:r>
              <a:rPr lang="ko-KR" altLang="en-US" dirty="0"/>
              <a:t>하고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의료기기법 제 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r>
              <a:rPr lang="en-US" altLang="ko-KR" dirty="0"/>
              <a:t>, 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, </a:t>
            </a:r>
            <a:r>
              <a:rPr lang="ko-KR" altLang="en-US" dirty="0"/>
              <a:t>제 </a:t>
            </a:r>
            <a:r>
              <a:rPr lang="en-US" altLang="ko-KR" dirty="0"/>
              <a:t>12</a:t>
            </a:r>
            <a:r>
              <a:rPr lang="ko-KR" altLang="en-US" dirty="0"/>
              <a:t>조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15</a:t>
            </a:r>
            <a:r>
              <a:rPr lang="ko-KR" altLang="en-US" dirty="0"/>
              <a:t>조</a:t>
            </a:r>
            <a:r>
              <a:rPr lang="en-US" altLang="ko-KR" dirty="0"/>
              <a:t>, </a:t>
            </a:r>
            <a:r>
              <a:rPr lang="ko-KR" altLang="en-US" dirty="0"/>
              <a:t>의료기기 허가 신고 심사 등에 관한 </a:t>
            </a:r>
            <a:r>
              <a:rPr lang="ko-KR" altLang="en-US" dirty="0">
                <a:solidFill>
                  <a:srgbClr val="FF0000"/>
                </a:solidFill>
              </a:rPr>
              <a:t>규정을 기반으로 현 시점에서 의료기기로 관리해야 할 필요성을 검토하며 투명성을 제고 하고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24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FAF41D6-ADB8-4F1A-BE20-B0E4B21129D3}"/>
              </a:ext>
            </a:extLst>
          </p:cNvPr>
          <p:cNvGrpSpPr/>
          <p:nvPr/>
        </p:nvGrpSpPr>
        <p:grpSpPr>
          <a:xfrm>
            <a:off x="177977" y="873502"/>
            <a:ext cx="11805927" cy="1800000"/>
            <a:chOff x="177977" y="873502"/>
            <a:chExt cx="11805927" cy="1800000"/>
          </a:xfrm>
        </p:grpSpPr>
        <p:sp>
          <p:nvSpPr>
            <p:cNvPr id="7" name="사각형: 잘린 대각선 방향 모서리 6">
              <a:extLst>
                <a:ext uri="{FF2B5EF4-FFF2-40B4-BE49-F238E27FC236}">
                  <a16:creationId xmlns:a16="http://schemas.microsoft.com/office/drawing/2014/main" id="{25DAEF31-2806-47A0-B155-49061BA017B0}"/>
                </a:ext>
              </a:extLst>
            </p:cNvPr>
            <p:cNvSpPr/>
            <p:nvPr/>
          </p:nvSpPr>
          <p:spPr>
            <a:xfrm>
              <a:off x="177977" y="873502"/>
              <a:ext cx="1778361" cy="1800000"/>
            </a:xfrm>
            <a:prstGeom prst="snip2Diag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j-lt"/>
                </a:rPr>
                <a:t>국내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B3E61F-1373-42D3-B4E5-4B4442148751}"/>
                </a:ext>
              </a:extLst>
            </p:cNvPr>
            <p:cNvSpPr/>
            <p:nvPr/>
          </p:nvSpPr>
          <p:spPr>
            <a:xfrm>
              <a:off x="2150064" y="873502"/>
              <a:ext cx="9833840" cy="180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2016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년 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8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월 </a:t>
              </a:r>
              <a:r>
                <a:rPr lang="ko-KR" altLang="en-US" sz="1800" dirty="0" err="1">
                  <a:solidFill>
                    <a:schemeClr val="tx1"/>
                  </a:solidFill>
                  <a:latin typeface="+mj-lt"/>
                </a:rPr>
                <a:t>가천대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 길병원에서 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IBM ‘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왓슨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’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을 도입하였으나 국내 환자들이 자주 걸리는 병이 달라 실효성이 떨어진다는 지적이 이어짐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이에 국내 </a:t>
              </a:r>
              <a:r>
                <a:rPr lang="ko-KR" altLang="en-US" sz="1800" dirty="0" err="1">
                  <a:solidFill>
                    <a:schemeClr val="tx1"/>
                  </a:solidFill>
                  <a:latin typeface="+mj-lt"/>
                </a:rPr>
                <a:t>스타트업들은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 한국인 환자를 대상으로 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AI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를 활용한 의료기기</a:t>
              </a:r>
              <a:r>
                <a:rPr lang="ko-KR" altLang="en-US" sz="1800" dirty="0">
                  <a:solidFill>
                    <a:schemeClr val="tx1"/>
                  </a:solidFill>
                </a:rPr>
                <a:t> 개발에 뛰어들고 있음</a:t>
              </a:r>
              <a:r>
                <a:rPr lang="en-US" altLang="ko-KR" sz="1800" dirty="0">
                  <a:solidFill>
                    <a:schemeClr val="tx1"/>
                  </a:solidFill>
                </a:rPr>
                <a:t>.</a:t>
              </a:r>
              <a:endParaRPr lang="en-US" altLang="ko-KR" sz="1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092A02-4951-405A-B716-A76F521F4FA5}"/>
              </a:ext>
            </a:extLst>
          </p:cNvPr>
          <p:cNvGrpSpPr/>
          <p:nvPr/>
        </p:nvGrpSpPr>
        <p:grpSpPr>
          <a:xfrm>
            <a:off x="177977" y="2805507"/>
            <a:ext cx="11805927" cy="1800000"/>
            <a:chOff x="177977" y="2805507"/>
            <a:chExt cx="11805927" cy="1800000"/>
          </a:xfrm>
        </p:grpSpPr>
        <p:sp>
          <p:nvSpPr>
            <p:cNvPr id="6" name="사각형: 잘린 대각선 방향 모서리 5">
              <a:extLst>
                <a:ext uri="{FF2B5EF4-FFF2-40B4-BE49-F238E27FC236}">
                  <a16:creationId xmlns:a16="http://schemas.microsoft.com/office/drawing/2014/main" id="{C7DFB957-BD15-4CAA-831A-DE8FCB1D3C34}"/>
                </a:ext>
              </a:extLst>
            </p:cNvPr>
            <p:cNvSpPr/>
            <p:nvPr/>
          </p:nvSpPr>
          <p:spPr>
            <a:xfrm>
              <a:off x="177977" y="2805507"/>
              <a:ext cx="1791295" cy="1800000"/>
            </a:xfrm>
            <a:prstGeom prst="snip2Diag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j-lt"/>
                </a:rPr>
                <a:t>중국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F7DAE8-40FD-436E-AEFE-AC51FBA0DF59}"/>
                </a:ext>
              </a:extLst>
            </p:cNvPr>
            <p:cNvSpPr/>
            <p:nvPr/>
          </p:nvSpPr>
          <p:spPr>
            <a:xfrm>
              <a:off x="2184429" y="2805507"/>
              <a:ext cx="9799475" cy="180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 ‘3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개년 행동계획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’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에서 중점 임무로 인공 지능 제품 개발 촉진을 선언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뇌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폐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눈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뼈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심혈관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유방 등 질병 영역의 진단 기술을 개발하여 상품화 </a:t>
              </a:r>
              <a:r>
                <a:rPr lang="en-US" altLang="ko-KR" sz="1800" dirty="0">
                  <a:solidFill>
                    <a:schemeClr val="tx1"/>
                  </a:solidFill>
                </a:rPr>
                <a:t>1% </a:t>
              </a:r>
              <a:r>
                <a:rPr lang="ko-KR" altLang="en-US" sz="1800" dirty="0">
                  <a:solidFill>
                    <a:schemeClr val="tx1"/>
                  </a:solidFill>
                </a:rPr>
                <a:t>미만의 </a:t>
              </a:r>
              <a:r>
                <a:rPr lang="en-US" altLang="ko-KR" sz="1800" dirty="0">
                  <a:solidFill>
                    <a:schemeClr val="tx1"/>
                  </a:solidFill>
                </a:rPr>
                <a:t>false-negative rate</a:t>
              </a:r>
              <a:r>
                <a:rPr lang="ko-KR" altLang="en-US" sz="1800" dirty="0">
                  <a:solidFill>
                    <a:schemeClr val="tx1"/>
                  </a:solidFill>
                </a:rPr>
                <a:t>와 </a:t>
              </a:r>
              <a:r>
                <a:rPr lang="en-US" altLang="ko-KR" sz="1800" dirty="0">
                  <a:solidFill>
                    <a:schemeClr val="tx1"/>
                  </a:solidFill>
                </a:rPr>
                <a:t>5% </a:t>
              </a:r>
              <a:r>
                <a:rPr lang="ko-KR" altLang="en-US" sz="1800" dirty="0">
                  <a:solidFill>
                    <a:schemeClr val="tx1"/>
                  </a:solidFill>
                </a:rPr>
                <a:t>미만의 </a:t>
              </a:r>
              <a:r>
                <a:rPr lang="en-US" altLang="ko-KR" sz="1800" dirty="0">
                  <a:solidFill>
                    <a:schemeClr val="tx1"/>
                  </a:solidFill>
                </a:rPr>
                <a:t>false-positive rate</a:t>
              </a:r>
              <a:r>
                <a:rPr lang="ko-KR" altLang="en-US" sz="1800" dirty="0">
                  <a:solidFill>
                    <a:schemeClr val="tx1"/>
                  </a:solidFill>
                </a:rPr>
                <a:t>로 탐지하는 인공지능 기반 의료영상 보조 진단 시스템 등을 개발하고 있음</a:t>
              </a:r>
              <a:r>
                <a:rPr lang="en-US" altLang="ko-KR" sz="1800" dirty="0">
                  <a:solidFill>
                    <a:schemeClr val="tx1"/>
                  </a:solidFill>
                </a:rPr>
                <a:t>.</a:t>
              </a:r>
              <a:endParaRPr lang="en-US" altLang="ko-KR" sz="1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944446-55D2-446E-BB91-DAA3CF309F9B}"/>
              </a:ext>
            </a:extLst>
          </p:cNvPr>
          <p:cNvGrpSpPr/>
          <p:nvPr/>
        </p:nvGrpSpPr>
        <p:grpSpPr>
          <a:xfrm>
            <a:off x="177977" y="4760441"/>
            <a:ext cx="11805927" cy="1800000"/>
            <a:chOff x="177977" y="4760441"/>
            <a:chExt cx="11805927" cy="1800000"/>
          </a:xfrm>
        </p:grpSpPr>
        <p:sp>
          <p:nvSpPr>
            <p:cNvPr id="2" name="사각형: 잘린 대각선 방향 모서리 1">
              <a:extLst>
                <a:ext uri="{FF2B5EF4-FFF2-40B4-BE49-F238E27FC236}">
                  <a16:creationId xmlns:a16="http://schemas.microsoft.com/office/drawing/2014/main" id="{D4021B14-226B-4846-9161-9D4046285C43}"/>
                </a:ext>
              </a:extLst>
            </p:cNvPr>
            <p:cNvSpPr/>
            <p:nvPr/>
          </p:nvSpPr>
          <p:spPr>
            <a:xfrm>
              <a:off x="177977" y="4760441"/>
              <a:ext cx="1825659" cy="1800000"/>
            </a:xfrm>
            <a:prstGeom prst="snip2Diag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j-lt"/>
                </a:rPr>
                <a:t>미국</a:t>
              </a:r>
              <a:endParaRPr lang="en-US" altLang="ko-KR" sz="2400" dirty="0">
                <a:latin typeface="+mj-lt"/>
              </a:endParaRPr>
            </a:p>
            <a:p>
              <a:pPr algn="ctr"/>
              <a:r>
                <a:rPr lang="ko-KR" altLang="en-US" sz="2400" dirty="0">
                  <a:latin typeface="+mj-lt"/>
                </a:rPr>
                <a:t>식품</a:t>
              </a:r>
              <a:endParaRPr lang="en-US" altLang="ko-KR" sz="2400" dirty="0">
                <a:latin typeface="+mj-lt"/>
              </a:endParaRPr>
            </a:p>
            <a:p>
              <a:pPr algn="ctr"/>
              <a:r>
                <a:rPr lang="ko-KR" altLang="en-US" sz="2400" dirty="0" err="1">
                  <a:latin typeface="+mj-lt"/>
                </a:rPr>
                <a:t>의약청</a:t>
              </a:r>
              <a:endParaRPr lang="en-US" altLang="ko-KR" sz="2400" dirty="0">
                <a:latin typeface="+mj-lt"/>
              </a:endParaRPr>
            </a:p>
            <a:p>
              <a:pPr algn="ctr"/>
              <a:r>
                <a:rPr lang="en-US" altLang="ko-KR" sz="2400" dirty="0">
                  <a:latin typeface="+mj-lt"/>
                </a:rPr>
                <a:t>(FDA)</a:t>
              </a:r>
              <a:endParaRPr lang="ko-KR" altLang="en-US" sz="2400" dirty="0">
                <a:latin typeface="+mj-lt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1CF8ED-5FB3-4878-9C37-DC0237A7BF64}"/>
                </a:ext>
              </a:extLst>
            </p:cNvPr>
            <p:cNvSpPr/>
            <p:nvPr/>
          </p:nvSpPr>
          <p:spPr>
            <a:xfrm>
              <a:off x="2184430" y="4760441"/>
              <a:ext cx="9799474" cy="180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2018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년 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4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월 세계 최초로 의료진 개입 없이 환자의 중증도에 따라 전문의 상담을 권고해주는 인공지능 기반의 </a:t>
              </a:r>
              <a:r>
                <a:rPr lang="ko-KR" altLang="en-US" sz="1800" dirty="0" err="1">
                  <a:solidFill>
                    <a:schemeClr val="tx1"/>
                  </a:solidFill>
                  <a:latin typeface="+mj-lt"/>
                </a:rPr>
                <a:t>안저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 영상 분석 솔루션이 승인을 받음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개별 의료기기의 공급 채널을 일관화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대형화 하고자 하는 시도로써 많은 인공지능 기반 의료 소프트웨어 개발회사들이 참가해 솔루션 간의 통합 및 시너지를 추구함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EBDBDF10-B8ED-4BE0-998B-8599BA9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국내</a:t>
            </a:r>
            <a:r>
              <a:rPr lang="en-US" altLang="ko-KR" dirty="0"/>
              <a:t>·</a:t>
            </a:r>
            <a:r>
              <a:rPr lang="ko-KR" altLang="en-US" dirty="0"/>
              <a:t>외 기술개발 동향</a:t>
            </a:r>
          </a:p>
        </p:txBody>
      </p:sp>
    </p:spTree>
    <p:extLst>
      <p:ext uri="{BB962C8B-B14F-4D97-AF65-F5344CB8AC3E}">
        <p14:creationId xmlns:p14="http://schemas.microsoft.com/office/powerpoint/2010/main" val="31047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ABF80C1-7306-4D0C-A161-1F96CADF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871" y="5059370"/>
            <a:ext cx="1438180" cy="521700"/>
          </a:xfrm>
          <a:prstGeom prst="rect">
            <a:avLst/>
          </a:prstGeom>
        </p:spPr>
      </p:pic>
      <p:pic>
        <p:nvPicPr>
          <p:cNvPr id="77" name="그림 76" descr="그리기이(가) 표시된 사진&#10;&#10;자동 생성된 설명">
            <a:extLst>
              <a:ext uri="{FF2B5EF4-FFF2-40B4-BE49-F238E27FC236}">
                <a16:creationId xmlns:a16="http://schemas.microsoft.com/office/drawing/2014/main" id="{1ECEF1C6-EA80-4942-B048-E720C57DCF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88" r="97813">
                        <a14:foregroundMark x1="17188" y1="34500" x2="17188" y2="34500"/>
                        <a14:foregroundMark x1="7813" y1="49000" x2="7813" y2="49000"/>
                        <a14:foregroundMark x1="4688" y1="34500" x2="4688" y2="34500"/>
                        <a14:foregroundMark x1="55937" y1="35500" x2="55937" y2="35500"/>
                        <a14:foregroundMark x1="82813" y1="38000" x2="82813" y2="38000"/>
                        <a14:foregroundMark x1="93750" y1="35000" x2="93750" y2="35000"/>
                        <a14:foregroundMark x1="97813" y1="41500" x2="97813" y2="4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91" b="32499"/>
          <a:stretch/>
        </p:blipFill>
        <p:spPr>
          <a:xfrm>
            <a:off x="3152997" y="1381802"/>
            <a:ext cx="1438181" cy="3286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43307D0-9782-4040-B34D-42363FE21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359" y="1914128"/>
            <a:ext cx="1837727" cy="6082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FA62F3-051E-47AF-A576-EC9E55779A24}"/>
              </a:ext>
            </a:extLst>
          </p:cNvPr>
          <p:cNvSpPr txBox="1"/>
          <p:nvPr/>
        </p:nvSpPr>
        <p:spPr>
          <a:xfrm>
            <a:off x="3092196" y="1886280"/>
            <a:ext cx="1536658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기계학습 통한</a:t>
            </a:r>
            <a:endParaRPr lang="en-US" altLang="ko-KR" sz="1200" i="0" dirty="0">
              <a:solidFill>
                <a:srgbClr val="666666"/>
              </a:solidFill>
              <a:effectLst/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666666"/>
                </a:solidFill>
                <a:effectLst/>
                <a:latin typeface="+mj-lt"/>
              </a:rPr>
              <a:t>의료영상 분석</a:t>
            </a:r>
            <a:r>
              <a:rPr lang="en-US" altLang="ko-KR" sz="1200" dirty="0">
                <a:solidFill>
                  <a:srgbClr val="666666"/>
                </a:solidFill>
                <a:latin typeface="+mj-lt"/>
              </a:rPr>
              <a:t> SW</a:t>
            </a:r>
            <a:endParaRPr lang="ko-KR" altLang="en-US" sz="1200" dirty="0">
              <a:solidFill>
                <a:srgbClr val="666666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3CCC7-92D5-4B4B-B56F-42451B6EEDD1}"/>
              </a:ext>
            </a:extLst>
          </p:cNvPr>
          <p:cNvSpPr txBox="1"/>
          <p:nvPr/>
        </p:nvSpPr>
        <p:spPr>
          <a:xfrm>
            <a:off x="3027633" y="5633724"/>
            <a:ext cx="1536658" cy="85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666666"/>
                </a:solidFill>
                <a:effectLst/>
                <a:latin typeface="+mj-lt"/>
              </a:rPr>
              <a:t>임상자료 영상자료 바탕 뇌경색 유형 분류 진단</a:t>
            </a:r>
            <a:endParaRPr lang="ko-KR" altLang="en-US" sz="1200" dirty="0">
              <a:solidFill>
                <a:srgbClr val="666666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DFEB1-ECF1-457D-BC8D-0FC80FC4756B}"/>
              </a:ext>
            </a:extLst>
          </p:cNvPr>
          <p:cNvSpPr txBox="1"/>
          <p:nvPr/>
        </p:nvSpPr>
        <p:spPr>
          <a:xfrm>
            <a:off x="4859623" y="1189275"/>
            <a:ext cx="1536658" cy="585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666666"/>
                </a:solidFill>
                <a:effectLst/>
                <a:latin typeface="+mj-lt"/>
              </a:rPr>
              <a:t>딥러닝 기반의 </a:t>
            </a:r>
            <a:endParaRPr lang="en-US" altLang="ko-KR" sz="1200" i="0" dirty="0">
              <a:solidFill>
                <a:srgbClr val="666666"/>
              </a:solidFill>
              <a:effectLst/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666666"/>
                </a:solidFill>
                <a:effectLst/>
                <a:latin typeface="+mj-lt"/>
              </a:rPr>
              <a:t>폐 질환 판독</a:t>
            </a:r>
            <a:r>
              <a:rPr lang="en-US" altLang="ko-KR" sz="1200" dirty="0">
                <a:solidFill>
                  <a:srgbClr val="666666"/>
                </a:solidFill>
                <a:latin typeface="+mj-lt"/>
              </a:rPr>
              <a:t> SW</a:t>
            </a:r>
            <a:endParaRPr lang="ko-KR" altLang="en-US" sz="1200" dirty="0">
              <a:solidFill>
                <a:srgbClr val="666666"/>
              </a:solidFill>
              <a:latin typeface="+mj-lt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347932A-578C-41A8-890D-F47DB8DCB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871" y="3199729"/>
            <a:ext cx="1381248" cy="4831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EA9967-4D98-46FC-929F-0DBE0A7AD1D5}"/>
              </a:ext>
            </a:extLst>
          </p:cNvPr>
          <p:cNvSpPr txBox="1"/>
          <p:nvPr/>
        </p:nvSpPr>
        <p:spPr>
          <a:xfrm>
            <a:off x="3027633" y="3850437"/>
            <a:ext cx="1536658" cy="85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사람 혈장 단백질 분석 유방암 진단 알고리즘 대입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C5A7DD7-4F3C-4366-8504-3405CE3E96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717" y="3931535"/>
            <a:ext cx="1402315" cy="5503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8200B44-708F-4B8E-9C90-FF246A2A4830}"/>
              </a:ext>
            </a:extLst>
          </p:cNvPr>
          <p:cNvSpPr txBox="1"/>
          <p:nvPr/>
        </p:nvSpPr>
        <p:spPr>
          <a:xfrm>
            <a:off x="5059681" y="5747144"/>
            <a:ext cx="1425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rgbClr val="FF0000"/>
                </a:solidFill>
              </a:rPr>
              <a:t>국내 </a:t>
            </a:r>
            <a:r>
              <a:rPr lang="ko-KR" altLang="en-US" sz="1400" b="1" dirty="0" err="1">
                <a:solidFill>
                  <a:srgbClr val="FF0000"/>
                </a:solidFill>
              </a:rPr>
              <a:t>식약처</a:t>
            </a:r>
            <a:r>
              <a:rPr lang="ko-KR" altLang="en-US" sz="1400" b="1" dirty="0">
                <a:solidFill>
                  <a:srgbClr val="FF0000"/>
                </a:solidFill>
              </a:rPr>
              <a:t>  의료기기로   허가 받은 업체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34C87A5-17B1-42FB-B54C-D601350383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036" b="33665"/>
          <a:stretch/>
        </p:blipFill>
        <p:spPr>
          <a:xfrm>
            <a:off x="6796414" y="1285252"/>
            <a:ext cx="1739913" cy="411416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06EB38BF-CC0D-43FD-B0EE-E8AEBFBF5D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3856" y="1955694"/>
            <a:ext cx="1368397" cy="269953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E593909-9AD3-4ECF-876D-4AD82B400C5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3428" b="33397"/>
          <a:stretch/>
        </p:blipFill>
        <p:spPr>
          <a:xfrm>
            <a:off x="6627246" y="5086069"/>
            <a:ext cx="2078249" cy="5167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3898C54-8750-4CCD-B722-6EF819092BCA}"/>
              </a:ext>
            </a:extLst>
          </p:cNvPr>
          <p:cNvSpPr txBox="1"/>
          <p:nvPr/>
        </p:nvSpPr>
        <p:spPr>
          <a:xfrm>
            <a:off x="10081439" y="5040069"/>
            <a:ext cx="1536658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전자의무기록</a:t>
            </a:r>
            <a:endParaRPr lang="en-US" altLang="ko-KR" sz="1200" dirty="0">
              <a:solidFill>
                <a:srgbClr val="666666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666666"/>
                </a:solidFill>
                <a:latin typeface="+mj-lt"/>
              </a:rPr>
              <a:t>(EMR) </a:t>
            </a: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기반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95" name="그림 94" descr="그리기이(가) 표시된 사진&#10;&#10;자동 생성된 설명">
            <a:extLst>
              <a:ext uri="{FF2B5EF4-FFF2-40B4-BE49-F238E27FC236}">
                <a16:creationId xmlns:a16="http://schemas.microsoft.com/office/drawing/2014/main" id="{4ADB4C1A-8D0F-4C7F-909E-E0A2CF94A6E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4286" y1="36806" x2="34286" y2="36806"/>
                        <a14:foregroundMark x1="51429" y1="36806" x2="51429" y2="36806"/>
                        <a14:foregroundMark x1="48000" y1="46528" x2="48000" y2="46528"/>
                        <a14:foregroundMark x1="47429" y1="55556" x2="47429" y2="55556"/>
                        <a14:foregroundMark x1="48000" y1="61806" x2="48000" y2="61806"/>
                        <a14:foregroundMark x1="38286" y1="63889" x2="38286" y2="63889"/>
                        <a14:foregroundMark x1="38286" y1="72917" x2="38286" y2="72917"/>
                        <a14:foregroundMark x1="38286" y1="81944" x2="38286" y2="81944"/>
                        <a14:foregroundMark x1="21429" y1="81944" x2="21429" y2="81944"/>
                        <a14:foregroundMark x1="21429" y1="75694" x2="21429" y2="75694"/>
                        <a14:foregroundMark x1="20000" y1="66667" x2="20000" y2="66667"/>
                        <a14:foregroundMark x1="19714" y1="56250" x2="19714" y2="56250"/>
                        <a14:foregroundMark x1="17714" y1="47222" x2="17714" y2="47222"/>
                        <a14:foregroundMark x1="17714" y1="36111" x2="17714" y2="36111"/>
                        <a14:foregroundMark x1="20571" y1="30556" x2="20571" y2="30556"/>
                        <a14:foregroundMark x1="20571" y1="22917" x2="20571" y2="22917"/>
                        <a14:foregroundMark x1="22286" y1="18750" x2="22286" y2="18750"/>
                        <a14:foregroundMark x1="28286" y1="15972" x2="28286" y2="15972"/>
                        <a14:foregroundMark x1="28857" y1="25000" x2="28857" y2="25000"/>
                        <a14:foregroundMark x1="64000" y1="18056" x2="64000" y2="18056"/>
                        <a14:foregroundMark x1="62286" y1="26389" x2="62286" y2="26389"/>
                        <a14:foregroundMark x1="62857" y1="31944" x2="62857" y2="31944"/>
                        <a14:foregroundMark x1="66571" y1="31944" x2="66571" y2="31944"/>
                        <a14:foregroundMark x1="66571" y1="31944" x2="66571" y2="31944"/>
                        <a14:foregroundMark x1="66857" y1="36806" x2="66857" y2="36806"/>
                        <a14:foregroundMark x1="82571" y1="35417" x2="82571" y2="35417"/>
                        <a14:foregroundMark x1="81143" y1="27778" x2="81143" y2="27778"/>
                        <a14:foregroundMark x1="83429" y1="18056" x2="83429" y2="18056"/>
                        <a14:foregroundMark x1="78571" y1="52778" x2="78571" y2="52778"/>
                        <a14:foregroundMark x1="76000" y1="61806" x2="76000" y2="61806"/>
                        <a14:foregroundMark x1="74286" y1="69444" x2="74286" y2="69444"/>
                        <a14:foregroundMark x1="74286" y1="79167" x2="74286" y2="79167"/>
                        <a14:foregroundMark x1="82286" y1="84722" x2="82286" y2="84722"/>
                        <a14:foregroundMark x1="84286" y1="75694" x2="84286" y2="75694"/>
                        <a14:foregroundMark x1="83714" y1="68056" x2="83714" y2="68056"/>
                        <a14:foregroundMark x1="84857" y1="58333" x2="84857" y2="58333"/>
                        <a14:foregroundMark x1="84857" y1="66667" x2="84857" y2="66667"/>
                        <a14:foregroundMark x1="65143" y1="56250" x2="65143" y2="56250"/>
                        <a14:foregroundMark x1="65143" y1="62500" x2="65143" y2="62500"/>
                        <a14:foregroundMark x1="65429" y1="72917" x2="65429" y2="72917"/>
                        <a14:foregroundMark x1="64000" y1="81250" x2="64000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20" t="12531" r="6014" b="7710"/>
          <a:stretch/>
        </p:blipFill>
        <p:spPr>
          <a:xfrm>
            <a:off x="9309918" y="5125270"/>
            <a:ext cx="826474" cy="516706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BB7A591F-6FA1-4700-98F8-C87A808CDF4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472" t="41772" r="15998" b="41466"/>
          <a:stretch/>
        </p:blipFill>
        <p:spPr>
          <a:xfrm>
            <a:off x="9425058" y="3797203"/>
            <a:ext cx="2077899" cy="757836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8BF9EA96-852A-441A-AA74-C859074654A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589" t="32403" r="7409" b="23712"/>
          <a:stretch/>
        </p:blipFill>
        <p:spPr>
          <a:xfrm>
            <a:off x="9458484" y="3008301"/>
            <a:ext cx="2011046" cy="757836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5FEACB75-7E1E-44B0-9A9A-5D1DDA85AC1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3772" b="23134"/>
          <a:stretch/>
        </p:blipFill>
        <p:spPr>
          <a:xfrm>
            <a:off x="6612334" y="2292986"/>
            <a:ext cx="1432510" cy="447812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310A606-3414-4036-BA69-F74C3C9BF7B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37103" b="39074"/>
          <a:stretch/>
        </p:blipFill>
        <p:spPr>
          <a:xfrm>
            <a:off x="10156733" y="1849803"/>
            <a:ext cx="1814721" cy="682329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F39E763E-86B0-4002-894D-177399DDF2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561" y="1906354"/>
            <a:ext cx="1314006" cy="646479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184CB1D4-9970-4D76-A8B4-620D2D5C367C}"/>
              </a:ext>
            </a:extLst>
          </p:cNvPr>
          <p:cNvSpPr txBox="1"/>
          <p:nvPr/>
        </p:nvSpPr>
        <p:spPr>
          <a:xfrm>
            <a:off x="4807542" y="3140880"/>
            <a:ext cx="1536658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전립선 암 조직</a:t>
            </a:r>
            <a:endParaRPr lang="en-US" altLang="ko-KR" sz="1200" dirty="0">
              <a:solidFill>
                <a:srgbClr val="666666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이미지 분석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CB2EED-0863-4511-9FB1-EADCEC26258E}"/>
              </a:ext>
            </a:extLst>
          </p:cNvPr>
          <p:cNvSpPr txBox="1"/>
          <p:nvPr/>
        </p:nvSpPr>
        <p:spPr>
          <a:xfrm>
            <a:off x="7579629" y="1887805"/>
            <a:ext cx="1536658" cy="88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판독 </a:t>
            </a:r>
            <a:endParaRPr lang="en-US" altLang="ko-KR" sz="1200" dirty="0">
              <a:solidFill>
                <a:srgbClr val="666666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우선</a:t>
            </a:r>
            <a:r>
              <a:rPr lang="en-US" altLang="ko-KR" sz="1200" dirty="0">
                <a:solidFill>
                  <a:srgbClr val="666666"/>
                </a:solidFill>
                <a:latin typeface="+mj-lt"/>
              </a:rPr>
              <a:t> </a:t>
            </a: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순위</a:t>
            </a:r>
            <a:endParaRPr lang="en-US" altLang="ko-KR" sz="1200" dirty="0">
              <a:solidFill>
                <a:srgbClr val="666666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 조절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5EF050-07E7-4056-A7E0-E64F7A81EAB2}"/>
              </a:ext>
            </a:extLst>
          </p:cNvPr>
          <p:cNvSpPr/>
          <p:nvPr/>
        </p:nvSpPr>
        <p:spPr>
          <a:xfrm>
            <a:off x="2832486" y="1010978"/>
            <a:ext cx="3662600" cy="5507167"/>
          </a:xfrm>
          <a:prstGeom prst="rect">
            <a:avLst/>
          </a:prstGeom>
          <a:noFill/>
          <a:ln w="57150" cap="rnd">
            <a:solidFill>
              <a:srgbClr val="FF0000"/>
            </a:solidFill>
            <a:prstDash val="lg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5C95064-9405-4B74-B30F-9F37717873EA}"/>
              </a:ext>
            </a:extLst>
          </p:cNvPr>
          <p:cNvGrpSpPr/>
          <p:nvPr/>
        </p:nvGrpSpPr>
        <p:grpSpPr>
          <a:xfrm>
            <a:off x="212226" y="1185418"/>
            <a:ext cx="11563196" cy="1353600"/>
            <a:chOff x="212226" y="1187078"/>
            <a:chExt cx="11563196" cy="13536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142C47-91A9-494B-9CB6-CCA5192EC9A1}"/>
                </a:ext>
              </a:extLst>
            </p:cNvPr>
            <p:cNvGrpSpPr/>
            <p:nvPr/>
          </p:nvGrpSpPr>
          <p:grpSpPr>
            <a:xfrm>
              <a:off x="1203959" y="1187851"/>
              <a:ext cx="1402315" cy="1352054"/>
              <a:chOff x="1203959" y="1157533"/>
              <a:chExt cx="1402315" cy="135205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42316A5-E637-4EE3-9124-E7141E999C66}"/>
                  </a:ext>
                </a:extLst>
              </p:cNvPr>
              <p:cNvSpPr/>
              <p:nvPr/>
            </p:nvSpPr>
            <p:spPr>
              <a:xfrm>
                <a:off x="1203959" y="1157533"/>
                <a:ext cx="1402315" cy="344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j-lt"/>
                  </a:rPr>
                  <a:t>의료영상 분석</a:t>
                </a: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39176BB-3955-4B69-A3E8-060D9B4C0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10316" y="1501587"/>
                <a:ext cx="1389600" cy="1008000"/>
              </a:xfrm>
              <a:prstGeom prst="rect">
                <a:avLst/>
              </a:prstGeom>
            </p:spPr>
          </p:pic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B289518-63ED-426E-A891-3F63F1458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1842" y="1863878"/>
              <a:ext cx="91435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FC49749-83C1-45EF-9EFD-1DE1F506F703}"/>
                </a:ext>
              </a:extLst>
            </p:cNvPr>
            <p:cNvSpPr/>
            <p:nvPr/>
          </p:nvSpPr>
          <p:spPr>
            <a:xfrm>
              <a:off x="212226" y="1187078"/>
              <a:ext cx="828000" cy="135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j-lt"/>
                </a:rPr>
                <a:t>이미지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DDE3A9F-C503-4A69-83AA-7862ADDB1339}"/>
              </a:ext>
            </a:extLst>
          </p:cNvPr>
          <p:cNvGrpSpPr/>
          <p:nvPr/>
        </p:nvGrpSpPr>
        <p:grpSpPr>
          <a:xfrm>
            <a:off x="212226" y="3108439"/>
            <a:ext cx="11549442" cy="1353600"/>
            <a:chOff x="212226" y="2985150"/>
            <a:chExt cx="11549442" cy="13536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2F62D56-6AAE-4C65-91B8-8665D5A688DB}"/>
                </a:ext>
              </a:extLst>
            </p:cNvPr>
            <p:cNvGrpSpPr/>
            <p:nvPr/>
          </p:nvGrpSpPr>
          <p:grpSpPr>
            <a:xfrm>
              <a:off x="1203959" y="2986616"/>
              <a:ext cx="1402315" cy="1350668"/>
              <a:chOff x="1203959" y="2955951"/>
              <a:chExt cx="1402315" cy="1350668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DBDDBAED-8541-4D4E-A369-EE12F075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10238" y="3300005"/>
                <a:ext cx="1389757" cy="1006614"/>
              </a:xfrm>
              <a:prstGeom prst="rect">
                <a:avLst/>
              </a:prstGeom>
            </p:spPr>
          </p:pic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AE42DAC-87A4-4322-9ABE-5DFB4C1BEB41}"/>
                  </a:ext>
                </a:extLst>
              </p:cNvPr>
              <p:cNvSpPr/>
              <p:nvPr/>
            </p:nvSpPr>
            <p:spPr>
              <a:xfrm>
                <a:off x="1203959" y="2955951"/>
                <a:ext cx="1402315" cy="344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j-lt"/>
                  </a:rPr>
                  <a:t>체외진단 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j-lt"/>
                  </a:rPr>
                  <a:t>SW</a:t>
                </a:r>
                <a:endParaRPr lang="ko-KR" altLang="en-US" sz="12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F79F799-400E-41DC-AE0F-5CD7E6E47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088" y="3661950"/>
              <a:ext cx="91435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78EDA4-0F54-468C-B6F0-A26D69352740}"/>
                </a:ext>
              </a:extLst>
            </p:cNvPr>
            <p:cNvSpPr/>
            <p:nvPr/>
          </p:nvSpPr>
          <p:spPr>
            <a:xfrm>
              <a:off x="212226" y="2985150"/>
              <a:ext cx="828000" cy="135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j-lt"/>
                </a:rPr>
                <a:t>생체</a:t>
              </a:r>
              <a:endParaRPr lang="en-US" altLang="ko-KR" sz="12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j-lt"/>
                </a:rPr>
                <a:t>지표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6D71A5-4D08-4117-991C-99ED51832A13}"/>
              </a:ext>
            </a:extLst>
          </p:cNvPr>
          <p:cNvGrpSpPr/>
          <p:nvPr/>
        </p:nvGrpSpPr>
        <p:grpSpPr>
          <a:xfrm>
            <a:off x="212226" y="5031460"/>
            <a:ext cx="11549441" cy="1353600"/>
            <a:chOff x="212226" y="4867510"/>
            <a:chExt cx="11549441" cy="135360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D009F10-1AAF-440A-B5A6-6804838F7AF6}"/>
                </a:ext>
              </a:extLst>
            </p:cNvPr>
            <p:cNvGrpSpPr/>
            <p:nvPr/>
          </p:nvGrpSpPr>
          <p:grpSpPr>
            <a:xfrm>
              <a:off x="1203959" y="4868283"/>
              <a:ext cx="1402315" cy="1352055"/>
              <a:chOff x="1203959" y="4752983"/>
              <a:chExt cx="1402315" cy="135205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A73CBDD-C20F-4291-A715-52570ABC2C55}"/>
                  </a:ext>
                </a:extLst>
              </p:cNvPr>
              <p:cNvSpPr/>
              <p:nvPr/>
            </p:nvSpPr>
            <p:spPr>
              <a:xfrm>
                <a:off x="1203959" y="4752983"/>
                <a:ext cx="1402315" cy="344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j-lt"/>
                  </a:rPr>
                  <a:t>전이 학습 분류</a:t>
                </a:r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E761B9E5-97A5-4C9E-BAC1-209B81E819B3}"/>
                  </a:ext>
                </a:extLst>
              </p:cNvPr>
              <p:cNvPicPr>
                <a:picLocks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10316" y="5097038"/>
                <a:ext cx="1389600" cy="1008000"/>
              </a:xfrm>
              <a:prstGeom prst="rect">
                <a:avLst/>
              </a:prstGeom>
            </p:spPr>
          </p:pic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D23F3D9-E82C-4670-82FE-C1BF405EB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087" y="5544310"/>
              <a:ext cx="91435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4C8E32-47B9-489E-8600-CDF567610772}"/>
                </a:ext>
              </a:extLst>
            </p:cNvPr>
            <p:cNvSpPr/>
            <p:nvPr/>
          </p:nvSpPr>
          <p:spPr>
            <a:xfrm>
              <a:off x="212226" y="4867510"/>
              <a:ext cx="828000" cy="135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j-lt"/>
                </a:rPr>
                <a:t>데이터</a:t>
              </a:r>
              <a:endParaRPr lang="en-US" altLang="ko-KR" sz="12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j-lt"/>
                </a:rPr>
                <a:t>분석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80C01B-1CFC-4253-80F8-6F748670D663}"/>
              </a:ext>
            </a:extLst>
          </p:cNvPr>
          <p:cNvSpPr txBox="1"/>
          <p:nvPr/>
        </p:nvSpPr>
        <p:spPr>
          <a:xfrm>
            <a:off x="2977700" y="669763"/>
            <a:ext cx="33721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AI </a:t>
            </a:r>
            <a:r>
              <a:rPr lang="ko-KR" altLang="en-US" b="1" dirty="0">
                <a:solidFill>
                  <a:srgbClr val="FF0000"/>
                </a:solidFill>
              </a:rPr>
              <a:t>기술로 각 질병에 대한 진단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503330-1960-4E69-BA4E-326379AF179A}"/>
              </a:ext>
            </a:extLst>
          </p:cNvPr>
          <p:cNvSpPr/>
          <p:nvPr/>
        </p:nvSpPr>
        <p:spPr>
          <a:xfrm>
            <a:off x="6600222" y="1010978"/>
            <a:ext cx="2132297" cy="5507168"/>
          </a:xfrm>
          <a:prstGeom prst="rect">
            <a:avLst/>
          </a:prstGeom>
          <a:noFill/>
          <a:ln w="57150" cap="rnd">
            <a:solidFill>
              <a:srgbClr val="0000FF"/>
            </a:solidFill>
            <a:prstDash val="lg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FA4E3-2C28-4686-9EAB-DB747CC0D1F2}"/>
              </a:ext>
            </a:extLst>
          </p:cNvPr>
          <p:cNvSpPr txBox="1"/>
          <p:nvPr/>
        </p:nvSpPr>
        <p:spPr>
          <a:xfrm>
            <a:off x="7345053" y="654552"/>
            <a:ext cx="642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판독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3D1358F-68E8-4274-AAF8-6E7EFBE3F0D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036" b="33665"/>
          <a:stretch/>
        </p:blipFill>
        <p:spPr>
          <a:xfrm>
            <a:off x="6835507" y="5792032"/>
            <a:ext cx="1661727" cy="4114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FFA174-81F4-49B0-9836-2A6024DE8CC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00522" y="3305624"/>
            <a:ext cx="1531697" cy="4000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A501BB-AAF8-49C7-A208-2DF8E03395A2}"/>
              </a:ext>
            </a:extLst>
          </p:cNvPr>
          <p:cNvSpPr txBox="1"/>
          <p:nvPr/>
        </p:nvSpPr>
        <p:spPr>
          <a:xfrm>
            <a:off x="6898041" y="3818392"/>
            <a:ext cx="153665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혈액 분석</a:t>
            </a:r>
            <a:r>
              <a:rPr lang="en-US" altLang="ko-KR" sz="1200" dirty="0">
                <a:solidFill>
                  <a:srgbClr val="666666"/>
                </a:solidFill>
                <a:latin typeface="+mj-lt"/>
              </a:rPr>
              <a:t>, </a:t>
            </a: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기생충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0769F1-F9AB-46F4-B69C-FE79D95F06AD}"/>
              </a:ext>
            </a:extLst>
          </p:cNvPr>
          <p:cNvSpPr/>
          <p:nvPr/>
        </p:nvSpPr>
        <p:spPr>
          <a:xfrm>
            <a:off x="8901495" y="982073"/>
            <a:ext cx="3125025" cy="5507168"/>
          </a:xfrm>
          <a:prstGeom prst="rect">
            <a:avLst/>
          </a:prstGeom>
          <a:noFill/>
          <a:ln w="57150" cap="rnd">
            <a:solidFill>
              <a:srgbClr val="FFA300"/>
            </a:solidFill>
            <a:prstDash val="lg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DB62F5-8891-47BC-868C-8626E62F6FFB}"/>
              </a:ext>
            </a:extLst>
          </p:cNvPr>
          <p:cNvSpPr txBox="1"/>
          <p:nvPr/>
        </p:nvSpPr>
        <p:spPr>
          <a:xfrm>
            <a:off x="9421407" y="623887"/>
            <a:ext cx="2085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rgbClr val="FFA300"/>
                </a:solidFill>
              </a:rPr>
              <a:t>처리 및 정량화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E1659D-B4DA-49FE-981E-418235063881}"/>
              </a:ext>
            </a:extLst>
          </p:cNvPr>
          <p:cNvSpPr txBox="1"/>
          <p:nvPr/>
        </p:nvSpPr>
        <p:spPr>
          <a:xfrm>
            <a:off x="6898041" y="5366785"/>
            <a:ext cx="153665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+mj-lt"/>
              </a:rPr>
              <a:t>심초음파 판독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B39108E8-6271-45E6-AB41-BC3AD63D760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71980" y="1211058"/>
            <a:ext cx="1211574" cy="4133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D1EE051-4F67-4B21-9EE2-7F6103B86B2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036" b="33665"/>
          <a:stretch/>
        </p:blipFill>
        <p:spPr>
          <a:xfrm>
            <a:off x="9044461" y="1232117"/>
            <a:ext cx="1627520" cy="4114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F6601B-67D4-425A-9768-0B4CB98487D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036" b="33665"/>
          <a:stretch/>
        </p:blipFill>
        <p:spPr>
          <a:xfrm>
            <a:off x="9633144" y="5792032"/>
            <a:ext cx="1661727" cy="411416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752A3460-4F89-4D88-8ED1-66BF5A8882FA}"/>
              </a:ext>
            </a:extLst>
          </p:cNvPr>
          <p:cNvGrpSpPr/>
          <p:nvPr/>
        </p:nvGrpSpPr>
        <p:grpSpPr>
          <a:xfrm>
            <a:off x="212226" y="737613"/>
            <a:ext cx="2369909" cy="347720"/>
            <a:chOff x="212226" y="737613"/>
            <a:chExt cx="2369909" cy="3477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C22E04-704B-4EDD-AD6D-372042C2E8DB}"/>
                </a:ext>
              </a:extLst>
            </p:cNvPr>
            <p:cNvSpPr/>
            <p:nvPr/>
          </p:nvSpPr>
          <p:spPr>
            <a:xfrm>
              <a:off x="212226" y="741279"/>
              <a:ext cx="828000" cy="3440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j-lt"/>
                </a:rPr>
                <a:t>기술영역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91FA65B-333A-42CE-9200-1CE6BB1FB857}"/>
                </a:ext>
              </a:extLst>
            </p:cNvPr>
            <p:cNvSpPr/>
            <p:nvPr/>
          </p:nvSpPr>
          <p:spPr>
            <a:xfrm>
              <a:off x="1209720" y="737613"/>
              <a:ext cx="1372415" cy="3440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j-lt"/>
                </a:rPr>
                <a:t>기술 분야</a:t>
              </a:r>
            </a:p>
          </p:txBody>
        </p:sp>
      </p:grpSp>
      <p:sp>
        <p:nvSpPr>
          <p:cNvPr id="38" name="제목 37">
            <a:extLst>
              <a:ext uri="{FF2B5EF4-FFF2-40B4-BE49-F238E27FC236}">
                <a16:creationId xmlns:a16="http://schemas.microsoft.com/office/drawing/2014/main" id="{45478A0B-C1A1-46BD-AAD1-27864D5F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경쟁사 분석</a:t>
            </a:r>
          </a:p>
        </p:txBody>
      </p:sp>
    </p:spTree>
    <p:extLst>
      <p:ext uri="{BB962C8B-B14F-4D97-AF65-F5344CB8AC3E}">
        <p14:creationId xmlns:p14="http://schemas.microsoft.com/office/powerpoint/2010/main" val="397038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72A0E-3661-4B09-9F79-816D6A47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sym typeface="Arial"/>
              </a:rPr>
              <a:t>7. </a:t>
            </a:r>
            <a:r>
              <a:rPr lang="ko-KR" altLang="en-US" sz="3200" b="1" dirty="0"/>
              <a:t>세부기술별 최종목표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FA32E6-2C9E-4FE1-9F54-66B338EE8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88243"/>
              </p:ext>
            </p:extLst>
          </p:nvPr>
        </p:nvGraphicFramePr>
        <p:xfrm>
          <a:off x="727749" y="1226394"/>
          <a:ext cx="10736501" cy="5038219"/>
        </p:xfrm>
        <a:graphic>
          <a:graphicData uri="http://schemas.openxmlformats.org/drawingml/2006/table">
            <a:tbl>
              <a:tblPr firstRow="1" firstCol="1" lastCol="1">
                <a:tableStyleId>{74C1A8A3-306A-4EB7-A6B1-4F7E0EB9C5D6}</a:tableStyleId>
              </a:tblPr>
              <a:tblGrid>
                <a:gridCol w="2156704">
                  <a:extLst>
                    <a:ext uri="{9D8B030D-6E8A-4147-A177-3AD203B41FA5}">
                      <a16:colId xmlns:a16="http://schemas.microsoft.com/office/drawing/2014/main" val="1799579268"/>
                    </a:ext>
                  </a:extLst>
                </a:gridCol>
                <a:gridCol w="1416996">
                  <a:extLst>
                    <a:ext uri="{9D8B030D-6E8A-4147-A177-3AD203B41FA5}">
                      <a16:colId xmlns:a16="http://schemas.microsoft.com/office/drawing/2014/main" val="4209826956"/>
                    </a:ext>
                  </a:extLst>
                </a:gridCol>
                <a:gridCol w="1416996">
                  <a:extLst>
                    <a:ext uri="{9D8B030D-6E8A-4147-A177-3AD203B41FA5}">
                      <a16:colId xmlns:a16="http://schemas.microsoft.com/office/drawing/2014/main" val="1406956079"/>
                    </a:ext>
                  </a:extLst>
                </a:gridCol>
                <a:gridCol w="1416996">
                  <a:extLst>
                    <a:ext uri="{9D8B030D-6E8A-4147-A177-3AD203B41FA5}">
                      <a16:colId xmlns:a16="http://schemas.microsoft.com/office/drawing/2014/main" val="4254631641"/>
                    </a:ext>
                  </a:extLst>
                </a:gridCol>
                <a:gridCol w="4328809">
                  <a:extLst>
                    <a:ext uri="{9D8B030D-6E8A-4147-A177-3AD203B41FA5}">
                      <a16:colId xmlns:a16="http://schemas.microsoft.com/office/drawing/2014/main" val="4114042592"/>
                    </a:ext>
                  </a:extLst>
                </a:gridCol>
              </a:tblGrid>
              <a:tr h="6342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의료영상 </a:t>
                      </a:r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endParaRPr lang="en-US" altLang="ko-KR" sz="18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AI </a:t>
                      </a:r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의료기기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정형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비정형 등 다양한 의료영상 데이터를 분석 및 처리하고 검출된 데이터를 활용하여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사용자의 내용이해와 인공지능의 데이터 학습을 통한 정확성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신뢰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 극대화 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23661"/>
                  </a:ext>
                </a:extLst>
              </a:tr>
              <a:tr h="489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예상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최종목표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8477086"/>
                  </a:ext>
                </a:extLst>
              </a:tr>
              <a:tr h="4893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진단</a:t>
                      </a:r>
                      <a:endParaRPr lang="ko-KR" alt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다양한 의료데이터 분석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처리에 대한 알고리즘 개발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89272"/>
                  </a:ext>
                </a:extLst>
              </a:tr>
              <a:tr h="489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정확도 향상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031914"/>
                  </a:ext>
                </a:extLst>
              </a:tr>
              <a:tr h="4893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판독</a:t>
                      </a:r>
                      <a:endParaRPr lang="ko-KR" alt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기존 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와 새로운 데이터의 학습을 통한 실시간 다양한 분석가능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6194"/>
                  </a:ext>
                </a:extLst>
              </a:tr>
              <a:tr h="489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정확도 높은 처리결과 제공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12325"/>
                  </a:ext>
                </a:extLst>
              </a:tr>
              <a:tr h="4893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이미지 처리</a:t>
                      </a:r>
                      <a:endParaRPr lang="ko-KR" altLang="en-US" sz="20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주요 정보 별 최적의 시각화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344241"/>
                  </a:ext>
                </a:extLst>
              </a:tr>
              <a:tr h="489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정형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비정형 다양한 분석결과 시각화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318"/>
                  </a:ext>
                </a:extLst>
              </a:tr>
              <a:tr h="4893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분류 체계화</a:t>
                      </a:r>
                      <a:endParaRPr lang="ko-KR" altLang="en-US" sz="20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영상데이터 </a:t>
                      </a:r>
                      <a:r>
                        <a:rPr lang="ko-KR" alt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라벨링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알고리즘 개발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273316"/>
                  </a:ext>
                </a:extLst>
              </a:tr>
              <a:tr h="489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자동 라벨링을 통한 비용절감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58061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6A77F67-B909-41EE-BFEC-0FC0E7AECC25}"/>
              </a:ext>
            </a:extLst>
          </p:cNvPr>
          <p:cNvSpPr/>
          <p:nvPr/>
        </p:nvSpPr>
        <p:spPr>
          <a:xfrm>
            <a:off x="3186009" y="2606168"/>
            <a:ext cx="3638145" cy="466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D888B8D-8B5D-4F6E-8907-91C9333BBF62}"/>
              </a:ext>
            </a:extLst>
          </p:cNvPr>
          <p:cNvSpPr/>
          <p:nvPr/>
        </p:nvSpPr>
        <p:spPr>
          <a:xfrm>
            <a:off x="3186009" y="3581940"/>
            <a:ext cx="3638145" cy="466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5D68509-93D5-4FDA-854F-A470D8754BD9}"/>
              </a:ext>
            </a:extLst>
          </p:cNvPr>
          <p:cNvSpPr/>
          <p:nvPr/>
        </p:nvSpPr>
        <p:spPr>
          <a:xfrm>
            <a:off x="3186009" y="4557712"/>
            <a:ext cx="3638145" cy="466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9A8AA38-BED1-4F4F-BD2D-5817D675BF82}"/>
              </a:ext>
            </a:extLst>
          </p:cNvPr>
          <p:cNvSpPr/>
          <p:nvPr/>
        </p:nvSpPr>
        <p:spPr>
          <a:xfrm>
            <a:off x="3186009" y="5533484"/>
            <a:ext cx="3638145" cy="466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4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9;p28">
            <a:extLst>
              <a:ext uri="{FF2B5EF4-FFF2-40B4-BE49-F238E27FC236}">
                <a16:creationId xmlns:a16="http://schemas.microsoft.com/office/drawing/2014/main" id="{ABEE5D07-BB7E-4FB9-A7B5-C81E52A347BE}"/>
              </a:ext>
            </a:extLst>
          </p:cNvPr>
          <p:cNvSpPr txBox="1"/>
          <p:nvPr/>
        </p:nvSpPr>
        <p:spPr>
          <a:xfrm>
            <a:off x="335280" y="2826121"/>
            <a:ext cx="4818742" cy="75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397FD-3934-4CB0-9DC1-AAA07AF13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02 </a:t>
            </a:r>
            <a:r>
              <a:rPr lang="ko-KR" altLang="en-US" sz="28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특허 빅데이터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182D74-B198-43A7-B2CB-59E892F017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기술분류표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기술수명주기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특허 동향 분석</a:t>
            </a:r>
            <a:br>
              <a:rPr lang="ko-KR" altLang="en-US" sz="28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sz="20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국가</a:t>
            </a:r>
            <a:r>
              <a:rPr lang="en-US" altLang="ko-KR" sz="20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출원인</a:t>
            </a:r>
            <a:r>
              <a:rPr lang="en-US" altLang="ko-KR" sz="20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특허 워드 클라우드</a:t>
            </a:r>
            <a:endParaRPr lang="ko-KR" altLang="en-US" sz="2800" b="1" i="0" u="none" strike="noStrike" cap="none" dirty="0">
              <a:solidFill>
                <a:srgbClr val="0C0C0C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13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E53FB9-4B09-46C7-91A7-6431FD10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1.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기술분류표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CC167-92B0-4281-89B0-66C0E209E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5536756"/>
            <a:ext cx="11664950" cy="1082253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상위 기술분류표를 바탕으로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AI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의료기기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747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건의 특허 유효데이터를 추출하였음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endParaRPr lang="ko-KR" altLang="en-US" sz="1800" dirty="0">
              <a:latin typeface="맑은 고딕" panose="020B0503020000020004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1BC547F-2BEB-43DA-B9BF-282FE465E0B2}"/>
              </a:ext>
            </a:extLst>
          </p:cNvPr>
          <p:cNvCxnSpPr>
            <a:stCxn id="38" idx="3"/>
            <a:endCxn id="14" idx="1"/>
          </p:cNvCxnSpPr>
          <p:nvPr/>
        </p:nvCxnSpPr>
        <p:spPr>
          <a:xfrm flipV="1">
            <a:off x="3962252" y="2470848"/>
            <a:ext cx="895864" cy="945072"/>
          </a:xfrm>
          <a:prstGeom prst="bentConnector3">
            <a:avLst/>
          </a:prstGeom>
          <a:ln w="38100">
            <a:solidFill>
              <a:srgbClr val="319D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E7E723B-B760-42B5-8EF0-967EC8496E30}"/>
              </a:ext>
            </a:extLst>
          </p:cNvPr>
          <p:cNvCxnSpPr>
            <a:stCxn id="38" idx="3"/>
            <a:endCxn id="12" idx="1"/>
          </p:cNvCxnSpPr>
          <p:nvPr/>
        </p:nvCxnSpPr>
        <p:spPr>
          <a:xfrm>
            <a:off x="3962252" y="3415920"/>
            <a:ext cx="901791" cy="945073"/>
          </a:xfrm>
          <a:prstGeom prst="bentConnector3">
            <a:avLst/>
          </a:prstGeom>
          <a:ln w="38100">
            <a:solidFill>
              <a:srgbClr val="319D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8D1AC20-0265-4259-89CA-4EAA1783AE98}"/>
              </a:ext>
            </a:extLst>
          </p:cNvPr>
          <p:cNvCxnSpPr>
            <a:stCxn id="14" idx="3"/>
            <a:endCxn id="35" idx="1"/>
          </p:cNvCxnSpPr>
          <p:nvPr/>
        </p:nvCxnSpPr>
        <p:spPr>
          <a:xfrm flipV="1">
            <a:off x="7320350" y="2015075"/>
            <a:ext cx="873394" cy="455773"/>
          </a:xfrm>
          <a:prstGeom prst="bentConnector3">
            <a:avLst/>
          </a:prstGeom>
          <a:ln w="38100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02F7F8C-914C-4EE5-9EE2-EC7DE26D0DA6}"/>
              </a:ext>
            </a:extLst>
          </p:cNvPr>
          <p:cNvCxnSpPr>
            <a:stCxn id="14" idx="3"/>
            <a:endCxn id="36" idx="1"/>
          </p:cNvCxnSpPr>
          <p:nvPr/>
        </p:nvCxnSpPr>
        <p:spPr>
          <a:xfrm>
            <a:off x="7320350" y="2470848"/>
            <a:ext cx="873394" cy="455774"/>
          </a:xfrm>
          <a:prstGeom prst="bentConnector3">
            <a:avLst/>
          </a:prstGeom>
          <a:ln w="38100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978EFD4-59C1-4B39-A703-01F18DBBB708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 flipV="1">
            <a:off x="7314423" y="3905220"/>
            <a:ext cx="879321" cy="455773"/>
          </a:xfrm>
          <a:prstGeom prst="bentConnector3">
            <a:avLst/>
          </a:prstGeom>
          <a:ln w="38100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9AA97D1-B33C-49C5-89FA-9377E1A3EBE4}"/>
              </a:ext>
            </a:extLst>
          </p:cNvPr>
          <p:cNvCxnSpPr>
            <a:stCxn id="12" idx="3"/>
            <a:endCxn id="32" idx="1"/>
          </p:cNvCxnSpPr>
          <p:nvPr/>
        </p:nvCxnSpPr>
        <p:spPr>
          <a:xfrm>
            <a:off x="7314423" y="4360993"/>
            <a:ext cx="879321" cy="455774"/>
          </a:xfrm>
          <a:prstGeom prst="bentConnector3">
            <a:avLst/>
          </a:prstGeom>
          <a:ln w="38100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166B79F0-6EF4-4ECA-8B3B-7C3848913953}"/>
              </a:ext>
            </a:extLst>
          </p:cNvPr>
          <p:cNvSpPr/>
          <p:nvPr/>
        </p:nvSpPr>
        <p:spPr bwMode="auto">
          <a:xfrm>
            <a:off x="4864043" y="3802931"/>
            <a:ext cx="2450380" cy="1116124"/>
          </a:xfrm>
          <a:prstGeom prst="flowChartAlternateProcess">
            <a:avLst/>
          </a:prstGeom>
          <a:solidFill>
            <a:srgbClr val="60BED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하드웨어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SiMD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786E5FF8-3D0F-45B4-A88F-4D801BDF3CAD}"/>
              </a:ext>
            </a:extLst>
          </p:cNvPr>
          <p:cNvSpPr/>
          <p:nvPr/>
        </p:nvSpPr>
        <p:spPr bwMode="auto">
          <a:xfrm>
            <a:off x="4858116" y="1912786"/>
            <a:ext cx="2462234" cy="1116124"/>
          </a:xfrm>
          <a:prstGeom prst="flowChartAlternateProcess">
            <a:avLst/>
          </a:prstGeom>
          <a:solidFill>
            <a:srgbClr val="60BED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소프트웨어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+mj-ea"/>
                <a:ea typeface="+mj-ea"/>
              </a:rPr>
              <a:t>SaMD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0" lang="en-US" altLang="ko-KR" sz="1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698E4A-1235-4795-9642-4CF6C5FAF77B}"/>
              </a:ext>
            </a:extLst>
          </p:cNvPr>
          <p:cNvSpPr txBox="1"/>
          <p:nvPr/>
        </p:nvSpPr>
        <p:spPr>
          <a:xfrm>
            <a:off x="5650652" y="1091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중분류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8CC2767-20BE-411F-8F81-67EC6E6FD595}"/>
              </a:ext>
            </a:extLst>
          </p:cNvPr>
          <p:cNvSpPr/>
          <p:nvPr/>
        </p:nvSpPr>
        <p:spPr bwMode="auto">
          <a:xfrm>
            <a:off x="1261952" y="2753541"/>
            <a:ext cx="2700300" cy="1324758"/>
          </a:xfrm>
          <a:prstGeom prst="roundRect">
            <a:avLst/>
          </a:prstGeom>
          <a:solidFill>
            <a:srgbClr val="319DB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의료영상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DB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기반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AI 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의료기기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FBFF6A-1F91-4645-ADC1-462C262686F2}"/>
              </a:ext>
            </a:extLst>
          </p:cNvPr>
          <p:cNvSpPr txBox="1"/>
          <p:nvPr/>
        </p:nvSpPr>
        <p:spPr>
          <a:xfrm>
            <a:off x="2173521" y="1091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9A35B552-0D2B-438B-9E5C-A6F78824027E}"/>
              </a:ext>
            </a:extLst>
          </p:cNvPr>
          <p:cNvSpPr/>
          <p:nvPr/>
        </p:nvSpPr>
        <p:spPr bwMode="auto">
          <a:xfrm>
            <a:off x="8193744" y="1603858"/>
            <a:ext cx="2736304" cy="822433"/>
          </a:xfrm>
          <a:prstGeom prst="flowChartAlternateProcess">
            <a:avLst/>
          </a:prstGeom>
          <a:solidFill>
            <a:srgbClr val="8EDAD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데이터 분석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인공신경망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(CNN), XAI(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설명가능한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AI)</a:t>
            </a:r>
            <a:endParaRPr kumimoji="0" lang="ko-KR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C9B82471-6F12-4FB9-B5E6-AD5AEE1DDC22}"/>
              </a:ext>
            </a:extLst>
          </p:cNvPr>
          <p:cNvSpPr/>
          <p:nvPr/>
        </p:nvSpPr>
        <p:spPr bwMode="auto">
          <a:xfrm>
            <a:off x="8193744" y="2515405"/>
            <a:ext cx="2736304" cy="822433"/>
          </a:xfrm>
          <a:prstGeom prst="flowChartAlternateProcess">
            <a:avLst/>
          </a:prstGeom>
          <a:solidFill>
            <a:srgbClr val="8EDAD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데이터 처리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딥러닝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머신러닝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오토인코더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GAN(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생성적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적대신경망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0" lang="ko-KR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232BBCBB-220A-49C6-BE44-A425886EEA8E}"/>
              </a:ext>
            </a:extLst>
          </p:cNvPr>
          <p:cNvSpPr/>
          <p:nvPr/>
        </p:nvSpPr>
        <p:spPr bwMode="auto">
          <a:xfrm>
            <a:off x="8193744" y="3494003"/>
            <a:ext cx="2736304" cy="822433"/>
          </a:xfrm>
          <a:prstGeom prst="flowChartAlternateProcess">
            <a:avLst/>
          </a:prstGeom>
          <a:solidFill>
            <a:srgbClr val="8EDAD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데이터 검출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바이오마커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생물지표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원격로봇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4D25E9D8-CD83-448D-B11A-768B3214F612}"/>
              </a:ext>
            </a:extLst>
          </p:cNvPr>
          <p:cNvSpPr/>
          <p:nvPr/>
        </p:nvSpPr>
        <p:spPr bwMode="auto">
          <a:xfrm>
            <a:off x="8193744" y="4405550"/>
            <a:ext cx="2736304" cy="822433"/>
          </a:xfrm>
          <a:prstGeom prst="flowChartAlternateProcess">
            <a:avLst/>
          </a:prstGeom>
          <a:solidFill>
            <a:srgbClr val="8EDAD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데이터 활용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체내진단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(CT, MRI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등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체외진단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IVD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키트 등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0" lang="ko-KR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FE8B4C-F01D-40FE-8B87-9468EA0ACCA7}"/>
              </a:ext>
            </a:extLst>
          </p:cNvPr>
          <p:cNvSpPr txBox="1"/>
          <p:nvPr/>
        </p:nvSpPr>
        <p:spPr>
          <a:xfrm>
            <a:off x="9123315" y="1091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8FC8CF-4EF3-4643-96FE-6B5A5A8BD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3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C89DF9-87C4-4607-83D2-E0D0AEC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기술수명주기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0A90FB5-F384-4259-AAC3-0B73BDE0C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6941" y="1025795"/>
            <a:ext cx="5497721" cy="3922125"/>
          </a:xfrm>
        </p:spPr>
        <p:txBody>
          <a:bodyPr/>
          <a:lstStyle/>
          <a:p>
            <a:r>
              <a:rPr lang="ko-KR" altLang="en-US" sz="1800" dirty="0"/>
              <a:t>특정 분야에서 지식재산권의 증가와 기술의 발전은 옆의 그래프와 같이 ‘태동기</a:t>
            </a:r>
            <a:r>
              <a:rPr lang="en-US" altLang="ko-KR" sz="1800" dirty="0"/>
              <a:t>–</a:t>
            </a:r>
            <a:r>
              <a:rPr lang="ko-KR" altLang="en-US" sz="1800" dirty="0"/>
              <a:t>성장기</a:t>
            </a:r>
            <a:r>
              <a:rPr lang="en-US" altLang="ko-KR" sz="1800" dirty="0"/>
              <a:t>–</a:t>
            </a:r>
            <a:r>
              <a:rPr lang="ko-KR" altLang="en-US" sz="1800" dirty="0"/>
              <a:t>성숙기</a:t>
            </a:r>
            <a:r>
              <a:rPr lang="en-US" altLang="ko-KR" sz="1800" dirty="0"/>
              <a:t>–</a:t>
            </a:r>
            <a:r>
              <a:rPr lang="ko-KR" altLang="en-US" sz="1800" dirty="0"/>
              <a:t>쇠퇴기</a:t>
            </a:r>
            <a:r>
              <a:rPr lang="en-US" altLang="ko-KR" sz="1800" dirty="0"/>
              <a:t>–</a:t>
            </a:r>
            <a:r>
              <a:rPr lang="ko-KR" altLang="en-US" sz="1800" dirty="0"/>
              <a:t>회복기’ </a:t>
            </a:r>
            <a:r>
              <a:rPr lang="en-US" altLang="ko-KR" sz="1800" dirty="0"/>
              <a:t>5</a:t>
            </a:r>
            <a:r>
              <a:rPr lang="ko-KR" altLang="en-US" sz="1800" dirty="0"/>
              <a:t>단계에 따라 출원 건수 및 출원인 수의 변화를 보임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거품은 </a:t>
            </a:r>
            <a:r>
              <a:rPr lang="en-US" altLang="ko-KR" sz="1800" dirty="0"/>
              <a:t>2005~2016</a:t>
            </a:r>
            <a:r>
              <a:rPr lang="ko-KR" altLang="en-US" sz="1800" dirty="0"/>
              <a:t>년 동안</a:t>
            </a:r>
            <a:r>
              <a:rPr lang="en-US" altLang="ko-KR" sz="1800" dirty="0"/>
              <a:t>(2017~2018</a:t>
            </a:r>
            <a:r>
              <a:rPr lang="ko-KR" altLang="en-US" sz="1800" dirty="0"/>
              <a:t>년 미공개특허로 인해 생략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  <a:r>
              <a:rPr lang="ko-KR" altLang="en-US" sz="1800" dirty="0"/>
              <a:t>년 단위로 출원 건수와 출원인 수를 나타냄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시간 변화에 따라 의료영상 </a:t>
            </a:r>
            <a:r>
              <a:rPr lang="en-US" altLang="ko-KR" sz="1800" dirty="0"/>
              <a:t>DB</a:t>
            </a:r>
            <a:r>
              <a:rPr lang="ko-KR" altLang="en-US" sz="1800" dirty="0"/>
              <a:t> 기반 </a:t>
            </a:r>
            <a:r>
              <a:rPr lang="en-US" altLang="ko-KR" sz="1800" dirty="0"/>
              <a:t>AI </a:t>
            </a:r>
            <a:r>
              <a:rPr lang="ko-KR" altLang="en-US" sz="1800" dirty="0"/>
              <a:t>의료기기의 출원 건수 및 출원인 수가 증가하는 것으로 나타남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7A1926-2A3C-4232-A0FE-3DCC8E9A4870}"/>
              </a:ext>
            </a:extLst>
          </p:cNvPr>
          <p:cNvSpPr/>
          <p:nvPr/>
        </p:nvSpPr>
        <p:spPr>
          <a:xfrm>
            <a:off x="6406941" y="5069841"/>
            <a:ext cx="5497721" cy="1389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기술 발전 주기와 비교 하였을 때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전세계의 의료영상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를 활용한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A.I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의료기기 기술은 태동기를 거처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성장기 단계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를 거치고 있음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495ADD7-F592-4BEC-AC13-603F21CAF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247435"/>
              </p:ext>
            </p:extLst>
          </p:nvPr>
        </p:nvGraphicFramePr>
        <p:xfrm>
          <a:off x="287338" y="1025795"/>
          <a:ext cx="5808662" cy="543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48795F0-ABD0-4592-A3BA-D2D7AC81CF44}"/>
              </a:ext>
            </a:extLst>
          </p:cNvPr>
          <p:cNvGrpSpPr/>
          <p:nvPr/>
        </p:nvGrpSpPr>
        <p:grpSpPr>
          <a:xfrm>
            <a:off x="1745282" y="1440181"/>
            <a:ext cx="3288606" cy="3477260"/>
            <a:chOff x="1127909" y="1762169"/>
            <a:chExt cx="3288606" cy="3020026"/>
          </a:xfrm>
        </p:grpSpPr>
        <p:sp>
          <p:nvSpPr>
            <p:cNvPr id="116" name="Text Box 17">
              <a:extLst>
                <a:ext uri="{FF2B5EF4-FFF2-40B4-BE49-F238E27FC236}">
                  <a16:creationId xmlns:a16="http://schemas.microsoft.com/office/drawing/2014/main" id="{5EFC1458-E56D-4876-9253-43E3652F7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803" y="4300333"/>
              <a:ext cx="749685" cy="313691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square" lIns="27432" tIns="18288" rIns="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defRPr sz="1000"/>
              </a:pPr>
              <a:r>
                <a:rPr lang="ko-KR" altLang="en-US" sz="1200" b="1" i="0" strike="noStrike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태동기</a:t>
              </a:r>
            </a:p>
          </p:txBody>
        </p:sp>
        <p:grpSp>
          <p:nvGrpSpPr>
            <p:cNvPr id="117" name="Group 2">
              <a:extLst>
                <a:ext uri="{FF2B5EF4-FFF2-40B4-BE49-F238E27FC236}">
                  <a16:creationId xmlns:a16="http://schemas.microsoft.com/office/drawing/2014/main" id="{FFA5C577-CC48-4C80-AF49-540EF3BBE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8519" y="2056661"/>
              <a:ext cx="2717996" cy="2725534"/>
              <a:chOff x="819" y="274"/>
              <a:chExt cx="181" cy="181"/>
            </a:xfrm>
          </p:grpSpPr>
          <p:sp>
            <p:nvSpPr>
              <p:cNvPr id="122" name="Oval 3">
                <a:extLst>
                  <a:ext uri="{FF2B5EF4-FFF2-40B4-BE49-F238E27FC236}">
                    <a16:creationId xmlns:a16="http://schemas.microsoft.com/office/drawing/2014/main" id="{9F25EB8E-5EB6-4BAE-87F2-8996F99D6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449"/>
                <a:ext cx="5" cy="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3" name="Freeform 4">
                <a:extLst>
                  <a:ext uri="{FF2B5EF4-FFF2-40B4-BE49-F238E27FC236}">
                    <a16:creationId xmlns:a16="http://schemas.microsoft.com/office/drawing/2014/main" id="{D219AD8C-C62A-486B-9024-EC108078F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" y="276"/>
                <a:ext cx="177" cy="176"/>
              </a:xfrm>
              <a:custGeom>
                <a:avLst/>
                <a:gdLst/>
                <a:ahLst/>
                <a:cxnLst>
                  <a:cxn ang="0">
                    <a:pos x="28" y="176"/>
                  </a:cxn>
                  <a:cxn ang="0">
                    <a:pos x="93" y="150"/>
                  </a:cxn>
                  <a:cxn ang="0">
                    <a:pos x="143" y="113"/>
                  </a:cxn>
                  <a:cxn ang="0">
                    <a:pos x="177" y="61"/>
                  </a:cxn>
                  <a:cxn ang="0">
                    <a:pos x="174" y="12"/>
                  </a:cxn>
                  <a:cxn ang="0">
                    <a:pos x="123" y="0"/>
                  </a:cxn>
                  <a:cxn ang="0">
                    <a:pos x="66" y="3"/>
                  </a:cxn>
                  <a:cxn ang="0">
                    <a:pos x="13" y="10"/>
                  </a:cxn>
                  <a:cxn ang="0">
                    <a:pos x="0" y="52"/>
                  </a:cxn>
                  <a:cxn ang="0">
                    <a:pos x="29" y="64"/>
                  </a:cxn>
                  <a:cxn ang="0">
                    <a:pos x="70" y="46"/>
                  </a:cxn>
                </a:cxnLst>
                <a:rect l="0" t="0" r="r" b="b"/>
                <a:pathLst>
                  <a:path w="177" h="176">
                    <a:moveTo>
                      <a:pt x="28" y="176"/>
                    </a:moveTo>
                    <a:lnTo>
                      <a:pt x="93" y="150"/>
                    </a:lnTo>
                    <a:lnTo>
                      <a:pt x="143" y="113"/>
                    </a:lnTo>
                    <a:lnTo>
                      <a:pt x="177" y="61"/>
                    </a:lnTo>
                    <a:lnTo>
                      <a:pt x="174" y="12"/>
                    </a:lnTo>
                    <a:lnTo>
                      <a:pt x="123" y="0"/>
                    </a:lnTo>
                    <a:lnTo>
                      <a:pt x="66" y="3"/>
                    </a:lnTo>
                    <a:lnTo>
                      <a:pt x="13" y="10"/>
                    </a:lnTo>
                    <a:lnTo>
                      <a:pt x="0" y="52"/>
                    </a:lnTo>
                    <a:lnTo>
                      <a:pt x="29" y="64"/>
                    </a:lnTo>
                    <a:lnTo>
                      <a:pt x="70" y="46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4" name="Oval 5">
                <a:extLst>
                  <a:ext uri="{FF2B5EF4-FFF2-40B4-BE49-F238E27FC236}">
                    <a16:creationId xmlns:a16="http://schemas.microsoft.com/office/drawing/2014/main" id="{FCCF18B1-25E5-4099-8CEF-1CF5592E1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423"/>
                <a:ext cx="5" cy="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5" name="Oval 6">
                <a:extLst>
                  <a:ext uri="{FF2B5EF4-FFF2-40B4-BE49-F238E27FC236}">
                    <a16:creationId xmlns:a16="http://schemas.microsoft.com/office/drawing/2014/main" id="{6E7927BB-23B2-41F0-8A66-0BD99A50C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" y="319"/>
                <a:ext cx="5" cy="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6" name="Oval 7">
                <a:extLst>
                  <a:ext uri="{FF2B5EF4-FFF2-40B4-BE49-F238E27FC236}">
                    <a16:creationId xmlns:a16="http://schemas.microsoft.com/office/drawing/2014/main" id="{453075E3-2552-4263-8E20-1B6DFD0EC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384"/>
                <a:ext cx="5" cy="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7" name="Oval 8">
                <a:extLst>
                  <a:ext uri="{FF2B5EF4-FFF2-40B4-BE49-F238E27FC236}">
                    <a16:creationId xmlns:a16="http://schemas.microsoft.com/office/drawing/2014/main" id="{EF34AC60-7B8F-4172-A245-A4819D1C1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" y="334"/>
                <a:ext cx="5" cy="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8" name="Oval 9">
                <a:extLst>
                  <a:ext uri="{FF2B5EF4-FFF2-40B4-BE49-F238E27FC236}">
                    <a16:creationId xmlns:a16="http://schemas.microsoft.com/office/drawing/2014/main" id="{32311AFF-AA9B-4029-9606-D3A90CBE8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284"/>
                <a:ext cx="5" cy="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9" name="Oval 10">
                <a:extLst>
                  <a:ext uri="{FF2B5EF4-FFF2-40B4-BE49-F238E27FC236}">
                    <a16:creationId xmlns:a16="http://schemas.microsoft.com/office/drawing/2014/main" id="{D00D5046-DA7B-4234-B2CB-053702093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274"/>
                <a:ext cx="5" cy="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0" name="Oval 11">
                <a:extLst>
                  <a:ext uri="{FF2B5EF4-FFF2-40B4-BE49-F238E27FC236}">
                    <a16:creationId xmlns:a16="http://schemas.microsoft.com/office/drawing/2014/main" id="{19846713-A0B6-4469-8DBE-03819B1F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" y="284"/>
                <a:ext cx="5" cy="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1" name="Oval 12">
                <a:extLst>
                  <a:ext uri="{FF2B5EF4-FFF2-40B4-BE49-F238E27FC236}">
                    <a16:creationId xmlns:a16="http://schemas.microsoft.com/office/drawing/2014/main" id="{64752E0F-D3BA-4BCB-84BB-324C264AE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324"/>
                <a:ext cx="5" cy="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2" name="Oval 13">
                <a:extLst>
                  <a:ext uri="{FF2B5EF4-FFF2-40B4-BE49-F238E27FC236}">
                    <a16:creationId xmlns:a16="http://schemas.microsoft.com/office/drawing/2014/main" id="{BFA9327A-C6CA-433C-8C14-AE2FE7A71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337"/>
                <a:ext cx="5" cy="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18" name="Text Box 14">
              <a:extLst>
                <a:ext uri="{FF2B5EF4-FFF2-40B4-BE49-F238E27FC236}">
                  <a16:creationId xmlns:a16="http://schemas.microsoft.com/office/drawing/2014/main" id="{53E99708-3D63-46D3-BE24-742A625C0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594" y="1762169"/>
              <a:ext cx="691807" cy="317313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square" lIns="27432" tIns="18288" rIns="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defRPr sz="1000"/>
              </a:pPr>
              <a:r>
                <a:rPr lang="ko-KR" altLang="en-US" sz="1200" b="1" i="0" strike="noStrike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성숙기</a:t>
              </a:r>
            </a:p>
          </p:txBody>
        </p:sp>
        <p:sp>
          <p:nvSpPr>
            <p:cNvPr id="119" name="Text Box 15">
              <a:extLst>
                <a:ext uri="{FF2B5EF4-FFF2-40B4-BE49-F238E27FC236}">
                  <a16:creationId xmlns:a16="http://schemas.microsoft.com/office/drawing/2014/main" id="{38F87EBB-C451-4F6B-B96A-C70C8EE3F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18" y="2696322"/>
              <a:ext cx="838381" cy="278416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square" lIns="27432" tIns="18288" rIns="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defRPr sz="1000"/>
              </a:pPr>
              <a:r>
                <a:rPr lang="ko-KR" altLang="en-US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회복</a:t>
              </a:r>
              <a:r>
                <a:rPr lang="ko-KR" altLang="en-US" sz="1200" b="1" i="0" strike="noStrike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</a:p>
          </p:txBody>
        </p:sp>
        <p:sp>
          <p:nvSpPr>
            <p:cNvPr id="120" name="Text Box 16">
              <a:extLst>
                <a:ext uri="{FF2B5EF4-FFF2-40B4-BE49-F238E27FC236}">
                  <a16:creationId xmlns:a16="http://schemas.microsoft.com/office/drawing/2014/main" id="{7B4C3CCD-8EBD-45A2-AAEC-90A109B46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909" y="2318256"/>
              <a:ext cx="707809" cy="347476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square" lIns="27432" tIns="18288" rIns="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defRPr sz="1000"/>
              </a:pPr>
              <a:r>
                <a:rPr lang="ko-KR" altLang="en-US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쇠퇴</a:t>
              </a:r>
              <a:r>
                <a:rPr lang="ko-KR" altLang="en-US" sz="1200" b="1" i="0" strike="noStrike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</a:p>
          </p:txBody>
        </p:sp>
        <p:sp>
          <p:nvSpPr>
            <p:cNvPr id="121" name="Text Box 17">
              <a:extLst>
                <a:ext uri="{FF2B5EF4-FFF2-40B4-BE49-F238E27FC236}">
                  <a16:creationId xmlns:a16="http://schemas.microsoft.com/office/drawing/2014/main" id="{C85D29D8-77B9-4468-B796-6622AEBC7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035" y="3803412"/>
              <a:ext cx="749663" cy="313693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square" lIns="27432" tIns="18288" rIns="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defRPr sz="1000"/>
              </a:pPr>
              <a:r>
                <a:rPr lang="ko-KR" altLang="en-US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성장</a:t>
              </a:r>
              <a:r>
                <a:rPr lang="ko-KR" altLang="en-US" sz="1200" b="1" i="0" strike="noStrike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7BB72D-B09F-4F2D-A6E2-FD147480E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1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0556E12-3697-40A7-85F7-60045CA0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3.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특허 동향 분석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–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연도별 특허 출원 </a:t>
            </a:r>
            <a:r>
              <a:rPr lang="ko-KR" altLang="en-US" sz="3200" b="1" i="0" strike="noStrike" cap="none" dirty="0" err="1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현항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48ABACD-86D1-4BC6-B74E-8477FDEA1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5496559"/>
            <a:ext cx="11664950" cy="1122450"/>
          </a:xfrm>
        </p:spPr>
        <p:txBody>
          <a:bodyPr/>
          <a:lstStyle/>
          <a:p>
            <a:r>
              <a:rPr lang="ko-KR" altLang="en-US" sz="1600" dirty="0"/>
              <a:t>의료영상 </a:t>
            </a:r>
            <a:r>
              <a:rPr lang="en-US" altLang="ko-KR" sz="1600" dirty="0"/>
              <a:t>DB </a:t>
            </a:r>
            <a:r>
              <a:rPr lang="ko-KR" altLang="en-US" sz="1600" dirty="0"/>
              <a:t>기술을 활용한 </a:t>
            </a:r>
            <a:r>
              <a:rPr lang="en-US" altLang="ko-KR" sz="1600" dirty="0"/>
              <a:t>AI </a:t>
            </a:r>
            <a:r>
              <a:rPr lang="ko-KR" altLang="en-US" sz="1600" dirty="0"/>
              <a:t>의료기기의 지난 </a:t>
            </a:r>
            <a:r>
              <a:rPr lang="en-US" altLang="ko-KR" sz="1600" dirty="0"/>
              <a:t>14</a:t>
            </a:r>
            <a:r>
              <a:rPr lang="ko-KR" altLang="en-US" sz="1600" dirty="0"/>
              <a:t>년</a:t>
            </a:r>
            <a:r>
              <a:rPr lang="en-US" altLang="ko-KR" sz="1600" dirty="0"/>
              <a:t>(‘05 ~ ‘18) </a:t>
            </a:r>
            <a:r>
              <a:rPr lang="ko-KR" altLang="en-US" sz="1600" dirty="0"/>
              <a:t>출원 동향을 살펴보면 </a:t>
            </a:r>
            <a:r>
              <a:rPr lang="en-US" altLang="ko-KR" sz="1600" dirty="0"/>
              <a:t>2011</a:t>
            </a:r>
            <a:r>
              <a:rPr lang="ko-KR" altLang="en-US" sz="1600" dirty="0"/>
              <a:t>년부터 꾸준한 증가 추세를 보이며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2015</a:t>
            </a:r>
            <a:r>
              <a:rPr lang="ko-KR" altLang="en-US" sz="1600" dirty="0">
                <a:solidFill>
                  <a:srgbClr val="FF0000"/>
                </a:solidFill>
              </a:rPr>
              <a:t>년 이후 급격한 성장</a:t>
            </a:r>
            <a:r>
              <a:rPr lang="en-US" altLang="ko-KR" sz="1600" dirty="0">
                <a:solidFill>
                  <a:srgbClr val="FF0000"/>
                </a:solidFill>
              </a:rPr>
              <a:t>(4</a:t>
            </a:r>
            <a:r>
              <a:rPr lang="ko-KR" altLang="en-US" sz="1600" dirty="0">
                <a:solidFill>
                  <a:srgbClr val="FF0000"/>
                </a:solidFill>
              </a:rPr>
              <a:t>차산업혁명의 영향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/>
              <a:t>을 보임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국가별 출원 비중을 살펴보면 </a:t>
            </a:r>
            <a:r>
              <a:rPr lang="ko-KR" altLang="en-US" sz="1600" dirty="0">
                <a:solidFill>
                  <a:srgbClr val="FF0000"/>
                </a:solidFill>
              </a:rPr>
              <a:t>중국이 전체 </a:t>
            </a:r>
            <a:r>
              <a:rPr lang="en-US" altLang="ko-KR" sz="1600" dirty="0">
                <a:solidFill>
                  <a:srgbClr val="FF0000"/>
                </a:solidFill>
              </a:rPr>
              <a:t>42%</a:t>
            </a:r>
            <a:r>
              <a:rPr lang="ko-KR" altLang="en-US" sz="1600" dirty="0">
                <a:solidFill>
                  <a:srgbClr val="FF0000"/>
                </a:solidFill>
              </a:rPr>
              <a:t>의 출원 </a:t>
            </a:r>
            <a:r>
              <a:rPr lang="ko-KR" altLang="en-US" sz="1600" dirty="0"/>
              <a:t>비중을 차지하고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최대 출원국으로 의료영상 </a:t>
            </a:r>
            <a:r>
              <a:rPr lang="en-US" altLang="ko-KR" sz="1600" dirty="0"/>
              <a:t>DB </a:t>
            </a:r>
            <a:r>
              <a:rPr lang="ko-KR" altLang="en-US" sz="1600" dirty="0"/>
              <a:t>기술을 활용한 </a:t>
            </a:r>
            <a:r>
              <a:rPr lang="en-US" altLang="ko-KR" sz="1600" dirty="0"/>
              <a:t>AI </a:t>
            </a:r>
            <a:r>
              <a:rPr lang="ko-KR" altLang="en-US" sz="1600" dirty="0"/>
              <a:t>의료기기 분야를 선도하고 있는 것으로 나타났으며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미국 </a:t>
            </a:r>
            <a:r>
              <a:rPr lang="en-US" altLang="ko-KR" sz="1600" dirty="0">
                <a:solidFill>
                  <a:srgbClr val="FF0000"/>
                </a:solidFill>
              </a:rPr>
              <a:t>32%, </a:t>
            </a:r>
            <a:r>
              <a:rPr lang="ko-KR" altLang="en-US" sz="1600" dirty="0">
                <a:solidFill>
                  <a:srgbClr val="FF0000"/>
                </a:solidFill>
              </a:rPr>
              <a:t>유럽 </a:t>
            </a:r>
            <a:r>
              <a:rPr lang="en-US" altLang="ko-KR" sz="1600" dirty="0">
                <a:solidFill>
                  <a:srgbClr val="FF0000"/>
                </a:solidFill>
              </a:rPr>
              <a:t>19%, </a:t>
            </a:r>
            <a:r>
              <a:rPr lang="ko-KR" altLang="en-US" sz="1600" dirty="0">
                <a:solidFill>
                  <a:srgbClr val="FF0000"/>
                </a:solidFill>
              </a:rPr>
              <a:t>일본 </a:t>
            </a:r>
            <a:r>
              <a:rPr lang="en-US" altLang="ko-KR" sz="1600" dirty="0">
                <a:solidFill>
                  <a:srgbClr val="FF0000"/>
                </a:solidFill>
              </a:rPr>
              <a:t>4%, </a:t>
            </a:r>
            <a:r>
              <a:rPr lang="ko-KR" altLang="en-US" sz="1600" dirty="0">
                <a:solidFill>
                  <a:srgbClr val="FF0000"/>
                </a:solidFill>
              </a:rPr>
              <a:t>한국 </a:t>
            </a:r>
            <a:r>
              <a:rPr lang="en-US" altLang="ko-KR" sz="1600" dirty="0">
                <a:solidFill>
                  <a:srgbClr val="FF0000"/>
                </a:solidFill>
              </a:rPr>
              <a:t>3%</a:t>
            </a:r>
            <a:r>
              <a:rPr lang="en-US" altLang="ko-KR" sz="1600" dirty="0"/>
              <a:t> </a:t>
            </a:r>
            <a:r>
              <a:rPr lang="ko-KR" altLang="en-US" sz="1600" dirty="0"/>
              <a:t>순으로 나타남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A296D62-389B-4F1A-8F7B-8F0E6CF28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920699"/>
              </p:ext>
            </p:extLst>
          </p:nvPr>
        </p:nvGraphicFramePr>
        <p:xfrm>
          <a:off x="139544" y="751084"/>
          <a:ext cx="3060856" cy="3190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0C265C5-38D7-49DD-9C41-B947D3359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791896"/>
              </p:ext>
            </p:extLst>
          </p:nvPr>
        </p:nvGraphicFramePr>
        <p:xfrm>
          <a:off x="2208179" y="791787"/>
          <a:ext cx="9638381" cy="467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294F2D1-0AFA-4230-BB08-79804FE6755A}"/>
              </a:ext>
            </a:extLst>
          </p:cNvPr>
          <p:cNvSpPr/>
          <p:nvPr/>
        </p:nvSpPr>
        <p:spPr>
          <a:xfrm>
            <a:off x="10291864" y="751085"/>
            <a:ext cx="1157592" cy="4714302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7CFC56C-5D58-4855-81DB-F7245FDD9F3B}"/>
              </a:ext>
            </a:extLst>
          </p:cNvPr>
          <p:cNvCxnSpPr>
            <a:cxnSpLocks/>
          </p:cNvCxnSpPr>
          <p:nvPr/>
        </p:nvCxnSpPr>
        <p:spPr>
          <a:xfrm>
            <a:off x="3511685" y="4262960"/>
            <a:ext cx="3326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E4D8A9-19DC-41FF-A3D7-5D104CED9011}"/>
              </a:ext>
            </a:extLst>
          </p:cNvPr>
          <p:cNvCxnSpPr>
            <a:cxnSpLocks/>
          </p:cNvCxnSpPr>
          <p:nvPr/>
        </p:nvCxnSpPr>
        <p:spPr>
          <a:xfrm flipV="1">
            <a:off x="9164320" y="1138138"/>
            <a:ext cx="819501" cy="24585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C35A9A-77F0-4843-BA02-5311DA8CC9E3}"/>
              </a:ext>
            </a:extLst>
          </p:cNvPr>
          <p:cNvCxnSpPr>
            <a:cxnSpLocks/>
          </p:cNvCxnSpPr>
          <p:nvPr/>
        </p:nvCxnSpPr>
        <p:spPr>
          <a:xfrm flipV="1">
            <a:off x="7006509" y="3616960"/>
            <a:ext cx="2046053" cy="666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3EE91B-F0BD-4732-8777-5C68FF974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4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>
            <a:extLst>
              <a:ext uri="{FF2B5EF4-FFF2-40B4-BE49-F238E27FC236}">
                <a16:creationId xmlns:a16="http://schemas.microsoft.com/office/drawing/2014/main" id="{77261D8E-C78E-4A14-930D-E810F8B8548C}"/>
              </a:ext>
            </a:extLst>
          </p:cNvPr>
          <p:cNvSpPr/>
          <p:nvPr/>
        </p:nvSpPr>
        <p:spPr>
          <a:xfrm flipH="1" flipV="1">
            <a:off x="4710035" y="-115748"/>
            <a:ext cx="7493540" cy="7008470"/>
          </a:xfrm>
          <a:custGeom>
            <a:avLst/>
            <a:gdLst>
              <a:gd name="connsiteX0" fmla="*/ 0 w 5943600"/>
              <a:gd name="connsiteY0" fmla="*/ 6858000 h 6858000"/>
              <a:gd name="connsiteX1" fmla="*/ 0 w 5943600"/>
              <a:gd name="connsiteY1" fmla="*/ 0 h 6858000"/>
              <a:gd name="connsiteX2" fmla="*/ 5943600 w 5943600"/>
              <a:gd name="connsiteY2" fmla="*/ 0 h 6858000"/>
              <a:gd name="connsiteX3" fmla="*/ 5943600 w 5943600"/>
              <a:gd name="connsiteY3" fmla="*/ 6858000 h 6858000"/>
              <a:gd name="connsiteX4" fmla="*/ 0 w 5943600"/>
              <a:gd name="connsiteY4" fmla="*/ 6858000 h 6858000"/>
              <a:gd name="connsiteX0" fmla="*/ 0 w 5943600"/>
              <a:gd name="connsiteY0" fmla="*/ 6858000 h 6873240"/>
              <a:gd name="connsiteX1" fmla="*/ 0 w 5943600"/>
              <a:gd name="connsiteY1" fmla="*/ 0 h 6873240"/>
              <a:gd name="connsiteX2" fmla="*/ 5943600 w 5943600"/>
              <a:gd name="connsiteY2" fmla="*/ 0 h 6873240"/>
              <a:gd name="connsiteX3" fmla="*/ 4800600 w 5943600"/>
              <a:gd name="connsiteY3" fmla="*/ 6873240 h 6873240"/>
              <a:gd name="connsiteX4" fmla="*/ 0 w 5943600"/>
              <a:gd name="connsiteY4" fmla="*/ 6858000 h 68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0" h="6873240">
                <a:moveTo>
                  <a:pt x="0" y="6858000"/>
                </a:moveTo>
                <a:lnTo>
                  <a:pt x="0" y="0"/>
                </a:lnTo>
                <a:lnTo>
                  <a:pt x="5943600" y="0"/>
                </a:lnTo>
                <a:lnTo>
                  <a:pt x="4800600" y="687324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atin typeface="맑은 고딕" panose="020B0503020000020004" pitchFamily="50" charset="-127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6721812" y="587656"/>
            <a:ext cx="492762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Contents</a:t>
            </a:r>
            <a:endParaRPr sz="5400" b="1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6361976" y="1869610"/>
            <a:ext cx="5287458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01. </a:t>
            </a:r>
            <a:r>
              <a:rPr lang="en-US" sz="3600" b="1" i="0" u="none" strike="noStrike" cap="none" dirty="0" err="1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환경분석</a:t>
            </a:r>
            <a:endParaRPr sz="3600" b="1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3600" b="1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02. </a:t>
            </a:r>
            <a:r>
              <a:rPr lang="en-US" sz="3600" b="1" i="0" u="none" strike="noStrike" cap="none" dirty="0" err="1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특허</a:t>
            </a:r>
            <a:r>
              <a:rPr lang="en-US" sz="3600" b="1" i="0" u="none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ko-KR" altLang="en-US" sz="3600" b="1" i="0" u="none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빅데이터</a:t>
            </a:r>
            <a:r>
              <a:rPr lang="en-US" sz="3600" b="1" i="0" u="none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sz="3600" b="1" i="0" u="none" strike="noStrike" cap="none" dirty="0" err="1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분석</a:t>
            </a:r>
            <a:endParaRPr sz="3600" b="1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3600" b="1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03. </a:t>
            </a:r>
            <a:r>
              <a:rPr lang="ko-KR" altLang="en-US" sz="3600" b="1" i="0" u="none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핵심특허</a:t>
            </a:r>
            <a:r>
              <a:rPr lang="en-US" sz="3600" b="1" i="0" u="none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sz="3600" b="1" i="0" u="none" strike="noStrike" cap="none" dirty="0" err="1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분석</a:t>
            </a:r>
            <a:endParaRPr sz="3600" b="1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3600" b="1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04. IP R&amp;D </a:t>
            </a:r>
            <a:r>
              <a:rPr lang="en-US" sz="3600" b="1" i="0" u="none" strike="noStrike" cap="none" dirty="0" err="1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전략</a:t>
            </a:r>
            <a:endParaRPr sz="3600" b="1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84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3B3BB-0788-4687-967D-2D57651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3.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특허 동향 분석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–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국가별 출원 현황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(1)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2ABBAA-7490-4341-96BC-7A0B02900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4302229"/>
            <a:ext cx="11664950" cy="2316780"/>
          </a:xfrm>
        </p:spPr>
        <p:txBody>
          <a:bodyPr/>
          <a:lstStyle/>
          <a:p>
            <a:r>
              <a:rPr lang="ko-KR" altLang="en-US" sz="1200" dirty="0"/>
              <a:t>중국</a:t>
            </a:r>
          </a:p>
          <a:p>
            <a:pPr marL="0" indent="0">
              <a:buNone/>
            </a:pPr>
            <a:r>
              <a:rPr lang="en-US" altLang="ko-KR" sz="1200" dirty="0"/>
              <a:t>2010</a:t>
            </a:r>
            <a:r>
              <a:rPr lang="ko-KR" altLang="en-US" sz="1200" dirty="0"/>
              <a:t>년 이후 꾸준한 증가 추세를 보이며</a:t>
            </a:r>
            <a:r>
              <a:rPr lang="en-US" altLang="ko-KR" sz="1200" dirty="0"/>
              <a:t>, </a:t>
            </a:r>
            <a:r>
              <a:rPr lang="ko-KR" altLang="en-US" sz="1200" dirty="0"/>
              <a:t>내국인의 출원 건수가 현격히 많은 것을 보아 중국 내 </a:t>
            </a:r>
            <a:r>
              <a:rPr lang="en-US" altLang="ko-KR" sz="1200" dirty="0"/>
              <a:t>AI </a:t>
            </a:r>
            <a:r>
              <a:rPr lang="ko-KR" altLang="en-US" sz="1200" dirty="0"/>
              <a:t>의료기기에 관한 관심이 높아짐을 알 수 있음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내국인 출원 비율이 </a:t>
            </a:r>
            <a:r>
              <a:rPr lang="en-US" altLang="ko-KR" sz="1200" dirty="0"/>
              <a:t>97%</a:t>
            </a:r>
            <a:r>
              <a:rPr lang="ko-KR" altLang="en-US" sz="1200" dirty="0"/>
              <a:t>로 압도적으로 많으며</a:t>
            </a:r>
            <a:r>
              <a:rPr lang="en-US" altLang="ko-KR" sz="1200" dirty="0"/>
              <a:t>, </a:t>
            </a:r>
            <a:r>
              <a:rPr lang="ko-KR" altLang="en-US" sz="1200" dirty="0"/>
              <a:t>주로 대학교나 연구소에서 많이 출원함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외국인 출원인은 덴마크 </a:t>
            </a:r>
            <a:r>
              <a:rPr lang="en-US" altLang="ko-KR" sz="1200" dirty="0"/>
              <a:t>– </a:t>
            </a:r>
            <a:r>
              <a:rPr lang="ko-KR" altLang="en-US" sz="1200" dirty="0"/>
              <a:t>미국 순으로 많음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미국</a:t>
            </a:r>
          </a:p>
          <a:p>
            <a:pPr marL="0" indent="0">
              <a:buNone/>
            </a:pPr>
            <a:r>
              <a:rPr lang="en-US" altLang="ko-KR" sz="1200" dirty="0"/>
              <a:t>2005~2015</a:t>
            </a:r>
            <a:r>
              <a:rPr lang="ko-KR" altLang="en-US" sz="1200" dirty="0"/>
              <a:t>년 동안 </a:t>
            </a:r>
            <a:r>
              <a:rPr lang="en-US" altLang="ko-KR" sz="1200" dirty="0"/>
              <a:t>10~20</a:t>
            </a:r>
            <a:r>
              <a:rPr lang="ko-KR" altLang="en-US" sz="1200" dirty="0"/>
              <a:t>건 내외 출원 건수를 유지하다가</a:t>
            </a:r>
            <a:r>
              <a:rPr lang="en-US" altLang="ko-KR" sz="1200" dirty="0"/>
              <a:t>, 2015</a:t>
            </a:r>
            <a:r>
              <a:rPr lang="ko-KR" altLang="en-US" sz="1200" dirty="0"/>
              <a:t>년 이후 내외국인 출원 건수가 모두 상승함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의료 산업의 메인 국가라</a:t>
            </a:r>
            <a:r>
              <a:rPr lang="en-US" altLang="ko-KR" sz="1200" dirty="0"/>
              <a:t>, </a:t>
            </a:r>
            <a:r>
              <a:rPr lang="ko-KR" altLang="en-US" sz="1200" dirty="0"/>
              <a:t>내외국인 모두 많은 비중을 차지한다고 봄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많은 국적의 기업이 진출했으며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외국인 출원인은 덴마크 </a:t>
            </a:r>
            <a:r>
              <a:rPr lang="en-US" altLang="ko-KR" sz="1200" dirty="0"/>
              <a:t>– </a:t>
            </a:r>
            <a:r>
              <a:rPr lang="ko-KR" altLang="en-US" sz="1200" dirty="0"/>
              <a:t>네덜란드 </a:t>
            </a:r>
            <a:r>
              <a:rPr lang="en-US" altLang="ko-KR" sz="1200" dirty="0"/>
              <a:t>– </a:t>
            </a:r>
            <a:r>
              <a:rPr lang="ko-KR" altLang="en-US" sz="1200" dirty="0"/>
              <a:t>일본 </a:t>
            </a:r>
            <a:r>
              <a:rPr lang="en-US" altLang="ko-KR" sz="1200" dirty="0"/>
              <a:t>– </a:t>
            </a:r>
            <a:r>
              <a:rPr lang="ko-KR" altLang="en-US" sz="1200" dirty="0"/>
              <a:t>한국 순으로 많음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8722C3-3BFA-41FE-9E60-35FDEB15A8AD}"/>
              </a:ext>
            </a:extLst>
          </p:cNvPr>
          <p:cNvGrpSpPr/>
          <p:nvPr/>
        </p:nvGrpSpPr>
        <p:grpSpPr>
          <a:xfrm>
            <a:off x="5111214" y="735519"/>
            <a:ext cx="1969573" cy="276999"/>
            <a:chOff x="4546867" y="735519"/>
            <a:chExt cx="1969573" cy="2769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E1384-B88A-47B2-BD75-4E07AD0D51C1}"/>
                </a:ext>
              </a:extLst>
            </p:cNvPr>
            <p:cNvSpPr txBox="1"/>
            <p:nvPr/>
          </p:nvSpPr>
          <p:spPr>
            <a:xfrm>
              <a:off x="4728841" y="735519"/>
              <a:ext cx="64633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dirty="0"/>
                <a:t>내국인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C2729B-2574-46F8-B189-41E2179C6315}"/>
                </a:ext>
              </a:extLst>
            </p:cNvPr>
            <p:cNvSpPr txBox="1"/>
            <p:nvPr/>
          </p:nvSpPr>
          <p:spPr>
            <a:xfrm>
              <a:off x="5870109" y="735519"/>
              <a:ext cx="64633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dirty="0"/>
                <a:t>외국인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242DAF-DA7D-454B-B00D-18FDF2C1E39B}"/>
                </a:ext>
              </a:extLst>
            </p:cNvPr>
            <p:cNvSpPr/>
            <p:nvPr/>
          </p:nvSpPr>
          <p:spPr>
            <a:xfrm>
              <a:off x="4546867" y="783032"/>
              <a:ext cx="181974" cy="181974"/>
            </a:xfrm>
            <a:prstGeom prst="rect">
              <a:avLst/>
            </a:prstGeom>
            <a:solidFill>
              <a:srgbClr val="60BE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EF93837-3943-44A1-B927-860C6E47FE2D}"/>
                </a:ext>
              </a:extLst>
            </p:cNvPr>
            <p:cNvSpPr/>
            <p:nvPr/>
          </p:nvSpPr>
          <p:spPr>
            <a:xfrm>
              <a:off x="5688135" y="783032"/>
              <a:ext cx="181974" cy="181974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1F0F346-52D2-4D23-A1BF-0B4D0DB2192D}"/>
              </a:ext>
            </a:extLst>
          </p:cNvPr>
          <p:cNvGrpSpPr/>
          <p:nvPr/>
        </p:nvGrpSpPr>
        <p:grpSpPr>
          <a:xfrm>
            <a:off x="6270226" y="890000"/>
            <a:ext cx="5544000" cy="3326400"/>
            <a:chOff x="6270226" y="1236751"/>
            <a:chExt cx="5544000" cy="3326400"/>
          </a:xfrm>
        </p:grpSpPr>
        <p:graphicFrame>
          <p:nvGraphicFramePr>
            <p:cNvPr id="24" name="차트 23">
              <a:extLst>
                <a:ext uri="{FF2B5EF4-FFF2-40B4-BE49-F238E27FC236}">
                  <a16:creationId xmlns:a16="http://schemas.microsoft.com/office/drawing/2014/main" id="{C3E248EB-C81C-4164-821B-802C135099C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23347718"/>
                </p:ext>
              </p:extLst>
            </p:nvPr>
          </p:nvGraphicFramePr>
          <p:xfrm>
            <a:off x="6270226" y="1236751"/>
            <a:ext cx="5544000" cy="332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4" name="차트 33">
              <a:extLst>
                <a:ext uri="{FF2B5EF4-FFF2-40B4-BE49-F238E27FC236}">
                  <a16:creationId xmlns:a16="http://schemas.microsoft.com/office/drawing/2014/main" id="{8A92E969-A4B8-47EA-BA73-7806394838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7249642"/>
                </p:ext>
              </p:extLst>
            </p:nvPr>
          </p:nvGraphicFramePr>
          <p:xfrm>
            <a:off x="6270226" y="1236751"/>
            <a:ext cx="2880000" cy="172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1942D4-95DC-4D6C-94D0-BA75441ECC8A}"/>
                </a:ext>
              </a:extLst>
            </p:cNvPr>
            <p:cNvSpPr/>
            <p:nvPr/>
          </p:nvSpPr>
          <p:spPr>
            <a:xfrm>
              <a:off x="10968351" y="1546698"/>
              <a:ext cx="715654" cy="3016453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DBA75-84FC-4EB9-BE7F-88E3B665560D}"/>
              </a:ext>
            </a:extLst>
          </p:cNvPr>
          <p:cNvGrpSpPr/>
          <p:nvPr/>
        </p:nvGrpSpPr>
        <p:grpSpPr>
          <a:xfrm>
            <a:off x="377774" y="890000"/>
            <a:ext cx="5544000" cy="3326400"/>
            <a:chOff x="377774" y="1236751"/>
            <a:chExt cx="5544000" cy="3326400"/>
          </a:xfrm>
        </p:grpSpPr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9A828D3B-5770-4B27-8F41-97356502C81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72369898"/>
                </p:ext>
              </p:extLst>
            </p:nvPr>
          </p:nvGraphicFramePr>
          <p:xfrm>
            <a:off x="377774" y="1236751"/>
            <a:ext cx="5544000" cy="332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6" name="차트 25">
              <a:extLst>
                <a:ext uri="{FF2B5EF4-FFF2-40B4-BE49-F238E27FC236}">
                  <a16:creationId xmlns:a16="http://schemas.microsoft.com/office/drawing/2014/main" id="{43DB1807-CA26-4020-83F5-DA0757655B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5502932"/>
                </p:ext>
              </p:extLst>
            </p:nvPr>
          </p:nvGraphicFramePr>
          <p:xfrm>
            <a:off x="377774" y="1236751"/>
            <a:ext cx="2880000" cy="172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2D45E1-77B4-4FF9-BD04-8019C389A802}"/>
                </a:ext>
              </a:extLst>
            </p:cNvPr>
            <p:cNvSpPr/>
            <p:nvPr/>
          </p:nvSpPr>
          <p:spPr>
            <a:xfrm>
              <a:off x="5073389" y="1546698"/>
              <a:ext cx="715654" cy="3016453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AD688A-10D7-4710-9DF1-0CBC3792E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5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3B3BB-0788-4687-967D-2D57651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3.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특허 동향 분석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–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국가별 출원 현황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5117C-3F67-4646-8B0F-154751CE8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9299" y="3657603"/>
            <a:ext cx="6105363" cy="29614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200" dirty="0"/>
              <a:t>유럽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유럽내 많은 국가들이 꾸준하게 출원하고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덴마크</a:t>
            </a:r>
            <a:r>
              <a:rPr lang="en-US" altLang="ko-KR" sz="1200" dirty="0"/>
              <a:t>(47</a:t>
            </a:r>
            <a:r>
              <a:rPr lang="ko-KR" altLang="en-US" sz="1200" dirty="0"/>
              <a:t>건</a:t>
            </a:r>
            <a:r>
              <a:rPr lang="en-US" altLang="ko-KR" sz="1200" dirty="0"/>
              <a:t>), </a:t>
            </a:r>
            <a:r>
              <a:rPr lang="ko-KR" altLang="en-US" sz="1200" dirty="0"/>
              <a:t>네덜란드</a:t>
            </a:r>
            <a:r>
              <a:rPr lang="en-US" altLang="ko-KR" sz="1200" dirty="0"/>
              <a:t>(24</a:t>
            </a:r>
            <a:r>
              <a:rPr lang="ko-KR" altLang="en-US" sz="1200" dirty="0"/>
              <a:t>건</a:t>
            </a:r>
            <a:r>
              <a:rPr lang="en-US" altLang="ko-KR" sz="1200" dirty="0"/>
              <a:t>)</a:t>
            </a:r>
            <a:r>
              <a:rPr lang="ko-KR" altLang="en-US" sz="1200" dirty="0"/>
              <a:t>를 제외한 국가들은 </a:t>
            </a:r>
            <a:r>
              <a:rPr lang="en-US" altLang="ko-KR" sz="1200" dirty="0"/>
              <a:t>5</a:t>
            </a:r>
            <a:r>
              <a:rPr lang="ko-KR" altLang="en-US" sz="1200" dirty="0"/>
              <a:t>건 미만의 출원을 진행함</a:t>
            </a:r>
            <a:r>
              <a:rPr lang="en-US" altLang="ko-KR" sz="1200" dirty="0"/>
              <a:t>. </a:t>
            </a:r>
            <a:r>
              <a:rPr lang="ko-KR" altLang="en-US" sz="1200" dirty="0"/>
              <a:t>외국인 출원인은 미국 </a:t>
            </a:r>
            <a:r>
              <a:rPr lang="en-US" altLang="ko-KR" sz="1200" dirty="0"/>
              <a:t>– </a:t>
            </a:r>
            <a:r>
              <a:rPr lang="ko-KR" altLang="en-US" sz="1200" dirty="0"/>
              <a:t>일본 </a:t>
            </a:r>
            <a:r>
              <a:rPr lang="en-US" altLang="ko-KR" sz="1200" dirty="0"/>
              <a:t>– </a:t>
            </a:r>
            <a:r>
              <a:rPr lang="ko-KR" altLang="en-US" sz="1200" dirty="0"/>
              <a:t>한국 </a:t>
            </a:r>
            <a:r>
              <a:rPr lang="en-US" altLang="ko-KR" sz="1200" dirty="0"/>
              <a:t>– </a:t>
            </a:r>
            <a:r>
              <a:rPr lang="ko-KR" altLang="en-US" sz="1200" dirty="0"/>
              <a:t>중국 순으로 많음</a:t>
            </a:r>
            <a:r>
              <a:rPr lang="en-US" altLang="ko-KR" sz="12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한국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2012</a:t>
            </a:r>
            <a:r>
              <a:rPr lang="ko-KR" altLang="en-US" sz="1200" dirty="0"/>
              <a:t>년도에 처음 관련 특허가 출원했으며</a:t>
            </a:r>
            <a:r>
              <a:rPr lang="en-US" altLang="ko-KR" sz="1200" dirty="0"/>
              <a:t>, </a:t>
            </a:r>
            <a:r>
              <a:rPr lang="ko-KR" altLang="en-US" sz="1200" dirty="0"/>
              <a:t>태동기 단계임</a:t>
            </a:r>
            <a:r>
              <a:rPr lang="en-US" altLang="ko-KR" sz="1200" dirty="0"/>
              <a:t>. </a:t>
            </a:r>
            <a:r>
              <a:rPr lang="ko-KR" altLang="en-US" sz="1200" dirty="0"/>
              <a:t>외국인 출원인은 현재 미국만 있음</a:t>
            </a:r>
            <a:r>
              <a:rPr lang="en-US" altLang="ko-KR" sz="12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일본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내외국인 모두 출원건수가 매우 낮으며</a:t>
            </a:r>
            <a:r>
              <a:rPr lang="en-US" altLang="ko-KR" sz="1200" dirty="0"/>
              <a:t>, </a:t>
            </a:r>
            <a:r>
              <a:rPr lang="ko-KR" altLang="en-US" sz="1200" dirty="0"/>
              <a:t>최근 </a:t>
            </a:r>
            <a:r>
              <a:rPr lang="en-US" altLang="ko-KR" sz="1200" dirty="0"/>
              <a:t>5</a:t>
            </a:r>
            <a:r>
              <a:rPr lang="ko-KR" altLang="en-US" sz="1200" dirty="0"/>
              <a:t>년간 </a:t>
            </a:r>
            <a:r>
              <a:rPr lang="en-US" altLang="ko-KR" sz="1200" dirty="0"/>
              <a:t>5</a:t>
            </a:r>
            <a:r>
              <a:rPr lang="ko-KR" altLang="en-US" sz="1200" dirty="0"/>
              <a:t>건의 내국인 출원을 진행함</a:t>
            </a:r>
            <a:r>
              <a:rPr lang="en-US" altLang="ko-KR" sz="1200" dirty="0"/>
              <a:t>. </a:t>
            </a:r>
            <a:r>
              <a:rPr lang="ko-KR" altLang="en-US" sz="1200" dirty="0"/>
              <a:t>일본 기업은 일본보다는 유럽이나 미국에서 더 많은 활동을 하는 경향이 보이며</a:t>
            </a:r>
            <a:r>
              <a:rPr lang="en-US" altLang="ko-KR" sz="1200" dirty="0"/>
              <a:t>, </a:t>
            </a:r>
            <a:r>
              <a:rPr lang="ko-KR" altLang="en-US" sz="1200" dirty="0"/>
              <a:t>일본 내 </a:t>
            </a:r>
            <a:r>
              <a:rPr lang="en-US" altLang="ko-KR" sz="1200" dirty="0"/>
              <a:t>AI </a:t>
            </a:r>
            <a:r>
              <a:rPr lang="ko-KR" altLang="en-US" sz="1200" dirty="0"/>
              <a:t>의료 산업 발달속도가 낮다고 분석됨</a:t>
            </a:r>
            <a:r>
              <a:rPr lang="en-US" altLang="ko-KR" sz="1200" dirty="0"/>
              <a:t>. </a:t>
            </a:r>
            <a:r>
              <a:rPr lang="ko-KR" altLang="en-US" sz="1200" dirty="0"/>
              <a:t>최근 </a:t>
            </a:r>
            <a:r>
              <a:rPr lang="en-US" altLang="ko-KR" sz="1200" dirty="0"/>
              <a:t>5</a:t>
            </a:r>
            <a:r>
              <a:rPr lang="ko-KR" altLang="en-US" sz="1200" dirty="0"/>
              <a:t>년간 외국인 출원건수 합이 내국인 출원건수보다 많으며</a:t>
            </a:r>
            <a:r>
              <a:rPr lang="en-US" altLang="ko-KR" sz="1200" dirty="0"/>
              <a:t>, </a:t>
            </a:r>
            <a:r>
              <a:rPr lang="ko-KR" altLang="en-US" sz="1200" dirty="0"/>
              <a:t>외국인 출원인은 현재 미국</a:t>
            </a:r>
            <a:r>
              <a:rPr lang="en-US" altLang="ko-KR" sz="1200" dirty="0"/>
              <a:t>- </a:t>
            </a:r>
            <a:r>
              <a:rPr lang="ko-KR" altLang="en-US" sz="1200" dirty="0"/>
              <a:t>네덜란드 순으로 많음</a:t>
            </a:r>
            <a:r>
              <a:rPr lang="en-US" altLang="ko-KR" sz="1200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CE5537-E420-473C-95E8-33DB872E6B82}"/>
              </a:ext>
            </a:extLst>
          </p:cNvPr>
          <p:cNvGrpSpPr/>
          <p:nvPr/>
        </p:nvGrpSpPr>
        <p:grpSpPr>
          <a:xfrm>
            <a:off x="5111214" y="735519"/>
            <a:ext cx="1969573" cy="276999"/>
            <a:chOff x="4546867" y="735519"/>
            <a:chExt cx="1969573" cy="2769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760F4E-F9C6-4419-A44E-05E6B524AB90}"/>
                </a:ext>
              </a:extLst>
            </p:cNvPr>
            <p:cNvSpPr txBox="1"/>
            <p:nvPr/>
          </p:nvSpPr>
          <p:spPr>
            <a:xfrm>
              <a:off x="4728841" y="735519"/>
              <a:ext cx="64633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dirty="0"/>
                <a:t>내국인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0DC7A0-BB0A-491C-90B6-74502FD80C68}"/>
                </a:ext>
              </a:extLst>
            </p:cNvPr>
            <p:cNvSpPr txBox="1"/>
            <p:nvPr/>
          </p:nvSpPr>
          <p:spPr>
            <a:xfrm>
              <a:off x="5870109" y="735519"/>
              <a:ext cx="64633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dirty="0"/>
                <a:t>외국인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1BB969-D970-4B35-A4D2-902888F6D4FB}"/>
                </a:ext>
              </a:extLst>
            </p:cNvPr>
            <p:cNvSpPr/>
            <p:nvPr/>
          </p:nvSpPr>
          <p:spPr>
            <a:xfrm>
              <a:off x="4546867" y="783032"/>
              <a:ext cx="181974" cy="181974"/>
            </a:xfrm>
            <a:prstGeom prst="rect">
              <a:avLst/>
            </a:prstGeom>
            <a:solidFill>
              <a:srgbClr val="60BE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6C5682-FACE-40C2-AAB2-A937904DCF49}"/>
                </a:ext>
              </a:extLst>
            </p:cNvPr>
            <p:cNvSpPr/>
            <p:nvPr/>
          </p:nvSpPr>
          <p:spPr>
            <a:xfrm>
              <a:off x="5688135" y="783032"/>
              <a:ext cx="181974" cy="181974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EE8605-94AF-4CBB-9E48-E5B0828A1089}"/>
              </a:ext>
            </a:extLst>
          </p:cNvPr>
          <p:cNvGrpSpPr/>
          <p:nvPr/>
        </p:nvGrpSpPr>
        <p:grpSpPr>
          <a:xfrm>
            <a:off x="6401233" y="792561"/>
            <a:ext cx="5544000" cy="2808000"/>
            <a:chOff x="6299633" y="944961"/>
            <a:chExt cx="5544000" cy="280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B963D97-32FA-46A3-A63B-451DCB3CEE78}"/>
                </a:ext>
              </a:extLst>
            </p:cNvPr>
            <p:cNvGrpSpPr/>
            <p:nvPr/>
          </p:nvGrpSpPr>
          <p:grpSpPr>
            <a:xfrm>
              <a:off x="6299633" y="944961"/>
              <a:ext cx="5544000" cy="2808000"/>
              <a:chOff x="6299633" y="740680"/>
              <a:chExt cx="5544000" cy="2808000"/>
            </a:xfrm>
          </p:grpSpPr>
          <p:graphicFrame>
            <p:nvGraphicFramePr>
              <p:cNvPr id="22" name="차트 21">
                <a:extLst>
                  <a:ext uri="{FF2B5EF4-FFF2-40B4-BE49-F238E27FC236}">
                    <a16:creationId xmlns:a16="http://schemas.microsoft.com/office/drawing/2014/main" id="{A51A62E6-9596-4C1E-9E37-C4F4B9B40C6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299633" y="740680"/>
              <a:ext cx="5544000" cy="280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32" name="차트 31">
                <a:extLst>
                  <a:ext uri="{FF2B5EF4-FFF2-40B4-BE49-F238E27FC236}">
                    <a16:creationId xmlns:a16="http://schemas.microsoft.com/office/drawing/2014/main" id="{382E6FE9-0D0D-4AA6-8580-952F51248E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99633" y="740680"/>
              <a:ext cx="2880000" cy="172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321B7F-0874-423A-859A-8CA430559AFB}"/>
                </a:ext>
              </a:extLst>
            </p:cNvPr>
            <p:cNvSpPr/>
            <p:nvPr/>
          </p:nvSpPr>
          <p:spPr>
            <a:xfrm>
              <a:off x="10968351" y="1264596"/>
              <a:ext cx="715654" cy="247128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7149F6E-CA68-4C55-813C-F477BFBF3518}"/>
              </a:ext>
            </a:extLst>
          </p:cNvPr>
          <p:cNvGrpSpPr/>
          <p:nvPr/>
        </p:nvGrpSpPr>
        <p:grpSpPr>
          <a:xfrm>
            <a:off x="255299" y="792561"/>
            <a:ext cx="5544000" cy="2808000"/>
            <a:chOff x="153699" y="944961"/>
            <a:chExt cx="5544000" cy="2808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6056C94-CABE-43C0-83B0-418F10D42A66}"/>
                </a:ext>
              </a:extLst>
            </p:cNvPr>
            <p:cNvGrpSpPr/>
            <p:nvPr/>
          </p:nvGrpSpPr>
          <p:grpSpPr>
            <a:xfrm>
              <a:off x="153699" y="944961"/>
              <a:ext cx="5544000" cy="2808000"/>
              <a:chOff x="153699" y="740680"/>
              <a:chExt cx="5544000" cy="2808000"/>
            </a:xfrm>
          </p:grpSpPr>
          <p:graphicFrame>
            <p:nvGraphicFramePr>
              <p:cNvPr id="18" name="차트 17">
                <a:extLst>
                  <a:ext uri="{FF2B5EF4-FFF2-40B4-BE49-F238E27FC236}">
                    <a16:creationId xmlns:a16="http://schemas.microsoft.com/office/drawing/2014/main" id="{81CC00C5-F7A7-4934-B456-4B0F9AD9C4C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3699" y="740680"/>
              <a:ext cx="5544000" cy="280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28" name="차트 27">
                <a:extLst>
                  <a:ext uri="{FF2B5EF4-FFF2-40B4-BE49-F238E27FC236}">
                    <a16:creationId xmlns:a16="http://schemas.microsoft.com/office/drawing/2014/main" id="{C96E01DE-2BF7-43D7-92DC-0FCF91BAB1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99" y="740680"/>
              <a:ext cx="2880000" cy="172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CF3A47C-6276-4689-ABEF-0669351C48DB}"/>
                </a:ext>
              </a:extLst>
            </p:cNvPr>
            <p:cNvSpPr/>
            <p:nvPr/>
          </p:nvSpPr>
          <p:spPr>
            <a:xfrm>
              <a:off x="4822417" y="1264596"/>
              <a:ext cx="715654" cy="247128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28A2BA-78DC-4AA2-87F6-36A3E8903132}"/>
              </a:ext>
            </a:extLst>
          </p:cNvPr>
          <p:cNvGrpSpPr/>
          <p:nvPr/>
        </p:nvGrpSpPr>
        <p:grpSpPr>
          <a:xfrm>
            <a:off x="255299" y="3573321"/>
            <a:ext cx="5544000" cy="2986323"/>
            <a:chOff x="153699" y="3735881"/>
            <a:chExt cx="5544000" cy="298632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99D58F6-332C-44E6-A2F2-645A25E81FE2}"/>
                </a:ext>
              </a:extLst>
            </p:cNvPr>
            <p:cNvGrpSpPr/>
            <p:nvPr/>
          </p:nvGrpSpPr>
          <p:grpSpPr>
            <a:xfrm>
              <a:off x="153699" y="3735881"/>
              <a:ext cx="5544000" cy="2986323"/>
              <a:chOff x="3324001" y="3531600"/>
              <a:chExt cx="5544000" cy="2986323"/>
            </a:xfrm>
          </p:grpSpPr>
          <p:graphicFrame>
            <p:nvGraphicFramePr>
              <p:cNvPr id="20" name="차트 19">
                <a:extLst>
                  <a:ext uri="{FF2B5EF4-FFF2-40B4-BE49-F238E27FC236}">
                    <a16:creationId xmlns:a16="http://schemas.microsoft.com/office/drawing/2014/main" id="{1ED7F579-B6FB-47FA-A39C-A42AF5C3D2F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24001" y="3709923"/>
              <a:ext cx="5544000" cy="280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aphicFrame>
            <p:nvGraphicFramePr>
              <p:cNvPr id="30" name="차트 29">
                <a:extLst>
                  <a:ext uri="{FF2B5EF4-FFF2-40B4-BE49-F238E27FC236}">
                    <a16:creationId xmlns:a16="http://schemas.microsoft.com/office/drawing/2014/main" id="{B8CE282C-CA54-45F6-A7E5-EA2013BA8D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24001" y="3531600"/>
              <a:ext cx="2880000" cy="172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D75DCE4-12C1-40A7-8760-18CCACBAC45D}"/>
                </a:ext>
              </a:extLst>
            </p:cNvPr>
            <p:cNvSpPr/>
            <p:nvPr/>
          </p:nvSpPr>
          <p:spPr>
            <a:xfrm>
              <a:off x="4822417" y="4228238"/>
              <a:ext cx="715654" cy="247128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1CFA3B1-3306-457F-8DBE-85C73F67479A}"/>
              </a:ext>
            </a:extLst>
          </p:cNvPr>
          <p:cNvSpPr txBox="1"/>
          <p:nvPr/>
        </p:nvSpPr>
        <p:spPr>
          <a:xfrm>
            <a:off x="2960107" y="2100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EDDC96-97BF-4FD6-A82E-B3CD720BD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4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31A4AF2-5DFD-450B-80CC-A1FAD6FE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3.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특허 동향 분석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–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주요 </a:t>
            </a:r>
            <a:r>
              <a:rPr lang="ko-KR" altLang="en-US" sz="3200" b="1" i="0" strike="noStrike" cap="none" dirty="0" err="1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출원인별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출원 현황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9CA31-8D01-4BFD-AE6B-3153FFDB4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5299364"/>
            <a:ext cx="11664950" cy="1319645"/>
          </a:xfrm>
        </p:spPr>
        <p:txBody>
          <a:bodyPr/>
          <a:lstStyle/>
          <a:p>
            <a:r>
              <a:rPr lang="ko-KR" altLang="en-US" dirty="0"/>
              <a:t>주로 미국</a:t>
            </a:r>
            <a:r>
              <a:rPr lang="en-US" altLang="ko-KR" dirty="0"/>
              <a:t>,</a:t>
            </a:r>
            <a:r>
              <a:rPr lang="ko-KR" altLang="en-US" dirty="0"/>
              <a:t> 중국 국적의 </a:t>
            </a:r>
            <a:r>
              <a:rPr lang="ko-KR" altLang="en-US" dirty="0" err="1"/>
              <a:t>출원인이며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제 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출원인은 </a:t>
            </a:r>
            <a:r>
              <a:rPr lang="en-US" altLang="ko-KR" dirty="0">
                <a:solidFill>
                  <a:srgbClr val="FF0000"/>
                </a:solidFill>
              </a:rPr>
              <a:t>Siemens Co.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상위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ko-KR" altLang="en-US" dirty="0"/>
              <a:t> 중 </a:t>
            </a:r>
            <a:r>
              <a:rPr lang="en-US" altLang="ko-KR" dirty="0"/>
              <a:t>1</a:t>
            </a:r>
            <a:r>
              <a:rPr lang="ko-KR" altLang="en-US" dirty="0"/>
              <a:t>개를 제외한 출원인은 모두 </a:t>
            </a:r>
            <a:r>
              <a:rPr lang="ko-KR" altLang="en-US" dirty="0">
                <a:solidFill>
                  <a:srgbClr val="FF0000"/>
                </a:solidFill>
              </a:rPr>
              <a:t>미국 기업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상위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</a:t>
            </a:r>
            <a:r>
              <a:rPr lang="ko-KR" altLang="en-US" dirty="0"/>
              <a:t>출원인 중 </a:t>
            </a:r>
            <a:r>
              <a:rPr lang="en-US" altLang="ko-KR" dirty="0"/>
              <a:t>10</a:t>
            </a:r>
            <a:r>
              <a:rPr lang="ko-KR" altLang="en-US" dirty="0"/>
              <a:t>개의 출원인은 </a:t>
            </a:r>
            <a:r>
              <a:rPr lang="ko-KR" altLang="en-US" dirty="0">
                <a:solidFill>
                  <a:srgbClr val="FF0000"/>
                </a:solidFill>
              </a:rPr>
              <a:t>중국 국적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중국 국적의 출원인은 주로 대학</a:t>
            </a:r>
            <a:r>
              <a:rPr lang="en-US" altLang="ko-KR" dirty="0"/>
              <a:t>, </a:t>
            </a:r>
            <a:r>
              <a:rPr lang="ko-KR" altLang="en-US" dirty="0"/>
              <a:t>연구실이며</a:t>
            </a:r>
            <a:r>
              <a:rPr lang="en-US" altLang="ko-KR" dirty="0"/>
              <a:t>, </a:t>
            </a:r>
            <a:r>
              <a:rPr lang="ko-KR" altLang="en-US" dirty="0"/>
              <a:t>해외 출원은 하지 않은 상태임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F7C957A1-0AAE-4C18-826F-A858E6FE7C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447500"/>
              </p:ext>
            </p:extLst>
          </p:nvPr>
        </p:nvGraphicFramePr>
        <p:xfrm>
          <a:off x="239713" y="632705"/>
          <a:ext cx="11664950" cy="4666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65173A-380B-4339-BEB4-1884E6CE4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7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0C976C2-7EFF-4997-BD5E-681523565FF0}"/>
              </a:ext>
            </a:extLst>
          </p:cNvPr>
          <p:cNvSpPr/>
          <p:nvPr/>
        </p:nvSpPr>
        <p:spPr>
          <a:xfrm>
            <a:off x="889739" y="786292"/>
            <a:ext cx="2362825" cy="408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2005 ~ 2015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E47481-FFB9-4199-9375-35B3E8F6944B}"/>
              </a:ext>
            </a:extLst>
          </p:cNvPr>
          <p:cNvSpPr/>
          <p:nvPr/>
        </p:nvSpPr>
        <p:spPr>
          <a:xfrm>
            <a:off x="4691478" y="786292"/>
            <a:ext cx="2362825" cy="408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2015 ~ 2020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8B0327-E12F-4FF2-996F-7DE551B85BDF}"/>
              </a:ext>
            </a:extLst>
          </p:cNvPr>
          <p:cNvSpPr/>
          <p:nvPr/>
        </p:nvSpPr>
        <p:spPr>
          <a:xfrm>
            <a:off x="8714243" y="786292"/>
            <a:ext cx="2362825" cy="408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2005 ~ 2020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54A8917F-302B-4E24-819E-A1A3B536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4.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특허 워드 클라우드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86150B9-44D9-47E7-8644-44717A36F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4485884"/>
            <a:ext cx="7356042" cy="2133126"/>
          </a:xfrm>
        </p:spPr>
        <p:txBody>
          <a:bodyPr/>
          <a:lstStyle/>
          <a:p>
            <a:pPr algn="l"/>
            <a:r>
              <a:rPr lang="en-US" altLang="ko-KR" dirty="0"/>
              <a:t>2005 ~ 2015</a:t>
            </a:r>
          </a:p>
          <a:p>
            <a:pPr marL="0" indent="0" algn="l">
              <a:buNone/>
            </a:pPr>
            <a:r>
              <a:rPr lang="ko-KR" altLang="en-US" dirty="0"/>
              <a:t>주요 키워드를 살펴보면 화상</a:t>
            </a:r>
            <a:r>
              <a:rPr lang="en-US" altLang="ko-KR" dirty="0"/>
              <a:t>, 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좌표 등의 워드가 나타나며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딥러닝에</a:t>
            </a:r>
            <a:r>
              <a:rPr lang="ko-KR" altLang="en-US" dirty="0"/>
              <a:t> 대한 키워드는 찾을 수 없음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2015 ~ 2020</a:t>
            </a:r>
          </a:p>
          <a:p>
            <a:pPr marL="0" indent="0" algn="l">
              <a:buNone/>
            </a:pP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차 산업 기술 용어가 등장하면서 영상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러닝 등의 키워드들이 나타남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51E2505-4FBA-4EC3-80FC-04885A1D3ACD}"/>
              </a:ext>
            </a:extLst>
          </p:cNvPr>
          <p:cNvGrpSpPr/>
          <p:nvPr/>
        </p:nvGrpSpPr>
        <p:grpSpPr>
          <a:xfrm>
            <a:off x="325380" y="1206574"/>
            <a:ext cx="3491542" cy="3060000"/>
            <a:chOff x="325380" y="1318334"/>
            <a:chExt cx="3491542" cy="306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FBE98F-FA1C-4B31-AE70-845086A669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1" t="19154" r="19609" b="21567"/>
            <a:stretch/>
          </p:blipFill>
          <p:spPr bwMode="auto">
            <a:xfrm>
              <a:off x="325380" y="1318334"/>
              <a:ext cx="3491542" cy="3060000"/>
            </a:xfrm>
            <a:prstGeom prst="rect">
              <a:avLst/>
            </a:prstGeom>
            <a:noFill/>
            <a:ln w="57150">
              <a:solidFill>
                <a:srgbClr val="60BED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1B0786-C9FF-4A56-B079-31A8E347FB19}"/>
                </a:ext>
              </a:extLst>
            </p:cNvPr>
            <p:cNvSpPr/>
            <p:nvPr/>
          </p:nvSpPr>
          <p:spPr>
            <a:xfrm>
              <a:off x="2447276" y="2008517"/>
              <a:ext cx="799076" cy="289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0A1D9D-B110-438E-8977-8749B8482C27}"/>
                </a:ext>
              </a:extLst>
            </p:cNvPr>
            <p:cNvSpPr/>
            <p:nvPr/>
          </p:nvSpPr>
          <p:spPr>
            <a:xfrm>
              <a:off x="2840750" y="2772189"/>
              <a:ext cx="298099" cy="1757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5F63F5-D983-4457-8541-05B6430392D3}"/>
                </a:ext>
              </a:extLst>
            </p:cNvPr>
            <p:cNvSpPr/>
            <p:nvPr/>
          </p:nvSpPr>
          <p:spPr>
            <a:xfrm>
              <a:off x="1286469" y="3001685"/>
              <a:ext cx="560760" cy="289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6CCCBD7-6E20-41AB-AFE3-7E7426CBFB70}"/>
                </a:ext>
              </a:extLst>
            </p:cNvPr>
            <p:cNvSpPr/>
            <p:nvPr/>
          </p:nvSpPr>
          <p:spPr>
            <a:xfrm>
              <a:off x="1225416" y="2008517"/>
              <a:ext cx="799076" cy="289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AA228D-BC91-46FD-8506-81D479F74D4D}"/>
                </a:ext>
              </a:extLst>
            </p:cNvPr>
            <p:cNvSpPr/>
            <p:nvPr/>
          </p:nvSpPr>
          <p:spPr>
            <a:xfrm>
              <a:off x="643328" y="3975651"/>
              <a:ext cx="567566" cy="1757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ED06F7-0011-4A3C-AE03-B44722909C69}"/>
              </a:ext>
            </a:extLst>
          </p:cNvPr>
          <p:cNvGrpSpPr/>
          <p:nvPr/>
        </p:nvGrpSpPr>
        <p:grpSpPr>
          <a:xfrm>
            <a:off x="4228660" y="1225000"/>
            <a:ext cx="3288461" cy="3060000"/>
            <a:chOff x="4228660" y="1336760"/>
            <a:chExt cx="3288461" cy="306000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7E086E57-0CE9-4053-B492-2D20248CA7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0" t="6375" r="6404" b="11742"/>
            <a:stretch/>
          </p:blipFill>
          <p:spPr bwMode="auto">
            <a:xfrm>
              <a:off x="4228660" y="1336760"/>
              <a:ext cx="3288461" cy="3060000"/>
            </a:xfrm>
            <a:prstGeom prst="rect">
              <a:avLst/>
            </a:prstGeom>
            <a:noFill/>
            <a:ln w="57150">
              <a:solidFill>
                <a:srgbClr val="60BED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7C134C-8381-4788-B3A4-8E42613FC213}"/>
                </a:ext>
              </a:extLst>
            </p:cNvPr>
            <p:cNvSpPr/>
            <p:nvPr/>
          </p:nvSpPr>
          <p:spPr>
            <a:xfrm>
              <a:off x="4947727" y="3331003"/>
              <a:ext cx="728183" cy="23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D7B0821-B933-49CF-82FF-77709EAC3FF0}"/>
                </a:ext>
              </a:extLst>
            </p:cNvPr>
            <p:cNvSpPr/>
            <p:nvPr/>
          </p:nvSpPr>
          <p:spPr>
            <a:xfrm>
              <a:off x="4856111" y="2298278"/>
              <a:ext cx="549707" cy="2422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B364FC-7726-4AC4-B606-B9B514244209}"/>
                </a:ext>
              </a:extLst>
            </p:cNvPr>
            <p:cNvSpPr/>
            <p:nvPr/>
          </p:nvSpPr>
          <p:spPr>
            <a:xfrm>
              <a:off x="5301153" y="2540521"/>
              <a:ext cx="1000080" cy="5319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5541968-F6EC-4F3C-8CD9-DBBD4F4EB439}"/>
                </a:ext>
              </a:extLst>
            </p:cNvPr>
            <p:cNvSpPr/>
            <p:nvPr/>
          </p:nvSpPr>
          <p:spPr>
            <a:xfrm>
              <a:off x="5856156" y="3331003"/>
              <a:ext cx="901590" cy="23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C0CEA12-B29E-4565-BC3C-D33082B810FB}"/>
                </a:ext>
              </a:extLst>
            </p:cNvPr>
            <p:cNvSpPr/>
            <p:nvPr/>
          </p:nvSpPr>
          <p:spPr>
            <a:xfrm>
              <a:off x="5739649" y="1414064"/>
              <a:ext cx="425942" cy="149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E00B6A-6621-489C-A57E-7310889F2172}"/>
                </a:ext>
              </a:extLst>
            </p:cNvPr>
            <p:cNvSpPr/>
            <p:nvPr/>
          </p:nvSpPr>
          <p:spPr>
            <a:xfrm>
              <a:off x="6358880" y="2082629"/>
              <a:ext cx="453330" cy="149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8CF3C49-194E-4818-87BE-726DFF997DE9}"/>
                </a:ext>
              </a:extLst>
            </p:cNvPr>
            <p:cNvSpPr/>
            <p:nvPr/>
          </p:nvSpPr>
          <p:spPr>
            <a:xfrm>
              <a:off x="4424197" y="4259368"/>
              <a:ext cx="401573" cy="1150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A38DB8-2281-4C2C-AAC3-EFB475156F09}"/>
              </a:ext>
            </a:extLst>
          </p:cNvPr>
          <p:cNvGrpSpPr/>
          <p:nvPr/>
        </p:nvGrpSpPr>
        <p:grpSpPr>
          <a:xfrm>
            <a:off x="7928859" y="1214791"/>
            <a:ext cx="3933593" cy="3852000"/>
            <a:chOff x="7928859" y="1326551"/>
            <a:chExt cx="3933593" cy="385200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1AAF89F2-F723-45B2-852D-A03C3B174E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3"/>
            <a:stretch/>
          </p:blipFill>
          <p:spPr bwMode="auto">
            <a:xfrm>
              <a:off x="7928859" y="1326551"/>
              <a:ext cx="3933593" cy="3852000"/>
            </a:xfrm>
            <a:prstGeom prst="rect">
              <a:avLst/>
            </a:prstGeom>
            <a:noFill/>
            <a:ln w="28575">
              <a:solidFill>
                <a:srgbClr val="60BED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7362C0-403B-4FC6-BE13-3BAAA2C69AD8}"/>
                </a:ext>
              </a:extLst>
            </p:cNvPr>
            <p:cNvSpPr/>
            <p:nvPr/>
          </p:nvSpPr>
          <p:spPr>
            <a:xfrm>
              <a:off x="9267445" y="2828912"/>
              <a:ext cx="1113385" cy="5729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C1D4C06-BCEE-4C2D-9773-230DE59B359C}"/>
                </a:ext>
              </a:extLst>
            </p:cNvPr>
            <p:cNvSpPr/>
            <p:nvPr/>
          </p:nvSpPr>
          <p:spPr>
            <a:xfrm>
              <a:off x="9227540" y="2235852"/>
              <a:ext cx="1378983" cy="5154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580FE9-CD37-4521-A922-A27E67F15C23}"/>
                </a:ext>
              </a:extLst>
            </p:cNvPr>
            <p:cNvSpPr/>
            <p:nvPr/>
          </p:nvSpPr>
          <p:spPr>
            <a:xfrm>
              <a:off x="10380830" y="3295690"/>
              <a:ext cx="377576" cy="2508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9991DD8-5056-49FC-A15D-57FC7E2BD082}"/>
                </a:ext>
              </a:extLst>
            </p:cNvPr>
            <p:cNvSpPr/>
            <p:nvPr/>
          </p:nvSpPr>
          <p:spPr>
            <a:xfrm>
              <a:off x="8373640" y="4000252"/>
              <a:ext cx="1156872" cy="30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F9C9737-EA41-4E44-A93E-6DFCAC868FFF}"/>
                </a:ext>
              </a:extLst>
            </p:cNvPr>
            <p:cNvSpPr/>
            <p:nvPr/>
          </p:nvSpPr>
          <p:spPr>
            <a:xfrm>
              <a:off x="9895655" y="3819701"/>
              <a:ext cx="759569" cy="4143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08B5BFB-C1BC-4F3C-9F65-75449F14CC8E}"/>
                </a:ext>
              </a:extLst>
            </p:cNvPr>
            <p:cNvSpPr/>
            <p:nvPr/>
          </p:nvSpPr>
          <p:spPr>
            <a:xfrm>
              <a:off x="9205228" y="1998694"/>
              <a:ext cx="1307569" cy="237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4A6AAA21-497B-45B3-8BAC-C517F27F5BF0}"/>
              </a:ext>
            </a:extLst>
          </p:cNvPr>
          <p:cNvSpPr txBox="1">
            <a:spLocks/>
          </p:cNvSpPr>
          <p:nvPr/>
        </p:nvSpPr>
        <p:spPr>
          <a:xfrm>
            <a:off x="7845137" y="5198457"/>
            <a:ext cx="4059526" cy="1410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2005 ~ 2020</a:t>
            </a:r>
          </a:p>
          <a:p>
            <a:pPr marL="0" indent="0" algn="l">
              <a:buNone/>
            </a:pPr>
            <a:r>
              <a:rPr lang="en-US" altLang="ko-KR" dirty="0"/>
              <a:t>2015</a:t>
            </a:r>
            <a:r>
              <a:rPr lang="ko-KR" altLang="en-US" dirty="0"/>
              <a:t>년 이후에 발생한 영상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학습 등의 키워드의 빈도수 높은 것으로 보아 </a:t>
            </a:r>
            <a:r>
              <a:rPr lang="en-US" altLang="ko-KR" dirty="0"/>
              <a:t>AI </a:t>
            </a:r>
            <a:r>
              <a:rPr lang="ko-KR" altLang="en-US" dirty="0"/>
              <a:t>특허 등록이 활발하게 이루어지는 것으로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D8510-104E-42AF-B6E3-8698EDF62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5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9;p28">
            <a:extLst>
              <a:ext uri="{FF2B5EF4-FFF2-40B4-BE49-F238E27FC236}">
                <a16:creationId xmlns:a16="http://schemas.microsoft.com/office/drawing/2014/main" id="{ABEE5D07-BB7E-4FB9-A7B5-C81E52A347BE}"/>
              </a:ext>
            </a:extLst>
          </p:cNvPr>
          <p:cNvSpPr txBox="1"/>
          <p:nvPr/>
        </p:nvSpPr>
        <p:spPr>
          <a:xfrm>
            <a:off x="1060396" y="2826121"/>
            <a:ext cx="3587804" cy="75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EDFA4-2820-4A61-B965-D6CBE5A4A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6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03 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핵심특허 분석</a:t>
            </a:r>
            <a:endParaRPr lang="ko-KR" altLang="en-US" sz="36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77A1F6-E4FF-46B5-A1EA-7AE65D977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8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의료영상 기술 변화 추이</a:t>
            </a:r>
            <a:endParaRPr lang="en-US" altLang="ko-KR" sz="2800" b="1" dirty="0">
              <a:solidFill>
                <a:srgbClr val="0C0C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핵심특허 선정 기준표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핵심특허 추출</a:t>
            </a:r>
            <a:endParaRPr lang="en-US" altLang="ko-KR" sz="2800" b="1" i="0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altLang="ko-KR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OS-Matrix </a:t>
            </a:r>
            <a:r>
              <a:rPr lang="ko-KR" altLang="en-US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분석주제 선정</a:t>
            </a:r>
            <a:br>
              <a:rPr lang="en-US" altLang="ko-KR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기술적 과제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수단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i="0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altLang="ko-KR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OS-Matrix </a:t>
            </a:r>
            <a:r>
              <a:rPr lang="ko-KR" altLang="en-US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분석</a:t>
            </a:r>
            <a:endParaRPr lang="en-US" altLang="ko-KR" sz="2800" b="1" i="0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altLang="ko-KR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6</a:t>
            </a:r>
            <a:r>
              <a:rPr lang="ko-KR" altLang="en-US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건의 핵심특허 구성분석</a:t>
            </a:r>
            <a:endParaRPr lang="ko-KR" altLang="en-US" sz="2800" b="1" i="0" u="none" strike="noStrike" cap="none" dirty="0">
              <a:solidFill>
                <a:srgbClr val="0C0C0C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287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96B3F1-A696-4609-9CF8-8139717D29EA}"/>
              </a:ext>
            </a:extLst>
          </p:cNvPr>
          <p:cNvSpPr/>
          <p:nvPr/>
        </p:nvSpPr>
        <p:spPr>
          <a:xfrm>
            <a:off x="445479" y="791756"/>
            <a:ext cx="11301044" cy="5991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2377" y="1610017"/>
            <a:ext cx="1980000" cy="3831238"/>
          </a:xfrm>
          <a:prstGeom prst="roundRect">
            <a:avLst>
              <a:gd name="adj" fmla="val 555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9189" y="1610017"/>
            <a:ext cx="1980000" cy="3831238"/>
          </a:xfrm>
          <a:prstGeom prst="roundRect">
            <a:avLst>
              <a:gd name="adj" fmla="val 555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06001" y="1610017"/>
            <a:ext cx="1980000" cy="3831238"/>
          </a:xfrm>
          <a:prstGeom prst="roundRect">
            <a:avLst>
              <a:gd name="adj" fmla="val 555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52813" y="1610017"/>
            <a:ext cx="1980000" cy="3831238"/>
          </a:xfrm>
          <a:prstGeom prst="roundRect">
            <a:avLst>
              <a:gd name="adj" fmla="val 555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599624" y="1610017"/>
            <a:ext cx="1980000" cy="3831238"/>
          </a:xfrm>
          <a:prstGeom prst="roundRect">
            <a:avLst>
              <a:gd name="adj" fmla="val 555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385047"/>
            <a:ext cx="12192000" cy="0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406435" y="1189105"/>
            <a:ext cx="391884" cy="391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653247" y="1189105"/>
            <a:ext cx="391884" cy="391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900059" y="1189105"/>
            <a:ext cx="391884" cy="391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146871" y="1189105"/>
            <a:ext cx="391884" cy="391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393682" y="1189105"/>
            <a:ext cx="391884" cy="391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1654" y="822533"/>
            <a:ext cx="60144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2005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8466" y="822533"/>
            <a:ext cx="60144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5278" y="822533"/>
            <a:ext cx="60144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42090" y="822533"/>
            <a:ext cx="60144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88901" y="822533"/>
            <a:ext cx="60144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77" y="2754119"/>
            <a:ext cx="1620000" cy="162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053" y="2754119"/>
            <a:ext cx="1634273" cy="1620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729381" y="4753318"/>
            <a:ext cx="174599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의료영상 품질향상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16319" y="5553352"/>
            <a:ext cx="117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 11-083161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49189" y="4645597"/>
            <a:ext cx="1800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의료영상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및 분석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183558" y="5553352"/>
            <a:ext cx="1331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 2014-792953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6001" y="4645596"/>
            <a:ext cx="1800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 체계화 및 정확성 향상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382505" y="5553352"/>
            <a:ext cx="1426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KR 2015-0111277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689624" y="4645597"/>
            <a:ext cx="1800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 및 진단결과 설명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003566" y="5553352"/>
            <a:ext cx="11721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 15-191043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42813" y="4537875"/>
            <a:ext cx="1800000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체내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 의료영상 추가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및 처리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574814" y="5553352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 2016-10366950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2377" y="1767227"/>
            <a:ext cx="1800000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Systems and methods providing automated decision support and medical imaging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49189" y="1767227"/>
            <a:ext cx="1800000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 and system for machine learning based assessment of fractional flow reserve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196001" y="1851865"/>
            <a:ext cx="1800000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의료영상의 병리 진단 분류 장치 및 이를 이용한 병리 진단 시스템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689624" y="1851866"/>
            <a:ext cx="1800000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medical image rendering based on machine learning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42813" y="1682588"/>
            <a:ext cx="1800000" cy="9387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 and system for anatomical object detection with edge-space deep neural network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279" y="2754119"/>
            <a:ext cx="1652691" cy="162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433" y="2754119"/>
            <a:ext cx="1627136" cy="162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2813" y="2754119"/>
            <a:ext cx="1620000" cy="1620000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706267" y="5868377"/>
            <a:ext cx="10752247" cy="869790"/>
            <a:chOff x="423436" y="5868377"/>
            <a:chExt cx="10752247" cy="869790"/>
          </a:xfrm>
        </p:grpSpPr>
        <p:sp>
          <p:nvSpPr>
            <p:cNvPr id="56" name="직사각형 55"/>
            <p:cNvSpPr/>
            <p:nvPr/>
          </p:nvSpPr>
          <p:spPr>
            <a:xfrm>
              <a:off x="2859188" y="5868377"/>
              <a:ext cx="8316495" cy="8697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 품질 향상 </a:t>
              </a:r>
              <a:r>
                <a:rPr lang="ko-KR" altLang="en-US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</a:t>
              </a:r>
              <a:r>
                <a:rPr lang="en-US" altLang="ko-KR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 및 분석 </a:t>
              </a:r>
              <a:r>
                <a:rPr lang="ko-KR" altLang="en-US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</a:t>
              </a:r>
              <a:r>
                <a:rPr lang="en-US" altLang="ko-KR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 체계화 </a:t>
              </a:r>
              <a:r>
                <a:rPr lang="ko-KR" altLang="en-US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</a:t>
              </a:r>
              <a:r>
                <a:rPr lang="en-US" altLang="ko-KR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시각화 및 진단 결과 설명 </a:t>
              </a:r>
              <a:r>
                <a:rPr lang="ko-KR" altLang="en-US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지속적해서 업로드 되는 의료 </a:t>
              </a:r>
              <a:r>
                <a:rPr lang="en-US" altLang="ko-KR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b="1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학습 및 처리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3436" y="6066244"/>
              <a:ext cx="23006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i="0" spc="-3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연도별 기술 발전양상 </a:t>
              </a:r>
              <a:endParaRPr lang="en-US" altLang="ko-KR" sz="2000" b="1" spc="-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DE75B343-7C21-4CF2-972A-DB255559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1. </a:t>
            </a:r>
            <a:r>
              <a:rPr lang="en-US" altLang="ko-KR" dirty="0"/>
              <a:t>AI </a:t>
            </a:r>
            <a:r>
              <a:rPr lang="ko-KR" altLang="en-US" dirty="0"/>
              <a:t>의료영상 기술 변화 추이</a:t>
            </a:r>
          </a:p>
        </p:txBody>
      </p:sp>
      <p:sp>
        <p:nvSpPr>
          <p:cNvPr id="3" name="순서도: 천공 테이프 2">
            <a:extLst>
              <a:ext uri="{FF2B5EF4-FFF2-40B4-BE49-F238E27FC236}">
                <a16:creationId xmlns:a16="http://schemas.microsoft.com/office/drawing/2014/main" id="{52F8F920-7BA8-44D4-B8FE-3C0EDDE664E3}"/>
              </a:ext>
            </a:extLst>
          </p:cNvPr>
          <p:cNvSpPr/>
          <p:nvPr/>
        </p:nvSpPr>
        <p:spPr>
          <a:xfrm rot="5400000">
            <a:off x="2502161" y="1297302"/>
            <a:ext cx="479707" cy="177097"/>
          </a:xfrm>
          <a:prstGeom prst="flowChartPunchedTape">
            <a:avLst/>
          </a:prstGeom>
          <a:solidFill>
            <a:schemeClr val="bg1"/>
          </a:solidFill>
          <a:ln>
            <a:solidFill>
              <a:srgbClr val="5BB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2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38423"/>
              </p:ext>
            </p:extLst>
          </p:nvPr>
        </p:nvGraphicFramePr>
        <p:xfrm>
          <a:off x="278677" y="989052"/>
          <a:ext cx="11582400" cy="330054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4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04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1806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핵심특허 선정 정량평가 기준표 </a:t>
                      </a:r>
                      <a:r>
                        <a:rPr lang="en-US" altLang="ko-KR" sz="20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총합 </a:t>
                      </a:r>
                      <a:r>
                        <a:rPr lang="en-US" altLang="ko-KR" sz="20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20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점 이상</a:t>
                      </a:r>
                      <a:r>
                        <a:rPr lang="en-US" altLang="ko-KR" sz="20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출원 건수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가중치</a:t>
                      </a:r>
                      <a:endParaRPr lang="en-US" altLang="ko-KR" sz="1300" b="1" u="none" strike="noStrike" dirty="0">
                        <a:solidFill>
                          <a:srgbClr val="000000"/>
                        </a:solidFill>
                      </a:endParaRPr>
                    </a:p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</a:rPr>
                        <a:t>점수</a:t>
                      </a:r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독립항</a:t>
                      </a:r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</a:rPr>
                        <a:t> 수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가중치</a:t>
                      </a:r>
                      <a:endParaRPr lang="en-US" altLang="ko-KR" sz="1300" b="1" u="none" strike="noStrike" dirty="0">
                        <a:solidFill>
                          <a:srgbClr val="000000"/>
                        </a:solidFill>
                      </a:endParaRPr>
                    </a:p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</a:rPr>
                        <a:t>점수</a:t>
                      </a:r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패밀리특허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가중치</a:t>
                      </a:r>
                      <a:endParaRPr lang="en-US" altLang="ko-KR" sz="1300" b="1" u="none" strike="noStrike" dirty="0">
                        <a:solidFill>
                          <a:srgbClr val="000000"/>
                        </a:solidFill>
                      </a:endParaRPr>
                    </a:p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</a:rPr>
                        <a:t>점수</a:t>
                      </a:r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피인용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가중치</a:t>
                      </a:r>
                      <a:endParaRPr lang="en-US" altLang="ko-KR" sz="1300" b="1" u="none" strike="noStrike" dirty="0">
                        <a:solidFill>
                          <a:srgbClr val="000000"/>
                        </a:solidFill>
                      </a:endParaRPr>
                    </a:p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</a:rPr>
                        <a:t>점수</a:t>
                      </a:r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등록여부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가중치</a:t>
                      </a:r>
                      <a:endParaRPr lang="en-US" altLang="ko-KR" sz="1300" b="1" u="none" strike="noStrike" dirty="0">
                        <a:solidFill>
                          <a:srgbClr val="000000"/>
                        </a:solidFill>
                      </a:endParaRPr>
                    </a:p>
                    <a:p>
                      <a:pPr algn="ctr" fontAlgn="ctr"/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</a:rPr>
                        <a:t>점수</a:t>
                      </a:r>
                      <a:r>
                        <a:rPr lang="en-US" altLang="ko-KR" sz="1300" b="1" u="none" strike="noStrik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1~3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거절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</a:rPr>
                        <a:t>소멸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</a:rPr>
                        <a:t>취하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제외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5~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4~6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공개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10~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5~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7~9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10~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심사중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20~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7~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10~12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20~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등록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30~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9~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13~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30~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61256" y="4404360"/>
          <a:ext cx="11608525" cy="211839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32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17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핵심특허 선정 정성평가 기준표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기술 수준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기술의 </a:t>
                      </a:r>
                      <a:r>
                        <a:rPr lang="ko-KR" altLang="en-US" sz="1300" b="1" u="none" strike="noStrike" dirty="0" err="1">
                          <a:solidFill>
                            <a:srgbClr val="000000"/>
                          </a:solidFill>
                        </a:rPr>
                        <a:t>활용성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기술의 </a:t>
                      </a:r>
                      <a:r>
                        <a:rPr lang="ko-KR" altLang="en-US" sz="1300" b="1" u="none" strike="noStrike" dirty="0" err="1">
                          <a:solidFill>
                            <a:srgbClr val="000000"/>
                          </a:solidFill>
                        </a:rPr>
                        <a:t>파급성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기술의 정확성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시장진입 용이성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인공지능 기술난이도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다양한 범주에서의 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</a:rPr>
                        <a:t>활용성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의료데이터 </a:t>
                      </a:r>
                      <a:b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</a:b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호환여부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도출된 결과에 대한 근거 설명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국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</a:rPr>
                        <a:t>내외 기술 </a:t>
                      </a:r>
                      <a:br>
                        <a:rPr lang="ko-KR" altLang="en-US" sz="1300" b="0" u="none" strike="noStrike" dirty="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</a:rPr>
                        <a:t>허용범위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9D598B27-4F03-4682-A098-72B2EA6D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핵심특허 선정 기준표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34E8959-F549-446F-9E25-2A800483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3.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핵심특허 추출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77129AE-806F-4AB3-BD34-DB8ACECB9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25343"/>
              </p:ext>
            </p:extLst>
          </p:nvPr>
        </p:nvGraphicFramePr>
        <p:xfrm>
          <a:off x="3308843" y="731520"/>
          <a:ext cx="8568000" cy="5923278"/>
        </p:xfrm>
        <a:graphic>
          <a:graphicData uri="http://schemas.openxmlformats.org/drawingml/2006/table">
            <a:tbl>
              <a:tblPr firstRow="1" firstCol="1">
                <a:tableStyleId>{74C1A8A3-306A-4EB7-A6B1-4F7E0EB9C5D6}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657596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92414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55115789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993468255"/>
                    </a:ext>
                  </a:extLst>
                </a:gridCol>
                <a:gridCol w="5292000">
                  <a:extLst>
                    <a:ext uri="{9D8B030D-6E8A-4147-A177-3AD203B41FA5}">
                      <a16:colId xmlns:a16="http://schemas.microsoft.com/office/drawing/2014/main" val="1111083024"/>
                    </a:ext>
                  </a:extLst>
                </a:gridCol>
              </a:tblGrid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국가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출원번호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출원인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발명의 명칭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226468374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EP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2013-756800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HeartFlow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Inc.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Systems and methods for estimating blood flow characteristics from vessel geometry and physiology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559520361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2014-706108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SIEMENS Co.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Method and system for approximating deep neural networks for anatomical object detection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2313510915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EP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2014-792953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SIEMENS Co.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Method and system for machine learning based assessment of fractional flow reserve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1789361292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2014-865565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SIEMENS Co.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Deep similarity learning for multimodal medical images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2922834591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KR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2015-0111277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루닛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의료영상의 병리 진단 분류 장치 및 이를 이용한 병리 진단 시스템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360420551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2015-10768893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SIEMENS Co.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Semantic medical images for the 3D printing anatomy structure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774813352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2015-191043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SIEMENS Co.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Content-based medical image rendering based on machine learning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3143369005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2015-360742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General Electric Co.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Deep learning medical systems and methods for image reconstruction and quality evaluation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3100947728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2015-442718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IBM Co.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Automatic detection and semantic description of lesions using a convolutional neural network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471144615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2015-697341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IBM Co.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Iterative semi-automatic annotation for workload reduction in medical image labeling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3667866217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EP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2015-708761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Ventana Medical Systems, Inc.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Medical image analysis for identifying biomarker-positive tumor cells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2470717009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KR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2016-0025149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뷰노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심층신경망을 이용한 골 연령 산출방법 및 프로그램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344906056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KR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2016-0131976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헬스허브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기계학습을 통한 의료영상 판독 및 진단 통합 시스템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2646587625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KR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2016-0168176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딥바이오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뉴럴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네트워크를 이용한 질병의 진단 시스템 및 그 방법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3532979615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</a:t>
                      </a: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2014-709536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SIEMENS Co.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Method and system for anatomical object detection using marginal space deep neural networks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3940852039"/>
                  </a:ext>
                </a:extLst>
              </a:tr>
              <a:tr h="28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KR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2017-0105723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제이엘케이</a:t>
                      </a:r>
                      <a:b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인스펙션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임상 정보를 반영한 의료 진단 방법 및 이를 이용하는 장치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3120993516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KR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2017-0106529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뷰노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기계 학습에 있어서 데이터 확대를 이용하여 데이터의 분류를 수행하는 방법 및 이를 이용한 장치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840538005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2017-10562784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UNIV BEIJING TECHNOLOGY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Traditional 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chinese</a:t>
                      </a: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medicine tongue color moss automatic analysis method based on convolutional neural network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2008300138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EP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2017-162574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Becton, Dickinson and Company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Wearable electronic device for enhancing visualization during insertion of an invasive device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2365425159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KR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2018-0077425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루닛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악성 종양 진단 방법 및 장치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191502820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2018-10284552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UNIV SHANGHAI JIAOTONG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Deep learning-based cell detection counting method and system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399199653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2018-11000479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SIEMENS Co.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Method for segmentation of organ structure of examination object in medical image data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2812215782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KR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2018-7012260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아벤트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인크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의료적 이미징 기반 절차에서 타겟 해부 대상으로의 내비게이션을 위한 시스템 및 방법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63" marR="4463" marT="4463" marB="0" anchor="ctr"/>
                </a:tc>
                <a:extLst>
                  <a:ext uri="{0D108BD9-81ED-4DB2-BD59-A6C34878D82A}">
                    <a16:rowId xmlns:a16="http://schemas.microsoft.com/office/drawing/2014/main" val="2249652446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23CAB2-2D29-4CF5-A887-6CF752DC7F0C}"/>
              </a:ext>
            </a:extLst>
          </p:cNvPr>
          <p:cNvGrpSpPr/>
          <p:nvPr/>
        </p:nvGrpSpPr>
        <p:grpSpPr>
          <a:xfrm>
            <a:off x="380545" y="2655759"/>
            <a:ext cx="2733078" cy="3862963"/>
            <a:chOff x="467543" y="656872"/>
            <a:chExt cx="5040000" cy="5400440"/>
          </a:xfrm>
          <a:effectLst/>
        </p:grpSpPr>
        <p:sp>
          <p:nvSpPr>
            <p:cNvPr id="19" name="AutoShape 13">
              <a:extLst>
                <a:ext uri="{FF2B5EF4-FFF2-40B4-BE49-F238E27FC236}">
                  <a16:creationId xmlns:a16="http://schemas.microsoft.com/office/drawing/2014/main" id="{F05EAE78-39C9-4196-A020-7E45C7CAD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3" y="4437312"/>
              <a:ext cx="5040000" cy="1620000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B w="57150" h="38100" prst="artDeco"/>
              </a:sp3d>
            </a:bodyPr>
            <a:lstStyle/>
            <a:p>
              <a:pPr algn="ctr"/>
              <a:endParaRPr kumimoji="0" lang="ko-KR" altLang="ko-KR">
                <a:latin typeface="+mj-ea"/>
                <a:ea typeface="+mj-ea"/>
              </a:endParaRPr>
            </a:p>
          </p:txBody>
        </p:sp>
        <p:sp>
          <p:nvSpPr>
            <p:cNvPr id="20" name="AutoShape 12">
              <a:extLst>
                <a:ext uri="{FF2B5EF4-FFF2-40B4-BE49-F238E27FC236}">
                  <a16:creationId xmlns:a16="http://schemas.microsoft.com/office/drawing/2014/main" id="{76EB79DF-52E3-4435-BB9D-1E69F8BE6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543" y="3492202"/>
              <a:ext cx="4320000" cy="1620000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B w="57150" h="38100" prst="artDeco"/>
              </a:sp3d>
            </a:bodyPr>
            <a:lstStyle/>
            <a:p>
              <a:pPr algn="ctr"/>
              <a:endParaRPr kumimoji="0" lang="ko-KR" altLang="ko-KR">
                <a:latin typeface="+mj-ea"/>
                <a:ea typeface="+mj-ea"/>
              </a:endParaRPr>
            </a:p>
          </p:txBody>
        </p:sp>
        <p:sp>
          <p:nvSpPr>
            <p:cNvPr id="21" name="AutoShape 12">
              <a:extLst>
                <a:ext uri="{FF2B5EF4-FFF2-40B4-BE49-F238E27FC236}">
                  <a16:creationId xmlns:a16="http://schemas.microsoft.com/office/drawing/2014/main" id="{4250367B-44DB-48C8-8D6F-35101475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543" y="2547092"/>
              <a:ext cx="3600000" cy="1620000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B w="57150" h="38100" prst="artDeco"/>
              </a:sp3d>
            </a:bodyPr>
            <a:lstStyle/>
            <a:p>
              <a:pPr algn="ctr"/>
              <a:endParaRPr kumimoji="0" lang="ko-KR" altLang="ko-KR" dirty="0">
                <a:latin typeface="+mj-ea"/>
                <a:ea typeface="+mj-ea"/>
              </a:endParaRPr>
            </a:p>
          </p:txBody>
        </p:sp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FF8A16AA-627B-4B97-B422-8DB0ED5B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43" y="1601982"/>
              <a:ext cx="2880000" cy="1620000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B w="57150" h="38100" prst="artDeco"/>
              </a:sp3d>
            </a:bodyPr>
            <a:lstStyle/>
            <a:p>
              <a:pPr algn="ctr"/>
              <a:endParaRPr kumimoji="0" lang="ko-KR" altLang="ko-KR">
                <a:latin typeface="+mj-ea"/>
                <a:ea typeface="+mj-ea"/>
              </a:endParaRPr>
            </a:p>
          </p:txBody>
        </p:sp>
        <p:sp>
          <p:nvSpPr>
            <p:cNvPr id="23" name="Text Box 4">
              <a:extLst>
                <a:ext uri="{FF2B5EF4-FFF2-40B4-BE49-F238E27FC236}">
                  <a16:creationId xmlns:a16="http://schemas.microsoft.com/office/drawing/2014/main" id="{FED68529-F3DE-44A3-B654-FF026C625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911" y="5289183"/>
              <a:ext cx="2557260" cy="7314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  <a:scene3d>
                <a:camera prst="orthographicFront"/>
                <a:lightRig rig="threePt" dir="t"/>
              </a:scene3d>
              <a:sp3d>
                <a:bevelB w="57150" h="38100" prst="artDeco"/>
              </a:sp3d>
            </a:bodyPr>
            <a:lstStyle/>
            <a:p>
              <a:pPr algn="ctr"/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최초 모집단</a:t>
              </a: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+mj-ea"/>
                  <a:ea typeface="+mj-ea"/>
                </a:rPr>
                <a:t>18,980</a:t>
              </a:r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건</a:t>
              </a:r>
            </a:p>
          </p:txBody>
        </p:sp>
        <p:sp>
          <p:nvSpPr>
            <p:cNvPr id="24" name="Text Box 4">
              <a:extLst>
                <a:ext uri="{FF2B5EF4-FFF2-40B4-BE49-F238E27FC236}">
                  <a16:creationId xmlns:a16="http://schemas.microsoft.com/office/drawing/2014/main" id="{401A2131-1117-4F40-BC1D-333A5BC85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911" y="4316422"/>
              <a:ext cx="2557261" cy="7314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  <a:scene3d>
                <a:camera prst="orthographicFront"/>
                <a:lightRig rig="threePt" dir="t"/>
              </a:scene3d>
              <a:sp3d>
                <a:bevelB w="57150" h="38100" prst="artDeco"/>
              </a:sp3d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유효데이터</a:t>
              </a:r>
              <a:endParaRPr lang="en-US" altLang="ko-KR" sz="14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+mj-ea"/>
                  <a:ea typeface="+mj-ea"/>
                </a:rPr>
                <a:t>747</a:t>
              </a:r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건</a:t>
              </a: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27554C15-5B0F-4550-B8CD-99A07452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544" y="3416772"/>
              <a:ext cx="3599999" cy="7314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  <a:scene3d>
                <a:camera prst="orthographicFront"/>
                <a:lightRig rig="threePt" dir="t"/>
              </a:scene3d>
              <a:sp3d>
                <a:bevelB w="57150" h="38100" prst="artDeco"/>
              </a:sp3d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핵심특허 정량평가</a:t>
              </a:r>
              <a:endParaRPr lang="en-US" altLang="ko-KR" sz="14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kumimoji="0" lang="en-US" altLang="ko-KR" sz="1400" dirty="0">
                  <a:solidFill>
                    <a:schemeClr val="bg1"/>
                  </a:solidFill>
                  <a:latin typeface="+mj-ea"/>
                  <a:ea typeface="+mj-ea"/>
                </a:rPr>
                <a:t>318</a:t>
              </a:r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건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251265-83C3-4178-807F-555A9212BFFA}"/>
                </a:ext>
              </a:extLst>
            </p:cNvPr>
            <p:cNvGrpSpPr/>
            <p:nvPr/>
          </p:nvGrpSpPr>
          <p:grpSpPr>
            <a:xfrm>
              <a:off x="1708913" y="656872"/>
              <a:ext cx="2557261" cy="1620000"/>
              <a:chOff x="1708913" y="656872"/>
              <a:chExt cx="2557261" cy="1620000"/>
            </a:xfrm>
          </p:grpSpPr>
          <p:sp>
            <p:nvSpPr>
              <p:cNvPr id="28" name="AutoShape 10">
                <a:extLst>
                  <a:ext uri="{FF2B5EF4-FFF2-40B4-BE49-F238E27FC236}">
                    <a16:creationId xmlns:a16="http://schemas.microsoft.com/office/drawing/2014/main" id="{44F0191E-4CFA-4814-AAB7-10256CAB9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543" y="656872"/>
                <a:ext cx="2160000" cy="1620000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B w="57150" h="38100" prst="artDeco"/>
                </a:sp3d>
              </a:bodyPr>
              <a:lstStyle/>
              <a:p>
                <a:pPr algn="ctr"/>
                <a:endParaRPr kumimoji="0" lang="ko-KR" altLang="ko-KR" sz="1600">
                  <a:latin typeface="+mj-ea"/>
                  <a:ea typeface="+mj-ea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6360CDF-3C53-4875-8544-BDAF3C18A337}"/>
                  </a:ext>
                </a:extLst>
              </p:cNvPr>
              <p:cNvSpPr/>
              <p:nvPr/>
            </p:nvSpPr>
            <p:spPr>
              <a:xfrm>
                <a:off x="1708913" y="1439164"/>
                <a:ext cx="2557261" cy="82553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800" b="1" dirty="0">
                    <a:latin typeface="+mj-ea"/>
                    <a:ea typeface="+mj-ea"/>
                  </a:rPr>
                  <a:t>핵심특허</a:t>
                </a:r>
                <a:endParaRPr lang="en-US" altLang="ko-KR" sz="1800" b="1" dirty="0">
                  <a:latin typeface="+mj-ea"/>
                  <a:ea typeface="+mj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800" b="1" dirty="0">
                    <a:latin typeface="+mj-ea"/>
                    <a:ea typeface="+mj-ea"/>
                  </a:rPr>
                  <a:t>23</a:t>
                </a:r>
                <a:r>
                  <a:rPr lang="ko-KR" altLang="en-US" sz="1800" b="1" dirty="0">
                    <a:latin typeface="+mj-ea"/>
                    <a:ea typeface="+mj-ea"/>
                  </a:rPr>
                  <a:t>건</a:t>
                </a:r>
              </a:p>
            </p:txBody>
          </p:sp>
        </p:grp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DB9CF3D0-777C-4BCC-B01D-C14F755B2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544" y="2496782"/>
              <a:ext cx="3599999" cy="7314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  <a:scene3d>
                <a:camera prst="orthographicFront"/>
                <a:lightRig rig="threePt" dir="t"/>
              </a:scene3d>
              <a:sp3d>
                <a:bevelB w="57150" h="38100" prst="artDeco"/>
              </a:sp3d>
            </a:bodyPr>
            <a:lstStyle/>
            <a:p>
              <a:pPr algn="ctr"/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핵심특허 정성평가</a:t>
              </a:r>
              <a:endParaRPr kumimoji="0" lang="en-US" altLang="ko-KR" sz="14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+mj-ea"/>
                  <a:ea typeface="+mj-ea"/>
                </a:rPr>
                <a:t>35</a:t>
              </a:r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건</a:t>
              </a:r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D20AB4B-2695-476A-9644-B12A6060B347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2053110" y="1797953"/>
            <a:ext cx="1131178" cy="17432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85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A7014B-75D5-47EA-BD67-1813480D6256}"/>
              </a:ext>
            </a:extLst>
          </p:cNvPr>
          <p:cNvGraphicFramePr>
            <a:graphicFrameLocks noGrp="1"/>
          </p:cNvGraphicFramePr>
          <p:nvPr/>
        </p:nvGraphicFramePr>
        <p:xfrm>
          <a:off x="694509" y="1241450"/>
          <a:ext cx="10802982" cy="495317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21882">
                  <a:extLst>
                    <a:ext uri="{9D8B030D-6E8A-4147-A177-3AD203B41FA5}">
                      <a16:colId xmlns:a16="http://schemas.microsoft.com/office/drawing/2014/main" val="2455170944"/>
                    </a:ext>
                  </a:extLst>
                </a:gridCol>
                <a:gridCol w="2667886">
                  <a:extLst>
                    <a:ext uri="{9D8B030D-6E8A-4147-A177-3AD203B41FA5}">
                      <a16:colId xmlns:a16="http://schemas.microsoft.com/office/drawing/2014/main" val="1405212276"/>
                    </a:ext>
                  </a:extLst>
                </a:gridCol>
                <a:gridCol w="4902977">
                  <a:extLst>
                    <a:ext uri="{9D8B030D-6E8A-4147-A177-3AD203B41FA5}">
                      <a16:colId xmlns:a16="http://schemas.microsoft.com/office/drawing/2014/main" val="3406088278"/>
                    </a:ext>
                  </a:extLst>
                </a:gridCol>
                <a:gridCol w="1810237">
                  <a:extLst>
                    <a:ext uri="{9D8B030D-6E8A-4147-A177-3AD203B41FA5}">
                      <a16:colId xmlns:a16="http://schemas.microsoft.com/office/drawing/2014/main" val="1588370699"/>
                    </a:ext>
                  </a:extLst>
                </a:gridCol>
              </a:tblGrid>
              <a:tr h="3743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등록번호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출원일</a:t>
                      </a:r>
                      <a:r>
                        <a:rPr lang="en-US" altLang="ko-KR" sz="11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100" b="1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명칭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기술적용분야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도면</a:t>
                      </a:r>
                    </a:p>
                  </a:txBody>
                  <a:tcPr marL="29082" marR="29082" marT="8040" marB="8040" anchor="ctr"/>
                </a:tc>
                <a:extLst>
                  <a:ext uri="{0D108BD9-81ED-4DB2-BD59-A6C34878D82A}">
                    <a16:rowId xmlns:a16="http://schemas.microsoft.com/office/drawing/2014/main" val="962128205"/>
                  </a:ext>
                </a:extLst>
              </a:tr>
              <a:tr h="110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KR</a:t>
                      </a:r>
                      <a:r>
                        <a:rPr lang="en-US" sz="1050" b="1" i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05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10-1846370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(2018.04.02)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심층신경망을 이용한 골 연령 </a:t>
                      </a:r>
                      <a:r>
                        <a:rPr lang="ko-KR" altLang="en-US" sz="1400" b="1" i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산출방법</a:t>
                      </a:r>
                      <a:r>
                        <a:rPr lang="ko-KR" altLang="en-US" sz="14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및 프로그램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특정한 신체부위에 대한 의료영상을 누적하여 형성된 빅데이터를 심층신경망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(DNN)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을 이용한 </a:t>
                      </a:r>
                      <a:r>
                        <a:rPr lang="ko-KR" altLang="en-US" sz="1200" b="1" i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딥러닝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방식으로 분석하여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환자의 골 연령을 산출하는 방법 및 프로그램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9082" marR="29082" marT="8040" marB="8040" anchor="ctr"/>
                </a:tc>
                <a:extLst>
                  <a:ext uri="{0D108BD9-81ED-4DB2-BD59-A6C34878D82A}">
                    <a16:rowId xmlns:a16="http://schemas.microsoft.com/office/drawing/2014/main" val="660021324"/>
                  </a:ext>
                </a:extLst>
              </a:tr>
              <a:tr h="110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KR 10-1889725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(2018.08.13)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악성 종양 진단 방법 및 장치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디지털 병리 장비에 의해 디지털 이미지로 변환된 조직 슬라이드 이미지를 이용하여 진단 대상 조직에 대한 병리 진단 결과를 예측하는 악성 종양 진단 방법 및 장치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9082" marR="29082" marT="8040" marB="8040" anchor="ctr"/>
                </a:tc>
                <a:extLst>
                  <a:ext uri="{0D108BD9-81ED-4DB2-BD59-A6C34878D82A}">
                    <a16:rowId xmlns:a16="http://schemas.microsoft.com/office/drawing/2014/main" val="1672534434"/>
                  </a:ext>
                </a:extLst>
              </a:tr>
              <a:tr h="110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KR 10-1944536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(2016.01.25)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뉴럴</a:t>
                      </a:r>
                      <a:r>
                        <a:rPr lang="ko-KR" altLang="en-US" sz="14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네트워크를 이용한 질병의 진단 시스템 및 그 방법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뉴럴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네트워크를 통한 학습을 수행하여 </a:t>
                      </a:r>
                      <a:r>
                        <a:rPr lang="ko-KR" altLang="en-US" sz="1200" b="1" i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생체조직의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이미지를 입력할 경우 소정의 질병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예컨대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전립선 암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을 진단할 수 있는 시스템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9082" marR="29082" marT="8040" marB="8040" anchor="ctr"/>
                </a:tc>
                <a:extLst>
                  <a:ext uri="{0D108BD9-81ED-4DB2-BD59-A6C34878D82A}">
                    <a16:rowId xmlns:a16="http://schemas.microsoft.com/office/drawing/2014/main" val="3949034286"/>
                  </a:ext>
                </a:extLst>
              </a:tr>
              <a:tr h="110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EP 3057510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(2018.11.28)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METHOD AND SYSTEM FOR MACHINE LEARNING BASED ASSESSMENT OF FRACTIONAL FLOW RESERVE</a:t>
                      </a:r>
                      <a:endParaRPr lang="ko-KR" altLang="en-US" sz="1050" b="1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협착증을 포함하는 상기 환자의 의료영상 데이터는 수신되고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협착증을 위한 특징은 상기 환자의 의료영상 데이터로부터 추출</a:t>
                      </a:r>
                    </a:p>
                  </a:txBody>
                  <a:tcPr marL="29082" marR="29082" marT="8040" marB="804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9082" marR="29082" marT="8040" marB="8040" anchor="ctr"/>
                </a:tc>
                <a:extLst>
                  <a:ext uri="{0D108BD9-81ED-4DB2-BD59-A6C34878D82A}">
                    <a16:rowId xmlns:a16="http://schemas.microsoft.com/office/drawing/2014/main" val="4162539620"/>
                  </a:ext>
                </a:extLst>
              </a:tr>
            </a:tbl>
          </a:graphicData>
        </a:graphic>
      </p:graphicFrame>
      <p:pic>
        <p:nvPicPr>
          <p:cNvPr id="3" name="_x251632544" descr="EMB00000e047da6">
            <a:extLst>
              <a:ext uri="{FF2B5EF4-FFF2-40B4-BE49-F238E27FC236}">
                <a16:creationId xmlns:a16="http://schemas.microsoft.com/office/drawing/2014/main" id="{4149EB10-7380-4659-B406-847C68BF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81" y="1809388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_x251633904" descr="EMB00000e047da7">
            <a:extLst>
              <a:ext uri="{FF2B5EF4-FFF2-40B4-BE49-F238E27FC236}">
                <a16:creationId xmlns:a16="http://schemas.microsoft.com/office/drawing/2014/main" id="{A3D21507-7CBF-4213-97B9-B813BADE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81" y="2924961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251640064" descr="EMB00000e047daa">
            <a:extLst>
              <a:ext uri="{FF2B5EF4-FFF2-40B4-BE49-F238E27FC236}">
                <a16:creationId xmlns:a16="http://schemas.microsoft.com/office/drawing/2014/main" id="{9C654622-6F1B-4717-9877-57D38936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81" y="4040534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251625824" descr="EMB00000e047dab">
            <a:extLst>
              <a:ext uri="{FF2B5EF4-FFF2-40B4-BE49-F238E27FC236}">
                <a16:creationId xmlns:a16="http://schemas.microsoft.com/office/drawing/2014/main" id="{CFA5B2C8-F2CA-4B33-9EDC-2DD518F67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81" y="5156106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CFD765D0-8CFF-4DE2-8410-3A5FF363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4</a:t>
            </a:r>
            <a:r>
              <a:rPr lang="en-US" altLang="ko-KR" dirty="0"/>
              <a:t>. </a:t>
            </a:r>
            <a:r>
              <a:rPr lang="ko-KR" altLang="en-US" dirty="0"/>
              <a:t>질병 관련 핵심특허</a:t>
            </a:r>
          </a:p>
        </p:txBody>
      </p:sp>
    </p:spTree>
    <p:extLst>
      <p:ext uri="{BB962C8B-B14F-4D97-AF65-F5344CB8AC3E}">
        <p14:creationId xmlns:p14="http://schemas.microsoft.com/office/powerpoint/2010/main" val="2779738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g931b113971_0_6"/>
          <p:cNvGraphicFramePr/>
          <p:nvPr>
            <p:extLst>
              <p:ext uri="{D42A27DB-BD31-4B8C-83A1-F6EECF244321}">
                <p14:modId xmlns:p14="http://schemas.microsoft.com/office/powerpoint/2010/main" val="1043376527"/>
              </p:ext>
            </p:extLst>
          </p:nvPr>
        </p:nvGraphicFramePr>
        <p:xfrm>
          <a:off x="270994" y="2335010"/>
          <a:ext cx="11602387" cy="4283999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318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37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기술적</a:t>
                      </a: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과제</a:t>
                      </a: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(Object) </a:t>
                      </a:r>
                      <a:r>
                        <a:rPr lang="en-US" sz="20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용어</a:t>
                      </a: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설명</a:t>
                      </a:r>
                      <a:endParaRPr sz="2000" b="1" dirty="0"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희소</a:t>
                      </a: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Data </a:t>
                      </a: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보충</a:t>
                      </a:r>
                      <a:endParaRPr sz="1800" b="1" dirty="0"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희소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Data :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희귀 질병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(</a:t>
                      </a:r>
                      <a:r>
                        <a:rPr lang="ko-KR" altLang="en-US" sz="1200" b="1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뮤코다당증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 </a:t>
                      </a:r>
                      <a:r>
                        <a:rPr lang="ko-KR" altLang="en-US" sz="1200" b="1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샤르코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 마리 </a:t>
                      </a:r>
                      <a:r>
                        <a:rPr lang="ko-KR" altLang="en-US" sz="1200" b="1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투스병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 등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)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에 대한 가공되지 않는 자료</a:t>
                      </a:r>
                      <a:endParaRPr lang="en-US" sz="1200" b="1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sym typeface="Dotum"/>
                      </a:endParaRP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희귀 질병은 말 그대로 질병을 앓는 환자가 소수인 질병을 이야기함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.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이러한 질병은 전례가 부족하여 질병의 진단 및 치료하는데 어려움을 겪고 있다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.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이러한 희소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Data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 보충을 위한 과제가 존재함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.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임상</a:t>
                      </a: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결과의</a:t>
                      </a:r>
                      <a:endParaRPr lang="en-US" sz="1800" b="1" u="none" strike="noStrike" cap="none" dirty="0">
                        <a:solidFill>
                          <a:srgbClr val="000000"/>
                        </a:solidFill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Data </a:t>
                      </a:r>
                      <a:r>
                        <a:rPr lang="ko-KR" alt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품질 </a:t>
                      </a: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강화</a:t>
                      </a:r>
                      <a:endParaRPr sz="1800" b="1" dirty="0"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검출된 정형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/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비정형 영상데이터의 정확한 진단을 위한 영상품질 최적화를 의미</a:t>
                      </a: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의료영상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DB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을 품질강화 후 검출 결과를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3D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모델링하여 대상자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(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환자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)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의 진단결과에 대한 이해도 향상과 사용자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(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의사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)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의 수술에 대한 시뮬레이션이 가능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Arial"/>
                        </a:rPr>
                        <a:t>.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의료</a:t>
                      </a: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</a:t>
                      </a:r>
                      <a:r>
                        <a:rPr lang="en-US" altLang="ko-KR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Data</a:t>
                      </a: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신뢰성</a:t>
                      </a: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강화</a:t>
                      </a:r>
                      <a:endParaRPr sz="1800" b="1" dirty="0"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의료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Data :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질병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진단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치료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효과 등 의료 행위에 있어 정보로 가공되는 자료</a:t>
                      </a:r>
                      <a:endParaRPr lang="en-US" sz="1200" b="1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sym typeface="Dotum"/>
                      </a:endParaRP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기술적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의료기기 차이 등 외부요인 때문에 수집된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Data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가 불일치하거나 무의미한 데이터로 변질하면서 의료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Data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의 신뢰성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(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정확도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)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이 하락하는 문제가 발생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.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의료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Data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신뢰성을 강화하기 위한 기술적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체계적인 과제가 존재함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.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의료</a:t>
                      </a: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</a:t>
                      </a:r>
                      <a:r>
                        <a:rPr lang="en-US" altLang="ko-KR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Data</a:t>
                      </a: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공중</a:t>
                      </a:r>
                      <a:endParaRPr lang="en-US" sz="1800" b="1" u="none" strike="noStrike" cap="none" dirty="0">
                        <a:solidFill>
                          <a:srgbClr val="000000"/>
                        </a:solidFill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이해도</a:t>
                      </a: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향상</a:t>
                      </a:r>
                      <a:endParaRPr sz="1800" b="1" dirty="0"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공중 이해도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: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공중은 일반 대중을 일컫는 말로 일반인이 의료 설명 얼마나 이해 하였는가를 의미</a:t>
                      </a:r>
                      <a:endParaRPr lang="en-US" altLang="ko-KR" sz="1200" b="1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sym typeface="Dotum"/>
                      </a:endParaRP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의료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Data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는 특수 전문 분야의 데이터로 일반인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이해관계자가 자료를 보고 판단하기에는 기술적인 어려움이 존재함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.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일반 대중이 의료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Data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를 쉽게 이해하기 위한 기술적 과제가 존재함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.</a:t>
                      </a:r>
                      <a:endParaRPr lang="en-US" sz="12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체</a:t>
                      </a:r>
                      <a:r>
                        <a:rPr lang="ko-KR" alt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내</a:t>
                      </a: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외진단</a:t>
                      </a: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의료</a:t>
                      </a: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sym typeface="Malgun Gothic"/>
                        </a:rPr>
                        <a:t> DB </a:t>
                      </a: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sym typeface="Malgun Gothic"/>
                        </a:rPr>
                        <a:t>활용</a:t>
                      </a:r>
                      <a:endParaRPr sz="1800" b="1" dirty="0"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의료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DB :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질병 및 바이오 마커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 CT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등 사람의 상태를 표현하는 자료의 데이터베이스</a:t>
                      </a:r>
                      <a:endParaRPr lang="en-US" sz="1200" b="1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sym typeface="Dotum"/>
                      </a:endParaRPr>
                    </a:p>
                    <a:p>
                      <a:pPr marL="540000" marR="0" lvl="8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체내 의료기기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체온계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혈압계에서 측정된 자료를 활용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,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저장하기 위해서는 다시 입력하거나 불가능한 번거로움이 있는 기술적 과제가 존재함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.</a:t>
                      </a:r>
                      <a:endParaRPr lang="en-US" sz="12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7F32FF5-3402-4BD0-A06F-55E13644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4. </a:t>
            </a:r>
            <a:r>
              <a:rPr lang="en-US" altLang="ko-KR" sz="32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OS-Matrix </a:t>
            </a:r>
            <a:r>
              <a:rPr lang="ko-KR" altLang="en-US" dirty="0">
                <a:solidFill>
                  <a:srgbClr val="0C0C0C"/>
                </a:solidFill>
              </a:rPr>
              <a:t>분석주제 선정</a:t>
            </a:r>
            <a:r>
              <a:rPr lang="ko-KR" altLang="en-US" sz="32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과제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4D478D-0B4C-4280-B87B-C4772F541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775472"/>
            <a:ext cx="11664950" cy="1416771"/>
          </a:xfrm>
        </p:spPr>
        <p:txBody>
          <a:bodyPr/>
          <a:lstStyle/>
          <a:p>
            <a:pPr algn="l"/>
            <a:r>
              <a:rPr lang="en-US" altLang="ko-KR" sz="2000" dirty="0"/>
              <a:t>OS-Matrix</a:t>
            </a:r>
            <a:r>
              <a:rPr lang="ko-KR" altLang="en-US" sz="2000" dirty="0"/>
              <a:t>의 기술적 과제는 환경분석 및 기술분류표에서 세부기술을 바탕으로 </a:t>
            </a:r>
            <a:r>
              <a:rPr lang="ko-KR" altLang="en-US" sz="2000" dirty="0" err="1"/>
              <a:t>클러스팅</a:t>
            </a:r>
            <a:r>
              <a:rPr lang="ko-KR" altLang="en-US" sz="2000" dirty="0"/>
              <a:t> 과정을 통해 선정함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(ex XAI, </a:t>
            </a:r>
            <a:r>
              <a:rPr lang="ko-KR" altLang="en-US" sz="2000" dirty="0"/>
              <a:t>데이터 마이닝</a:t>
            </a:r>
            <a:r>
              <a:rPr lang="en-US" altLang="ko-KR" sz="2000" dirty="0"/>
              <a:t>, CNN, </a:t>
            </a:r>
            <a:r>
              <a:rPr lang="ko-KR" altLang="en-US" sz="2000" dirty="0" err="1"/>
              <a:t>바이오마커</a:t>
            </a:r>
            <a:r>
              <a:rPr lang="en-US" altLang="ko-KR" sz="2000" dirty="0"/>
              <a:t>, </a:t>
            </a:r>
            <a:r>
              <a:rPr lang="ko-KR" altLang="en-US" sz="2000" dirty="0"/>
              <a:t>전이학습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C070-A7BD-45A5-BB43-18556F673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9;p28">
            <a:extLst>
              <a:ext uri="{FF2B5EF4-FFF2-40B4-BE49-F238E27FC236}">
                <a16:creationId xmlns:a16="http://schemas.microsoft.com/office/drawing/2014/main" id="{ABEE5D07-BB7E-4FB9-A7B5-C81E52A347BE}"/>
              </a:ext>
            </a:extLst>
          </p:cNvPr>
          <p:cNvSpPr txBox="1"/>
          <p:nvPr/>
        </p:nvSpPr>
        <p:spPr>
          <a:xfrm>
            <a:off x="1060396" y="2826121"/>
            <a:ext cx="3157800" cy="75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01312-746D-4C92-A745-4855A089C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01 </a:t>
            </a:r>
            <a:r>
              <a:rPr lang="ko-KR" altLang="en-US" sz="36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환경분석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999D28-707D-40E6-B8FC-E673E5C8C2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 err="1"/>
              <a:t>오진률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비대면</a:t>
            </a:r>
            <a:r>
              <a:rPr lang="ko-KR" altLang="en-US" sz="2000" dirty="0"/>
              <a:t> 진료</a:t>
            </a:r>
            <a:r>
              <a:rPr lang="en-US" altLang="ko-KR" sz="2000" dirty="0"/>
              <a:t>, </a:t>
            </a:r>
            <a:r>
              <a:rPr lang="ko-KR" altLang="en-US" sz="2000" dirty="0"/>
              <a:t>의료영상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연구논문 동향 분석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시장 분석</a:t>
            </a:r>
            <a:endParaRPr lang="ko-KR" altLang="en-US" sz="2800" b="1" u="sng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국내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</a:t>
            </a:r>
            <a:r>
              <a:rPr lang="ko-KR" altLang="en-US" sz="2800" b="1" i="0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의료기기</a:t>
            </a:r>
            <a:r>
              <a:rPr lang="ko-KR" altLang="en-US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정책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국내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외 기술개발 동향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8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경쟁사 분석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dirty="0">
                <a:sym typeface="Arial"/>
              </a:rPr>
              <a:t>세부기술별 최종목표</a:t>
            </a:r>
            <a:endParaRPr lang="ko-KR" altLang="en-US" sz="2800" b="1" i="0" u="none" strike="noStrike" cap="none" dirty="0">
              <a:solidFill>
                <a:srgbClr val="0C0C0C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5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g931b113971_0_6"/>
          <p:cNvGraphicFramePr/>
          <p:nvPr>
            <p:extLst>
              <p:ext uri="{D42A27DB-BD31-4B8C-83A1-F6EECF244321}">
                <p14:modId xmlns:p14="http://schemas.microsoft.com/office/powerpoint/2010/main" val="3627663973"/>
              </p:ext>
            </p:extLst>
          </p:nvPr>
        </p:nvGraphicFramePr>
        <p:xfrm>
          <a:off x="270994" y="2335008"/>
          <a:ext cx="11602387" cy="4284001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318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해결 수단</a:t>
                      </a: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(Solution) </a:t>
                      </a:r>
                      <a:r>
                        <a:rPr lang="en-US" sz="2000" b="1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용어</a:t>
                      </a: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설명</a:t>
                      </a:r>
                      <a:endParaRPr sz="2000" b="1" dirty="0">
                        <a:latin typeface="맑은 고딕" panose="020B0503020000020004" pitchFamily="50" charset="-127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2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분석 진단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AI</a:t>
                      </a:r>
                      <a:r>
                        <a:rPr lang="en-US" altLang="ko-KR" sz="18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기술</a:t>
                      </a:r>
                      <a:endParaRPr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영상 의료데이터를 통해 분석한 결과에 대한 진단 도출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2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의사 </a:t>
                      </a:r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라벨링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기술</a:t>
                      </a:r>
                      <a:endParaRPr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의료영상과 같이 수작업을 통한 레이블링 비용이 많이 드는 경우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, 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저비용의 레이블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근사화를 통한 비용 절감</a:t>
                      </a:r>
                      <a:endParaRPr lang="en-US" altLang="ko-KR" sz="1200" b="1" u="none" strike="noStrike" cap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sym typeface="Arial"/>
                      </a:endParaRP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의료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DB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의 분류 체계화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2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영상 분석 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상황 인식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기술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초음파 기계 등 기존 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DB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의 학습을 통한 유사성 분석</a:t>
                      </a:r>
                      <a:endParaRPr lang="en-US" altLang="ko-KR" sz="1200" b="1" u="none" strike="noStrike" cap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sym typeface="Arial"/>
                      </a:endParaRPr>
                    </a:p>
                    <a:p>
                      <a:pPr marL="540000" marR="0" lvl="8" indent="-2857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영상 데이터의 실시간 처리를 통한 상황인식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2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전이 학습</a:t>
                      </a:r>
                      <a:endParaRPr lang="en-US" altLang="ko-KR" sz="1800" b="1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AI </a:t>
                      </a:r>
                      <a:r>
                        <a:rPr lang="ko-KR" altLang="en-US" sz="1800" b="1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sym typeface="Malgun Gothic"/>
                        </a:rPr>
                        <a:t>기술</a:t>
                      </a:r>
                      <a:endParaRPr lang="en-US" altLang="ko-KR" sz="1800" b="1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j-ea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목표 과업에 대한 딥러닝 모델을 구축하기 위한 학습데이터가 부족할 때 관련 영역 데이터를 활용하여 해당 모델에 대한 성능을 개선하는 기술</a:t>
                      </a:r>
                      <a:endParaRPr lang="en-US" sz="12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2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이미지 처리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생성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기술</a:t>
                      </a:r>
                      <a:endParaRPr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영상 의료데이터의 이미지 처리</a:t>
                      </a:r>
                      <a:endParaRPr lang="en-US" altLang="ko-KR" sz="1200" b="1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sym typeface="Dotum"/>
                      </a:endParaRPr>
                    </a:p>
                    <a:p>
                      <a:pPr marL="540000" marR="0" lvl="8" indent="-2857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처리된 이미지의 시각화 및 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3D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sym typeface="Dotum"/>
                        </a:rPr>
                        <a:t>모델링</a:t>
                      </a:r>
                      <a:endParaRPr lang="en-US" sz="12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AB34452D-04E9-4EDD-9FD1-97325231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en-US" altLang="ko-KR" sz="32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OS-Matrix </a:t>
            </a:r>
            <a:r>
              <a:rPr lang="ko-KR" altLang="en-US" dirty="0">
                <a:solidFill>
                  <a:srgbClr val="0C0C0C"/>
                </a:solidFill>
              </a:rPr>
              <a:t>분석주제 선정</a:t>
            </a:r>
            <a:r>
              <a:rPr lang="ko-KR" altLang="en-US" sz="32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0C0C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수단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5A25AD-21DC-489A-A025-40C9D4AF4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775471"/>
            <a:ext cx="11664950" cy="1416771"/>
          </a:xfrm>
        </p:spPr>
        <p:txBody>
          <a:bodyPr/>
          <a:lstStyle/>
          <a:p>
            <a:pPr algn="l"/>
            <a:r>
              <a:rPr lang="en-US" altLang="ko-KR" sz="2000" dirty="0"/>
              <a:t>OS-Matrix</a:t>
            </a:r>
            <a:r>
              <a:rPr lang="ko-KR" altLang="en-US" sz="2000" dirty="0"/>
              <a:t>의 해결 수단은 환경분석 및 기술방향 기존 기술 이슈를 바탕으로 선정함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(ex </a:t>
            </a:r>
            <a:r>
              <a:rPr lang="ko-KR" altLang="en-US" sz="2000" dirty="0"/>
              <a:t>환자의 접근성이 떨어지는 의료기기</a:t>
            </a:r>
            <a:r>
              <a:rPr lang="en-US" altLang="ko-KR" sz="2000" dirty="0"/>
              <a:t>, </a:t>
            </a:r>
            <a:r>
              <a:rPr lang="ko-KR" altLang="en-US" sz="2000" dirty="0"/>
              <a:t>도출된 진단 결과에 대한 설명의 부재</a:t>
            </a:r>
            <a:r>
              <a:rPr lang="en-US" altLang="ko-KR" sz="2000" dirty="0"/>
              <a:t>, </a:t>
            </a:r>
            <a:r>
              <a:rPr lang="ko-KR" altLang="en-US" sz="2000" dirty="0"/>
              <a:t>희귀질환 치료에 대한 낮은 기대감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18229-E3B6-473E-928A-6F35D8874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64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5A6FE35-FAC3-425C-9934-13A5F66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5. OS-Matrix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분석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E1DF7-FE17-475D-A4B9-9E736BF8B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5362041"/>
            <a:ext cx="11664950" cy="1256968"/>
          </a:xfrm>
        </p:spPr>
        <p:txBody>
          <a:bodyPr/>
          <a:lstStyle/>
          <a:p>
            <a:r>
              <a:rPr lang="ko-KR" altLang="en-US" sz="1600" dirty="0"/>
              <a:t>기술발전도에서 연도별 기술 발전양상에 의해 </a:t>
            </a:r>
            <a:r>
              <a:rPr lang="ko-KR" altLang="en-US" sz="1600" dirty="0">
                <a:solidFill>
                  <a:srgbClr val="FF0000"/>
                </a:solidFill>
              </a:rPr>
              <a:t>‘영상 진단 </a:t>
            </a:r>
            <a:r>
              <a:rPr lang="en-US" altLang="ko-KR" sz="1600" dirty="0">
                <a:solidFill>
                  <a:srgbClr val="FF0000"/>
                </a:solidFill>
              </a:rPr>
              <a:t>AI </a:t>
            </a:r>
            <a:r>
              <a:rPr lang="ko-KR" altLang="en-US" sz="1600" dirty="0">
                <a:solidFill>
                  <a:srgbClr val="FF0000"/>
                </a:solidFill>
              </a:rPr>
              <a:t>기술’ 과 ‘실시간 영상 인식 </a:t>
            </a:r>
            <a:r>
              <a:rPr lang="en-US" altLang="ko-KR" sz="1600" dirty="0">
                <a:solidFill>
                  <a:srgbClr val="FF0000"/>
                </a:solidFill>
              </a:rPr>
              <a:t>AI </a:t>
            </a:r>
            <a:r>
              <a:rPr lang="ko-KR" altLang="en-US" sz="1600" dirty="0" err="1">
                <a:solidFill>
                  <a:srgbClr val="FF0000"/>
                </a:solidFill>
              </a:rPr>
              <a:t>기술’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주요 해결 수단으로 선정</a:t>
            </a:r>
            <a:r>
              <a:rPr lang="en-US" altLang="ko-KR" sz="1600" dirty="0"/>
              <a:t>.</a:t>
            </a:r>
            <a:r>
              <a:rPr lang="ko-KR" altLang="en-US" sz="1600" dirty="0"/>
              <a:t>   </a:t>
            </a:r>
          </a:p>
          <a:p>
            <a:r>
              <a:rPr lang="en-US" altLang="ko-KR" sz="1600" dirty="0"/>
              <a:t>AI </a:t>
            </a:r>
            <a:r>
              <a:rPr lang="ko-KR" altLang="en-US" sz="1600" dirty="0"/>
              <a:t>의료기기 기술 향상으로 생겨나는 변화에 따라 </a:t>
            </a:r>
            <a:r>
              <a:rPr lang="ko-KR" altLang="en-US" sz="1600" dirty="0">
                <a:solidFill>
                  <a:srgbClr val="FF0000"/>
                </a:solidFill>
              </a:rPr>
              <a:t>‘신뢰성 </a:t>
            </a:r>
            <a:r>
              <a:rPr lang="ko-KR" altLang="en-US" sz="1600" dirty="0" err="1">
                <a:solidFill>
                  <a:srgbClr val="FF0000"/>
                </a:solidFill>
              </a:rPr>
              <a:t>강화’와</a:t>
            </a:r>
            <a:r>
              <a:rPr lang="ko-KR" altLang="en-US" sz="1600" dirty="0">
                <a:solidFill>
                  <a:srgbClr val="FF0000"/>
                </a:solidFill>
              </a:rPr>
              <a:t> ‘공중 이해도 </a:t>
            </a:r>
            <a:r>
              <a:rPr lang="ko-KR" altLang="en-US" sz="1600" dirty="0" err="1">
                <a:solidFill>
                  <a:srgbClr val="FF0000"/>
                </a:solidFill>
              </a:rPr>
              <a:t>설명’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주요 기술적 과제로 선정함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주요 해결 수단과 주요 기술적 과제가 크로스 되는 구간을 </a:t>
            </a:r>
            <a:r>
              <a:rPr lang="en-US" altLang="ko-KR" sz="1600" dirty="0">
                <a:solidFill>
                  <a:srgbClr val="FF0000"/>
                </a:solidFill>
              </a:rPr>
              <a:t>IP-R&amp;D</a:t>
            </a:r>
            <a:r>
              <a:rPr lang="ko-KR" altLang="en-US" sz="1600" dirty="0">
                <a:solidFill>
                  <a:srgbClr val="FF0000"/>
                </a:solidFill>
              </a:rPr>
              <a:t>의 핵심 포인트</a:t>
            </a:r>
            <a:r>
              <a:rPr lang="ko-KR" altLang="en-US" sz="1600" dirty="0"/>
              <a:t>로 추출함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02B063-6532-45B2-959D-D819D2BB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06372"/>
              </p:ext>
            </p:extLst>
          </p:nvPr>
        </p:nvGraphicFramePr>
        <p:xfrm>
          <a:off x="721070" y="1056583"/>
          <a:ext cx="11010484" cy="4198961"/>
        </p:xfrm>
        <a:graphic>
          <a:graphicData uri="http://schemas.openxmlformats.org/drawingml/2006/table">
            <a:tbl>
              <a:tblPr/>
              <a:tblGrid>
                <a:gridCol w="2138859">
                  <a:extLst>
                    <a:ext uri="{9D8B030D-6E8A-4147-A177-3AD203B41FA5}">
                      <a16:colId xmlns:a16="http://schemas.microsoft.com/office/drawing/2014/main" val="3884420854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2362657692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4191493856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2923359852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3481448860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4074358345"/>
                    </a:ext>
                  </a:extLst>
                </a:gridCol>
              </a:tblGrid>
              <a:tr h="9959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희소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Data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보충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임상 결과의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Data</a:t>
                      </a: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품질 강화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의료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Data</a:t>
                      </a: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신뢰성 강화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의료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Data</a:t>
                      </a: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공중 이해도 설명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체내외진단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의료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DB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활용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00376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분석진단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AI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04544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의사 </a:t>
                      </a:r>
                      <a:r>
                        <a:rPr lang="ko-KR" altLang="en-US" sz="1400" u="none" strike="noStrike" dirty="0" err="1">
                          <a:effectLst/>
                          <a:latin typeface="+mj-lt"/>
                        </a:rPr>
                        <a:t>라벨링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AI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/>
                </a:tc>
                <a:extLst>
                  <a:ext uri="{0D108BD9-81ED-4DB2-BD59-A6C34878D82A}">
                    <a16:rowId xmlns:a16="http://schemas.microsoft.com/office/drawing/2014/main" val="3203251939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영상분석 상황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인식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 AI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6561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전이 학습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53926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이미지 처리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생성 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4588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6CABEE-1E1B-4AC5-BE24-257628E39F37}"/>
              </a:ext>
            </a:extLst>
          </p:cNvPr>
          <p:cNvSpPr/>
          <p:nvPr/>
        </p:nvSpPr>
        <p:spPr>
          <a:xfrm>
            <a:off x="807392" y="3429704"/>
            <a:ext cx="10826885" cy="4414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FE5D8F-76D9-478C-874E-D3AD62E6B64C}"/>
              </a:ext>
            </a:extLst>
          </p:cNvPr>
          <p:cNvSpPr/>
          <p:nvPr/>
        </p:nvSpPr>
        <p:spPr>
          <a:xfrm>
            <a:off x="807392" y="2149811"/>
            <a:ext cx="10826885" cy="4414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ADDB40-190D-4AF8-A543-4DD88D6F3707}"/>
              </a:ext>
            </a:extLst>
          </p:cNvPr>
          <p:cNvSpPr/>
          <p:nvPr/>
        </p:nvSpPr>
        <p:spPr>
          <a:xfrm>
            <a:off x="6478619" y="1128407"/>
            <a:ext cx="1624518" cy="40194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6470D8-93CD-4549-B946-8B611232E9F5}"/>
              </a:ext>
            </a:extLst>
          </p:cNvPr>
          <p:cNvSpPr/>
          <p:nvPr/>
        </p:nvSpPr>
        <p:spPr>
          <a:xfrm>
            <a:off x="8258781" y="1128407"/>
            <a:ext cx="1624518" cy="40194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D9FD8E-B504-474A-931E-F43D5B276B87}"/>
              </a:ext>
            </a:extLst>
          </p:cNvPr>
          <p:cNvSpPr/>
          <p:nvPr/>
        </p:nvSpPr>
        <p:spPr>
          <a:xfrm>
            <a:off x="6396552" y="3323207"/>
            <a:ext cx="3564571" cy="651751"/>
          </a:xfrm>
          <a:prstGeom prst="rect">
            <a:avLst/>
          </a:prstGeom>
          <a:solidFill>
            <a:srgbClr val="CC339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</a:rPr>
              <a:t>핵심 포인트</a:t>
            </a:r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83A189-125F-4B43-94A0-7DFB7A74AF32}"/>
              </a:ext>
            </a:extLst>
          </p:cNvPr>
          <p:cNvSpPr/>
          <p:nvPr/>
        </p:nvSpPr>
        <p:spPr>
          <a:xfrm>
            <a:off x="6396552" y="2042810"/>
            <a:ext cx="3564571" cy="651751"/>
          </a:xfrm>
          <a:prstGeom prst="rect">
            <a:avLst/>
          </a:prstGeom>
          <a:solidFill>
            <a:srgbClr val="CC339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</a:rPr>
              <a:t>핵심 포인트</a:t>
            </a:r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58E884-7EAB-4B82-A1D2-AE6E89C3A552}"/>
              </a:ext>
            </a:extLst>
          </p:cNvPr>
          <p:cNvSpPr txBox="1"/>
          <p:nvPr/>
        </p:nvSpPr>
        <p:spPr>
          <a:xfrm>
            <a:off x="4214506" y="687966"/>
            <a:ext cx="615274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fontAlgn="ctr"/>
            <a:r>
              <a:rPr lang="ko-KR" altLang="en-US" sz="1800" b="1" u="none" strike="noStrike" dirty="0">
                <a:effectLst/>
                <a:latin typeface="맑은 고딕" panose="020B0503020000020004" pitchFamily="50" charset="-127"/>
              </a:rPr>
              <a:t>기술적 과제</a:t>
            </a:r>
            <a:r>
              <a:rPr lang="en-US" altLang="ko-KR" sz="1800" b="1" u="none" strike="noStrike" dirty="0">
                <a:effectLst/>
              </a:rPr>
              <a:t>(object)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3335C0-202B-48CE-B66A-137A83DCACD5}"/>
              </a:ext>
            </a:extLst>
          </p:cNvPr>
          <p:cNvSpPr txBox="1"/>
          <p:nvPr/>
        </p:nvSpPr>
        <p:spPr>
          <a:xfrm>
            <a:off x="263660" y="2042811"/>
            <a:ext cx="461665" cy="3215242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ctr" fontAlgn="ctr"/>
            <a:r>
              <a:rPr lang="ko-KR" altLang="en-US" sz="1800" b="1" u="none" strike="noStrike" dirty="0">
                <a:effectLst/>
                <a:latin typeface="맑은 고딕" panose="020B0503020000020004" pitchFamily="50" charset="-127"/>
              </a:rPr>
              <a:t>해결 수단</a:t>
            </a:r>
            <a:r>
              <a:rPr lang="en-US" altLang="ko-KR" sz="1800" b="1" dirty="0">
                <a:latin typeface="맑은 고딕" panose="020B0503020000020004" pitchFamily="50" charset="-127"/>
              </a:rPr>
              <a:t> (</a:t>
            </a:r>
            <a:r>
              <a:rPr lang="en-US" altLang="ko-KR" sz="1800" b="1" u="none" strike="noStrike" dirty="0">
                <a:effectLst/>
              </a:rPr>
              <a:t>solution)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E871D-286F-49D5-8A74-CD56E2F58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29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5A6FE35-FAC3-425C-9934-13A5F66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5. OS-Matrix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분석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1CE975-AACE-4165-974E-E50ABB684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5326653"/>
            <a:ext cx="11664950" cy="1292356"/>
          </a:xfrm>
        </p:spPr>
        <p:txBody>
          <a:bodyPr/>
          <a:lstStyle/>
          <a:p>
            <a:r>
              <a:rPr lang="ko-KR" altLang="en-US" sz="1600" dirty="0"/>
              <a:t>핵심특허 중 </a:t>
            </a:r>
            <a:r>
              <a:rPr lang="ko-KR" altLang="en-US" sz="1600" dirty="0">
                <a:solidFill>
                  <a:srgbClr val="FF0000"/>
                </a:solidFill>
              </a:rPr>
              <a:t>강력한 권리 보장을 하는 핵심특허</a:t>
            </a:r>
            <a:r>
              <a:rPr lang="en-US" altLang="ko-KR" sz="1600" dirty="0">
                <a:solidFill>
                  <a:srgbClr val="FF0000"/>
                </a:solidFill>
              </a:rPr>
              <a:t> 6</a:t>
            </a:r>
            <a:r>
              <a:rPr lang="ko-KR" altLang="en-US" sz="1600" dirty="0">
                <a:solidFill>
                  <a:srgbClr val="FF0000"/>
                </a:solidFill>
              </a:rPr>
              <a:t>건</a:t>
            </a:r>
            <a:r>
              <a:rPr lang="ko-KR" altLang="en-US" sz="1600" dirty="0"/>
              <a:t>을 선정하여 이를 </a:t>
            </a:r>
            <a:r>
              <a:rPr lang="en-US" altLang="ko-KR" sz="1600" dirty="0"/>
              <a:t>OS-</a:t>
            </a:r>
            <a:r>
              <a:rPr lang="ko-KR" altLang="en-US" sz="1600" dirty="0"/>
              <a:t>매트릭스로 표현함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KR 2016-0025149</a:t>
            </a:r>
            <a:r>
              <a:rPr lang="ko-KR" altLang="en-US" sz="1600" dirty="0"/>
              <a:t>는 중요 기술을 포함하고 있는 특허로</a:t>
            </a:r>
            <a:r>
              <a:rPr lang="en-US" altLang="ko-KR" sz="1600" dirty="0"/>
              <a:t>, </a:t>
            </a:r>
            <a:r>
              <a:rPr lang="ko-KR" altLang="en-US" sz="1600" dirty="0"/>
              <a:t>무효화 또는 회피설계 하여 관련 기술 실시 시 필요한 특허임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핵심 포인트 구간에 핵심특허 </a:t>
            </a:r>
            <a:r>
              <a:rPr lang="en-US" altLang="ko-KR" sz="1600" dirty="0"/>
              <a:t>23</a:t>
            </a:r>
            <a:r>
              <a:rPr lang="ko-KR" altLang="en-US" sz="1600" dirty="0"/>
              <a:t>개를 넣었을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공백인 구간을 </a:t>
            </a:r>
            <a:r>
              <a:rPr lang="ko-KR" altLang="en-US" sz="1600" dirty="0">
                <a:solidFill>
                  <a:srgbClr val="FF0000"/>
                </a:solidFill>
              </a:rPr>
              <a:t>공백특허</a:t>
            </a:r>
            <a:r>
              <a:rPr lang="ko-KR" altLang="en-US" sz="1600" dirty="0"/>
              <a:t>로 선정함</a:t>
            </a:r>
            <a:r>
              <a:rPr lang="en-US" altLang="ko-KR" sz="1600" dirty="0"/>
              <a:t>(</a:t>
            </a:r>
            <a:r>
              <a:rPr lang="ko-KR" altLang="en-US" sz="1600" dirty="0"/>
              <a:t>선점한다면 강력한 특허로 부상 가능</a:t>
            </a:r>
            <a:r>
              <a:rPr lang="en-US" altLang="ko-KR" sz="1600" dirty="0"/>
              <a:t>).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02B063-6532-45B2-959D-D819D2BB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63764"/>
              </p:ext>
            </p:extLst>
          </p:nvPr>
        </p:nvGraphicFramePr>
        <p:xfrm>
          <a:off x="721070" y="1056583"/>
          <a:ext cx="11010484" cy="4198961"/>
        </p:xfrm>
        <a:graphic>
          <a:graphicData uri="http://schemas.openxmlformats.org/drawingml/2006/table">
            <a:tbl>
              <a:tblPr/>
              <a:tblGrid>
                <a:gridCol w="2138859">
                  <a:extLst>
                    <a:ext uri="{9D8B030D-6E8A-4147-A177-3AD203B41FA5}">
                      <a16:colId xmlns:a16="http://schemas.microsoft.com/office/drawing/2014/main" val="3884420854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2362657692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4191493856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2923359852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3481448860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4074358345"/>
                    </a:ext>
                  </a:extLst>
                </a:gridCol>
              </a:tblGrid>
              <a:tr h="9959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희소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Data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보충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임상 결과의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Data</a:t>
                      </a: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품질 강화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의료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Data</a:t>
                      </a: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신뢰성 강화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의료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Data</a:t>
                      </a: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공중 이해도 설명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체내외진단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의료 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00376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분석진단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AI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 2014-792953</a:t>
                      </a:r>
                      <a:b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 2016-0025149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 2016-0025149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604544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의사 </a:t>
                      </a:r>
                      <a:r>
                        <a:rPr lang="ko-KR" altLang="en-US" sz="1400" u="none" strike="noStrike" dirty="0" err="1">
                          <a:effectLst/>
                          <a:latin typeface="+mj-lt"/>
                        </a:rPr>
                        <a:t>라벨링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AI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15-191043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 2015-0111277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251939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영상분석 상황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인식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 AI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236561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전이 학습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 2015-0111277</a:t>
                      </a:r>
                      <a:b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15-191043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15-191043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14-709536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053926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이미지 처리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생성 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 2014-792953</a:t>
                      </a:r>
                      <a:b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 2015-0111277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 2017-162574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15-191043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14-709536</a:t>
                      </a:r>
                      <a:b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 2017-162574</a:t>
                      </a:r>
                      <a:b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15-191043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4588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6CABEE-1E1B-4AC5-BE24-257628E39F37}"/>
              </a:ext>
            </a:extLst>
          </p:cNvPr>
          <p:cNvSpPr/>
          <p:nvPr/>
        </p:nvSpPr>
        <p:spPr>
          <a:xfrm>
            <a:off x="807392" y="3429704"/>
            <a:ext cx="10826885" cy="4414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FE5D8F-76D9-478C-874E-D3AD62E6B64C}"/>
              </a:ext>
            </a:extLst>
          </p:cNvPr>
          <p:cNvSpPr/>
          <p:nvPr/>
        </p:nvSpPr>
        <p:spPr>
          <a:xfrm>
            <a:off x="807392" y="2149811"/>
            <a:ext cx="10826885" cy="4414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ADDB40-190D-4AF8-A543-4DD88D6F3707}"/>
              </a:ext>
            </a:extLst>
          </p:cNvPr>
          <p:cNvSpPr/>
          <p:nvPr/>
        </p:nvSpPr>
        <p:spPr>
          <a:xfrm>
            <a:off x="6478619" y="1128407"/>
            <a:ext cx="1624518" cy="40194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6470D8-93CD-4549-B946-8B611232E9F5}"/>
              </a:ext>
            </a:extLst>
          </p:cNvPr>
          <p:cNvSpPr/>
          <p:nvPr/>
        </p:nvSpPr>
        <p:spPr>
          <a:xfrm>
            <a:off x="8258781" y="1128407"/>
            <a:ext cx="1624518" cy="40194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2D9FD8E-B504-474A-931E-F43D5B276B87}"/>
              </a:ext>
            </a:extLst>
          </p:cNvPr>
          <p:cNvSpPr/>
          <p:nvPr/>
        </p:nvSpPr>
        <p:spPr>
          <a:xfrm>
            <a:off x="6724653" y="3429704"/>
            <a:ext cx="1132450" cy="4419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</a:rPr>
              <a:t>공백특허</a:t>
            </a:r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083A189-125F-4B43-94A0-7DFB7A74AF32}"/>
              </a:ext>
            </a:extLst>
          </p:cNvPr>
          <p:cNvSpPr/>
          <p:nvPr/>
        </p:nvSpPr>
        <p:spPr>
          <a:xfrm>
            <a:off x="8504815" y="2149307"/>
            <a:ext cx="1132450" cy="4419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</a:rPr>
              <a:t>공백특허</a:t>
            </a:r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58E884-7EAB-4B82-A1D2-AE6E89C3A552}"/>
              </a:ext>
            </a:extLst>
          </p:cNvPr>
          <p:cNvSpPr txBox="1"/>
          <p:nvPr/>
        </p:nvSpPr>
        <p:spPr>
          <a:xfrm>
            <a:off x="4214506" y="687966"/>
            <a:ext cx="615274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fontAlgn="ctr"/>
            <a:r>
              <a:rPr lang="ko-KR" altLang="en-US" sz="1800" b="1" u="none" strike="noStrike" dirty="0">
                <a:effectLst/>
                <a:latin typeface="맑은 고딕" panose="020B0503020000020004" pitchFamily="50" charset="-127"/>
              </a:rPr>
              <a:t>기술적 과제</a:t>
            </a:r>
            <a:r>
              <a:rPr lang="en-US" altLang="ko-KR" sz="1800" b="1" u="none" strike="noStrike" dirty="0">
                <a:effectLst/>
              </a:rPr>
              <a:t>(object)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3335C0-202B-48CE-B66A-137A83DCACD5}"/>
              </a:ext>
            </a:extLst>
          </p:cNvPr>
          <p:cNvSpPr txBox="1"/>
          <p:nvPr/>
        </p:nvSpPr>
        <p:spPr>
          <a:xfrm>
            <a:off x="263660" y="2042811"/>
            <a:ext cx="461665" cy="3215242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ctr" fontAlgn="ctr"/>
            <a:r>
              <a:rPr lang="ko-KR" altLang="en-US" sz="1800" b="1" u="none" strike="noStrike" dirty="0">
                <a:effectLst/>
                <a:latin typeface="맑은 고딕" panose="020B0503020000020004" pitchFamily="50" charset="-127"/>
              </a:rPr>
              <a:t>해결 수단</a:t>
            </a:r>
            <a:r>
              <a:rPr lang="en-US" altLang="ko-KR" sz="1800" b="1" dirty="0">
                <a:latin typeface="맑은 고딕" panose="020B0503020000020004" pitchFamily="50" charset="-127"/>
              </a:rPr>
              <a:t> (</a:t>
            </a:r>
            <a:r>
              <a:rPr lang="en-US" altLang="ko-KR" sz="1800" b="1" u="none" strike="noStrike" dirty="0">
                <a:effectLst/>
              </a:rPr>
              <a:t>solution)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1EE12-11FC-41FE-BB3D-21A7D240FD7B}"/>
              </a:ext>
            </a:extLst>
          </p:cNvPr>
          <p:cNvSpPr/>
          <p:nvPr/>
        </p:nvSpPr>
        <p:spPr>
          <a:xfrm>
            <a:off x="6396552" y="2042810"/>
            <a:ext cx="1796889" cy="651751"/>
          </a:xfrm>
          <a:prstGeom prst="rect">
            <a:avLst/>
          </a:prstGeom>
          <a:solidFill>
            <a:srgbClr val="CC339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F8B18A-482F-41B2-AA4A-15E8BA7AC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55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E04C5A-15A6-47C2-B4E2-E4A5E880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62337"/>
              </p:ext>
            </p:extLst>
          </p:nvPr>
        </p:nvGraphicFramePr>
        <p:xfrm>
          <a:off x="416686" y="790240"/>
          <a:ext cx="11358628" cy="582716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535541594"/>
                    </a:ext>
                  </a:extLst>
                </a:gridCol>
                <a:gridCol w="1089498">
                  <a:extLst>
                    <a:ext uri="{9D8B030D-6E8A-4147-A177-3AD203B41FA5}">
                      <a16:colId xmlns:a16="http://schemas.microsoft.com/office/drawing/2014/main" val="1080041680"/>
                    </a:ext>
                  </a:extLst>
                </a:gridCol>
                <a:gridCol w="804797">
                  <a:extLst>
                    <a:ext uri="{9D8B030D-6E8A-4147-A177-3AD203B41FA5}">
                      <a16:colId xmlns:a16="http://schemas.microsoft.com/office/drawing/2014/main" val="2924733295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068489373"/>
                    </a:ext>
                  </a:extLst>
                </a:gridCol>
                <a:gridCol w="897377">
                  <a:extLst>
                    <a:ext uri="{9D8B030D-6E8A-4147-A177-3AD203B41FA5}">
                      <a16:colId xmlns:a16="http://schemas.microsoft.com/office/drawing/2014/main" val="3320614342"/>
                    </a:ext>
                  </a:extLst>
                </a:gridCol>
                <a:gridCol w="897377">
                  <a:extLst>
                    <a:ext uri="{9D8B030D-6E8A-4147-A177-3AD203B41FA5}">
                      <a16:colId xmlns:a16="http://schemas.microsoft.com/office/drawing/2014/main" val="1276683769"/>
                    </a:ext>
                  </a:extLst>
                </a:gridCol>
                <a:gridCol w="897377">
                  <a:extLst>
                    <a:ext uri="{9D8B030D-6E8A-4147-A177-3AD203B41FA5}">
                      <a16:colId xmlns:a16="http://schemas.microsoft.com/office/drawing/2014/main" val="2650944639"/>
                    </a:ext>
                  </a:extLst>
                </a:gridCol>
                <a:gridCol w="897377">
                  <a:extLst>
                    <a:ext uri="{9D8B030D-6E8A-4147-A177-3AD203B41FA5}">
                      <a16:colId xmlns:a16="http://schemas.microsoft.com/office/drawing/2014/main" val="386322409"/>
                    </a:ext>
                  </a:extLst>
                </a:gridCol>
                <a:gridCol w="2720807">
                  <a:extLst>
                    <a:ext uri="{9D8B030D-6E8A-4147-A177-3AD203B41FA5}">
                      <a16:colId xmlns:a16="http://schemas.microsoft.com/office/drawing/2014/main" val="17931049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88091600"/>
                    </a:ext>
                  </a:extLst>
                </a:gridCol>
              </a:tblGrid>
              <a:tr h="19789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출원번호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출원인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명칭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시스템 구성요소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기술적용분야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도면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1059093"/>
                  </a:ext>
                </a:extLst>
              </a:tr>
              <a:tr h="197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출원일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구성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구성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구성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구성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36252"/>
                  </a:ext>
                </a:extLst>
              </a:tr>
              <a:tr h="905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EP 2014-792953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(2014.10.17)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SIEMENS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 and system for machine learning based assessment of fractional flow reserve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환자 의료영상 </a:t>
                      </a:r>
                      <a:r>
                        <a:rPr lang="en-US" altLang="ko-KR" sz="1000" u="none" strike="noStrike" dirty="0">
                          <a:effectLst/>
                        </a:rPr>
                        <a:t>DB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수신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기존 </a:t>
                      </a:r>
                      <a:r>
                        <a:rPr lang="en-US" altLang="ko-KR" sz="1000" u="none" strike="noStrike" dirty="0">
                          <a:effectLst/>
                        </a:rPr>
                        <a:t>DB</a:t>
                      </a:r>
                      <a:r>
                        <a:rPr lang="ko-KR" altLang="en-US" sz="1000" u="none" strike="noStrike" dirty="0">
                          <a:effectLst/>
                        </a:rPr>
                        <a:t>와 상응하는 특징 추출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추출된 형상 기반 학습을 통해 예측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결과 제공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협착증을 포함하는 상기 환자의 의료영상 데이터는 수신되고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협착증을 위한 특징은 상기 환자의 의료영상 데이터로부터 추출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 panose="0203060400010101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7334730"/>
                  </a:ext>
                </a:extLst>
              </a:tr>
              <a:tr h="905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EP 2017-162574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(2015.01.29)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BECTON DICKINSON CO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Wearable electronic device for enhancing visualization during insertion of an invasive device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환자 의료영상 획득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획득된 이미지 식별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식별된 이미지 처리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처리된 이미지정보 제공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정맥확인을 위한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피하촬상장치</a:t>
                      </a:r>
                      <a:r>
                        <a:rPr lang="ko-KR" altLang="en-US" sz="1000" u="none" strike="noStrike" dirty="0">
                          <a:effectLst/>
                        </a:rPr>
                        <a:t> 및 기존 데이터와의 학습을 통한 심실 보조 장치의 안전한 삽입을 위한 방법 제공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 panose="0203060400010101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1869271"/>
                  </a:ext>
                </a:extLst>
              </a:tr>
              <a:tr h="905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KR 2015-0111277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(2015.08.06)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주식회사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루닛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의료영상의 병리 진단 분류 장치 및 이를 이용한 병리 진단 시스템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환자 의료영상 </a:t>
                      </a:r>
                      <a:r>
                        <a:rPr lang="en-US" altLang="ko-KR" sz="1000" u="none" strike="noStrike" dirty="0">
                          <a:effectLst/>
                        </a:rPr>
                        <a:t>DB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특징 추출 및 변환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변환된 데이터 분류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분류된 데이터 진단 및 결과 생성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err="1">
                          <a:effectLst/>
                        </a:rPr>
                        <a:t>머신러닝에</a:t>
                      </a:r>
                      <a:r>
                        <a:rPr lang="ko-KR" altLang="en-US" sz="1000" u="none" strike="noStrike" dirty="0">
                          <a:effectLst/>
                        </a:rPr>
                        <a:t> 기반하여 효율적으로 추출된 특징을 학습하여 의료영상의 병리 진단 분류 장치를 제공하는 기술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 panose="0203060400010101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9758587"/>
                  </a:ext>
                </a:extLst>
              </a:tr>
              <a:tr h="905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KR 2016-0025149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(2016.03.02)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주식회사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뷰노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심층신경망을 이용한 골 연령 산출방법 및 프로그램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환자 의료영상 </a:t>
                      </a:r>
                      <a:r>
                        <a:rPr lang="en-US" altLang="ko-KR" sz="1000" u="none" strike="noStrike" dirty="0">
                          <a:effectLst/>
                        </a:rPr>
                        <a:t>DB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특정 신체부위 인식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학습된 기존 </a:t>
                      </a:r>
                      <a:r>
                        <a:rPr lang="en-US" altLang="ko-KR" sz="1000" u="none" strike="noStrike" dirty="0">
                          <a:effectLst/>
                        </a:rPr>
                        <a:t>DB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기반 분석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err="1">
                          <a:effectLst/>
                        </a:rPr>
                        <a:t>골연령</a:t>
                      </a:r>
                      <a:r>
                        <a:rPr lang="ko-KR" altLang="en-US" sz="1000" u="none" strike="noStrike" dirty="0">
                          <a:effectLst/>
                        </a:rPr>
                        <a:t> 산출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특정한 신체부위에 대한 의료영상을 누적하여 형성된 빅데이터를 심층신경망</a:t>
                      </a:r>
                      <a:r>
                        <a:rPr lang="en-US" altLang="ko-KR" sz="1000" u="none" strike="noStrike" dirty="0">
                          <a:effectLst/>
                        </a:rPr>
                        <a:t>(DNN)</a:t>
                      </a:r>
                      <a:r>
                        <a:rPr lang="ko-KR" altLang="en-US" sz="1000" u="none" strike="noStrike" dirty="0">
                          <a:effectLst/>
                        </a:rPr>
                        <a:t>을 이용한 딥러닝 방식으로 분석하여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환자의 골 연령을 산출하는 방법 및 프로그램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 panose="0203060400010101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3808352"/>
                  </a:ext>
                </a:extLst>
              </a:tr>
              <a:tr h="905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US 15-191043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(2016.06.23)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SIEMENS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Content-based medical image rendering based on machine learning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환자 의료영상 </a:t>
                      </a:r>
                      <a:r>
                        <a:rPr lang="en-US" altLang="ko-KR" sz="1000" u="none" strike="noStrike" dirty="0">
                          <a:effectLst/>
                        </a:rPr>
                        <a:t>DB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학습된 기존 </a:t>
                      </a:r>
                      <a:r>
                        <a:rPr lang="en-US" altLang="ko-KR" sz="1000" u="none" strike="noStrike" dirty="0">
                          <a:effectLst/>
                        </a:rPr>
                        <a:t>DB</a:t>
                      </a:r>
                      <a:r>
                        <a:rPr lang="ko-KR" altLang="en-US" sz="1000" u="none" strike="noStrike" dirty="0">
                          <a:effectLst/>
                        </a:rPr>
                        <a:t>와 상응하는 이미지 추출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추출된 이미지 렌더링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결과 제공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학습된 기존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db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기반 입력되는 의료영상과 유사성 분석과 시각화 및 진단결과를 제공하는 시스템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 panose="0203060400010101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9866255"/>
                  </a:ext>
                </a:extLst>
              </a:tr>
              <a:tr h="905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US 14-709536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(2015.05.12)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SIEMENS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 and system for anatomical object detection using a marginal space deep neural networks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환자 의료영상 </a:t>
                      </a:r>
                      <a:r>
                        <a:rPr lang="en-US" altLang="ko-KR" sz="1000" u="none" strike="noStrike" dirty="0">
                          <a:effectLst/>
                        </a:rPr>
                        <a:t>DB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학습된 기존 </a:t>
                      </a:r>
                      <a:r>
                        <a:rPr lang="en-US" altLang="ko-KR" sz="1000" u="none" strike="noStrike" dirty="0">
                          <a:effectLst/>
                        </a:rPr>
                        <a:t>DB</a:t>
                      </a:r>
                      <a:r>
                        <a:rPr lang="ko-KR" altLang="en-US" sz="1000" u="none" strike="noStrike" dirty="0">
                          <a:effectLst/>
                        </a:rPr>
                        <a:t>와 상응하는 이미지 추출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추출된 이미지에 대한 교육샘플 생성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교육샘플로 추출된 이미지의 해부학적 대상물 검출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의료영상 데이터에서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뉴럴</a:t>
                      </a:r>
                      <a:r>
                        <a:rPr lang="ko-KR" altLang="en-US" sz="1000" u="none" strike="noStrike" dirty="0">
                          <a:effectLst/>
                        </a:rPr>
                        <a:t> 네트워크</a:t>
                      </a:r>
                      <a:r>
                        <a:rPr lang="en-US" altLang="ko-KR" sz="1000" u="none" strike="noStrike" dirty="0">
                          <a:effectLst/>
                        </a:rPr>
                        <a:t>(DNN)</a:t>
                      </a:r>
                      <a:r>
                        <a:rPr lang="ko-KR" altLang="en-US" sz="1000" u="none" strike="noStrike" dirty="0">
                          <a:effectLst/>
                        </a:rPr>
                        <a:t>를 이용한 해부학적 개체의 검출에 관한 것으로 새로운 영상이 수신되면 저장된 일련의 학습된 깊이 신경망을 이용해 영상처리 하는 시스템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 panose="0203060400010101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7729929"/>
                  </a:ext>
                </a:extLst>
              </a:tr>
            </a:tbl>
          </a:graphicData>
        </a:graphic>
      </p:graphicFrame>
      <p:pic>
        <p:nvPicPr>
          <p:cNvPr id="25" name="Picture 1">
            <a:extLst>
              <a:ext uri="{FF2B5EF4-FFF2-40B4-BE49-F238E27FC236}">
                <a16:creationId xmlns:a16="http://schemas.microsoft.com/office/drawing/2014/main" id="{FFA76B9D-61DD-45AF-AD95-799FD4D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9668" y="1270763"/>
            <a:ext cx="1008000" cy="759536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069A0F3-472B-41D3-940B-BE82376A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9668" y="2112200"/>
            <a:ext cx="1008000" cy="86221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FC9E3489-16AE-4097-9A87-E84D5BA8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9668" y="3155245"/>
            <a:ext cx="1008000" cy="49196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5BF5B5B1-87F0-46C3-B48E-77E091F6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9668" y="4088742"/>
            <a:ext cx="1008000" cy="51134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9" name="Picture 5">
            <a:extLst>
              <a:ext uri="{FF2B5EF4-FFF2-40B4-BE49-F238E27FC236}">
                <a16:creationId xmlns:a16="http://schemas.microsoft.com/office/drawing/2014/main" id="{85F2A5C6-5F41-445E-A6A2-D6A6D5AA5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19668" y="4917004"/>
            <a:ext cx="1008000" cy="69787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28F45244-60CE-4848-81FC-D1A7A307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19668" y="5737368"/>
            <a:ext cx="1008000" cy="83884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CCE6DD9-06BC-47B4-918E-22475E06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6. 6</a:t>
            </a:r>
            <a:r>
              <a:rPr lang="ko-KR" altLang="en-US" dirty="0"/>
              <a:t>건의 핵심특허 구성분석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9;p28">
            <a:extLst>
              <a:ext uri="{FF2B5EF4-FFF2-40B4-BE49-F238E27FC236}">
                <a16:creationId xmlns:a16="http://schemas.microsoft.com/office/drawing/2014/main" id="{ABEE5D07-BB7E-4FB9-A7B5-C81E52A347BE}"/>
              </a:ext>
            </a:extLst>
          </p:cNvPr>
          <p:cNvSpPr txBox="1"/>
          <p:nvPr/>
        </p:nvSpPr>
        <p:spPr>
          <a:xfrm>
            <a:off x="1638786" y="2905447"/>
            <a:ext cx="4818742" cy="75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2796E-291F-4008-9E68-BE65AB0EE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04 </a:t>
            </a:r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IP-R&amp;D 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endParaRPr lang="ko-KR" altLang="en-US" sz="36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A6D60-E1AB-44A0-A5ED-EDE9EDD60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700" y="261892"/>
            <a:ext cx="6555860" cy="6334218"/>
          </a:xfrm>
        </p:spPr>
        <p:txBody>
          <a:bodyPr/>
          <a:lstStyle/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altLang="ko-KR" sz="2400" dirty="0"/>
              <a:t>IP-R&amp;D </a:t>
            </a:r>
            <a:r>
              <a:rPr lang="ko-KR" altLang="en-US" sz="2400" dirty="0"/>
              <a:t>전략 방향</a:t>
            </a: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400" dirty="0"/>
              <a:t>핵심특허 회피설계</a:t>
            </a:r>
            <a:br>
              <a:rPr lang="en-US" altLang="ko-KR" sz="24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요지리스트</a:t>
            </a:r>
            <a:r>
              <a:rPr lang="en-US" altLang="ko-KR" sz="2000" dirty="0"/>
              <a:t>, POWER </a:t>
            </a:r>
            <a:r>
              <a:rPr lang="ko-KR" altLang="en-US" sz="2000" dirty="0"/>
              <a:t>기법</a:t>
            </a:r>
            <a:r>
              <a:rPr lang="en-US" altLang="ko-KR" sz="2000" dirty="0"/>
              <a:t>)</a:t>
            </a: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400" dirty="0"/>
              <a:t>핵심특허 회피설계를 통한 특허 창출</a:t>
            </a: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400" dirty="0"/>
              <a:t>신규 아이디어 도출</a:t>
            </a: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400" dirty="0"/>
              <a:t>신규 아이디어를 통한 신규 개념 특허 창출</a:t>
            </a: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2400" dirty="0"/>
              <a:t>의료기기 표준화</a:t>
            </a:r>
            <a:br>
              <a:rPr lang="en-US" altLang="ko-KR" sz="2400" dirty="0"/>
            </a:br>
            <a:r>
              <a:rPr lang="en-US" altLang="ko-KR" sz="2000" dirty="0"/>
              <a:t>(DICOM, </a:t>
            </a:r>
            <a:r>
              <a:rPr lang="ko-KR" altLang="en-US" sz="2000" dirty="0"/>
              <a:t>표준화 목표</a:t>
            </a:r>
            <a:r>
              <a:rPr lang="en-US" altLang="ko-KR" sz="2000" dirty="0"/>
              <a:t>)</a:t>
            </a: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altLang="ko-KR" sz="2400" dirty="0"/>
              <a:t>IP-R&amp;D </a:t>
            </a:r>
            <a:r>
              <a:rPr lang="ko-KR" altLang="en-US" sz="2400" dirty="0"/>
              <a:t>기술 개발 방향 요약</a:t>
            </a:r>
            <a:endParaRPr lang="ko-KR" altLang="en-US" sz="2400" b="1" i="0" u="none" strike="noStrike" cap="none" dirty="0">
              <a:solidFill>
                <a:srgbClr val="0C0C0C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425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B273F3F-E5F0-46E1-B7A7-6ED390401F9E}"/>
              </a:ext>
            </a:extLst>
          </p:cNvPr>
          <p:cNvGrpSpPr/>
          <p:nvPr/>
        </p:nvGrpSpPr>
        <p:grpSpPr>
          <a:xfrm>
            <a:off x="645651" y="1769650"/>
            <a:ext cx="3309730" cy="3658876"/>
            <a:chOff x="645651" y="1769650"/>
            <a:chExt cx="3309730" cy="365887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2ECDBE9-EF0B-46B2-AEC8-54681B7E07C6}"/>
                </a:ext>
              </a:extLst>
            </p:cNvPr>
            <p:cNvGrpSpPr/>
            <p:nvPr/>
          </p:nvGrpSpPr>
          <p:grpSpPr>
            <a:xfrm>
              <a:off x="645651" y="2796794"/>
              <a:ext cx="3309730" cy="2631732"/>
              <a:chOff x="645651" y="1292086"/>
              <a:chExt cx="3309730" cy="263173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1F85DD-5482-4A05-837E-89E8300B4F93}"/>
                  </a:ext>
                </a:extLst>
              </p:cNvPr>
              <p:cNvSpPr/>
              <p:nvPr/>
            </p:nvSpPr>
            <p:spPr>
              <a:xfrm>
                <a:off x="645651" y="1292086"/>
                <a:ext cx="3309730" cy="26317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56E4F5-3573-4CF7-9D33-A2F12FA85800}"/>
                  </a:ext>
                </a:extLst>
              </p:cNvPr>
              <p:cNvSpPr txBox="1"/>
              <p:nvPr/>
            </p:nvSpPr>
            <p:spPr>
              <a:xfrm>
                <a:off x="912157" y="2007788"/>
                <a:ext cx="277671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핵심특허 회피설계를 통한 특허 창출</a:t>
                </a:r>
                <a:endPara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7424E2-EC9A-4F07-BAF4-441438645725}"/>
                </a:ext>
              </a:extLst>
            </p:cNvPr>
            <p:cNvSpPr txBox="1"/>
            <p:nvPr/>
          </p:nvSpPr>
          <p:spPr>
            <a:xfrm>
              <a:off x="645651" y="1769650"/>
              <a:ext cx="228620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5400" i="1" dirty="0">
                  <a:solidFill>
                    <a:schemeClr val="tx2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방향</a:t>
              </a:r>
              <a:r>
                <a:rPr lang="en-US" altLang="ko-KR" sz="5400" i="1" dirty="0">
                  <a:solidFill>
                    <a:schemeClr val="tx2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.1</a:t>
              </a:r>
              <a:endParaRPr lang="ko-KR" altLang="en-US" sz="5400" i="1" dirty="0">
                <a:solidFill>
                  <a:schemeClr val="tx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226DB2-E64B-4054-BEFB-F60FB6FF2B86}"/>
              </a:ext>
            </a:extLst>
          </p:cNvPr>
          <p:cNvGrpSpPr/>
          <p:nvPr/>
        </p:nvGrpSpPr>
        <p:grpSpPr>
          <a:xfrm>
            <a:off x="4441135" y="1769650"/>
            <a:ext cx="3309730" cy="3658876"/>
            <a:chOff x="4441135" y="1769650"/>
            <a:chExt cx="3309730" cy="365887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239095F-DC3D-4C7E-9B59-FAF95F8025BF}"/>
                </a:ext>
              </a:extLst>
            </p:cNvPr>
            <p:cNvGrpSpPr/>
            <p:nvPr/>
          </p:nvGrpSpPr>
          <p:grpSpPr>
            <a:xfrm>
              <a:off x="4441135" y="2796794"/>
              <a:ext cx="3309730" cy="2631732"/>
              <a:chOff x="4441135" y="1292086"/>
              <a:chExt cx="3309730" cy="263173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DFB6DE2-0BCD-4056-B1C1-2552873D8CE0}"/>
                  </a:ext>
                </a:extLst>
              </p:cNvPr>
              <p:cNvSpPr/>
              <p:nvPr/>
            </p:nvSpPr>
            <p:spPr>
              <a:xfrm>
                <a:off x="4441135" y="1292086"/>
                <a:ext cx="3309730" cy="263173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65DB74-47B3-4850-B5A8-576F2AE12B1A}"/>
                  </a:ext>
                </a:extLst>
              </p:cNvPr>
              <p:cNvSpPr txBox="1"/>
              <p:nvPr/>
            </p:nvSpPr>
            <p:spPr>
              <a:xfrm>
                <a:off x="4707641" y="2007788"/>
                <a:ext cx="277671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신규 아이디어를</a:t>
                </a:r>
                <a:r>
                  <a:rPr lang="en-US" altLang="ko-KR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통한 신규 개념</a:t>
                </a:r>
                <a:endPara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특허 창출</a:t>
                </a:r>
                <a:endPara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627FFF-EF6B-44DB-AC7F-BFE2979BCDBD}"/>
                </a:ext>
              </a:extLst>
            </p:cNvPr>
            <p:cNvSpPr txBox="1"/>
            <p:nvPr/>
          </p:nvSpPr>
          <p:spPr>
            <a:xfrm>
              <a:off x="4441135" y="1769650"/>
              <a:ext cx="228620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5400" i="1" dirty="0">
                  <a:solidFill>
                    <a:schemeClr val="tx2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방향</a:t>
              </a:r>
              <a:r>
                <a:rPr lang="en-US" altLang="ko-KR" sz="5400" i="1" dirty="0">
                  <a:solidFill>
                    <a:schemeClr val="tx2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.2</a:t>
              </a:r>
              <a:endParaRPr lang="ko-KR" altLang="en-US" sz="5400" i="1" dirty="0">
                <a:solidFill>
                  <a:schemeClr val="tx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3EFBB9-5736-4008-81E3-664AF4D37F53}"/>
              </a:ext>
            </a:extLst>
          </p:cNvPr>
          <p:cNvGrpSpPr/>
          <p:nvPr/>
        </p:nvGrpSpPr>
        <p:grpSpPr>
          <a:xfrm>
            <a:off x="8236619" y="1769650"/>
            <a:ext cx="3309730" cy="3658876"/>
            <a:chOff x="8236619" y="1769650"/>
            <a:chExt cx="3309730" cy="365887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F6EA07C-71B5-4C16-A3C9-BCCE8099FDA6}"/>
                </a:ext>
              </a:extLst>
            </p:cNvPr>
            <p:cNvGrpSpPr/>
            <p:nvPr/>
          </p:nvGrpSpPr>
          <p:grpSpPr>
            <a:xfrm>
              <a:off x="8236619" y="2796794"/>
              <a:ext cx="3309730" cy="2631732"/>
              <a:chOff x="8236619" y="1292086"/>
              <a:chExt cx="3309730" cy="263173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77B0B0-8294-47AE-85BB-0FD4E6D1E49A}"/>
                  </a:ext>
                </a:extLst>
              </p:cNvPr>
              <p:cNvSpPr/>
              <p:nvPr/>
            </p:nvSpPr>
            <p:spPr>
              <a:xfrm>
                <a:off x="8236619" y="1292086"/>
                <a:ext cx="3309730" cy="2631732"/>
              </a:xfrm>
              <a:prstGeom prst="rect">
                <a:avLst/>
              </a:prstGeom>
              <a:solidFill>
                <a:srgbClr val="66FF9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1EF47C-21FC-4472-9560-13E82F914627}"/>
                  </a:ext>
                </a:extLst>
              </p:cNvPr>
              <p:cNvSpPr txBox="1"/>
              <p:nvPr/>
            </p:nvSpPr>
            <p:spPr>
              <a:xfrm>
                <a:off x="8503125" y="2192454"/>
                <a:ext cx="277671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b="1">
                    <a:latin typeface="+mj-lt"/>
                  </a:defRPr>
                </a:lvl1pPr>
              </a:lstStyle>
              <a:p>
                <a:pPr algn="ctr"/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국내의료기기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표준화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F7E6A2-B577-449D-A236-04E4F6C0E97C}"/>
                </a:ext>
              </a:extLst>
            </p:cNvPr>
            <p:cNvSpPr txBox="1"/>
            <p:nvPr/>
          </p:nvSpPr>
          <p:spPr>
            <a:xfrm>
              <a:off x="8236619" y="1769650"/>
              <a:ext cx="228620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5400" i="1" dirty="0">
                  <a:solidFill>
                    <a:schemeClr val="tx2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방향</a:t>
              </a:r>
              <a:r>
                <a:rPr lang="en-US" altLang="ko-KR" sz="5400" i="1" dirty="0">
                  <a:solidFill>
                    <a:schemeClr val="tx2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.3</a:t>
              </a:r>
              <a:endParaRPr lang="ko-KR" altLang="en-US" sz="5400" i="1" dirty="0">
                <a:solidFill>
                  <a:schemeClr val="tx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14" name="제목 13">
            <a:extLst>
              <a:ext uri="{FF2B5EF4-FFF2-40B4-BE49-F238E27FC236}">
                <a16:creationId xmlns:a16="http://schemas.microsoft.com/office/drawing/2014/main" id="{AC411890-1D40-4D2F-A14E-961FCB47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1.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IP-R&amp;D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전략 </a:t>
            </a:r>
            <a:r>
              <a:rPr lang="ko-KR" altLang="en-US" sz="30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744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95475"/>
              </p:ext>
            </p:extLst>
          </p:nvPr>
        </p:nvGraphicFramePr>
        <p:xfrm>
          <a:off x="866375" y="861729"/>
          <a:ext cx="10459250" cy="1036320"/>
        </p:xfrm>
        <a:graphic>
          <a:graphicData uri="http://schemas.openxmlformats.org/drawingml/2006/table">
            <a:tbl>
              <a:tblPr bandCol="1">
                <a:tableStyleId>{8EC20E35-A176-4012-BC5E-935CFFF8708E}</a:tableStyleId>
              </a:tblPr>
              <a:tblGrid>
                <a:gridCol w="17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공개</a:t>
                      </a:r>
                      <a:r>
                        <a:rPr kumimoji="1" lang="en-US" altLang="ko-KR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등록번호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KR 10-1846370 B1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출원인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㈜ </a:t>
                      </a:r>
                      <a:r>
                        <a:rPr kumimoji="1" lang="ko-KR" altLang="en-US" sz="11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뷰노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출원번호 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KR 10-2016-0025149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출원일자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2016.03.02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법적상태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패밀리현황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미국</a:t>
                      </a:r>
                      <a:r>
                        <a:rPr kumimoji="1" lang="en-US" altLang="ko-K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kumimoji="1" lang="ko-KR" altLang="en-US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한국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발명의 명칭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심층신경망을 이용한 골 연령 산출방법 및 프로그램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F980AE8D-FBEC-46A6-AEE7-4E6936804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43495"/>
              </p:ext>
            </p:extLst>
          </p:nvPr>
        </p:nvGraphicFramePr>
        <p:xfrm>
          <a:off x="866375" y="2002224"/>
          <a:ext cx="10459250" cy="452437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288506">
                  <a:extLst>
                    <a:ext uri="{9D8B030D-6E8A-4147-A177-3AD203B41FA5}">
                      <a16:colId xmlns:a16="http://schemas.microsoft.com/office/drawing/2014/main" val="1179403235"/>
                    </a:ext>
                  </a:extLst>
                </a:gridCol>
                <a:gridCol w="4170744">
                  <a:extLst>
                    <a:ext uri="{9D8B030D-6E8A-4147-A177-3AD203B41FA5}">
                      <a16:colId xmlns:a16="http://schemas.microsoft.com/office/drawing/2014/main" val="2398867225"/>
                    </a:ext>
                  </a:extLst>
                </a:gridCol>
              </a:tblGrid>
              <a:tr h="236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주요 청구항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핵심특허 선정이유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912193"/>
                  </a:ext>
                </a:extLst>
              </a:tr>
              <a:tr h="2226487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하나 이상의 컴퓨터의 통신 모듈이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골 연령 산출을 수행할 </a:t>
                      </a:r>
                      <a:r>
                        <a:rPr lang="ko-KR" altLang="en-US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특정한 의료영상인 분석대상영상을 수신하는 단계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; 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및</a:t>
                      </a:r>
                      <a:endParaRPr lang="en-US" altLang="ko-KR" sz="1100" b="0" u="none" strike="noStrike" kern="1200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algn="just"/>
                      <a:endParaRPr lang="ko-KR" altLang="en-US" sz="1100" b="0" u="none" strike="noStrike" kern="1200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algn="just"/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상기 하나 이상의 컴퓨터의 프로세서가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상기 통신 모듈을 통하여 </a:t>
                      </a:r>
                      <a:r>
                        <a:rPr lang="ko-KR" altLang="en-US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수신된 상기 분석대상영상을 심층신경망을 이용하여 분석하여 골 연령을 산출하는 단계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로서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</a:p>
                    <a:p>
                      <a:pPr algn="just"/>
                      <a:r>
                        <a:rPr lang="ko-KR" altLang="en-US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상기 분석대상영상은 </a:t>
                      </a:r>
                      <a:r>
                        <a:rPr lang="ko-KR" altLang="en-US" sz="1100" b="0" u="sng" strike="noStrike" kern="1200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수골의</a:t>
                      </a:r>
                      <a:r>
                        <a:rPr lang="ko-KR" altLang="en-US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 전체 영상인 단계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;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를 포함하되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</a:t>
                      </a:r>
                    </a:p>
                    <a:p>
                      <a:pPr algn="just"/>
                      <a:endParaRPr lang="en-US" altLang="ko-KR" sz="1100" b="0" u="none" strike="noStrike" kern="1200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algn="just"/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상기 심층신경망은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상기 분석대상영상 내의 특징들에 대한 </a:t>
                      </a:r>
                      <a:r>
                        <a:rPr lang="ko-KR" altLang="en-US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특징 지도</a:t>
                      </a:r>
                      <a:r>
                        <a:rPr lang="en-US" altLang="ko-KR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(feature map)</a:t>
                      </a:r>
                      <a:r>
                        <a:rPr lang="ko-KR" altLang="en-US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를 만들어내는 다수의 </a:t>
                      </a:r>
                      <a:r>
                        <a:rPr lang="ko-KR" altLang="en-US" sz="1100" b="0" u="sng" strike="noStrike" kern="1200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콘볼루션</a:t>
                      </a:r>
                      <a:r>
                        <a:rPr lang="ko-KR" altLang="en-US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 층</a:t>
                      </a:r>
                      <a:r>
                        <a:rPr lang="en-US" altLang="ko-KR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(convolution layer)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; 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및</a:t>
                      </a:r>
                      <a:endParaRPr lang="en-US" altLang="ko-KR" sz="1100" b="0" u="none" strike="noStrike" kern="1200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algn="just"/>
                      <a:endParaRPr lang="en-US" altLang="ko-KR" sz="1100" b="0" u="none" strike="noStrike" kern="1200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algn="just"/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상기 다수의 </a:t>
                      </a:r>
                      <a:r>
                        <a:rPr lang="ko-KR" altLang="en-US" sz="1100" b="0" u="none" strike="noStrike" kern="1200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콘볼루션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 층 사이에 </a:t>
                      </a:r>
                      <a:r>
                        <a:rPr lang="ko-KR" altLang="en-US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서브 샘플링</a:t>
                      </a:r>
                      <a:r>
                        <a:rPr lang="en-US" altLang="ko-KR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(sub-sampling)</a:t>
                      </a:r>
                      <a:r>
                        <a:rPr lang="ko-KR" altLang="en-US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이 이루어지는 </a:t>
                      </a:r>
                      <a:r>
                        <a:rPr lang="ko-KR" altLang="en-US" sz="1100" b="0" u="sng" strike="noStrike" kern="1200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통합층</a:t>
                      </a:r>
                      <a:r>
                        <a:rPr lang="en-US" altLang="ko-KR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(pooling layer)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을 포함함으로써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</a:p>
                    <a:p>
                      <a:pPr algn="just"/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상기 분석대상영상에 대한 </a:t>
                      </a:r>
                      <a:r>
                        <a:rPr lang="ko-KR" altLang="en-US" sz="1100" b="0" u="sng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상이한 수준의 특징들이 추출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되는 것을 특징으로 하는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</a:p>
                    <a:p>
                      <a:pPr algn="just"/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심층신경망을 이용한 골 연령 산출방법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Arial"/>
                        </a:rPr>
                        <a:t>&lt;</a:t>
                      </a:r>
                      <a:r>
                        <a:rPr kumimoji="1" lang="ko-KR" altLang="en-US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Arial"/>
                        </a:rPr>
                        <a:t>기술적 이유</a:t>
                      </a:r>
                      <a:r>
                        <a:rPr kumimoji="1" lang="en-US" altLang="ko-KR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Arial"/>
                        </a:rPr>
                        <a:t>&gt;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특정한 신체부위에 대한 의료영상을 누적하여 형성된 빅데이터를 심층신경망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(DNN)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을 이용한 딥러닝 방식으로 분석하여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환자의 골 연령을 산출하는 방법 및 프로그램에 관한 것으로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의료영상을 이미지 처리하여 학습하고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 그에 따라 의료영상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DB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를 자체내적으로 정확도를 향상시키는 것 뿐만 아니라 골 연령까지 산출하여 진단하는 기술까지 접목된 것이라 검토가 필요함</a:t>
                      </a:r>
                      <a:endParaRPr lang="en-US" altLang="ko-KR" sz="1000" b="1" u="none" strike="noStrike" kern="1200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Arial"/>
                        </a:rPr>
                        <a:t>&lt;</a:t>
                      </a:r>
                      <a:r>
                        <a:rPr kumimoji="1" lang="ko-KR" altLang="en-US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Arial"/>
                        </a:rPr>
                        <a:t>법률적 이유</a:t>
                      </a:r>
                      <a:r>
                        <a:rPr kumimoji="1" lang="en-US" altLang="ko-KR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Arial"/>
                        </a:rPr>
                        <a:t>&gt;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2016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년 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3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월 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2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일자로 출원되어 현재 등록 완료된 특허로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의료영상을 심층신경망을 이용한 이미지처리 기술을 바탕으로 이미지 분석과 학습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진단까지 넓은 범위까지 청구하고 있으며</a:t>
                      </a:r>
                      <a:r>
                        <a:rPr lang="en-US" altLang="ko-KR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b="0" u="none" strike="noStrike" kern="1200" cap="none" dirty="0">
                          <a:solidFill>
                            <a:schemeClr val="tx1"/>
                          </a:solidFill>
                          <a:sym typeface="Arial"/>
                        </a:rPr>
                        <a:t>관련 기술 실시 시 필요한 특허임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951484"/>
                  </a:ext>
                </a:extLst>
              </a:tr>
              <a:tr h="236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대표도면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대응방안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전략적 활용 방법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83145"/>
                  </a:ext>
                </a:extLst>
              </a:tr>
              <a:tr h="1431562"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00" dirty="0"/>
                        <a:t>심층신경망을 사용해 골 연령을 분석하는 기술은 이전 사례가 없고</a:t>
                      </a:r>
                      <a:r>
                        <a:rPr lang="en-US" altLang="ko-KR" sz="1100" kern="100" dirty="0"/>
                        <a:t>, </a:t>
                      </a:r>
                      <a:r>
                        <a:rPr lang="ko-KR" altLang="en-US" sz="1100" kern="100" dirty="0"/>
                        <a:t>단순한 인공신경망이 아닌 다수의 </a:t>
                      </a:r>
                      <a:r>
                        <a:rPr lang="ko-KR" altLang="en-US" sz="1100" kern="100" dirty="0" err="1"/>
                        <a:t>콘볼루션층과</a:t>
                      </a:r>
                      <a:r>
                        <a:rPr lang="ko-KR" altLang="en-US" sz="1100" kern="100" dirty="0"/>
                        <a:t> </a:t>
                      </a:r>
                      <a:r>
                        <a:rPr lang="ko-KR" altLang="en-US" sz="1100" kern="100" dirty="0" err="1"/>
                        <a:t>통합층</a:t>
                      </a:r>
                      <a:r>
                        <a:rPr lang="ko-KR" altLang="en-US" sz="1100" kern="100" dirty="0"/>
                        <a:t> 구성을 통한 프로그램은 이 분야의 통상의 기술자라면 용이하게 발명할 수 없다고 </a:t>
                      </a:r>
                      <a:r>
                        <a:rPr lang="ko-KR" altLang="en-US" sz="1100" kern="100" dirty="0" err="1"/>
                        <a:t>판단되</a:t>
                      </a:r>
                      <a:r>
                        <a:rPr lang="ko-KR" altLang="en-US" sz="1100" kern="100" dirty="0"/>
                        <a:t> 신규성과 진보성 부합하여 무효화하기 어려운 특허로 판단됨</a:t>
                      </a:r>
                      <a:endParaRPr lang="en-US" altLang="ko-KR" sz="1000" kern="100" dirty="0"/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00" dirty="0"/>
                        <a:t>회피전략을 통해 실시의 문제가 되지 않도록 해야 함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solidFill>
                      <a:srgbClr val="FFF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8324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9A9071E1-AC9A-4A43-8AB0-36AB55A9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382" y="4994588"/>
            <a:ext cx="1455401" cy="14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F7B3B0-A532-4778-B05C-A3D0A408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245" y="4994588"/>
            <a:ext cx="1440000" cy="1440000"/>
          </a:xfrm>
          <a:prstGeom prst="rect">
            <a:avLst/>
          </a:prstGeom>
        </p:spPr>
      </p:pic>
      <p:sp>
        <p:nvSpPr>
          <p:cNvPr id="15" name="제목 14">
            <a:extLst>
              <a:ext uri="{FF2B5EF4-FFF2-40B4-BE49-F238E27FC236}">
                <a16:creationId xmlns:a16="http://schemas.microsoft.com/office/drawing/2014/main" id="{468783A1-7B73-40F4-ACE7-88064F1B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핵심특허 회피설계</a:t>
            </a:r>
            <a:r>
              <a:rPr lang="ko-KR" altLang="en-US" dirty="0">
                <a:solidFill>
                  <a:srgbClr val="0C0C0C"/>
                </a:solidFill>
              </a:rPr>
              <a:t> </a:t>
            </a:r>
            <a:r>
              <a:rPr lang="en-US" altLang="ko-KR" dirty="0">
                <a:solidFill>
                  <a:srgbClr val="0C0C0C"/>
                </a:solidFill>
              </a:rPr>
              <a:t>–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요지리스트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42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A584D23-0543-4D3D-8581-34B5AFEC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11535"/>
              </p:ext>
            </p:extLst>
          </p:nvPr>
        </p:nvGraphicFramePr>
        <p:xfrm>
          <a:off x="866374" y="2059119"/>
          <a:ext cx="6867115" cy="429538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822792">
                  <a:extLst>
                    <a:ext uri="{9D8B030D-6E8A-4147-A177-3AD203B41FA5}">
                      <a16:colId xmlns:a16="http://schemas.microsoft.com/office/drawing/2014/main" val="1798592221"/>
                    </a:ext>
                  </a:extLst>
                </a:gridCol>
                <a:gridCol w="849805">
                  <a:extLst>
                    <a:ext uri="{9D8B030D-6E8A-4147-A177-3AD203B41FA5}">
                      <a16:colId xmlns:a16="http://schemas.microsoft.com/office/drawing/2014/main" val="3221509438"/>
                    </a:ext>
                  </a:extLst>
                </a:gridCol>
                <a:gridCol w="5194518">
                  <a:extLst>
                    <a:ext uri="{9D8B030D-6E8A-4147-A177-3AD203B41FA5}">
                      <a16:colId xmlns:a16="http://schemas.microsoft.com/office/drawing/2014/main" val="697991270"/>
                    </a:ext>
                  </a:extLst>
                </a:gridCol>
              </a:tblGrid>
              <a:tr h="415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구성요소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88912"/>
                  </a:ext>
                </a:extLst>
              </a:tr>
              <a:tr h="92356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</a:rPr>
                        <a:t>청구항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구성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하나 이상의 컴퓨터의 통신 모듈이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just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골 연령 산출을 수행할 </a:t>
                      </a:r>
                      <a:r>
                        <a:rPr lang="ko-KR" altLang="en-US" sz="1400" u="sng" kern="1200" dirty="0">
                          <a:solidFill>
                            <a:schemeClr val="tx1"/>
                          </a:solidFill>
                        </a:rPr>
                        <a:t>특정한 의료영상인 분석대상영상을 수신하는 단계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및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498876"/>
                  </a:ext>
                </a:extLst>
              </a:tr>
              <a:tr h="10163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구성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상기 </a:t>
                      </a:r>
                      <a:r>
                        <a:rPr lang="ko-KR" altLang="en-US" sz="1400" u="none" kern="1200" dirty="0">
                          <a:solidFill>
                            <a:schemeClr val="tx1"/>
                          </a:solidFill>
                        </a:rPr>
                        <a:t>하나 이상의 컴퓨터의 프로세서가</a:t>
                      </a:r>
                      <a:r>
                        <a:rPr lang="en-US" altLang="ko-KR" sz="1400" u="none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u="none" kern="1200" dirty="0">
                          <a:solidFill>
                            <a:schemeClr val="tx1"/>
                          </a:solidFill>
                        </a:rPr>
                        <a:t>상기 통신 모듈을 통하여 수신된 상기 분석대상영상을 심층신경망을 이용하여 분석하여 골 연령을 산출하는 단계로서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kern="1200" dirty="0">
                          <a:solidFill>
                            <a:schemeClr val="tx1"/>
                          </a:solidFill>
                        </a:rPr>
                        <a:t>상기 분석대상영상은 </a:t>
                      </a:r>
                      <a:r>
                        <a:rPr lang="ko-KR" altLang="en-US" sz="1400" u="sng" kern="1200" dirty="0" err="1">
                          <a:solidFill>
                            <a:schemeClr val="tx1"/>
                          </a:solidFill>
                        </a:rPr>
                        <a:t>수골의</a:t>
                      </a:r>
                      <a:r>
                        <a:rPr lang="ko-KR" altLang="en-US" sz="1400" u="sng" kern="1200" dirty="0">
                          <a:solidFill>
                            <a:schemeClr val="tx1"/>
                          </a:solidFill>
                        </a:rPr>
                        <a:t> 전체 영상인 단계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를 포함하되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586131"/>
                  </a:ext>
                </a:extLst>
              </a:tr>
              <a:tr h="92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구성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상기 심층신경망은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상기 분석대상영상 내의 특징들에 대한 </a:t>
                      </a:r>
                      <a:r>
                        <a:rPr lang="ko-KR" altLang="en-US" sz="1400" u="sng" kern="1200" dirty="0">
                          <a:solidFill>
                            <a:schemeClr val="tx1"/>
                          </a:solidFill>
                        </a:rPr>
                        <a:t>특징 지도</a:t>
                      </a:r>
                      <a:r>
                        <a:rPr lang="en-US" altLang="ko-KR" sz="1400" u="sng" kern="1200" dirty="0">
                          <a:solidFill>
                            <a:schemeClr val="tx1"/>
                          </a:solidFill>
                        </a:rPr>
                        <a:t>(feature map)</a:t>
                      </a:r>
                      <a:r>
                        <a:rPr lang="ko-KR" altLang="en-US" sz="1400" u="sng" kern="1200" dirty="0">
                          <a:solidFill>
                            <a:schemeClr val="tx1"/>
                          </a:solidFill>
                        </a:rPr>
                        <a:t>를 만들어내는 다수의 </a:t>
                      </a:r>
                      <a:r>
                        <a:rPr lang="ko-KR" altLang="en-US" sz="1400" u="sng" kern="1200" dirty="0" err="1">
                          <a:solidFill>
                            <a:schemeClr val="tx1"/>
                          </a:solidFill>
                        </a:rPr>
                        <a:t>콘볼루션</a:t>
                      </a:r>
                      <a:r>
                        <a:rPr lang="ko-KR" altLang="en-US" sz="1400" u="sng" kern="1200" dirty="0">
                          <a:solidFill>
                            <a:schemeClr val="tx1"/>
                          </a:solidFill>
                        </a:rPr>
                        <a:t> 층</a:t>
                      </a:r>
                      <a:r>
                        <a:rPr lang="en-US" altLang="ko-KR" sz="1400" u="sng" kern="1200" dirty="0">
                          <a:solidFill>
                            <a:schemeClr val="tx1"/>
                          </a:solidFill>
                        </a:rPr>
                        <a:t>(convolution layer)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및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522315"/>
                  </a:ext>
                </a:extLst>
              </a:tr>
              <a:tr h="1016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구성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상기 다수의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</a:rPr>
                        <a:t>콘볼루션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층 사이에 </a:t>
                      </a:r>
                      <a:r>
                        <a:rPr lang="ko-KR" altLang="en-US" sz="1400" u="sng" kern="1200" dirty="0">
                          <a:solidFill>
                            <a:schemeClr val="tx1"/>
                          </a:solidFill>
                        </a:rPr>
                        <a:t>서브 샘플링</a:t>
                      </a:r>
                      <a:r>
                        <a:rPr lang="en-US" altLang="ko-KR" sz="1400" u="sng" kern="1200" dirty="0">
                          <a:solidFill>
                            <a:schemeClr val="tx1"/>
                          </a:solidFill>
                        </a:rPr>
                        <a:t>(sub-sampling)</a:t>
                      </a:r>
                      <a:r>
                        <a:rPr lang="ko-KR" altLang="en-US" sz="1400" u="sng" kern="1200" dirty="0">
                          <a:solidFill>
                            <a:schemeClr val="tx1"/>
                          </a:solidFill>
                        </a:rPr>
                        <a:t>이 이루어지는 </a:t>
                      </a:r>
                      <a:r>
                        <a:rPr lang="ko-KR" altLang="en-US" sz="1400" u="sng" kern="1200" dirty="0" err="1">
                          <a:solidFill>
                            <a:schemeClr val="tx1"/>
                          </a:solidFill>
                        </a:rPr>
                        <a:t>통합층</a:t>
                      </a:r>
                      <a:r>
                        <a:rPr lang="en-US" altLang="ko-KR" sz="1400" u="sng" kern="1200" dirty="0">
                          <a:solidFill>
                            <a:schemeClr val="tx1"/>
                          </a:solidFill>
                        </a:rPr>
                        <a:t>(pooling layer)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을 포함함으로써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상기 분석대상영상에 </a:t>
                      </a:r>
                      <a:r>
                        <a:rPr lang="ko-KR" altLang="en-US" sz="1400" u="none" kern="1200" dirty="0">
                          <a:solidFill>
                            <a:schemeClr val="tx1"/>
                          </a:solidFill>
                        </a:rPr>
                        <a:t>대한 상이한 수준의 특징들이 추출되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는 것을 특징으로 하는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심층신경망을 이용한 골 연령 산출방법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452834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916AF2-BC3F-48C6-A083-532C82A41713}"/>
              </a:ext>
            </a:extLst>
          </p:cNvPr>
          <p:cNvGrpSpPr/>
          <p:nvPr/>
        </p:nvGrpSpPr>
        <p:grpSpPr>
          <a:xfrm>
            <a:off x="8089143" y="4780227"/>
            <a:ext cx="3236482" cy="1574274"/>
            <a:chOff x="8514080" y="4252820"/>
            <a:chExt cx="3236483" cy="1800000"/>
          </a:xfrm>
          <a:solidFill>
            <a:srgbClr val="FFC000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BF5647-B42C-4A15-864D-70BE89D4BC8E}"/>
                </a:ext>
              </a:extLst>
            </p:cNvPr>
            <p:cNvSpPr/>
            <p:nvPr/>
          </p:nvSpPr>
          <p:spPr>
            <a:xfrm>
              <a:off x="8514080" y="4252820"/>
              <a:ext cx="3236483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2E0F7D-3674-4E07-881F-BCB5DAD4D4E2}"/>
                </a:ext>
              </a:extLst>
            </p:cNvPr>
            <p:cNvSpPr txBox="1"/>
            <p:nvPr/>
          </p:nvSpPr>
          <p:spPr>
            <a:xfrm>
              <a:off x="8725994" y="4502637"/>
              <a:ext cx="2795446" cy="1317965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의료영상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DB를</a:t>
              </a:r>
              <a:r>
                <a: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수집하는 과정에서 </a:t>
              </a:r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온톨로지 기법을 추가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92C1A0-F0F7-474B-85FF-5C5A44D6C411}"/>
              </a:ext>
            </a:extLst>
          </p:cNvPr>
          <p:cNvSpPr txBox="1"/>
          <p:nvPr/>
        </p:nvSpPr>
        <p:spPr>
          <a:xfrm>
            <a:off x="8888302" y="23010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회피방안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68B3D4-1C23-45F3-86F8-BB7A7B49EF1C}"/>
              </a:ext>
            </a:extLst>
          </p:cNvPr>
          <p:cNvGrpSpPr/>
          <p:nvPr/>
        </p:nvGrpSpPr>
        <p:grpSpPr>
          <a:xfrm>
            <a:off x="8089143" y="3001013"/>
            <a:ext cx="3236482" cy="1574274"/>
            <a:chOff x="8514080" y="1864929"/>
            <a:chExt cx="3236483" cy="1800000"/>
          </a:xfrm>
          <a:solidFill>
            <a:srgbClr val="FFC000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2754E8-3A5F-44F9-814B-9D79823797AB}"/>
                </a:ext>
              </a:extLst>
            </p:cNvPr>
            <p:cNvSpPr/>
            <p:nvPr/>
          </p:nvSpPr>
          <p:spPr>
            <a:xfrm>
              <a:off x="8514080" y="1864929"/>
              <a:ext cx="3236483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2FF3BB-DE26-4FB4-9576-A3E6EF8F61D1}"/>
                </a:ext>
              </a:extLst>
            </p:cNvPr>
            <p:cNvSpPr txBox="1"/>
            <p:nvPr/>
          </p:nvSpPr>
          <p:spPr>
            <a:xfrm>
              <a:off x="8725994" y="1894803"/>
              <a:ext cx="2795446" cy="1740254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골 연령 진단이 아닌 조직 세포를 분석하여 자궁경부암 진단 등 </a:t>
              </a:r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질병을 진단하는 기술로 전환</a:t>
              </a: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F4B8DE3-6C7B-4D9C-8018-8C7D8A42601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727643" y="3788150"/>
            <a:ext cx="3361500" cy="35583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0A9519-25AB-43FC-8A44-FDB267B4F7F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15966" y="5567364"/>
            <a:ext cx="4373177" cy="305650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20">
            <a:extLst>
              <a:ext uri="{FF2B5EF4-FFF2-40B4-BE49-F238E27FC236}">
                <a16:creationId xmlns:a16="http://schemas.microsoft.com/office/drawing/2014/main" id="{288D40A7-CC45-458D-B8A1-3866BC86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핵심특허 </a:t>
            </a:r>
            <a:r>
              <a:rPr lang="ko-KR" altLang="en-US" dirty="0"/>
              <a:t>회피설계</a:t>
            </a:r>
            <a:r>
              <a:rPr lang="ko-KR" altLang="en-US" dirty="0">
                <a:solidFill>
                  <a:srgbClr val="0C0C0C"/>
                </a:solidFill>
              </a:rPr>
              <a:t> </a:t>
            </a:r>
            <a:r>
              <a:rPr lang="en-US" altLang="ko-KR" dirty="0">
                <a:solidFill>
                  <a:srgbClr val="0C0C0C"/>
                </a:solidFill>
              </a:rPr>
              <a:t>–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요지리스트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(2)</a:t>
            </a:r>
            <a:endParaRPr lang="ko-KR" altLang="en-US" dirty="0"/>
          </a:p>
        </p:txBody>
      </p:sp>
      <p:graphicFrame>
        <p:nvGraphicFramePr>
          <p:cNvPr id="3" name="Group 63">
            <a:extLst>
              <a:ext uri="{FF2B5EF4-FFF2-40B4-BE49-F238E27FC236}">
                <a16:creationId xmlns:a16="http://schemas.microsoft.com/office/drawing/2014/main" id="{F5129DE0-25E2-46C4-A8AF-F3F6BB730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85917"/>
              </p:ext>
            </p:extLst>
          </p:nvPr>
        </p:nvGraphicFramePr>
        <p:xfrm>
          <a:off x="866375" y="861729"/>
          <a:ext cx="10459250" cy="1036320"/>
        </p:xfrm>
        <a:graphic>
          <a:graphicData uri="http://schemas.openxmlformats.org/drawingml/2006/table">
            <a:tbl>
              <a:tblPr bandCol="1">
                <a:tableStyleId>{8EC20E35-A176-4012-BC5E-935CFFF8708E}</a:tableStyleId>
              </a:tblPr>
              <a:tblGrid>
                <a:gridCol w="17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공개</a:t>
                      </a:r>
                      <a:r>
                        <a:rPr kumimoji="1" lang="en-US" altLang="ko-KR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등록번호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KR 10-1846370 B1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출원인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㈜ </a:t>
                      </a:r>
                      <a:r>
                        <a:rPr kumimoji="1" lang="ko-KR" altLang="en-US" sz="11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뷰노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출원번호 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KR 10-2016-0025149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출원일자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2016.03.02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법적상태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패밀리현황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미국</a:t>
                      </a:r>
                      <a:r>
                        <a:rPr kumimoji="1" lang="en-US" altLang="ko-K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kumimoji="1" lang="ko-KR" altLang="en-US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한국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발명의 명칭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심층신경망을 이용한 골 연령 산출방법 및 프로그램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22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92D778AB-5CC2-4E63-8400-413FE367A35B}"/>
              </a:ext>
            </a:extLst>
          </p:cNvPr>
          <p:cNvGrpSpPr/>
          <p:nvPr/>
        </p:nvGrpSpPr>
        <p:grpSpPr>
          <a:xfrm>
            <a:off x="4557308" y="1034672"/>
            <a:ext cx="1872208" cy="5406480"/>
            <a:chOff x="4606412" y="1034672"/>
            <a:chExt cx="1872208" cy="5406480"/>
          </a:xfrm>
          <a:solidFill>
            <a:schemeClr val="bg2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564E627-7112-48B4-A3F5-4992FF6AC696}"/>
                </a:ext>
              </a:extLst>
            </p:cNvPr>
            <p:cNvSpPr/>
            <p:nvPr/>
          </p:nvSpPr>
          <p:spPr>
            <a:xfrm>
              <a:off x="4606412" y="1034672"/>
              <a:ext cx="1872208" cy="910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P</a:t>
              </a: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연산속도 향상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254E310-1FC4-4FB1-BE3B-3145BCBF2162}"/>
                </a:ext>
              </a:extLst>
            </p:cNvPr>
            <p:cNvSpPr/>
            <p:nvPr/>
          </p:nvSpPr>
          <p:spPr>
            <a:xfrm>
              <a:off x="4606412" y="2173923"/>
              <a:ext cx="1872208" cy="910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0</a:t>
              </a: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초기 연산에 대한</a:t>
              </a:r>
              <a:endPara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시간 필요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8BA28F6-BE8A-41E7-8C51-64076E493457}"/>
                </a:ext>
              </a:extLst>
            </p:cNvPr>
            <p:cNvSpPr/>
            <p:nvPr/>
          </p:nvSpPr>
          <p:spPr>
            <a:xfrm>
              <a:off x="4606412" y="3282694"/>
              <a:ext cx="1872208" cy="910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W</a:t>
              </a: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분석 후 온톨로지 된 영상의료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DB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의 재정립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99A85FA-27E4-483E-9144-75185581115B}"/>
                </a:ext>
              </a:extLst>
            </p:cNvPr>
            <p:cNvSpPr/>
            <p:nvPr/>
          </p:nvSpPr>
          <p:spPr>
            <a:xfrm>
              <a:off x="4606412" y="4406705"/>
              <a:ext cx="1872208" cy="910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E</a:t>
              </a: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다량의 다양한</a:t>
              </a:r>
              <a:endPara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의료영상 분석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CE213E1-ECCF-493C-8A1E-3C21CA7DF23C}"/>
                </a:ext>
              </a:extLst>
            </p:cNvPr>
            <p:cNvSpPr/>
            <p:nvPr/>
          </p:nvSpPr>
          <p:spPr>
            <a:xfrm>
              <a:off x="4606412" y="5530717"/>
              <a:ext cx="1872208" cy="910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R</a:t>
              </a: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단순노동 해결과 일정한 결과 도출 가능</a:t>
              </a:r>
              <a:endPara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algn="ctr"/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177E61-7D09-4B74-9E84-CA7A3F569874}"/>
              </a:ext>
            </a:extLst>
          </p:cNvPr>
          <p:cNvGrpSpPr/>
          <p:nvPr/>
        </p:nvGrpSpPr>
        <p:grpSpPr>
          <a:xfrm>
            <a:off x="546214" y="1077422"/>
            <a:ext cx="3236482" cy="5277079"/>
            <a:chOff x="546214" y="1077422"/>
            <a:chExt cx="3236482" cy="52770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D2C65E-13D1-4320-8F47-E74FA842CFDA}"/>
                </a:ext>
              </a:extLst>
            </p:cNvPr>
            <p:cNvSpPr/>
            <p:nvPr/>
          </p:nvSpPr>
          <p:spPr>
            <a:xfrm>
              <a:off x="546214" y="1077422"/>
              <a:ext cx="3236482" cy="15742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</a:rPr>
                <a:t>심층신경망을 이용한</a:t>
              </a:r>
              <a:endParaRPr lang="en-US" altLang="ko-KR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</a:rPr>
                <a:t>골 연령 산출방법 및 프로그램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5DAD244-BE75-4913-8FFD-93C650CDE846}"/>
                </a:ext>
              </a:extLst>
            </p:cNvPr>
            <p:cNvGrpSpPr/>
            <p:nvPr/>
          </p:nvGrpSpPr>
          <p:grpSpPr>
            <a:xfrm>
              <a:off x="546214" y="3001013"/>
              <a:ext cx="3236482" cy="3353488"/>
              <a:chOff x="1117097" y="3001013"/>
              <a:chExt cx="3236482" cy="335348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3B8A7B1-F80E-4202-8929-E42827ACA098}"/>
                  </a:ext>
                </a:extLst>
              </p:cNvPr>
              <p:cNvGrpSpPr/>
              <p:nvPr/>
            </p:nvGrpSpPr>
            <p:grpSpPr>
              <a:xfrm>
                <a:off x="1117097" y="4780227"/>
                <a:ext cx="3236482" cy="1574274"/>
                <a:chOff x="8514080" y="4252820"/>
                <a:chExt cx="3236483" cy="1800000"/>
              </a:xfrm>
              <a:solidFill>
                <a:srgbClr val="FFC000"/>
              </a:solidFill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5DD77788-84C2-4EA3-A280-892DE209D5F0}"/>
                    </a:ext>
                  </a:extLst>
                </p:cNvPr>
                <p:cNvSpPr/>
                <p:nvPr/>
              </p:nvSpPr>
              <p:spPr>
                <a:xfrm>
                  <a:off x="8514080" y="4252820"/>
                  <a:ext cx="3236483" cy="180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537697-05B4-4452-9625-FB29C821698C}"/>
                    </a:ext>
                  </a:extLst>
                </p:cNvPr>
                <p:cNvSpPr txBox="1"/>
                <p:nvPr/>
              </p:nvSpPr>
              <p:spPr>
                <a:xfrm>
                  <a:off x="8725994" y="4502637"/>
                  <a:ext cx="2795446" cy="1317965"/>
                </a:xfrm>
                <a:prstGeom prst="rect">
                  <a:avLst/>
                </a:prstGeom>
                <a:grpFill/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의료영상 </a:t>
                  </a:r>
                  <a:r>
                    <a:rPr lang="ko-KR" altLang="en-US" sz="1600" b="1" dirty="0" err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DB를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수집하는 과정에서 </a:t>
                  </a:r>
                  <a:r>
                    <a:rPr lang="ko-KR" altLang="en-US" sz="16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온톨로지 기법을 추가</a:t>
                  </a:r>
                  <a:r>
                    <a:rPr lang="ko-KR" altLang="en-US" sz="1600" b="1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변경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E68E21A5-41DC-4162-B44F-9D53BB959E07}"/>
                  </a:ext>
                </a:extLst>
              </p:cNvPr>
              <p:cNvGrpSpPr/>
              <p:nvPr/>
            </p:nvGrpSpPr>
            <p:grpSpPr>
              <a:xfrm>
                <a:off x="1117097" y="3001013"/>
                <a:ext cx="3236482" cy="1574274"/>
                <a:chOff x="8514080" y="1864929"/>
                <a:chExt cx="3236483" cy="1800000"/>
              </a:xfrm>
              <a:solidFill>
                <a:srgbClr val="FFC000"/>
              </a:solidFill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54548D6-BE89-4C46-B4EF-2D25555A4130}"/>
                    </a:ext>
                  </a:extLst>
                </p:cNvPr>
                <p:cNvSpPr/>
                <p:nvPr/>
              </p:nvSpPr>
              <p:spPr>
                <a:xfrm>
                  <a:off x="8514080" y="1864929"/>
                  <a:ext cx="3236483" cy="180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D9DBBAF-5E3F-4955-80FA-715F5CE00324}"/>
                    </a:ext>
                  </a:extLst>
                </p:cNvPr>
                <p:cNvSpPr txBox="1"/>
                <p:nvPr/>
              </p:nvSpPr>
              <p:spPr>
                <a:xfrm>
                  <a:off x="8725994" y="1894803"/>
                  <a:ext cx="2795446" cy="1740254"/>
                </a:xfrm>
                <a:prstGeom prst="rect">
                  <a:avLst/>
                </a:prstGeom>
                <a:grpFill/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골 연령 진단이 아닌 조직 세포를 분석하여 자궁경부암 진단 등 </a:t>
                  </a:r>
                  <a:r>
                    <a:rPr lang="ko-KR" altLang="en-US" sz="16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다른 질병을 진단하는 기술로 전환</a:t>
                  </a:r>
                </a:p>
              </p:txBody>
            </p:sp>
          </p:grpSp>
        </p:grpSp>
      </p:grpSp>
      <p:sp>
        <p:nvSpPr>
          <p:cNvPr id="11" name="제목 10">
            <a:extLst>
              <a:ext uri="{FF2B5EF4-FFF2-40B4-BE49-F238E27FC236}">
                <a16:creationId xmlns:a16="http://schemas.microsoft.com/office/drawing/2014/main" id="{BD8DD66B-4498-4EAC-89AF-2A6E0EDC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2. 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핵심특허 회피설계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altLang="ko-KR" dirty="0">
                <a:solidFill>
                  <a:srgbClr val="0C0C0C"/>
                </a:solidFill>
              </a:rPr>
              <a:t>–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POWER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C7BF0C-03CD-49FC-AD54-599226BAE59F}"/>
              </a:ext>
            </a:extLst>
          </p:cNvPr>
          <p:cNvGrpSpPr/>
          <p:nvPr/>
        </p:nvGrpSpPr>
        <p:grpSpPr>
          <a:xfrm>
            <a:off x="7204128" y="1016345"/>
            <a:ext cx="4572632" cy="5424806"/>
            <a:chOff x="7204128" y="1016345"/>
            <a:chExt cx="4572632" cy="542480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A542410-9661-4E69-AF8C-73C6D1123B35}"/>
                </a:ext>
              </a:extLst>
            </p:cNvPr>
            <p:cNvGrpSpPr/>
            <p:nvPr/>
          </p:nvGrpSpPr>
          <p:grpSpPr>
            <a:xfrm>
              <a:off x="7627507" y="2414242"/>
              <a:ext cx="3725874" cy="3694386"/>
              <a:chOff x="6798486" y="1640573"/>
              <a:chExt cx="4419600" cy="408743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20DC421-9A01-4580-AB6D-ED7BDD3976CC}"/>
                  </a:ext>
                </a:extLst>
              </p:cNvPr>
              <p:cNvSpPr/>
              <p:nvPr/>
            </p:nvSpPr>
            <p:spPr>
              <a:xfrm>
                <a:off x="6798486" y="1640573"/>
                <a:ext cx="4419600" cy="11881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</a:rPr>
                  <a:t>수신된 의료영상인 분석대상영상을 데이터 표본화 하는 단계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17AFDE9-7C7C-4190-924F-F130D36C5B9E}"/>
                  </a:ext>
                </a:extLst>
              </p:cNvPr>
              <p:cNvSpPr/>
              <p:nvPr/>
            </p:nvSpPr>
            <p:spPr>
              <a:xfrm>
                <a:off x="6798486" y="4539818"/>
                <a:ext cx="4419600" cy="11881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</a:rPr>
                  <a:t>하나 이상의 컴퓨터에 의해</a:t>
                </a:r>
                <a:r>
                  <a:rPr lang="en-US" altLang="ko-KR" sz="16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</a:rPr>
                  <a:t>심층신경망을 이용하여 상기 수신된 의료영상을 분석하여 질병을 진단하는 단계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23FD627-9FD1-42D6-B4BD-5E6A6BABAAFF}"/>
                  </a:ext>
                </a:extLst>
              </p:cNvPr>
              <p:cNvSpPr/>
              <p:nvPr/>
            </p:nvSpPr>
            <p:spPr>
              <a:xfrm>
                <a:off x="6798486" y="3090195"/>
                <a:ext cx="4419600" cy="11881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</a:rPr>
                  <a:t>표본화 된 의료영상을 분석하여 유사한 의료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</a:rPr>
                  <a:t>DB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</a:rPr>
                  <a:t>를 받아오는 단계</a:t>
                </a:r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7A9B9DD4-D20C-4205-BAFA-CAB54E8F4D9B}"/>
                  </a:ext>
                </a:extLst>
              </p:cNvPr>
              <p:cNvCxnSpPr>
                <a:stCxn id="2" idx="2"/>
                <a:endCxn id="19" idx="0"/>
              </p:cNvCxnSpPr>
              <p:nvPr/>
            </p:nvCxnSpPr>
            <p:spPr>
              <a:xfrm>
                <a:off x="9008286" y="2828760"/>
                <a:ext cx="0" cy="2614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B1E0C9FD-A10F-4406-8A83-4E6DED97E796}"/>
                  </a:ext>
                </a:extLst>
              </p:cNvPr>
              <p:cNvCxnSpPr>
                <a:cxnSpLocks/>
                <a:stCxn id="19" idx="2"/>
                <a:endCxn id="18" idx="0"/>
              </p:cNvCxnSpPr>
              <p:nvPr/>
            </p:nvCxnSpPr>
            <p:spPr>
              <a:xfrm>
                <a:off x="9008286" y="4278382"/>
                <a:ext cx="0" cy="2614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0A114AB-317B-4A9F-AED5-5AF0235458A3}"/>
                </a:ext>
              </a:extLst>
            </p:cNvPr>
            <p:cNvSpPr/>
            <p:nvPr/>
          </p:nvSpPr>
          <p:spPr>
            <a:xfrm>
              <a:off x="7204128" y="1016345"/>
              <a:ext cx="4572632" cy="9828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i="0" dirty="0">
                  <a:solidFill>
                    <a:sysClr val="windowText" lastClr="000000"/>
                  </a:solidFill>
                  <a:effectLst/>
                  <a:latin typeface="맑은 고딕" panose="020B0503020000020004" pitchFamily="50" charset="-127"/>
                </a:rPr>
                <a:t>표본화 된 의료영상을 이용하여 조직세포 질병 진단 방법 및 프로그램</a:t>
              </a:r>
              <a:endParaRPr lang="ko-KR" altLang="en-US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33FE408-E5F2-45DC-9AC3-594B2558A2AD}"/>
                </a:ext>
              </a:extLst>
            </p:cNvPr>
            <p:cNvSpPr/>
            <p:nvPr/>
          </p:nvSpPr>
          <p:spPr>
            <a:xfrm>
              <a:off x="7204128" y="2081719"/>
              <a:ext cx="4572632" cy="435943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8E06F2B-0591-4D0D-88C6-2D364C5FB6B9}"/>
              </a:ext>
            </a:extLst>
          </p:cNvPr>
          <p:cNvSpPr/>
          <p:nvPr/>
        </p:nvSpPr>
        <p:spPr>
          <a:xfrm>
            <a:off x="3958243" y="2772901"/>
            <a:ext cx="423518" cy="193002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90CB056-6F3B-43E6-8CAF-FDC84BD52CF5}"/>
              </a:ext>
            </a:extLst>
          </p:cNvPr>
          <p:cNvSpPr/>
          <p:nvPr/>
        </p:nvSpPr>
        <p:spPr>
          <a:xfrm>
            <a:off x="6605063" y="2772901"/>
            <a:ext cx="423518" cy="193002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154AF35-EF70-4D96-BE92-A7D80C80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63416"/>
              </p:ext>
            </p:extLst>
          </p:nvPr>
        </p:nvGraphicFramePr>
        <p:xfrm>
          <a:off x="292900" y="853516"/>
          <a:ext cx="11609539" cy="57753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39125">
                  <a:extLst>
                    <a:ext uri="{9D8B030D-6E8A-4147-A177-3AD203B41FA5}">
                      <a16:colId xmlns:a16="http://schemas.microsoft.com/office/drawing/2014/main" val="2239693911"/>
                    </a:ext>
                  </a:extLst>
                </a:gridCol>
                <a:gridCol w="8270414">
                  <a:extLst>
                    <a:ext uri="{9D8B030D-6E8A-4147-A177-3AD203B41FA5}">
                      <a16:colId xmlns:a16="http://schemas.microsoft.com/office/drawing/2014/main" val="3301576765"/>
                    </a:ext>
                  </a:extLst>
                </a:gridCol>
              </a:tblGrid>
              <a:tr h="33048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표본화 된 의료영상을 이용하여 조직세포 질병 진단 방법 및 프로그램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790858"/>
                  </a:ext>
                </a:extLst>
              </a:tr>
              <a:tr h="313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</a:rPr>
                        <a:t>요약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</a:rPr>
                        <a:t>청구항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527170"/>
                  </a:ext>
                </a:extLst>
              </a:tr>
              <a:tr h="15705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</a:rPr>
                        <a:t>본 발명은 표본화 된 의료영상을 이용하여 조직세포 질병 진단 방법 및 프로그램으로서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자세하게 설명하자면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수집된 의료영상인 분석대상영상을 데이터 표본화 한 후 온톨로지를 이용해 유사한 조직세포 의료</a:t>
                      </a:r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를 전송 받아 심층신경망을 이용하여 상기 수신된 의료영상을 분석하여 질병을 진단하는 방법 및 프로그램에 관한 것이다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맑은 고딕" panose="020B0503020000020004" pitchFamily="50" charset="-127"/>
                        </a:rPr>
                        <a:t>청구항</a:t>
                      </a:r>
                      <a:r>
                        <a:rPr lang="en-US" altLang="ko-KR" sz="1050" dirty="0"/>
                        <a:t>1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하나 이상의 컴퓨터의 통신 모듈에서</a:t>
                      </a:r>
                      <a:r>
                        <a:rPr lang="en-US" altLang="ko-KR" sz="1050" dirty="0"/>
                        <a:t>,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수신된 조직세포 분석을 수행할 특정한 의료영상인 분석대상영상을 데이터 표본화 하는 단계</a:t>
                      </a:r>
                      <a:r>
                        <a:rPr lang="en-US" altLang="ko-KR" sz="1050" dirty="0"/>
                        <a:t>; </a:t>
                      </a:r>
                      <a:r>
                        <a:rPr lang="ko-KR" altLang="en-US" sz="1050" dirty="0"/>
                        <a:t>및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상기 하나 이상의 컴퓨터의 프로세서가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상기 표본화 된 의료영상을 분석하여 상기 표본화 의료영상과 유사한 의료</a:t>
                      </a:r>
                      <a:r>
                        <a:rPr lang="en-US" altLang="ko-KR" sz="1050" dirty="0"/>
                        <a:t>DB</a:t>
                      </a:r>
                      <a:r>
                        <a:rPr lang="ko-KR" altLang="en-US" sz="1050" dirty="0"/>
                        <a:t>를 받아오는 단계</a:t>
                      </a:r>
                      <a:r>
                        <a:rPr lang="en-US" altLang="ko-KR" sz="1050" dirty="0"/>
                        <a:t>; </a:t>
                      </a:r>
                      <a:r>
                        <a:rPr lang="ko-KR" altLang="en-US" sz="1050" dirty="0"/>
                        <a:t>및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상기 하나 이상의 컴퓨터에 의해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심층신경망을 이용하여 상기 수신된 의료영상인 분석대상영상을 분석하여 상기 조직세포의 질병을 진단하는 방법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algn="l" latinLnBrk="1"/>
                      <a:endParaRPr lang="en-US" altLang="ko-KR" sz="1050" dirty="0"/>
                    </a:p>
                    <a:p>
                      <a:pPr algn="l" latinLnBrk="1"/>
                      <a:r>
                        <a:rPr lang="ko-KR" altLang="en-US" sz="1050" dirty="0"/>
                        <a:t>청구항</a:t>
                      </a:r>
                      <a:r>
                        <a:rPr lang="en-US" altLang="ko-KR" sz="1050" dirty="0"/>
                        <a:t>2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제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항에 있어서</a:t>
                      </a:r>
                      <a:r>
                        <a:rPr lang="en-US" altLang="ko-KR" sz="1050" dirty="0"/>
                        <a:t>,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상기 표본화 된 의료영상은 상기 수신된 조직세포에서 소량의 표본으로 한 의료영상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algn="l" latinLnBrk="1"/>
                      <a:endParaRPr lang="en-US" altLang="ko-KR" sz="1050" dirty="0"/>
                    </a:p>
                    <a:p>
                      <a:pPr algn="l" latinLnBrk="1"/>
                      <a:r>
                        <a:rPr lang="ko-KR" altLang="en-US" sz="1050" dirty="0"/>
                        <a:t>청구항</a:t>
                      </a:r>
                      <a:r>
                        <a:rPr lang="en-US" altLang="ko-KR" sz="1050" dirty="0"/>
                        <a:t>3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제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항에 있어서</a:t>
                      </a:r>
                      <a:r>
                        <a:rPr lang="en-US" altLang="ko-KR" sz="1050" dirty="0"/>
                        <a:t>,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상기 표본화 의료영상과 유사한 의료</a:t>
                      </a:r>
                      <a:r>
                        <a:rPr lang="en-US" altLang="ko-KR" sz="1050" dirty="0"/>
                        <a:t>DB</a:t>
                      </a:r>
                      <a:r>
                        <a:rPr lang="ko-KR" altLang="en-US" sz="1050" dirty="0"/>
                        <a:t>는 상기 표본화 된 의료영상을 심층신경망을 이용하여 분석된 상기 조직세포와 유사한 의료</a:t>
                      </a:r>
                      <a:r>
                        <a:rPr lang="en-US" altLang="ko-KR" sz="1050" dirty="0"/>
                        <a:t>DB.</a:t>
                      </a:r>
                    </a:p>
                    <a:p>
                      <a:pPr algn="l" latinLnBrk="1"/>
                      <a:endParaRPr lang="en-US" altLang="ko-KR" sz="1050" dirty="0"/>
                    </a:p>
                    <a:p>
                      <a:pPr algn="l" latinLnBrk="1"/>
                      <a:r>
                        <a:rPr lang="ko-KR" altLang="en-US" sz="1050" dirty="0"/>
                        <a:t>청구항</a:t>
                      </a:r>
                      <a:r>
                        <a:rPr lang="en-US" altLang="ko-KR" sz="1050" dirty="0"/>
                        <a:t>4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제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항에 있어서</a:t>
                      </a:r>
                      <a:r>
                        <a:rPr lang="en-US" altLang="ko-KR" sz="1050" dirty="0"/>
                        <a:t>,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상기 표본화 의료영상과 유사한 의료</a:t>
                      </a:r>
                      <a:r>
                        <a:rPr lang="en-US" altLang="ko-KR" sz="1050" dirty="0"/>
                        <a:t>DB</a:t>
                      </a:r>
                      <a:r>
                        <a:rPr lang="ko-KR" altLang="en-US" sz="1050" dirty="0"/>
                        <a:t>는 상기 표본화 된 의료영상을 심층신경망을 이용하여 분석하여 온톨로지를 이용해 유사한 조직세포 의료</a:t>
                      </a:r>
                      <a:r>
                        <a:rPr lang="en-US" altLang="ko-KR" sz="1050" dirty="0"/>
                        <a:t>DB.</a:t>
                      </a:r>
                    </a:p>
                    <a:p>
                      <a:pPr algn="l" latinLnBrk="1"/>
                      <a:endParaRPr lang="en-US" altLang="ko-KR" sz="1050" dirty="0"/>
                    </a:p>
                    <a:p>
                      <a:pPr algn="l" latinLnBrk="1"/>
                      <a:r>
                        <a:rPr lang="ko-KR" altLang="en-US" sz="1050" dirty="0"/>
                        <a:t>청구항</a:t>
                      </a:r>
                      <a:r>
                        <a:rPr lang="en-US" altLang="ko-KR" sz="1050" dirty="0"/>
                        <a:t>5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체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항에 있어서</a:t>
                      </a:r>
                      <a:r>
                        <a:rPr lang="en-US" altLang="ko-KR" sz="1050" dirty="0"/>
                        <a:t>,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상기 심층신경망은 상기 조직세포와 유사한 의료</a:t>
                      </a:r>
                      <a:r>
                        <a:rPr lang="en-US" altLang="ko-KR" sz="1050" dirty="0"/>
                        <a:t>DB</a:t>
                      </a:r>
                      <a:r>
                        <a:rPr lang="ko-KR" altLang="en-US" sz="1050" dirty="0"/>
                        <a:t>를 학습하여 상기 수신된 조직세포를 분석하여 상기 조직세포의 질병을 진단하는 인공지능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algn="l" latinLnBrk="1"/>
                      <a:endParaRPr lang="en-US" altLang="ko-KR" sz="1050" dirty="0"/>
                    </a:p>
                    <a:p>
                      <a:pPr algn="l" latinLnBrk="1"/>
                      <a:r>
                        <a:rPr lang="ko-KR" altLang="en-US" sz="1050" dirty="0"/>
                        <a:t>청구항</a:t>
                      </a:r>
                      <a:r>
                        <a:rPr lang="en-US" altLang="ko-KR" sz="1050" dirty="0"/>
                        <a:t>6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제 </a:t>
                      </a:r>
                      <a:r>
                        <a:rPr lang="en-US" altLang="ko-KR" sz="1050" dirty="0"/>
                        <a:t>5</a:t>
                      </a:r>
                      <a:r>
                        <a:rPr lang="ko-KR" altLang="en-US" sz="1050" dirty="0"/>
                        <a:t>항에 있어서</a:t>
                      </a:r>
                      <a:r>
                        <a:rPr lang="en-US" altLang="ko-KR" sz="1050" dirty="0"/>
                        <a:t>,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상기 심층신경망을 통해 질병을 진단하면서 학습된 의료</a:t>
                      </a:r>
                      <a:r>
                        <a:rPr lang="en-US" altLang="ko-KR" sz="1050" dirty="0"/>
                        <a:t>DB</a:t>
                      </a:r>
                      <a:r>
                        <a:rPr lang="ko-KR" altLang="en-US" sz="1050" dirty="0"/>
                        <a:t>는 상기 온톨로지로 구성된 상기 조직세포 의료</a:t>
                      </a:r>
                      <a:r>
                        <a:rPr lang="en-US" altLang="ko-KR" sz="1050" dirty="0"/>
                        <a:t>DB</a:t>
                      </a:r>
                      <a:r>
                        <a:rPr lang="ko-KR" altLang="en-US" sz="1050" dirty="0"/>
                        <a:t>로 저장되는 의료</a:t>
                      </a:r>
                      <a:r>
                        <a:rPr lang="en-US" altLang="ko-KR" sz="1050" dirty="0"/>
                        <a:t>DB.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171718"/>
                  </a:ext>
                </a:extLst>
              </a:tr>
              <a:tr h="313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</a:rPr>
                        <a:t>대표도면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74502"/>
                  </a:ext>
                </a:extLst>
              </a:tr>
              <a:tr h="324632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260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D1FF5A10-3E8F-41E5-A119-1202C2C7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" y="3741167"/>
            <a:ext cx="3307079" cy="264381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9516FB70-D247-4FF8-BE68-F26AE114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ko-KR" altLang="en-US" dirty="0"/>
              <a:t>핵심특허 회피설계를 통한 특허 창출</a:t>
            </a:r>
          </a:p>
        </p:txBody>
      </p:sp>
    </p:spTree>
    <p:extLst>
      <p:ext uri="{BB962C8B-B14F-4D97-AF65-F5344CB8AC3E}">
        <p14:creationId xmlns:p14="http://schemas.microsoft.com/office/powerpoint/2010/main" val="249251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A8ABF0-5ED4-437A-A42A-3DD40ED2B7A8}"/>
              </a:ext>
            </a:extLst>
          </p:cNvPr>
          <p:cNvSpPr/>
          <p:nvPr/>
        </p:nvSpPr>
        <p:spPr>
          <a:xfrm>
            <a:off x="212876" y="840913"/>
            <a:ext cx="2183305" cy="826515"/>
          </a:xfrm>
          <a:prstGeom prst="roundRect">
            <a:avLst>
              <a:gd name="adj" fmla="val 264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Google Shape;129;p29">
            <a:extLst>
              <a:ext uri="{FF2B5EF4-FFF2-40B4-BE49-F238E27FC236}">
                <a16:creationId xmlns:a16="http://schemas.microsoft.com/office/drawing/2014/main" id="{8C1336F2-9AF7-46E7-AB75-3C6BC19CA1BE}"/>
              </a:ext>
            </a:extLst>
          </p:cNvPr>
          <p:cNvSpPr txBox="1"/>
          <p:nvPr/>
        </p:nvSpPr>
        <p:spPr>
          <a:xfrm>
            <a:off x="602330" y="998108"/>
            <a:ext cx="1550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인공지능</a:t>
            </a:r>
            <a:endParaRPr lang="en-US" altLang="ko-KR" sz="24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CC515B-D0C9-4839-B995-F055FD18144E}"/>
              </a:ext>
            </a:extLst>
          </p:cNvPr>
          <p:cNvSpPr/>
          <p:nvPr/>
        </p:nvSpPr>
        <p:spPr>
          <a:xfrm>
            <a:off x="2521197" y="2754018"/>
            <a:ext cx="1788908" cy="776352"/>
          </a:xfrm>
          <a:prstGeom prst="roundRect">
            <a:avLst>
              <a:gd name="adj" fmla="val 2644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ECD4303-3FCD-46B6-81DB-49F4E02D47BC}"/>
              </a:ext>
            </a:extLst>
          </p:cNvPr>
          <p:cNvSpPr/>
          <p:nvPr/>
        </p:nvSpPr>
        <p:spPr>
          <a:xfrm>
            <a:off x="2521195" y="891076"/>
            <a:ext cx="9457927" cy="776352"/>
          </a:xfrm>
          <a:prstGeom prst="roundRect">
            <a:avLst>
              <a:gd name="adj" fmla="val 264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인공지능이란 인간이 가지고 있는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인식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판단 등의 지적 능력을 모델링하여 컴퓨터에서 구현하기 위해 다양한 기술이나 소프트웨어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하드웨어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이를 포함한 컴퓨터 시스템을 통틀어 일컫는 말</a:t>
            </a:r>
          </a:p>
        </p:txBody>
      </p:sp>
      <p:sp>
        <p:nvSpPr>
          <p:cNvPr id="18" name="Google Shape;129;p29">
            <a:extLst>
              <a:ext uri="{FF2B5EF4-FFF2-40B4-BE49-F238E27FC236}">
                <a16:creationId xmlns:a16="http://schemas.microsoft.com/office/drawing/2014/main" id="{9532B962-5ABA-4E1C-83BB-3D5729EFCD60}"/>
              </a:ext>
            </a:extLst>
          </p:cNvPr>
          <p:cNvSpPr txBox="1"/>
          <p:nvPr/>
        </p:nvSpPr>
        <p:spPr>
          <a:xfrm>
            <a:off x="2640301" y="2871861"/>
            <a:ext cx="1550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독립형</a:t>
            </a:r>
            <a:endParaRPr lang="en-US" altLang="ko-KR" sz="24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CF84FE6-1AE1-404A-BE17-72063F4155FE}"/>
              </a:ext>
            </a:extLst>
          </p:cNvPr>
          <p:cNvSpPr/>
          <p:nvPr/>
        </p:nvSpPr>
        <p:spPr>
          <a:xfrm>
            <a:off x="4429210" y="2754018"/>
            <a:ext cx="7549914" cy="776352"/>
          </a:xfrm>
          <a:prstGeom prst="roundRect">
            <a:avLst>
              <a:gd name="adj" fmla="val 264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소프트웨어 그 자체로 의료기기의 사용 목적에 부합하는 기능을 가지며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범용 컴퓨터와 동등 환경에서 운영되는 의료기기 소프트웨어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0D3B1EB-B8B1-4A68-9CC2-C76A4ACD3998}"/>
              </a:ext>
            </a:extLst>
          </p:cNvPr>
          <p:cNvSpPr/>
          <p:nvPr/>
        </p:nvSpPr>
        <p:spPr>
          <a:xfrm>
            <a:off x="4440465" y="3623575"/>
            <a:ext cx="7538658" cy="776352"/>
          </a:xfrm>
          <a:prstGeom prst="roundRect">
            <a:avLst>
              <a:gd name="adj" fmla="val 264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별도의 의료기기 시스템에 내장되어 운영되는 의료기기 소프트웨어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AC8C36-ACA8-4DAA-A7B0-967FE91B3A76}"/>
              </a:ext>
            </a:extLst>
          </p:cNvPr>
          <p:cNvSpPr/>
          <p:nvPr/>
        </p:nvSpPr>
        <p:spPr>
          <a:xfrm>
            <a:off x="2521196" y="1843706"/>
            <a:ext cx="9457926" cy="776352"/>
          </a:xfrm>
          <a:prstGeom prst="roundRect">
            <a:avLst>
              <a:gd name="adj" fmla="val 264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의료 행위를 위해 촬영한 </a:t>
            </a:r>
            <a:r>
              <a:rPr lang="en-US" altLang="ko-KR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CT,MRI</a:t>
            </a:r>
            <a:r>
              <a:rPr lang="ko-KR" altLang="en-US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등의 </a:t>
            </a:r>
            <a:r>
              <a:rPr lang="en-US" altLang="ko-KR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2</a:t>
            </a:r>
            <a:r>
              <a:rPr lang="ko-KR" altLang="en-US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차원적인 의료영상부터 </a:t>
            </a:r>
            <a:r>
              <a:rPr lang="en-US" altLang="ko-KR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3D</a:t>
            </a:r>
            <a:r>
              <a:rPr lang="ko-KR" altLang="en-US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재구성 프로그램을 이용해서 편집 및 재구성 과정을 통해 </a:t>
            </a:r>
            <a:r>
              <a:rPr lang="en-US" altLang="ko-KR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3</a:t>
            </a:r>
            <a:r>
              <a:rPr lang="ko-KR" altLang="en-US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차원 입체 영상을 일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컫</a:t>
            </a:r>
            <a:r>
              <a:rPr lang="ko-KR" altLang="en-US" sz="16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는 말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50" name="Picture 2" descr="지난해 AI 의료기기 첫 허가…4차 산업혁명 시대">
            <a:extLst>
              <a:ext uri="{FF2B5EF4-FFF2-40B4-BE49-F238E27FC236}">
                <a16:creationId xmlns:a16="http://schemas.microsoft.com/office/drawing/2014/main" id="{1B62BBA7-8C44-4DF8-BB19-4AFB87179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63"/>
          <a:stretch/>
        </p:blipFill>
        <p:spPr bwMode="auto">
          <a:xfrm>
            <a:off x="212876" y="4504877"/>
            <a:ext cx="2945804" cy="22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8CB6DC-1B27-4FA8-8CBA-7E93118F0DA7}"/>
              </a:ext>
            </a:extLst>
          </p:cNvPr>
          <p:cNvSpPr/>
          <p:nvPr/>
        </p:nvSpPr>
        <p:spPr>
          <a:xfrm>
            <a:off x="2521197" y="3591823"/>
            <a:ext cx="1788908" cy="776352"/>
          </a:xfrm>
          <a:prstGeom prst="roundRect">
            <a:avLst>
              <a:gd name="adj" fmla="val 2644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Google Shape;129;p29">
            <a:extLst>
              <a:ext uri="{FF2B5EF4-FFF2-40B4-BE49-F238E27FC236}">
                <a16:creationId xmlns:a16="http://schemas.microsoft.com/office/drawing/2014/main" id="{09A7DF0E-2841-4403-A9AE-CD0213BD3983}"/>
              </a:ext>
            </a:extLst>
          </p:cNvPr>
          <p:cNvSpPr txBox="1"/>
          <p:nvPr/>
        </p:nvSpPr>
        <p:spPr>
          <a:xfrm>
            <a:off x="2640301" y="3727954"/>
            <a:ext cx="1550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내장형</a:t>
            </a:r>
            <a:endParaRPr lang="en-US" altLang="ko-KR" sz="24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F10248-F819-4CF7-A315-DB609DBDB42E}"/>
              </a:ext>
            </a:extLst>
          </p:cNvPr>
          <p:cNvSpPr/>
          <p:nvPr/>
        </p:nvSpPr>
        <p:spPr>
          <a:xfrm>
            <a:off x="212876" y="1795950"/>
            <a:ext cx="2183305" cy="826515"/>
          </a:xfrm>
          <a:prstGeom prst="roundRect">
            <a:avLst>
              <a:gd name="adj" fmla="val 264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Google Shape;129;p29">
            <a:extLst>
              <a:ext uri="{FF2B5EF4-FFF2-40B4-BE49-F238E27FC236}">
                <a16:creationId xmlns:a16="http://schemas.microsoft.com/office/drawing/2014/main" id="{A48E7A0D-FD92-4CF5-B0C5-6DD407DC59EC}"/>
              </a:ext>
            </a:extLst>
          </p:cNvPr>
          <p:cNvSpPr txBox="1"/>
          <p:nvPr/>
        </p:nvSpPr>
        <p:spPr>
          <a:xfrm>
            <a:off x="602330" y="1953145"/>
            <a:ext cx="1550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의료영상</a:t>
            </a:r>
            <a:endParaRPr lang="en-US" altLang="ko-KR" sz="24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4712F85-8280-4D7D-BB82-382AF86F56DE}"/>
              </a:ext>
            </a:extLst>
          </p:cNvPr>
          <p:cNvSpPr/>
          <p:nvPr/>
        </p:nvSpPr>
        <p:spPr>
          <a:xfrm>
            <a:off x="237260" y="2771310"/>
            <a:ext cx="2183305" cy="1596865"/>
          </a:xfrm>
          <a:prstGeom prst="roundRect">
            <a:avLst>
              <a:gd name="adj" fmla="val 264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Google Shape;129;p29">
            <a:extLst>
              <a:ext uri="{FF2B5EF4-FFF2-40B4-BE49-F238E27FC236}">
                <a16:creationId xmlns:a16="http://schemas.microsoft.com/office/drawing/2014/main" id="{7E756CA0-5858-4892-8114-EA1A9F9CEA7D}"/>
              </a:ext>
            </a:extLst>
          </p:cNvPr>
          <p:cNvSpPr txBox="1"/>
          <p:nvPr/>
        </p:nvSpPr>
        <p:spPr>
          <a:xfrm>
            <a:off x="608426" y="3312553"/>
            <a:ext cx="1550700" cy="49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의료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</a:t>
            </a:r>
            <a:endParaRPr lang="en-US" altLang="ko-KR" sz="2400" b="1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964DA-A61C-48D2-85F0-59EAE16CC33A}"/>
              </a:ext>
            </a:extLst>
          </p:cNvPr>
          <p:cNvSpPr/>
          <p:nvPr/>
        </p:nvSpPr>
        <p:spPr>
          <a:xfrm>
            <a:off x="3383280" y="4506557"/>
            <a:ext cx="8535834" cy="2254142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2015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년부터 현재까지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차 산업 혁명이 진행되면서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AI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의 기술이 혁신되고 있다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AI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기반 의료기기 기술을 활용하여 사람의 실수로 생기는 오진율을 낮추고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비대면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진료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한의학 등과 같은 새로운 분야에 접목하는 유망 기술을 발굴하고자 함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DEAC647-E5D3-4F5D-AE75-4DA37032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 </a:t>
            </a:r>
          </a:p>
        </p:txBody>
      </p:sp>
    </p:spTree>
    <p:extLst>
      <p:ext uri="{BB962C8B-B14F-4D97-AF65-F5344CB8AC3E}">
        <p14:creationId xmlns:p14="http://schemas.microsoft.com/office/powerpoint/2010/main" val="2678033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466AAF97-310E-4A29-B3BB-D9726290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아이디어 도출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1FF1670A-2EF5-4CF9-9034-66BAC69E0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5326653"/>
            <a:ext cx="11664950" cy="1292356"/>
          </a:xfrm>
        </p:spPr>
        <p:txBody>
          <a:bodyPr/>
          <a:lstStyle/>
          <a:p>
            <a:r>
              <a:rPr lang="en-US" altLang="ko-KR" sz="1600" dirty="0"/>
              <a:t>OS-Matrix</a:t>
            </a:r>
            <a:r>
              <a:rPr lang="ko-KR" altLang="en-US" sz="1600" dirty="0"/>
              <a:t>에서 핵심기술로 보인 </a:t>
            </a:r>
            <a:r>
              <a:rPr lang="ko-KR" altLang="en-US" sz="1600" dirty="0">
                <a:solidFill>
                  <a:srgbClr val="FF0000"/>
                </a:solidFill>
              </a:rPr>
              <a:t>분석진단 </a:t>
            </a:r>
            <a:r>
              <a:rPr lang="en-US" altLang="ko-KR" sz="1600" dirty="0">
                <a:solidFill>
                  <a:srgbClr val="FF0000"/>
                </a:solidFill>
              </a:rPr>
              <a:t>AI </a:t>
            </a:r>
            <a:r>
              <a:rPr lang="ko-KR" altLang="en-US" sz="1600" dirty="0">
                <a:solidFill>
                  <a:srgbClr val="FF0000"/>
                </a:solidFill>
              </a:rPr>
              <a:t>기술 </a:t>
            </a:r>
            <a:r>
              <a:rPr lang="en-US" altLang="ko-KR" sz="1600" dirty="0">
                <a:solidFill>
                  <a:srgbClr val="FF0000"/>
                </a:solidFill>
              </a:rPr>
              <a:t>&amp; </a:t>
            </a:r>
            <a:r>
              <a:rPr lang="ko-KR" altLang="en-US" sz="1600" dirty="0">
                <a:solidFill>
                  <a:srgbClr val="FF0000"/>
                </a:solidFill>
              </a:rPr>
              <a:t>의료</a:t>
            </a:r>
            <a:r>
              <a:rPr lang="en-US" altLang="ko-KR" sz="1600" dirty="0">
                <a:solidFill>
                  <a:srgbClr val="FF0000"/>
                </a:solidFill>
              </a:rPr>
              <a:t>DB</a:t>
            </a:r>
            <a:r>
              <a:rPr lang="ko-KR" altLang="en-US" sz="1600" dirty="0">
                <a:solidFill>
                  <a:srgbClr val="FF0000"/>
                </a:solidFill>
              </a:rPr>
              <a:t>의 신뢰성 강화</a:t>
            </a:r>
            <a:r>
              <a:rPr lang="ko-KR" altLang="en-US" sz="1600" dirty="0"/>
              <a:t>를 기반으로 </a:t>
            </a:r>
            <a:r>
              <a:rPr lang="en-US" altLang="ko-KR" sz="1600" dirty="0"/>
              <a:t>IP-R&amp;D </a:t>
            </a:r>
            <a:r>
              <a:rPr lang="ko-KR" altLang="en-US" sz="1600" dirty="0"/>
              <a:t>신규아이디어를 도출함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한의학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한방병원</a:t>
            </a:r>
            <a:r>
              <a:rPr lang="ko-KR" altLang="en-US" sz="1600" dirty="0"/>
              <a:t>에 대한 환자</a:t>
            </a:r>
            <a:r>
              <a:rPr lang="en-US" altLang="ko-KR" sz="1600" dirty="0"/>
              <a:t>(</a:t>
            </a:r>
            <a:r>
              <a:rPr lang="ko-KR" altLang="en-US" sz="1600" dirty="0"/>
              <a:t>소비자</a:t>
            </a:r>
            <a:r>
              <a:rPr lang="en-US" altLang="ko-KR" sz="1600" dirty="0"/>
              <a:t>)</a:t>
            </a:r>
            <a:r>
              <a:rPr lang="ko-KR" altLang="en-US" sz="1600" dirty="0"/>
              <a:t>의 수요는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서양 의학에 비해 </a:t>
            </a:r>
            <a:r>
              <a:rPr lang="en-US" altLang="ko-KR" sz="1600" dirty="0">
                <a:solidFill>
                  <a:srgbClr val="FF0000"/>
                </a:solidFill>
              </a:rPr>
              <a:t>AI </a:t>
            </a:r>
            <a:r>
              <a:rPr lang="ko-KR" altLang="en-US" sz="1600" dirty="0">
                <a:solidFill>
                  <a:srgbClr val="FF0000"/>
                </a:solidFill>
              </a:rPr>
              <a:t>기술에 대한 반영이 현저하게 낮음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환자</a:t>
            </a:r>
            <a:r>
              <a:rPr lang="en-US" altLang="ko-KR" sz="1600" dirty="0"/>
              <a:t>(</a:t>
            </a:r>
            <a:r>
              <a:rPr lang="ko-KR" altLang="en-US" sz="1600" dirty="0"/>
              <a:t>소비자</a:t>
            </a:r>
            <a:r>
              <a:rPr lang="en-US" altLang="ko-KR" sz="1600" dirty="0"/>
              <a:t>)</a:t>
            </a:r>
            <a:r>
              <a:rPr lang="ko-KR" altLang="en-US" sz="1600" dirty="0"/>
              <a:t>의 수요가 서양의학과 비슷하나 </a:t>
            </a:r>
            <a:r>
              <a:rPr lang="en-US" altLang="ko-KR" sz="1600" dirty="0">
                <a:solidFill>
                  <a:srgbClr val="FF0000"/>
                </a:solidFill>
              </a:rPr>
              <a:t>AI </a:t>
            </a:r>
            <a:r>
              <a:rPr lang="ko-KR" altLang="en-US" sz="1600" dirty="0">
                <a:solidFill>
                  <a:srgbClr val="FF0000"/>
                </a:solidFill>
              </a:rPr>
              <a:t>기술에 대한 접목성이 떨어진다고 판단</a:t>
            </a:r>
            <a:r>
              <a:rPr lang="ko-KR" altLang="en-US" sz="1600" dirty="0"/>
              <a:t>되어</a:t>
            </a:r>
            <a:r>
              <a:rPr lang="en-US" altLang="ko-KR" sz="1600" dirty="0"/>
              <a:t>, </a:t>
            </a:r>
            <a:r>
              <a:rPr lang="ko-KR" altLang="en-US" sz="1600" dirty="0"/>
              <a:t>최신 기술 트렌드인 </a:t>
            </a:r>
            <a:r>
              <a:rPr lang="en-US" altLang="ko-KR" sz="1600" dirty="0"/>
              <a:t>AI </a:t>
            </a:r>
            <a:r>
              <a:rPr lang="ko-KR" altLang="en-US" sz="1600" dirty="0"/>
              <a:t>기술을 통한 아이디어를 도출함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25F5C96-2559-4F0A-9EC1-9F7DFBE4B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26788"/>
              </p:ext>
            </p:extLst>
          </p:nvPr>
        </p:nvGraphicFramePr>
        <p:xfrm>
          <a:off x="721070" y="1056583"/>
          <a:ext cx="11010484" cy="4198961"/>
        </p:xfrm>
        <a:graphic>
          <a:graphicData uri="http://schemas.openxmlformats.org/drawingml/2006/table">
            <a:tbl>
              <a:tblPr/>
              <a:tblGrid>
                <a:gridCol w="2138859">
                  <a:extLst>
                    <a:ext uri="{9D8B030D-6E8A-4147-A177-3AD203B41FA5}">
                      <a16:colId xmlns:a16="http://schemas.microsoft.com/office/drawing/2014/main" val="3884420854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2362657692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4191493856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2923359852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3481448860"/>
                    </a:ext>
                  </a:extLst>
                </a:gridCol>
                <a:gridCol w="1774325">
                  <a:extLst>
                    <a:ext uri="{9D8B030D-6E8A-4147-A177-3AD203B41FA5}">
                      <a16:colId xmlns:a16="http://schemas.microsoft.com/office/drawing/2014/main" val="4074358345"/>
                    </a:ext>
                  </a:extLst>
                </a:gridCol>
              </a:tblGrid>
              <a:tr h="9959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희소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Data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보충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임상 결과의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Data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품질 강화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의료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Data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신뢰성 강화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의료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Data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공중 이해도 설명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체내외진단 의료 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00376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분석진단 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AI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04544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 err="1">
                          <a:effectLst/>
                          <a:latin typeface="+mj-lt"/>
                        </a:rPr>
                        <a:t>라벨링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 분류 체계화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AI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/>
                </a:tc>
                <a:extLst>
                  <a:ext uri="{0D108BD9-81ED-4DB2-BD59-A6C34878D82A}">
                    <a16:rowId xmlns:a16="http://schemas.microsoft.com/office/drawing/2014/main" val="3203251939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영상분석 상황 인식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AI 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6561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 err="1">
                          <a:effectLst/>
                          <a:latin typeface="+mj-lt"/>
                        </a:rPr>
                        <a:t>머신러닝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 기반</a:t>
                      </a:r>
                      <a:endParaRPr lang="en-US" altLang="ko-KR" sz="1400" u="none" strike="noStrike" dirty="0">
                        <a:effectLst/>
                        <a:latin typeface="+mj-lt"/>
                      </a:endParaRPr>
                    </a:p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전이 학습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53926"/>
                  </a:ext>
                </a:extLst>
              </a:tr>
              <a:tr h="6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이미지처리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생성 관련 딥러닝 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520" marR="7520" marT="752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4588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895F7F-9BD8-48F1-94F7-99A7C123DFC2}"/>
              </a:ext>
            </a:extLst>
          </p:cNvPr>
          <p:cNvSpPr/>
          <p:nvPr/>
        </p:nvSpPr>
        <p:spPr>
          <a:xfrm>
            <a:off x="807392" y="2149811"/>
            <a:ext cx="10826885" cy="4414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18805E-3BBC-466B-BD69-4EACE009661D}"/>
              </a:ext>
            </a:extLst>
          </p:cNvPr>
          <p:cNvSpPr/>
          <p:nvPr/>
        </p:nvSpPr>
        <p:spPr>
          <a:xfrm>
            <a:off x="6478619" y="1128407"/>
            <a:ext cx="1624518" cy="40194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711D97-B921-4FBA-950E-C672BDDC295C}"/>
              </a:ext>
            </a:extLst>
          </p:cNvPr>
          <p:cNvSpPr/>
          <p:nvPr/>
        </p:nvSpPr>
        <p:spPr>
          <a:xfrm>
            <a:off x="6396552" y="2042810"/>
            <a:ext cx="1784405" cy="651751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타겟 포인트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EDCF61-7A7C-45E0-9CE5-D172F2F9F90F}"/>
              </a:ext>
            </a:extLst>
          </p:cNvPr>
          <p:cNvSpPr txBox="1"/>
          <p:nvPr/>
        </p:nvSpPr>
        <p:spPr>
          <a:xfrm>
            <a:off x="4214506" y="687966"/>
            <a:ext cx="615274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fontAlgn="ctr"/>
            <a:r>
              <a:rPr lang="ko-KR" altLang="en-US" sz="1800" b="1" u="none" strike="noStrike" dirty="0">
                <a:effectLst/>
                <a:latin typeface="맑은 고딕" panose="020B0503020000020004" pitchFamily="50" charset="-127"/>
              </a:rPr>
              <a:t>기술적 과제</a:t>
            </a:r>
            <a:r>
              <a:rPr lang="en-US" altLang="ko-KR" sz="1800" b="1" u="none" strike="noStrike" dirty="0">
                <a:effectLst/>
              </a:rPr>
              <a:t>(object)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D6DE7-D873-4913-A902-1851CAD0F128}"/>
              </a:ext>
            </a:extLst>
          </p:cNvPr>
          <p:cNvSpPr txBox="1"/>
          <p:nvPr/>
        </p:nvSpPr>
        <p:spPr>
          <a:xfrm>
            <a:off x="263660" y="2042811"/>
            <a:ext cx="461665" cy="3215242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ctr" fontAlgn="ctr"/>
            <a:r>
              <a:rPr lang="ko-KR" altLang="en-US" sz="1800" b="1" u="none" strike="noStrike" dirty="0">
                <a:effectLst/>
                <a:latin typeface="맑은 고딕" panose="020B0503020000020004" pitchFamily="50" charset="-127"/>
              </a:rPr>
              <a:t>해결 수단</a:t>
            </a:r>
            <a:r>
              <a:rPr lang="en-US" altLang="ko-KR" sz="1800" b="1" dirty="0">
                <a:latin typeface="맑은 고딕" panose="020B0503020000020004" pitchFamily="50" charset="-127"/>
              </a:rPr>
              <a:t> (</a:t>
            </a:r>
            <a:r>
              <a:rPr lang="en-US" altLang="ko-KR" sz="1800" b="1" u="none" strike="noStrike" dirty="0">
                <a:effectLst/>
              </a:rPr>
              <a:t>solution)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F88B65-1674-44D5-9017-429348C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CF3FF2E4-7644-4E31-AA29-98542AFB9DA6}"/>
              </a:ext>
            </a:extLst>
          </p:cNvPr>
          <p:cNvSpPr/>
          <p:nvPr/>
        </p:nvSpPr>
        <p:spPr>
          <a:xfrm rot="16200000">
            <a:off x="4343781" y="3243215"/>
            <a:ext cx="2143836" cy="522624"/>
          </a:xfrm>
          <a:custGeom>
            <a:avLst/>
            <a:gdLst>
              <a:gd name="connsiteX0" fmla="*/ 2143836 w 2143836"/>
              <a:gd name="connsiteY0" fmla="*/ 522623 h 522624"/>
              <a:gd name="connsiteX1" fmla="*/ 1164590 w 2143836"/>
              <a:gd name="connsiteY1" fmla="*/ 522623 h 522624"/>
              <a:gd name="connsiteX2" fmla="*/ 1164590 w 2143836"/>
              <a:gd name="connsiteY2" fmla="*/ 522624 h 522624"/>
              <a:gd name="connsiteX3" fmla="*/ 0 w 2143836"/>
              <a:gd name="connsiteY3" fmla="*/ 522624 h 522624"/>
              <a:gd name="connsiteX4" fmla="*/ 300738 w 2143836"/>
              <a:gd name="connsiteY4" fmla="*/ 2 h 522624"/>
              <a:gd name="connsiteX5" fmla="*/ 863601 w 2143836"/>
              <a:gd name="connsiteY5" fmla="*/ 2 h 522624"/>
              <a:gd name="connsiteX6" fmla="*/ 863601 w 2143836"/>
              <a:gd name="connsiteY6" fmla="*/ 0 h 522624"/>
              <a:gd name="connsiteX7" fmla="*/ 863606 w 2143836"/>
              <a:gd name="connsiteY7" fmla="*/ 2 h 522624"/>
              <a:gd name="connsiteX8" fmla="*/ 863852 w 2143836"/>
              <a:gd name="connsiteY8" fmla="*/ 2 h 522624"/>
              <a:gd name="connsiteX9" fmla="*/ 863928 w 2143836"/>
              <a:gd name="connsiteY9" fmla="*/ 134 h 52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3836" h="522624">
                <a:moveTo>
                  <a:pt x="2143836" y="522623"/>
                </a:moveTo>
                <a:lnTo>
                  <a:pt x="1164590" y="522623"/>
                </a:lnTo>
                <a:lnTo>
                  <a:pt x="1164590" y="522624"/>
                </a:lnTo>
                <a:lnTo>
                  <a:pt x="0" y="522624"/>
                </a:lnTo>
                <a:lnTo>
                  <a:pt x="300738" y="2"/>
                </a:lnTo>
                <a:lnTo>
                  <a:pt x="863601" y="2"/>
                </a:lnTo>
                <a:lnTo>
                  <a:pt x="863601" y="0"/>
                </a:lnTo>
                <a:lnTo>
                  <a:pt x="863606" y="2"/>
                </a:lnTo>
                <a:lnTo>
                  <a:pt x="863852" y="2"/>
                </a:lnTo>
                <a:lnTo>
                  <a:pt x="863928" y="134"/>
                </a:lnTo>
                <a:close/>
              </a:path>
            </a:pathLst>
          </a:custGeom>
          <a:gradFill flip="none" rotWithShape="1">
            <a:gsLst>
              <a:gs pos="0">
                <a:srgbClr val="F7F7F7"/>
              </a:gs>
              <a:gs pos="100000">
                <a:srgbClr val="EEF8F8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4ECE5C45-15FE-4004-A16A-D4296078E415}"/>
              </a:ext>
            </a:extLst>
          </p:cNvPr>
          <p:cNvSpPr/>
          <p:nvPr/>
        </p:nvSpPr>
        <p:spPr>
          <a:xfrm rot="5400000" flipV="1">
            <a:off x="7232958" y="3198802"/>
            <a:ext cx="2232660" cy="522625"/>
          </a:xfrm>
          <a:custGeom>
            <a:avLst/>
            <a:gdLst>
              <a:gd name="connsiteX0" fmla="*/ 0 w 2232660"/>
              <a:gd name="connsiteY0" fmla="*/ 522625 h 522625"/>
              <a:gd name="connsiteX1" fmla="*/ 1677670 w 2232660"/>
              <a:gd name="connsiteY1" fmla="*/ 522625 h 522625"/>
              <a:gd name="connsiteX2" fmla="*/ 1677668 w 2232660"/>
              <a:gd name="connsiteY2" fmla="*/ 522623 h 522625"/>
              <a:gd name="connsiteX3" fmla="*/ 2232660 w 2232660"/>
              <a:gd name="connsiteY3" fmla="*/ 522623 h 522625"/>
              <a:gd name="connsiteX4" fmla="*/ 1085727 w 2232660"/>
              <a:gd name="connsiteY4" fmla="*/ 233 h 522625"/>
              <a:gd name="connsiteX5" fmla="*/ 1085466 w 2232660"/>
              <a:gd name="connsiteY5" fmla="*/ 3 h 522625"/>
              <a:gd name="connsiteX6" fmla="*/ 1085222 w 2232660"/>
              <a:gd name="connsiteY6" fmla="*/ 3 h 522625"/>
              <a:gd name="connsiteX7" fmla="*/ 1085215 w 2232660"/>
              <a:gd name="connsiteY7" fmla="*/ 0 h 522625"/>
              <a:gd name="connsiteX8" fmla="*/ 1085215 w 2232660"/>
              <a:gd name="connsiteY8" fmla="*/ 3 h 522625"/>
              <a:gd name="connsiteX9" fmla="*/ 592204 w 2232660"/>
              <a:gd name="connsiteY9" fmla="*/ 3 h 5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2660" h="522625">
                <a:moveTo>
                  <a:pt x="0" y="522625"/>
                </a:moveTo>
                <a:lnTo>
                  <a:pt x="1677670" y="522625"/>
                </a:lnTo>
                <a:lnTo>
                  <a:pt x="1677668" y="522623"/>
                </a:lnTo>
                <a:lnTo>
                  <a:pt x="2232660" y="522623"/>
                </a:lnTo>
                <a:lnTo>
                  <a:pt x="1085727" y="233"/>
                </a:lnTo>
                <a:lnTo>
                  <a:pt x="1085466" y="3"/>
                </a:lnTo>
                <a:lnTo>
                  <a:pt x="1085222" y="3"/>
                </a:lnTo>
                <a:lnTo>
                  <a:pt x="1085215" y="0"/>
                </a:lnTo>
                <a:lnTo>
                  <a:pt x="1085215" y="3"/>
                </a:lnTo>
                <a:lnTo>
                  <a:pt x="592204" y="3"/>
                </a:lnTo>
                <a:close/>
              </a:path>
            </a:pathLst>
          </a:custGeom>
          <a:gradFill flip="none" rotWithShape="1">
            <a:gsLst>
              <a:gs pos="0">
                <a:srgbClr val="EEF8F8"/>
              </a:gs>
              <a:gs pos="100000">
                <a:srgbClr val="EAF4F7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1FE03AE9-8C46-465E-A4E6-C624512B2659}"/>
              </a:ext>
            </a:extLst>
          </p:cNvPr>
          <p:cNvSpPr/>
          <p:nvPr/>
        </p:nvSpPr>
        <p:spPr>
          <a:xfrm rot="5400000">
            <a:off x="7811636" y="2132841"/>
            <a:ext cx="1075285" cy="522622"/>
          </a:xfrm>
          <a:custGeom>
            <a:avLst/>
            <a:gdLst>
              <a:gd name="connsiteX0" fmla="*/ 0 w 1075285"/>
              <a:gd name="connsiteY0" fmla="*/ 0 h 522622"/>
              <a:gd name="connsiteX1" fmla="*/ 231622 w 1075285"/>
              <a:gd name="connsiteY1" fmla="*/ 0 h 522622"/>
              <a:gd name="connsiteX2" fmla="*/ 1075285 w 1075285"/>
              <a:gd name="connsiteY2" fmla="*/ 522622 h 522622"/>
              <a:gd name="connsiteX3" fmla="*/ 577063 w 1075285"/>
              <a:gd name="connsiteY3" fmla="*/ 522622 h 522622"/>
              <a:gd name="connsiteX4" fmla="*/ 0 w 1075285"/>
              <a:gd name="connsiteY4" fmla="*/ 0 h 52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285" h="522622">
                <a:moveTo>
                  <a:pt x="0" y="0"/>
                </a:moveTo>
                <a:lnTo>
                  <a:pt x="231622" y="0"/>
                </a:lnTo>
                <a:lnTo>
                  <a:pt x="1075285" y="522622"/>
                </a:lnTo>
                <a:lnTo>
                  <a:pt x="577063" y="52262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EF8F8"/>
              </a:gs>
              <a:gs pos="100000">
                <a:srgbClr val="EAF4F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제목 58">
            <a:extLst>
              <a:ext uri="{FF2B5EF4-FFF2-40B4-BE49-F238E27FC236}">
                <a16:creationId xmlns:a16="http://schemas.microsoft.com/office/drawing/2014/main" id="{D74B7146-6740-479D-94EA-C1310B62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아이디어 도출 </a:t>
            </a:r>
            <a:r>
              <a:rPr lang="en-US" altLang="ko-KR" dirty="0"/>
              <a:t>(2)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A0500FD-C54F-469A-A45F-3418E84FF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5315103"/>
            <a:ext cx="11664950" cy="1303906"/>
          </a:xfrm>
        </p:spPr>
        <p:txBody>
          <a:bodyPr/>
          <a:lstStyle/>
          <a:p>
            <a:r>
              <a:rPr lang="ko-KR" altLang="en-US" dirty="0"/>
              <a:t>한국전통지식자원</a:t>
            </a:r>
            <a:r>
              <a:rPr lang="en-US" altLang="ko-KR" dirty="0"/>
              <a:t>(KTKRC) </a:t>
            </a:r>
            <a:r>
              <a:rPr lang="ko-KR" altLang="en-US" dirty="0"/>
              <a:t>분류표의 전통의료 부분은 진단</a:t>
            </a:r>
            <a:r>
              <a:rPr lang="en-US" altLang="ko-KR" dirty="0"/>
              <a:t>/</a:t>
            </a:r>
            <a:r>
              <a:rPr lang="ko-KR" altLang="en-US" dirty="0"/>
              <a:t>진맥</a:t>
            </a:r>
            <a:r>
              <a:rPr lang="en-US" altLang="ko-KR" dirty="0"/>
              <a:t>/</a:t>
            </a:r>
            <a:r>
              <a:rPr lang="ko-KR" altLang="en-US" dirty="0"/>
              <a:t>처치와 의료기구로 나뉘지만</a:t>
            </a:r>
            <a:r>
              <a:rPr lang="en-US" altLang="ko-KR" dirty="0"/>
              <a:t>, </a:t>
            </a:r>
            <a:r>
              <a:rPr lang="ko-KR" altLang="en-US" dirty="0"/>
              <a:t>세부분야에서  </a:t>
            </a:r>
            <a:r>
              <a:rPr lang="ko-KR" altLang="en-US" dirty="0">
                <a:solidFill>
                  <a:srgbClr val="FF0000"/>
                </a:solidFill>
              </a:rPr>
              <a:t>‘진단을 위한 측정’ </a:t>
            </a:r>
            <a:r>
              <a:rPr lang="ko-KR" altLang="en-US" dirty="0"/>
              <a:t>을 제외한 모든 분야는 헬스케어 분야로 구분됨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인체 부위 위치 검출 및 자극하는 장치 등 헬스케어 분야의 경우 나타나는 기술이 다양하지만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진단을 위한 측정 분야는 기술</a:t>
            </a:r>
            <a:r>
              <a:rPr lang="ko-KR" altLang="en-US" dirty="0"/>
              <a:t>이 현저하게 적음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29B14A-0EFA-45FC-B148-6B8A94918312}"/>
              </a:ext>
            </a:extLst>
          </p:cNvPr>
          <p:cNvGraphicFramePr>
            <a:graphicFrameLocks noGrp="1"/>
          </p:cNvGraphicFramePr>
          <p:nvPr/>
        </p:nvGraphicFramePr>
        <p:xfrm>
          <a:off x="318767" y="786709"/>
          <a:ext cx="4835622" cy="443956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21977">
                  <a:extLst>
                    <a:ext uri="{9D8B030D-6E8A-4147-A177-3AD203B41FA5}">
                      <a16:colId xmlns:a16="http://schemas.microsoft.com/office/drawing/2014/main" val="2386793256"/>
                    </a:ext>
                  </a:extLst>
                </a:gridCol>
                <a:gridCol w="1326776">
                  <a:extLst>
                    <a:ext uri="{9D8B030D-6E8A-4147-A177-3AD203B41FA5}">
                      <a16:colId xmlns:a16="http://schemas.microsoft.com/office/drawing/2014/main" val="1035651768"/>
                    </a:ext>
                  </a:extLst>
                </a:gridCol>
                <a:gridCol w="2486869">
                  <a:extLst>
                    <a:ext uri="{9D8B030D-6E8A-4147-A177-3AD203B41FA5}">
                      <a16:colId xmlns:a16="http://schemas.microsoft.com/office/drawing/2014/main" val="892419500"/>
                    </a:ext>
                  </a:extLst>
                </a:gridCol>
              </a:tblGrid>
              <a:tr h="606518">
                <a:tc rowSpan="8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전통지식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A)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생업기술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A0)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농업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임업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A01)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extLst>
                  <a:ext uri="{0D108BD9-81ED-4DB2-BD59-A6C34878D82A}">
                    <a16:rowId xmlns:a16="http://schemas.microsoft.com/office/drawing/2014/main" val="3655205429"/>
                  </a:ext>
                </a:extLst>
              </a:tr>
              <a:tr h="477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축산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잠업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양봉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어업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수렵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(A02)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extLst>
                  <a:ext uri="{0D108BD9-81ED-4DB2-BD59-A6C34878D82A}">
                    <a16:rowId xmlns:a16="http://schemas.microsoft.com/office/drawing/2014/main" val="1025423607"/>
                  </a:ext>
                </a:extLst>
              </a:tr>
              <a:tr h="636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생활기술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A2)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식생활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A21)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extLst>
                  <a:ext uri="{0D108BD9-81ED-4DB2-BD59-A6C34878D82A}">
                    <a16:rowId xmlns:a16="http://schemas.microsoft.com/office/drawing/2014/main" val="1211451625"/>
                  </a:ext>
                </a:extLst>
              </a:tr>
              <a:tr h="636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의생활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A22)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extLst>
                  <a:ext uri="{0D108BD9-81ED-4DB2-BD59-A6C34878D82A}">
                    <a16:rowId xmlns:a16="http://schemas.microsoft.com/office/drawing/2014/main" val="503039525"/>
                  </a:ext>
                </a:extLst>
              </a:tr>
              <a:tr h="566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주생활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환경보전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(A23)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extLst>
                  <a:ext uri="{0D108BD9-81ED-4DB2-BD59-A6C34878D82A}">
                    <a16:rowId xmlns:a16="http://schemas.microsoft.com/office/drawing/2014/main" val="2517547192"/>
                  </a:ext>
                </a:extLst>
              </a:tr>
              <a:tr h="566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FF0000"/>
                          </a:solidFill>
                          <a:effectLst/>
                        </a:rPr>
                        <a:t>전통의료 </a:t>
                      </a:r>
                      <a:r>
                        <a:rPr lang="en-US" altLang="ko-KR" sz="1800" b="1" kern="0" spc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</a:rPr>
                        <a:t>A24)</a:t>
                      </a:r>
                      <a:endParaRPr lang="en-US" sz="18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extLst>
                  <a:ext uri="{0D108BD9-81ED-4DB2-BD59-A6C34878D82A}">
                    <a16:rowId xmlns:a16="http://schemas.microsoft.com/office/drawing/2014/main" val="1807500527"/>
                  </a:ext>
                </a:extLst>
              </a:tr>
              <a:tr h="477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창조적기술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A4)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문화적창조기술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(A41)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extLst>
                  <a:ext uri="{0D108BD9-81ED-4DB2-BD59-A6C34878D82A}">
                    <a16:rowId xmlns:a16="http://schemas.microsoft.com/office/drawing/2014/main" val="1642396757"/>
                  </a:ext>
                </a:extLst>
              </a:tr>
              <a:tr h="354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제도적창조기술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(A42)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167" marR="46167" marT="23083" marB="23083" anchor="ctr"/>
                </a:tc>
                <a:extLst>
                  <a:ext uri="{0D108BD9-81ED-4DB2-BD59-A6C34878D82A}">
                    <a16:rowId xmlns:a16="http://schemas.microsoft.com/office/drawing/2014/main" val="14907040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68C51A-E4EE-450B-9D76-9DBD35D3F508}"/>
              </a:ext>
            </a:extLst>
          </p:cNvPr>
          <p:cNvGraphicFramePr>
            <a:graphicFrameLocks noGrp="1"/>
          </p:cNvGraphicFramePr>
          <p:nvPr/>
        </p:nvGraphicFramePr>
        <p:xfrm>
          <a:off x="5677010" y="2432610"/>
          <a:ext cx="2410970" cy="214762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410970">
                  <a:extLst>
                    <a:ext uri="{9D8B030D-6E8A-4147-A177-3AD203B41FA5}">
                      <a16:colId xmlns:a16="http://schemas.microsoft.com/office/drawing/2014/main" val="2875675582"/>
                    </a:ext>
                  </a:extLst>
                </a:gridCol>
              </a:tblGrid>
              <a:tr h="49705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진단</a:t>
                      </a: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진맥</a:t>
                      </a: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처치</a:t>
                      </a: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(A24B) (1,050</a:t>
                      </a: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건</a:t>
                      </a: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628889"/>
                  </a:ext>
                </a:extLst>
              </a:tr>
              <a:tr h="49705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의료기구</a:t>
                      </a: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A24C) (10</a:t>
                      </a: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건</a:t>
                      </a: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469901"/>
                  </a:ext>
                </a:extLst>
              </a:tr>
              <a:tr h="720949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</a:rPr>
                        <a:t>의약용천연물제제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</a:rPr>
                        <a:t>(A24K)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</a:rPr>
                        <a:t>(944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</a:rPr>
                        <a:t>건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09073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</a:rPr>
                        <a:t>의약용화합물제제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</a:rPr>
                        <a:t>기타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</a:rPr>
                        <a:t>(A24P)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834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617559-32C5-4310-9FC4-4F196D527A25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2343785"/>
          <a:ext cx="3112427" cy="22326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38686">
                  <a:extLst>
                    <a:ext uri="{9D8B030D-6E8A-4147-A177-3AD203B41FA5}">
                      <a16:colId xmlns:a16="http://schemas.microsoft.com/office/drawing/2014/main" val="2372145871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1707591496"/>
                    </a:ext>
                  </a:extLst>
                </a:gridCol>
              </a:tblGrid>
              <a:tr h="3359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흡입</a:t>
                      </a:r>
                      <a:r>
                        <a:rPr lang="en-US" altLang="ko-KR" sz="1200" u="none" strike="noStrike" dirty="0">
                          <a:effectLst/>
                        </a:rPr>
                        <a:t>-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주무르기식</a:t>
                      </a:r>
                      <a:r>
                        <a:rPr lang="ko-KR" altLang="en-US" sz="1200" u="none" strike="noStrike" dirty="0">
                          <a:effectLst/>
                        </a:rPr>
                        <a:t> 마사지를 위한 장치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(A24C 01/)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4479263"/>
                  </a:ext>
                </a:extLst>
              </a:tr>
              <a:tr h="3359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타격 또는 진동 마사지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(A24C 03/)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7323738"/>
                  </a:ext>
                </a:extLst>
              </a:tr>
              <a:tr h="5005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특수한 치료 또는 위생을 목적으로 한 입욕용구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(A24C 05/)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0782962"/>
                  </a:ext>
                </a:extLst>
              </a:tr>
              <a:tr h="5005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인체의 특별한 급소의 위치를 검출 또는 자극하는 장치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(A24C 07/)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305</a:t>
                      </a:r>
                      <a:r>
                        <a:rPr lang="ko-KR" altLang="en-US" sz="1200" u="none" strike="noStrike" dirty="0">
                          <a:effectLst/>
                        </a:rPr>
                        <a:t>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8297277"/>
                  </a:ext>
                </a:extLst>
              </a:tr>
              <a:tr h="3359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다른 그룹으로 분류되지 않는 기타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(A24C 09/)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15312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3882652-8620-43FC-BEFD-1D3E1A714199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1863072"/>
          <a:ext cx="3112427" cy="2362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38686">
                  <a:extLst>
                    <a:ext uri="{9D8B030D-6E8A-4147-A177-3AD203B41FA5}">
                      <a16:colId xmlns:a16="http://schemas.microsoft.com/office/drawing/2014/main" val="3301590068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606291422"/>
                    </a:ext>
                  </a:extLst>
                </a:gridCol>
              </a:tblGrid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진단을 위한 측정</a:t>
                      </a:r>
                      <a:r>
                        <a:rPr lang="en-US" altLang="ko-KR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(A24B 01/)</a:t>
                      </a:r>
                      <a:endParaRPr lang="en-US" altLang="ko-KR" sz="1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건</a:t>
                      </a:r>
                      <a:endParaRPr lang="en-US" altLang="ko-KR" sz="1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9625097"/>
                  </a:ext>
                </a:extLst>
              </a:tr>
            </a:tbl>
          </a:graphicData>
        </a:graphic>
      </p:graphicFrame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B26CC0F2-310D-407B-A708-1FA80E2D3E03}"/>
              </a:ext>
            </a:extLst>
          </p:cNvPr>
          <p:cNvSpPr/>
          <p:nvPr/>
        </p:nvSpPr>
        <p:spPr>
          <a:xfrm>
            <a:off x="8459390" y="1753503"/>
            <a:ext cx="3413843" cy="424818"/>
          </a:xfrm>
          <a:prstGeom prst="roundRect">
            <a:avLst/>
          </a:prstGeom>
          <a:noFill/>
          <a:ln w="38100">
            <a:solidFill>
              <a:srgbClr val="FF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1678ED-1D96-456F-85AB-72523E8A2AD6}"/>
              </a:ext>
            </a:extLst>
          </p:cNvPr>
          <p:cNvSpPr txBox="1"/>
          <p:nvPr/>
        </p:nvSpPr>
        <p:spPr>
          <a:xfrm>
            <a:off x="5415699" y="915072"/>
            <a:ext cx="4183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한국전통지식자원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(KTKRC)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곱하기 기호 61">
            <a:extLst>
              <a:ext uri="{FF2B5EF4-FFF2-40B4-BE49-F238E27FC236}">
                <a16:creationId xmlns:a16="http://schemas.microsoft.com/office/drawing/2014/main" id="{EA996ED2-08DC-4980-BA0E-165D5959E9A9}"/>
              </a:ext>
            </a:extLst>
          </p:cNvPr>
          <p:cNvSpPr>
            <a:spLocks noChangeAspect="1"/>
          </p:cNvSpPr>
          <p:nvPr/>
        </p:nvSpPr>
        <p:spPr>
          <a:xfrm>
            <a:off x="7905338" y="1209591"/>
            <a:ext cx="4521946" cy="4521946"/>
          </a:xfrm>
          <a:prstGeom prst="mathMultiply">
            <a:avLst>
              <a:gd name="adj1" fmla="val 1508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4F3D82-A0EF-4095-8A62-CD2050A0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18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5BCF5B5-6707-44F2-9109-88D7BBE0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아이디어 도출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2EA0B5-4A37-4CC0-8343-0CE05C71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8BD415-544A-4FEA-AC37-DF211B044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5378323"/>
            <a:ext cx="11664950" cy="1240686"/>
          </a:xfrm>
        </p:spPr>
        <p:txBody>
          <a:bodyPr/>
          <a:lstStyle/>
          <a:p>
            <a:r>
              <a:rPr lang="ko-KR" altLang="en-US" dirty="0"/>
              <a:t>한의학의 진단 방법 중 영상데이터가 활용 가능한 </a:t>
            </a:r>
            <a:r>
              <a:rPr lang="ko-KR" altLang="en-US" dirty="0" err="1">
                <a:solidFill>
                  <a:srgbClr val="FF0000"/>
                </a:solidFill>
              </a:rPr>
              <a:t>망진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보고 관찰함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의 진단 방법</a:t>
            </a:r>
            <a:r>
              <a:rPr lang="ko-KR" altLang="en-US" dirty="0"/>
              <a:t>을 채택하여 아이디어를 도출함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특허 출원이 매우 미비하여 여러 한의학 논문을 바탕으로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망진</a:t>
            </a:r>
            <a:r>
              <a:rPr lang="en-US" altLang="ko-KR" dirty="0"/>
              <a:t>(</a:t>
            </a:r>
            <a:r>
              <a:rPr lang="ko-KR" altLang="en-US" dirty="0"/>
              <a:t>보고 관찰함</a:t>
            </a:r>
            <a:r>
              <a:rPr lang="en-US" altLang="ko-KR" dirty="0"/>
              <a:t>) </a:t>
            </a:r>
            <a:r>
              <a:rPr lang="ko-KR" altLang="en-US" dirty="0"/>
              <a:t>분야 중 가장 많은 </a:t>
            </a:r>
            <a:r>
              <a:rPr lang="en-US" altLang="ko-KR" dirty="0"/>
              <a:t>DB</a:t>
            </a:r>
            <a:r>
              <a:rPr lang="ko-KR" altLang="en-US" dirty="0"/>
              <a:t>가 존재하는 </a:t>
            </a:r>
            <a:r>
              <a:rPr lang="ko-KR" altLang="en-US" dirty="0">
                <a:solidFill>
                  <a:srgbClr val="FF0000"/>
                </a:solidFill>
              </a:rPr>
              <a:t>설진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혀 상태로 진단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으로 구체화</a:t>
            </a:r>
            <a:r>
              <a:rPr lang="ko-KR" altLang="en-US" dirty="0"/>
              <a:t>시킴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오른쪽 화살표 10">
            <a:extLst>
              <a:ext uri="{FF2B5EF4-FFF2-40B4-BE49-F238E27FC236}">
                <a16:creationId xmlns:a16="http://schemas.microsoft.com/office/drawing/2014/main" id="{2555B6F0-57A1-468C-8BBE-38B70BE301A2}"/>
              </a:ext>
            </a:extLst>
          </p:cNvPr>
          <p:cNvSpPr/>
          <p:nvPr/>
        </p:nvSpPr>
        <p:spPr>
          <a:xfrm>
            <a:off x="6299282" y="2539597"/>
            <a:ext cx="520701" cy="8304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2D7F5E-7EEE-4D9F-82F6-97598E487B9A}"/>
              </a:ext>
            </a:extLst>
          </p:cNvPr>
          <p:cNvGrpSpPr/>
          <p:nvPr/>
        </p:nvGrpSpPr>
        <p:grpSpPr>
          <a:xfrm>
            <a:off x="652325" y="988062"/>
            <a:ext cx="5283708" cy="2705239"/>
            <a:chOff x="652325" y="988062"/>
            <a:chExt cx="5283708" cy="270523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58209B-5469-4143-BAB3-083201D5DFAE}"/>
                </a:ext>
              </a:extLst>
            </p:cNvPr>
            <p:cNvSpPr/>
            <p:nvPr/>
          </p:nvSpPr>
          <p:spPr>
            <a:xfrm>
              <a:off x="2234636" y="988062"/>
              <a:ext cx="2119086" cy="4004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사진</a:t>
              </a:r>
              <a:r>
                <a:rPr lang="en-US" altLang="ko-KR" sz="2800" dirty="0">
                  <a:solidFill>
                    <a:schemeClr val="tx1"/>
                  </a:solidFill>
                </a:rPr>
                <a:t>(</a:t>
              </a:r>
              <a:r>
                <a:rPr lang="ko-KR" altLang="en-US" sz="2800" dirty="0">
                  <a:solidFill>
                    <a:schemeClr val="tx1"/>
                  </a:solidFill>
                </a:rPr>
                <a:t>四診</a:t>
              </a:r>
              <a:r>
                <a:rPr lang="en-US" altLang="ko-KR" sz="2800" dirty="0">
                  <a:solidFill>
                    <a:schemeClr val="tx1"/>
                  </a:solidFill>
                </a:rPr>
                <a:t>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23E1D81-3723-4A1F-9F40-127B0870A3CA}"/>
                </a:ext>
              </a:extLst>
            </p:cNvPr>
            <p:cNvGrpSpPr/>
            <p:nvPr/>
          </p:nvGrpSpPr>
          <p:grpSpPr>
            <a:xfrm>
              <a:off x="4676033" y="1768223"/>
              <a:ext cx="1260000" cy="1925078"/>
              <a:chOff x="4676033" y="1499252"/>
              <a:chExt cx="1260000" cy="1925078"/>
            </a:xfrm>
            <a:solidFill>
              <a:schemeClr val="accent3"/>
            </a:solidFill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348D8E8-4D7B-4D23-9B18-A7AD0530758D}"/>
                  </a:ext>
                </a:extLst>
              </p:cNvPr>
              <p:cNvSpPr/>
              <p:nvPr/>
            </p:nvSpPr>
            <p:spPr>
              <a:xfrm>
                <a:off x="4676033" y="1499252"/>
                <a:ext cx="1260000" cy="5993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절진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8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800" dirty="0">
                    <a:solidFill>
                      <a:schemeClr val="bg1"/>
                    </a:solidFill>
                  </a:rPr>
                  <a:t>切診</a:t>
                </a:r>
                <a:r>
                  <a:rPr lang="en-US" altLang="ko-KR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7D7510F3-52D2-4197-96F1-C47F5BFC91DA}"/>
                  </a:ext>
                </a:extLst>
              </p:cNvPr>
              <p:cNvSpPr/>
              <p:nvPr/>
            </p:nvSpPr>
            <p:spPr>
              <a:xfrm>
                <a:off x="4766033" y="2259024"/>
                <a:ext cx="1080000" cy="11653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맥진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안진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등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손으로 </a:t>
                </a:r>
                <a:r>
                  <a:rPr lang="ko-KR" altLang="en-US" sz="1200" dirty="0" err="1"/>
                  <a:t>만져봄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0DC5229-6F67-457A-A3CC-4D81DFD7F909}"/>
                </a:ext>
              </a:extLst>
            </p:cNvPr>
            <p:cNvGrpSpPr/>
            <p:nvPr/>
          </p:nvGrpSpPr>
          <p:grpSpPr>
            <a:xfrm>
              <a:off x="3334797" y="1768223"/>
              <a:ext cx="1260000" cy="1925078"/>
              <a:chOff x="3331583" y="1499252"/>
              <a:chExt cx="1260000" cy="1925078"/>
            </a:xfrm>
            <a:solidFill>
              <a:schemeClr val="accent3"/>
            </a:solidFill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2AC1932-22F9-44AC-A2C5-392EAF22C9D9}"/>
                  </a:ext>
                </a:extLst>
              </p:cNvPr>
              <p:cNvSpPr/>
              <p:nvPr/>
            </p:nvSpPr>
            <p:spPr>
              <a:xfrm>
                <a:off x="3331583" y="1499252"/>
                <a:ext cx="1260000" cy="5993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문진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8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800" dirty="0">
                    <a:solidFill>
                      <a:schemeClr val="bg1"/>
                    </a:solidFill>
                  </a:rPr>
                  <a:t>問診</a:t>
                </a:r>
                <a:r>
                  <a:rPr lang="en-US" altLang="ko-KR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A0A1C797-ECF1-4BD2-9754-982FD6F9E057}"/>
                  </a:ext>
                </a:extLst>
              </p:cNvPr>
              <p:cNvSpPr/>
              <p:nvPr/>
            </p:nvSpPr>
            <p:spPr>
              <a:xfrm>
                <a:off x="3421583" y="2259024"/>
                <a:ext cx="1080000" cy="11653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분비물 냄새를 코로 맡아 진단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51905D6-1F30-47A6-AA86-EA616E0B895D}"/>
                </a:ext>
              </a:extLst>
            </p:cNvPr>
            <p:cNvGrpSpPr/>
            <p:nvPr/>
          </p:nvGrpSpPr>
          <p:grpSpPr>
            <a:xfrm>
              <a:off x="1993561" y="1768223"/>
              <a:ext cx="1260000" cy="1925078"/>
              <a:chOff x="1987133" y="1499252"/>
              <a:chExt cx="1260000" cy="1925078"/>
            </a:xfrm>
            <a:solidFill>
              <a:schemeClr val="accent3"/>
            </a:solidFill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6727722-3F28-49D4-9046-E3203161BC5E}"/>
                  </a:ext>
                </a:extLst>
              </p:cNvPr>
              <p:cNvSpPr/>
              <p:nvPr/>
            </p:nvSpPr>
            <p:spPr>
              <a:xfrm>
                <a:off x="1987133" y="1499252"/>
                <a:ext cx="1260000" cy="5993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문진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8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800" dirty="0">
                    <a:solidFill>
                      <a:schemeClr val="bg1"/>
                    </a:solidFill>
                  </a:rPr>
                  <a:t>聞診</a:t>
                </a:r>
                <a:r>
                  <a:rPr lang="en-US" altLang="ko-KR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2A9138E-1424-42F7-AF9B-6027C6E2B9A2}"/>
                  </a:ext>
                </a:extLst>
              </p:cNvPr>
              <p:cNvSpPr/>
              <p:nvPr/>
            </p:nvSpPr>
            <p:spPr>
              <a:xfrm>
                <a:off x="2077133" y="2259024"/>
                <a:ext cx="1080000" cy="11653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질병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증상을 물어보며 진단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38343C5-180B-424C-873D-D3C2E1874F2A}"/>
                </a:ext>
              </a:extLst>
            </p:cNvPr>
            <p:cNvGrpSpPr/>
            <p:nvPr/>
          </p:nvGrpSpPr>
          <p:grpSpPr>
            <a:xfrm>
              <a:off x="652325" y="1768223"/>
              <a:ext cx="1260000" cy="1925078"/>
              <a:chOff x="652325" y="1499252"/>
              <a:chExt cx="1260000" cy="1925078"/>
            </a:xfrm>
            <a:solidFill>
              <a:srgbClr val="FF6699"/>
            </a:solidFill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DC924F3-3D0A-4E8B-B60D-B00B80FA523F}"/>
                  </a:ext>
                </a:extLst>
              </p:cNvPr>
              <p:cNvSpPr/>
              <p:nvPr/>
            </p:nvSpPr>
            <p:spPr>
              <a:xfrm>
                <a:off x="652325" y="1499252"/>
                <a:ext cx="1260000" cy="5993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>
                    <a:solidFill>
                      <a:schemeClr val="tx1"/>
                    </a:solidFill>
                  </a:rPr>
                  <a:t>망진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8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800" dirty="0">
                    <a:solidFill>
                      <a:schemeClr val="bg1"/>
                    </a:solidFill>
                  </a:rPr>
                  <a:t>望診</a:t>
                </a:r>
                <a:r>
                  <a:rPr lang="en-US" altLang="ko-KR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C1B00D82-C90A-407F-9054-B48F5A447F32}"/>
                  </a:ext>
                </a:extLst>
              </p:cNvPr>
              <p:cNvSpPr/>
              <p:nvPr/>
            </p:nvSpPr>
            <p:spPr>
              <a:xfrm>
                <a:off x="742325" y="2259024"/>
                <a:ext cx="1080000" cy="116530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눈으로 환자 상태를 살펴봄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5CE802E-45AE-41F5-A710-ABDD107CD160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1282325" y="1388498"/>
              <a:ext cx="2011854" cy="379725"/>
            </a:xfrm>
            <a:prstGeom prst="line">
              <a:avLst/>
            </a:prstGeom>
            <a:ln w="28575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2B28293-B3C4-4C49-84CF-1B92C5684CDE}"/>
                </a:ext>
              </a:extLst>
            </p:cNvPr>
            <p:cNvCxnSpPr>
              <a:cxnSpLocks/>
              <a:stCxn id="24" idx="0"/>
              <a:endCxn id="20" idx="2"/>
            </p:cNvCxnSpPr>
            <p:nvPr/>
          </p:nvCxnSpPr>
          <p:spPr>
            <a:xfrm flipH="1" flipV="1">
              <a:off x="3294179" y="1388498"/>
              <a:ext cx="2011854" cy="379725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48E554B-15DD-4693-9DC4-99AA3730E75D}"/>
                </a:ext>
              </a:extLst>
            </p:cNvPr>
            <p:cNvCxnSpPr>
              <a:cxnSpLocks/>
              <a:stCxn id="23" idx="0"/>
              <a:endCxn id="20" idx="2"/>
            </p:cNvCxnSpPr>
            <p:nvPr/>
          </p:nvCxnSpPr>
          <p:spPr>
            <a:xfrm flipH="1" flipV="1">
              <a:off x="3294179" y="1388498"/>
              <a:ext cx="670618" cy="379725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F494F3-75A0-4F6D-9C22-7F7E886864C9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V="1">
              <a:off x="2623561" y="1388498"/>
              <a:ext cx="670618" cy="379725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6042025-7A16-4FC3-9D97-75345A3EA38A}"/>
                </a:ext>
              </a:extLst>
            </p:cNvPr>
            <p:cNvCxnSpPr>
              <a:cxnSpLocks/>
              <a:stCxn id="28" idx="0"/>
              <a:endCxn id="21" idx="4"/>
            </p:cNvCxnSpPr>
            <p:nvPr/>
          </p:nvCxnSpPr>
          <p:spPr>
            <a:xfrm flipV="1">
              <a:off x="1282325" y="2367572"/>
              <a:ext cx="0" cy="160423"/>
            </a:xfrm>
            <a:prstGeom prst="line">
              <a:avLst/>
            </a:prstGeom>
            <a:ln w="28575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E4C252F-6CB2-4B29-B1D9-295A2D0E0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5712" y="2367572"/>
              <a:ext cx="0" cy="1604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22CA0D5-C92E-4AF1-800E-23B24E71F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583" y="2358311"/>
              <a:ext cx="0" cy="1604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C83073B-3460-4EDA-9324-B45F1835E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033" y="2367572"/>
              <a:ext cx="0" cy="1604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422F5A-FF39-4CA8-BBEC-18BB6863093E}"/>
              </a:ext>
            </a:extLst>
          </p:cNvPr>
          <p:cNvGraphicFramePr>
            <a:graphicFrameLocks noGrp="1"/>
          </p:cNvGraphicFramePr>
          <p:nvPr/>
        </p:nvGraphicFramePr>
        <p:xfrm>
          <a:off x="411715" y="4052594"/>
          <a:ext cx="5684287" cy="1105563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3761451">
                  <a:extLst>
                    <a:ext uri="{9D8B030D-6E8A-4147-A177-3AD203B41FA5}">
                      <a16:colId xmlns:a16="http://schemas.microsoft.com/office/drawing/2014/main" val="822694198"/>
                    </a:ext>
                  </a:extLst>
                </a:gridCol>
                <a:gridCol w="961418">
                  <a:extLst>
                    <a:ext uri="{9D8B030D-6E8A-4147-A177-3AD203B41FA5}">
                      <a16:colId xmlns:a16="http://schemas.microsoft.com/office/drawing/2014/main" val="2683235852"/>
                    </a:ext>
                  </a:extLst>
                </a:gridCol>
                <a:gridCol w="961418">
                  <a:extLst>
                    <a:ext uri="{9D8B030D-6E8A-4147-A177-3AD203B41FA5}">
                      <a16:colId xmlns:a16="http://schemas.microsoft.com/office/drawing/2014/main" val="2210191452"/>
                    </a:ext>
                  </a:extLst>
                </a:gridCol>
              </a:tblGrid>
              <a:tr h="4815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solidFill>
                            <a:srgbClr val="000000"/>
                          </a:solidFill>
                        </a:rPr>
                        <a:t>검색식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50" marR="6350" marT="6350" marB="0" anchor="ctr"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solidFill>
                            <a:srgbClr val="000000"/>
                          </a:solidFill>
                        </a:rPr>
                        <a:t>검색</a:t>
                      </a:r>
                      <a:endParaRPr lang="en-US" altLang="ko-KR" sz="1500" b="1" u="none" strike="noStrike" dirty="0">
                        <a:solidFill>
                          <a:srgbClr val="000000"/>
                        </a:solidFill>
                      </a:endParaRPr>
                    </a:p>
                    <a:p>
                      <a:pPr algn="ctr" fontAlgn="ctr"/>
                      <a:r>
                        <a:rPr lang="ko-KR" altLang="en-US" sz="1500" b="1" u="none" strike="noStrike" dirty="0">
                          <a:solidFill>
                            <a:srgbClr val="000000"/>
                          </a:solidFill>
                        </a:rPr>
                        <a:t>건수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50" marR="6350" marT="6350" marB="0" anchor="ctr"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유효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건수</a:t>
                      </a:r>
                    </a:p>
                  </a:txBody>
                  <a:tcPr marL="6350" marR="6350" marT="6350" marB="0" anchor="ctr"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5634"/>
                  </a:ext>
                </a:extLst>
              </a:tr>
              <a:tr h="6240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</a:rPr>
                        <a:t>한의학 한의 한약재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</a:rPr>
                        <a:t>) and (</a:t>
                      </a:r>
                      <a:r>
                        <a:rPr lang="en-US" altLang="ko-KR" sz="1200" b="0" u="none" strike="noStrike" dirty="0" err="1">
                          <a:solidFill>
                            <a:srgbClr val="000000"/>
                          </a:solidFill>
                        </a:rPr>
                        <a:t>ai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</a:rPr>
                        <a:t>인공지능 기계학습 </a:t>
                      </a:r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</a:rPr>
                        <a:t>딥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</a:rPr>
                        <a:t>러닝 </a:t>
                      </a:r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</a:rPr>
                        <a:t>머신러닝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</a:rPr>
                        <a:t> 인공신경 </a:t>
                      </a:r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</a:rPr>
                        <a:t>딥러닝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</a:rPr>
                        <a:t> 지능 자율 </a:t>
                      </a:r>
                      <a:r>
                        <a:rPr lang="en-US" altLang="ko-KR" sz="1200" b="0" u="none" strike="noStrike" dirty="0" err="1">
                          <a:solidFill>
                            <a:srgbClr val="000000"/>
                          </a:solidFill>
                        </a:rPr>
                        <a:t>neur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</a:rPr>
                        <a:t>144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</a:rPr>
                        <a:t>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건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9555027"/>
                  </a:ext>
                </a:extLst>
              </a:tr>
            </a:tbl>
          </a:graphicData>
        </a:graphic>
      </p:graphicFrame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F0D09F09-9E26-45C4-A8E5-2D277EF12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29952"/>
              </p:ext>
            </p:extLst>
          </p:nvPr>
        </p:nvGraphicFramePr>
        <p:xfrm>
          <a:off x="7024042" y="846306"/>
          <a:ext cx="4640812" cy="4311851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614772">
                  <a:extLst>
                    <a:ext uri="{9D8B030D-6E8A-4147-A177-3AD203B41FA5}">
                      <a16:colId xmlns:a16="http://schemas.microsoft.com/office/drawing/2014/main" val="1286995303"/>
                    </a:ext>
                  </a:extLst>
                </a:gridCol>
                <a:gridCol w="4026040">
                  <a:extLst>
                    <a:ext uri="{9D8B030D-6E8A-4147-A177-3AD203B41FA5}">
                      <a16:colId xmlns:a16="http://schemas.microsoft.com/office/drawing/2014/main" val="3621261161"/>
                    </a:ext>
                  </a:extLst>
                </a:gridCol>
              </a:tblGrid>
              <a:tr h="3939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참고논문</a:t>
                      </a:r>
                    </a:p>
                  </a:txBody>
                  <a:tcPr anchor="ctr"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49474"/>
                  </a:ext>
                </a:extLst>
              </a:tr>
              <a:tr h="1003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주제</a:t>
                      </a:r>
                    </a:p>
                  </a:txBody>
                  <a:tcPr anchor="ctr"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dirty="0" err="1">
                          <a:solidFill>
                            <a:schemeClr val="tx1"/>
                          </a:solidFill>
                        </a:rPr>
                        <a:t>TISNet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-Enhanced Fully Convolutional Network with </a:t>
                      </a:r>
                      <a:r>
                        <a:rPr lang="en-US" altLang="ko-KR" sz="1400" b="0" u="none" strike="noStrike" dirty="0" err="1">
                          <a:solidFill>
                            <a:schemeClr val="tx1"/>
                          </a:solidFill>
                        </a:rPr>
                        <a:t>EncoderDecoder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 Structure for Tongue Image Segmentation in Traditional</a:t>
                      </a:r>
                      <a:b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Chinese Medicine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292048"/>
                  </a:ext>
                </a:extLst>
              </a:tr>
              <a:tr h="550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저자</a:t>
                      </a:r>
                    </a:p>
                  </a:txBody>
                  <a:tcPr anchor="ctr"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dirty="0" err="1">
                          <a:solidFill>
                            <a:schemeClr val="tx1"/>
                          </a:solidFill>
                        </a:rPr>
                        <a:t>Xiaodong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u="none" strike="noStrike" dirty="0" err="1">
                          <a:solidFill>
                            <a:schemeClr val="tx1"/>
                          </a:solidFill>
                        </a:rPr>
                        <a:t>Huang,Hui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u="none" strike="noStrike" dirty="0" err="1">
                          <a:solidFill>
                            <a:schemeClr val="tx1"/>
                          </a:solidFill>
                        </a:rPr>
                        <a:t>Zhang,Li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u="none" strike="noStrike" dirty="0" err="1">
                          <a:solidFill>
                            <a:schemeClr val="tx1"/>
                          </a:solidFill>
                        </a:rPr>
                        <a:t>Zhuo,Xiaoguang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u="none" strike="noStrike" dirty="0" err="1">
                          <a:solidFill>
                            <a:schemeClr val="tx1"/>
                          </a:solidFill>
                        </a:rPr>
                        <a:t>Li,Jing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 Zhang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652508"/>
                  </a:ext>
                </a:extLst>
              </a:tr>
              <a:tr h="2363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요약</a:t>
                      </a:r>
                    </a:p>
                  </a:txBody>
                  <a:tcPr anchor="ctr"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</a:rPr>
                        <a:t>혀 영상데이터에서 혀의 크기와 모양의 차이에 대한 이미지 분석과정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</a:rPr>
                        <a:t>이 연구에서는 인코더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0" u="none" strike="noStrike" dirty="0" err="1">
                          <a:solidFill>
                            <a:schemeClr val="tx1"/>
                          </a:solidFill>
                        </a:rPr>
                        <a:t>디코더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</a:rPr>
                        <a:t> 구조를 가진 향상된 </a:t>
                      </a:r>
                      <a:r>
                        <a:rPr lang="ko-KR" altLang="en-US" sz="1400" b="0" u="none" strike="noStrike" dirty="0" err="1">
                          <a:solidFill>
                            <a:schemeClr val="tx1"/>
                          </a:solidFill>
                        </a:rPr>
                        <a:t>컨볼루션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</a:rPr>
                        <a:t> 네트워크를 사용하는 혀 이미지 분할 방법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</a:rPr>
                        <a:t>상기 네트워크의 프레임에서 딥 레지 듀얼 네트워크를 인코더로 채택하여 조밀 한 </a:t>
                      </a:r>
                      <a:r>
                        <a:rPr lang="ko-KR" altLang="en-US" sz="1400" b="0" u="none" strike="noStrike" dirty="0" err="1">
                          <a:solidFill>
                            <a:schemeClr val="tx1"/>
                          </a:solidFill>
                        </a:rPr>
                        <a:t>피쳐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none" strike="noStrike" dirty="0" err="1">
                          <a:solidFill>
                            <a:schemeClr val="tx1"/>
                          </a:solidFill>
                        </a:rPr>
                        <a:t>맵을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</a:rPr>
                        <a:t> 얻었고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, Receptive Field Block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</a:rPr>
                        <a:t>이 인코더 뒤에 조립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u="none" strike="noStrike" dirty="0" err="1">
                          <a:solidFill>
                            <a:schemeClr val="tx1"/>
                          </a:solidFill>
                        </a:rPr>
                        <a:t>컨볼루션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</a:rPr>
                        <a:t> 네트워크로 적절한 이미지 생성이 가능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</a:rPr>
                        <a:t>상기 이미지를 통해 정밀도를 확인하여 결과 도출</a:t>
                      </a:r>
                      <a:r>
                        <a:rPr lang="en-US" altLang="ko-KR" sz="1400" b="0" u="none" strike="noStrike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400" b="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54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3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516FB70-D247-4FF8-BE68-F26AE114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ko-KR" altLang="en-US" dirty="0"/>
              <a:t>신규 아이디어를 통한 신규 개념 특허 창출</a:t>
            </a: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3CF0255D-50A4-4E73-8DB8-03ACF03BE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11945"/>
              </p:ext>
            </p:extLst>
          </p:nvPr>
        </p:nvGraphicFramePr>
        <p:xfrm>
          <a:off x="291231" y="848897"/>
          <a:ext cx="11609539" cy="57753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746536">
                  <a:extLst>
                    <a:ext uri="{9D8B030D-6E8A-4147-A177-3AD203B41FA5}">
                      <a16:colId xmlns:a16="http://schemas.microsoft.com/office/drawing/2014/main" val="2239693911"/>
                    </a:ext>
                  </a:extLst>
                </a:gridCol>
                <a:gridCol w="4863003">
                  <a:extLst>
                    <a:ext uri="{9D8B030D-6E8A-4147-A177-3AD203B41FA5}">
                      <a16:colId xmlns:a16="http://schemas.microsoft.com/office/drawing/2014/main" val="3301576765"/>
                    </a:ext>
                  </a:extLst>
                </a:gridCol>
              </a:tblGrid>
              <a:tr h="3304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설진을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</a:rPr>
                        <a:t> 위한 의료데이터 학습 및 측정방법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790858"/>
                  </a:ext>
                </a:extLst>
              </a:tr>
              <a:tr h="313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</a:rPr>
                        <a:t>요약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</a:rPr>
                        <a:t>청구항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527170"/>
                  </a:ext>
                </a:extLst>
              </a:tr>
              <a:tr h="15705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본 발명은 한의학 진단에서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</a:rPr>
                        <a:t>망진의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 주요 내용의 하나인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</a:rPr>
                        <a:t>설진을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 위한 이미지복원 및 측정방법에 관한 것으로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보다 상세하게는 혀의 모양과 크기에 따라 여러 각도와 상황에서 촬영한 다양한 환자의 영상 이미지를 제공하는 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환자의 얼굴을 혀의 정확한 진단을 위해서 분할하여 이미지 복원 딥러닝 기술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(CNN, GAN)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을 사용하는 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기존 의료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에서 추가된 영상 이미지를 분석하는 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분석된 데이터를 통해 결과를 도출하여 진단하는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단계를 특징으로 하는 한의학적 혀의 모습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</a:rPr>
                        <a:t>설태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모양 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을 통한 건강상태 진단 방법에 대한 것이다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맑은 고딕" panose="020B0503020000020004" pitchFamily="50" charset="-127"/>
                        </a:rPr>
                        <a:t>청구항</a:t>
                      </a:r>
                      <a:r>
                        <a:rPr lang="en-US" altLang="ko-KR" sz="1200" dirty="0"/>
                        <a:t>1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본 기술은 한의학에서 주요 진단방법인 </a:t>
                      </a:r>
                      <a:r>
                        <a:rPr lang="ko-KR" altLang="en-US" sz="1200" dirty="0" err="1"/>
                        <a:t>설진을</a:t>
                      </a:r>
                      <a:r>
                        <a:rPr lang="ko-KR" altLang="en-US" sz="1200" dirty="0"/>
                        <a:t> 위한 혀 이미지 분할 및 복원과 결과 도출에 관한 것으로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다양한 환자들의 혀의 모양과 크기에 따라 여러 각도와 상황에서 촬영한 영상 이미지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검출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제공하는 단계</a:t>
                      </a:r>
                      <a:r>
                        <a:rPr lang="en-US" altLang="ko-KR" sz="1200" dirty="0"/>
                        <a:t>; </a:t>
                      </a:r>
                      <a:r>
                        <a:rPr lang="ko-KR" altLang="en-US" sz="1200" dirty="0"/>
                        <a:t>및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상기 검출된 이미지에서 정확한 결과 도출을 위하여 딥러닝 기술로 얼굴과 혀를 분할하는 단계</a:t>
                      </a:r>
                      <a:r>
                        <a:rPr lang="en-US" altLang="ko-KR" sz="1200" dirty="0"/>
                        <a:t>; </a:t>
                      </a:r>
                      <a:r>
                        <a:rPr lang="ko-KR" altLang="en-US" sz="1200" dirty="0"/>
                        <a:t>및 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상기 분할된 이미지를 기존 의료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와 유사성 분석을 위해 상이하게 분할된 영역에 대해 딥러닝 기술로 복원하는 단계</a:t>
                      </a:r>
                      <a:r>
                        <a:rPr lang="en-US" altLang="ko-KR" sz="1200" dirty="0"/>
                        <a:t>; </a:t>
                      </a:r>
                      <a:r>
                        <a:rPr lang="ko-KR" altLang="en-US" sz="1200" dirty="0"/>
                        <a:t>및 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상기 복원된 이미지를 기존 의료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와 유사성 분석을 하는 단계</a:t>
                      </a:r>
                      <a:r>
                        <a:rPr lang="en-US" altLang="ko-KR" sz="1200" dirty="0"/>
                        <a:t>; </a:t>
                      </a:r>
                      <a:r>
                        <a:rPr lang="ko-KR" altLang="en-US" sz="1200" dirty="0"/>
                        <a:t>및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상기 분석된 데이터로 결과를 도출하여 진단하는 한의학적 </a:t>
                      </a:r>
                      <a:r>
                        <a:rPr lang="ko-KR" altLang="en-US" sz="1200" dirty="0" err="1"/>
                        <a:t>설진을</a:t>
                      </a:r>
                      <a:r>
                        <a:rPr lang="ko-KR" altLang="en-US" sz="1200" dirty="0"/>
                        <a:t> 위한 의료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학습 및 측정 방법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청구항</a:t>
                      </a:r>
                      <a:r>
                        <a:rPr lang="en-US" altLang="ko-KR" sz="1200" dirty="0"/>
                        <a:t>2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항에 있어서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사용되는 이미지 딥러닝 기술은 두개의 합성 곱을 가리키며 입력 데이터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영상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에서 특징 추출 및 가중치의 부여를 다수의 숨겨진 레이어들을 통해 구현하는 </a:t>
                      </a:r>
                      <a:r>
                        <a:rPr lang="en-US" altLang="ko-KR" sz="1200" dirty="0"/>
                        <a:t>CNN(</a:t>
                      </a:r>
                      <a:r>
                        <a:rPr lang="ko-KR" altLang="en-US" sz="1200" dirty="0" err="1"/>
                        <a:t>컨볼루션</a:t>
                      </a:r>
                      <a:r>
                        <a:rPr lang="ko-KR" altLang="en-US" sz="1200" dirty="0"/>
                        <a:t> 신경망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입력되는 다양한 영상데이터의 학습을 통해 모방하며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여러 분야의 데이터를 창조가능한 두 가지 모델을 만들어 적대적인 학습을 하여 여러 분야의 데이터 창조가 가능한 </a:t>
                      </a:r>
                      <a:r>
                        <a:rPr lang="en-US" altLang="ko-KR" sz="1200" dirty="0"/>
                        <a:t>GAN(</a:t>
                      </a:r>
                      <a:r>
                        <a:rPr lang="ko-KR" altLang="en-US" sz="1200" dirty="0"/>
                        <a:t>간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기술</a:t>
                      </a:r>
                      <a:r>
                        <a:rPr lang="en-US" altLang="ko-KR" sz="1200" dirty="0"/>
                        <a:t>;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기존 의료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와 유사성 분석을 위해 사용되는 기술은 </a:t>
                      </a:r>
                      <a:r>
                        <a:rPr lang="ko-KR" altLang="en-US" sz="1200" dirty="0" err="1"/>
                        <a:t>머신러닝</a:t>
                      </a:r>
                      <a:r>
                        <a:rPr lang="ko-KR" altLang="en-US" sz="1200" dirty="0"/>
                        <a:t> 등 여러 인공지능 기술 활용</a:t>
                      </a:r>
                      <a:r>
                        <a:rPr lang="en-US" altLang="ko-KR" sz="1200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171718"/>
                  </a:ext>
                </a:extLst>
              </a:tr>
              <a:tr h="313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</a:rPr>
                        <a:t>대표도면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74502"/>
                  </a:ext>
                </a:extLst>
              </a:tr>
              <a:tr h="324632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2606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C110178-BC00-4667-9632-4687CFC0A1EF}"/>
              </a:ext>
            </a:extLst>
          </p:cNvPr>
          <p:cNvGrpSpPr/>
          <p:nvPr/>
        </p:nvGrpSpPr>
        <p:grpSpPr>
          <a:xfrm>
            <a:off x="1804731" y="3520956"/>
            <a:ext cx="3708000" cy="2880000"/>
            <a:chOff x="2974192" y="3283956"/>
            <a:chExt cx="3459480" cy="273864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21A868-9BB1-4A32-B59F-B8E2213A8C2E}"/>
                </a:ext>
              </a:extLst>
            </p:cNvPr>
            <p:cNvSpPr/>
            <p:nvPr/>
          </p:nvSpPr>
          <p:spPr>
            <a:xfrm>
              <a:off x="2974192" y="3283956"/>
              <a:ext cx="3459480" cy="539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환자의 다양한 혀 이미지 검출 및 제공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3520861-44F9-4C54-BDD3-DC2F9CA76C58}"/>
                </a:ext>
              </a:extLst>
            </p:cNvPr>
            <p:cNvSpPr/>
            <p:nvPr/>
          </p:nvSpPr>
          <p:spPr>
            <a:xfrm>
              <a:off x="2980511" y="4016960"/>
              <a:ext cx="3446844" cy="539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검출된 이미지에서 얼굴과 혀를 분할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0BEA5B8-E0F8-436E-9659-39C9AFE6DD0A}"/>
                </a:ext>
              </a:extLst>
            </p:cNvPr>
            <p:cNvSpPr/>
            <p:nvPr/>
          </p:nvSpPr>
          <p:spPr>
            <a:xfrm>
              <a:off x="2977351" y="4749965"/>
              <a:ext cx="3453161" cy="539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분할된 이미지를 </a:t>
              </a:r>
              <a:r>
                <a:rPr lang="ko-KR" altLang="en-US" sz="120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기존 의료</a:t>
              </a:r>
              <a:r>
                <a:rPr lang="en-US" altLang="ko-KR" sz="12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DB</a:t>
              </a:r>
              <a:r>
                <a:rPr lang="ko-KR" altLang="en-US" sz="12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와 유사성 분석을 위해 상이하게 분할된 영역 복원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688810-D06F-4E6D-9223-EDFAE29B6723}"/>
                </a:ext>
              </a:extLst>
            </p:cNvPr>
            <p:cNvSpPr/>
            <p:nvPr/>
          </p:nvSpPr>
          <p:spPr>
            <a:xfrm>
              <a:off x="2974192" y="5482969"/>
              <a:ext cx="3450003" cy="539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복원된 이미지를 기존 </a:t>
              </a:r>
              <a:r>
                <a:rPr lang="ko-KR" altLang="en-US" sz="120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의료 </a:t>
              </a:r>
              <a:r>
                <a:rPr lang="en-US" altLang="ko-KR" sz="12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DB</a:t>
              </a:r>
              <a:r>
                <a:rPr lang="ko-KR" altLang="en-US" sz="12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와 유사성 분석  및 결과 도출 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03509E1-01EA-47AE-9429-42B480F6968A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4703932" y="3823590"/>
              <a:ext cx="1" cy="1933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700DD26-CE85-448F-9062-E21E7C40C8B0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4703932" y="4556595"/>
              <a:ext cx="1" cy="1933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35C6A21-14BA-4427-9802-DCF6A74DC0DC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4699193" y="5289599"/>
              <a:ext cx="4739" cy="1933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63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7D18AE-D172-4522-A636-6C74754DF44A}"/>
              </a:ext>
            </a:extLst>
          </p:cNvPr>
          <p:cNvGraphicFramePr>
            <a:graphicFrameLocks noGrp="1"/>
          </p:cNvGraphicFramePr>
          <p:nvPr/>
        </p:nvGraphicFramePr>
        <p:xfrm>
          <a:off x="818350" y="2058404"/>
          <a:ext cx="10555300" cy="4375417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2111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1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41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rgbClr val="000000"/>
                          </a:solidFill>
                        </a:rPr>
                        <a:t>DICOM </a:t>
                      </a:r>
                      <a:r>
                        <a:rPr lang="ko-KR" altLang="en-US" sz="1600" b="1" u="none" strike="noStrike" dirty="0">
                          <a:solidFill>
                            <a:srgbClr val="000000"/>
                          </a:solidFill>
                        </a:rPr>
                        <a:t>표준을 사용하는 기업 리스트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Accuray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AGFA HealthCare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</a:rPr>
                        <a:t>American Academy of Ophthalmology (AAO)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</a:rPr>
                        <a:t>American Academy of Oral and Maxillofacial Radiology (AAOMR)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American Association of Orthodontists (AAO)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American Association of Physicists in Medicine (AAPM)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American College of Cardiology (ACC)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American College of Radiology (ACR)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American College of Veterinary Radiology (ACVR)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American Dental Association (ADA)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</a:rPr>
                        <a:t>American Dental Association (ADA)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Bayer Healthcare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B-com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Brainlab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Canon Medical Systems U.S.A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Carestream Health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Carl 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Zeiss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Meditec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Change Healthcare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Corista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Elekta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FUJIFILM Medical Systems U.S.A.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GE Healthcare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Hitachi Healthcare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Hologic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IBA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Konica Minolta Medical Corporation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Laitek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Leica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Biosystems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Merge Healthcare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NVIDIA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Panasonic Healthcare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Philips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PixelMed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Sectra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Imtec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 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Seno Medical Instruments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Siemens Healthcare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Sony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</a:rPr>
                        <a:t>SuperSonic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 Imagine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Varian Medical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</a:rPr>
                        <a:t>VISUS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12" marR="4912" marT="4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5276AE-ADAF-4ECD-849F-BC4D726CAA4C}"/>
              </a:ext>
            </a:extLst>
          </p:cNvPr>
          <p:cNvSpPr/>
          <p:nvPr/>
        </p:nvSpPr>
        <p:spPr>
          <a:xfrm>
            <a:off x="818350" y="827233"/>
            <a:ext cx="2686850" cy="1044911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DICOM(</a:t>
            </a:r>
            <a:r>
              <a:rPr lang="ko-KR" altLang="en-US" sz="2800" b="1" dirty="0" err="1">
                <a:solidFill>
                  <a:schemeClr val="tx1"/>
                </a:solidFill>
              </a:rPr>
              <a:t>다이콤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ECEA4C-C7C9-4630-90E3-884341416E2C}"/>
              </a:ext>
            </a:extLst>
          </p:cNvPr>
          <p:cNvSpPr/>
          <p:nvPr/>
        </p:nvSpPr>
        <p:spPr>
          <a:xfrm>
            <a:off x="3667760" y="920040"/>
            <a:ext cx="7705890" cy="85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의료용 디지털 영상 및 통신 표준 의료용 기기에서 디지털 영상표현과 통신에 사용되는 여러 가지 표준을 총칭함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미국 내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미국방사선의학회</a:t>
            </a:r>
            <a:r>
              <a:rPr lang="en-US" altLang="ko-KR" sz="1600" dirty="0">
                <a:solidFill>
                  <a:schemeClr val="tx1"/>
                </a:solidFill>
              </a:rPr>
              <a:t>, ACR)</a:t>
            </a:r>
            <a:r>
              <a:rPr lang="ko-KR" altLang="en-US" sz="1600" dirty="0">
                <a:solidFill>
                  <a:schemeClr val="tx1"/>
                </a:solidFill>
              </a:rPr>
              <a:t>에서의 의료용 기기의 영상표현 표준화 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0DFDCD2-79B3-4B44-B0DF-1EE26628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의료기기 표준화 </a:t>
            </a:r>
            <a:r>
              <a:rPr lang="en-US" altLang="ko-KR" dirty="0"/>
              <a:t>– DICOM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864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ADCF60-9B3E-4058-8DED-3D53AE429952}"/>
              </a:ext>
            </a:extLst>
          </p:cNvPr>
          <p:cNvSpPr/>
          <p:nvPr/>
        </p:nvSpPr>
        <p:spPr>
          <a:xfrm>
            <a:off x="405587" y="864062"/>
            <a:ext cx="3889117" cy="534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DICOM(</a:t>
            </a:r>
            <a:r>
              <a:rPr lang="ko-KR" altLang="en-US" sz="2800" b="1" dirty="0" err="1">
                <a:solidFill>
                  <a:schemeClr val="tx1"/>
                </a:solidFill>
              </a:rPr>
              <a:t>다이콤</a:t>
            </a:r>
            <a:r>
              <a:rPr lang="en-US" altLang="ko-KR" sz="2800" b="1" dirty="0">
                <a:solidFill>
                  <a:schemeClr val="tx1"/>
                </a:solidFill>
              </a:rPr>
              <a:t>) </a:t>
            </a:r>
            <a:r>
              <a:rPr lang="ko-KR" altLang="en-US" sz="2800" b="1" dirty="0">
                <a:solidFill>
                  <a:schemeClr val="tx1"/>
                </a:solidFill>
              </a:rPr>
              <a:t>장점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981A94-105A-4D58-B8A2-77F90AB8F20D}"/>
              </a:ext>
            </a:extLst>
          </p:cNvPr>
          <p:cNvSpPr/>
          <p:nvPr/>
        </p:nvSpPr>
        <p:spPr>
          <a:xfrm>
            <a:off x="405587" y="1398783"/>
            <a:ext cx="5328000" cy="2682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rPr>
              <a:t>의료영상의 이동이 편리함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rPr>
              <a:t>판독 과정에서 불필요한 시간 최소화 가능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rPr>
              <a:t>이미지 재가공과 환자 정보 검색 용이함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rPr>
              <a:t>새로운 검사 없이 전의 영상 데이터를 획득하여 진단 가능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rPr>
              <a:t>진료 효율성을 극대화함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890CEE9-4006-4D11-96C2-4F2EA448231C}"/>
              </a:ext>
            </a:extLst>
          </p:cNvPr>
          <p:cNvGrpSpPr/>
          <p:nvPr/>
        </p:nvGrpSpPr>
        <p:grpSpPr>
          <a:xfrm>
            <a:off x="405587" y="4207859"/>
            <a:ext cx="5328437" cy="2366563"/>
            <a:chOff x="405587" y="4097922"/>
            <a:chExt cx="5328437" cy="236656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46ABB0-A525-4346-84BD-A6A8E51D2F85}"/>
                </a:ext>
              </a:extLst>
            </p:cNvPr>
            <p:cNvSpPr/>
            <p:nvPr/>
          </p:nvSpPr>
          <p:spPr>
            <a:xfrm>
              <a:off x="405587" y="4097922"/>
              <a:ext cx="5328437" cy="534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>
                  <a:solidFill>
                    <a:schemeClr val="tx1"/>
                  </a:solidFill>
                </a:rPr>
                <a:t>DICOM</a:t>
              </a:r>
              <a:r>
                <a:rPr lang="ko-KR" altLang="en-US" sz="2800" b="1" dirty="0">
                  <a:solidFill>
                    <a:schemeClr val="tx1"/>
                  </a:solidFill>
                </a:rPr>
                <a:t>의 기술적 한계</a:t>
              </a:r>
              <a:endParaRPr lang="en-US" altLang="ko-K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AC98255-0105-4EBA-9A02-85384FBF6F9C}"/>
                </a:ext>
              </a:extLst>
            </p:cNvPr>
            <p:cNvSpPr/>
            <p:nvPr/>
          </p:nvSpPr>
          <p:spPr>
            <a:xfrm>
              <a:off x="405587" y="4632643"/>
              <a:ext cx="5328000" cy="18318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DICOM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은 네트워크를 통한 실시간 디지털 의료 영상 전송 및 조회를 지원하는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PACS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의 표준기술로 의료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DB, 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하드웨어 등 구현과 관련된 내용은 포함하고 있지 않음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91FDEC-0D04-4CAA-9989-9AD35A6F2245}"/>
              </a:ext>
            </a:extLst>
          </p:cNvPr>
          <p:cNvGrpSpPr/>
          <p:nvPr/>
        </p:nvGrpSpPr>
        <p:grpSpPr>
          <a:xfrm>
            <a:off x="6457978" y="864062"/>
            <a:ext cx="5328437" cy="5710360"/>
            <a:chOff x="6457978" y="864062"/>
            <a:chExt cx="5328437" cy="57103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F2C2B0-D7A0-48CE-922B-915DE3B6C45C}"/>
                </a:ext>
              </a:extLst>
            </p:cNvPr>
            <p:cNvSpPr/>
            <p:nvPr/>
          </p:nvSpPr>
          <p:spPr>
            <a:xfrm>
              <a:off x="6457978" y="1398783"/>
              <a:ext cx="5328000" cy="268220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일관성 있는 의료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DB</a:t>
              </a: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로 의료품질과 정확성에 대한 소프트웨어 기술 확립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DICOM</a:t>
              </a: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표준에 맞춘 하드웨어 구현 연구 개발 필요함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AE01B4D-E670-413B-A0B7-8FA8FDA15242}"/>
                </a:ext>
              </a:extLst>
            </p:cNvPr>
            <p:cNvSpPr/>
            <p:nvPr/>
          </p:nvSpPr>
          <p:spPr>
            <a:xfrm>
              <a:off x="6457978" y="864062"/>
              <a:ext cx="5328437" cy="534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b="1" dirty="0">
                  <a:solidFill>
                    <a:schemeClr val="tx1"/>
                  </a:solidFill>
                </a:rPr>
                <a:t>국내 의료 </a:t>
              </a:r>
              <a:r>
                <a:rPr lang="en-US" altLang="ko-KR" sz="2800" b="1" dirty="0">
                  <a:solidFill>
                    <a:schemeClr val="tx1"/>
                  </a:solidFill>
                </a:rPr>
                <a:t>DB </a:t>
              </a:r>
              <a:r>
                <a:rPr lang="ko-KR" altLang="en-US" sz="2800" b="1" dirty="0">
                  <a:solidFill>
                    <a:schemeClr val="tx1"/>
                  </a:solidFill>
                </a:rPr>
                <a:t>표준화 목표</a:t>
              </a:r>
              <a:endParaRPr lang="en-US" altLang="ko-KR" sz="2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0259A6C-0142-4A7D-BD61-6E6639072C7F}"/>
                </a:ext>
              </a:extLst>
            </p:cNvPr>
            <p:cNvGrpSpPr/>
            <p:nvPr/>
          </p:nvGrpSpPr>
          <p:grpSpPr>
            <a:xfrm>
              <a:off x="6457978" y="4065252"/>
              <a:ext cx="5328000" cy="2509170"/>
              <a:chOff x="6026654" y="3984227"/>
              <a:chExt cx="5512126" cy="250917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B97A8EE-EB87-4717-A039-1E2BC4B3127A}"/>
                  </a:ext>
                </a:extLst>
              </p:cNvPr>
              <p:cNvSpPr/>
              <p:nvPr/>
            </p:nvSpPr>
            <p:spPr>
              <a:xfrm>
                <a:off x="6304393" y="4180682"/>
                <a:ext cx="4956649" cy="2116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국내 의료</a:t>
                </a:r>
                <a:r>
                  <a:rPr lang="en-US" altLang="ko-KR" sz="2400" b="1" dirty="0">
                    <a:solidFill>
                      <a:schemeClr val="tx1"/>
                    </a:solidFill>
                  </a:rPr>
                  <a:t>DB </a:t>
                </a:r>
                <a:r>
                  <a:rPr lang="ko-KR" altLang="en-US" sz="2400" b="1" dirty="0">
                    <a:solidFill>
                      <a:schemeClr val="tx1"/>
                    </a:solidFill>
                  </a:rPr>
                  <a:t>표준화를 통하여</a:t>
                </a:r>
                <a:endParaRPr lang="en-US" altLang="ko-KR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표준기구 간 중복 기술 개발 낭비 및 불일치 해소를 위한 병원간</a:t>
                </a:r>
                <a:endParaRPr lang="en-US" altLang="ko-KR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협력 관계가 수립됨</a:t>
                </a:r>
                <a:r>
                  <a:rPr lang="en-US" altLang="ko-KR" sz="2400" b="1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C58E72-A1FD-4B2E-B7BE-49F752E2FEA3}"/>
                  </a:ext>
                </a:extLst>
              </p:cNvPr>
              <p:cNvSpPr/>
              <p:nvPr/>
            </p:nvSpPr>
            <p:spPr>
              <a:xfrm>
                <a:off x="6026654" y="3984227"/>
                <a:ext cx="5512126" cy="2509170"/>
              </a:xfrm>
              <a:prstGeom prst="rect">
                <a:avLst/>
              </a:prstGeom>
              <a:noFill/>
              <a:ln w="38100"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84BC87B-1B10-4846-B3CB-A3A539E677B4}"/>
              </a:ext>
            </a:extLst>
          </p:cNvPr>
          <p:cNvSpPr/>
          <p:nvPr/>
        </p:nvSpPr>
        <p:spPr>
          <a:xfrm>
            <a:off x="5884024" y="2772901"/>
            <a:ext cx="423518" cy="193002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BCDB47A-9012-4AD9-AE32-0A4B991A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의료기기 표준화 </a:t>
            </a:r>
            <a:r>
              <a:rPr lang="en-US" altLang="ko-KR" dirty="0"/>
              <a:t>– </a:t>
            </a:r>
            <a:r>
              <a:rPr lang="ko-KR" altLang="en-US" dirty="0"/>
              <a:t>표준화 목표</a:t>
            </a:r>
          </a:p>
        </p:txBody>
      </p:sp>
    </p:spTree>
    <p:extLst>
      <p:ext uri="{BB962C8B-B14F-4D97-AF65-F5344CB8AC3E}">
        <p14:creationId xmlns:p14="http://schemas.microsoft.com/office/powerpoint/2010/main" val="26655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7B0B0-8294-47AE-85BB-0FD4E6D1E49A}"/>
              </a:ext>
            </a:extLst>
          </p:cNvPr>
          <p:cNvSpPr/>
          <p:nvPr/>
        </p:nvSpPr>
        <p:spPr>
          <a:xfrm>
            <a:off x="8236619" y="1396260"/>
            <a:ext cx="3309730" cy="5098774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EF47C-21FC-4472-9560-13E82F914627}"/>
              </a:ext>
            </a:extLst>
          </p:cNvPr>
          <p:cNvSpPr txBox="1"/>
          <p:nvPr/>
        </p:nvSpPr>
        <p:spPr>
          <a:xfrm>
            <a:off x="8503125" y="1785514"/>
            <a:ext cx="2776718" cy="830997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wrap="square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latin typeface="+mj-lt"/>
              </a:defRPr>
            </a:lvl1pPr>
          </a:lstStyle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국내의료기기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B6DE2-0BCD-4056-B1C1-2552873D8CE0}"/>
              </a:ext>
            </a:extLst>
          </p:cNvPr>
          <p:cNvSpPr/>
          <p:nvPr/>
        </p:nvSpPr>
        <p:spPr>
          <a:xfrm>
            <a:off x="4441135" y="1396260"/>
            <a:ext cx="3309730" cy="5098774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5DB74-47B3-4850-B5A8-576F2AE12B1A}"/>
              </a:ext>
            </a:extLst>
          </p:cNvPr>
          <p:cNvSpPr txBox="1"/>
          <p:nvPr/>
        </p:nvSpPr>
        <p:spPr>
          <a:xfrm>
            <a:off x="4707641" y="1600848"/>
            <a:ext cx="2776718" cy="1200329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아이디어를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통한 신규 개념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 창출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BC382-D74E-4C9B-9E39-864CE4CC2014}"/>
              </a:ext>
            </a:extLst>
          </p:cNvPr>
          <p:cNvSpPr txBox="1"/>
          <p:nvPr/>
        </p:nvSpPr>
        <p:spPr>
          <a:xfrm>
            <a:off x="4574388" y="5744176"/>
            <a:ext cx="3043224" cy="52322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설진을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의료데이터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및 측정방법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1F85DD-5482-4A05-837E-89E8300B4F93}"/>
              </a:ext>
            </a:extLst>
          </p:cNvPr>
          <p:cNvSpPr/>
          <p:nvPr/>
        </p:nvSpPr>
        <p:spPr>
          <a:xfrm>
            <a:off x="645651" y="1396260"/>
            <a:ext cx="3309730" cy="50987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6E4F5-3573-4CF7-9D33-A2F12FA85800}"/>
              </a:ext>
            </a:extLst>
          </p:cNvPr>
          <p:cNvSpPr txBox="1"/>
          <p:nvPr/>
        </p:nvSpPr>
        <p:spPr>
          <a:xfrm>
            <a:off x="912157" y="1785514"/>
            <a:ext cx="2776718" cy="83099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핵심특허 회피설계를 통한 특허 창출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F636EE7-2F3D-4EF1-9A21-94F25115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07" y="3065905"/>
            <a:ext cx="2650019" cy="2450633"/>
          </a:xfrm>
          <a:prstGeom prst="rect">
            <a:avLst/>
          </a:prstGeom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6F6EAC-F652-478F-BEE1-5B83E8DE9B63}"/>
              </a:ext>
            </a:extLst>
          </p:cNvPr>
          <p:cNvSpPr txBox="1"/>
          <p:nvPr/>
        </p:nvSpPr>
        <p:spPr>
          <a:xfrm>
            <a:off x="705368" y="5744176"/>
            <a:ext cx="31902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표본화 된 의료영상을 이용하여 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조직세포 질병 진단 방법 및 프로그램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CE233D-A0A4-4EC9-996D-B19FA675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/>
              <a:t>7</a:t>
            </a:r>
            <a:r>
              <a:rPr lang="en-US" altLang="ko-KR" sz="36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r>
              <a:rPr lang="en-US" altLang="ko-KR" dirty="0"/>
              <a:t>IP-R&amp;D</a:t>
            </a: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ko-KR" altLang="en-US" sz="32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기술 개발 방향 </a:t>
            </a:r>
            <a:r>
              <a:rPr lang="ko-KR" altLang="en-US" dirty="0"/>
              <a:t>요약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C6DF7-9369-44AD-8ED1-5C6794F337A6}"/>
              </a:ext>
            </a:extLst>
          </p:cNvPr>
          <p:cNvSpPr txBox="1"/>
          <p:nvPr/>
        </p:nvSpPr>
        <p:spPr>
          <a:xfrm>
            <a:off x="645651" y="702747"/>
            <a:ext cx="228620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5400" i="1" dirty="0">
                <a:solidFill>
                  <a:schemeClr val="tx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방향</a:t>
            </a:r>
            <a:r>
              <a:rPr lang="en-US" altLang="ko-KR" sz="5400" i="1" dirty="0">
                <a:solidFill>
                  <a:schemeClr val="tx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.1</a:t>
            </a:r>
            <a:endParaRPr lang="ko-KR" altLang="en-US" sz="5400" i="1" dirty="0">
              <a:solidFill>
                <a:schemeClr val="tx2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268FD-AF0B-4059-A50A-5AE5BE98FFFE}"/>
              </a:ext>
            </a:extLst>
          </p:cNvPr>
          <p:cNvSpPr txBox="1"/>
          <p:nvPr/>
        </p:nvSpPr>
        <p:spPr>
          <a:xfrm>
            <a:off x="4441135" y="702747"/>
            <a:ext cx="228620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5400" i="1" dirty="0">
                <a:solidFill>
                  <a:schemeClr val="tx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방향</a:t>
            </a:r>
            <a:r>
              <a:rPr lang="en-US" altLang="ko-KR" sz="5400" i="1" dirty="0">
                <a:solidFill>
                  <a:schemeClr val="tx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.2</a:t>
            </a:r>
            <a:endParaRPr lang="ko-KR" altLang="en-US" sz="5400" i="1" dirty="0">
              <a:solidFill>
                <a:schemeClr val="tx2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EA3602-3F23-4B0F-9164-5765DCAAB418}"/>
              </a:ext>
            </a:extLst>
          </p:cNvPr>
          <p:cNvSpPr txBox="1"/>
          <p:nvPr/>
        </p:nvSpPr>
        <p:spPr>
          <a:xfrm>
            <a:off x="8236619" y="702747"/>
            <a:ext cx="228620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5400" i="1" dirty="0">
                <a:solidFill>
                  <a:schemeClr val="tx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방향</a:t>
            </a:r>
            <a:r>
              <a:rPr lang="en-US" altLang="ko-KR" sz="5400" i="1" dirty="0">
                <a:solidFill>
                  <a:schemeClr val="tx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.3</a:t>
            </a:r>
            <a:endParaRPr lang="ko-KR" altLang="en-US" sz="5400" i="1" dirty="0">
              <a:solidFill>
                <a:schemeClr val="tx2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8917D-B5E4-45F1-AE9E-1E6A758E6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918" y="3178602"/>
            <a:ext cx="2844164" cy="2218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0CD4E6-77F5-420B-BD7C-8C6BCE5FC40F}"/>
              </a:ext>
            </a:extLst>
          </p:cNvPr>
          <p:cNvSpPr txBox="1"/>
          <p:nvPr/>
        </p:nvSpPr>
        <p:spPr>
          <a:xfrm>
            <a:off x="8503125" y="2958798"/>
            <a:ext cx="2776718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DICOM 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 영상 및 관련 정보에 대한 국제 표준 활용</a:t>
            </a:r>
          </a:p>
          <a:p>
            <a:pPr algn="just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의료영상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표준으로 이미지와 보고서에 대한 접근성 강화</a:t>
            </a:r>
          </a:p>
          <a:p>
            <a:pPr algn="just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DICOM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장정과 한계를 참고로 국내 표준화 목표 정립</a:t>
            </a:r>
          </a:p>
          <a:p>
            <a:pPr algn="just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일관성 있는 의료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의료품질</a:t>
            </a:r>
          </a:p>
          <a:p>
            <a:pPr algn="just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정확성에 대한 소프트웨어 기술 확립이 필요</a:t>
            </a:r>
          </a:p>
          <a:p>
            <a:pPr algn="just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DICOM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표준에 맞춘 하드웨어 구현 연구 개발 필요</a:t>
            </a:r>
          </a:p>
        </p:txBody>
      </p:sp>
    </p:spTree>
    <p:extLst>
      <p:ext uri="{BB962C8B-B14F-4D97-AF65-F5344CB8AC3E}">
        <p14:creationId xmlns:p14="http://schemas.microsoft.com/office/powerpoint/2010/main" val="1142206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26">
            <a:extLst>
              <a:ext uri="{FF2B5EF4-FFF2-40B4-BE49-F238E27FC236}">
                <a16:creationId xmlns:a16="http://schemas.microsoft.com/office/drawing/2014/main" id="{36AD09E1-BF96-4B37-9B95-5362523A0EE5}"/>
              </a:ext>
            </a:extLst>
          </p:cNvPr>
          <p:cNvSpPr txBox="1"/>
          <p:nvPr/>
        </p:nvSpPr>
        <p:spPr>
          <a:xfrm>
            <a:off x="4139707" y="3550920"/>
            <a:ext cx="7466981" cy="198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altLang="ko-KR" sz="72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ko-KR" altLang="en-US" sz="3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발표를 </a:t>
            </a:r>
            <a:r>
              <a:rPr lang="ko-KR" altLang="en-US" sz="3600" b="1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들어주셔서</a:t>
            </a:r>
            <a:r>
              <a:rPr lang="ko-KR" altLang="en-US" sz="3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감사합니다</a:t>
            </a:r>
            <a:endParaRPr sz="3600" b="1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89E165-2233-4903-BBB7-860357330A1B}"/>
              </a:ext>
            </a:extLst>
          </p:cNvPr>
          <p:cNvGrpSpPr/>
          <p:nvPr/>
        </p:nvGrpSpPr>
        <p:grpSpPr>
          <a:xfrm>
            <a:off x="4139708" y="1444940"/>
            <a:ext cx="7466982" cy="2105980"/>
            <a:chOff x="4139708" y="2347063"/>
            <a:chExt cx="7466982" cy="2105980"/>
          </a:xfrm>
        </p:grpSpPr>
        <p:sp>
          <p:nvSpPr>
            <p:cNvPr id="6" name="Google Shape;100;p26">
              <a:extLst>
                <a:ext uri="{FF2B5EF4-FFF2-40B4-BE49-F238E27FC236}">
                  <a16:creationId xmlns:a16="http://schemas.microsoft.com/office/drawing/2014/main" id="{3D152939-528D-4821-A9FF-8A1DE275BA8D}"/>
                </a:ext>
              </a:extLst>
            </p:cNvPr>
            <p:cNvSpPr txBox="1"/>
            <p:nvPr/>
          </p:nvSpPr>
          <p:spPr>
            <a:xfrm>
              <a:off x="4139708" y="2347063"/>
              <a:ext cx="7466981" cy="1980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ko-KR" altLang="en-US" sz="5000" b="1" i="0" u="none" strike="noStrike" cap="none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의료영상</a:t>
              </a:r>
              <a:r>
                <a:rPr lang="en-US" sz="5000" b="1" i="0" u="none" strike="noStrike" cap="none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r>
                <a:rPr lang="en-US" sz="5000" b="1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en-US" sz="5000" b="1" i="0" u="none" strike="noStrike" cap="none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r>
                <a:rPr lang="en-US" sz="5000" b="1" i="0" u="none" strike="noStrike" cap="none" dirty="0" err="1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기반</a:t>
              </a:r>
              <a:r>
                <a:rPr lang="en-US" sz="5000" b="1" i="0" u="none" strike="noStrike" cap="none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endParaRPr sz="50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5000" b="1" i="0" u="none" strike="noStrike" cap="none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AI </a:t>
              </a:r>
              <a:r>
                <a:rPr lang="en-US" sz="5000" b="1" i="0" u="none" strike="noStrike" cap="none" dirty="0" err="1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의료기기</a:t>
              </a:r>
              <a:endParaRPr sz="50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7" name="Google Shape;101;p26">
              <a:extLst>
                <a:ext uri="{FF2B5EF4-FFF2-40B4-BE49-F238E27FC236}">
                  <a16:creationId xmlns:a16="http://schemas.microsoft.com/office/drawing/2014/main" id="{8EC3D0A2-5670-458B-91C1-5688029695EB}"/>
                </a:ext>
              </a:extLst>
            </p:cNvPr>
            <p:cNvSpPr txBox="1"/>
            <p:nvPr/>
          </p:nvSpPr>
          <p:spPr>
            <a:xfrm>
              <a:off x="7306236" y="4071196"/>
              <a:ext cx="4300454" cy="381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di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b="1" i="0" u="none" strike="noStrike" cap="none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2020년</a:t>
              </a:r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b="1" dirty="0" err="1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하반기</a:t>
              </a:r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b="1" i="0" u="none" strike="noStrike" cap="none" dirty="0" err="1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특허</a:t>
              </a:r>
              <a:r>
                <a:rPr lang="en-US" b="1" i="0" u="none" strike="noStrike" cap="none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r>
                <a:rPr lang="en-US" b="1" i="0" u="none" strike="noStrike" cap="none" dirty="0" err="1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데이터톤</a:t>
              </a:r>
              <a:r>
                <a:rPr lang="en-US" b="1" i="0" u="none" strike="noStrike" cap="none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r>
                <a:rPr lang="en-US" altLang="ko-KR" b="1" dirty="0" err="1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Scoper</a:t>
              </a:r>
              <a:r>
                <a:rPr lang="en-US" b="1" i="0" u="none" strike="noStrike" cap="none" dirty="0" err="1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조</a:t>
              </a:r>
              <a:endParaRPr b="1" i="0" u="none" strike="noStrike" cap="none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610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76512"/>
              </p:ext>
            </p:extLst>
          </p:nvPr>
        </p:nvGraphicFramePr>
        <p:xfrm>
          <a:off x="290682" y="970750"/>
          <a:ext cx="11610636" cy="3566160"/>
        </p:xfrm>
        <a:graphic>
          <a:graphicData uri="http://schemas.openxmlformats.org/drawingml/2006/table">
            <a:tbl>
              <a:tblPr firstCol="1" bandRow="1">
                <a:tableStyleId>{74C1A8A3-306A-4EB7-A6B1-4F7E0EB9C5D6}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341854669"/>
                    </a:ext>
                  </a:extLst>
                </a:gridCol>
                <a:gridCol w="10888742">
                  <a:extLst>
                    <a:ext uri="{9D8B030D-6E8A-4147-A177-3AD203B41FA5}">
                      <a16:colId xmlns:a16="http://schemas.microsoft.com/office/drawing/2014/main" val="3648210047"/>
                    </a:ext>
                  </a:extLst>
                </a:gridCol>
              </a:tblGrid>
              <a:tr h="131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[1]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나흥복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. "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첨단의료기기 규제적 관점에서의 개발촉진 등 지원방안 연구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."-- (2018)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016693"/>
                  </a:ext>
                </a:extLst>
              </a:tr>
              <a:tr h="131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[2]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허찬회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. "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영상진단 인공지능 의료기기의 평가 및 안전관리 기법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."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국내박사학위논문 충북대학교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, 2020.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충청북도</a:t>
                      </a:r>
                      <a:endParaRPr lang="ko-KR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16172"/>
                  </a:ext>
                </a:extLst>
              </a:tr>
              <a:tr h="131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[3]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김동엽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. "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인공지능 의료기기 소프트웨어의 표준 준수를 위한 품질관리 가이드라인 개발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."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국내석사학위논문 아주대학교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, 2020.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경기도</a:t>
                      </a:r>
                      <a:endParaRPr lang="ko-KR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73295"/>
                  </a:ext>
                </a:extLst>
              </a:tr>
              <a:tr h="131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[4]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ratsgo's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blog, https://ratsgo.github.io/natural%20language%20processing/2017/03/09/rnnlstm/</a:t>
                      </a:r>
                      <a:endParaRPr lang="ko-KR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497581"/>
                  </a:ext>
                </a:extLst>
              </a:tr>
              <a:tr h="131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[5]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2019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년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_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중소기업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_</a:t>
                      </a:r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전략기술로드맵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_01_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인공지능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(http://smroadmap.smtech.go.kr/)</a:t>
                      </a:r>
                      <a:endParaRPr lang="ko-KR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649281"/>
                  </a:ext>
                </a:extLst>
              </a:tr>
              <a:tr h="131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[6]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식품의약품안전처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의료기기의 사이버 보안 허가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심사 가이드라 인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민원인 안내서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),” 2019. 12</a:t>
                      </a:r>
                      <a:endParaRPr lang="ko-KR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459405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[7]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의료기기산업팀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인공지능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(AI)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기반 의료기기 현황 및 이슈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(1),”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한국보건산업진흥원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KHIDI Brief 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보건산업 </a:t>
                      </a:r>
                      <a:r>
                        <a:rPr lang="ko-KR" altLang="en-US" sz="1400" b="0" u="none" dirty="0" err="1">
                          <a:solidFill>
                            <a:schemeClr val="tx1"/>
                          </a:solidFill>
                        </a:rPr>
                        <a:t>브리프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), 2018.12.31.</a:t>
                      </a:r>
                      <a:endParaRPr lang="ko-KR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25520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[8]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의료기기산업팀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인공지능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(AI)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기반 의료기기 현황 및 이슈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(2),”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한국보건산업진흥원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KHIDI Brief 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보건산업 </a:t>
                      </a:r>
                      <a:r>
                        <a:rPr lang="ko-KR" altLang="en-US" sz="1400" b="0" u="none" dirty="0" err="1">
                          <a:solidFill>
                            <a:schemeClr val="tx1"/>
                          </a:solidFill>
                        </a:rPr>
                        <a:t>브리프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), 2018.12.31.</a:t>
                      </a:r>
                      <a:endParaRPr lang="ko-KR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111427"/>
                  </a:ext>
                </a:extLst>
              </a:tr>
              <a:tr h="186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[9]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sym typeface="Arial"/>
                        </a:rPr>
                        <a:t>Hindawi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Computational and Mathematical Methods in Medicine Volume 2020, Article ID 6029258, 13 pages https://doi.org/10.1155/2020/6029258</a:t>
                      </a:r>
                      <a:endParaRPr lang="ko-KR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530015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[10]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식품의약품안전처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인공지능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(AI)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기반 의료기기의 임상 유효성 평가 가이드라인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민원인 안내서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),” 2019. 10</a:t>
                      </a:r>
                      <a:endParaRPr lang="ko-KR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693497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[11]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식품의약품안전처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빅데이터 및 인공지능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(AI)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기술이 적용된 의료기기의 허가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심사 가이드라인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민원인 안내서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),” 2019. 10.</a:t>
                      </a:r>
                      <a:endParaRPr lang="ko-KR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5541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11D9B3C-26F0-4473-9F4C-92D1E619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631211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7DEACE5-73DB-439E-80FF-2A92B2B05B94}"/>
              </a:ext>
            </a:extLst>
          </p:cNvPr>
          <p:cNvGraphicFramePr>
            <a:graphicFrameLocks noGrp="1"/>
          </p:cNvGraphicFramePr>
          <p:nvPr/>
        </p:nvGraphicFramePr>
        <p:xfrm>
          <a:off x="388146" y="955224"/>
          <a:ext cx="11415709" cy="5667282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495896">
                  <a:extLst>
                    <a:ext uri="{9D8B030D-6E8A-4147-A177-3AD203B41FA5}">
                      <a16:colId xmlns:a16="http://schemas.microsoft.com/office/drawing/2014/main" val="1261188917"/>
                    </a:ext>
                  </a:extLst>
                </a:gridCol>
                <a:gridCol w="9566071">
                  <a:extLst>
                    <a:ext uri="{9D8B030D-6E8A-4147-A177-3AD203B41FA5}">
                      <a16:colId xmlns:a16="http://schemas.microsoft.com/office/drawing/2014/main" val="3802972357"/>
                    </a:ext>
                  </a:extLst>
                </a:gridCol>
                <a:gridCol w="1353742">
                  <a:extLst>
                    <a:ext uri="{9D8B030D-6E8A-4147-A177-3AD203B41FA5}">
                      <a16:colId xmlns:a16="http://schemas.microsoft.com/office/drawing/2014/main" val="2273378816"/>
                    </a:ext>
                  </a:extLst>
                </a:gridCol>
              </a:tblGrid>
              <a:tr h="15692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순번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미국 식약청 인증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발간년월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1404134945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Of-The-Shelf Software Use in Medical Device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1999.09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929678374"/>
                  </a:ext>
                </a:extLst>
              </a:tr>
              <a:tr h="3590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Information for Healthcare Organizations about FDA's 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“Guidance for Industry: Cybersecurity for Networked Medical Devices Containing Of-The-Shelf (OTS) Software”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2005.02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2499923512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Guidance for the Content of Premarket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Submisions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for Software Contained in Medical Devices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2005.05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829420232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Radio Frequency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Wireles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Technology in Medical Device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2007.01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3782116836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Guidance: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Aceptable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Media for Electronic Product User Manuals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2010.03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3052668838"/>
                  </a:ext>
                </a:extLst>
              </a:tr>
              <a:tr h="3590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6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Computer-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Asisted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Detection Devices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Aplied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to Radiology Images and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Radiology Device  Data - Premarket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Notifcation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[510(k)]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Submisions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2012.07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1983152358"/>
                  </a:ext>
                </a:extLst>
              </a:tr>
              <a:tr h="3590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7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Clinical Performance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Asesment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: Considerations for Computer -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Asisted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Detection Devices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Aplied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to Radiology Images and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Radiology Device Data - Premarket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Aproval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(PMA) and Premarket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Notifcation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[510(k)]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Submisions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2012.07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2674923960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8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Policy for Device Software Functions and Mobile Medical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Aplications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2013.09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4105585407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9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Medical Device Data Systems, Medical Image Storage Devices, and Medical Image Communications Devices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2015.02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1070522120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10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Design Considerations and e-market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Submision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Recommendations for Interoperable Medical Devices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2016.02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807422739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11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Aplying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Human Factors and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Usabilty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Enginering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to Medical Devices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2016.02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2370869439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12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General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Welnes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: Policy for Low Risk Devices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2016.07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1372033472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13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Deciding When to Submit a 510(k) for a Software Change to an Existing Device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2016.08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1408014367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14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Medical Device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Acesories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- Describing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Acesories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and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Clasifcation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Pathways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2016.12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3456279542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15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Postmarket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 of Cybersecurity in Medical Devices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2016.12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2049827211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16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Software as a Medical Device (SAMD): Clinical Evaluation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2017.12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4053503822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17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Multiple Function Device Products: Policy and Considerations(DRAFT)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2018.04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1136991573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18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Content of Premarket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Submisions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for Management of Cybersecurity in Medical Devices(DRAFT)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2018.1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3732347386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19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Clinical Decision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Suport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Software(DRAFT)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2019.09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3057518976"/>
                  </a:ext>
                </a:extLst>
              </a:tr>
              <a:tr h="1795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Changes to Existing Medical Software Policies Resulting from Section 3060 of the 21st Century Cures Act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2019.09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/>
                </a:tc>
                <a:extLst>
                  <a:ext uri="{0D108BD9-81ED-4DB2-BD59-A6C34878D82A}">
                    <a16:rowId xmlns:a16="http://schemas.microsoft.com/office/drawing/2014/main" val="63844469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57BC069-43D8-4010-B0DB-5C13F1B2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3165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4EDF7E1-D3C6-4028-8BE1-93264E3C3DFC}"/>
              </a:ext>
            </a:extLst>
          </p:cNvPr>
          <p:cNvSpPr/>
          <p:nvPr/>
        </p:nvSpPr>
        <p:spPr>
          <a:xfrm>
            <a:off x="4944535" y="1686206"/>
            <a:ext cx="45719" cy="66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B2FD94-AC7E-41B4-A476-208A5F7CEE80}"/>
              </a:ext>
            </a:extLst>
          </p:cNvPr>
          <p:cNvSpPr/>
          <p:nvPr/>
        </p:nvSpPr>
        <p:spPr>
          <a:xfrm>
            <a:off x="5096935" y="1686206"/>
            <a:ext cx="45719" cy="66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9436B-C094-42A1-8E75-0616338C6B52}"/>
              </a:ext>
            </a:extLst>
          </p:cNvPr>
          <p:cNvSpPr/>
          <p:nvPr/>
        </p:nvSpPr>
        <p:spPr>
          <a:xfrm>
            <a:off x="5283201" y="1686206"/>
            <a:ext cx="45719" cy="66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83451-CD76-47BE-B395-4D639511F616}"/>
              </a:ext>
            </a:extLst>
          </p:cNvPr>
          <p:cNvSpPr/>
          <p:nvPr/>
        </p:nvSpPr>
        <p:spPr>
          <a:xfrm>
            <a:off x="5503333" y="1686206"/>
            <a:ext cx="45719" cy="66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BF1588-834A-44B5-AB4D-1E051DE00D0B}"/>
              </a:ext>
            </a:extLst>
          </p:cNvPr>
          <p:cNvSpPr/>
          <p:nvPr/>
        </p:nvSpPr>
        <p:spPr>
          <a:xfrm>
            <a:off x="5757331" y="1686206"/>
            <a:ext cx="45719" cy="66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600C8C-45CB-4F65-BD6A-154F7E5C779C}"/>
              </a:ext>
            </a:extLst>
          </p:cNvPr>
          <p:cNvGrpSpPr/>
          <p:nvPr/>
        </p:nvGrpSpPr>
        <p:grpSpPr>
          <a:xfrm>
            <a:off x="1784596" y="863601"/>
            <a:ext cx="8622744" cy="2196789"/>
            <a:chOff x="1784596" y="863601"/>
            <a:chExt cx="8622744" cy="2196789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45C33AF7-15F8-463C-AE3D-B4FB823917E4}"/>
                </a:ext>
              </a:extLst>
            </p:cNvPr>
            <p:cNvSpPr/>
            <p:nvPr/>
          </p:nvSpPr>
          <p:spPr>
            <a:xfrm>
              <a:off x="4896531" y="1449697"/>
              <a:ext cx="2398875" cy="1133387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F73469-9C2F-4BCB-BBA0-B744DE89A2BB}"/>
                </a:ext>
              </a:extLst>
            </p:cNvPr>
            <p:cNvSpPr txBox="1"/>
            <p:nvPr/>
          </p:nvSpPr>
          <p:spPr>
            <a:xfrm>
              <a:off x="4481664" y="863601"/>
              <a:ext cx="3228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/>
                <a:t>의료 패러다임 변화</a:t>
              </a:r>
              <a:endParaRPr lang="ko-KR" altLang="en-US" b="1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0B3B2E7-1A83-463D-BFA3-30F968E28F24}"/>
                </a:ext>
              </a:extLst>
            </p:cNvPr>
            <p:cNvGrpSpPr/>
            <p:nvPr/>
          </p:nvGrpSpPr>
          <p:grpSpPr>
            <a:xfrm>
              <a:off x="1784596" y="972390"/>
              <a:ext cx="8622744" cy="2088000"/>
              <a:chOff x="1784596" y="972390"/>
              <a:chExt cx="8622744" cy="20880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84DD1D3-33AF-4B40-8242-FA56611FE387}"/>
                  </a:ext>
                </a:extLst>
              </p:cNvPr>
              <p:cNvSpPr/>
              <p:nvPr/>
            </p:nvSpPr>
            <p:spPr>
              <a:xfrm>
                <a:off x="8319340" y="972390"/>
                <a:ext cx="2088000" cy="2088000"/>
              </a:xfrm>
              <a:prstGeom prst="ellipse">
                <a:avLst/>
              </a:prstGeom>
              <a:solidFill>
                <a:srgbClr val="236E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7836A88E-5A50-42B7-8BA2-830FAD9B3991}"/>
                  </a:ext>
                </a:extLst>
              </p:cNvPr>
              <p:cNvGrpSpPr/>
              <p:nvPr/>
            </p:nvGrpSpPr>
            <p:grpSpPr>
              <a:xfrm>
                <a:off x="1784596" y="972390"/>
                <a:ext cx="2088000" cy="2088000"/>
                <a:chOff x="1784596" y="972390"/>
                <a:chExt cx="2088000" cy="2088000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FB5A3BFC-C716-4842-82FD-A37234819084}"/>
                    </a:ext>
                  </a:extLst>
                </p:cNvPr>
                <p:cNvSpPr/>
                <p:nvPr/>
              </p:nvSpPr>
              <p:spPr>
                <a:xfrm>
                  <a:off x="1784596" y="972390"/>
                  <a:ext cx="2088000" cy="2088000"/>
                </a:xfrm>
                <a:prstGeom prst="ellipse">
                  <a:avLst/>
                </a:prstGeom>
                <a:solidFill>
                  <a:srgbClr val="FFA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24B8964-0C50-4078-B2B0-2BFB08019E9F}"/>
                    </a:ext>
                  </a:extLst>
                </p:cNvPr>
                <p:cNvSpPr txBox="1"/>
                <p:nvPr/>
              </p:nvSpPr>
              <p:spPr>
                <a:xfrm>
                  <a:off x="2005926" y="1600892"/>
                  <a:ext cx="164534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400" b="1" dirty="0">
                      <a:solidFill>
                        <a:schemeClr val="bg1"/>
                      </a:solidFill>
                    </a:rPr>
                    <a:t>사후</a:t>
                  </a:r>
                  <a:endParaRPr lang="en-US" altLang="ko-KR" sz="24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2400" b="1" dirty="0">
                      <a:solidFill>
                        <a:schemeClr val="bg1"/>
                      </a:solidFill>
                    </a:rPr>
                    <a:t>치료방식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F4ADA8-D4A3-4C60-AE3B-605578671695}"/>
                  </a:ext>
                </a:extLst>
              </p:cNvPr>
              <p:cNvSpPr txBox="1"/>
              <p:nvPr/>
            </p:nvSpPr>
            <p:spPr>
              <a:xfrm>
                <a:off x="8540670" y="1462392"/>
                <a:ext cx="1645341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200" b="1" dirty="0">
                    <a:solidFill>
                      <a:schemeClr val="bg1"/>
                    </a:solidFill>
                  </a:rPr>
                  <a:t>예측 및</a:t>
                </a:r>
                <a:endParaRPr lang="en-US" altLang="ko-KR" sz="2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2200" b="1" dirty="0">
                    <a:solidFill>
                      <a:schemeClr val="bg1"/>
                    </a:solidFill>
                  </a:rPr>
                  <a:t>예방</a:t>
                </a:r>
                <a:r>
                  <a:rPr lang="en-US" altLang="ko-KR" sz="2200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2200" b="1" dirty="0">
                    <a:solidFill>
                      <a:schemeClr val="bg1"/>
                    </a:solidFill>
                  </a:rPr>
                  <a:t>건강 관리 중심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1909F4C-CD71-4187-B650-1736CAA44B00}"/>
              </a:ext>
            </a:extLst>
          </p:cNvPr>
          <p:cNvSpPr txBox="1"/>
          <p:nvPr/>
        </p:nvSpPr>
        <p:spPr>
          <a:xfrm>
            <a:off x="350521" y="3403232"/>
            <a:ext cx="1149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/>
              <a:t>고령화와 만성질환자 증가에 따른 의료비 증가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사람의 실수로 인한 오진율 등 사회문제 해결하고자 함</a:t>
            </a:r>
            <a:r>
              <a:rPr lang="en-US" altLang="ko-KR" sz="1800" b="1" dirty="0"/>
              <a:t>.</a:t>
            </a:r>
            <a:endParaRPr lang="ko-KR" altLang="en-US" sz="1100" b="1" dirty="0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E233695F-AF89-4C6F-B52A-E08DBD65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49D0CA-E76C-40E1-BC5A-741BC64D2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3951714"/>
            <a:ext cx="11664950" cy="2667295"/>
          </a:xfrm>
        </p:spPr>
        <p:txBody>
          <a:bodyPr/>
          <a:lstStyle/>
          <a:p>
            <a:r>
              <a:rPr lang="ko-KR" altLang="en-US" dirty="0"/>
              <a:t>인공지능은 인간이 처리할 수  없는 복잡하고 방대한 데이터들도 빠르고 정확하게 분석할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의료 분야는 인공지능이 가장 유용하게 활용될 수 있는 분야 중 하나로 의료데이터는 복잡성이 높고 발생량이 기하급수적으로 늘어나는 특성을 가짐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인공지능 기술을 적용하면 기존에는 활용하기 어려웠던 의료데이터들을 분석을 통한 질병 진단과 예방이 가능함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의사 수 부족으로 인한 의료서비스의 질적 저하 문제 해결에도 기여할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A61C18-056B-4D1B-9BAF-9E33F7343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27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111C8-60A6-41DE-B697-5E135CB311F9}"/>
              </a:ext>
            </a:extLst>
          </p:cNvPr>
          <p:cNvSpPr txBox="1"/>
          <p:nvPr/>
        </p:nvSpPr>
        <p:spPr>
          <a:xfrm>
            <a:off x="345031" y="729280"/>
            <a:ext cx="40159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국내 가이드 라인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EF4062-8C39-4A6F-B28D-375F1D9A31F7}"/>
              </a:ext>
            </a:extLst>
          </p:cNvPr>
          <p:cNvGraphicFramePr>
            <a:graphicFrameLocks noGrp="1"/>
          </p:cNvGraphicFramePr>
          <p:nvPr/>
        </p:nvGraphicFramePr>
        <p:xfrm>
          <a:off x="345031" y="1157433"/>
          <a:ext cx="11283015" cy="5441490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584609">
                  <a:extLst>
                    <a:ext uri="{9D8B030D-6E8A-4147-A177-3AD203B41FA5}">
                      <a16:colId xmlns:a16="http://schemas.microsoft.com/office/drawing/2014/main" val="2409410112"/>
                    </a:ext>
                  </a:extLst>
                </a:gridCol>
                <a:gridCol w="9250320">
                  <a:extLst>
                    <a:ext uri="{9D8B030D-6E8A-4147-A177-3AD203B41FA5}">
                      <a16:colId xmlns:a16="http://schemas.microsoft.com/office/drawing/2014/main" val="1500095755"/>
                    </a:ext>
                  </a:extLst>
                </a:gridCol>
                <a:gridCol w="1448086">
                  <a:extLst>
                    <a:ext uri="{9D8B030D-6E8A-4147-A177-3AD203B41FA5}">
                      <a16:colId xmlns:a16="http://schemas.microsoft.com/office/drawing/2014/main" val="3550365671"/>
                    </a:ext>
                  </a:extLst>
                </a:gridCol>
              </a:tblGrid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순번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목록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발간년월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2369922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의료기기 소프트웨어 </a:t>
                      </a:r>
                      <a:r>
                        <a:rPr lang="ko-KR" alt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밸리데이션가이드라인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2017.01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4730244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의료기기 소프트웨어 허가심사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2017.08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171902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모바일 의료용 앱 안전관리 지침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2013.12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0125735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의료영상전송장치소프트웨어의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기술문서 작성을 위한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2015.02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6816180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휴대형의료영상전송장치소프트웨어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허가심사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2015.05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4605623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빅데이터 및 인공지능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(AI) </a:t>
                      </a:r>
                      <a:r>
                        <a:rPr lang="ko-KR" alt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기술이적용된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의료기기의 허가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·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심사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2017.10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45167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인공지능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(AI) 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기반 의료기기의 임상 유효성 평가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2017.12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7390551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의료기기의 실사용 증거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(RWE) 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적용에 대한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2019.02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0280114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허혈성 뇌졸중 대상 임상의사 결정지원시스템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(CDSS) 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의료기기의 임상시험계획서 작성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2019.10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190135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관상동맥협착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대상 임상의사 결정지원시스템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(CDS) 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의료기기의 임상시험계획서 작성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2019.10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9046694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유방암 대상 임상의사결정지원 시스템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(CDS) 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의료기기 임상 시험계획서 작성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2019.10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749153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폐암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폐결절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대상 임상의사 결정지원시스템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(CDS) 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의료기기 임상시험계획서 작성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2019.10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248209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의료기기의 사이버 보안 허가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· 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심사 가이드라인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2019.11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0005817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의료기기의 사이버 보안 적용방법 및 </a:t>
                      </a:r>
                      <a:r>
                        <a:rPr lang="ko-KR" alt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사례집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2019.11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199546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00EFFA89-8A35-4FA1-917F-5C8FB0CA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1827555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04618C7-6AE5-4AE2-B70A-D3148FDEFD07}"/>
              </a:ext>
            </a:extLst>
          </p:cNvPr>
          <p:cNvGraphicFramePr>
            <a:graphicFrameLocks noGrp="1"/>
          </p:cNvGraphicFramePr>
          <p:nvPr/>
        </p:nvGraphicFramePr>
        <p:xfrm>
          <a:off x="345031" y="1142755"/>
          <a:ext cx="11324494" cy="5364725"/>
        </p:xfrm>
        <a:graphic>
          <a:graphicData uri="http://schemas.openxmlformats.org/drawingml/2006/table">
            <a:tbl>
              <a:tblPr firstRow="1" firstCol="1" bandCol="1">
                <a:tableStyleId>{74C1A8A3-306A-4EB7-A6B1-4F7E0EB9C5D6}</a:tableStyleId>
              </a:tblPr>
              <a:tblGrid>
                <a:gridCol w="768766">
                  <a:extLst>
                    <a:ext uri="{9D8B030D-6E8A-4147-A177-3AD203B41FA5}">
                      <a16:colId xmlns:a16="http://schemas.microsoft.com/office/drawing/2014/main" val="1243293532"/>
                    </a:ext>
                  </a:extLst>
                </a:gridCol>
                <a:gridCol w="2261942">
                  <a:extLst>
                    <a:ext uri="{9D8B030D-6E8A-4147-A177-3AD203B41FA5}">
                      <a16:colId xmlns:a16="http://schemas.microsoft.com/office/drawing/2014/main" val="274240314"/>
                    </a:ext>
                  </a:extLst>
                </a:gridCol>
                <a:gridCol w="8293786">
                  <a:extLst>
                    <a:ext uri="{9D8B030D-6E8A-4147-A177-3AD203B41FA5}">
                      <a16:colId xmlns:a16="http://schemas.microsoft.com/office/drawing/2014/main" val="3225658886"/>
                    </a:ext>
                  </a:extLst>
                </a:gridCol>
              </a:tblGrid>
              <a:tr h="73076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순번</a:t>
                      </a:r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규격</a:t>
                      </a:r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내용</a:t>
                      </a:r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extLst>
                  <a:ext uri="{0D108BD9-81ED-4DB2-BD59-A6C34878D82A}">
                    <a16:rowId xmlns:a16="http://schemas.microsoft.com/office/drawing/2014/main" val="280785896"/>
                  </a:ext>
                </a:extLst>
              </a:tr>
              <a:tr h="65241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ISO/IEC 1207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소프트웨어의 개발 및 관리에 대한 </a:t>
                      </a:r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SDLC (Software Development Lifecycle) 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국제 규격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extLst>
                  <a:ext uri="{0D108BD9-81ED-4DB2-BD59-A6C34878D82A}">
                    <a16:rowId xmlns:a16="http://schemas.microsoft.com/office/drawing/2014/main" val="1030231183"/>
                  </a:ext>
                </a:extLst>
              </a:tr>
              <a:tr h="65241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ISO 13485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의료기기의 위험관리</a:t>
                      </a:r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(Risk Management)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국제 규격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extLst>
                  <a:ext uri="{0D108BD9-81ED-4DB2-BD59-A6C34878D82A}">
                    <a16:rowId xmlns:a16="http://schemas.microsoft.com/office/drawing/2014/main" val="3737121492"/>
                  </a:ext>
                </a:extLst>
              </a:tr>
              <a:tr h="65241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ISO 14971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의료기기 품질관리</a:t>
                      </a:r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(Quality Management)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국제 규격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extLst>
                  <a:ext uri="{0D108BD9-81ED-4DB2-BD59-A6C34878D82A}">
                    <a16:rowId xmlns:a16="http://schemas.microsoft.com/office/drawing/2014/main" val="471551334"/>
                  </a:ext>
                </a:extLst>
              </a:tr>
              <a:tr h="65241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ISO/IEC 15504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프로세스 수행능력 평가를 위한 프레임워크인 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SPICE 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국제 규격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extLst>
                  <a:ext uri="{0D108BD9-81ED-4DB2-BD59-A6C34878D82A}">
                    <a16:rowId xmlns:a16="http://schemas.microsoft.com/office/drawing/2014/main" val="3657410355"/>
                  </a:ext>
                </a:extLst>
              </a:tr>
              <a:tr h="65241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IEC 31010/IEC 62304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소프트웨어의 위험관리 국제 규격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extLst>
                  <a:ext uri="{0D108BD9-81ED-4DB2-BD59-A6C34878D82A}">
                    <a16:rowId xmlns:a16="http://schemas.microsoft.com/office/drawing/2014/main" val="888967698"/>
                  </a:ext>
                </a:extLst>
              </a:tr>
              <a:tr h="65241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IEEE 1008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소프트웨어의 </a:t>
                      </a:r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 test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국제 규격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extLst>
                  <a:ext uri="{0D108BD9-81ED-4DB2-BD59-A6C34878D82A}">
                    <a16:rowId xmlns:a16="http://schemas.microsoft.com/office/drawing/2014/main" val="3150917112"/>
                  </a:ext>
                </a:extLst>
              </a:tr>
              <a:tr h="71948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7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IEEE 1012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SDLC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를 위한 </a:t>
                      </a:r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V&amp;V 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프로세스</a:t>
                      </a:r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활동 작업을 위한 프레임워크 국제 규격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4" marR="3884" marT="3884" marB="0" anchor="ctr"/>
                </a:tc>
                <a:extLst>
                  <a:ext uri="{0D108BD9-81ED-4DB2-BD59-A6C34878D82A}">
                    <a16:rowId xmlns:a16="http://schemas.microsoft.com/office/drawing/2014/main" val="7786849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EEFA91-793E-445A-B643-F26C4BF9B11E}"/>
              </a:ext>
            </a:extLst>
          </p:cNvPr>
          <p:cNvSpPr txBox="1"/>
          <p:nvPr/>
        </p:nvSpPr>
        <p:spPr>
          <a:xfrm>
            <a:off x="345031" y="729280"/>
            <a:ext cx="40159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의료기기 인증 규격 리스트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F9ABD52-1EA4-451F-B617-A0970849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3436071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g931b113971_0_6"/>
          <p:cNvGraphicFramePr/>
          <p:nvPr>
            <p:extLst>
              <p:ext uri="{D42A27DB-BD31-4B8C-83A1-F6EECF244321}">
                <p14:modId xmlns:p14="http://schemas.microsoft.com/office/powerpoint/2010/main" val="2473124736"/>
              </p:ext>
            </p:extLst>
          </p:nvPr>
        </p:nvGraphicFramePr>
        <p:xfrm>
          <a:off x="294807" y="1112217"/>
          <a:ext cx="11602387" cy="5506732"/>
        </p:xfrm>
        <a:graphic>
          <a:graphicData uri="http://schemas.openxmlformats.org/drawingml/2006/table">
            <a:tbl>
              <a:tblPr firstCol="1" bandRow="1">
                <a:tableStyleId>{74C1A8A3-306A-4EB7-A6B1-4F7E0EB9C5D6}</a:tableStyleId>
              </a:tblPr>
              <a:tblGrid>
                <a:gridCol w="1814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>
                          <a:latin typeface="+mj-ea"/>
                        </a:rPr>
                        <a:t>머신러닝</a:t>
                      </a:r>
                      <a:endParaRPr lang="en-US" altLang="ko-KR" sz="1300" dirty="0">
                        <a:latin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dirty="0">
                          <a:latin typeface="+mj-ea"/>
                        </a:rPr>
                        <a:t>치료 결과에 영향을 미치는 의료 </a:t>
                      </a:r>
                      <a:r>
                        <a:rPr lang="en-US" altLang="ko-KR" sz="1300" dirty="0">
                          <a:latin typeface="+mj-ea"/>
                        </a:rPr>
                        <a:t>DB</a:t>
                      </a:r>
                      <a:r>
                        <a:rPr lang="ko-KR" altLang="en-US" sz="1300" dirty="0">
                          <a:latin typeface="+mj-ea"/>
                        </a:rPr>
                        <a:t>를 기반으로 패턴을 예측하고 분석함</a:t>
                      </a:r>
                      <a:endParaRPr lang="en-US" altLang="ko-KR" sz="1300" dirty="0">
                        <a:latin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>
                          <a:latin typeface="+mj-ea"/>
                        </a:rPr>
                        <a:t>딥러닝</a:t>
                      </a:r>
                      <a:endParaRPr lang="en-US" altLang="ko-KR" sz="1300" dirty="0">
                        <a:latin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+mj-ea"/>
                        </a:rPr>
                        <a:t>스스로 학습하는 능력을 이용해 대량의 의료영상 기록을 처리함</a:t>
                      </a:r>
                      <a:endParaRPr lang="en-US" altLang="ko-KR" sz="1300" dirty="0">
                        <a:latin typeface="+mj-ea"/>
                      </a:endParaRP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+mj-ea"/>
                        </a:rPr>
                        <a:t>의료진의 치료 결정에 불확실성을 줄여줌</a:t>
                      </a:r>
                      <a:endParaRPr sz="13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latin typeface="+mj-ea"/>
                          <a:ea typeface="+mj-ea"/>
                        </a:rPr>
                        <a:t>예측모델링</a:t>
                      </a:r>
                      <a:endParaRPr sz="1300" b="1" dirty="0"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j-ea"/>
                        </a:rPr>
                        <a:t>위험질환</a:t>
                      </a:r>
                      <a:r>
                        <a:rPr lang="ko-KR" altLang="en-US" sz="1300" dirty="0">
                          <a:latin typeface="+mj-ea"/>
                        </a:rPr>
                        <a:t> 예측 등과 같은 진료 결과를 예측하는데 적용됨</a:t>
                      </a:r>
                      <a:endParaRPr lang="en-US" altLang="ko-KR" sz="1300" dirty="0">
                        <a:latin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6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+mj-ea"/>
                        </a:rPr>
                        <a:t>인공신경망</a:t>
                      </a:r>
                      <a:r>
                        <a:rPr lang="en-US" altLang="ko-KR" sz="1300" dirty="0">
                          <a:latin typeface="+mj-ea"/>
                        </a:rPr>
                        <a:t>(ANN)</a:t>
                      </a:r>
                      <a:endParaRPr sz="1300" b="1" dirty="0"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+mj-ea"/>
                        </a:rPr>
                        <a:t>인간의 뉴런 구조를 본떠 만든 기계학습 알고리즘</a:t>
                      </a:r>
                      <a:endParaRPr lang="en-US" altLang="ko-KR" sz="1300" dirty="0">
                        <a:latin typeface="+mj-ea"/>
                      </a:endParaRP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+mj-ea"/>
                        </a:rPr>
                        <a:t>의료 </a:t>
                      </a:r>
                      <a:r>
                        <a:rPr lang="en-US" altLang="ko-KR" sz="1300" dirty="0">
                          <a:latin typeface="+mj-ea"/>
                        </a:rPr>
                        <a:t>DB</a:t>
                      </a:r>
                      <a:r>
                        <a:rPr lang="ko-KR" altLang="en-US" sz="1300" dirty="0">
                          <a:latin typeface="+mj-ea"/>
                        </a:rPr>
                        <a:t>의 학습을 진행하면서 데이터에 대한 오차를 최소화</a:t>
                      </a:r>
                      <a:endParaRPr sz="13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>
                          <a:latin typeface="+mj-ea"/>
                        </a:rPr>
                        <a:t>컨볼루션신경망</a:t>
                      </a:r>
                      <a:r>
                        <a:rPr lang="en-US" altLang="ko-KR" sz="1300" dirty="0">
                          <a:latin typeface="+mj-ea"/>
                        </a:rPr>
                        <a:t>(CNN)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+mj-ea"/>
                        </a:rPr>
                        <a:t>인공신경망</a:t>
                      </a:r>
                      <a:r>
                        <a:rPr lang="en-US" altLang="ko-KR" sz="1300" dirty="0">
                          <a:latin typeface="+mj-ea"/>
                        </a:rPr>
                        <a:t>(ANN)</a:t>
                      </a:r>
                      <a:r>
                        <a:rPr lang="ko-KR" altLang="en-US" sz="1300" dirty="0">
                          <a:latin typeface="+mj-ea"/>
                        </a:rPr>
                        <a:t>에 필터링 기법을 적용한 알고리즘</a:t>
                      </a:r>
                      <a:endParaRPr lang="en-US" altLang="ko-KR" sz="1300" dirty="0">
                        <a:latin typeface="+mj-ea"/>
                      </a:endParaRP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+mj-ea"/>
                        </a:rPr>
                        <a:t>의료 영상</a:t>
                      </a:r>
                      <a:r>
                        <a:rPr lang="en-US" altLang="ko-KR" sz="1300" dirty="0">
                          <a:latin typeface="+mj-ea"/>
                        </a:rPr>
                        <a:t>DB</a:t>
                      </a:r>
                      <a:r>
                        <a:rPr lang="ko-KR" altLang="en-US" sz="1300" dirty="0">
                          <a:latin typeface="+mj-ea"/>
                        </a:rPr>
                        <a:t>를 분류하여 각 요소가 데이터 처리에 적합하게 자동 학습함</a:t>
                      </a:r>
                      <a:endParaRPr lang="en-US" altLang="ko-KR" sz="1300" dirty="0">
                        <a:latin typeface="+mj-ea"/>
                      </a:endParaRP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+mj-ea"/>
                        </a:rPr>
                        <a:t>이미지 분류 정확도 향상</a:t>
                      </a:r>
                      <a:endParaRPr lang="en-US" altLang="ko-KR" sz="1300" b="1" i="0" u="none" strike="noStrike" cap="non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+mj-ea"/>
                        </a:rPr>
                        <a:t>오토인코더</a:t>
                      </a:r>
                      <a:endParaRPr lang="en-US" altLang="ko-KR" sz="1300" dirty="0">
                        <a:latin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+mj-ea"/>
                        </a:rPr>
                        <a:t>입력된 의료 영상</a:t>
                      </a:r>
                      <a:r>
                        <a:rPr lang="en-US" altLang="ko-KR" sz="1300" dirty="0">
                          <a:latin typeface="+mj-ea"/>
                        </a:rPr>
                        <a:t> DB</a:t>
                      </a:r>
                      <a:r>
                        <a:rPr lang="ko-KR" altLang="en-US" sz="1300" dirty="0">
                          <a:latin typeface="+mj-ea"/>
                        </a:rPr>
                        <a:t>를 요약하여</a:t>
                      </a:r>
                      <a:r>
                        <a:rPr lang="ko-KR" altLang="en-US" sz="1300" dirty="0"/>
                        <a:t> 요약된 코드로부터 데이터를 </a:t>
                      </a:r>
                      <a:r>
                        <a:rPr lang="ko-KR" altLang="en-US" sz="1300" dirty="0" err="1"/>
                        <a:t>재생성하는</a:t>
                      </a:r>
                      <a:r>
                        <a:rPr lang="ko-KR" altLang="en-US" sz="1300" dirty="0"/>
                        <a:t> 시각적 알고리즘</a:t>
                      </a:r>
                      <a:endParaRPr lang="en-US" altLang="ko-KR" sz="1300" dirty="0"/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의료</a:t>
                      </a:r>
                      <a:r>
                        <a:rPr lang="en-US" altLang="ko-KR" sz="1300" dirty="0"/>
                        <a:t>DB</a:t>
                      </a:r>
                      <a:r>
                        <a:rPr lang="ko-KR" altLang="en-US" sz="1300" dirty="0"/>
                        <a:t>의 시각데이터에서 노이즈를 제거해 이미지 품질개선에 효과적</a:t>
                      </a:r>
                      <a:endParaRPr sz="13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3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+mj-ea"/>
                        </a:rPr>
                        <a:t>생성적 적대신경망</a:t>
                      </a:r>
                      <a:r>
                        <a:rPr lang="en-US" altLang="ko-KR" sz="1300" dirty="0">
                          <a:latin typeface="+mj-ea"/>
                        </a:rPr>
                        <a:t>(GAN)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+mj-ea"/>
                        </a:rPr>
                        <a:t>의료 영상</a:t>
                      </a:r>
                      <a:r>
                        <a:rPr lang="en-US" altLang="ko-KR" sz="1300" dirty="0">
                          <a:latin typeface="+mj-ea"/>
                        </a:rPr>
                        <a:t>DB</a:t>
                      </a:r>
                      <a:r>
                        <a:rPr lang="ko-KR" altLang="en-US" sz="1300" dirty="0">
                          <a:latin typeface="+mj-ea"/>
                        </a:rPr>
                        <a:t>의 학습</a:t>
                      </a:r>
                      <a:r>
                        <a:rPr lang="en-US" altLang="ko-KR" sz="1300" baseline="0" dirty="0">
                          <a:latin typeface="+mj-ea"/>
                        </a:rPr>
                        <a:t>,</a:t>
                      </a:r>
                      <a:r>
                        <a:rPr lang="ko-KR" altLang="en-US" sz="1300" dirty="0" err="1">
                          <a:latin typeface="+mj-ea"/>
                        </a:rPr>
                        <a:t>재생성하여</a:t>
                      </a:r>
                      <a:r>
                        <a:rPr lang="ko-KR" altLang="en-US" sz="1300" dirty="0">
                          <a:latin typeface="+mj-ea"/>
                        </a:rPr>
                        <a:t> 생성된 결과를 다시 분할 모델 학습에 반영하는 시각적 알고리즘</a:t>
                      </a:r>
                      <a:endParaRPr lang="en-US" altLang="ko-KR" sz="1300" dirty="0">
                        <a:latin typeface="+mj-ea"/>
                      </a:endParaRP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+mj-ea"/>
                        </a:rPr>
                        <a:t>전문가의 </a:t>
                      </a:r>
                      <a:r>
                        <a:rPr lang="ko-KR" altLang="en-US" sz="1300" dirty="0" err="1">
                          <a:latin typeface="+mj-ea"/>
                        </a:rPr>
                        <a:t>병변</a:t>
                      </a:r>
                      <a:r>
                        <a:rPr lang="ko-KR" altLang="en-US" sz="1300" dirty="0">
                          <a:latin typeface="+mj-ea"/>
                        </a:rPr>
                        <a:t> 표식 수준에 가까워지도록 학습하여</a:t>
                      </a:r>
                      <a:r>
                        <a:rPr lang="en-US" altLang="ko-KR" sz="1300" dirty="0">
                          <a:latin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</a:rPr>
                        <a:t>성능 및 품질개선에 효과적</a:t>
                      </a:r>
                      <a:endParaRPr lang="en-US" altLang="ko-KR" sz="1300" dirty="0">
                        <a:latin typeface="+mj-ea"/>
                      </a:endParaRPr>
                    </a:p>
                    <a:p>
                      <a:pPr marL="540000" marR="0" lvl="8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j-ea"/>
                          <a:cs typeface="Dotum"/>
                          <a:sym typeface="Dotum"/>
                        </a:rPr>
                        <a:t>오토인코더보다 발전된 수준의 알고리즘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>
                          <a:latin typeface="+mj-ea"/>
                        </a:rPr>
                        <a:t>설명가능한</a:t>
                      </a:r>
                      <a:r>
                        <a:rPr lang="ko-KR" altLang="en-US" sz="1300" dirty="0">
                          <a:latin typeface="+mj-ea"/>
                        </a:rPr>
                        <a:t> </a:t>
                      </a:r>
                      <a:r>
                        <a:rPr lang="en-US" altLang="ko-KR" sz="1300" dirty="0">
                          <a:latin typeface="+mj-ea"/>
                        </a:rPr>
                        <a:t>AI(XAI)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j-ea"/>
                          <a:cs typeface="Dotum"/>
                          <a:sym typeface="Dotum"/>
                        </a:rPr>
                        <a:t>eXplainable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j-ea"/>
                          <a:cs typeface="Dotum"/>
                          <a:sym typeface="Dotum"/>
                        </a:rPr>
                        <a:t> Artificial Intelligence</a:t>
                      </a:r>
                    </a:p>
                    <a:p>
                      <a:pPr marL="540000" marR="0" lvl="8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j-ea"/>
                          <a:cs typeface="Dotum"/>
                          <a:sym typeface="Dotum"/>
                        </a:rPr>
                        <a:t>AI</a:t>
                      </a:r>
                      <a:r>
                        <a:rPr lang="ko-KR" altLang="en-US" sz="13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j-ea"/>
                          <a:cs typeface="Dotum"/>
                          <a:sym typeface="Dotum"/>
                        </a:rPr>
                        <a:t>가 내린 결정이나 답을 </a:t>
                      </a:r>
                      <a:r>
                        <a:rPr lang="en-US" altLang="ko-KR" sz="13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j-ea"/>
                          <a:cs typeface="Dotum"/>
                          <a:sym typeface="Dotum"/>
                        </a:rPr>
                        <a:t>AI </a:t>
                      </a:r>
                      <a:r>
                        <a:rPr lang="ko-KR" altLang="en-US" sz="13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j-ea"/>
                          <a:cs typeface="Dotum"/>
                          <a:sym typeface="Dotum"/>
                        </a:rPr>
                        <a:t>스스로가 사람이 이해하는 형태로 설명하고 제시</a:t>
                      </a:r>
                      <a:endParaRPr lang="en-US" altLang="ko-KR" sz="1300" b="0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Dotum"/>
                        <a:sym typeface="Dotum"/>
                      </a:endParaRPr>
                    </a:p>
                    <a:p>
                      <a:pPr marL="540000" marR="0" lvl="8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j-ea"/>
                          <a:cs typeface="Dotum"/>
                          <a:sym typeface="Dotum"/>
                        </a:rPr>
                        <a:t>도출된 진단결과에 대한 </a:t>
                      </a:r>
                      <a:r>
                        <a:rPr lang="ko-KR" altLang="en-US" sz="1300" b="0" i="0" u="none" strike="noStrike" cap="non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j-ea"/>
                          <a:cs typeface="Dotum"/>
                          <a:sym typeface="Dotum"/>
                        </a:rPr>
                        <a:t>이해도 향상</a:t>
                      </a:r>
                      <a:endParaRPr lang="en-US" altLang="ko-KR" sz="1300" b="0" i="0" u="none" strike="noStrike" cap="non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>
                          <a:latin typeface="+mj-ea"/>
                        </a:rPr>
                        <a:t>바이오마커</a:t>
                      </a:r>
                      <a:r>
                        <a:rPr lang="en-US" altLang="ko-KR" sz="1300" dirty="0">
                          <a:latin typeface="+mj-ea"/>
                        </a:rPr>
                        <a:t>(</a:t>
                      </a:r>
                      <a:r>
                        <a:rPr lang="ko-KR" altLang="en-US" sz="1300" dirty="0">
                          <a:latin typeface="+mj-ea"/>
                        </a:rPr>
                        <a:t>생체지표</a:t>
                      </a:r>
                      <a:r>
                        <a:rPr lang="en-US" altLang="ko-KR" sz="1300" dirty="0">
                          <a:latin typeface="+mj-ea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540000" marR="0" lvl="8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dirty="0">
                          <a:latin typeface="+mj-ea"/>
                        </a:rPr>
                        <a:t>질병이 진행되는 단계 중 특징적으로 나타나는 형태학</a:t>
                      </a:r>
                      <a:r>
                        <a:rPr lang="en-US" altLang="ko-KR" sz="1300" dirty="0">
                          <a:latin typeface="+mj-ea"/>
                        </a:rPr>
                        <a:t>,</a:t>
                      </a:r>
                      <a:r>
                        <a:rPr lang="ko-KR" altLang="en-US" sz="1300" dirty="0">
                          <a:latin typeface="+mj-ea"/>
                        </a:rPr>
                        <a:t>생화학적</a:t>
                      </a:r>
                      <a:r>
                        <a:rPr lang="en-US" altLang="ko-KR" sz="1300" dirty="0">
                          <a:latin typeface="+mj-ea"/>
                        </a:rPr>
                        <a:t>,</a:t>
                      </a:r>
                      <a:r>
                        <a:rPr lang="ko-KR" altLang="en-US" sz="1300" dirty="0">
                          <a:latin typeface="+mj-ea"/>
                        </a:rPr>
                        <a:t>분자생물학적 변화를 나타냄</a:t>
                      </a:r>
                      <a:endParaRPr lang="en-US" altLang="ko-KR" sz="1300" dirty="0">
                        <a:latin typeface="+mj-ea"/>
                      </a:endParaRPr>
                    </a:p>
                    <a:p>
                      <a:pPr marL="540000" marR="0" lvl="8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dirty="0">
                          <a:latin typeface="+mj-ea"/>
                        </a:rPr>
                        <a:t>물질의 위해성을 판단하며</a:t>
                      </a:r>
                      <a:r>
                        <a:rPr lang="en-US" altLang="ko-KR" sz="1300" dirty="0">
                          <a:latin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</a:rPr>
                        <a:t>체외진단에 사용됨</a:t>
                      </a:r>
                      <a:endParaRPr lang="en-US" sz="1300" b="1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032C13-0BC3-47BF-B000-18CDDC838948}"/>
              </a:ext>
            </a:extLst>
          </p:cNvPr>
          <p:cNvSpPr txBox="1"/>
          <p:nvPr/>
        </p:nvSpPr>
        <p:spPr>
          <a:xfrm>
            <a:off x="294806" y="74288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+mj-ea"/>
                <a:ea typeface="+mj-ea"/>
              </a:rPr>
              <a:t>의료영상 </a:t>
            </a:r>
            <a:r>
              <a:rPr lang="en-US" altLang="ko-KR" sz="1800" b="1" dirty="0">
                <a:latin typeface="+mj-ea"/>
                <a:ea typeface="+mj-ea"/>
              </a:rPr>
              <a:t>DB</a:t>
            </a:r>
            <a:r>
              <a:rPr lang="ko-KR" altLang="en-US" sz="1800" b="1" dirty="0">
                <a:latin typeface="+mj-ea"/>
                <a:ea typeface="+mj-ea"/>
              </a:rPr>
              <a:t>기반</a:t>
            </a:r>
            <a:r>
              <a:rPr lang="ko-KR" altLang="en-US" sz="1800" b="1" baseline="0" dirty="0">
                <a:latin typeface="+mj-ea"/>
                <a:ea typeface="+mj-ea"/>
              </a:rPr>
              <a:t> </a:t>
            </a:r>
            <a:r>
              <a:rPr lang="en-US" altLang="ko-KR" sz="1800" b="1" baseline="0" dirty="0">
                <a:latin typeface="+mj-ea"/>
                <a:ea typeface="+mj-ea"/>
              </a:rPr>
              <a:t>AI </a:t>
            </a:r>
            <a:r>
              <a:rPr lang="ko-KR" altLang="en-US" sz="1800" b="1" baseline="0" dirty="0">
                <a:latin typeface="+mj-ea"/>
                <a:ea typeface="+mj-ea"/>
              </a:rPr>
              <a:t>의료기기 용어설명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12B325-1A06-4478-B4DB-76025E97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2763829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6737-936B-4C05-85A1-B8AC3CE0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2954540-CE99-4DE5-97B4-8F7034A69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83090"/>
              </p:ext>
            </p:extLst>
          </p:nvPr>
        </p:nvGraphicFramePr>
        <p:xfrm>
          <a:off x="770300" y="1097642"/>
          <a:ext cx="10651400" cy="2703238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99988370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950826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8195247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444673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0693377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7315953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60490893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1260636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14389830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4911928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0867539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65497369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97654364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0624814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841566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57741774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647001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32711280"/>
                    </a:ext>
                  </a:extLst>
                </a:gridCol>
              </a:tblGrid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국가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CN </a:t>
                      </a:r>
                      <a:r>
                        <a:rPr lang="ko-KR" altLang="en-US" sz="1000" u="none" strike="noStrike">
                          <a:effectLst/>
                        </a:rPr>
                        <a:t>요약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JP </a:t>
                      </a:r>
                      <a:r>
                        <a:rPr lang="ko-KR" altLang="en-US" sz="1000" u="none" strike="noStrike">
                          <a:effectLst/>
                        </a:rPr>
                        <a:t>요약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KR </a:t>
                      </a:r>
                      <a:r>
                        <a:rPr lang="ko-KR" altLang="en-US" sz="1000" u="none" strike="noStrike">
                          <a:effectLst/>
                        </a:rPr>
                        <a:t>요약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 </a:t>
                      </a:r>
                      <a:r>
                        <a:rPr lang="ko-KR" altLang="en-US" sz="1000" u="none" strike="noStrike">
                          <a:effectLst/>
                        </a:rPr>
                        <a:t>요약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01189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출원인국적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00042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73854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9316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001066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29055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20955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1134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00795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452033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9366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39463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64497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01798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98578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080"/>
                  </a:ext>
                </a:extLst>
              </a:tr>
              <a:tr h="932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총합계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314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242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3435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EF8DBA-B566-4B92-9F33-F05324F7B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28318"/>
              </p:ext>
            </p:extLst>
          </p:nvPr>
        </p:nvGraphicFramePr>
        <p:xfrm>
          <a:off x="770300" y="3900940"/>
          <a:ext cx="10651400" cy="2703238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404583609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013866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2946862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58462949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43271752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8206114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7594623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13635862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5338764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78255515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13269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02796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611862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646937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96812405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7657463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53616335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187279221"/>
                    </a:ext>
                  </a:extLst>
                </a:gridCol>
              </a:tblGrid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국가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 </a:t>
                      </a:r>
                      <a:r>
                        <a:rPr lang="ko-KR" altLang="en-US" sz="1000" u="none" strike="noStrike" dirty="0">
                          <a:effectLst/>
                        </a:rPr>
                        <a:t>요약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50319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출원인국적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18455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540554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32685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27330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998623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30673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98729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23291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85753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57415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9018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33411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038302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87587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311660"/>
                  </a:ext>
                </a:extLst>
              </a:tr>
              <a:tr h="394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총합계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139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14" marR="6614" marT="661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866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2E2F7E-AC5E-4F0F-A3B4-175B2319D9D2}"/>
              </a:ext>
            </a:extLst>
          </p:cNvPr>
          <p:cNvSpPr txBox="1"/>
          <p:nvPr/>
        </p:nvSpPr>
        <p:spPr>
          <a:xfrm>
            <a:off x="770300" y="701040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국가별 출원인 국적 현황</a:t>
            </a:r>
          </a:p>
        </p:txBody>
      </p:sp>
    </p:spTree>
    <p:extLst>
      <p:ext uri="{BB962C8B-B14F-4D97-AF65-F5344CB8AC3E}">
        <p14:creationId xmlns:p14="http://schemas.microsoft.com/office/powerpoint/2010/main" val="297298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E45E39-E3F4-4D43-83AA-7E1CC798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4" y="1868338"/>
            <a:ext cx="5252365" cy="4271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17CA42-BE6E-4331-8044-9E70A498932A}"/>
              </a:ext>
            </a:extLst>
          </p:cNvPr>
          <p:cNvSpPr txBox="1"/>
          <p:nvPr/>
        </p:nvSpPr>
        <p:spPr>
          <a:xfrm>
            <a:off x="1428066" y="1394582"/>
            <a:ext cx="346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최근 오진 소비자 피해 현황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913B10-13A5-4BB7-818E-8639757C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– </a:t>
            </a:r>
            <a:r>
              <a:rPr lang="ko-KR" altLang="en-US" dirty="0" err="1"/>
              <a:t>오진률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C9BEAD-922A-4DEC-892E-72D50ED46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000" dirty="0"/>
              <a:t>한국 소비자원이 </a:t>
            </a:r>
            <a:r>
              <a:rPr lang="en-US" altLang="ko-KR" sz="2000" dirty="0"/>
              <a:t>2012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월부터 </a:t>
            </a:r>
            <a:r>
              <a:rPr lang="en-US" altLang="ko-KR" sz="2000" dirty="0"/>
              <a:t>2015</a:t>
            </a:r>
            <a:r>
              <a:rPr lang="ko-KR" altLang="en-US" sz="2000" dirty="0"/>
              <a:t>년 </a:t>
            </a:r>
            <a:r>
              <a:rPr lang="en-US" altLang="ko-KR" sz="2000" dirty="0"/>
              <a:t>2</a:t>
            </a:r>
            <a:r>
              <a:rPr lang="ko-KR" altLang="en-US" sz="2000" dirty="0"/>
              <a:t>월까지 접수된 오진 피해구제 자료에 의하면 </a:t>
            </a:r>
            <a:r>
              <a:rPr lang="ko-KR" altLang="en-US" dirty="0">
                <a:solidFill>
                  <a:srgbClr val="FF0000"/>
                </a:solidFill>
              </a:rPr>
              <a:t>연</a:t>
            </a:r>
            <a:r>
              <a:rPr lang="ko-KR" altLang="en-US" sz="2000" dirty="0">
                <a:solidFill>
                  <a:srgbClr val="FF0000"/>
                </a:solidFill>
              </a:rPr>
              <a:t>간 오진 피해는 </a:t>
            </a:r>
            <a:r>
              <a:rPr lang="en-US" altLang="ko-KR" sz="2000" dirty="0">
                <a:solidFill>
                  <a:srgbClr val="FF0000"/>
                </a:solidFill>
              </a:rPr>
              <a:t>100</a:t>
            </a:r>
            <a:r>
              <a:rPr lang="ko-KR" altLang="en-US" sz="2000" dirty="0">
                <a:solidFill>
                  <a:srgbClr val="FF0000"/>
                </a:solidFill>
              </a:rPr>
              <a:t>건 이상 발생</a:t>
            </a:r>
            <a:r>
              <a:rPr lang="ko-KR" altLang="en-US" sz="2000" dirty="0"/>
              <a:t>되고 있음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의료영상 장비를 사용하는 의사는 최소한 방사선량으로 최대한의 진단 정보를 알아내야 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정보량이 적어 정확도 문제가 제기되며 진단하는 의사의 컨디션이나 숙련도에 따라 판독 결과가 달라짐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2BCFF-87B7-4A7F-B292-085B9AB3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A58C3-0279-4E03-AA22-B17A4244C3CD}"/>
              </a:ext>
            </a:extLst>
          </p:cNvPr>
          <p:cNvSpPr txBox="1"/>
          <p:nvPr/>
        </p:nvSpPr>
        <p:spPr>
          <a:xfrm>
            <a:off x="-1" y="6473536"/>
            <a:ext cx="86985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050" dirty="0">
                <a:solidFill>
                  <a:sysClr val="windowText" lastClr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050" dirty="0">
                <a:solidFill>
                  <a:sysClr val="windowText" lastClr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https://jhealthmedia.joins.com/_inc/pop_print.asp?pno=17649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3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1E3D41F-171D-48D0-8AD9-A6263879723A}"/>
              </a:ext>
            </a:extLst>
          </p:cNvPr>
          <p:cNvSpPr txBox="1"/>
          <p:nvPr/>
        </p:nvSpPr>
        <p:spPr>
          <a:xfrm>
            <a:off x="1882874" y="1464236"/>
            <a:ext cx="275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원격 진료에 대한 인식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658118-7CC7-4809-8580-E6794C10D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6" r="8951"/>
          <a:stretch/>
        </p:blipFill>
        <p:spPr>
          <a:xfrm>
            <a:off x="555997" y="2078355"/>
            <a:ext cx="5411282" cy="422407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B785AEB-72E0-42BC-BC57-72FF6A7E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– </a:t>
            </a:r>
            <a:r>
              <a:rPr lang="ko-KR" altLang="en-US" dirty="0" err="1"/>
              <a:t>비대면</a:t>
            </a:r>
            <a:r>
              <a:rPr lang="ko-KR" altLang="en-US" dirty="0"/>
              <a:t> 진료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2AE5CD-6CE9-4020-97A0-F7452F88F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시장조사전문기업 </a:t>
            </a:r>
            <a:r>
              <a:rPr lang="ko-KR" altLang="en-US" dirty="0" err="1"/>
              <a:t>엠브레인</a:t>
            </a:r>
            <a:r>
              <a:rPr lang="ko-KR" altLang="en-US" dirty="0"/>
              <a:t> </a:t>
            </a:r>
            <a:r>
              <a:rPr lang="ko-KR" altLang="en-US" dirty="0" err="1"/>
              <a:t>트렌드모니터에서</a:t>
            </a:r>
            <a:r>
              <a:rPr lang="ko-KR" altLang="en-US" dirty="0"/>
              <a:t> 조사일 기준</a:t>
            </a:r>
            <a:r>
              <a:rPr lang="en-US" altLang="ko-KR" dirty="0"/>
              <a:t>, 6</a:t>
            </a:r>
            <a:r>
              <a:rPr lang="ko-KR" altLang="en-US" dirty="0"/>
              <a:t>개월 내 병원 방문한 전국 </a:t>
            </a:r>
            <a:r>
              <a:rPr lang="en-US" altLang="ko-KR" dirty="0"/>
              <a:t>19</a:t>
            </a:r>
            <a:r>
              <a:rPr lang="ko-KR" altLang="en-US" dirty="0"/>
              <a:t>세</a:t>
            </a:r>
            <a:r>
              <a:rPr lang="en-US" altLang="ko-KR" dirty="0"/>
              <a:t>~59</a:t>
            </a:r>
            <a:r>
              <a:rPr lang="ko-KR" altLang="en-US" dirty="0"/>
              <a:t>세 성인남녀 </a:t>
            </a:r>
            <a:r>
              <a:rPr lang="en-US" altLang="ko-KR" dirty="0"/>
              <a:t>2000</a:t>
            </a:r>
            <a:r>
              <a:rPr lang="ko-KR" altLang="en-US" dirty="0"/>
              <a:t>명을 조사한 결과임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원격 진료에 대해 긍정적인 반응이 </a:t>
            </a:r>
            <a:r>
              <a:rPr lang="en-US" altLang="ko-KR" dirty="0"/>
              <a:t>74.8%</a:t>
            </a:r>
            <a:r>
              <a:rPr lang="ko-KR" altLang="en-US" dirty="0"/>
              <a:t>로 약 </a:t>
            </a:r>
            <a:r>
              <a:rPr lang="en-US" altLang="ko-KR" dirty="0"/>
              <a:t>¾</a:t>
            </a:r>
            <a:r>
              <a:rPr lang="ko-KR" altLang="en-US" dirty="0"/>
              <a:t>의 인원이 긍정적으로 답하고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현대인에게 많은 시간을 소비하는 기존 진료 방식보다 시간 절감 측면이 부각된 온라인 진료 방식이 소비자의 수요 충족시킨 것으로 예상됨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905813-E180-4324-854C-F2DBAF17A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0A69D7-C888-4F25-B73C-0383EE538040}"/>
              </a:ext>
            </a:extLst>
          </p:cNvPr>
          <p:cNvSpPr/>
          <p:nvPr/>
        </p:nvSpPr>
        <p:spPr>
          <a:xfrm>
            <a:off x="995680" y="3906078"/>
            <a:ext cx="4619929" cy="1152939"/>
          </a:xfrm>
          <a:prstGeom prst="rect">
            <a:avLst/>
          </a:prstGeom>
          <a:noFill/>
          <a:ln w="57150" cap="rnd">
            <a:solidFill>
              <a:srgbClr val="FF0000"/>
            </a:solidFill>
            <a:prstDash val="lg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F3EF5-20A8-4584-AECA-C82B00006EAE}"/>
              </a:ext>
            </a:extLst>
          </p:cNvPr>
          <p:cNvSpPr txBox="1"/>
          <p:nvPr/>
        </p:nvSpPr>
        <p:spPr>
          <a:xfrm>
            <a:off x="0" y="6488668"/>
            <a:ext cx="873369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>
                <a:solidFill>
                  <a:sysClr val="windowText" lastClr="000000"/>
                </a:solidFill>
              </a:rPr>
              <a:t>출처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http://health.chosun.com/news/dailynews_view.jsp?mn_idx=193785</a:t>
            </a:r>
          </a:p>
        </p:txBody>
      </p:sp>
    </p:spTree>
    <p:extLst>
      <p:ext uri="{BB962C8B-B14F-4D97-AF65-F5344CB8AC3E}">
        <p14:creationId xmlns:p14="http://schemas.microsoft.com/office/powerpoint/2010/main" val="316191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CB02C1-C2FD-46E1-8C48-A585748B8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32" r="11135"/>
          <a:stretch/>
        </p:blipFill>
        <p:spPr>
          <a:xfrm>
            <a:off x="883331" y="777471"/>
            <a:ext cx="4765981" cy="5757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9286C52-8EDE-4138-ACAF-33CF8D21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– </a:t>
            </a:r>
            <a:r>
              <a:rPr lang="ko-KR" altLang="en-US" dirty="0"/>
              <a:t>의료영상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904C51-717B-4D83-925B-3DF113CAB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의료영상에 대한 판독은 의료진의 진단을 통해서 이루어짐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인공지능 기술의 발달로 의료진과 </a:t>
            </a:r>
            <a:r>
              <a:rPr lang="en-US" altLang="ko-KR" dirty="0"/>
              <a:t>AI </a:t>
            </a:r>
            <a:r>
              <a:rPr lang="ko-KR" altLang="en-US" dirty="0"/>
              <a:t>기술을 기반으로 보조진단을 통해 빠른 진단과 상호 보완하여 판독의 정확성을 높임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기술적 한계 </a:t>
            </a:r>
            <a:r>
              <a:rPr lang="en-US" altLang="ko-KR" dirty="0"/>
              <a:t>– </a:t>
            </a:r>
            <a:r>
              <a:rPr lang="ko-KR" altLang="en-US" dirty="0"/>
              <a:t>보조진단을 위한 인공지능 기술로 독자적인 판단이 불가능하여</a:t>
            </a:r>
            <a:r>
              <a:rPr lang="en-US" altLang="ko-KR" dirty="0"/>
              <a:t>, </a:t>
            </a:r>
            <a:r>
              <a:rPr lang="ko-KR" altLang="en-US" dirty="0"/>
              <a:t>의료진의 판단이 필요한 기존 기술과 차이가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빠른 진단과 더욱 정확성 높은 판독결과를 위해 다양한 의료 </a:t>
            </a:r>
            <a:r>
              <a:rPr lang="en-US" altLang="ko-KR" dirty="0"/>
              <a:t>DB</a:t>
            </a:r>
            <a:r>
              <a:rPr lang="ko-KR" altLang="en-US" dirty="0"/>
              <a:t>의 인공지능 기술을 통한 학습이 필요함</a:t>
            </a:r>
            <a:r>
              <a:rPr lang="en-US" altLang="ko-KR" dirty="0"/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0A4244-3CDB-4CB1-AC69-FC84FDEF0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AC324-DE87-4F63-9907-8E44B8571CBA}"/>
              </a:ext>
            </a:extLst>
          </p:cNvPr>
          <p:cNvSpPr txBox="1"/>
          <p:nvPr/>
        </p:nvSpPr>
        <p:spPr>
          <a:xfrm>
            <a:off x="0" y="6494621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ko-KR" altLang="en-US" sz="1050" dirty="0">
                <a:solidFill>
                  <a:sysClr val="windowText" lastClr="000000"/>
                </a:solidFill>
              </a:rPr>
              <a:t>출처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050" dirty="0">
                <a:solidFill>
                  <a:sysClr val="windowText" lastClr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http://pandok.net/sub02/sub2-7.php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5421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0D0A2E7-232A-465F-90AC-956DF37B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r>
              <a:rPr lang="ko-KR" altLang="en-US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altLang="ko-KR" sz="3200" b="1" i="0" strike="noStrike" cap="none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– </a:t>
            </a:r>
            <a:r>
              <a:rPr lang="ko-KR" altLang="en-US" dirty="0"/>
              <a:t>의료영상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909495-3E2F-4E69-BD84-622DB26BA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의료영상 </a:t>
            </a:r>
            <a:r>
              <a:rPr lang="en-US" altLang="ko-KR" dirty="0"/>
              <a:t>DB </a:t>
            </a:r>
            <a:r>
              <a:rPr lang="ko-KR" altLang="en-US" dirty="0"/>
              <a:t>기반의 인공지능 기술에는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딥러닝 기술이 대표적이며</a:t>
            </a:r>
            <a:r>
              <a:rPr lang="en-US" altLang="ko-KR" dirty="0"/>
              <a:t>,</a:t>
            </a:r>
            <a:r>
              <a:rPr lang="ko-KR" altLang="en-US" dirty="0"/>
              <a:t> 인공신경망</a:t>
            </a:r>
            <a:r>
              <a:rPr lang="en-US" altLang="ko-KR" dirty="0"/>
              <a:t>,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 등 하위 알고리즘으로 기능별로 세분화됨</a:t>
            </a:r>
            <a:r>
              <a:rPr lang="en-US" altLang="ko-KR" dirty="0"/>
              <a:t>.</a:t>
            </a:r>
          </a:p>
          <a:p>
            <a:endParaRPr lang="ko-KR" altLang="en-US" sz="1000" dirty="0"/>
          </a:p>
          <a:p>
            <a:r>
              <a:rPr lang="ko-KR" altLang="en-US" dirty="0"/>
              <a:t>인공지능을 통한 의료영상 </a:t>
            </a:r>
            <a:r>
              <a:rPr lang="en-US" altLang="ko-KR" dirty="0"/>
              <a:t>DB</a:t>
            </a:r>
            <a:r>
              <a:rPr lang="ko-KR" altLang="en-US" dirty="0"/>
              <a:t>의 활용 분야로는 분류</a:t>
            </a:r>
            <a:r>
              <a:rPr lang="en-US" altLang="ko-KR" dirty="0"/>
              <a:t>, </a:t>
            </a:r>
            <a:r>
              <a:rPr lang="ko-KR" altLang="en-US" dirty="0"/>
              <a:t>검출</a:t>
            </a:r>
            <a:r>
              <a:rPr lang="en-US" altLang="ko-KR" dirty="0"/>
              <a:t>, </a:t>
            </a:r>
            <a:r>
              <a:rPr lang="ko-KR" altLang="en-US" dirty="0"/>
              <a:t>추출</a:t>
            </a:r>
            <a:r>
              <a:rPr lang="en-US" altLang="ko-KR" dirty="0"/>
              <a:t>, </a:t>
            </a:r>
            <a:r>
              <a:rPr lang="ko-KR" altLang="en-US" dirty="0"/>
              <a:t>정합</a:t>
            </a:r>
            <a:r>
              <a:rPr lang="en-US" altLang="ko-KR" dirty="0"/>
              <a:t>, </a:t>
            </a:r>
            <a:r>
              <a:rPr lang="ko-KR" altLang="en-US" dirty="0"/>
              <a:t>분석 등이 있으며</a:t>
            </a:r>
            <a:r>
              <a:rPr lang="en-US" altLang="ko-KR" dirty="0"/>
              <a:t>, </a:t>
            </a:r>
            <a:r>
              <a:rPr lang="ko-KR" altLang="en-US" dirty="0"/>
              <a:t>광범위하게 활용되고 있음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기존 </a:t>
            </a:r>
            <a:r>
              <a:rPr lang="en-US" altLang="ko-KR" dirty="0"/>
              <a:t>X-ray</a:t>
            </a:r>
            <a:r>
              <a:rPr lang="ko-KR" altLang="en-US" dirty="0"/>
              <a:t>영상에서 </a:t>
            </a:r>
            <a:r>
              <a:rPr lang="en-US" altLang="ko-KR" dirty="0"/>
              <a:t>CT, MRI </a:t>
            </a:r>
            <a:r>
              <a:rPr lang="ko-KR" altLang="en-US" dirty="0"/>
              <a:t>나아가 병리 조직 영상까지 대부분의 영역에서 </a:t>
            </a:r>
            <a:r>
              <a:rPr lang="en-US" altLang="ko-KR" dirty="0"/>
              <a:t>AI </a:t>
            </a:r>
            <a:r>
              <a:rPr lang="ko-KR" altLang="en-US" dirty="0"/>
              <a:t>기술이 도입이 빠르게 현재 진행되고 있으며 좋은 예측 성능을 보임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충분한 양의 의료영상 </a:t>
            </a:r>
            <a:r>
              <a:rPr lang="en-US" altLang="ko-KR" dirty="0"/>
              <a:t>DB </a:t>
            </a:r>
            <a:r>
              <a:rPr lang="ko-KR" altLang="en-US" dirty="0"/>
              <a:t>확보로 다양한 분야에서 인공지능 기술을 통해 좋은 성능을 기대할 수 있음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5BAFCB-4EFA-41AA-A354-6E9B78E8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6" y="1463170"/>
            <a:ext cx="4977725" cy="5010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D90019-A639-4CDE-BEE5-0FF90C2769FA}"/>
              </a:ext>
            </a:extLst>
          </p:cNvPr>
          <p:cNvSpPr txBox="1"/>
          <p:nvPr/>
        </p:nvSpPr>
        <p:spPr>
          <a:xfrm>
            <a:off x="1743114" y="1038846"/>
            <a:ext cx="275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다양한 의료영상 분야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FD57BF-EC49-4417-B1E8-6DD7D235D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2F53B-B16E-4F93-B0B9-71A6AE5CB70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D0AF0-09AE-45A9-B695-884F720E128E}"/>
              </a:ext>
            </a:extLst>
          </p:cNvPr>
          <p:cNvSpPr txBox="1"/>
          <p:nvPr/>
        </p:nvSpPr>
        <p:spPr>
          <a:xfrm>
            <a:off x="0" y="6488668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ko-KR" altLang="en-US" sz="1050" dirty="0">
                <a:solidFill>
                  <a:sysClr val="windowText" lastClr="000000"/>
                </a:solidFill>
              </a:rPr>
              <a:t>출처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https://brunch.co.kr/@kakao-it/79  </a:t>
            </a:r>
          </a:p>
        </p:txBody>
      </p:sp>
    </p:spTree>
    <p:extLst>
      <p:ext uri="{BB962C8B-B14F-4D97-AF65-F5344CB8AC3E}">
        <p14:creationId xmlns:p14="http://schemas.microsoft.com/office/powerpoint/2010/main" val="141237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의료pp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7712</Words>
  <Application>Microsoft Office PowerPoint</Application>
  <PresentationFormat>와이드스크린</PresentationFormat>
  <Paragraphs>1677</Paragraphs>
  <Slides>53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휴먼둥근헤드라인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1. 개요 </vt:lpstr>
      <vt:lpstr>1. 개요</vt:lpstr>
      <vt:lpstr>1. 개요 – 오진률</vt:lpstr>
      <vt:lpstr>1. 개요 – 비대면 진료</vt:lpstr>
      <vt:lpstr>1. 개요 – 의료영상(1)</vt:lpstr>
      <vt:lpstr>1. 개요 – 의료영상(2)</vt:lpstr>
      <vt:lpstr>2. 연구논문 동향 분석</vt:lpstr>
      <vt:lpstr>3. 시장 분석</vt:lpstr>
      <vt:lpstr>4. 국내·외 의료기기 정책</vt:lpstr>
      <vt:lpstr>5. 국내·외 기술개발 동향</vt:lpstr>
      <vt:lpstr>6. 경쟁사 분석</vt:lpstr>
      <vt:lpstr>7. 세부기술별 최종목표</vt:lpstr>
      <vt:lpstr>PowerPoint 프레젠테이션</vt:lpstr>
      <vt:lpstr>1. 기술분류표</vt:lpstr>
      <vt:lpstr>2. 기술수명주기</vt:lpstr>
      <vt:lpstr>3. 특허 동향 분석 – 연도별 특허 출원 현항</vt:lpstr>
      <vt:lpstr>3. 특허 동향 분석 – 국가별 출원 현황 (1)</vt:lpstr>
      <vt:lpstr>3. 특허 동향 분석 – 국가별 출원 현황 (2)</vt:lpstr>
      <vt:lpstr>3. 특허 동향 분석 – 주요 출원인별 출원 현황</vt:lpstr>
      <vt:lpstr>4. 특허 워드 클라우드</vt:lpstr>
      <vt:lpstr>PowerPoint 프레젠테이션</vt:lpstr>
      <vt:lpstr>1. AI 의료영상 기술 변화 추이</vt:lpstr>
      <vt:lpstr>2. 핵심특허 선정 기준표</vt:lpstr>
      <vt:lpstr>3. 핵심특허 추출</vt:lpstr>
      <vt:lpstr> 4. 질병 관련 핵심특허</vt:lpstr>
      <vt:lpstr>4. OS-Matrix 분석주제 선정 – 기술적 과제</vt:lpstr>
      <vt:lpstr>4. OS-Matrix 분석주제 선정 – 해결 수단</vt:lpstr>
      <vt:lpstr>5. OS-Matrix 분석 (1)</vt:lpstr>
      <vt:lpstr>5. OS-Matrix 분석 (2)</vt:lpstr>
      <vt:lpstr>6. 6건의 핵심특허 구성분석</vt:lpstr>
      <vt:lpstr>PowerPoint 프레젠테이션</vt:lpstr>
      <vt:lpstr>1. IP-R&amp;D 전략 방향</vt:lpstr>
      <vt:lpstr>2. 핵심특허 회피설계 – 요지리스트 (1)</vt:lpstr>
      <vt:lpstr>2. 핵심특허 회피설계 – 요지리스트 (2)</vt:lpstr>
      <vt:lpstr>2. 핵심특허 회피설계 – POWER 기법</vt:lpstr>
      <vt:lpstr>3. 핵심특허 회피설계를 통한 특허 창출</vt:lpstr>
      <vt:lpstr>4. 신규 아이디어 도출 (1) </vt:lpstr>
      <vt:lpstr>4. 신규 아이디어 도출 (2) </vt:lpstr>
      <vt:lpstr>4. 신규 아이디어 도출 (3) </vt:lpstr>
      <vt:lpstr>5. 신규 아이디어를 통한 신규 개념 특허 창출</vt:lpstr>
      <vt:lpstr>6. 의료기기 표준화 – DICOM</vt:lpstr>
      <vt:lpstr>6. 의료기기 표준화 – 표준화 목표</vt:lpstr>
      <vt:lpstr>7. IP-R&amp;D 기술 개발 방향 요약</vt:lpstr>
      <vt:lpstr>PowerPoint 프레젠테이션</vt:lpstr>
      <vt:lpstr>참고문헌</vt:lpstr>
      <vt:lpstr>참고자료</vt:lpstr>
      <vt:lpstr>참고자료</vt:lpstr>
      <vt:lpstr>참고자료</vt:lpstr>
      <vt:lpstr>참고자료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혜정 유</dc:creator>
  <cp:lastModifiedBy>혜정 유</cp:lastModifiedBy>
  <cp:revision>111</cp:revision>
  <dcterms:created xsi:type="dcterms:W3CDTF">2020-09-06T14:31:27Z</dcterms:created>
  <dcterms:modified xsi:type="dcterms:W3CDTF">2020-10-12T16:44:34Z</dcterms:modified>
</cp:coreProperties>
</file>