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05337e7d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05337e7d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05337e7d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05337e7d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05337e7d1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05337e7d1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58f34df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58f34df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8f34df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8f34df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05337e7d1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05337e7d1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05337e7d1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05337e7d1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14c64d6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14c64d6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05337e7d1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05337e7d1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05337e7d1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05337e7d1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14c64d6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14c64d6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58f34df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58f34df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58f34d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58f34d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58f34df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58f34df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14c64d6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14c64d6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14c64d66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14c64d66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05337e7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c05337e7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05337e7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05337e7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05337e7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05337e7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05337e7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05337e7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05337e7d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05337e7d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05337e7d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05337e7d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05337e7d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05337e7d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05337e7d1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05337e7d1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dding9code.tistory.com/92" TargetMode="External"/><Relationship Id="rId5" Type="http://schemas.openxmlformats.org/officeDocument/2006/relationships/hyperlink" Target="https://junghyungil.tistory.com/105#:~:text=%EB%AC%B8%EB%A7%A5%EA%B5%90%ED%99%98(Context%20Switching)%EC%9D%98,1%20~%201000%20%EB%A7%88%EC%9D%B4%ED%81%AC%EB%A1%9C%20%EC%B4%8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s://sachidisanayaka98.medium.com/how-chrome-browser-use-process-threads-643dff8ad32c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st.github.com/jboner/2841832" TargetMode="External"/><Relationship Id="rId4" Type="http://schemas.openxmlformats.org/officeDocument/2006/relationships/hyperlink" Target="http://ithare.com/infographics-operation-costs-in-cpu-clock-cycles/" TargetMode="External"/><Relationship Id="rId10" Type="http://schemas.openxmlformats.org/officeDocument/2006/relationships/hyperlink" Target="https://enumclass.tistory.com/169#toc-%EC%95%8C%EA%B3%A0%EC%9E%90%20%ED%95%98%EB%8A%94%20%EA%B2%83%20:%20Synchronized%C2%A0keyword,%20ReentrantLock,%20Semaphore,%20Atomic,%20varHandle" TargetMode="External"/><Relationship Id="rId9" Type="http://schemas.openxmlformats.org/officeDocument/2006/relationships/hyperlink" Target="https://nesoy.github.io/articles/2018-06/Java-volatile" TargetMode="External"/><Relationship Id="rId5" Type="http://schemas.openxmlformats.org/officeDocument/2006/relationships/hyperlink" Target="https://www.crocus.co.kr/1366" TargetMode="External"/><Relationship Id="rId6" Type="http://schemas.openxmlformats.org/officeDocument/2006/relationships/hyperlink" Target="https://gmlwjd9405.github.io/2018/09/14/process-vs-thread.html" TargetMode="External"/><Relationship Id="rId7" Type="http://schemas.openxmlformats.org/officeDocument/2006/relationships/hyperlink" Target="https://www.youtube.com/watch?v=mTGdtC9f4EU&amp;list=PLL8woMHwr36EDxjUoCzboZjedsnhLP1j4&amp;index=1&amp;ab_channel=JakobJenkov" TargetMode="External"/><Relationship Id="rId8" Type="http://schemas.openxmlformats.org/officeDocument/2006/relationships/hyperlink" Target="https://github.com/Yooii-Studios/Clean-Code/blob/master/Chapter%2013%20-%20%EB%8F%99%EC%8B%9C%EC%84%B1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st.github.com/jboner/2841832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Multithreading &amp; Concurrency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with Java examples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CHOI Hong Joon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761" y="0"/>
            <a:ext cx="6706276" cy="428135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2763992" y="886260"/>
            <a:ext cx="818100" cy="3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552351" y="886260"/>
            <a:ext cx="818100" cy="3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6015926" y="1717976"/>
            <a:ext cx="702300" cy="3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6015926" y="3026916"/>
            <a:ext cx="702300" cy="3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718121" y="1755181"/>
            <a:ext cx="15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=&gt;Time wasted!!</a:t>
            </a:r>
            <a:endParaRPr sz="1200"/>
          </a:p>
        </p:txBody>
      </p:sp>
      <p:sp>
        <p:nvSpPr>
          <p:cNvPr id="138" name="Google Shape;138;p22"/>
          <p:cNvSpPr txBox="1"/>
          <p:nvPr/>
        </p:nvSpPr>
        <p:spPr>
          <a:xfrm>
            <a:off x="6718121" y="3064130"/>
            <a:ext cx="15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=&gt;</a:t>
            </a:r>
            <a:r>
              <a:rPr lang="en-GB" sz="1200"/>
              <a:t>Time wasted!!</a:t>
            </a:r>
            <a:endParaRPr sz="1200"/>
          </a:p>
        </p:txBody>
      </p:sp>
      <p:cxnSp>
        <p:nvCxnSpPr>
          <p:cNvPr id="139" name="Google Shape;139;p22"/>
          <p:cNvCxnSpPr/>
          <p:nvPr/>
        </p:nvCxnSpPr>
        <p:spPr>
          <a:xfrm>
            <a:off x="2218594" y="981714"/>
            <a:ext cx="6900" cy="28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2"/>
          <p:cNvSpPr txBox="1"/>
          <p:nvPr/>
        </p:nvSpPr>
        <p:spPr>
          <a:xfrm>
            <a:off x="2014800" y="3804425"/>
            <a:ext cx="54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time</a:t>
            </a:r>
            <a:endParaRPr sz="1000"/>
          </a:p>
        </p:txBody>
      </p:sp>
      <p:sp>
        <p:nvSpPr>
          <p:cNvPr id="141" name="Google Shape;141;p22"/>
          <p:cNvSpPr txBox="1"/>
          <p:nvPr/>
        </p:nvSpPr>
        <p:spPr>
          <a:xfrm>
            <a:off x="1441450" y="4077248"/>
            <a:ext cx="56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프로세스에서 다른 프로세스로 CPU 제어권을 넘겨줄 </a:t>
            </a:r>
            <a:r>
              <a:rPr lang="en-GB" sz="1200"/>
              <a:t>때 (Context Switching), Cache 메모리를 초기화 시킴과 동시에 PCB 정보를 레지스터에 </a:t>
            </a:r>
            <a:r>
              <a:rPr lang="en-GB" sz="1200"/>
              <a:t>다시 불러와야 함</a:t>
            </a:r>
            <a:r>
              <a:rPr lang="en-GB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잦은 Context Switching (0.001~1ms 소요)은 성능 저하를 불러옴.</a:t>
            </a:r>
            <a:endParaRPr sz="1200"/>
          </a:p>
        </p:txBody>
      </p:sp>
      <p:sp>
        <p:nvSpPr>
          <p:cNvPr id="142" name="Google Shape;142;p22"/>
          <p:cNvSpPr txBox="1"/>
          <p:nvPr/>
        </p:nvSpPr>
        <p:spPr>
          <a:xfrm>
            <a:off x="6015675" y="4467391"/>
            <a:ext cx="284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4"/>
              </a:rPr>
              <a:t>https://dding9code.tistory.com/92</a:t>
            </a:r>
            <a:endParaRPr sz="800"/>
          </a:p>
        </p:txBody>
      </p:sp>
      <p:sp>
        <p:nvSpPr>
          <p:cNvPr id="143" name="Google Shape;143;p22"/>
          <p:cNvSpPr txBox="1"/>
          <p:nvPr/>
        </p:nvSpPr>
        <p:spPr>
          <a:xfrm>
            <a:off x="6015675" y="46893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5"/>
              </a:rPr>
              <a:t>https://junghyungil.tistory.com/105#:~:text=%EB%AC%B8%EB%A7%A5%EA%B5%90%ED%99%98(Context%20Switching)%EC%9D%98,1%20~%201000%20%EB%A7%88%EC%9D%B4%ED%81%AC%EB%A1%9C%20%EC%B4%88</a:t>
            </a:r>
            <a:r>
              <a:rPr lang="en-GB" sz="600"/>
              <a:t>(micr</a:t>
            </a:r>
            <a:r>
              <a:rPr lang="en-GB" sz="600"/>
              <a:t>o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4" name="Google Shape;144;p22"/>
          <p:cNvSpPr txBox="1"/>
          <p:nvPr/>
        </p:nvSpPr>
        <p:spPr>
          <a:xfrm>
            <a:off x="7482300" y="188350"/>
            <a:ext cx="16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Switching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 processing -&gt; Multi threading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50" y="1129175"/>
            <a:ext cx="7141449" cy="33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5464" y="2428374"/>
            <a:ext cx="414450" cy="41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475" y="1498175"/>
            <a:ext cx="414449" cy="41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5850975" y="2587225"/>
            <a:ext cx="17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Thread 2: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캐릭터 길찾기 알고리즘</a:t>
            </a:r>
            <a:r>
              <a:rPr lang="en-GB" sz="900"/>
              <a:t> 수행</a:t>
            </a:r>
            <a:endParaRPr sz="900"/>
          </a:p>
        </p:txBody>
      </p:sp>
      <p:sp>
        <p:nvSpPr>
          <p:cNvPr id="154" name="Google Shape;154;p23"/>
          <p:cNvSpPr txBox="1"/>
          <p:nvPr/>
        </p:nvSpPr>
        <p:spPr>
          <a:xfrm>
            <a:off x="5850975" y="2174925"/>
            <a:ext cx="106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Thread 1: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그래픽 관련 연산</a:t>
            </a:r>
            <a:endParaRPr sz="900"/>
          </a:p>
        </p:txBody>
      </p:sp>
      <p:sp>
        <p:nvSpPr>
          <p:cNvPr id="155" name="Google Shape;155;p23"/>
          <p:cNvSpPr txBox="1"/>
          <p:nvPr/>
        </p:nvSpPr>
        <p:spPr>
          <a:xfrm>
            <a:off x="4144200" y="1340825"/>
            <a:ext cx="116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Thread 1: main UI</a:t>
            </a:r>
            <a:endParaRPr sz="900"/>
          </a:p>
        </p:txBody>
      </p:sp>
      <p:sp>
        <p:nvSpPr>
          <p:cNvPr id="156" name="Google Shape;156;p23"/>
          <p:cNvSpPr txBox="1"/>
          <p:nvPr/>
        </p:nvSpPr>
        <p:spPr>
          <a:xfrm>
            <a:off x="4144200" y="1757875"/>
            <a:ext cx="199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Thread 2: handle network I/O</a:t>
            </a:r>
            <a:endParaRPr sz="900"/>
          </a:p>
        </p:txBody>
      </p:sp>
      <p:sp>
        <p:nvSpPr>
          <p:cNvPr id="157" name="Google Shape;157;p23"/>
          <p:cNvSpPr txBox="1"/>
          <p:nvPr/>
        </p:nvSpPr>
        <p:spPr>
          <a:xfrm>
            <a:off x="3804000" y="1017713"/>
            <a:ext cx="534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hlinkClick r:id="rId6"/>
              </a:rPr>
              <a:t>https://sachidisanayaka98.medium.com/how-chrome-browser-use-process-threads-643dff8ad32c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Concurrency</a:t>
            </a:r>
            <a:r>
              <a:rPr lang="en-GB"/>
              <a:t> -&gt; Parallelism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50" y="1346400"/>
            <a:ext cx="5733225" cy="30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6159100" y="1672225"/>
            <a:ext cx="29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Parallelism always implies concurrency, but not the other way around.</a:t>
            </a:r>
            <a:endParaRPr sz="1200"/>
          </a:p>
        </p:txBody>
      </p:sp>
      <p:sp>
        <p:nvSpPr>
          <p:cNvPr id="165" name="Google Shape;165;p24"/>
          <p:cNvSpPr txBox="1"/>
          <p:nvPr/>
        </p:nvSpPr>
        <p:spPr>
          <a:xfrm>
            <a:off x="6115900" y="2794300"/>
            <a:ext cx="307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병렬성은 언제나 동시성을 의미함.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하지만, 동시성이 병렬을 의미하지 않음.</a:t>
            </a:r>
            <a:endParaRPr sz="12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750" y="1641250"/>
            <a:ext cx="285901" cy="28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285" y="2345795"/>
            <a:ext cx="328824" cy="32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297" y="3948245"/>
            <a:ext cx="328824" cy="32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762" y="3258000"/>
            <a:ext cx="285901" cy="2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1: calculate mean with multiple threads (1/2)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665300" y="987200"/>
            <a:ext cx="82125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java.util.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ComputationWithThreadFullEx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static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THREADS_COUNT = 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add_with_heavy_computation(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a,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rand =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i&lt;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200000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++i)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rand_int = rand.nextInt(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+ b;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Thread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scores;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start;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end;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scores,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start,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end)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.scores = scores;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.start = start;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.end = end;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.sum = 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getSum()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.sum;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@Override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run()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</a:t>
            </a:r>
            <a:r>
              <a:rPr lang="en-GB" sz="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"Thread "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Thread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.currentThread().getId() + </a:t>
            </a:r>
            <a:r>
              <a:rPr lang="en-GB" sz="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": start, end index = "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start + </a:t>
            </a:r>
            <a:r>
              <a:rPr lang="en-GB" sz="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", "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end);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start; i&lt; end; ++i)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sum = add_with_heavy_computation(sum, scores[i]);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Example 1: calculate mean with multiple threads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600925" y="956700"/>
            <a:ext cx="71109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scores =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threads =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[THREADS_COUNT];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startTime =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.currentTimeMillis();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initialize scores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scores.length; ++i)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scores[i] = i;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initialize and start threads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i&lt;THREADS_COUNT; ++i)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threads[i] =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(scores, i*scores.length/THREADS_COUNT, (i+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)*scores.length/THREADS_COUNT);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threads[i].start();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join all threads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i&lt;THREADS_COUNT; ++i)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threads[i].join();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InterruptedException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RuntimeException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sum up all partial means and compute aggregate mean.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 = 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-GB" sz="6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i&lt;THREADS_COUNT; ++i) {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</a:t>
            </a:r>
            <a:r>
              <a:rPr lang="en-GB" sz="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"partial sum of thread "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threads[i].getId() + </a:t>
            </a:r>
            <a:r>
              <a:rPr lang="en-GB" sz="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 = "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threads[i].getSum());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sum += threads[i].getSum();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</a:t>
            </a:r>
            <a:r>
              <a:rPr lang="en-GB" sz="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"\nMean score = "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((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)sum / (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)scores.length));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endTime =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.currentTimeMillis();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.out.printf(</a:t>
            </a:r>
            <a:r>
              <a:rPr lang="en-GB" sz="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"%d milliseconds elapsed.\n"</a:t>
            </a: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(endTime-startTime));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Multithreading?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26527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6547200" y="2294700"/>
            <a:ext cx="244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Better I/O utilization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Better CPU utilization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Threads m</a:t>
            </a:r>
            <a:r>
              <a:rPr lang="en-GB"/>
              <a:t>emory structure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00" y="1174925"/>
            <a:ext cx="5548425" cy="34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2. Multithreading issues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Multithreading Issues 1: Race condition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25" y="1137375"/>
            <a:ext cx="836325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5958700" y="1446125"/>
            <a:ext cx="15669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Example 2.1: race condition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5" y="1127200"/>
            <a:ext cx="54689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50" y="3983663"/>
            <a:ext cx="40386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GB" sz="2400"/>
              <a:t>Single-tasking -&gt; </a:t>
            </a:r>
            <a:r>
              <a:rPr b="1" lang="en-GB" sz="2400"/>
              <a:t>Multi-processing -&gt; Multi-threading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Example 2.1: race condition (memory illustration)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038" y="1017725"/>
            <a:ext cx="3739225" cy="39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/>
          <p:nvPr/>
        </p:nvSpPr>
        <p:spPr>
          <a:xfrm>
            <a:off x="3648276" y="3922351"/>
            <a:ext cx="702300" cy="3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3503126" y="2089926"/>
            <a:ext cx="702300" cy="3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4809401" y="2089926"/>
            <a:ext cx="702300" cy="38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race condition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Read-modify-write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Check-then-act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1: synchronized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550825" y="1065900"/>
            <a:ext cx="33336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java.util.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RaceCondition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cnt;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.cnt = </a:t>
            </a:r>
            <a:r>
              <a:rPr lang="en-GB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synchronized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getNextCounter()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.cnt =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.cnt + </a:t>
            </a:r>
            <a:r>
              <a:rPr lang="en-GB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.cnt;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counter;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counter)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.counter = counter;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@Override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run()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-GB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i &lt; </a:t>
            </a:r>
            <a:r>
              <a:rPr lang="en-GB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++i)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counter.getNextCounter();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4292200" y="1130275"/>
            <a:ext cx="3000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[] args)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counter =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thread1 =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(counter);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thread2 =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(counter);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thread3 =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(counter);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thread1.start();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thread2.start();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thread3.start();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Thread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.sleep(</a:t>
            </a:r>
            <a:r>
              <a:rPr lang="en-GB" sz="7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InterruptedException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e) {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RuntimeException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(e);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7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.out.println(counter.getNextCounter());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Volatile variable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Volatile variables are guaranteed to be flushed into main memory (instead of being cached at times) to prevent data visibility problem in multi-threaded applications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Happens before guarantee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doesn’t automatically reorder instructions inside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synchronized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Instructions before modifying any volatile variable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2015 HKUST COMP2611 Computer Organization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2015 HKUST COMP3511 Operating Systems (공룡책)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https://gist.github.com/jboner/2841832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linkClick r:id="rId4"/>
              </a:rPr>
              <a:t>http://ithare.com/infographics-operation-costs-in-cpu-clock-cycles/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linkClick r:id="rId5"/>
              </a:rPr>
              <a:t>https://www.crocus.co.kr/1366</a:t>
            </a:r>
            <a:r>
              <a:rPr lang="en-GB" sz="1200">
                <a:solidFill>
                  <a:schemeClr val="dk1"/>
                </a:solidFill>
              </a:rPr>
              <a:t> 프로세스, 메모리 구조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6"/>
              </a:rPr>
              <a:t>https://gmlwjd9405.github.io/2018/09/14/process-vs-thread.html</a:t>
            </a:r>
            <a:r>
              <a:rPr b="1" lang="en-GB" sz="1200"/>
              <a:t> 프로세스와 스레드 차이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7"/>
              </a:rPr>
              <a:t>https://www.youtube.com/watch?v=mTGdtC9f4EU&amp;list=PLL8woMHwr36EDxjUoCzboZjedsnhLP1j4&amp;index=1&amp;ab_channel=JakobJenkov</a:t>
            </a:r>
            <a:r>
              <a:rPr b="1" lang="en-GB" sz="1200"/>
              <a:t> Java Concurrency and Multithreading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8"/>
              </a:rPr>
              <a:t>https://github.com/Yooii-Studios/Clean-Code/blob/master/Chapter%2013%20-%20%EB%8F%99%EC%8B%9C%EC%84%B1.md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9"/>
              </a:rPr>
              <a:t>https://nesoy.github.io/articles/2018-06/Java-volatile</a:t>
            </a:r>
            <a:r>
              <a:rPr b="1" lang="en-GB" sz="1200"/>
              <a:t> </a:t>
            </a:r>
            <a:r>
              <a:rPr lang="en-GB" sz="1200"/>
              <a:t>Java volatile 키워드 (캐시메모리 사용하지 않게끔 하는 키워드)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10"/>
              </a:rPr>
              <a:t>https://enumclass.tistory.com/169#toc-%EC%95%8C%EA%B3%A0%EC%9E%90%20%ED%95%98%EB%8A%94%20%EA%B2%83%20:%20Synchronized%C2%A0keyword,%20ReentrantLock,%20Semaphore,%20Atomic,%20varHandle</a:t>
            </a:r>
            <a:r>
              <a:rPr b="1" lang="en-GB" sz="1200"/>
              <a:t> </a:t>
            </a:r>
            <a:r>
              <a:rPr lang="en-GB" sz="1200"/>
              <a:t>Java 동기화 및 Lock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Architecture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26" y="1303755"/>
            <a:ext cx="6275175" cy="325824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072900" y="1218060"/>
            <a:ext cx="127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Keyboard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Mouse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Network I/O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…</a:t>
            </a:r>
            <a:endParaRPr sz="1200"/>
          </a:p>
        </p:txBody>
      </p:sp>
      <p:sp>
        <p:nvSpPr>
          <p:cNvPr id="68" name="Google Shape;68;p15"/>
          <p:cNvSpPr txBox="1"/>
          <p:nvPr/>
        </p:nvSpPr>
        <p:spPr>
          <a:xfrm>
            <a:off x="6329318" y="1179400"/>
            <a:ext cx="127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Monitor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Speaker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Network I/O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…</a:t>
            </a:r>
            <a:endParaRPr sz="1200"/>
          </a:p>
        </p:txBody>
      </p:sp>
      <p:sp>
        <p:nvSpPr>
          <p:cNvPr id="69" name="Google Shape;69;p15"/>
          <p:cNvSpPr txBox="1"/>
          <p:nvPr/>
        </p:nvSpPr>
        <p:spPr>
          <a:xfrm>
            <a:off x="2973025" y="4111525"/>
            <a:ext cx="9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메모리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783075" y="4283500"/>
            <a:ext cx="16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저장장</a:t>
            </a:r>
            <a:r>
              <a:rPr lang="en-GB"/>
              <a:t>치/스토리지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(DB도 포함)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Latency numbers every programmers </a:t>
            </a:r>
            <a:r>
              <a:rPr lang="en-GB"/>
              <a:t>should</a:t>
            </a:r>
            <a:r>
              <a:rPr lang="en-GB"/>
              <a:t> know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98350" y="1196725"/>
            <a:ext cx="85206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https://gist.github.com/jboner/2841832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50" y="1602325"/>
            <a:ext cx="4939351" cy="29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063300" y="2531525"/>
            <a:ext cx="32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Memory access</a:t>
            </a:r>
            <a:r>
              <a:rPr lang="en-GB"/>
              <a:t>: </a:t>
            </a:r>
            <a:r>
              <a:rPr b="1" lang="en-GB"/>
              <a:t>~x100 times</a:t>
            </a:r>
            <a:r>
              <a:rPr lang="en-GB"/>
              <a:t> slower than register access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063300" y="3044950"/>
            <a:ext cx="32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Disk access</a:t>
            </a:r>
            <a:r>
              <a:rPr lang="en-GB"/>
              <a:t>: </a:t>
            </a:r>
            <a:r>
              <a:rPr b="1" lang="en-GB"/>
              <a:t>~x100,000 times</a:t>
            </a:r>
            <a:r>
              <a:rPr lang="en-GB"/>
              <a:t> slower than memory access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86900" y="4642750"/>
            <a:ext cx="54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1000 nano = 1 micro</a:t>
            </a:r>
            <a:r>
              <a:rPr lang="en-GB" sz="1200"/>
              <a:t> </a:t>
            </a:r>
            <a:r>
              <a:rPr b="1" lang="en-GB" sz="1200"/>
              <a:t>|</a:t>
            </a:r>
            <a:r>
              <a:rPr lang="en-GB" sz="1200"/>
              <a:t> </a:t>
            </a:r>
            <a:r>
              <a:rPr lang="en-GB" sz="1000"/>
              <a:t>1000 micro = 1 millis</a:t>
            </a:r>
            <a:r>
              <a:rPr lang="en-GB" sz="1200"/>
              <a:t> </a:t>
            </a:r>
            <a:r>
              <a:rPr b="1" lang="en-GB" sz="1200"/>
              <a:t>|</a:t>
            </a:r>
            <a:r>
              <a:rPr lang="en-GB" sz="1200"/>
              <a:t> </a:t>
            </a:r>
            <a:r>
              <a:rPr lang="en-GB" sz="1000"/>
              <a:t>1000 millis = 1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Latency numbers (continued)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875" y="1152475"/>
            <a:ext cx="4788285" cy="39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647150" y="1881600"/>
            <a:ext cx="20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1GHz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clock cycle time = 1ns,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addition: 1~3 cycles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division: 15~40 c</a:t>
            </a:r>
            <a:r>
              <a:rPr lang="en-GB"/>
              <a:t>ycles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tasking -&gt; Multi tasking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600" y="1017725"/>
            <a:ext cx="4110824" cy="187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238" y="3027450"/>
            <a:ext cx="4151549" cy="201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>
            <a:endCxn id="96" idx="1"/>
          </p:cNvCxnSpPr>
          <p:nvPr/>
        </p:nvCxnSpPr>
        <p:spPr>
          <a:xfrm flipH="1" rot="10800000">
            <a:off x="5782125" y="2066325"/>
            <a:ext cx="5244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6306525" y="1881675"/>
            <a:ext cx="5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time</a:t>
            </a:r>
            <a:endParaRPr sz="1200"/>
          </a:p>
        </p:txBody>
      </p:sp>
      <p:cxnSp>
        <p:nvCxnSpPr>
          <p:cNvPr id="97" name="Google Shape;97;p18"/>
          <p:cNvCxnSpPr>
            <a:endCxn id="98" idx="1"/>
          </p:cNvCxnSpPr>
          <p:nvPr/>
        </p:nvCxnSpPr>
        <p:spPr>
          <a:xfrm>
            <a:off x="5839838" y="4201750"/>
            <a:ext cx="556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 txBox="1"/>
          <p:nvPr/>
        </p:nvSpPr>
        <p:spPr>
          <a:xfrm>
            <a:off x="6396638" y="4022200"/>
            <a:ext cx="5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time</a:t>
            </a:r>
            <a:endParaRPr sz="1200"/>
          </a:p>
        </p:txBody>
      </p:sp>
      <p:sp>
        <p:nvSpPr>
          <p:cNvPr id="99" name="Google Shape;99;p18"/>
          <p:cNvSpPr txBox="1"/>
          <p:nvPr/>
        </p:nvSpPr>
        <p:spPr>
          <a:xfrm>
            <a:off x="6232825" y="1512375"/>
            <a:ext cx="14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Program 1</a:t>
            </a:r>
            <a:endParaRPr sz="12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937" y="3847400"/>
            <a:ext cx="215751" cy="2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8325" y="3537575"/>
            <a:ext cx="252974" cy="25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8325" y="3284598"/>
            <a:ext cx="252974" cy="25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1700" y="1556150"/>
            <a:ext cx="19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Single tasking in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early days of computing</a:t>
            </a:r>
            <a:endParaRPr sz="1200"/>
          </a:p>
        </p:txBody>
      </p:sp>
      <p:sp>
        <p:nvSpPr>
          <p:cNvPr id="104" name="Google Shape;104;p18"/>
          <p:cNvSpPr txBox="1"/>
          <p:nvPr/>
        </p:nvSpPr>
        <p:spPr>
          <a:xfrm>
            <a:off x="711600" y="3693850"/>
            <a:ext cx="11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Multitasking</a:t>
            </a:r>
            <a:endParaRPr sz="1200"/>
          </a:p>
        </p:txBody>
      </p:sp>
      <p:sp>
        <p:nvSpPr>
          <p:cNvPr id="105" name="Google Shape;105;p18"/>
          <p:cNvSpPr txBox="1"/>
          <p:nvPr/>
        </p:nvSpPr>
        <p:spPr>
          <a:xfrm>
            <a:off x="3999775" y="4029850"/>
            <a:ext cx="85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게임 로직 계산</a:t>
            </a:r>
            <a:endParaRPr sz="700"/>
          </a:p>
        </p:txBody>
      </p:sp>
      <p:sp>
        <p:nvSpPr>
          <p:cNvPr id="106" name="Google Shape;106;p18"/>
          <p:cNvSpPr txBox="1"/>
          <p:nvPr/>
        </p:nvSpPr>
        <p:spPr>
          <a:xfrm>
            <a:off x="5179175" y="4022200"/>
            <a:ext cx="72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프레임 갱신</a:t>
            </a:r>
            <a:endParaRPr sz="700"/>
          </a:p>
        </p:txBody>
      </p:sp>
      <p:sp>
        <p:nvSpPr>
          <p:cNvPr id="107" name="Google Shape;107;p18"/>
          <p:cNvSpPr txBox="1"/>
          <p:nvPr/>
        </p:nvSpPr>
        <p:spPr>
          <a:xfrm>
            <a:off x="4982600" y="3349400"/>
            <a:ext cx="78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영상 디코딩</a:t>
            </a:r>
            <a:endParaRPr sz="700"/>
          </a:p>
        </p:txBody>
      </p:sp>
      <p:sp>
        <p:nvSpPr>
          <p:cNvPr id="108" name="Google Shape;108;p18"/>
          <p:cNvSpPr txBox="1"/>
          <p:nvPr/>
        </p:nvSpPr>
        <p:spPr>
          <a:xfrm>
            <a:off x="3844150" y="3349400"/>
            <a:ext cx="78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영상 디코딩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25" y="0"/>
            <a:ext cx="8009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6316075" y="163800"/>
            <a:ext cx="25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프로세스 메모리 구조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25" y="0"/>
            <a:ext cx="800919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787950" y="77925"/>
            <a:ext cx="232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프로세스 lifecycle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(Optional)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25" y="0"/>
            <a:ext cx="80386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7523675" y="188350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122075" y="4488275"/>
            <a:ext cx="5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프로세스가 어떤 상태로 수행되고 있는지를 Context라고 부</a:t>
            </a:r>
            <a:r>
              <a:rPr lang="en-GB"/>
              <a:t>름.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