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99" r:id="rId3"/>
    <p:sldId id="300" r:id="rId4"/>
    <p:sldId id="309" r:id="rId5"/>
    <p:sldId id="310" r:id="rId6"/>
    <p:sldId id="311" r:id="rId7"/>
    <p:sldId id="312" r:id="rId8"/>
    <p:sldId id="303" r:id="rId9"/>
    <p:sldId id="307" r:id="rId10"/>
    <p:sldId id="30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773" autoAdjust="0"/>
  </p:normalViewPr>
  <p:slideViewPr>
    <p:cSldViewPr>
      <p:cViewPr varScale="1">
        <p:scale>
          <a:sx n="58" d="100"/>
          <a:sy n="58" d="100"/>
        </p:scale>
        <p:origin x="17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58B4B-ED74-40E0-9736-76B5813A8A50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79738-4D91-4B2E-BE62-C0B642B2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10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0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0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1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0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2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2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8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9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8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F4C0D189-735D-4C08-B421-99BDDBEC19D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0" y="2286000"/>
            <a:ext cx="9144000" cy="1524000"/>
          </a:xfrm>
        </p:spPr>
        <p:txBody>
          <a:bodyPr/>
          <a:lstStyle/>
          <a:p>
            <a:r>
              <a:rPr lang="en-US" sz="4000" b="1" dirty="0" smtClean="0"/>
              <a:t>COMP 4901F</a:t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Data Visualization </a:t>
            </a:r>
            <a:br>
              <a:rPr lang="en-US" sz="4000" b="1" dirty="0" smtClean="0"/>
            </a:b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 smtClean="0"/>
              <a:t>Lab </a:t>
            </a:r>
            <a:r>
              <a:rPr lang="en-US" sz="4000" b="1" dirty="0" smtClean="0"/>
              <a:t>3 Canvas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990600" y="4572000"/>
            <a:ext cx="7162800" cy="736600"/>
          </a:xfrm>
        </p:spPr>
        <p:txBody>
          <a:bodyPr/>
          <a:lstStyle/>
          <a:p>
            <a:pPr algn="ctr"/>
            <a:r>
              <a:rPr lang="en-US" dirty="0" err="1" smtClean="0"/>
              <a:t>Yuanzhe</a:t>
            </a:r>
            <a:r>
              <a:rPr lang="en-US" dirty="0" smtClean="0"/>
              <a:t> Chen (Aaron)</a:t>
            </a:r>
          </a:p>
          <a:p>
            <a:pPr algn="ctr"/>
            <a:r>
              <a:rPr lang="en-US" dirty="0" err="1" smtClean="0"/>
              <a:t>Dept</a:t>
            </a:r>
            <a:r>
              <a:rPr lang="en-US" dirty="0" smtClean="0"/>
              <a:t> CSE, HKUST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40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Your task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19792" r="54685" b="32292"/>
          <a:stretch/>
        </p:blipFill>
        <p:spPr>
          <a:xfrm>
            <a:off x="1585912" y="1859973"/>
            <a:ext cx="58959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Canvas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7848600" cy="5410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>
                <a:latin typeface="Comic Sans MS" panose="030F0702030302020204" pitchFamily="66" charset="0"/>
              </a:rPr>
              <a:t>“canvas” is an HTML element used to draw graphics on web page. </a:t>
            </a: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endParaRPr lang="en-US" sz="2400" dirty="0" smtClean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latin typeface="Comic Sans MS" panose="030F0702030302020204" pitchFamily="66" charset="0"/>
              </a:rPr>
              <a:t>Similar functionality with SVG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latin typeface="Comic Sans MS" panose="030F0702030302020204" pitchFamily="66" charset="0"/>
              </a:rPr>
              <a:t>Canvas Vs SVG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</a:rPr>
              <a:t>Canvas is faster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</a:rPr>
              <a:t>SVG is more convenient for moving and deleting elements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93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Canvas </a:t>
            </a:r>
            <a:r>
              <a:rPr lang="en-US" sz="2800" dirty="0" smtClean="0">
                <a:latin typeface="Comic Sans MS" panose="030F0702030302020204" pitchFamily="66" charset="0"/>
              </a:rPr>
              <a:t>example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7848600" cy="5410200"/>
          </a:xfrm>
        </p:spPr>
        <p:txBody>
          <a:bodyPr>
            <a:noAutofit/>
          </a:bodyPr>
          <a:lstStyle/>
          <a:p>
            <a:pPr eaLnBrk="0" hangingPunct="0">
              <a:lnSpc>
                <a:spcPct val="120000"/>
              </a:lnSpc>
              <a:buClrTx/>
              <a:buSzTx/>
            </a:pPr>
            <a:r>
              <a:rPr kumimoji="0" lang="en-US" altLang="zh-CN" sz="2400" dirty="0" smtClean="0">
                <a:solidFill>
                  <a:srgbClr val="333333"/>
                </a:solidFill>
                <a:latin typeface="Arial Unicode MS" panose="020B0604020202020204" pitchFamily="34" charset="-122"/>
              </a:rPr>
              <a:t>&lt;</a:t>
            </a:r>
            <a:r>
              <a:rPr kumimoji="0" lang="en-US" altLang="zh-CN" sz="2400" dirty="0">
                <a:solidFill>
                  <a:srgbClr val="333333"/>
                </a:solidFill>
                <a:latin typeface="Arial Unicode MS" panose="020B0604020202020204" pitchFamily="34" charset="-122"/>
              </a:rPr>
              <a:t>body&gt;</a:t>
            </a:r>
            <a:endParaRPr kumimoji="0" lang="zh-CN" altLang="en-US" sz="2400" dirty="0">
              <a:solidFill>
                <a:srgbClr val="333333"/>
              </a:solidFill>
              <a:latin typeface="Arial Unicode MS" panose="020B0604020202020204" pitchFamily="34" charset="-122"/>
            </a:endParaRPr>
          </a:p>
          <a:p>
            <a:pPr eaLnBrk="0" hangingPunct="0">
              <a:lnSpc>
                <a:spcPct val="120000"/>
              </a:lnSpc>
              <a:buClrTx/>
              <a:buSzTx/>
            </a:pPr>
            <a:r>
              <a:rPr kumimoji="0" lang="en-US" altLang="zh-CN" sz="2400" dirty="0">
                <a:solidFill>
                  <a:srgbClr val="333333"/>
                </a:solidFill>
                <a:latin typeface="Arial Unicode MS" panose="020B0604020202020204" pitchFamily="34" charset="-122"/>
              </a:rPr>
              <a:t>&lt;div id="</a:t>
            </a:r>
            <a:r>
              <a:rPr kumimoji="0" lang="en-US" altLang="zh-CN" sz="2400" dirty="0" err="1">
                <a:solidFill>
                  <a:srgbClr val="333333"/>
                </a:solidFill>
                <a:latin typeface="Arial Unicode MS" panose="020B0604020202020204" pitchFamily="34" charset="-122"/>
              </a:rPr>
              <a:t>svg</a:t>
            </a:r>
            <a:r>
              <a:rPr kumimoji="0" lang="en-US" altLang="zh-CN" sz="2400" dirty="0">
                <a:solidFill>
                  <a:srgbClr val="333333"/>
                </a:solidFill>
                <a:latin typeface="Arial Unicode MS" panose="020B0604020202020204" pitchFamily="34" charset="-122"/>
              </a:rPr>
              <a:t>" style="width:600px; height:400px"&gt;</a:t>
            </a:r>
            <a:endParaRPr kumimoji="0" lang="zh-CN" altLang="en-US" sz="2400" dirty="0">
              <a:solidFill>
                <a:srgbClr val="333333"/>
              </a:solidFill>
              <a:latin typeface="Arial Unicode MS" panose="020B0604020202020204" pitchFamily="34" charset="-122"/>
            </a:endParaRPr>
          </a:p>
          <a:p>
            <a:pPr eaLnBrk="0" hangingPunct="0">
              <a:lnSpc>
                <a:spcPct val="120000"/>
              </a:lnSpc>
              <a:buClrTx/>
              <a:buSzTx/>
            </a:pPr>
            <a:r>
              <a:rPr kumimoji="0" lang="zh-CN" altLang="en-US" sz="2400" dirty="0">
                <a:solidFill>
                  <a:srgbClr val="333333"/>
                </a:solidFill>
                <a:latin typeface="Arial Unicode MS" panose="020B0604020202020204" pitchFamily="34" charset="-122"/>
              </a:rPr>
              <a:t>    </a:t>
            </a:r>
            <a:r>
              <a:rPr kumimoji="0" lang="en-US" altLang="zh-CN" sz="2400" dirty="0">
                <a:solidFill>
                  <a:srgbClr val="FF0000"/>
                </a:solidFill>
                <a:latin typeface="Arial Unicode MS" panose="020B0604020202020204" pitchFamily="34" charset="-122"/>
              </a:rPr>
              <a:t>&lt;canvas id="canvas" width="600" height="400" style="</a:t>
            </a:r>
            <a:r>
              <a:rPr kumimoji="0" lang="en-US" altLang="zh-CN" sz="2400" dirty="0" err="1">
                <a:solidFill>
                  <a:srgbClr val="FF0000"/>
                </a:solidFill>
                <a:latin typeface="Arial Unicode MS" panose="020B0604020202020204" pitchFamily="34" charset="-122"/>
              </a:rPr>
              <a:t>position:absolute</a:t>
            </a:r>
            <a:r>
              <a:rPr kumimoji="0" lang="en-US" altLang="zh-CN" sz="2400" dirty="0">
                <a:solidFill>
                  <a:srgbClr val="FF0000"/>
                </a:solidFill>
                <a:latin typeface="Arial Unicode MS" panose="020B0604020202020204" pitchFamily="34" charset="-122"/>
              </a:rPr>
              <a:t>"&gt;&lt;/canvas&gt;</a:t>
            </a:r>
            <a:endParaRPr kumimoji="0" lang="zh-CN" altLang="en-US" sz="2400" dirty="0">
              <a:solidFill>
                <a:srgbClr val="FF0000"/>
              </a:solidFill>
              <a:latin typeface="Arial Unicode MS" panose="020B0604020202020204" pitchFamily="34" charset="-122"/>
            </a:endParaRPr>
          </a:p>
          <a:p>
            <a:pPr eaLnBrk="0" hangingPunct="0">
              <a:lnSpc>
                <a:spcPct val="120000"/>
              </a:lnSpc>
              <a:buClrTx/>
              <a:buSzTx/>
            </a:pPr>
            <a:r>
              <a:rPr kumimoji="0" lang="en-US" altLang="zh-CN" sz="2400" dirty="0">
                <a:solidFill>
                  <a:srgbClr val="333333"/>
                </a:solidFill>
                <a:latin typeface="Arial Unicode MS" panose="020B0604020202020204" pitchFamily="34" charset="-122"/>
              </a:rPr>
              <a:t>&lt;/div&gt;</a:t>
            </a:r>
            <a:endParaRPr kumimoji="0" lang="zh-CN" altLang="en-US" sz="2400" dirty="0">
              <a:solidFill>
                <a:srgbClr val="333333"/>
              </a:solidFill>
              <a:latin typeface="Arial Unicode MS" panose="020B0604020202020204" pitchFamily="34" charset="-122"/>
            </a:endParaRPr>
          </a:p>
          <a:p>
            <a:pPr eaLnBrk="0" hangingPunct="0">
              <a:lnSpc>
                <a:spcPct val="120000"/>
              </a:lnSpc>
              <a:buClrTx/>
              <a:buSzTx/>
            </a:pPr>
            <a:r>
              <a:rPr kumimoji="0" lang="en-US" altLang="zh-CN" sz="2400" dirty="0">
                <a:solidFill>
                  <a:srgbClr val="333333"/>
                </a:solidFill>
                <a:latin typeface="Arial Unicode MS" panose="020B0604020202020204" pitchFamily="34" charset="-122"/>
              </a:rPr>
              <a:t>&lt;button type="button" </a:t>
            </a:r>
            <a:r>
              <a:rPr kumimoji="0" lang="en-US" altLang="zh-CN" sz="2400" dirty="0" err="1">
                <a:solidFill>
                  <a:srgbClr val="333333"/>
                </a:solidFill>
                <a:latin typeface="Arial Unicode MS" panose="020B0604020202020204" pitchFamily="34" charset="-122"/>
              </a:rPr>
              <a:t>onclick</a:t>
            </a:r>
            <a:r>
              <a:rPr kumimoji="0" lang="en-US" altLang="zh-CN" sz="2400" dirty="0">
                <a:solidFill>
                  <a:srgbClr val="333333"/>
                </a:solidFill>
                <a:latin typeface="Arial Unicode MS" panose="020B0604020202020204" pitchFamily="34" charset="-122"/>
              </a:rPr>
              <a:t>="display()"&gt;Display SVG&lt;/button&gt;</a:t>
            </a:r>
            <a:endParaRPr kumimoji="0" lang="zh-CN" altLang="en-US" sz="2400" dirty="0">
              <a:solidFill>
                <a:srgbClr val="333333"/>
              </a:solidFill>
              <a:latin typeface="Arial Unicode MS" panose="020B0604020202020204" pitchFamily="34" charset="-122"/>
            </a:endParaRPr>
          </a:p>
          <a:p>
            <a:pPr eaLnBrk="0" hangingPunct="0">
              <a:lnSpc>
                <a:spcPct val="120000"/>
              </a:lnSpc>
              <a:buClrTx/>
              <a:buSzTx/>
            </a:pPr>
            <a:r>
              <a:rPr kumimoji="0" lang="en-US" altLang="zh-CN" sz="2400" dirty="0" smtClean="0">
                <a:solidFill>
                  <a:srgbClr val="333333"/>
                </a:solidFill>
                <a:latin typeface="Arial Unicode MS" panose="020B0604020202020204" pitchFamily="34" charset="-122"/>
              </a:rPr>
              <a:t>&lt;/body&gt;</a:t>
            </a:r>
            <a:endParaRPr kumimoji="0" lang="en-US" sz="2400" dirty="0">
              <a:solidFill>
                <a:srgbClr val="333333"/>
              </a:solidFill>
              <a:latin typeface="Arial Unicode MS" panose="020B0604020202020204" pitchFamily="34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93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Get the control point of canvas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7848600" cy="5410200"/>
          </a:xfrm>
        </p:spPr>
        <p:txBody>
          <a:bodyPr>
            <a:noAutofit/>
          </a:bodyPr>
          <a:lstStyle/>
          <a:p>
            <a:pPr lvl="0" eaLnBrk="0" hangingPunct="0">
              <a:lnSpc>
                <a:spcPct val="100000"/>
              </a:lnSpc>
              <a:buClrTx/>
              <a:buSzTx/>
            </a:pPr>
            <a:r>
              <a:rPr kumimoji="0"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2400" dirty="0">
                <a:solidFill>
                  <a:srgbClr val="45838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canvas 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40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document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2400" dirty="0">
                <a:solidFill>
                  <a:srgbClr val="7A7A4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getElementById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'canvas'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2400" dirty="0">
                <a:solidFill>
                  <a:srgbClr val="45838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ctx 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400" dirty="0">
                <a:solidFill>
                  <a:srgbClr val="45838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canvas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2400" dirty="0">
                <a:solidFill>
                  <a:srgbClr val="7A7A4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getContext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'2d'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0" lang="zh-CN" altLang="zh-CN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46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Elements in canvas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7848600" cy="5410200"/>
          </a:xfrm>
        </p:spPr>
        <p:txBody>
          <a:bodyPr>
            <a:noAutofit/>
          </a:bodyPr>
          <a:lstStyle/>
          <a:p>
            <a:pPr lvl="0" eaLnBrk="0" hangingPunct="0">
              <a:lnSpc>
                <a:spcPct val="100000"/>
              </a:lnSpc>
              <a:buClrTx/>
              <a:buSzTx/>
            </a:pPr>
            <a:r>
              <a:rPr lang="en-US" altLang="zh-CN" sz="2400" dirty="0" err="1"/>
              <a:t>ctx.fillStyle</a:t>
            </a:r>
            <a:r>
              <a:rPr lang="en-US" altLang="zh-CN" sz="2400" dirty="0"/>
              <a:t> = "#FF0000";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err="1"/>
              <a:t>ctx.fillRect</a:t>
            </a:r>
            <a:r>
              <a:rPr lang="en-US" altLang="zh-CN" sz="2400" dirty="0"/>
              <a:t>(0,0,150,75</a:t>
            </a:r>
            <a:r>
              <a:rPr lang="en-US" altLang="zh-CN" sz="2400" dirty="0" smtClean="0"/>
              <a:t>);</a:t>
            </a:r>
          </a:p>
          <a:p>
            <a:pPr lvl="0" eaLnBrk="0" hangingPunct="0">
              <a:lnSpc>
                <a:spcPct val="100000"/>
              </a:lnSpc>
              <a:buClrTx/>
              <a:buSzTx/>
            </a:pPr>
            <a:endParaRPr lang="en-US" altLang="zh-CN" sz="2400" dirty="0"/>
          </a:p>
          <a:p>
            <a:pPr lvl="0" eaLnBrk="0" hangingPunct="0">
              <a:lnSpc>
                <a:spcPct val="100000"/>
              </a:lnSpc>
              <a:buClrTx/>
              <a:buSzTx/>
            </a:pPr>
            <a:r>
              <a:rPr lang="en-US" altLang="zh-CN" sz="2400" dirty="0" smtClean="0"/>
              <a:t>Line</a:t>
            </a:r>
          </a:p>
          <a:p>
            <a:pPr lvl="0" eaLnBrk="0" hangingPunct="0">
              <a:lnSpc>
                <a:spcPct val="100000"/>
              </a:lnSpc>
              <a:buClrTx/>
              <a:buSzTx/>
            </a:pPr>
            <a:r>
              <a:rPr lang="en-US" altLang="zh-CN" sz="2400" dirty="0" smtClean="0"/>
              <a:t>Circle</a:t>
            </a:r>
          </a:p>
          <a:p>
            <a:pPr lvl="0" eaLnBrk="0" hangingPunct="0">
              <a:lnSpc>
                <a:spcPct val="100000"/>
              </a:lnSpc>
              <a:buClrTx/>
              <a:buSzTx/>
            </a:pPr>
            <a:r>
              <a:rPr lang="en-US" altLang="zh-CN" sz="2400" dirty="0" smtClean="0"/>
              <a:t>Text</a:t>
            </a:r>
          </a:p>
          <a:p>
            <a:pPr lvl="0" eaLnBrk="0" hangingPunct="0">
              <a:lnSpc>
                <a:spcPct val="100000"/>
              </a:lnSpc>
              <a:buClrTx/>
              <a:buSzTx/>
            </a:pPr>
            <a:r>
              <a:rPr lang="en-US" altLang="zh-CN" sz="2400" dirty="0" smtClean="0"/>
              <a:t>Curve</a:t>
            </a:r>
          </a:p>
          <a:p>
            <a:pPr lvl="0" eaLnBrk="0" hangingPunct="0">
              <a:lnSpc>
                <a:spcPct val="100000"/>
              </a:lnSpc>
              <a:buClrTx/>
              <a:buSzTx/>
            </a:pPr>
            <a:endParaRPr lang="en-US" altLang="zh-CN" sz="2400" dirty="0" smtClean="0"/>
          </a:p>
          <a:p>
            <a:pPr lvl="0" eaLnBrk="0" hangingPunct="0">
              <a:lnSpc>
                <a:spcPct val="100000"/>
              </a:lnSpc>
              <a:buClrTx/>
              <a:buSzTx/>
            </a:pPr>
            <a:endParaRPr kumimoji="0" lang="en-US" altLang="zh-CN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hangingPunct="0">
              <a:lnSpc>
                <a:spcPct val="100000"/>
              </a:lnSpc>
              <a:buClrTx/>
              <a:buSzTx/>
            </a:pPr>
            <a:endParaRPr kumimoji="0" lang="zh-CN" altLang="zh-CN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80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lang="en-US" sz="2800" dirty="0" err="1" smtClean="0">
                <a:latin typeface="Comic Sans MS" panose="030F0702030302020204" pitchFamily="66" charset="0"/>
              </a:rPr>
              <a:t>Ctx.moveto</a:t>
            </a:r>
            <a:r>
              <a:rPr lang="en-US" sz="2800" dirty="0" smtClean="0">
                <a:latin typeface="Comic Sans MS" panose="030F0702030302020204" pitchFamily="66" charset="0"/>
              </a:rPr>
              <a:t>()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7848600" cy="5410200"/>
          </a:xfrm>
        </p:spPr>
        <p:txBody>
          <a:bodyPr>
            <a:noAutofit/>
          </a:bodyPr>
          <a:lstStyle/>
          <a:p>
            <a:pPr lvl="0" eaLnBrk="0" hangingPunct="0">
              <a:lnSpc>
                <a:spcPct val="100000"/>
              </a:lnSpc>
              <a:buClrTx/>
              <a:buSzTx/>
            </a:pPr>
            <a:r>
              <a:rPr lang="en-US" altLang="zh-CN" sz="2400" dirty="0" err="1"/>
              <a:t>ctx.moveTo</a:t>
            </a:r>
            <a:r>
              <a:rPr lang="en-US" altLang="zh-CN" sz="2400" dirty="0"/>
              <a:t>(0,0);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err="1"/>
              <a:t>ctx.lineTo</a:t>
            </a:r>
            <a:r>
              <a:rPr lang="en-US" altLang="zh-CN" sz="2400" dirty="0"/>
              <a:t>(200,100);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err="1"/>
              <a:t>ctx.stroke</a:t>
            </a:r>
            <a:r>
              <a:rPr lang="en-US" altLang="zh-CN" sz="2400" dirty="0" smtClean="0"/>
              <a:t>();</a:t>
            </a:r>
          </a:p>
          <a:p>
            <a:pPr lvl="0" eaLnBrk="0" hangingPunct="0">
              <a:lnSpc>
                <a:spcPct val="100000"/>
              </a:lnSpc>
              <a:buClrTx/>
              <a:buSzTx/>
            </a:pPr>
            <a:endParaRPr lang="en-US" altLang="zh-CN" sz="2400" dirty="0"/>
          </a:p>
          <a:p>
            <a:pPr lvl="0" eaLnBrk="0" hangingPunct="0">
              <a:lnSpc>
                <a:spcPct val="100000"/>
              </a:lnSpc>
              <a:buClrTx/>
              <a:buSzTx/>
            </a:pPr>
            <a:endParaRPr lang="en-US" altLang="zh-CN" sz="2400" dirty="0" smtClean="0"/>
          </a:p>
          <a:p>
            <a:pPr lvl="0" eaLnBrk="0" hangingPunct="0">
              <a:lnSpc>
                <a:spcPct val="100000"/>
              </a:lnSpc>
              <a:buClrTx/>
              <a:buSzTx/>
            </a:pPr>
            <a:endParaRPr kumimoji="0" lang="en-US" altLang="zh-CN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hangingPunct="0">
              <a:lnSpc>
                <a:spcPct val="100000"/>
              </a:lnSpc>
              <a:buClrTx/>
              <a:buSzTx/>
            </a:pPr>
            <a:endParaRPr kumimoji="0" lang="zh-CN" altLang="zh-CN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13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lang="en-US" sz="2800" dirty="0" err="1" smtClean="0">
                <a:latin typeface="Comic Sans MS" panose="030F0702030302020204" pitchFamily="66" charset="0"/>
              </a:rPr>
              <a:t>Ctx.moveto</a:t>
            </a:r>
            <a:r>
              <a:rPr lang="en-US" sz="2800" dirty="0" smtClean="0">
                <a:latin typeface="Comic Sans MS" panose="030F0702030302020204" pitchFamily="66" charset="0"/>
              </a:rPr>
              <a:t>()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7848600" cy="5410200"/>
          </a:xfrm>
        </p:spPr>
        <p:txBody>
          <a:bodyPr>
            <a:noAutofit/>
          </a:bodyPr>
          <a:lstStyle/>
          <a:p>
            <a:pPr lvl="0" eaLnBrk="0" hangingPunct="0">
              <a:lnSpc>
                <a:spcPct val="100000"/>
              </a:lnSpc>
              <a:buClrTx/>
              <a:buSzTx/>
            </a:pPr>
            <a:r>
              <a:rPr lang="en-US" altLang="zh-CN" sz="2400" dirty="0" err="1"/>
              <a:t>ctx.beginPath</a:t>
            </a:r>
            <a:r>
              <a:rPr lang="en-US" altLang="zh-CN" sz="2400" dirty="0" smtClean="0"/>
              <a:t>();</a:t>
            </a:r>
          </a:p>
          <a:p>
            <a:pPr lvl="0" eaLnBrk="0" hangingPunct="0">
              <a:lnSpc>
                <a:spcPct val="100000"/>
              </a:lnSpc>
              <a:buClrTx/>
              <a:buSzTx/>
            </a:pPr>
            <a:r>
              <a:rPr lang="en-US" altLang="zh-CN" sz="2400" dirty="0" err="1"/>
              <a:t>ctx.moveTo</a:t>
            </a:r>
            <a:r>
              <a:rPr lang="en-US" altLang="zh-CN" sz="2400" dirty="0"/>
              <a:t>(0,0);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err="1"/>
              <a:t>ctx.lineTo</a:t>
            </a:r>
            <a:r>
              <a:rPr lang="en-US" altLang="zh-CN" sz="2400" dirty="0"/>
              <a:t>(200,100);</a:t>
            </a:r>
            <a:endParaRPr lang="en-US" altLang="zh-CN" sz="2400" dirty="0"/>
          </a:p>
          <a:p>
            <a:pPr eaLnBrk="0" hangingPunct="0">
              <a:lnSpc>
                <a:spcPct val="100000"/>
              </a:lnSpc>
              <a:buClrTx/>
              <a:buSzTx/>
            </a:pPr>
            <a:r>
              <a:rPr lang="en-US" altLang="zh-CN" sz="2400" dirty="0" err="1" smtClean="0"/>
              <a:t>ctx.lineTo</a:t>
            </a:r>
            <a:r>
              <a:rPr lang="en-US" altLang="zh-CN" sz="2400" dirty="0" smtClean="0"/>
              <a:t>(100,100</a:t>
            </a:r>
            <a:r>
              <a:rPr lang="en-US" altLang="zh-CN" sz="2400" dirty="0"/>
              <a:t>);</a:t>
            </a:r>
          </a:p>
          <a:p>
            <a:pPr lvl="0" eaLnBrk="0" hangingPunct="0">
              <a:lnSpc>
                <a:spcPct val="100000"/>
              </a:lnSpc>
              <a:buClrTx/>
              <a:buSzTx/>
            </a:pPr>
            <a:r>
              <a:rPr lang="en-US" altLang="zh-CN" sz="2400" dirty="0">
                <a:solidFill>
                  <a:srgbClr val="FF0000"/>
                </a:solidFill>
              </a:rPr>
              <a:t>ctx.arc(95,50,40,0,2*</a:t>
            </a:r>
            <a:r>
              <a:rPr lang="en-US" altLang="zh-CN" sz="2400" dirty="0" err="1">
                <a:solidFill>
                  <a:srgbClr val="FF0000"/>
                </a:solidFill>
              </a:rPr>
              <a:t>Math.PI</a:t>
            </a:r>
            <a:r>
              <a:rPr lang="en-US" altLang="zh-CN" sz="2400" dirty="0" smtClean="0">
                <a:solidFill>
                  <a:srgbClr val="FF0000"/>
                </a:solidFill>
              </a:rPr>
              <a:t>);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err="1"/>
              <a:t>ctx.stroke</a:t>
            </a:r>
            <a:r>
              <a:rPr lang="en-US" altLang="zh-CN" sz="2400" dirty="0" smtClean="0"/>
              <a:t>();</a:t>
            </a:r>
          </a:p>
          <a:p>
            <a:pPr lvl="0" eaLnBrk="0" hangingPunct="0">
              <a:lnSpc>
                <a:spcPct val="100000"/>
              </a:lnSpc>
              <a:buClrTx/>
              <a:buSzTx/>
            </a:pPr>
            <a:endParaRPr lang="en-US" altLang="zh-CN" sz="2400" dirty="0"/>
          </a:p>
          <a:p>
            <a:pPr lvl="0" eaLnBrk="0" hangingPunct="0">
              <a:lnSpc>
                <a:spcPct val="100000"/>
              </a:lnSpc>
              <a:buClrTx/>
              <a:buSzTx/>
            </a:pPr>
            <a:endParaRPr lang="en-US" altLang="zh-CN" sz="2400" dirty="0" smtClean="0"/>
          </a:p>
          <a:p>
            <a:pPr lvl="0" eaLnBrk="0" hangingPunct="0">
              <a:lnSpc>
                <a:spcPct val="100000"/>
              </a:lnSpc>
              <a:buClrTx/>
              <a:buSzTx/>
            </a:pPr>
            <a:r>
              <a:rPr lang="en-US" altLang="zh-CN" sz="2400" dirty="0" smtClean="0"/>
              <a:t>//multiple paths are allowed</a:t>
            </a:r>
            <a:endParaRPr lang="en-US" altLang="zh-CN" sz="2400" dirty="0"/>
          </a:p>
          <a:p>
            <a:pPr lvl="0" eaLnBrk="0" hangingPunct="0">
              <a:lnSpc>
                <a:spcPct val="100000"/>
              </a:lnSpc>
              <a:buClrTx/>
              <a:buSzTx/>
            </a:pPr>
            <a:endParaRPr lang="en-US" altLang="zh-CN" sz="2400" dirty="0" smtClean="0"/>
          </a:p>
          <a:p>
            <a:pPr lvl="0" eaLnBrk="0" hangingPunct="0">
              <a:lnSpc>
                <a:spcPct val="100000"/>
              </a:lnSpc>
              <a:buClrTx/>
              <a:buSzTx/>
            </a:pPr>
            <a:endParaRPr kumimoji="0" lang="en-US" altLang="zh-CN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hangingPunct="0">
              <a:lnSpc>
                <a:spcPct val="100000"/>
              </a:lnSpc>
              <a:buClrTx/>
              <a:buSzTx/>
            </a:pPr>
            <a:endParaRPr kumimoji="0" lang="zh-CN" altLang="zh-CN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6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Note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7848600" cy="5410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i="1" dirty="0" smtClean="0">
                <a:latin typeface="Comic Sans MS" panose="030F0702030302020204" pitchFamily="66" charset="0"/>
              </a:rPr>
              <a:t>1. console.log</a:t>
            </a:r>
          </a:p>
          <a:p>
            <a:pPr>
              <a:lnSpc>
                <a:spcPct val="110000"/>
              </a:lnSpc>
            </a:pPr>
            <a:endParaRPr lang="en-US" altLang="zh-CN" sz="2400" i="1" dirty="0" smtClean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i="1" dirty="0" smtClean="0">
                <a:latin typeface="Comic Sans MS" panose="030F0702030302020204" pitchFamily="66" charset="0"/>
              </a:rPr>
              <a:t>2. The coordinate system </a:t>
            </a:r>
            <a:r>
              <a:rPr lang="en-US" altLang="zh-CN" sz="2400" i="1" dirty="0" smtClean="0">
                <a:latin typeface="Comic Sans MS" panose="030F0702030302020204" pitchFamily="66" charset="0"/>
              </a:rPr>
              <a:t>is the same as the SVG coordinate system</a:t>
            </a:r>
            <a:endParaRPr lang="en-US" altLang="zh-CN" sz="2400" i="1" dirty="0" smtClean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endParaRPr lang="en-US" altLang="zh-CN" sz="2400" i="1" dirty="0">
              <a:latin typeface="Comic Sans MS" panose="030F0702030302020204" pitchFamily="66" charset="0"/>
            </a:endParaRPr>
          </a:p>
          <a:p>
            <a:pPr lvl="0">
              <a:lnSpc>
                <a:spcPct val="110000"/>
              </a:lnSpc>
            </a:pPr>
            <a:r>
              <a:rPr lang="en-US" altLang="zh-CN" sz="2400" i="1" dirty="0" smtClean="0">
                <a:latin typeface="Comic Sans MS" panose="030F0702030302020204" pitchFamily="66" charset="0"/>
              </a:rPr>
              <a:t>3. </a:t>
            </a:r>
            <a:r>
              <a:rPr kumimoji="0" lang="zh-CN" altLang="zh-CN" sz="2400" dirty="0">
                <a:solidFill>
                  <a:srgbClr val="45838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ctx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2400" dirty="0">
                <a:solidFill>
                  <a:srgbClr val="7A7A4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clearRect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400" dirty="0">
                <a:solidFill>
                  <a:srgbClr val="45838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canvas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240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width</a:t>
            </a:r>
            <a:r>
              <a:rPr kumimoji="0"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400" dirty="0" smtClean="0">
                <a:solidFill>
                  <a:srgbClr val="45838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canvas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240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height</a:t>
            </a:r>
            <a:r>
              <a:rPr kumimoji="0"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0" lang="zh-CN" altLang="zh-CN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2400" i="1" dirty="0">
              <a:latin typeface="Comic Sans MS" panose="030F0702030302020204" pitchFamily="66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30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/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Your task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7848600" cy="5410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>
                <a:latin typeface="Comic Sans MS" panose="030F0702030302020204" pitchFamily="66" charset="0"/>
              </a:rPr>
              <a:t>1. Download the skeleton code</a:t>
            </a:r>
          </a:p>
          <a:p>
            <a:pPr>
              <a:lnSpc>
                <a:spcPct val="110000"/>
              </a:lnSpc>
            </a:pPr>
            <a:endParaRPr lang="en-US" sz="2400" dirty="0" smtClean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omic Sans MS" panose="030F0702030302020204" pitchFamily="66" charset="0"/>
              </a:rPr>
              <a:t>2</a:t>
            </a:r>
            <a:r>
              <a:rPr lang="en-US" sz="2400" dirty="0" smtClean="0">
                <a:latin typeface="Comic Sans MS" panose="030F0702030302020204" pitchFamily="66" charset="0"/>
              </a:rPr>
              <a:t>. General task: draw a simple </a:t>
            </a:r>
            <a:r>
              <a:rPr lang="en-US" sz="2400" dirty="0" smtClean="0">
                <a:latin typeface="Comic Sans MS" panose="030F0702030302020204" pitchFamily="66" charset="0"/>
              </a:rPr>
              <a:t>line chart overlaid on the bar chart generated by SVG.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omic Sans MS" panose="030F0702030302020204" pitchFamily="66" charset="0"/>
              </a:rPr>
              <a:t>3</a:t>
            </a:r>
            <a:r>
              <a:rPr lang="en-US" sz="2400" dirty="0" smtClean="0">
                <a:latin typeface="Comic Sans MS" panose="030F0702030302020204" pitchFamily="66" charset="0"/>
              </a:rPr>
              <a:t>. Finish the </a:t>
            </a:r>
            <a:r>
              <a:rPr lang="en-US" sz="2400" dirty="0" smtClean="0">
                <a:latin typeface="Comic Sans MS" panose="030F0702030302020204" pitchFamily="66" charset="0"/>
              </a:rPr>
              <a:t>functions: </a:t>
            </a:r>
            <a:r>
              <a:rPr lang="en-US" sz="2400" dirty="0" err="1" smtClean="0">
                <a:latin typeface="Comic Sans MS" panose="030F0702030302020204" pitchFamily="66" charset="0"/>
              </a:rPr>
              <a:t>drawBlue</a:t>
            </a:r>
            <a:r>
              <a:rPr lang="en-US" sz="2400" dirty="0" smtClean="0">
                <a:latin typeface="Comic Sans MS" panose="030F0702030302020204" pitchFamily="66" charset="0"/>
              </a:rPr>
              <a:t>() and </a:t>
            </a:r>
            <a:r>
              <a:rPr lang="en-US" sz="2400" dirty="0" err="1" smtClean="0">
                <a:latin typeface="Comic Sans MS" panose="030F0702030302020204" pitchFamily="66" charset="0"/>
              </a:rPr>
              <a:t>drawRed</a:t>
            </a:r>
            <a:r>
              <a:rPr lang="en-US" sz="2400" dirty="0" smtClean="0">
                <a:latin typeface="Comic Sans MS" panose="030F0702030302020204" pitchFamily="66" charset="0"/>
              </a:rPr>
              <a:t>().</a:t>
            </a:r>
            <a:endParaRPr lang="en-US" sz="24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2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2627</TotalTime>
  <Words>212</Words>
  <Application>Microsoft Office PowerPoint</Application>
  <PresentationFormat>全屏显示(4:3)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 Unicode MS</vt:lpstr>
      <vt:lpstr>Monotype Sorts</vt:lpstr>
      <vt:lpstr>宋体</vt:lpstr>
      <vt:lpstr>Arial</vt:lpstr>
      <vt:lpstr>Calibri</vt:lpstr>
      <vt:lpstr>Comic Sans MS</vt:lpstr>
      <vt:lpstr>Wingdings</vt:lpstr>
      <vt:lpstr>Theme1</vt:lpstr>
      <vt:lpstr>COMP 4901F  Data Visualization   Lab 3 Canvas</vt:lpstr>
      <vt:lpstr>Canvas</vt:lpstr>
      <vt:lpstr>Canvas example</vt:lpstr>
      <vt:lpstr>Get the control point of canvas</vt:lpstr>
      <vt:lpstr>Elements in canvas</vt:lpstr>
      <vt:lpstr>Ctx.moveto()</vt:lpstr>
      <vt:lpstr>Ctx.moveto()</vt:lpstr>
      <vt:lpstr>Note</vt:lpstr>
      <vt:lpstr>Your task</vt:lpstr>
      <vt:lpstr>Your task</vt:lpstr>
    </vt:vector>
  </TitlesOfParts>
  <Company>HKUST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Elements in Computer Science Research and Paper Writing</dc:title>
  <dc:creator>yike</dc:creator>
  <cp:lastModifiedBy>user</cp:lastModifiedBy>
  <cp:revision>130</cp:revision>
  <dcterms:created xsi:type="dcterms:W3CDTF">2014-02-13T03:02:31Z</dcterms:created>
  <dcterms:modified xsi:type="dcterms:W3CDTF">2015-09-21T14:07:24Z</dcterms:modified>
</cp:coreProperties>
</file>