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58" r:id="rId9"/>
  </p:sldIdLst>
  <p:sldSz cx="9144000" cy="6858000" type="screen4x3"/>
  <p:notesSz cx="6858000" cy="9144000"/>
  <p:embeddedFontLst>
    <p:embeddedFont>
      <p:font typeface="나눔명조" pitchFamily="18" charset="-127"/>
      <p:regular r:id="rId10"/>
      <p:bold r:id="rId11"/>
    </p:embeddedFont>
    <p:embeddedFont>
      <p:font typeface="맑은 고딕" pitchFamily="50" charset="-127"/>
      <p:regular r:id="rId12"/>
      <p:bold r:id="rId13"/>
    </p:embeddedFont>
    <p:embeddedFont>
      <p:font typeface="나눔바른고딕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BEB3-0E78-4E68-8252-0CD26443B18A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CF26-5538-443F-88E1-2B6DF7001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71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BEB3-0E78-4E68-8252-0CD26443B18A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CF26-5538-443F-88E1-2B6DF7001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6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BEB3-0E78-4E68-8252-0CD26443B18A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CF26-5538-443F-88E1-2B6DF7001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83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BEB3-0E78-4E68-8252-0CD26443B18A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CF26-5538-443F-88E1-2B6DF7001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88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BEB3-0E78-4E68-8252-0CD26443B18A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CF26-5538-443F-88E1-2B6DF7001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BEB3-0E78-4E68-8252-0CD26443B18A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CF26-5538-443F-88E1-2B6DF7001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52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BEB3-0E78-4E68-8252-0CD26443B18A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CF26-5538-443F-88E1-2B6DF7001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22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BEB3-0E78-4E68-8252-0CD26443B18A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CF26-5538-443F-88E1-2B6DF7001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70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BEB3-0E78-4E68-8252-0CD26443B18A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CF26-5538-443F-88E1-2B6DF7001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51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BEB3-0E78-4E68-8252-0CD26443B18A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CF26-5538-443F-88E1-2B6DF7001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95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BEB3-0E78-4E68-8252-0CD26443B18A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CF26-5538-443F-88E1-2B6DF7001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0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BBEB3-0E78-4E68-8252-0CD26443B18A}" type="datetimeFigureOut">
              <a:rPr lang="ko-KR" altLang="en-US" smtClean="0"/>
              <a:t>2015-04-29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7CF26-5538-443F-88E1-2B6DF7001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89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명조" pitchFamily="18" charset="-127"/>
                <a:ea typeface="나눔명조" pitchFamily="18" charset="-127"/>
              </a:rPr>
              <a:t>객체 지향 프로그래밍</a:t>
            </a:r>
            <a:endParaRPr lang="ko-KR" altLang="en-US" b="1" dirty="0"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3356992"/>
            <a:ext cx="6400800" cy="648072"/>
          </a:xfrm>
        </p:spPr>
        <p:txBody>
          <a:bodyPr/>
          <a:lstStyle/>
          <a:p>
            <a:r>
              <a:rPr lang="ko-KR" altLang="en-US" b="1" dirty="0" smtClean="0">
                <a:latin typeface="나눔명조" pitchFamily="18" charset="-127"/>
                <a:ea typeface="나눔명조" pitchFamily="18" charset="-127"/>
              </a:rPr>
              <a:t>조기 전략화 교육 </a:t>
            </a:r>
            <a:r>
              <a:rPr lang="en-US" altLang="ko-KR" b="1" dirty="0" smtClean="0">
                <a:latin typeface="나눔명조" pitchFamily="18" charset="-127"/>
                <a:ea typeface="나눔명조" pitchFamily="18" charset="-127"/>
              </a:rPr>
              <a:t>: 3</a:t>
            </a:r>
            <a:r>
              <a:rPr lang="ko-KR" altLang="en-US" b="1" dirty="0" smtClean="0">
                <a:latin typeface="나눔명조" pitchFamily="18" charset="-127"/>
                <a:ea typeface="나눔명조" pitchFamily="18" charset="-127"/>
              </a:rPr>
              <a:t>반 </a:t>
            </a:r>
            <a:r>
              <a:rPr lang="en-US" altLang="ko-KR" b="1" dirty="0" smtClean="0">
                <a:latin typeface="나눔명조" pitchFamily="18" charset="-127"/>
                <a:ea typeface="나눔명조" pitchFamily="18" charset="-127"/>
              </a:rPr>
              <a:t>/ </a:t>
            </a:r>
            <a:r>
              <a:rPr lang="ko-KR" altLang="en-US" b="1" dirty="0" smtClean="0">
                <a:latin typeface="나눔명조" pitchFamily="18" charset="-127"/>
                <a:ea typeface="나눔명조" pitchFamily="18" charset="-127"/>
              </a:rPr>
              <a:t>김효진</a:t>
            </a:r>
            <a:endParaRPr lang="en-US" altLang="ko-KR" b="1" dirty="0" smtClean="0"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" name="직각 삼각형 3"/>
          <p:cNvSpPr/>
          <p:nvPr/>
        </p:nvSpPr>
        <p:spPr>
          <a:xfrm>
            <a:off x="0" y="6093296"/>
            <a:ext cx="764704" cy="764704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10800000">
            <a:off x="8379296" y="0"/>
            <a:ext cx="764704" cy="764704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213248"/>
            <a:ext cx="9144000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0" y="4293096"/>
            <a:ext cx="9144000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4581128"/>
            <a:ext cx="9144000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1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객체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(Object)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객체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(Object):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물리적으로 존재하거나 추상적으로 생각할 수 있는 것 중에서 자신의 속성을 가지고 있고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다른 것과 식별 가능한 것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하나 이상의 상태 정보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데이터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와 하나 이상의 행동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기능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으로 구성이 되며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상태 정보는 변수로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행동은 </a:t>
            </a:r>
            <a:r>
              <a:rPr lang="ko-KR" altLang="en-US" sz="2000" dirty="0" err="1" smtClean="0">
                <a:latin typeface="나눔바른고딕" pitchFamily="50" charset="-127"/>
                <a:ea typeface="나눔바른고딕" pitchFamily="50" charset="-127"/>
              </a:rPr>
              <a:t>메서드를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통해 표현된다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나눔바른고딕" pitchFamily="50" charset="-127"/>
              <a:ea typeface="나눔바른고딕" pitchFamily="50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     ∴ </a:t>
            </a:r>
            <a:r>
              <a:rPr lang="ko-KR" altLang="en-US" sz="2000" u="sng" dirty="0" smtClean="0">
                <a:latin typeface="나눔바른고딕" pitchFamily="50" charset="-127"/>
                <a:ea typeface="나눔바른고딕" pitchFamily="50" charset="-127"/>
              </a:rPr>
              <a:t>객체 </a:t>
            </a:r>
            <a:r>
              <a:rPr lang="en-US" altLang="ko-KR" sz="2000" u="sng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2000" u="sng" dirty="0" smtClean="0">
                <a:latin typeface="나눔바른고딕" pitchFamily="50" charset="-127"/>
                <a:ea typeface="나눔바른고딕" pitchFamily="50" charset="-127"/>
              </a:rPr>
              <a:t>효율적인 정보 관리를 위해 의미를 부여하고 분류하는 개념적 단위</a:t>
            </a:r>
            <a:r>
              <a:rPr lang="en-US" altLang="ko-KR" sz="2000" u="sng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sz="2000" u="sng" dirty="0">
              <a:latin typeface="나눔바른고딕" pitchFamily="50" charset="-127"/>
              <a:ea typeface="나눔바른고딕" pitchFamily="50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   </a:t>
            </a:r>
          </a:p>
          <a:p>
            <a:pPr marL="0" indent="0">
              <a:buNone/>
            </a:pP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0" indent="0" algn="ctr">
              <a:buNone/>
            </a:pP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소프트웨어에서도 객체들은 각각 독립적으로 존재하고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,</a:t>
            </a:r>
          </a:p>
          <a:p>
            <a:pPr marL="0" indent="0" algn="ctr">
              <a:buNone/>
            </a:pP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다른 객체와 서로 상호작용하면서 동작한다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0" indent="0" algn="ctr">
              <a:buNone/>
            </a:pP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객체들 사이의 상호작용 수단이 바로 </a:t>
            </a:r>
            <a:r>
              <a:rPr lang="ko-KR" altLang="en-US" sz="2000" dirty="0" err="1" smtClean="0">
                <a:latin typeface="나눔바른고딕" pitchFamily="50" charset="-127"/>
                <a:ea typeface="나눔바른고딕" pitchFamily="50" charset="-127"/>
              </a:rPr>
              <a:t>메서드인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 셈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0" indent="0" algn="ctr">
              <a:buNone/>
            </a:pP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객체가 다른 객체의 기능을 이용하는 것은 곧 </a:t>
            </a:r>
            <a:r>
              <a:rPr lang="ko-KR" altLang="en-US" sz="2000" dirty="0" err="1" smtClean="0">
                <a:latin typeface="나눔바른고딕" pitchFamily="50" charset="-127"/>
                <a:ea typeface="나눔바른고딕" pitchFamily="50" charset="-127"/>
              </a:rPr>
              <a:t>메서드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 호출이 된다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.)</a:t>
            </a:r>
          </a:p>
          <a:p>
            <a:endParaRPr lang="en-US" altLang="ko-KR" sz="2000" dirty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53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객체 지향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객체지향 프로그래밍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: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현실에 존재하는 객체들과 이에 따른 기능들을 그대로 실제화 시키는 형태의 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프로그래밍을 의미한다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 (= ‘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데이터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+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절차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’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를 한 덩어리로 묶어주는 것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객체지향의 배경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: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소프트웨어 모듈의 재사용과 독립성을 강조하기 위해 시작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JAVA :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객체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지향 언어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(= OPP: Object Oriented Programming /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객체 지향 프로그래밍에 쓰이는 언어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→ 객체들을 먼저 만들고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이 것들을 하나씩 조립 및 연결해서 전체 프로그램을 만드는 기법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∴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JAVA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로 작성된 프로그램들은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객체를 만들기 위해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 설계도인 클래스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변수와 </a:t>
            </a:r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</a:rPr>
              <a:t>메서드로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 구성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를 작성하며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캡슐화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상속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 err="1" smtClean="0">
                <a:latin typeface="나눔바른고딕" pitchFamily="50" charset="-127"/>
                <a:ea typeface="나눔바른고딕" pitchFamily="50" charset="-127"/>
              </a:rPr>
              <a:t>다형성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 등의 기능을 갖추고 있다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58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캡슐화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(Encapsulation)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캡슐화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: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관련된 데이터와 코드를 하나의 묶음으로 정리해주는 것을 의미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→  객체의 필드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 err="1" smtClean="0">
                <a:latin typeface="나눔바른고딕" pitchFamily="50" charset="-127"/>
                <a:ea typeface="나눔바른고딕" pitchFamily="50" charset="-127"/>
              </a:rPr>
              <a:t>메서드를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 하나로 묶고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실제 구현 내용을 감추는 것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    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외부 객체는 객체 내부의 구조를 알 수 없고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객체가 노출하여 제공하는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    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필드와 </a:t>
            </a:r>
            <a:r>
              <a:rPr lang="ko-KR" altLang="en-US" sz="2000" dirty="0" err="1" smtClean="0">
                <a:latin typeface="나눔바른고딕" pitchFamily="50" charset="-127"/>
                <a:ea typeface="나눔바른고딕" pitchFamily="50" charset="-127"/>
              </a:rPr>
              <a:t>메서드만을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 이용할 수 있다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 (</a:t>
            </a:r>
            <a:r>
              <a:rPr lang="ko-KR" altLang="en-US" sz="2000" dirty="0" err="1" smtClean="0">
                <a:latin typeface="나눔바른고딕" pitchFamily="50" charset="-127"/>
                <a:ea typeface="나눔바른고딕" pitchFamily="50" charset="-127"/>
              </a:rPr>
              <a:t>접근제한자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 사용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 private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등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→  다른 곳에서 사용했던 코드를 쉽게 재사용할 수 있다는 것이 장점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    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외부의 잘못된 사용으로 인해 객체가 손상되지 않도록 보호해준다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itchFamily="50" charset="-127"/>
              <a:ea typeface="나눔바른고딕" pitchFamily="50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기타 용어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&gt;</a:t>
            </a:r>
            <a:endParaRPr lang="en-US" altLang="ko-KR" sz="20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추상화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다른 사람이 만든 </a:t>
            </a:r>
            <a:r>
              <a:rPr lang="ko-KR" altLang="en-US" sz="2000" dirty="0" err="1" smtClean="0">
                <a:latin typeface="나눔바른고딕" pitchFamily="50" charset="-127"/>
                <a:ea typeface="나눔바른고딕" pitchFamily="50" charset="-127"/>
              </a:rPr>
              <a:t>메서드를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 사용하기 위해 기능을 정의하는 것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800" dirty="0" smtClean="0">
                <a:latin typeface="나눔바른고딕" pitchFamily="50" charset="-127"/>
                <a:ea typeface="나눔바른고딕" pitchFamily="50" charset="-127"/>
              </a:rPr>
              <a:t>            - </a:t>
            </a:r>
            <a:r>
              <a:rPr lang="ko-KR" altLang="en-US" sz="1800" dirty="0" smtClean="0">
                <a:latin typeface="나눔바른고딕" pitchFamily="50" charset="-127"/>
                <a:ea typeface="나눔바른고딕" pitchFamily="50" charset="-127"/>
              </a:rPr>
              <a:t>인터페이스</a:t>
            </a:r>
            <a:r>
              <a:rPr lang="en-US" altLang="ko-KR" sz="1800" dirty="0" smtClean="0">
                <a:latin typeface="나눔바른고딕" pitchFamily="50" charset="-127"/>
                <a:ea typeface="나눔바른고딕" pitchFamily="50" charset="-127"/>
              </a:rPr>
              <a:t>) </a:t>
            </a:r>
            <a:r>
              <a:rPr lang="ko-KR" altLang="en-US" sz="1800" dirty="0" smtClean="0">
                <a:latin typeface="나눔바른고딕" pitchFamily="50" charset="-127"/>
                <a:ea typeface="나눔바른고딕" pitchFamily="50" charset="-127"/>
              </a:rPr>
              <a:t>추상 </a:t>
            </a:r>
            <a:r>
              <a:rPr lang="ko-KR" altLang="en-US" sz="1800" dirty="0" err="1" smtClean="0">
                <a:latin typeface="나눔바른고딕" pitchFamily="50" charset="-127"/>
                <a:ea typeface="나눔바른고딕" pitchFamily="50" charset="-127"/>
              </a:rPr>
              <a:t>메서드로</a:t>
            </a:r>
            <a:r>
              <a:rPr lang="ko-KR" altLang="en-US" sz="1800" dirty="0" smtClean="0">
                <a:latin typeface="나눔바른고딕" pitchFamily="50" charset="-127"/>
                <a:ea typeface="나눔바른고딕" pitchFamily="50" charset="-127"/>
              </a:rPr>
              <a:t> 작성되며</a:t>
            </a:r>
            <a:r>
              <a:rPr lang="en-US" altLang="ko-KR" sz="18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1800" dirty="0" err="1" smtClean="0">
                <a:latin typeface="나눔바른고딕" pitchFamily="50" charset="-127"/>
                <a:ea typeface="나눔바른고딕" pitchFamily="50" charset="-127"/>
              </a:rPr>
              <a:t>구현받는</a:t>
            </a:r>
            <a:r>
              <a:rPr lang="ko-KR" altLang="en-US" sz="1800" dirty="0" smtClean="0">
                <a:latin typeface="나눔바른고딕" pitchFamily="50" charset="-127"/>
                <a:ea typeface="나눔바른고딕" pitchFamily="50" charset="-127"/>
              </a:rPr>
              <a:t> 클래스에서 </a:t>
            </a:r>
            <a:r>
              <a:rPr lang="ko-KR" altLang="en-US" sz="1800" dirty="0" err="1" smtClean="0">
                <a:latin typeface="나눔바른고딕" pitchFamily="50" charset="-127"/>
                <a:ea typeface="나눔바른고딕" pitchFamily="50" charset="-127"/>
              </a:rPr>
              <a:t>오버라이딩</a:t>
            </a:r>
            <a:r>
              <a:rPr lang="ko-KR" altLang="en-US" sz="1800" dirty="0" smtClean="0">
                <a:latin typeface="나눔바른고딕" pitchFamily="50" charset="-127"/>
                <a:ea typeface="나눔바른고딕" pitchFamily="50" charset="-127"/>
              </a:rPr>
              <a:t> 필수</a:t>
            </a:r>
            <a:r>
              <a:rPr lang="en-US" altLang="ko-KR" sz="18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모듈화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블록 조립처럼 객체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조립을 위한 부품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와 객체를 결합해주는 것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52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상속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(Inheritance)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상속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부모 역할의 상위 객체와 자식 역할의 하위 객체로 구성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상위 객체는 자신이 가지고 있는 필드와 </a:t>
            </a:r>
            <a:r>
              <a:rPr lang="ko-KR" altLang="en-US" sz="2000" dirty="0" err="1" smtClean="0">
                <a:latin typeface="나눔바른고딕" pitchFamily="50" charset="-127"/>
                <a:ea typeface="나눔바른고딕" pitchFamily="50" charset="-127"/>
              </a:rPr>
              <a:t>메서드를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 하위 객체에게 물려주어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하위 객체가 이를 사용할 수 있게끔 해준다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자손은 조상의 모든 멤버를 상속 받는다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때문에 자손의 멤버개수가 조상보다 적을 수는 없다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상속하는 방법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: extends 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  class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자손 </a:t>
            </a:r>
            <a:r>
              <a:rPr lang="ko-KR" altLang="en-US" sz="2000" dirty="0" err="1" smtClean="0">
                <a:latin typeface="나눔바른고딕" pitchFamily="50" charset="-127"/>
                <a:ea typeface="나눔바른고딕" pitchFamily="50" charset="-127"/>
              </a:rPr>
              <a:t>클래스명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extends </a:t>
            </a:r>
            <a:r>
              <a:rPr lang="ko-KR" altLang="en-US" sz="2000" dirty="0" err="1" smtClean="0">
                <a:latin typeface="나눔바른고딕" pitchFamily="50" charset="-127"/>
                <a:ea typeface="나눔바른고딕" pitchFamily="50" charset="-127"/>
              </a:rPr>
              <a:t>조상클래스명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itchFamily="50" charset="-127"/>
              <a:ea typeface="나눔바른고딕" pitchFamily="50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latin typeface="나눔바른고딕" pitchFamily="50" charset="-127"/>
                <a:ea typeface="나눔바른고딕" pitchFamily="50" charset="-127"/>
              </a:rPr>
              <a:t>＊ </a:t>
            </a:r>
            <a:r>
              <a:rPr lang="en-US" altLang="ko-KR" sz="1800" dirty="0" smtClean="0">
                <a:latin typeface="나눔바른고딕" pitchFamily="50" charset="-127"/>
                <a:ea typeface="나눔바른고딕" pitchFamily="50" charset="-127"/>
              </a:rPr>
              <a:t>JAVA</a:t>
            </a:r>
            <a:r>
              <a:rPr lang="ko-KR" altLang="en-US" sz="1800" dirty="0" smtClean="0">
                <a:latin typeface="나눔바른고딕" pitchFamily="50" charset="-127"/>
                <a:ea typeface="나눔바른고딕" pitchFamily="50" charset="-127"/>
              </a:rPr>
              <a:t>는 단일 상속만 가능하다</a:t>
            </a:r>
            <a:r>
              <a:rPr lang="en-US" altLang="ko-KR" sz="18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1800" dirty="0" smtClean="0">
                <a:latin typeface="나눔바른고딕" pitchFamily="50" charset="-127"/>
                <a:ea typeface="나눔바른고딕" pitchFamily="50" charset="-127"/>
              </a:rPr>
              <a:t>     만약 </a:t>
            </a:r>
            <a:r>
              <a:rPr lang="en-US" altLang="ko-KR" sz="1800" dirty="0" smtClean="0">
                <a:latin typeface="나눔바른고딕" pitchFamily="50" charset="-127"/>
                <a:ea typeface="나눔바른고딕" pitchFamily="50" charset="-127"/>
              </a:rPr>
              <a:t>class </a:t>
            </a:r>
            <a:r>
              <a:rPr lang="ko-KR" altLang="en-US" sz="1800" dirty="0" smtClean="0">
                <a:latin typeface="나눔바른고딕" pitchFamily="50" charset="-127"/>
                <a:ea typeface="나눔바른고딕" pitchFamily="50" charset="-127"/>
              </a:rPr>
              <a:t>자손클래스 </a:t>
            </a:r>
            <a:r>
              <a:rPr lang="en-US" altLang="ko-KR" sz="1800" dirty="0" smtClean="0">
                <a:latin typeface="나눔바른고딕" pitchFamily="50" charset="-127"/>
                <a:ea typeface="나눔바른고딕" pitchFamily="50" charset="-127"/>
              </a:rPr>
              <a:t>extends </a:t>
            </a:r>
            <a:r>
              <a:rPr lang="ko-KR" altLang="en-US" sz="1800" dirty="0" smtClean="0">
                <a:latin typeface="나눔바른고딕" pitchFamily="50" charset="-127"/>
                <a:ea typeface="나눔바른고딕" pitchFamily="50" charset="-127"/>
              </a:rPr>
              <a:t>부모클래스</a:t>
            </a:r>
            <a:r>
              <a:rPr lang="en-US" altLang="ko-KR" sz="1800" dirty="0" smtClean="0">
                <a:latin typeface="나눔바른고딕" pitchFamily="50" charset="-127"/>
                <a:ea typeface="나눔바른고딕" pitchFamily="50" charset="-127"/>
              </a:rPr>
              <a:t>1, </a:t>
            </a:r>
            <a:r>
              <a:rPr lang="ko-KR" altLang="en-US" sz="1800" dirty="0" smtClean="0">
                <a:latin typeface="나눔바른고딕" pitchFamily="50" charset="-127"/>
                <a:ea typeface="나눔바른고딕" pitchFamily="50" charset="-127"/>
              </a:rPr>
              <a:t>부모클래스</a:t>
            </a:r>
            <a:r>
              <a:rPr lang="en-US" altLang="ko-KR" sz="1800" dirty="0" smtClean="0">
                <a:latin typeface="나눔바른고딕" pitchFamily="50" charset="-127"/>
                <a:ea typeface="나눔바른고딕" pitchFamily="50" charset="-127"/>
              </a:rPr>
              <a:t>2 </a:t>
            </a:r>
            <a:r>
              <a:rPr lang="ko-KR" altLang="en-US" sz="1800" dirty="0" smtClean="0">
                <a:latin typeface="나눔바른고딕" pitchFamily="50" charset="-127"/>
                <a:ea typeface="나눔바른고딕" pitchFamily="50" charset="-127"/>
              </a:rPr>
              <a:t>와 같이 작성하면 </a:t>
            </a:r>
            <a:endParaRPr lang="en-US" altLang="ko-KR" sz="18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800" dirty="0" smtClean="0">
                <a:latin typeface="나눔바른고딕" pitchFamily="50" charset="-127"/>
                <a:ea typeface="나눔바른고딕" pitchFamily="50" charset="-127"/>
              </a:rPr>
              <a:t>    Error</a:t>
            </a:r>
            <a:r>
              <a:rPr lang="ko-KR" altLang="en-US" sz="1800" dirty="0" smtClean="0">
                <a:latin typeface="나눔바른고딕" pitchFamily="50" charset="-127"/>
                <a:ea typeface="나눔바른고딕" pitchFamily="50" charset="-127"/>
              </a:rPr>
              <a:t>가 발생</a:t>
            </a:r>
            <a:r>
              <a:rPr lang="en-US" altLang="ko-KR" sz="18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18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083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다형성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(Polymorphism)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>
                <a:latin typeface="나눔바른고딕" pitchFamily="50" charset="-127"/>
                <a:ea typeface="나눔바른고딕" pitchFamily="50" charset="-127"/>
              </a:rPr>
              <a:t>다형성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: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같은 타입이지만 실행 결과가 다양한 객체를 이용할 수 있는 성질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  (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다양한 자식 객체의 형태를 부모 타입으로 받아주는 것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하나의 타입에 여러 객체를 대입하여 다양한 기능을 이용할 수 있게 해 준다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sz="2000" dirty="0"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객체 지향 개념에서의 </a:t>
            </a:r>
            <a:r>
              <a:rPr lang="ko-KR" altLang="en-US" sz="2000" dirty="0" err="1" smtClean="0">
                <a:latin typeface="나눔바른고딕" pitchFamily="50" charset="-127"/>
                <a:ea typeface="나눔바른고딕" pitchFamily="50" charset="-127"/>
              </a:rPr>
              <a:t>다형성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: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상속과 깊은 관계에 있는 객체 지향의 중요한 특징으로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한 타입의 참조변수를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통해 여러 타입의 객체를 참조하는 것을 나타낸다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 (instance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의 참조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자바는 </a:t>
            </a:r>
            <a:r>
              <a:rPr lang="ko-KR" altLang="en-US" sz="2000" dirty="0" err="1" smtClean="0">
                <a:latin typeface="나눔바른고딕" pitchFamily="50" charset="-127"/>
                <a:ea typeface="나눔바른고딕" pitchFamily="50" charset="-127"/>
              </a:rPr>
              <a:t>다형성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 위해 부모 클래스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또는 인터페이스의 타입 변환을 허용한다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endParaRPr lang="en-US" altLang="ko-KR" sz="20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사용예시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) Parent p = new Child(); -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가능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                     Child c = new Parent(); -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불가능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083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클래스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(Class)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와 객체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클래스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객체의 생성을 위한 틀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변수와 </a:t>
            </a:r>
            <a:r>
              <a:rPr lang="ko-KR" altLang="en-US" sz="2000" dirty="0" err="1" smtClean="0">
                <a:latin typeface="나눔바른고딕" pitchFamily="50" charset="-127"/>
                <a:ea typeface="나눔바른고딕" pitchFamily="50" charset="-127"/>
              </a:rPr>
              <a:t>메서드로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 구성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클래스 안에서 정의된 </a:t>
            </a:r>
            <a:r>
              <a:rPr lang="ko-KR" altLang="en-US" sz="2000" dirty="0" err="1" smtClean="0">
                <a:latin typeface="나눔바른고딕" pitchFamily="50" charset="-127"/>
                <a:ea typeface="나눔바른고딕" pitchFamily="50" charset="-127"/>
              </a:rPr>
              <a:t>메서드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 내에서는 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동일한 클래스 안에 선언된 변수에 대한 접근이 가능하다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ko-KR" altLang="en-US" sz="2000" dirty="0" err="1" smtClean="0">
                <a:latin typeface="나눔바른고딕" pitchFamily="50" charset="-127"/>
                <a:ea typeface="나눔바른고딕" pitchFamily="50" charset="-127"/>
              </a:rPr>
              <a:t>인스턴스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(Instance):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클래스를 기반으로 생성된 객체를 의미하며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이렇게 객체를 생성하는 것을 </a:t>
            </a:r>
            <a:r>
              <a:rPr lang="ko-KR" altLang="en-US" sz="2000" dirty="0" err="1" smtClean="0">
                <a:latin typeface="나눔바른고딕" pitchFamily="50" charset="-127"/>
                <a:ea typeface="나눔바른고딕" pitchFamily="50" charset="-127"/>
              </a:rPr>
              <a:t>인스턴스화라고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 정의한다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클래스를 선언할 때에는 하나 이상의 문자로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작성하며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맨 </a:t>
            </a:r>
            <a:r>
              <a:rPr lang="ko-KR" altLang="en-US" sz="2000" dirty="0" err="1" smtClean="0">
                <a:latin typeface="나눔바른고딕" pitchFamily="50" charset="-127"/>
                <a:ea typeface="나눔바른고딕" pitchFamily="50" charset="-127"/>
              </a:rPr>
              <a:t>첫글자로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 숫자를 사용할 수는 없다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자바 키워드를 사용해서는 안되며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, $, _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외의 특수문자는 사용할 수 없다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객체의 경우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, new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연산자를 통해 생성한다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 (new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는 클래스로부터 객체를 생성시키는 연산자다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.)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클래스 변수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= new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클래스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();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처럼 쓰인다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79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출처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: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참고자료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교재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</a:p>
          <a:p>
            <a:pPr marL="0" indent="0">
              <a:buNone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이것이 자바다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신용권의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Java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프로그래밍 정복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) / </a:t>
            </a:r>
            <a:r>
              <a:rPr lang="ko-KR" altLang="en-US" sz="2000" dirty="0" err="1" smtClean="0">
                <a:latin typeface="나눔바른고딕" pitchFamily="50" charset="-127"/>
                <a:ea typeface="나눔바른고딕" pitchFamily="50" charset="-127"/>
              </a:rPr>
              <a:t>한빛미디어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0" indent="0">
              <a:buNone/>
            </a:pP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0" indent="0">
              <a:buNone/>
            </a:pPr>
            <a:r>
              <a:rPr lang="ko-KR" altLang="en-US" sz="2400" dirty="0" err="1" smtClean="0">
                <a:latin typeface="나눔바른고딕" pitchFamily="50" charset="-127"/>
                <a:ea typeface="나눔바른고딕" pitchFamily="50" charset="-127"/>
              </a:rPr>
              <a:t>블로그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: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</a:t>
            </a:r>
            <a:r>
              <a:rPr lang="ko-KR" altLang="en-US" sz="2000" dirty="0" err="1" smtClean="0">
                <a:latin typeface="나눔바른고딕" pitchFamily="50" charset="-127"/>
                <a:ea typeface="나눔바른고딕" pitchFamily="50" charset="-127"/>
              </a:rPr>
              <a:t>네이버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 err="1" smtClean="0">
                <a:latin typeface="나눔바른고딕" pitchFamily="50" charset="-127"/>
                <a:ea typeface="나눔바른고딕" pitchFamily="50" charset="-127"/>
              </a:rPr>
              <a:t>블로그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(http://hee_8383.blog.me/220185178794)</a:t>
            </a:r>
            <a:endParaRPr lang="en-US" altLang="ko-KR" sz="1600" dirty="0">
              <a:latin typeface="나눔바른고딕" pitchFamily="50" charset="-127"/>
              <a:ea typeface="나눔바른고딕" pitchFamily="50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 err="1" smtClean="0">
                <a:latin typeface="나눔바른고딕" pitchFamily="50" charset="-127"/>
                <a:ea typeface="나눔바른고딕" pitchFamily="50" charset="-127"/>
              </a:rPr>
              <a:t>네이버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카페 취업스토리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(http://cafe.naver.com/jobstory00/82879)</a:t>
            </a:r>
          </a:p>
          <a:p>
            <a:pPr marL="0" indent="0">
              <a:buNone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ko-KR" altLang="en-US" sz="2000" dirty="0" err="1" smtClean="0">
                <a:latin typeface="나눔바른고딕" pitchFamily="50" charset="-127"/>
                <a:ea typeface="나눔바른고딕" pitchFamily="50" charset="-127"/>
              </a:rPr>
              <a:t>네이버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 err="1" smtClean="0">
                <a:latin typeface="나눔바른고딕" pitchFamily="50" charset="-127"/>
                <a:ea typeface="나눔바른고딕" pitchFamily="50" charset="-127"/>
              </a:rPr>
              <a:t>블로그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(http://blog.naver.com/qjarl111/220330792023)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ko-KR" altLang="en-US" sz="2000" dirty="0" err="1" smtClean="0">
                <a:latin typeface="나눔바른고딕" pitchFamily="50" charset="-127"/>
                <a:ea typeface="나눔바른고딕" pitchFamily="50" charset="-127"/>
              </a:rPr>
              <a:t>네이버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 err="1" smtClean="0">
                <a:latin typeface="나눔바른고딕" pitchFamily="50" charset="-127"/>
                <a:ea typeface="나눔바른고딕" pitchFamily="50" charset="-127"/>
              </a:rPr>
              <a:t>블로그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(http://quriste.blog.me/100198439667)</a:t>
            </a:r>
          </a:p>
          <a:p>
            <a:pPr marL="0" indent="0">
              <a:buNone/>
            </a:pP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ko-KR" altLang="en-US" sz="2000" dirty="0" err="1" smtClean="0">
                <a:latin typeface="나눔바른고딕" pitchFamily="50" charset="-127"/>
                <a:ea typeface="나눔바른고딕" pitchFamily="50" charset="-127"/>
              </a:rPr>
              <a:t>네이버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 err="1" smtClean="0">
                <a:latin typeface="나눔바른고딕" pitchFamily="50" charset="-127"/>
                <a:ea typeface="나눔바른고딕" pitchFamily="50" charset="-127"/>
              </a:rPr>
              <a:t>블로그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(http://blog.naver.com/blogpyh/220006849119)</a:t>
            </a:r>
            <a:endParaRPr lang="en-US" altLang="ko-KR" sz="2400" dirty="0">
              <a:latin typeface="나눔바른고딕" pitchFamily="50" charset="-127"/>
              <a:ea typeface="나눔바른고딕" pitchFamily="50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   </a:t>
            </a:r>
            <a:r>
              <a:rPr lang="ko-KR" altLang="en-US" sz="2000" dirty="0" err="1" smtClean="0">
                <a:latin typeface="나눔바른고딕" pitchFamily="50" charset="-127"/>
                <a:ea typeface="나눔바른고딕" pitchFamily="50" charset="-127"/>
              </a:rPr>
              <a:t>티스토리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 err="1" smtClean="0">
                <a:latin typeface="나눔바른고딕" pitchFamily="50" charset="-127"/>
                <a:ea typeface="나눔바른고딕" pitchFamily="50" charset="-127"/>
              </a:rPr>
              <a:t>블로그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(http://zerobless.tistory.com/63)</a:t>
            </a:r>
            <a:endParaRPr lang="en-US" altLang="ko-KR" sz="1600" dirty="0">
              <a:latin typeface="나눔바른고딕" pitchFamily="50" charset="-127"/>
              <a:ea typeface="나눔바른고딕" pitchFamily="50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   </a:t>
            </a:r>
          </a:p>
          <a:p>
            <a:pPr marL="0" indent="0">
              <a:buNone/>
            </a:pPr>
            <a:endParaRPr lang="en-US" altLang="ko-KR" sz="2400" dirty="0">
              <a:latin typeface="나눔바른고딕" pitchFamily="50" charset="-127"/>
              <a:ea typeface="나눔바른고딕" pitchFamily="50" charset="-127"/>
            </a:endParaRPr>
          </a:p>
          <a:p>
            <a:pPr marL="0" indent="0">
              <a:buNone/>
            </a:pPr>
            <a:endParaRPr lang="ko-KR" altLang="en-US" sz="24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541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720</Words>
  <Application>Microsoft Office PowerPoint</Application>
  <PresentationFormat>화면 슬라이드 쇼(4:3)</PresentationFormat>
  <Paragraphs>88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Arial</vt:lpstr>
      <vt:lpstr>나눔명조</vt:lpstr>
      <vt:lpstr>맑은 고딕</vt:lpstr>
      <vt:lpstr>나눔바른고딕</vt:lpstr>
      <vt:lpstr>Office 테마</vt:lpstr>
      <vt:lpstr>객체 지향 프로그래밍</vt:lpstr>
      <vt:lpstr>객체(Object)</vt:lpstr>
      <vt:lpstr>객체 지향</vt:lpstr>
      <vt:lpstr>캡슐화(Encapsulation)</vt:lpstr>
      <vt:lpstr>상속(Inheritance)</vt:lpstr>
      <vt:lpstr>다형성(Polymorphism)</vt:lpstr>
      <vt:lpstr>클래스(Class)와 객체</vt:lpstr>
      <vt:lpstr>출처: 참고자료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 지향 프로그래밍</dc:title>
  <dc:creator>student</dc:creator>
  <cp:lastModifiedBy>student</cp:lastModifiedBy>
  <cp:revision>17</cp:revision>
  <dcterms:created xsi:type="dcterms:W3CDTF">2015-04-29T08:14:48Z</dcterms:created>
  <dcterms:modified xsi:type="dcterms:W3CDTF">2015-04-29T08:58:01Z</dcterms:modified>
</cp:coreProperties>
</file>