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3" r:id="rId9"/>
    <p:sldId id="262" r:id="rId10"/>
    <p:sldId id="264" r:id="rId11"/>
    <p:sldId id="272" r:id="rId12"/>
    <p:sldId id="265" r:id="rId13"/>
    <p:sldId id="266" r:id="rId14"/>
    <p:sldId id="268" r:id="rId15"/>
    <p:sldId id="267" r:id="rId16"/>
    <p:sldId id="271" r:id="rId17"/>
    <p:sldId id="273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10/17/2016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9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Check for Autocorrelations: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493455"/>
            <a:ext cx="4666537" cy="331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939" y="2581847"/>
            <a:ext cx="4571949" cy="323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37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Model Selection: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Criteria: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436" y="3340270"/>
            <a:ext cx="3733800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436" y="3874434"/>
            <a:ext cx="7134225" cy="36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284" y="4408424"/>
            <a:ext cx="44291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Model Selection: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ARIMA(</a:t>
            </a:r>
            <a:r>
              <a:rPr lang="en-US" dirty="0" err="1" smtClean="0"/>
              <a:t>p,d,q</a:t>
            </a:r>
            <a:r>
              <a:rPr lang="en-US" dirty="0" smtClean="0"/>
              <a:t>): x13_arima_select_order</a:t>
            </a:r>
          </a:p>
          <a:p>
            <a:pPr lvl="1"/>
            <a:r>
              <a:rPr lang="en-US" dirty="0"/>
              <a:t>Perform automatic </a:t>
            </a:r>
            <a:r>
              <a:rPr lang="en-US" dirty="0" smtClean="0"/>
              <a:t>seasonal </a:t>
            </a:r>
            <a:r>
              <a:rPr lang="en-US" dirty="0"/>
              <a:t>ARIMA </a:t>
            </a:r>
            <a:r>
              <a:rPr lang="en-US" dirty="0" smtClean="0"/>
              <a:t>order </a:t>
            </a:r>
            <a:r>
              <a:rPr lang="en-US" dirty="0"/>
              <a:t>identification using x12/x13 </a:t>
            </a:r>
            <a:r>
              <a:rPr lang="en-US" dirty="0" smtClean="0"/>
              <a:t>ARIMA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AMRM(</a:t>
            </a:r>
            <a:r>
              <a:rPr lang="en-US" dirty="0" err="1" smtClean="0"/>
              <a:t>p,q</a:t>
            </a:r>
            <a:r>
              <a:rPr lang="en-US" dirty="0" smtClean="0"/>
              <a:t>): </a:t>
            </a:r>
            <a:r>
              <a:rPr lang="en-US" dirty="0" err="1" smtClean="0"/>
              <a:t>arma_order_select_ic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585" y="4562030"/>
            <a:ext cx="39528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62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Model Output: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902" y="2520887"/>
            <a:ext cx="5381234" cy="366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97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Model Performance: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 sample fit:</a:t>
                </a:r>
              </a:p>
              <a:p>
                <a:pPr lvl="1"/>
                <a:r>
                  <a:rPr lang="en-US" dirty="0" smtClean="0"/>
                  <a:t>P-value</a:t>
                </a:r>
              </a:p>
              <a:p>
                <a:pPr lvl="1"/>
                <a:r>
                  <a:rPr lang="el-GR" sz="2400" dirty="0" smtClean="0"/>
                  <a:t>ε</a:t>
                </a:r>
                <a:r>
                  <a:rPr lang="en-US" sz="1200" dirty="0"/>
                  <a:t>t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~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dirty="0">
                        <a:latin typeface="Cambria Math" panose="02040503050406030204" pitchFamily="18" charset="0"/>
                      </a:rPr>
                      <m:t>),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iid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Mean Absolute Error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 smtClean="0"/>
                  <a:t>Out of Time Prediction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183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Potential Improvement: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transformation </a:t>
            </a:r>
          </a:p>
          <a:p>
            <a:r>
              <a:rPr lang="en-US" dirty="0" smtClean="0"/>
              <a:t>ARCH/GARCH</a:t>
            </a:r>
          </a:p>
          <a:p>
            <a:r>
              <a:rPr lang="en-US" dirty="0" smtClean="0"/>
              <a:t>VAR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1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Task 3: </a:t>
            </a:r>
            <a:r>
              <a:rPr lang="en-US" dirty="0"/>
              <a:t>Cluster ads into 3 groups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Pearson Correlation Coefficient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avg</m:t>
                        </m:r>
                        <m:r>
                          <m:rPr>
                            <m:nor/>
                          </m:rPr>
                          <a:rPr lang="en-US" dirty="0"/>
                          <m:t>_</m:t>
                        </m:r>
                        <m:r>
                          <m:rPr>
                            <m:nor/>
                          </m:rPr>
                          <a:rPr lang="en-US" dirty="0"/>
                          <m:t>cost</m:t>
                        </m:r>
                        <m:r>
                          <m:rPr>
                            <m:nor/>
                          </m:rPr>
                          <a:rPr lang="en-US" dirty="0"/>
                          <m:t>_</m:t>
                        </m:r>
                        <m:r>
                          <m:rPr>
                            <m:nor/>
                          </m:rPr>
                          <a:rPr lang="en-US" dirty="0"/>
                          <m:t>per</m:t>
                        </m:r>
                        <m:r>
                          <m:rPr>
                            <m:nor/>
                          </m:rPr>
                          <a:rPr lang="en-US" dirty="0"/>
                          <m:t>_</m:t>
                        </m:r>
                        <m:r>
                          <m:rPr>
                            <m:nor/>
                          </m:rPr>
                          <a:rPr lang="en-US" dirty="0"/>
                          <m:t>click</m:t>
                        </m:r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r>
                          <m:rPr>
                            <m:nor/>
                          </m:rPr>
                          <a:rPr lang="en-US" dirty="0"/>
                          <m:t>days</m:t>
                        </m:r>
                        <m:r>
                          <m:rPr>
                            <m:nor/>
                          </m:rPr>
                          <a:rPr lang="en-US" dirty="0"/>
                          <m:t>_</m:t>
                        </m:r>
                        <m:r>
                          <m:rPr>
                            <m:nor/>
                          </m:rPr>
                          <a:rPr lang="en-US" dirty="0"/>
                          <m:t>past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dirty="0"/>
                              <m:t>avg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cost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per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click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b="0" i="0" dirty="0" smtClean="0"/>
                              <m:t>days</m:t>
                            </m:r>
                            <m:r>
                              <m:rPr>
                                <m:nor/>
                              </m:rPr>
                              <a:rPr lang="en-US" b="0" i="0" dirty="0" smtClean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en-US" b="0" i="0" dirty="0" smtClean="0"/>
                              <m:t>past</m:t>
                            </m:r>
                          </m:sub>
                        </m:sSub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err="1" smtClean="0"/>
                  <a:t>Scipy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stats.pearsonr</a:t>
                </a:r>
                <a:r>
                  <a:rPr lang="en-US" dirty="0" smtClean="0"/>
                  <a:t> </a:t>
                </a:r>
                <a:r>
                  <a:rPr lang="en-US" dirty="0"/>
                  <a:t>(</a:t>
                </a:r>
                <a:r>
                  <a:rPr lang="en-US" dirty="0" err="1"/>
                  <a:t>avg_cost_per_click</a:t>
                </a:r>
                <a:r>
                  <a:rPr lang="en-US" dirty="0"/>
                  <a:t>, </a:t>
                </a:r>
                <a:r>
                  <a:rPr lang="en-US" dirty="0" err="1"/>
                  <a:t>days_past</a:t>
                </a:r>
                <a:r>
                  <a:rPr lang="en-US" dirty="0"/>
                  <a:t>)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56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 &amp; 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91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Thank </a:t>
            </a:r>
            <a:r>
              <a:rPr lang="en-US" sz="8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you!</a:t>
            </a:r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/>
            </a:r>
            <a:b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391" y="2530031"/>
            <a:ext cx="5582697" cy="35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Goal of the Project: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 XYZ is a food delivery company. T</a:t>
            </a:r>
            <a:r>
              <a:rPr lang="en-US" dirty="0" smtClean="0"/>
              <a:t>hey </a:t>
            </a:r>
            <a:r>
              <a:rPr lang="en-US" dirty="0"/>
              <a:t>have been relying significantly on online </a:t>
            </a:r>
            <a:r>
              <a:rPr lang="en-US" dirty="0" smtClean="0"/>
              <a:t>ads.</a:t>
            </a:r>
          </a:p>
          <a:p>
            <a:endParaRPr lang="en-US" dirty="0"/>
          </a:p>
          <a:p>
            <a:r>
              <a:rPr lang="en-US" dirty="0"/>
              <a:t>At the moment, they are running 40 different ad campaigns and </a:t>
            </a:r>
            <a:r>
              <a:rPr lang="en-US" dirty="0" smtClean="0"/>
              <a:t>would like to understand </a:t>
            </a:r>
            <a:r>
              <a:rPr lang="en-US" dirty="0"/>
              <a:t>their performance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8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Specific Tasks: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the </a:t>
            </a:r>
            <a:r>
              <a:rPr lang="en-US" dirty="0"/>
              <a:t>5 best ad </a:t>
            </a:r>
            <a:r>
              <a:rPr lang="en-US" dirty="0" smtClean="0"/>
              <a:t>groups</a:t>
            </a:r>
          </a:p>
          <a:p>
            <a:r>
              <a:rPr lang="en-US" dirty="0" smtClean="0"/>
              <a:t>Predict how </a:t>
            </a:r>
            <a:r>
              <a:rPr lang="en-US" dirty="0"/>
              <a:t>many ads will be shown on Dec, 15 </a:t>
            </a:r>
            <a:r>
              <a:rPr lang="en-US" dirty="0" smtClean="0"/>
              <a:t>for each campaign</a:t>
            </a:r>
          </a:p>
          <a:p>
            <a:r>
              <a:rPr lang="en-US" dirty="0" smtClean="0"/>
              <a:t>Cluster </a:t>
            </a:r>
            <a:r>
              <a:rPr lang="en-US" dirty="0"/>
              <a:t>ads into 3 </a:t>
            </a:r>
            <a:r>
              <a:rPr lang="en-US" dirty="0" smtClean="0"/>
              <a:t>groups based on the trend of </a:t>
            </a:r>
            <a:r>
              <a:rPr lang="en-US" dirty="0" err="1" smtClean="0"/>
              <a:t>avg_cost_per_click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15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Exploration: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20356"/>
            <a:ext cx="9601196" cy="3318936"/>
          </a:xfrm>
        </p:spPr>
        <p:txBody>
          <a:bodyPr/>
          <a:lstStyle/>
          <a:p>
            <a:r>
              <a:rPr lang="en-US" dirty="0" smtClean="0"/>
              <a:t>Data Shape: (2115,7)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Missing Values</a:t>
            </a:r>
          </a:p>
          <a:p>
            <a:r>
              <a:rPr lang="en-US" dirty="0" smtClean="0"/>
              <a:t>Outlier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3054858"/>
            <a:ext cx="87725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8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Task 1: </a:t>
            </a:r>
            <a:r>
              <a:rPr lang="en-US" dirty="0"/>
              <a:t>Identify </a:t>
            </a:r>
            <a:r>
              <a:rPr lang="en-US" dirty="0" smtClean="0"/>
              <a:t>the 5 Best Ad Groups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Metric: </a:t>
                </a:r>
              </a:p>
              <a:p>
                <a:pPr lvl="1"/>
                <a:r>
                  <a:rPr lang="en-US" dirty="0" smtClean="0"/>
                  <a:t>CRT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𝐶𝑙𝑖𝑐𝑘𝑠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𝐼𝑚𝑝𝑟𝑒𝑠𝑠𝑜𝑖𝑛</m:t>
                        </m:r>
                      </m:den>
                    </m:f>
                  </m:oMath>
                </a14:m>
                <a:r>
                  <a:rPr lang="en-US" dirty="0" smtClean="0"/>
                  <a:t> * 100%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Measures how many people see your ads and whether they engage with the ads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96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Pros &amp; Cons: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20887"/>
            <a:ext cx="4157932" cy="3317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812" y="2520887"/>
            <a:ext cx="4621340" cy="305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1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Task 2:Predict #of ads to </a:t>
            </a:r>
            <a:r>
              <a:rPr lang="en-US" dirty="0"/>
              <a:t>be shown on Dec, </a:t>
            </a:r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Cross-sectional </a:t>
            </a:r>
          </a:p>
          <a:p>
            <a:pPr lvl="1"/>
            <a:r>
              <a:rPr lang="en-US" dirty="0" smtClean="0"/>
              <a:t>Time series</a:t>
            </a:r>
          </a:p>
          <a:p>
            <a:pPr lvl="1"/>
            <a:r>
              <a:rPr lang="en-US" dirty="0" smtClean="0"/>
              <a:t>Panel data</a:t>
            </a:r>
          </a:p>
        </p:txBody>
      </p:sp>
    </p:spTree>
    <p:extLst>
      <p:ext uri="{BB962C8B-B14F-4D97-AF65-F5344CB8AC3E}">
        <p14:creationId xmlns:p14="http://schemas.microsoft.com/office/powerpoint/2010/main" val="3197612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Plot Series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456879"/>
            <a:ext cx="512017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2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Statistical Tests Performed: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Augmented </a:t>
            </a:r>
            <a:r>
              <a:rPr lang="en-US" sz="2000" dirty="0"/>
              <a:t>Dickey–Fuller test </a:t>
            </a:r>
            <a:endParaRPr lang="en-US" sz="2000" dirty="0" smtClean="0"/>
          </a:p>
          <a:p>
            <a:r>
              <a:rPr lang="en-US" sz="2000" dirty="0" err="1" smtClean="0"/>
              <a:t>adf</a:t>
            </a:r>
            <a:r>
              <a:rPr lang="en-US" sz="2000" dirty="0" smtClean="0"/>
              <a:t>=</a:t>
            </a:r>
            <a:r>
              <a:rPr lang="en-US" sz="2000" dirty="0" err="1" smtClean="0"/>
              <a:t>sm.tsa.adfuller</a:t>
            </a:r>
            <a:r>
              <a:rPr lang="en-US" sz="2000" dirty="0" smtClean="0"/>
              <a:t>(</a:t>
            </a:r>
            <a:r>
              <a:rPr lang="en-US" sz="2000" dirty="0" err="1" smtClean="0"/>
              <a:t>ads_s</a:t>
            </a:r>
            <a:r>
              <a:rPr lang="en-US" sz="2000" dirty="0"/>
              <a:t>, </a:t>
            </a:r>
            <a:r>
              <a:rPr lang="en-US" sz="2000" dirty="0" err="1"/>
              <a:t>maxlag</a:t>
            </a:r>
            <a:r>
              <a:rPr lang="en-US" sz="2000" dirty="0"/>
              <a:t>=None, </a:t>
            </a:r>
            <a:r>
              <a:rPr lang="en-US" sz="2000" dirty="0">
                <a:solidFill>
                  <a:srgbClr val="FF0000"/>
                </a:solidFill>
              </a:rPr>
              <a:t>regression='</a:t>
            </a:r>
            <a:r>
              <a:rPr lang="en-US" sz="2000" dirty="0" err="1">
                <a:solidFill>
                  <a:srgbClr val="FF0000"/>
                </a:solidFill>
              </a:rPr>
              <a:t>nc</a:t>
            </a:r>
            <a:r>
              <a:rPr lang="en-US" sz="2000" dirty="0">
                <a:solidFill>
                  <a:srgbClr val="FF0000"/>
                </a:solidFill>
              </a:rPr>
              <a:t>', </a:t>
            </a:r>
            <a:r>
              <a:rPr lang="en-US" sz="2000" dirty="0" err="1"/>
              <a:t>autolag</a:t>
            </a:r>
            <a:r>
              <a:rPr lang="en-US" sz="2000" dirty="0"/>
              <a:t>='AIC', store=False, </a:t>
            </a:r>
            <a:r>
              <a:rPr lang="en-US" sz="2000" dirty="0" err="1"/>
              <a:t>regresults</a:t>
            </a:r>
            <a:r>
              <a:rPr lang="en-US" sz="2000" dirty="0"/>
              <a:t>=False</a:t>
            </a:r>
            <a:r>
              <a:rPr lang="en-US" sz="2000" dirty="0" smtClean="0"/>
              <a:t>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AutoShape 2" descr=" \begin{equation*} AIC = 2 k - 2\ln( \mathcal{L} ) \end{equation*} "/>
          <p:cNvSpPr>
            <a:spLocks noChangeAspect="1" noChangeArrowheads="1"/>
          </p:cNvSpPr>
          <p:nvPr/>
        </p:nvSpPr>
        <p:spPr bwMode="auto">
          <a:xfrm>
            <a:off x="0" y="-128588"/>
            <a:ext cx="1447800" cy="17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 descr=" \begin{equation*} BIC = k \ln(N) - 2\ln( \mathcal{L} ) \end{equation*} "/>
          <p:cNvSpPr>
            <a:spLocks noChangeAspect="1" noChangeArrowheads="1"/>
          </p:cNvSpPr>
          <p:nvPr/>
        </p:nvSpPr>
        <p:spPr bwMode="auto">
          <a:xfrm>
            <a:off x="149225" y="-6350"/>
            <a:ext cx="18288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187484" y="324570"/>
            <a:ext cx="121828" cy="11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inherit"/>
              </a:rPr>
              <a:t> 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inherit"/>
              </a:rPr>
              <a:t> 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inherit"/>
            </a:endParaRPr>
          </a:p>
        </p:txBody>
      </p:sp>
      <p:sp>
        <p:nvSpPr>
          <p:cNvPr id="8" name="AutoShape 5" descr=" \begin{equation*} AIC = 2 k - 2\ln( \mathcal{L} ) \end{equation*} "/>
          <p:cNvSpPr>
            <a:spLocks noChangeAspect="1" noChangeArrowheads="1"/>
          </p:cNvSpPr>
          <p:nvPr/>
        </p:nvSpPr>
        <p:spPr bwMode="auto">
          <a:xfrm>
            <a:off x="152400" y="23812"/>
            <a:ext cx="1447800" cy="17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 \begin{equation*} BIC = k \ln(N) - 2\ln( \mathcal{L} ) \end{equation*} "/>
          <p:cNvSpPr>
            <a:spLocks noChangeAspect="1" noChangeArrowheads="1"/>
          </p:cNvSpPr>
          <p:nvPr/>
        </p:nvSpPr>
        <p:spPr bwMode="auto">
          <a:xfrm>
            <a:off x="301625" y="146050"/>
            <a:ext cx="18288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810000"/>
            <a:ext cx="4340352" cy="199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29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1108</TotalTime>
  <Words>231</Words>
  <Application>Microsoft Office PowerPoint</Application>
  <PresentationFormat>Widescreen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inherit</vt:lpstr>
      <vt:lpstr>Arial</vt:lpstr>
      <vt:lpstr>Cambria Math</vt:lpstr>
      <vt:lpstr>Garamond</vt:lpstr>
      <vt:lpstr>Organic</vt:lpstr>
      <vt:lpstr>Data Science Project </vt:lpstr>
      <vt:lpstr>Goal of the Project:</vt:lpstr>
      <vt:lpstr>Specific Tasks:</vt:lpstr>
      <vt:lpstr>Data Exploration:</vt:lpstr>
      <vt:lpstr>Task 1: Identify the 5 Best Ad Groups </vt:lpstr>
      <vt:lpstr>Pros &amp; Cons:</vt:lpstr>
      <vt:lpstr>Task 2:Predict #of ads to be shown on Dec, 15</vt:lpstr>
      <vt:lpstr>Plot Series Data</vt:lpstr>
      <vt:lpstr>Statistical Tests Performed:</vt:lpstr>
      <vt:lpstr>Check for Autocorrelations:</vt:lpstr>
      <vt:lpstr>Model Selection:</vt:lpstr>
      <vt:lpstr>Model Selection:</vt:lpstr>
      <vt:lpstr>Model Output:</vt:lpstr>
      <vt:lpstr>Model Performance:</vt:lpstr>
      <vt:lpstr>Potential Improvement:</vt:lpstr>
      <vt:lpstr>Task 3: Cluster ads into 3 groups</vt:lpstr>
      <vt:lpstr>Q &amp; A:</vt:lpstr>
      <vt:lpstr>Thank you!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</dc:title>
  <dc:creator>Cindy</dc:creator>
  <cp:lastModifiedBy>Cindy</cp:lastModifiedBy>
  <cp:revision>26</cp:revision>
  <dcterms:created xsi:type="dcterms:W3CDTF">2016-10-17T03:49:51Z</dcterms:created>
  <dcterms:modified xsi:type="dcterms:W3CDTF">2016-10-18T01:11:41Z</dcterms:modified>
</cp:coreProperties>
</file>