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499" r:id="rId2"/>
    <p:sldId id="500" r:id="rId3"/>
    <p:sldId id="540" r:id="rId4"/>
    <p:sldId id="502" r:id="rId5"/>
    <p:sldId id="542" r:id="rId6"/>
    <p:sldId id="543" r:id="rId7"/>
    <p:sldId id="537" r:id="rId8"/>
    <p:sldId id="535" r:id="rId9"/>
    <p:sldId id="504" r:id="rId10"/>
    <p:sldId id="505" r:id="rId11"/>
    <p:sldId id="538" r:id="rId12"/>
    <p:sldId id="506" r:id="rId13"/>
    <p:sldId id="544" r:id="rId14"/>
    <p:sldId id="508" r:id="rId15"/>
    <p:sldId id="263" r:id="rId16"/>
  </p:sldIdLst>
  <p:sldSz cx="12192000" cy="6858000"/>
  <p:notesSz cx="6858000" cy="9144000"/>
  <p:embeddedFontLst>
    <p:embeddedFont>
      <p:font typeface="경기천년제목 Bold" panose="02020603020101020101" pitchFamily="18" charset="-127"/>
      <p:bold r:id="rId18"/>
    </p:embeddedFont>
    <p:embeddedFont>
      <p:font typeface="경기천년제목 Medium" panose="02020603020101020101" pitchFamily="18" charset="-127"/>
      <p:regular r:id="rId19"/>
    </p:embeddedFont>
    <p:embeddedFont>
      <p:font typeface="에스코어 드림 5 Medium" panose="020B0503030302020204" pitchFamily="34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S-Core Dream 6 Bold" panose="020B0503030302020204" pitchFamily="34" charset="-127"/>
      <p:regular r:id="rId27"/>
      <p:bold r:id="rId2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E3E0"/>
    <a:srgbClr val="556078"/>
    <a:srgbClr val="007E00"/>
    <a:srgbClr val="506078"/>
    <a:srgbClr val="E94E1B"/>
    <a:srgbClr val="AA6F3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2"/>
    <p:restoredTop sz="87337"/>
  </p:normalViewPr>
  <p:slideViewPr>
    <p:cSldViewPr snapToGrid="0" snapToObjects="1">
      <p:cViewPr varScale="1">
        <p:scale>
          <a:sx n="106" d="100"/>
          <a:sy n="10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8702-489E-4A42-9E12-3F1D16D90F59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0552A-F207-D547-A2E4-063B1D81A2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188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B1739-4C7E-BD41-B554-BF1485E2C61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362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B1739-4C7E-BD41-B554-BF1485E2C61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8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B1739-4C7E-BD41-B554-BF1485E2C61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57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 절에 포함되는 </a:t>
            </a:r>
            <a:r>
              <a:rPr kumimoji="1" lang="en-US" altLang="ko-KR" dirty="0"/>
              <a:t>32p</a:t>
            </a:r>
            <a:r>
              <a:rPr kumimoji="1" lang="ko-KR" altLang="en-US" dirty="0"/>
              <a:t> 삭제하고 현재 페이지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0552A-F207-D547-A2E4-063B1D81A2A8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6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CB36C-C938-A845-BE7A-23386F497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6727A-FCCB-D247-A242-F5E853F43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D07A0-8A2D-CB4E-A351-D48565FE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6553A-2575-A44A-898C-87F37848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F154A-957A-5745-91F9-9F0DE4D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6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EFCFC-21AC-DB40-9854-E784BF27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87BBE-2147-084B-9C34-89C7363BF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FD19A-6D82-1647-B53C-0720A158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5898B-2F9D-9147-BAD1-7088C374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614A3-E490-E54E-9C47-82AFE16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907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502156-F8F7-0046-9A34-07F619499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46ABC-C5FE-4545-8847-94DE5DFE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21A58-1482-914E-92F3-96838D97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5EA8A-09D9-EE41-93A6-BC5546DA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EED53-0178-D74C-A858-4EF5307D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953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4447D2C-D7C8-534D-8439-49EF5C0D91E8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6545F6-6DB6-6747-8528-356C1DA2A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</a:blip>
          <a:stretch>
            <a:fillRect/>
          </a:stretch>
        </p:blipFill>
        <p:spPr>
          <a:xfrm>
            <a:off x="5198123" y="3075057"/>
            <a:ext cx="1795753" cy="956616"/>
          </a:xfrm>
          <a:prstGeom prst="rect">
            <a:avLst/>
          </a:prstGeom>
        </p:spPr>
      </p:pic>
      <p:sp>
        <p:nvSpPr>
          <p:cNvPr id="9" name="텍스트 개체 틀 24">
            <a:extLst>
              <a:ext uri="{FF2B5EF4-FFF2-40B4-BE49-F238E27FC236}">
                <a16:creationId xmlns:a16="http://schemas.microsoft.com/office/drawing/2014/main" id="{10415C67-D597-5049-8E31-B0CC87755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521" y="402697"/>
            <a:ext cx="2935419" cy="286232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kumimoji="1" lang="ko-KR" altLang="en-US" sz="1400" b="1" i="1" spc="-150" dirty="0" smtClean="0">
                <a:solidFill>
                  <a:schemeClr val="bg1"/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ore-KR" altLang="en-US" dirty="0"/>
            </a:lvl5pPr>
          </a:lstStyle>
          <a:p>
            <a:pPr marL="0"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5056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-33351" y="-6062"/>
            <a:ext cx="12290850" cy="6981627"/>
            <a:chOff x="-18" y="2"/>
            <a:chExt cx="7722" cy="432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18" y="2"/>
              <a:ext cx="772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883" y="2"/>
              <a:ext cx="2818" cy="4276"/>
            </a:xfrm>
            <a:custGeom>
              <a:avLst/>
              <a:gdLst>
                <a:gd name="T0" fmla="*/ 0 w 2818"/>
                <a:gd name="T1" fmla="*/ 0 h 4276"/>
                <a:gd name="T2" fmla="*/ 2818 w 2818"/>
                <a:gd name="T3" fmla="*/ 4276 h 4276"/>
                <a:gd name="T4" fmla="*/ 2818 w 2818"/>
                <a:gd name="T5" fmla="*/ 0 h 4276"/>
                <a:gd name="T6" fmla="*/ 0 w 2818"/>
                <a:gd name="T7" fmla="*/ 0 h 4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8" h="4276">
                  <a:moveTo>
                    <a:pt x="0" y="0"/>
                  </a:moveTo>
                  <a:lnTo>
                    <a:pt x="2818" y="4276"/>
                  </a:lnTo>
                  <a:lnTo>
                    <a:pt x="28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85" y="2"/>
              <a:ext cx="6090" cy="269"/>
            </a:xfrm>
            <a:custGeom>
              <a:avLst/>
              <a:gdLst>
                <a:gd name="T0" fmla="*/ 6090 w 6090"/>
                <a:gd name="T1" fmla="*/ 0 h 269"/>
                <a:gd name="T2" fmla="*/ 6090 w 6090"/>
                <a:gd name="T3" fmla="*/ 269 h 269"/>
                <a:gd name="T4" fmla="*/ 176 w 6090"/>
                <a:gd name="T5" fmla="*/ 269 h 269"/>
                <a:gd name="T6" fmla="*/ 0 w 6090"/>
                <a:gd name="T7" fmla="*/ 5 h 269"/>
                <a:gd name="T8" fmla="*/ 0 w 6090"/>
                <a:gd name="T9" fmla="*/ 0 h 269"/>
                <a:gd name="T10" fmla="*/ 6090 w 6090"/>
                <a:gd name="T1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90" h="269">
                  <a:moveTo>
                    <a:pt x="6090" y="0"/>
                  </a:moveTo>
                  <a:lnTo>
                    <a:pt x="6090" y="269"/>
                  </a:lnTo>
                  <a:lnTo>
                    <a:pt x="176" y="269"/>
                  </a:lnTo>
                  <a:lnTo>
                    <a:pt x="0" y="5"/>
                  </a:lnTo>
                  <a:lnTo>
                    <a:pt x="0" y="0"/>
                  </a:lnTo>
                  <a:lnTo>
                    <a:pt x="6090" y="0"/>
                  </a:lnTo>
                  <a:close/>
                </a:path>
              </a:pathLst>
            </a:custGeom>
            <a:solidFill>
              <a:srgbClr val="E5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79" y="2"/>
              <a:ext cx="1783" cy="1016"/>
            </a:xfrm>
            <a:custGeom>
              <a:avLst/>
              <a:gdLst>
                <a:gd name="T0" fmla="*/ 1783 w 1783"/>
                <a:gd name="T1" fmla="*/ 0 h 1016"/>
                <a:gd name="T2" fmla="*/ 1783 w 1783"/>
                <a:gd name="T3" fmla="*/ 1016 h 1016"/>
                <a:gd name="T4" fmla="*/ 669 w 1783"/>
                <a:gd name="T5" fmla="*/ 1016 h 1016"/>
                <a:gd name="T6" fmla="*/ 0 w 1783"/>
                <a:gd name="T7" fmla="*/ 0 h 1016"/>
                <a:gd name="T8" fmla="*/ 1783 w 1783"/>
                <a:gd name="T9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3" h="1016">
                  <a:moveTo>
                    <a:pt x="1783" y="0"/>
                  </a:moveTo>
                  <a:lnTo>
                    <a:pt x="1783" y="1016"/>
                  </a:lnTo>
                  <a:lnTo>
                    <a:pt x="669" y="1016"/>
                  </a:lnTo>
                  <a:lnTo>
                    <a:pt x="0" y="0"/>
                  </a:lnTo>
                  <a:lnTo>
                    <a:pt x="1783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219" y="2"/>
              <a:ext cx="1482" cy="2238"/>
            </a:xfrm>
            <a:custGeom>
              <a:avLst/>
              <a:gdLst>
                <a:gd name="T0" fmla="*/ 0 w 1482"/>
                <a:gd name="T1" fmla="*/ 0 h 2238"/>
                <a:gd name="T2" fmla="*/ 1482 w 1482"/>
                <a:gd name="T3" fmla="*/ 2238 h 2238"/>
                <a:gd name="T4" fmla="*/ 1482 w 1482"/>
                <a:gd name="T5" fmla="*/ 0 h 2238"/>
                <a:gd name="T6" fmla="*/ 0 w 1482"/>
                <a:gd name="T7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2" h="2238">
                  <a:moveTo>
                    <a:pt x="0" y="0"/>
                  </a:moveTo>
                  <a:lnTo>
                    <a:pt x="1482" y="2238"/>
                  </a:lnTo>
                  <a:lnTo>
                    <a:pt x="1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6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-21" y="46"/>
              <a:ext cx="2818" cy="4276"/>
            </a:xfrm>
            <a:custGeom>
              <a:avLst/>
              <a:gdLst>
                <a:gd name="T0" fmla="*/ 2818 w 2818"/>
                <a:gd name="T1" fmla="*/ 4276 h 4276"/>
                <a:gd name="T2" fmla="*/ 0 w 2818"/>
                <a:gd name="T3" fmla="*/ 0 h 4276"/>
                <a:gd name="T4" fmla="*/ 0 w 2818"/>
                <a:gd name="T5" fmla="*/ 4276 h 4276"/>
                <a:gd name="T6" fmla="*/ 2818 w 2818"/>
                <a:gd name="T7" fmla="*/ 4276 h 4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8" h="4276">
                  <a:moveTo>
                    <a:pt x="2818" y="4276"/>
                  </a:moveTo>
                  <a:lnTo>
                    <a:pt x="0" y="0"/>
                  </a:lnTo>
                  <a:lnTo>
                    <a:pt x="0" y="4276"/>
                  </a:lnTo>
                  <a:lnTo>
                    <a:pt x="2818" y="427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303" y="4053"/>
              <a:ext cx="6089" cy="269"/>
            </a:xfrm>
            <a:custGeom>
              <a:avLst/>
              <a:gdLst>
                <a:gd name="T0" fmla="*/ 0 w 6089"/>
                <a:gd name="T1" fmla="*/ 269 h 269"/>
                <a:gd name="T2" fmla="*/ 0 w 6089"/>
                <a:gd name="T3" fmla="*/ 0 h 269"/>
                <a:gd name="T4" fmla="*/ 5916 w 6089"/>
                <a:gd name="T5" fmla="*/ 0 h 269"/>
                <a:gd name="T6" fmla="*/ 6089 w 6089"/>
                <a:gd name="T7" fmla="*/ 264 h 269"/>
                <a:gd name="T8" fmla="*/ 6089 w 6089"/>
                <a:gd name="T9" fmla="*/ 269 h 269"/>
                <a:gd name="T10" fmla="*/ 0 w 6089"/>
                <a:gd name="T11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89" h="269">
                  <a:moveTo>
                    <a:pt x="0" y="269"/>
                  </a:moveTo>
                  <a:lnTo>
                    <a:pt x="0" y="0"/>
                  </a:lnTo>
                  <a:lnTo>
                    <a:pt x="5916" y="0"/>
                  </a:lnTo>
                  <a:lnTo>
                    <a:pt x="6089" y="264"/>
                  </a:lnTo>
                  <a:lnTo>
                    <a:pt x="6089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15" y="3308"/>
              <a:ext cx="1786" cy="1014"/>
            </a:xfrm>
            <a:custGeom>
              <a:avLst/>
              <a:gdLst>
                <a:gd name="T0" fmla="*/ 0 w 1786"/>
                <a:gd name="T1" fmla="*/ 1014 h 1014"/>
                <a:gd name="T2" fmla="*/ 0 w 1786"/>
                <a:gd name="T3" fmla="*/ 0 h 1014"/>
                <a:gd name="T4" fmla="*/ 1114 w 1786"/>
                <a:gd name="T5" fmla="*/ 0 h 1014"/>
                <a:gd name="T6" fmla="*/ 1786 w 1786"/>
                <a:gd name="T7" fmla="*/ 1014 h 1014"/>
                <a:gd name="T8" fmla="*/ 0 w 1786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1014">
                  <a:moveTo>
                    <a:pt x="0" y="1014"/>
                  </a:moveTo>
                  <a:lnTo>
                    <a:pt x="0" y="0"/>
                  </a:lnTo>
                  <a:lnTo>
                    <a:pt x="1114" y="0"/>
                  </a:lnTo>
                  <a:lnTo>
                    <a:pt x="1786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-21" y="2084"/>
              <a:ext cx="1480" cy="2238"/>
            </a:xfrm>
            <a:custGeom>
              <a:avLst/>
              <a:gdLst>
                <a:gd name="T0" fmla="*/ 1480 w 1480"/>
                <a:gd name="T1" fmla="*/ 2238 h 2238"/>
                <a:gd name="T2" fmla="*/ 0 w 1480"/>
                <a:gd name="T3" fmla="*/ 0 h 2238"/>
                <a:gd name="T4" fmla="*/ 0 w 1480"/>
                <a:gd name="T5" fmla="*/ 2238 h 2238"/>
                <a:gd name="T6" fmla="*/ 1480 w 1480"/>
                <a:gd name="T7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0" h="2238">
                  <a:moveTo>
                    <a:pt x="1480" y="2238"/>
                  </a:moveTo>
                  <a:lnTo>
                    <a:pt x="0" y="0"/>
                  </a:lnTo>
                  <a:lnTo>
                    <a:pt x="0" y="2238"/>
                  </a:lnTo>
                  <a:lnTo>
                    <a:pt x="1480" y="2238"/>
                  </a:lnTo>
                  <a:close/>
                </a:path>
              </a:pathLst>
            </a:custGeom>
            <a:solidFill>
              <a:srgbClr val="556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0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95250" y="-104774"/>
            <a:ext cx="7639050" cy="6962774"/>
          </a:xfrm>
          <a:prstGeom prst="rect">
            <a:avLst/>
          </a:prstGeom>
          <a:solidFill>
            <a:srgbClr val="505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5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중단원 도입 문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550" y="6582740"/>
            <a:ext cx="746375" cy="1815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6662" y="-5489"/>
            <a:ext cx="12298661" cy="164934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 userDrawn="1"/>
        </p:nvSpPr>
        <p:spPr>
          <a:xfrm>
            <a:off x="2742153" y="76713"/>
            <a:ext cx="9283772" cy="138651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56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79431" y="388744"/>
            <a:ext cx="0" cy="8461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9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639791"/>
            <a:ext cx="12192000" cy="218209"/>
          </a:xfrm>
          <a:prstGeom prst="rect">
            <a:avLst/>
          </a:prstGeom>
          <a:solidFill>
            <a:srgbClr val="556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550" y="6582740"/>
            <a:ext cx="746375" cy="18157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4829"/>
            <a:ext cx="12192000" cy="218209"/>
          </a:xfrm>
          <a:prstGeom prst="rect">
            <a:avLst/>
          </a:prstGeom>
          <a:solidFill>
            <a:srgbClr val="556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84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276349"/>
            <a:ext cx="12192000" cy="4314825"/>
          </a:xfrm>
          <a:prstGeom prst="rect">
            <a:avLst/>
          </a:prstGeom>
          <a:solidFill>
            <a:srgbClr val="505B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550" y="6582740"/>
            <a:ext cx="746375" cy="1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3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12FDC-0CCE-AB44-9F8D-FC0112CB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ECF71-32EF-9141-9331-B7859712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F2F61-D8AB-EE4C-A7EF-CBA1349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73A25-7A0A-FB4F-8E40-52135FEB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4E5B6-0C90-AB4C-A125-C13410CA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93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214D1-76A3-6B46-BFE6-E7B581A5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C6E4-4D3A-7043-A879-3ADFE68D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BCACA-165E-D64B-BAD2-94BBAA83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EB32-6F0D-3844-98CD-456A3905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9745D-D9A5-1045-AB30-F09C644E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4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47AD7-BD58-7D43-B4C5-8A608A5B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14868-DD13-DE4E-BCAB-3764DF113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CA66B-C917-8943-AB4C-EE88A068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0702D-27FC-F142-A043-85A3AB98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63551-D61B-154A-A977-BFC397FA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A10EC-01C7-D84E-ABC2-8242A6F2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167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B6527-1285-E64A-B998-C96E96B8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A3833-2FB4-F24B-8991-4925BC9C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FFCC60-7062-5A4E-B7E8-A3CF5025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856BF5-74B8-614B-B906-8FCB3E00D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A9C14F-2CE2-8F49-B6EB-5DFF31B79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E4CBD-9CC3-514A-8C76-67CA7712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F87E31-CB9D-754A-A0EC-404B017F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EDD7BE-9AC2-E845-8162-356D46F6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2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257ED-AB36-5245-96BB-52DAE09A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C95EE6-373B-4B4A-9496-2A6F14F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469FB8-F4F0-344E-90FD-CA2E8B42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7DF57-C58C-3142-AE08-3EB41FC3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C8EE34-0B2D-4548-82BA-25960AC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88F61D-0FF8-424A-A1B7-5B7F2B02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33909-E73F-AA4F-9E7E-DC619996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6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30E6-2048-B041-802F-E1FB5E8C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FF1CE-F173-9145-BC74-2FFE509F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5AD89-D7EB-2645-9DD3-5D071423D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ED920-3CB6-AF47-BE6D-87077D4B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F9C89-5974-1846-93FE-CD265497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5FB6-3CA7-9C47-9CCC-293610C3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83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953B9-9720-BE4C-8B80-AACF5CA5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67EF3B-0BE5-0A45-82FB-0F48E02A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151889-DBA3-964A-A4B6-E28941F88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6D505-C3D5-5C4B-8A54-309AC81A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FAF07-3648-9547-9995-D5B3793A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5E1C7-A0AF-AF42-82D8-836DE9B1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78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4B9F39-DD0F-6844-A91E-3BB08236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2CE98-FB91-A14E-B4DB-303EC09E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99EC0-8478-5E44-896B-842E2E9E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3ED4-1AA6-A940-A440-B46944B12684}" type="datetimeFigureOut">
              <a:rPr kumimoji="1" lang="ko-Kore-KR" altLang="en-US" smtClean="0"/>
              <a:t>2021. 1. 4.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63BC5-1458-4045-91DF-897903445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E4B17-4BED-2E46-97C4-AC03E5141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3651-604E-8F49-936E-261539212E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94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6403" y="4410182"/>
            <a:ext cx="3366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spc="600" dirty="0">
                <a:solidFill>
                  <a:srgbClr val="222A36"/>
                </a:solidFill>
              </a:rPr>
              <a:t>인공지능 프로그래밍 교육</a:t>
            </a:r>
            <a:endParaRPr lang="ko-KR" altLang="en-US" sz="1500" spc="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67" y="2286176"/>
            <a:ext cx="3199268" cy="22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8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2723" y="196109"/>
            <a:ext cx="174599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확인하기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638C2E-FAB2-4444-8609-B88DFB85BC1A}"/>
              </a:ext>
            </a:extLst>
          </p:cNvPr>
          <p:cNvSpPr txBox="1">
            <a:spLocks/>
          </p:cNvSpPr>
          <p:nvPr/>
        </p:nvSpPr>
        <p:spPr>
          <a:xfrm>
            <a:off x="3223875" y="377946"/>
            <a:ext cx="8376246" cy="834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아래 그림과 똑같지 않더라도 우리가 찾는 객체가 존재하는 사진의 </a:t>
            </a:r>
            <a:r>
              <a:rPr lang="ko-KR" altLang="en-US" sz="1600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정답값이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b="1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1.0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되어 있고</a:t>
            </a:r>
            <a:r>
              <a:rPr lang="en-US" altLang="ko-KR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객체가 없는 사진이 </a:t>
            </a:r>
            <a:r>
              <a:rPr lang="en-US" altLang="ko-KR" sz="1600" b="1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0.0</a:t>
            </a:r>
            <a:r>
              <a:rPr lang="ko-KR" altLang="en-US" sz="1600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되어 있다면 제대로 만들어진 것입니다</a:t>
            </a:r>
            <a:r>
              <a:rPr lang="en-US" altLang="ko-KR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02AE64-710A-DA48-AE34-95793E027D35}"/>
              </a:ext>
            </a:extLst>
          </p:cNvPr>
          <p:cNvGrpSpPr>
            <a:grpSpLocks noChangeAspect="1"/>
          </p:cNvGrpSpPr>
          <p:nvPr/>
        </p:nvGrpSpPr>
        <p:grpSpPr>
          <a:xfrm>
            <a:off x="3085651" y="1930071"/>
            <a:ext cx="6013924" cy="4609388"/>
            <a:chOff x="250952" y="1171455"/>
            <a:chExt cx="6848868" cy="5249333"/>
          </a:xfrm>
          <a:effectLst/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D7A4BC1-D661-A840-9D9C-22ED13C4F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457"/>
            <a:stretch/>
          </p:blipFill>
          <p:spPr>
            <a:xfrm>
              <a:off x="250952" y="1171455"/>
              <a:ext cx="6848868" cy="524933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25400" cap="sq">
              <a:solidFill>
                <a:srgbClr val="506078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EC12C997-82F6-C145-8E0E-76D6514FC4B1}"/>
                </a:ext>
              </a:extLst>
            </p:cNvPr>
            <p:cNvSpPr/>
            <p:nvPr/>
          </p:nvSpPr>
          <p:spPr>
            <a:xfrm>
              <a:off x="388919" y="2236446"/>
              <a:ext cx="6419654" cy="3214540"/>
            </a:xfrm>
            <a:custGeom>
              <a:avLst/>
              <a:gdLst>
                <a:gd name="connsiteX0" fmla="*/ 9427 w 6419654"/>
                <a:gd name="connsiteY0" fmla="*/ 28280 h 3214540"/>
                <a:gd name="connsiteX1" fmla="*/ 0 w 6419654"/>
                <a:gd name="connsiteY1" fmla="*/ 3205113 h 3214540"/>
                <a:gd name="connsiteX2" fmla="*/ 2036190 w 6419654"/>
                <a:gd name="connsiteY2" fmla="*/ 3214540 h 3214540"/>
                <a:gd name="connsiteX3" fmla="*/ 2036190 w 6419654"/>
                <a:gd name="connsiteY3" fmla="*/ 2639505 h 3214540"/>
                <a:gd name="connsiteX4" fmla="*/ 6419654 w 6419654"/>
                <a:gd name="connsiteY4" fmla="*/ 2630078 h 3214540"/>
                <a:gd name="connsiteX5" fmla="*/ 6400800 w 6419654"/>
                <a:gd name="connsiteY5" fmla="*/ 0 h 3214540"/>
                <a:gd name="connsiteX6" fmla="*/ 9427 w 6419654"/>
                <a:gd name="connsiteY6" fmla="*/ 28280 h 321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9654" h="3214540">
                  <a:moveTo>
                    <a:pt x="9427" y="28280"/>
                  </a:moveTo>
                  <a:cubicBezTo>
                    <a:pt x="6285" y="1087224"/>
                    <a:pt x="3142" y="2146169"/>
                    <a:pt x="0" y="3205113"/>
                  </a:cubicBezTo>
                  <a:lnTo>
                    <a:pt x="2036190" y="3214540"/>
                  </a:lnTo>
                  <a:lnTo>
                    <a:pt x="2036190" y="2639505"/>
                  </a:lnTo>
                  <a:lnTo>
                    <a:pt x="6419654" y="2630078"/>
                  </a:lnTo>
                  <a:lnTo>
                    <a:pt x="6400800" y="0"/>
                  </a:lnTo>
                  <a:lnTo>
                    <a:pt x="9427" y="28280"/>
                  </a:lnTo>
                  <a:close/>
                </a:path>
              </a:pathLst>
            </a:custGeom>
            <a:noFill/>
            <a:ln w="25400">
              <a:solidFill>
                <a:srgbClr val="506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06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254" y="2921168"/>
            <a:ext cx="805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평가 </a:t>
            </a:r>
            <a:r>
              <a:rPr lang="ko-KR" altLang="en-US" sz="60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데이터셋</a:t>
            </a:r>
            <a:r>
              <a:rPr lang="ko-KR" altLang="en-US" sz="6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구축</a:t>
            </a:r>
            <a:endParaRPr lang="en-US" altLang="ko-KR" sz="6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536" y="1372134"/>
            <a:ext cx="3380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구축</a:t>
            </a:r>
          </a:p>
        </p:txBody>
      </p:sp>
    </p:spTree>
    <p:extLst>
      <p:ext uri="{BB962C8B-B14F-4D97-AF65-F5344CB8AC3E}">
        <p14:creationId xmlns:p14="http://schemas.microsoft.com/office/powerpoint/2010/main" val="379795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5998" y="273118"/>
            <a:ext cx="14927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불러오기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23880" y="88453"/>
            <a:ext cx="92326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데이터를 만들었다면 이제 평가용 데이터를 만들어 봅니다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평가용 데이터는 학습 데이터와 겹치지 않아야 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itchFamily="2" charset="2"/>
              </a:rPr>
              <a:t>우리는 학습 데이터 뿐만 아니라 한번도 학습 하지 못한 데이터셋에서도 인공지능 모델이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itchFamily="2" charset="2"/>
              </a:rPr>
              <a:t>잘 작동하는 것을 기대합니다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itchFamily="2" charset="2"/>
              </a:rPr>
              <a:t>.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그렇기 때문에 학습 데이터와 겹치지 않게 </a:t>
            </a:r>
            <a:r>
              <a:rPr lang="ko-KR" altLang="en-US" sz="1400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데이터셋을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구축합니다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ore-KR" altLang="en-US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30BA7-7E4D-E14D-AF37-2BAB8FB8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619857"/>
            <a:ext cx="10071100" cy="2235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88A6CE-682E-9545-9642-AAAA75D22B31}"/>
              </a:ext>
            </a:extLst>
          </p:cNvPr>
          <p:cNvSpPr/>
          <p:nvPr/>
        </p:nvSpPr>
        <p:spPr>
          <a:xfrm>
            <a:off x="1111250" y="3353108"/>
            <a:ext cx="3531647" cy="2914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5A677-722F-8B4E-909B-8A27670142C9}"/>
              </a:ext>
            </a:extLst>
          </p:cNvPr>
          <p:cNvSpPr txBox="1"/>
          <p:nvPr/>
        </p:nvSpPr>
        <p:spPr>
          <a:xfrm>
            <a:off x="1111250" y="4952499"/>
            <a:ext cx="468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주어진 경로에서 평가용 이미지 파일을 불러옵니다</a:t>
            </a:r>
            <a:r>
              <a:rPr kumimoji="1" lang="en-US" altLang="ko-KR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6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5998" y="273118"/>
            <a:ext cx="14927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불러오기</a:t>
            </a:r>
            <a:endParaRPr lang="en-US" altLang="ko-KR" sz="3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23880" y="88453"/>
            <a:ext cx="92326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데이터를 만들었다면 이제 평가용 데이터를 만들어 봅니다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평가용 데이터는 학습 데이터와 겹치지 않아야 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itchFamily="2" charset="2"/>
              </a:rPr>
              <a:t>우리는 학습 데이터 뿐만 아니라 한번도 학습 하지 못한 데이터셋에서도 인공지능 모델이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itchFamily="2" charset="2"/>
              </a:rPr>
              <a:t>잘 작동하는 것을 기대합니다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itchFamily="2" charset="2"/>
              </a:rPr>
              <a:t>.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그렇기 때문에 학습 데이터와 겹치지 않게 </a:t>
            </a:r>
            <a:r>
              <a:rPr lang="ko-KR" altLang="en-US" sz="1400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데이터셋을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구축합니다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ore-KR" altLang="en-US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30BA7-7E4D-E14D-AF37-2BAB8FB8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522415"/>
            <a:ext cx="10071100" cy="2235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88A6CE-682E-9545-9642-AAAA75D22B31}"/>
              </a:ext>
            </a:extLst>
          </p:cNvPr>
          <p:cNvSpPr/>
          <p:nvPr/>
        </p:nvSpPr>
        <p:spPr>
          <a:xfrm>
            <a:off x="1060450" y="3727939"/>
            <a:ext cx="8123743" cy="2914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5A677-722F-8B4E-909B-8A27670142C9}"/>
              </a:ext>
            </a:extLst>
          </p:cNvPr>
          <p:cNvSpPr txBox="1"/>
          <p:nvPr/>
        </p:nvSpPr>
        <p:spPr>
          <a:xfrm>
            <a:off x="1256044" y="5170687"/>
            <a:ext cx="8531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✔️</a:t>
            </a:r>
            <a:r>
              <a:rPr kumimoji="1" lang="ko-KR" altLang="en-US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유효한 경로가 아니라면 </a:t>
            </a:r>
            <a:r>
              <a:rPr kumimoji="1" lang="en-US" altLang="ko-KR" sz="1600" b="1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print()</a:t>
            </a:r>
            <a:r>
              <a:rPr kumimoji="1" lang="ko-KR" altLang="en-US" sz="1600" b="1" dirty="0">
                <a:solidFill>
                  <a:srgbClr val="00B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1" lang="ko-KR" altLang="en-US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안의 메시지를 출력하며</a:t>
            </a:r>
            <a:r>
              <a:rPr kumimoji="1" lang="en-US" altLang="ko-KR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kumimoji="1" lang="ko-KR" altLang="en-US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아래의 코드는 실행되지 않습니다</a:t>
            </a:r>
            <a:r>
              <a:rPr kumimoji="1" lang="en-US" altLang="ko-KR" sz="1600" dirty="0">
                <a:solidFill>
                  <a:srgbClr val="55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83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F374A-E0AF-D64B-88B8-209830E61F9F}"/>
              </a:ext>
            </a:extLst>
          </p:cNvPr>
          <p:cNvSpPr/>
          <p:nvPr/>
        </p:nvSpPr>
        <p:spPr>
          <a:xfrm>
            <a:off x="1278789" y="751560"/>
            <a:ext cx="8275674" cy="78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평가용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데이터 셋을 모델에 입력할 수 있도록</a:t>
            </a:r>
            <a:r>
              <a:rPr lang="en-US" altLang="ko-KR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ore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평가</a:t>
            </a:r>
            <a:r>
              <a:rPr lang="en-US" altLang="ko-Kore-KR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</a:t>
            </a:r>
            <a:r>
              <a:rPr lang="ko-Kore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크기를</a:t>
            </a:r>
            <a:r>
              <a:rPr lang="en-US" altLang="ko-Kore-KR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ore-KR" sz="1600" b="1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 크기</a:t>
            </a:r>
            <a:r>
              <a:rPr lang="en-US" altLang="ko-KR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(36x36)</a:t>
            </a:r>
            <a:r>
              <a:rPr lang="ko-KR" altLang="en-US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맞게 일정한 간격으로 자르는 과정을 진행합니다</a:t>
            </a:r>
            <a:r>
              <a:rPr lang="en-US" altLang="ko-KR" sz="16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B6FB60-AA6A-FE4D-A8AC-66BDDBA2ECEE}"/>
              </a:ext>
            </a:extLst>
          </p:cNvPr>
          <p:cNvGrpSpPr/>
          <p:nvPr/>
        </p:nvGrpSpPr>
        <p:grpSpPr>
          <a:xfrm>
            <a:off x="2809995" y="1601011"/>
            <a:ext cx="6592265" cy="2222471"/>
            <a:chOff x="2615531" y="1579745"/>
            <a:chExt cx="6592265" cy="222247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AB5208-5149-A342-BEBB-9445E6751BA7}"/>
                </a:ext>
              </a:extLst>
            </p:cNvPr>
            <p:cNvSpPr txBox="1"/>
            <p:nvPr/>
          </p:nvSpPr>
          <p:spPr>
            <a:xfrm>
              <a:off x="6735928" y="15797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r>
                <a:rPr kumimoji="1" lang="en-US" altLang="ko-KR" sz="16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6</a:t>
              </a:r>
              <a:endParaRPr kumimoji="1" lang="ko-Kore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690E99-3D4A-AF40-AB84-7E17FC6FC86E}"/>
                </a:ext>
              </a:extLst>
            </p:cNvPr>
            <p:cNvSpPr txBox="1"/>
            <p:nvPr/>
          </p:nvSpPr>
          <p:spPr>
            <a:xfrm>
              <a:off x="6119684" y="216493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r>
                <a:rPr kumimoji="1" lang="en-US" altLang="ko-KR" sz="16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6</a:t>
              </a:r>
              <a:endParaRPr kumimoji="1" lang="ko-Kore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F74567F-162F-464B-AEFC-D55CC581D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5162" y="1904926"/>
              <a:ext cx="2662634" cy="189729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B4269F1-18A0-4641-87D2-E3CCED131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531" y="1926192"/>
              <a:ext cx="1811183" cy="1808950"/>
            </a:xfrm>
            <a:prstGeom prst="rect">
              <a:avLst/>
            </a:prstGeom>
          </p:spPr>
        </p:pic>
        <p:sp>
          <p:nvSpPr>
            <p:cNvPr id="21" name="아래쪽 화살표[D] 19">
              <a:extLst>
                <a:ext uri="{FF2B5EF4-FFF2-40B4-BE49-F238E27FC236}">
                  <a16:creationId xmlns:a16="http://schemas.microsoft.com/office/drawing/2014/main" id="{1F393EBC-8AAC-9C48-9037-815EAC6DD6AC}"/>
                </a:ext>
              </a:extLst>
            </p:cNvPr>
            <p:cNvSpPr/>
            <p:nvPr/>
          </p:nvSpPr>
          <p:spPr>
            <a:xfrm rot="16200000">
              <a:off x="5136697" y="2432091"/>
              <a:ext cx="797151" cy="797151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70E57F-6F10-3643-A96E-F95CFEF86801}"/>
                </a:ext>
              </a:extLst>
            </p:cNvPr>
            <p:cNvSpPr txBox="1"/>
            <p:nvPr/>
          </p:nvSpPr>
          <p:spPr>
            <a:xfrm>
              <a:off x="5003267" y="3348352"/>
              <a:ext cx="1064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Cropper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43EFC6BB-EF81-D14F-8517-7D9CC2DBC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762" y="3939705"/>
            <a:ext cx="10071100" cy="22352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1DF41F-FECE-9E4E-85C0-06E2730B9256}"/>
              </a:ext>
            </a:extLst>
          </p:cNvPr>
          <p:cNvSpPr/>
          <p:nvPr/>
        </p:nvSpPr>
        <p:spPr>
          <a:xfrm>
            <a:off x="1197233" y="5794219"/>
            <a:ext cx="7960803" cy="2649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924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94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19425" y="208942"/>
            <a:ext cx="2528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5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학습목표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408078" y="1230684"/>
            <a:ext cx="153575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-241156" y="4748541"/>
            <a:ext cx="7405635" cy="5539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4402" y="4726092"/>
            <a:ext cx="69555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객체 판별에 필요한 </a:t>
            </a:r>
            <a:r>
              <a:rPr lang="ko-KR" altLang="en-US" sz="30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데이터</a:t>
            </a:r>
            <a:r>
              <a:rPr lang="ko-KR" altLang="en-US" sz="16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</a:t>
            </a:r>
            <a:r>
              <a:rPr lang="ko-KR" altLang="en-US" sz="30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평가 데이터</a:t>
            </a:r>
            <a:r>
              <a:rPr lang="ko-KR" altLang="en-US" sz="16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구축해봅시다</a:t>
            </a:r>
            <a:r>
              <a:rPr lang="en-US" altLang="ko-KR" sz="16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0701" y="3825381"/>
            <a:ext cx="6163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 구축에 필요한 </a:t>
            </a:r>
            <a:r>
              <a:rPr lang="ko-KR" altLang="en-US" sz="24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패키지를 호출</a:t>
            </a:r>
            <a:r>
              <a:rPr lang="ko-KR" altLang="en-US" sz="16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 봅시다</a:t>
            </a:r>
            <a:r>
              <a:rPr lang="en-US" altLang="ko-KR" sz="1600" dirty="0">
                <a:solidFill>
                  <a:srgbClr val="505B7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600" dirty="0">
              <a:solidFill>
                <a:srgbClr val="506078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02D4E-65E6-4149-AAAE-33B499061098}"/>
              </a:ext>
            </a:extLst>
          </p:cNvPr>
          <p:cNvSpPr txBox="1"/>
          <p:nvPr/>
        </p:nvSpPr>
        <p:spPr>
          <a:xfrm>
            <a:off x="6344211" y="1240058"/>
            <a:ext cx="33746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ore-KR" altLang="en-US" sz="9600" dirty="0">
                <a:solidFill>
                  <a:srgbClr val="FFFFF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</a:t>
            </a:r>
            <a:r>
              <a:rPr kumimoji="1" lang="ko-Kore-KR" altLang="en-US" sz="9600" dirty="0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이터</a:t>
            </a:r>
            <a:br>
              <a:rPr kumimoji="1" lang="en-US" altLang="en-US" sz="9600" dirty="0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kumimoji="1" lang="ko-KR" altLang="en-US" sz="9600" dirty="0">
                <a:solidFill>
                  <a:srgbClr val="556078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구축</a:t>
            </a:r>
            <a:endParaRPr kumimoji="1" lang="ko-Kore-KR" altLang="en-US" sz="9600" dirty="0">
              <a:solidFill>
                <a:srgbClr val="556078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9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254" y="2921168"/>
            <a:ext cx="805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패키지 호출</a:t>
            </a:r>
            <a:endParaRPr lang="en-US" altLang="ko-KR" sz="6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536" y="1372134"/>
            <a:ext cx="3380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구축</a:t>
            </a:r>
          </a:p>
        </p:txBody>
      </p:sp>
    </p:spTree>
    <p:extLst>
      <p:ext uri="{BB962C8B-B14F-4D97-AF65-F5344CB8AC3E}">
        <p14:creationId xmlns:p14="http://schemas.microsoft.com/office/powerpoint/2010/main" val="401471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30356" y="196109"/>
            <a:ext cx="172835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경로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설정하기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43071" y="550083"/>
            <a:ext cx="8206920" cy="46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패키지를 호출을 편하게 할 수 있도록 작업 환경을 나의 현재 경로로 옮깁니다</a:t>
            </a:r>
            <a:r>
              <a:rPr lang="en-US" altLang="ko-KR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endParaRPr lang="ko-Kore-KR" altLang="en-US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09DDEB-63A8-0A43-8C84-065EDDAD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38" y="3138340"/>
            <a:ext cx="10071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0B78365-5A79-9940-88D4-E8C611B1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281202"/>
            <a:ext cx="10071100" cy="2235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0356" y="196109"/>
            <a:ext cx="172835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패키지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호출하기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724" y="550083"/>
            <a:ext cx="7426674" cy="46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데이터셋을</a:t>
            </a:r>
            <a:r>
              <a:rPr lang="ko-KR" altLang="en-US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구축하기 위해 </a:t>
            </a:r>
            <a:r>
              <a:rPr lang="ko-Kore-KR" altLang="en-US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사용할</a:t>
            </a:r>
            <a:r>
              <a:rPr lang="ko-KR" altLang="en-US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패키지를 호출해 보겠습니다</a:t>
            </a:r>
            <a:r>
              <a:rPr lang="en-US" altLang="ko-KR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ore-KR" altLang="en-US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1E191F-C654-804A-BA04-E9FAF065D9AC}"/>
              </a:ext>
            </a:extLst>
          </p:cNvPr>
          <p:cNvSpPr/>
          <p:nvPr/>
        </p:nvSpPr>
        <p:spPr>
          <a:xfrm>
            <a:off x="1689434" y="5077969"/>
            <a:ext cx="8807877" cy="102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utils</a:t>
            </a:r>
            <a:r>
              <a:rPr lang="en-US" altLang="ko-KR" sz="1400" b="1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폴더의 </a:t>
            </a:r>
            <a:r>
              <a:rPr lang="en-US" altLang="ko-KR" sz="1400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datagenerator.py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있는 </a:t>
            </a:r>
            <a:r>
              <a:rPr lang="en-US" altLang="ko-KR" sz="1400" b="1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TightFaceProvider</a:t>
            </a:r>
            <a:r>
              <a:rPr lang="ko-KR" altLang="en-US" sz="1400" b="1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클래스는 이전에 수집한 이미지를 인공지능이 학습할 수 있도록 도와주는 패키지 입니다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해당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클래스는 이전에 수집한 데이터 중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내가 찾고자 하는 객체가 포함된 데이터와 포함되지 않은 데이터를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만듭니다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B31888-20BF-4842-8FA1-B97623CD5E27}"/>
              </a:ext>
            </a:extLst>
          </p:cNvPr>
          <p:cNvSpPr/>
          <p:nvPr/>
        </p:nvSpPr>
        <p:spPr>
          <a:xfrm>
            <a:off x="1180508" y="2927158"/>
            <a:ext cx="5273710" cy="260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479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BB658-C779-B844-94F7-AC8BCF02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970721"/>
            <a:ext cx="10071100" cy="22352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908D22-B3C2-124B-AA52-211BAF006941}"/>
              </a:ext>
            </a:extLst>
          </p:cNvPr>
          <p:cNvSpPr/>
          <p:nvPr/>
        </p:nvSpPr>
        <p:spPr>
          <a:xfrm>
            <a:off x="1060450" y="4450199"/>
            <a:ext cx="8202413" cy="134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glob_all_files</a:t>
            </a:r>
            <a:r>
              <a:rPr lang="en-US" altLang="ko-KR" sz="1400" b="1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여러 개의 파일들의 경로를 가져옵니다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paths2numpy</a:t>
            </a:r>
            <a:r>
              <a:rPr lang="en-US" altLang="ko-KR" sz="1400" b="1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여러 개의 이미지를 불러와 수치화 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images_cropper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한 장의 이미지를 여러 장으로 쪼개는 함수입니다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show_images</a:t>
            </a:r>
            <a:r>
              <a:rPr lang="en-US" altLang="ko-KR" sz="1400" b="1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여러 장의 이미지를 한 번에 보여줍니다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1400" b="1" dirty="0">
              <a:solidFill>
                <a:srgbClr val="007E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B2892D-CF7F-C243-9552-548A74203A53}"/>
              </a:ext>
            </a:extLst>
          </p:cNvPr>
          <p:cNvSpPr/>
          <p:nvPr/>
        </p:nvSpPr>
        <p:spPr>
          <a:xfrm>
            <a:off x="1060450" y="3406947"/>
            <a:ext cx="7260264" cy="702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utils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폴더의 </a:t>
            </a:r>
            <a:r>
              <a:rPr lang="en-US" altLang="ko-Kore-KR" sz="1400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helper.py</a:t>
            </a:r>
            <a:r>
              <a:rPr lang="en-US" altLang="ko-Kore-KR" sz="1400" dirty="0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들어 있는 여러 함수는 이미지 </a:t>
            </a:r>
            <a:r>
              <a:rPr lang="ko-Kore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분석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학습을 </a:t>
            </a:r>
            <a:r>
              <a:rPr lang="ko-KR" altLang="en-US" sz="140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도와줍니다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b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</a:b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과정에서 사용할 함수들은 다음과 같습니다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A295D1-288B-2740-BBA6-98E51F1ED9A1}"/>
              </a:ext>
            </a:extLst>
          </p:cNvPr>
          <p:cNvSpPr/>
          <p:nvPr/>
        </p:nvSpPr>
        <p:spPr>
          <a:xfrm>
            <a:off x="1181032" y="1877326"/>
            <a:ext cx="7434104" cy="4220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95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DE4E30F-E887-DA41-8913-EE95FB97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1972949"/>
            <a:ext cx="10071100" cy="22352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908D22-B3C2-124B-AA52-211BAF006941}"/>
              </a:ext>
            </a:extLst>
          </p:cNvPr>
          <p:cNvSpPr/>
          <p:nvPr/>
        </p:nvSpPr>
        <p:spPr>
          <a:xfrm>
            <a:off x="1994793" y="4352544"/>
            <a:ext cx="8202413" cy="379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이미지를 다루는 </a:t>
            </a:r>
            <a:r>
              <a:rPr lang="en-US" altLang="ko-KR" sz="1400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numpy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라이브러리와 이미지를 보여주기 위한 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matplotlib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라이브러리를 호출합니다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A295D1-288B-2740-BBA6-98E51F1ED9A1}"/>
              </a:ext>
            </a:extLst>
          </p:cNvPr>
          <p:cNvSpPr/>
          <p:nvPr/>
        </p:nvSpPr>
        <p:spPr>
          <a:xfrm>
            <a:off x="1181032" y="3603037"/>
            <a:ext cx="3485102" cy="4923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25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254" y="2921168"/>
            <a:ext cx="805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학습 </a:t>
            </a:r>
            <a:r>
              <a:rPr lang="ko-KR" altLang="en-US" sz="60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데이터셋</a:t>
            </a:r>
            <a:r>
              <a:rPr lang="ko-KR" altLang="en-US" sz="60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구축</a:t>
            </a:r>
            <a:endParaRPr lang="en-US" altLang="ko-KR" sz="60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536" y="1372134"/>
            <a:ext cx="3380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구축</a:t>
            </a:r>
          </a:p>
        </p:txBody>
      </p:sp>
    </p:spTree>
    <p:extLst>
      <p:ext uri="{BB962C8B-B14F-4D97-AF65-F5344CB8AC3E}">
        <p14:creationId xmlns:p14="http://schemas.microsoft.com/office/powerpoint/2010/main" val="60457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5323FD-1938-0446-A5DB-161C4CD9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60" y="3952486"/>
            <a:ext cx="10058400" cy="1752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7988" y="196109"/>
            <a:ext cx="171072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r"/>
            <a:r>
              <a:rPr lang="ko-KR" altLang="en-US" sz="35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불러오기</a:t>
            </a:r>
            <a:endParaRPr lang="en-US" altLang="ko-KR" sz="35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73207" y="237658"/>
            <a:ext cx="8361573" cy="102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우리가 찾는 객체의 이미지 데이터가 들어있는 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foreground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폴더의 경로를 </a:t>
            </a:r>
            <a:r>
              <a:rPr lang="en-US" altLang="ko-KR" sz="1400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fg_folder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변수에 넣어주세요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그리고 우리가 찾고자 하는 객체가 없는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배경 데이터의 경로를 </a:t>
            </a:r>
            <a:r>
              <a:rPr lang="en-US" altLang="ko-KR" sz="1400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bg_folder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넣어주세요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en-US" altLang="ko-KR" sz="1400" b="1" dirty="0" err="1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TightFaceProvider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인공지능 모델이 학습을 할 수 있도록 도와줍니다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C3172A-7F54-A74E-9777-2CC86E37C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24" y="1612056"/>
            <a:ext cx="1422400" cy="142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715F41-6ED5-6B49-97EB-9E79864C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230" y="1612056"/>
            <a:ext cx="1422400" cy="1422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EED7BC-3451-4941-ADA1-2491517A0E52}"/>
              </a:ext>
            </a:extLst>
          </p:cNvPr>
          <p:cNvSpPr txBox="1"/>
          <p:nvPr/>
        </p:nvSpPr>
        <p:spPr>
          <a:xfrm>
            <a:off x="3021575" y="3020336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찾고자</a:t>
            </a:r>
            <a:r>
              <a:rPr kumimoji="1" lang="ko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하는 객체가 </a:t>
            </a:r>
            <a:endParaRPr kumimoji="1" lang="en-US" altLang="ko-KR" sz="12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들어 있는 </a:t>
            </a:r>
            <a:r>
              <a:rPr kumimoji="1" lang="en-US" altLang="ko-KR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kumimoji="1" lang="ko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얼굴 폴더</a:t>
            </a:r>
            <a:r>
              <a:rPr kumimoji="1" lang="en-US" altLang="ko-KR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</a:p>
          <a:p>
            <a:pPr algn="ctr"/>
            <a:r>
              <a:rPr kumimoji="1" lang="en-US" altLang="ko-KR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(foreground)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A65D1-ADD9-FF40-ADE4-464E73E34C4B}"/>
              </a:ext>
            </a:extLst>
          </p:cNvPr>
          <p:cNvSpPr txBox="1"/>
          <p:nvPr/>
        </p:nvSpPr>
        <p:spPr>
          <a:xfrm>
            <a:off x="6820469" y="2982542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찾고자</a:t>
            </a:r>
            <a:r>
              <a:rPr kumimoji="1" lang="ko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하는 객체가 </a:t>
            </a:r>
            <a:endParaRPr kumimoji="1" lang="en-US" altLang="ko-KR" sz="12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kumimoji="1" lang="ko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들어 있지 않은 </a:t>
            </a:r>
            <a:r>
              <a:rPr kumimoji="1" lang="en-US" altLang="ko-KR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kumimoji="1" lang="ko-KR" altLang="en-US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배경 폴더</a:t>
            </a:r>
            <a:r>
              <a:rPr kumimoji="1" lang="en-US" altLang="ko-KR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</a:p>
          <a:p>
            <a:pPr algn="ctr"/>
            <a:r>
              <a:rPr kumimoji="1" lang="en-US" altLang="ko-Kore-KR" sz="12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(background)</a:t>
            </a:r>
            <a:endParaRPr kumimoji="1" lang="ko-Kore-KR" altLang="en-US" sz="12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2C3F48-8C71-F945-8E35-E921C0497597}"/>
              </a:ext>
            </a:extLst>
          </p:cNvPr>
          <p:cNvSpPr/>
          <p:nvPr/>
        </p:nvSpPr>
        <p:spPr>
          <a:xfrm>
            <a:off x="1344163" y="4925671"/>
            <a:ext cx="1079865" cy="21025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/>
          <p:cNvSpPr/>
          <p:nvPr/>
        </p:nvSpPr>
        <p:spPr>
          <a:xfrm>
            <a:off x="4894635" y="5936608"/>
            <a:ext cx="6483568" cy="702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</a:t>
            </a:r>
            <a:r>
              <a:rPr lang="en-US" altLang="ko-Kore-KR" sz="1400" b="1" dirty="0" err="1">
                <a:solidFill>
                  <a:srgbClr val="007E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atch_size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한 번에 학습할 데이터의 양으로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강의에서는 이미지를 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장씩 묶어서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 모델에게 제공합니다</a:t>
            </a:r>
            <a:r>
              <a:rPr lang="en-US" altLang="ko-KR" sz="1400" dirty="0">
                <a:solidFill>
                  <a:srgbClr val="506078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ore-KR" sz="1400" dirty="0">
              <a:solidFill>
                <a:srgbClr val="506078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2C3F48-8C71-F945-8E35-E921C0497597}"/>
              </a:ext>
            </a:extLst>
          </p:cNvPr>
          <p:cNvSpPr/>
          <p:nvPr/>
        </p:nvSpPr>
        <p:spPr>
          <a:xfrm>
            <a:off x="1336526" y="4694420"/>
            <a:ext cx="1079866" cy="2102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꺾인 연결선 23"/>
          <p:cNvCxnSpPr>
            <a:cxnSpLocks/>
            <a:stCxn id="13" idx="1"/>
          </p:cNvCxnSpPr>
          <p:nvPr/>
        </p:nvCxnSpPr>
        <p:spPr>
          <a:xfrm rot="10800000" flipV="1">
            <a:off x="1307964" y="2323256"/>
            <a:ext cx="1846661" cy="2505530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C3E86C9-5BA3-734F-A535-C82B64F437AF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034416" y="3315255"/>
            <a:ext cx="1434398" cy="206163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0E8AED-9B93-434D-A887-5EA5F36933E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7782432" y="5581650"/>
            <a:ext cx="353987" cy="3549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449</Words>
  <Application>Microsoft Macintosh PowerPoint</Application>
  <PresentationFormat>와이드스크린</PresentationFormat>
  <Paragraphs>63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Calibri</vt:lpstr>
      <vt:lpstr>경기천년제목 Bold</vt:lpstr>
      <vt:lpstr>Arial</vt:lpstr>
      <vt:lpstr>에스코어 드림 5 Medium</vt:lpstr>
      <vt:lpstr>Calibri Light</vt:lpstr>
      <vt:lpstr>S-Core Dream 6 Bold</vt:lpstr>
      <vt:lpstr>경기천년제목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프레임워크, 텐서플로우(Tensorflow)</dc:title>
  <dc:creator>kim Seongjung</dc:creator>
  <cp:lastModifiedBy>Microsoft Office User</cp:lastModifiedBy>
  <cp:revision>172</cp:revision>
  <dcterms:created xsi:type="dcterms:W3CDTF">2020-09-08T03:30:07Z</dcterms:created>
  <dcterms:modified xsi:type="dcterms:W3CDTF">2021-01-04T09:15:29Z</dcterms:modified>
</cp:coreProperties>
</file>