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004" r:id="rId2"/>
    <p:sldId id="4008" r:id="rId3"/>
    <p:sldId id="3999" r:id="rId4"/>
    <p:sldId id="3992" r:id="rId5"/>
    <p:sldId id="4007" r:id="rId6"/>
    <p:sldId id="4009" r:id="rId7"/>
    <p:sldId id="4010" r:id="rId8"/>
    <p:sldId id="4011" r:id="rId9"/>
    <p:sldId id="4012" r:id="rId10"/>
    <p:sldId id="4013" r:id="rId11"/>
    <p:sldId id="3991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078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/>
  </p:normalViewPr>
  <p:slideViewPr>
    <p:cSldViewPr snapToGrid="0" snapToObjects="1">
      <p:cViewPr varScale="1">
        <p:scale>
          <a:sx n="101" d="100"/>
          <a:sy n="10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954D-2721-CD46-83F7-9229069B2D32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69D3-FB75-D04F-8567-6A287312B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339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사과와 토마토들 속에서 사과를 찾는 인공지능을 만든다고 </a:t>
            </a:r>
            <a:r>
              <a:rPr kumimoji="1" lang="ko-KR" altLang="en-US" dirty="0" err="1"/>
              <a:t>가정했을때</a:t>
            </a:r>
            <a:endParaRPr kumimoji="1" lang="en-US" altLang="ko-Kore-KR" dirty="0"/>
          </a:p>
          <a:p>
            <a:r>
              <a:rPr kumimoji="1" lang="ko-Kore-KR" altLang="en-US" dirty="0"/>
              <a:t>사과</a:t>
            </a:r>
            <a:r>
              <a:rPr kumimoji="1" lang="ko-KR" altLang="en-US" dirty="0"/>
              <a:t> 이미지와 </a:t>
            </a:r>
            <a:r>
              <a:rPr kumimoji="1" lang="en-US" altLang="ko-KR" dirty="0"/>
              <a:t>＇</a:t>
            </a:r>
            <a:r>
              <a:rPr kumimoji="1" lang="ko-KR" altLang="en-US" dirty="0"/>
              <a:t>사과</a:t>
            </a:r>
            <a:r>
              <a:rPr kumimoji="1" lang="en-US" altLang="ko-KR" dirty="0"/>
              <a:t>＇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정답값을</a:t>
            </a:r>
            <a:r>
              <a:rPr kumimoji="1" lang="ko-KR" altLang="en-US" dirty="0"/>
              <a:t> 알려주고 </a:t>
            </a:r>
            <a:r>
              <a:rPr kumimoji="1" lang="ko-KR" altLang="en-US" dirty="0" err="1"/>
              <a:t>라벨링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69D3-FB75-D04F-8567-6A287312BBF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874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사과와 토마토들 속에서 사과를 찾는 인공지능을 만든다고 </a:t>
            </a:r>
            <a:r>
              <a:rPr kumimoji="1" lang="ko-KR" altLang="en-US" dirty="0" err="1"/>
              <a:t>가정했을때</a:t>
            </a:r>
            <a:endParaRPr kumimoji="1" lang="en-US" altLang="ko-Kore-KR" dirty="0"/>
          </a:p>
          <a:p>
            <a:r>
              <a:rPr kumimoji="1" lang="ko-Kore-KR" altLang="en-US" dirty="0"/>
              <a:t>사과</a:t>
            </a:r>
            <a:r>
              <a:rPr kumimoji="1" lang="ko-KR" altLang="en-US" dirty="0"/>
              <a:t> 이미지와 </a:t>
            </a:r>
            <a:r>
              <a:rPr kumimoji="1" lang="en-US" altLang="ko-KR" dirty="0"/>
              <a:t>＇</a:t>
            </a:r>
            <a:r>
              <a:rPr kumimoji="1" lang="ko-KR" altLang="en-US" dirty="0"/>
              <a:t>사과</a:t>
            </a:r>
            <a:r>
              <a:rPr kumimoji="1" lang="en-US" altLang="ko-KR" dirty="0"/>
              <a:t>＇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정답값을</a:t>
            </a:r>
            <a:r>
              <a:rPr kumimoji="1" lang="ko-KR" altLang="en-US" dirty="0"/>
              <a:t> 알려주고 </a:t>
            </a:r>
            <a:r>
              <a:rPr kumimoji="1" lang="ko-KR" altLang="en-US" dirty="0" err="1"/>
              <a:t>라벨링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69D3-FB75-D04F-8567-6A287312BBF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96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사과와 토마토들 속에서 사과를 찾는 인공지능을 만든다고 </a:t>
            </a:r>
            <a:r>
              <a:rPr kumimoji="1" lang="ko-KR" altLang="en-US" dirty="0" err="1"/>
              <a:t>가정했을때</a:t>
            </a:r>
            <a:endParaRPr kumimoji="1" lang="en-US" altLang="ko-Kore-KR" dirty="0"/>
          </a:p>
          <a:p>
            <a:r>
              <a:rPr kumimoji="1" lang="ko-Kore-KR" altLang="en-US" dirty="0"/>
              <a:t>사과</a:t>
            </a:r>
            <a:r>
              <a:rPr kumimoji="1" lang="ko-KR" altLang="en-US" dirty="0"/>
              <a:t> 이미지와 </a:t>
            </a:r>
            <a:r>
              <a:rPr kumimoji="1" lang="en-US" altLang="ko-KR" dirty="0"/>
              <a:t>＇</a:t>
            </a:r>
            <a:r>
              <a:rPr kumimoji="1" lang="ko-KR" altLang="en-US" dirty="0"/>
              <a:t>사과</a:t>
            </a:r>
            <a:r>
              <a:rPr kumimoji="1" lang="en-US" altLang="ko-KR" dirty="0"/>
              <a:t>＇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정답값을</a:t>
            </a:r>
            <a:r>
              <a:rPr kumimoji="1" lang="ko-KR" altLang="en-US" dirty="0"/>
              <a:t> 알려주고 </a:t>
            </a:r>
            <a:r>
              <a:rPr kumimoji="1" lang="ko-KR" altLang="en-US" dirty="0" err="1"/>
              <a:t>라벨링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69D3-FB75-D04F-8567-6A287312BBF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990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사과와 토마토들 속에서 사과를 찾는 인공지능을 만든다고 </a:t>
            </a:r>
            <a:r>
              <a:rPr kumimoji="1" lang="ko-KR" altLang="en-US" dirty="0" err="1"/>
              <a:t>가정했을때</a:t>
            </a:r>
            <a:endParaRPr kumimoji="1" lang="en-US" altLang="ko-Kore-KR" dirty="0"/>
          </a:p>
          <a:p>
            <a:r>
              <a:rPr kumimoji="1" lang="ko-Kore-KR" altLang="en-US" dirty="0"/>
              <a:t>사과</a:t>
            </a:r>
            <a:r>
              <a:rPr kumimoji="1" lang="ko-KR" altLang="en-US" dirty="0"/>
              <a:t> 이미지와 </a:t>
            </a:r>
            <a:r>
              <a:rPr kumimoji="1" lang="en-US" altLang="ko-KR" dirty="0"/>
              <a:t>＇</a:t>
            </a:r>
            <a:r>
              <a:rPr kumimoji="1" lang="ko-KR" altLang="en-US" dirty="0"/>
              <a:t>사과</a:t>
            </a:r>
            <a:r>
              <a:rPr kumimoji="1" lang="en-US" altLang="ko-KR" dirty="0"/>
              <a:t>＇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정답값을</a:t>
            </a:r>
            <a:r>
              <a:rPr kumimoji="1" lang="ko-KR" altLang="en-US" dirty="0"/>
              <a:t> 알려주고 </a:t>
            </a:r>
            <a:r>
              <a:rPr kumimoji="1" lang="ko-KR" altLang="en-US" dirty="0" err="1"/>
              <a:t>라벨링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69D3-FB75-D04F-8567-6A287312BBFE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219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사과와 토마토들 속에서 사과를 찾는 인공지능을 만든다고 </a:t>
            </a:r>
            <a:r>
              <a:rPr kumimoji="1" lang="ko-KR" altLang="en-US" dirty="0" err="1"/>
              <a:t>가정했을때</a:t>
            </a:r>
            <a:endParaRPr kumimoji="1" lang="en-US" altLang="ko-Kore-KR" dirty="0"/>
          </a:p>
          <a:p>
            <a:r>
              <a:rPr kumimoji="1" lang="ko-Kore-KR" altLang="en-US" dirty="0"/>
              <a:t>사과</a:t>
            </a:r>
            <a:r>
              <a:rPr kumimoji="1" lang="ko-KR" altLang="en-US" dirty="0"/>
              <a:t> 이미지와 </a:t>
            </a:r>
            <a:r>
              <a:rPr kumimoji="1" lang="en-US" altLang="ko-KR" dirty="0"/>
              <a:t>＇</a:t>
            </a:r>
            <a:r>
              <a:rPr kumimoji="1" lang="ko-KR" altLang="en-US" dirty="0"/>
              <a:t>사과</a:t>
            </a:r>
            <a:r>
              <a:rPr kumimoji="1" lang="en-US" altLang="ko-KR" dirty="0"/>
              <a:t>＇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정답값을</a:t>
            </a:r>
            <a:r>
              <a:rPr kumimoji="1" lang="ko-KR" altLang="en-US" dirty="0"/>
              <a:t> 알려주고 </a:t>
            </a:r>
            <a:r>
              <a:rPr kumimoji="1" lang="ko-KR" altLang="en-US" dirty="0" err="1"/>
              <a:t>라벨링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69D3-FB75-D04F-8567-6A287312BBFE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745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사과와 토마토들 속에서 사과를 찾는 인공지능을 만든다고 </a:t>
            </a:r>
            <a:r>
              <a:rPr kumimoji="1" lang="ko-KR" altLang="en-US" dirty="0" err="1"/>
              <a:t>가정했을때</a:t>
            </a:r>
            <a:endParaRPr kumimoji="1" lang="en-US" altLang="ko-Kore-KR" dirty="0"/>
          </a:p>
          <a:p>
            <a:r>
              <a:rPr kumimoji="1" lang="ko-Kore-KR" altLang="en-US" dirty="0"/>
              <a:t>사과</a:t>
            </a:r>
            <a:r>
              <a:rPr kumimoji="1" lang="ko-KR" altLang="en-US" dirty="0"/>
              <a:t> 이미지와 </a:t>
            </a:r>
            <a:r>
              <a:rPr kumimoji="1" lang="en-US" altLang="ko-KR" dirty="0"/>
              <a:t>＇</a:t>
            </a:r>
            <a:r>
              <a:rPr kumimoji="1" lang="ko-KR" altLang="en-US" dirty="0"/>
              <a:t>사과</a:t>
            </a:r>
            <a:r>
              <a:rPr kumimoji="1" lang="en-US" altLang="ko-KR" dirty="0"/>
              <a:t>＇</a:t>
            </a:r>
            <a:r>
              <a:rPr kumimoji="1" lang="ko-KR" altLang="en-US" dirty="0"/>
              <a:t>라는 </a:t>
            </a:r>
            <a:r>
              <a:rPr kumimoji="1" lang="ko-KR" altLang="en-US" dirty="0" err="1"/>
              <a:t>정답값을</a:t>
            </a:r>
            <a:r>
              <a:rPr kumimoji="1" lang="ko-KR" altLang="en-US" dirty="0"/>
              <a:t> 알려주고 </a:t>
            </a:r>
            <a:r>
              <a:rPr kumimoji="1" lang="ko-KR" altLang="en-US" dirty="0" err="1"/>
              <a:t>라벨링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69D3-FB75-D04F-8567-6A287312BBFE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10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FA470-84DB-4848-A643-C2A126D18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FC081A-66F4-564E-9A81-5EE5F32B9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35136-FE0A-314C-8EEA-C350AC00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47A32-4639-1446-A3E4-79B8316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56F3A-A361-B348-A973-A4C7437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9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EB56-30DC-7E4D-BD3A-BFD9311A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AED0E-E596-2944-8D1E-7B8940A8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5D33F-B46A-0F43-9C55-7653D174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F43D-BA7E-5B44-BF20-7BC8C923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CF763-41C4-CC42-BDFC-B4E6AFBC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FC5502-1984-7348-90B9-A63FC89B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EB890-82A0-C74E-8BEC-50D6A5C2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5264F-6628-8D41-8F97-F969573D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A0B26-4CD1-2D49-81DF-A23F7FE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2181B-BAF2-CD49-9AC3-3F17A93B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42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중단원 도입 문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550" y="6582740"/>
            <a:ext cx="746375" cy="1815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6662" y="-5489"/>
            <a:ext cx="12298661" cy="164934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 userDrawn="1"/>
        </p:nvSpPr>
        <p:spPr>
          <a:xfrm>
            <a:off x="2742153" y="76713"/>
            <a:ext cx="9283772" cy="138651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6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79431" y="388744"/>
            <a:ext cx="0" cy="8461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4E73D6-ADEA-4BFD-A454-08B744246877}"/>
              </a:ext>
            </a:extLst>
          </p:cNvPr>
          <p:cNvSpPr/>
          <p:nvPr userDrawn="1"/>
        </p:nvSpPr>
        <p:spPr>
          <a:xfrm>
            <a:off x="-95250" y="-104774"/>
            <a:ext cx="7639050" cy="6962774"/>
          </a:xfrm>
          <a:prstGeom prst="rect">
            <a:avLst/>
          </a:prstGeom>
          <a:solidFill>
            <a:srgbClr val="505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6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F96B034-76D7-4E0A-9BA0-873B35F1E35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-33351" y="-6062"/>
            <a:ext cx="12290850" cy="6981627"/>
            <a:chOff x="-18" y="2"/>
            <a:chExt cx="7722" cy="4320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96575B59-F72E-4B86-9E22-FC1550BAAC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8" y="2"/>
              <a:ext cx="772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8FEF31E-006A-4680-9BA7-BCF74A1F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" y="2"/>
              <a:ext cx="2818" cy="4276"/>
            </a:xfrm>
            <a:custGeom>
              <a:avLst/>
              <a:gdLst>
                <a:gd name="T0" fmla="*/ 0 w 2818"/>
                <a:gd name="T1" fmla="*/ 0 h 4276"/>
                <a:gd name="T2" fmla="*/ 2818 w 2818"/>
                <a:gd name="T3" fmla="*/ 4276 h 4276"/>
                <a:gd name="T4" fmla="*/ 2818 w 2818"/>
                <a:gd name="T5" fmla="*/ 0 h 4276"/>
                <a:gd name="T6" fmla="*/ 0 w 2818"/>
                <a:gd name="T7" fmla="*/ 0 h 4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8" h="4276">
                  <a:moveTo>
                    <a:pt x="0" y="0"/>
                  </a:moveTo>
                  <a:lnTo>
                    <a:pt x="2818" y="4276"/>
                  </a:lnTo>
                  <a:lnTo>
                    <a:pt x="28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9D88BE-50CB-4B7B-A590-138371D2E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" y="2"/>
              <a:ext cx="6090" cy="269"/>
            </a:xfrm>
            <a:custGeom>
              <a:avLst/>
              <a:gdLst>
                <a:gd name="T0" fmla="*/ 6090 w 6090"/>
                <a:gd name="T1" fmla="*/ 0 h 269"/>
                <a:gd name="T2" fmla="*/ 6090 w 6090"/>
                <a:gd name="T3" fmla="*/ 269 h 269"/>
                <a:gd name="T4" fmla="*/ 176 w 6090"/>
                <a:gd name="T5" fmla="*/ 269 h 269"/>
                <a:gd name="T6" fmla="*/ 0 w 6090"/>
                <a:gd name="T7" fmla="*/ 5 h 269"/>
                <a:gd name="T8" fmla="*/ 0 w 6090"/>
                <a:gd name="T9" fmla="*/ 0 h 269"/>
                <a:gd name="T10" fmla="*/ 6090 w 6090"/>
                <a:gd name="T1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90" h="269">
                  <a:moveTo>
                    <a:pt x="6090" y="0"/>
                  </a:moveTo>
                  <a:lnTo>
                    <a:pt x="6090" y="269"/>
                  </a:lnTo>
                  <a:lnTo>
                    <a:pt x="176" y="269"/>
                  </a:lnTo>
                  <a:lnTo>
                    <a:pt x="0" y="5"/>
                  </a:lnTo>
                  <a:lnTo>
                    <a:pt x="0" y="0"/>
                  </a:lnTo>
                  <a:lnTo>
                    <a:pt x="6090" y="0"/>
                  </a:lnTo>
                  <a:close/>
                </a:path>
              </a:pathLst>
            </a:custGeom>
            <a:solidFill>
              <a:srgbClr val="E5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1C91058-3208-4BC9-85DC-0FBE518F0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9" y="2"/>
              <a:ext cx="1783" cy="1016"/>
            </a:xfrm>
            <a:custGeom>
              <a:avLst/>
              <a:gdLst>
                <a:gd name="T0" fmla="*/ 1783 w 1783"/>
                <a:gd name="T1" fmla="*/ 0 h 1016"/>
                <a:gd name="T2" fmla="*/ 1783 w 1783"/>
                <a:gd name="T3" fmla="*/ 1016 h 1016"/>
                <a:gd name="T4" fmla="*/ 669 w 1783"/>
                <a:gd name="T5" fmla="*/ 1016 h 1016"/>
                <a:gd name="T6" fmla="*/ 0 w 1783"/>
                <a:gd name="T7" fmla="*/ 0 h 1016"/>
                <a:gd name="T8" fmla="*/ 1783 w 1783"/>
                <a:gd name="T9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3" h="1016">
                  <a:moveTo>
                    <a:pt x="1783" y="0"/>
                  </a:moveTo>
                  <a:lnTo>
                    <a:pt x="1783" y="1016"/>
                  </a:lnTo>
                  <a:lnTo>
                    <a:pt x="669" y="1016"/>
                  </a:lnTo>
                  <a:lnTo>
                    <a:pt x="0" y="0"/>
                  </a:lnTo>
                  <a:lnTo>
                    <a:pt x="1783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B3BA942-BAAD-48D3-ACED-4F0AC616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" y="2"/>
              <a:ext cx="1482" cy="2238"/>
            </a:xfrm>
            <a:custGeom>
              <a:avLst/>
              <a:gdLst>
                <a:gd name="T0" fmla="*/ 0 w 1482"/>
                <a:gd name="T1" fmla="*/ 0 h 2238"/>
                <a:gd name="T2" fmla="*/ 1482 w 1482"/>
                <a:gd name="T3" fmla="*/ 2238 h 2238"/>
                <a:gd name="T4" fmla="*/ 1482 w 1482"/>
                <a:gd name="T5" fmla="*/ 0 h 2238"/>
                <a:gd name="T6" fmla="*/ 0 w 1482"/>
                <a:gd name="T7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2" h="2238">
                  <a:moveTo>
                    <a:pt x="0" y="0"/>
                  </a:moveTo>
                  <a:lnTo>
                    <a:pt x="1482" y="2238"/>
                  </a:lnTo>
                  <a:lnTo>
                    <a:pt x="1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6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D34CBEE-EA33-4EA3-9367-76D10F9A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" y="46"/>
              <a:ext cx="2818" cy="4276"/>
            </a:xfrm>
            <a:custGeom>
              <a:avLst/>
              <a:gdLst>
                <a:gd name="T0" fmla="*/ 2818 w 2818"/>
                <a:gd name="T1" fmla="*/ 4276 h 4276"/>
                <a:gd name="T2" fmla="*/ 0 w 2818"/>
                <a:gd name="T3" fmla="*/ 0 h 4276"/>
                <a:gd name="T4" fmla="*/ 0 w 2818"/>
                <a:gd name="T5" fmla="*/ 4276 h 4276"/>
                <a:gd name="T6" fmla="*/ 2818 w 2818"/>
                <a:gd name="T7" fmla="*/ 4276 h 4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8" h="4276">
                  <a:moveTo>
                    <a:pt x="2818" y="4276"/>
                  </a:moveTo>
                  <a:lnTo>
                    <a:pt x="0" y="0"/>
                  </a:lnTo>
                  <a:lnTo>
                    <a:pt x="0" y="4276"/>
                  </a:lnTo>
                  <a:lnTo>
                    <a:pt x="2818" y="427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E412BD1-F6B6-4A17-A17D-B69C06A63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4053"/>
              <a:ext cx="6089" cy="269"/>
            </a:xfrm>
            <a:custGeom>
              <a:avLst/>
              <a:gdLst>
                <a:gd name="T0" fmla="*/ 0 w 6089"/>
                <a:gd name="T1" fmla="*/ 269 h 269"/>
                <a:gd name="T2" fmla="*/ 0 w 6089"/>
                <a:gd name="T3" fmla="*/ 0 h 269"/>
                <a:gd name="T4" fmla="*/ 5916 w 6089"/>
                <a:gd name="T5" fmla="*/ 0 h 269"/>
                <a:gd name="T6" fmla="*/ 6089 w 6089"/>
                <a:gd name="T7" fmla="*/ 264 h 269"/>
                <a:gd name="T8" fmla="*/ 6089 w 6089"/>
                <a:gd name="T9" fmla="*/ 269 h 269"/>
                <a:gd name="T10" fmla="*/ 0 w 6089"/>
                <a:gd name="T1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89" h="269">
                  <a:moveTo>
                    <a:pt x="0" y="269"/>
                  </a:moveTo>
                  <a:lnTo>
                    <a:pt x="0" y="0"/>
                  </a:lnTo>
                  <a:lnTo>
                    <a:pt x="5916" y="0"/>
                  </a:lnTo>
                  <a:lnTo>
                    <a:pt x="6089" y="264"/>
                  </a:lnTo>
                  <a:lnTo>
                    <a:pt x="6089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0513026-31B8-4EA0-ADA0-C914A5642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" y="3308"/>
              <a:ext cx="1786" cy="1014"/>
            </a:xfrm>
            <a:custGeom>
              <a:avLst/>
              <a:gdLst>
                <a:gd name="T0" fmla="*/ 0 w 1786"/>
                <a:gd name="T1" fmla="*/ 1014 h 1014"/>
                <a:gd name="T2" fmla="*/ 0 w 1786"/>
                <a:gd name="T3" fmla="*/ 0 h 1014"/>
                <a:gd name="T4" fmla="*/ 1114 w 1786"/>
                <a:gd name="T5" fmla="*/ 0 h 1014"/>
                <a:gd name="T6" fmla="*/ 1786 w 1786"/>
                <a:gd name="T7" fmla="*/ 1014 h 1014"/>
                <a:gd name="T8" fmla="*/ 0 w 1786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1014">
                  <a:moveTo>
                    <a:pt x="0" y="1014"/>
                  </a:moveTo>
                  <a:lnTo>
                    <a:pt x="0" y="0"/>
                  </a:lnTo>
                  <a:lnTo>
                    <a:pt x="1114" y="0"/>
                  </a:lnTo>
                  <a:lnTo>
                    <a:pt x="1786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B841061-996B-48A5-A45A-8B39ECE73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" y="2084"/>
              <a:ext cx="1480" cy="2238"/>
            </a:xfrm>
            <a:custGeom>
              <a:avLst/>
              <a:gdLst>
                <a:gd name="T0" fmla="*/ 1480 w 1480"/>
                <a:gd name="T1" fmla="*/ 2238 h 2238"/>
                <a:gd name="T2" fmla="*/ 0 w 1480"/>
                <a:gd name="T3" fmla="*/ 0 h 2238"/>
                <a:gd name="T4" fmla="*/ 0 w 1480"/>
                <a:gd name="T5" fmla="*/ 2238 h 2238"/>
                <a:gd name="T6" fmla="*/ 1480 w 1480"/>
                <a:gd name="T7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0" h="2238">
                  <a:moveTo>
                    <a:pt x="1480" y="2238"/>
                  </a:moveTo>
                  <a:lnTo>
                    <a:pt x="0" y="0"/>
                  </a:lnTo>
                  <a:lnTo>
                    <a:pt x="0" y="2238"/>
                  </a:lnTo>
                  <a:lnTo>
                    <a:pt x="1480" y="2238"/>
                  </a:lnTo>
                  <a:close/>
                </a:path>
              </a:pathLst>
            </a:custGeom>
            <a:solidFill>
              <a:srgbClr val="556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170CA9-E3A3-48CC-AB4D-4D2E19E4D545}"/>
              </a:ext>
            </a:extLst>
          </p:cNvPr>
          <p:cNvSpPr txBox="1"/>
          <p:nvPr userDrawn="1"/>
        </p:nvSpPr>
        <p:spPr>
          <a:xfrm>
            <a:off x="4366403" y="4410182"/>
            <a:ext cx="3366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spc="600" dirty="0">
                <a:solidFill>
                  <a:srgbClr val="222A36"/>
                </a:solidFill>
              </a:rPr>
              <a:t>인공지능 프로그래밍 교육</a:t>
            </a:r>
            <a:endParaRPr lang="ko-KR" altLang="en-US" sz="1500" spc="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61F7BD9-89D8-4C83-B571-400558FCB2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6367" y="2286176"/>
            <a:ext cx="3199268" cy="22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4447D2C-D7C8-534D-8439-49EF5C0D91E8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6545F6-6DB6-6747-8528-356C1DA2A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</a:blip>
          <a:stretch>
            <a:fillRect/>
          </a:stretch>
        </p:blipFill>
        <p:spPr>
          <a:xfrm>
            <a:off x="5198123" y="3075057"/>
            <a:ext cx="1795753" cy="956616"/>
          </a:xfrm>
          <a:prstGeom prst="rect">
            <a:avLst/>
          </a:prstGeom>
        </p:spPr>
      </p:pic>
      <p:sp>
        <p:nvSpPr>
          <p:cNvPr id="9" name="텍스트 개체 틀 24">
            <a:extLst>
              <a:ext uri="{FF2B5EF4-FFF2-40B4-BE49-F238E27FC236}">
                <a16:creationId xmlns:a16="http://schemas.microsoft.com/office/drawing/2014/main" id="{10415C67-D597-5049-8E31-B0CC87755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521" y="402697"/>
            <a:ext cx="2935419" cy="286232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ko-KR" altLang="en-US" sz="1400" b="1" i="1" spc="-150" dirty="0" smtClean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ore-KR" altLang="en-US" dirty="0"/>
            </a:lvl5pPr>
          </a:lstStyle>
          <a:p>
            <a:pPr marL="0"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440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21E91-6ADD-6245-88FC-912C0896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43A42-C536-8742-920B-01A4AFB1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B9D3B-3EF9-8B42-96A7-B0FC3291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8155B-63A5-FD49-BD1B-E4526DC4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687C6-3B4E-374B-BB4E-84BF3162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4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0EDF2-75AD-944C-8C43-0E8840E9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59058-75F1-3346-AF04-A85CA2B5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4BBB2-28E6-2740-BBE3-D80CFDA5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78F1D-00AF-9E46-AB41-7851310E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74B81-F981-8542-BAC4-353BFD30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32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7F57F-0A4E-7F45-A15C-6775CD13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56C11-5888-1E49-9396-CB53F3BA5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110E4-A27F-E545-BAA7-D67A7C2B5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92344-A523-0346-9E22-A50E8DCE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54E98-D15E-0A48-979C-C6DF5141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FDA73-D742-F743-AE99-8E5E8BF9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098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1A6FF-BBA1-5148-96DD-5BE0F963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5E5FB-B586-A648-AAEF-A65EA300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39FCE-B2AB-9544-B949-1E26C035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3DF2A-DC5E-0544-A0E4-B03BD18CE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C6B26-93F7-EA4C-BA65-556A5C9E9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68106-C612-0B47-8C1D-767495C2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2FB9E-6E9B-714E-8382-4B9D271A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1CCBAA-81CA-F847-98EE-BAE3B078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0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C2B0-51F8-1343-970B-84CD047D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633F52-F432-F642-A2EF-327D4002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BCFF2-9F1B-0C49-8B0C-7F5C5E65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826B47-C3C8-944A-8573-0A0828C9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02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BC7138-0058-7244-9FFC-06CBB13E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408F35-1BE2-3F42-99CB-BA43CF10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F5292-F438-404B-9163-7E1DE03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728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22C7F-FD09-BF46-A9CC-9C7933F7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04DF-B04C-2147-BF06-07AE6812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056A8-5ACE-D24E-8AFA-0CBD481F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1EC9F-3F0B-F844-A5E7-13B45068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04873-B482-924C-9A44-5F206403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F000A-75E1-3443-B215-6B6093E6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824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57CBD-EA40-9342-83D1-DDA1E75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A41A3-F69F-A54B-B32E-BD6436557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D62A6-6740-9849-9061-22B24174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894F1-E466-324B-890C-8F93792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667C0-97FB-414A-8C4F-D9BE6ED2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FF956-7658-7041-8C4C-FD9FC8F6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7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8CAB30-F782-2E48-9699-F15FBFB2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4244A-9B5E-234C-AE3F-5C2B66AF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D898-F979-8C4D-9DE2-13277FAE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119-958E-BE47-804C-92925D6E6D13}" type="datetimeFigureOut">
              <a:rPr kumimoji="1" lang="ko-Kore-KR" altLang="en-US" smtClean="0"/>
              <a:t>2020. 12. 31.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69B8F-958D-4041-95A8-A32487A8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32B6C-101F-644D-90A0-A275AEA94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45A3-4ED7-184C-B9D5-B99CD95728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657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3" r:id="rId14"/>
    <p:sldLayoutId id="214748366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tif"/><Relationship Id="rId5" Type="http://schemas.openxmlformats.org/officeDocument/2006/relationships/image" Target="../media/image8.tif"/><Relationship Id="rId10" Type="http://schemas.openxmlformats.org/officeDocument/2006/relationships/image" Target="../media/image13.svg"/><Relationship Id="rId4" Type="http://schemas.openxmlformats.org/officeDocument/2006/relationships/image" Target="../media/image7.tif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59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93D5CDFB-57FE-A745-83E4-AF7CDC05522C}"/>
              </a:ext>
            </a:extLst>
          </p:cNvPr>
          <p:cNvSpPr txBox="1">
            <a:spLocks/>
          </p:cNvSpPr>
          <p:nvPr/>
        </p:nvSpPr>
        <p:spPr>
          <a:xfrm>
            <a:off x="3157826" y="657692"/>
            <a:ext cx="8458490" cy="338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 단계에서 우리가 원하는 성능을 내는 인공지능 모델이 만들어지면 배포합니다</a:t>
            </a:r>
            <a:r>
              <a:rPr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8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F3B80B-32E7-4A7D-9FCC-2B45A967EAE7}"/>
              </a:ext>
            </a:extLst>
          </p:cNvPr>
          <p:cNvSpPr/>
          <p:nvPr/>
        </p:nvSpPr>
        <p:spPr>
          <a:xfrm>
            <a:off x="1614699" y="521832"/>
            <a:ext cx="8547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배포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DA0151-D2C2-DA41-8C00-70661864207F}"/>
              </a:ext>
            </a:extLst>
          </p:cNvPr>
          <p:cNvSpPr/>
          <p:nvPr/>
        </p:nvSpPr>
        <p:spPr>
          <a:xfrm>
            <a:off x="10073163" y="1888911"/>
            <a:ext cx="1111131" cy="1015663"/>
          </a:xfrm>
          <a:prstGeom prst="rect">
            <a:avLst/>
          </a:prstGeom>
          <a:solidFill>
            <a:srgbClr val="FFFF00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화살표">
            <a:extLst>
              <a:ext uri="{FF2B5EF4-FFF2-40B4-BE49-F238E27FC236}">
                <a16:creationId xmlns:a16="http://schemas.microsoft.com/office/drawing/2014/main" id="{48441118-56B7-404B-8481-18AB97825574}"/>
              </a:ext>
            </a:extLst>
          </p:cNvPr>
          <p:cNvSpPr/>
          <p:nvPr/>
        </p:nvSpPr>
        <p:spPr>
          <a:xfrm>
            <a:off x="3896483" y="2280522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화살표">
            <a:extLst>
              <a:ext uri="{FF2B5EF4-FFF2-40B4-BE49-F238E27FC236}">
                <a16:creationId xmlns:a16="http://schemas.microsoft.com/office/drawing/2014/main" id="{BE322617-A828-8543-AAF9-496ABE30EB7A}"/>
              </a:ext>
            </a:extLst>
          </p:cNvPr>
          <p:cNvSpPr/>
          <p:nvPr/>
        </p:nvSpPr>
        <p:spPr>
          <a:xfrm>
            <a:off x="7517583" y="2269207"/>
            <a:ext cx="692834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화살표">
            <a:extLst>
              <a:ext uri="{FF2B5EF4-FFF2-40B4-BE49-F238E27FC236}">
                <a16:creationId xmlns:a16="http://schemas.microsoft.com/office/drawing/2014/main" id="{022B33B7-E7BA-3146-AACE-10782974D96F}"/>
              </a:ext>
            </a:extLst>
          </p:cNvPr>
          <p:cNvSpPr/>
          <p:nvPr/>
        </p:nvSpPr>
        <p:spPr>
          <a:xfrm>
            <a:off x="2085933" y="2306456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데이터 전처리">
            <a:extLst>
              <a:ext uri="{FF2B5EF4-FFF2-40B4-BE49-F238E27FC236}">
                <a16:creationId xmlns:a16="http://schemas.microsoft.com/office/drawing/2014/main" id="{32F1FA04-9005-B44C-B0E0-052BD1183777}"/>
              </a:ext>
            </a:extLst>
          </p:cNvPr>
          <p:cNvSpPr/>
          <p:nvPr/>
        </p:nvSpPr>
        <p:spPr>
          <a:xfrm>
            <a:off x="1097960" y="2125794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 algn="ctr"/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1" name="화살표">
            <a:extLst>
              <a:ext uri="{FF2B5EF4-FFF2-40B4-BE49-F238E27FC236}">
                <a16:creationId xmlns:a16="http://schemas.microsoft.com/office/drawing/2014/main" id="{171C1409-542D-E444-B280-3FB19E21E6EF}"/>
              </a:ext>
            </a:extLst>
          </p:cNvPr>
          <p:cNvSpPr/>
          <p:nvPr/>
        </p:nvSpPr>
        <p:spPr>
          <a:xfrm>
            <a:off x="9328131" y="2280522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데이터 전처리">
            <a:extLst>
              <a:ext uri="{FF2B5EF4-FFF2-40B4-BE49-F238E27FC236}">
                <a16:creationId xmlns:a16="http://schemas.microsoft.com/office/drawing/2014/main" id="{03C9C595-9695-5049-8C00-C0EBA0AE1696}"/>
              </a:ext>
            </a:extLst>
          </p:cNvPr>
          <p:cNvSpPr/>
          <p:nvPr/>
        </p:nvSpPr>
        <p:spPr>
          <a:xfrm>
            <a:off x="2883010" y="2125794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3" name="데이터 전처리">
            <a:extLst>
              <a:ext uri="{FF2B5EF4-FFF2-40B4-BE49-F238E27FC236}">
                <a16:creationId xmlns:a16="http://schemas.microsoft.com/office/drawing/2014/main" id="{AAE76564-D043-D948-8ADE-75B0792C805A}"/>
              </a:ext>
            </a:extLst>
          </p:cNvPr>
          <p:cNvSpPr/>
          <p:nvPr/>
        </p:nvSpPr>
        <p:spPr>
          <a:xfrm>
            <a:off x="4714240" y="2125794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4" name="데이터 전처리">
            <a:extLst>
              <a:ext uri="{FF2B5EF4-FFF2-40B4-BE49-F238E27FC236}">
                <a16:creationId xmlns:a16="http://schemas.microsoft.com/office/drawing/2014/main" id="{39B481DD-8915-AC4F-87E9-7F1DAA8989C5}"/>
              </a:ext>
            </a:extLst>
          </p:cNvPr>
          <p:cNvSpPr/>
          <p:nvPr/>
        </p:nvSpPr>
        <p:spPr>
          <a:xfrm>
            <a:off x="6545470" y="2099860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화살표">
            <a:extLst>
              <a:ext uri="{FF2B5EF4-FFF2-40B4-BE49-F238E27FC236}">
                <a16:creationId xmlns:a16="http://schemas.microsoft.com/office/drawing/2014/main" id="{E127BC3C-4063-514B-9126-ACC38A39B04F}"/>
              </a:ext>
            </a:extLst>
          </p:cNvPr>
          <p:cNvSpPr/>
          <p:nvPr/>
        </p:nvSpPr>
        <p:spPr>
          <a:xfrm>
            <a:off x="5707033" y="2273387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" name="데이터 전처리">
            <a:extLst>
              <a:ext uri="{FF2B5EF4-FFF2-40B4-BE49-F238E27FC236}">
                <a16:creationId xmlns:a16="http://schemas.microsoft.com/office/drawing/2014/main" id="{1EE4981B-1E49-A941-8EBA-874EE4A959A0}"/>
              </a:ext>
            </a:extLst>
          </p:cNvPr>
          <p:cNvSpPr/>
          <p:nvPr/>
        </p:nvSpPr>
        <p:spPr>
          <a:xfrm>
            <a:off x="8376700" y="2099860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데이터 전처리">
            <a:extLst>
              <a:ext uri="{FF2B5EF4-FFF2-40B4-BE49-F238E27FC236}">
                <a16:creationId xmlns:a16="http://schemas.microsoft.com/office/drawing/2014/main" id="{C10E53EB-7FF4-514F-81FA-10B85C2E171D}"/>
              </a:ext>
            </a:extLst>
          </p:cNvPr>
          <p:cNvSpPr/>
          <p:nvPr/>
        </p:nvSpPr>
        <p:spPr>
          <a:xfrm>
            <a:off x="10207929" y="2099860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F178B1-143C-714C-BC75-6901B5CFBACE}"/>
              </a:ext>
            </a:extLst>
          </p:cNvPr>
          <p:cNvSpPr/>
          <p:nvPr/>
        </p:nvSpPr>
        <p:spPr>
          <a:xfrm>
            <a:off x="4280074" y="4075266"/>
            <a:ext cx="1685219" cy="1495168"/>
          </a:xfrm>
          <a:prstGeom prst="rect">
            <a:avLst/>
          </a:prstGeom>
          <a:solidFill>
            <a:srgbClr val="556078"/>
          </a:solidFill>
          <a:ln w="25400">
            <a:solidFill>
              <a:srgbClr val="556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모델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AFA44F-EBD7-BA48-B1B9-51D3D4290C6E}"/>
              </a:ext>
            </a:extLst>
          </p:cNvPr>
          <p:cNvCxnSpPr>
            <a:cxnSpLocks/>
          </p:cNvCxnSpPr>
          <p:nvPr/>
        </p:nvCxnSpPr>
        <p:spPr>
          <a:xfrm>
            <a:off x="2739236" y="4852501"/>
            <a:ext cx="1392698" cy="0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6314AD-14CB-1446-919C-2800ADCAD7F4}"/>
              </a:ext>
            </a:extLst>
          </p:cNvPr>
          <p:cNvSpPr txBox="1"/>
          <p:nvPr/>
        </p:nvSpPr>
        <p:spPr>
          <a:xfrm>
            <a:off x="1764139" y="523075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472C6E6-BD03-DC46-BBD2-58B6F680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6404" y="3788713"/>
            <a:ext cx="1301192" cy="129956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6143ADF-81D6-EC46-9210-9333BE09B6A0}"/>
              </a:ext>
            </a:extLst>
          </p:cNvPr>
          <p:cNvSpPr txBox="1"/>
          <p:nvPr/>
        </p:nvSpPr>
        <p:spPr>
          <a:xfrm>
            <a:off x="6975004" y="468036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kumimoji="1" lang="ko-KR" altLang="en-US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사과가 맞아</a:t>
            </a:r>
            <a:r>
              <a:rPr kumimoji="1" lang="en-US" altLang="ko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kumimoji="1" lang="ko-Kore-KR" altLang="en-US" sz="1400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6B4D80-61E1-4241-AF73-F244FACB8318}"/>
              </a:ext>
            </a:extLst>
          </p:cNvPr>
          <p:cNvCxnSpPr>
            <a:cxnSpLocks/>
          </p:cNvCxnSpPr>
          <p:nvPr/>
        </p:nvCxnSpPr>
        <p:spPr>
          <a:xfrm>
            <a:off x="8248109" y="4827774"/>
            <a:ext cx="1392698" cy="0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03881E-03E9-6346-9647-1FC1A3A56F76}"/>
              </a:ext>
            </a:extLst>
          </p:cNvPr>
          <p:cNvSpPr txBox="1"/>
          <p:nvPr/>
        </p:nvSpPr>
        <p:spPr>
          <a:xfrm>
            <a:off x="9737299" y="4668962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kumimoji="1" lang="ko-Kore-KR" altLang="en-US" sz="1400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DB10F1-4C1B-2146-9A04-7E67DA8FCC42}"/>
              </a:ext>
            </a:extLst>
          </p:cNvPr>
          <p:cNvCxnSpPr>
            <a:cxnSpLocks/>
          </p:cNvCxnSpPr>
          <p:nvPr/>
        </p:nvCxnSpPr>
        <p:spPr>
          <a:xfrm>
            <a:off x="6108357" y="4852501"/>
            <a:ext cx="894864" cy="0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6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4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BFD36-3AE0-4013-95FC-2944AC156D75}"/>
              </a:ext>
            </a:extLst>
          </p:cNvPr>
          <p:cNvSpPr txBox="1"/>
          <p:nvPr/>
        </p:nvSpPr>
        <p:spPr>
          <a:xfrm>
            <a:off x="319425" y="208942"/>
            <a:ext cx="2528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5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학습목표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856C42-DBAA-4B96-8F5F-471156F8440B}"/>
              </a:ext>
            </a:extLst>
          </p:cNvPr>
          <p:cNvCxnSpPr/>
          <p:nvPr/>
        </p:nvCxnSpPr>
        <p:spPr>
          <a:xfrm>
            <a:off x="408078" y="1230684"/>
            <a:ext cx="153575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9">
            <a:extLst>
              <a:ext uri="{FF2B5EF4-FFF2-40B4-BE49-F238E27FC236}">
                <a16:creationId xmlns:a16="http://schemas.microsoft.com/office/drawing/2014/main" id="{54D4685F-709C-4267-B484-C4BA56E482D9}"/>
              </a:ext>
            </a:extLst>
          </p:cNvPr>
          <p:cNvSpPr/>
          <p:nvPr/>
        </p:nvSpPr>
        <p:spPr>
          <a:xfrm>
            <a:off x="-221674" y="5007021"/>
            <a:ext cx="6907636" cy="5847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7F6262-2A1C-49E7-8EBC-903DCED205E2}"/>
              </a:ext>
            </a:extLst>
          </p:cNvPr>
          <p:cNvSpPr/>
          <p:nvPr/>
        </p:nvSpPr>
        <p:spPr>
          <a:xfrm>
            <a:off x="319426" y="5007021"/>
            <a:ext cx="6630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200" dirty="0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지도학습 </a:t>
            </a:r>
            <a:r>
              <a:rPr kumimoji="1" lang="ko-KR" altLang="en-US" sz="3200" dirty="0" err="1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머신러닝</a:t>
            </a:r>
            <a:r>
              <a:rPr kumimoji="1" lang="ko-KR" altLang="en-US" sz="1600" dirty="0" err="1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</a:t>
            </a:r>
            <a:r>
              <a:rPr kumimoji="1" lang="ko-KR" altLang="en-US" sz="1600" dirty="0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만들어지는 과정에 대해 알아봅시다</a:t>
            </a:r>
            <a:r>
              <a:rPr kumimoji="1" lang="en-US" altLang="ko-KR" sz="1600" dirty="0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kumimoji="1" lang="ko-Kore-KR" altLang="en-US" sz="1600" dirty="0">
              <a:solidFill>
                <a:srgbClr val="556078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61E7818A-0C93-4396-99D8-1C392CAF0684}"/>
              </a:ext>
            </a:extLst>
          </p:cNvPr>
          <p:cNvSpPr txBox="1">
            <a:spLocks/>
          </p:cNvSpPr>
          <p:nvPr/>
        </p:nvSpPr>
        <p:spPr>
          <a:xfrm>
            <a:off x="4040480" y="1741471"/>
            <a:ext cx="6907636" cy="2331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kumimoji="1" lang="ko-KR" altLang="en-US" sz="100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머신</a:t>
            </a:r>
            <a:r>
              <a:rPr kumimoji="1" lang="ko-KR" altLang="en-US" sz="10000" dirty="0" err="1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러닝의</a:t>
            </a:r>
            <a:endParaRPr kumimoji="1" lang="en-US" altLang="ko-KR" sz="10000" dirty="0">
              <a:solidFill>
                <a:srgbClr val="556078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kumimoji="1" lang="ko-KR" altLang="en-US" sz="10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</a:t>
            </a:r>
            <a:r>
              <a:rPr kumimoji="1" lang="ko-KR" altLang="en-US" sz="10000" dirty="0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습과정</a:t>
            </a:r>
            <a:endParaRPr kumimoji="1" lang="en-US" altLang="ko-KR" sz="10000" dirty="0">
              <a:solidFill>
                <a:srgbClr val="556078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62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AFB5F4-5A3B-4822-ADA0-E8FEB820672E}"/>
              </a:ext>
            </a:extLst>
          </p:cNvPr>
          <p:cNvSpPr/>
          <p:nvPr/>
        </p:nvSpPr>
        <p:spPr>
          <a:xfrm>
            <a:off x="0" y="1276349"/>
            <a:ext cx="12192000" cy="4314825"/>
          </a:xfrm>
          <a:prstGeom prst="rect">
            <a:avLst/>
          </a:prstGeom>
          <a:solidFill>
            <a:srgbClr val="505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27AA-C488-4A75-9B96-D6A0CF3A75B1}"/>
              </a:ext>
            </a:extLst>
          </p:cNvPr>
          <p:cNvSpPr txBox="1"/>
          <p:nvPr/>
        </p:nvSpPr>
        <p:spPr>
          <a:xfrm>
            <a:off x="3150567" y="2921168"/>
            <a:ext cx="589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머신러닝</a:t>
            </a:r>
            <a:r>
              <a:rPr lang="ko-KR" altLang="en-US" sz="6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학습 과정</a:t>
            </a:r>
            <a:endParaRPr lang="en-US" altLang="ko-KR" sz="6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130C49-4A3C-402C-947A-F3663C456EA2}"/>
              </a:ext>
            </a:extLst>
          </p:cNvPr>
          <p:cNvSpPr/>
          <p:nvPr/>
        </p:nvSpPr>
        <p:spPr>
          <a:xfrm>
            <a:off x="101536" y="1372134"/>
            <a:ext cx="2487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학습 과정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0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93D5CDFB-57FE-A745-83E4-AF7CDC05522C}"/>
              </a:ext>
            </a:extLst>
          </p:cNvPr>
          <p:cNvSpPr txBox="1">
            <a:spLocks/>
          </p:cNvSpPr>
          <p:nvPr/>
        </p:nvSpPr>
        <p:spPr>
          <a:xfrm>
            <a:off x="3234183" y="624342"/>
            <a:ext cx="7002017" cy="338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지도학습</a:t>
            </a:r>
            <a:r>
              <a:rPr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8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머신러닝을</a:t>
            </a:r>
            <a:r>
              <a:rPr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만들기 위한 전체적인 과정은 다음과 같습니다</a:t>
            </a:r>
            <a:r>
              <a:rPr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kumimoji="1" lang="ko-Kore-KR" altLang="en-US" sz="18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09CE4F-CAE6-E84B-A42B-8831FFC5E0B6}"/>
              </a:ext>
            </a:extLst>
          </p:cNvPr>
          <p:cNvSpPr txBox="1"/>
          <p:nvPr/>
        </p:nvSpPr>
        <p:spPr>
          <a:xfrm>
            <a:off x="824956" y="2296976"/>
            <a:ext cx="258115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1" lang="ko-Kore-KR" altLang="en-US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인공지능을</a:t>
            </a:r>
            <a:r>
              <a:rPr kumimoji="1" lang="ko-KR" altLang="en-US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만드는 </a:t>
            </a:r>
            <a:r>
              <a:rPr kumimoji="1" lang="en-US" altLang="ko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</a:t>
            </a:r>
            <a:r>
              <a:rPr kumimoji="1" lang="ko-KR" altLang="en-US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가지 순서</a:t>
            </a:r>
            <a:endParaRPr kumimoji="1" lang="ko-Kore-KR" altLang="en-US" sz="14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AF9D8-5EB0-8C45-B7C7-B1E7DEDD389B}"/>
              </a:ext>
            </a:extLst>
          </p:cNvPr>
          <p:cNvSpPr txBox="1"/>
          <p:nvPr/>
        </p:nvSpPr>
        <p:spPr>
          <a:xfrm>
            <a:off x="8160858" y="5112283"/>
            <a:ext cx="91942" cy="440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1818" y="285755"/>
            <a:ext cx="19559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인공지능을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만드는 방법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4" name="그래픽 53" descr="사과">
            <a:extLst>
              <a:ext uri="{FF2B5EF4-FFF2-40B4-BE49-F238E27FC236}">
                <a16:creationId xmlns:a16="http://schemas.microsoft.com/office/drawing/2014/main" id="{217B81CE-894F-F74C-BEBE-91CFD896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248" y="3045767"/>
            <a:ext cx="518400" cy="518400"/>
          </a:xfrm>
          <a:prstGeom prst="rect">
            <a:avLst/>
          </a:prstGeom>
        </p:spPr>
      </p:pic>
      <p:sp>
        <p:nvSpPr>
          <p:cNvPr id="45" name="?">
            <a:extLst>
              <a:ext uri="{FF2B5EF4-FFF2-40B4-BE49-F238E27FC236}">
                <a16:creationId xmlns:a16="http://schemas.microsoft.com/office/drawing/2014/main" id="{3DC4D970-8461-4C44-83BB-1DE9A520938A}"/>
              </a:ext>
            </a:extLst>
          </p:cNvPr>
          <p:cNvSpPr txBox="1"/>
          <p:nvPr/>
        </p:nvSpPr>
        <p:spPr>
          <a:xfrm>
            <a:off x="3361954" y="2683869"/>
            <a:ext cx="164625" cy="2528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endParaRPr dirty="0"/>
          </a:p>
        </p:txBody>
      </p:sp>
      <p:pic>
        <p:nvPicPr>
          <p:cNvPr id="46" name="이미지" descr="이미지">
            <a:extLst>
              <a:ext uri="{FF2B5EF4-FFF2-40B4-BE49-F238E27FC236}">
                <a16:creationId xmlns:a16="http://schemas.microsoft.com/office/drawing/2014/main" id="{96FB739D-390D-AA4E-83B7-03B3F6C70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849" y="3300632"/>
            <a:ext cx="265170" cy="2610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1" name="선">
            <a:extLst>
              <a:ext uri="{FF2B5EF4-FFF2-40B4-BE49-F238E27FC236}">
                <a16:creationId xmlns:a16="http://schemas.microsoft.com/office/drawing/2014/main" id="{A85933E7-34DC-0044-A747-9FBA4E19D8DD}"/>
              </a:ext>
            </a:extLst>
          </p:cNvPr>
          <p:cNvSpPr/>
          <p:nvPr/>
        </p:nvSpPr>
        <p:spPr>
          <a:xfrm>
            <a:off x="6621533" y="3397510"/>
            <a:ext cx="310296" cy="7921"/>
          </a:xfrm>
          <a:prstGeom prst="line">
            <a:avLst/>
          </a:prstGeom>
          <a:noFill/>
          <a:ln w="12700" cap="flat">
            <a:solidFill>
              <a:srgbClr val="000000"/>
            </a:solidFill>
            <a:custDash>
              <a:ds d="100000" sp="200000"/>
            </a:custDash>
            <a:round/>
            <a:head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" name="화살표">
            <a:extLst>
              <a:ext uri="{FF2B5EF4-FFF2-40B4-BE49-F238E27FC236}">
                <a16:creationId xmlns:a16="http://schemas.microsoft.com/office/drawing/2014/main" id="{82D58ABB-21A1-7B49-9C27-10F2449269DB}"/>
              </a:ext>
            </a:extLst>
          </p:cNvPr>
          <p:cNvSpPr/>
          <p:nvPr/>
        </p:nvSpPr>
        <p:spPr>
          <a:xfrm>
            <a:off x="3833406" y="4024230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" name="화살표">
            <a:extLst>
              <a:ext uri="{FF2B5EF4-FFF2-40B4-BE49-F238E27FC236}">
                <a16:creationId xmlns:a16="http://schemas.microsoft.com/office/drawing/2014/main" id="{302E0B4B-E47D-6041-B3CB-2578E3010E01}"/>
              </a:ext>
            </a:extLst>
          </p:cNvPr>
          <p:cNvSpPr/>
          <p:nvPr/>
        </p:nvSpPr>
        <p:spPr>
          <a:xfrm>
            <a:off x="7454506" y="4012915"/>
            <a:ext cx="692834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8" name="이미지" descr="이미지">
            <a:extLst>
              <a:ext uri="{FF2B5EF4-FFF2-40B4-BE49-F238E27FC236}">
                <a16:creationId xmlns:a16="http://schemas.microsoft.com/office/drawing/2014/main" id="{4DA7E28E-F5DD-D746-88EF-09529DF22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738" y="3217086"/>
            <a:ext cx="611411" cy="6369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9" name="화살표">
            <a:extLst>
              <a:ext uri="{FF2B5EF4-FFF2-40B4-BE49-F238E27FC236}">
                <a16:creationId xmlns:a16="http://schemas.microsoft.com/office/drawing/2014/main" id="{6042B6AC-B305-E34A-A599-10A893BBE878}"/>
              </a:ext>
            </a:extLst>
          </p:cNvPr>
          <p:cNvSpPr/>
          <p:nvPr/>
        </p:nvSpPr>
        <p:spPr>
          <a:xfrm>
            <a:off x="2022856" y="4050164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0" name="이미지" descr="이미지">
            <a:extLst>
              <a:ext uri="{FF2B5EF4-FFF2-40B4-BE49-F238E27FC236}">
                <a16:creationId xmlns:a16="http://schemas.microsoft.com/office/drawing/2014/main" id="{2BB58234-0CC4-D34B-8261-F62B05C61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1599" y="3028748"/>
            <a:ext cx="340818" cy="3550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1" name="선">
            <a:extLst>
              <a:ext uri="{FF2B5EF4-FFF2-40B4-BE49-F238E27FC236}">
                <a16:creationId xmlns:a16="http://schemas.microsoft.com/office/drawing/2014/main" id="{488F609C-DA1C-1949-8562-E2D4C623B6FB}"/>
              </a:ext>
            </a:extLst>
          </p:cNvPr>
          <p:cNvSpPr/>
          <p:nvPr/>
        </p:nvSpPr>
        <p:spPr>
          <a:xfrm flipV="1">
            <a:off x="10837265" y="2854856"/>
            <a:ext cx="1" cy="928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" name="선">
            <a:extLst>
              <a:ext uri="{FF2B5EF4-FFF2-40B4-BE49-F238E27FC236}">
                <a16:creationId xmlns:a16="http://schemas.microsoft.com/office/drawing/2014/main" id="{C7A63F94-7B7F-FD40-B393-6DEEF8B29D46}"/>
              </a:ext>
            </a:extLst>
          </p:cNvPr>
          <p:cNvSpPr/>
          <p:nvPr/>
        </p:nvSpPr>
        <p:spPr>
          <a:xfrm flipH="1" flipV="1">
            <a:off x="10708902" y="2922091"/>
            <a:ext cx="54177" cy="538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3" name="선">
            <a:extLst>
              <a:ext uri="{FF2B5EF4-FFF2-40B4-BE49-F238E27FC236}">
                <a16:creationId xmlns:a16="http://schemas.microsoft.com/office/drawing/2014/main" id="{B7CA3A8F-182B-8F4B-B403-3B334A120A67}"/>
              </a:ext>
            </a:extLst>
          </p:cNvPr>
          <p:cNvSpPr/>
          <p:nvPr/>
        </p:nvSpPr>
        <p:spPr>
          <a:xfrm flipH="1">
            <a:off x="10914334" y="2916087"/>
            <a:ext cx="54157" cy="539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" name="데이터 전처리">
            <a:extLst>
              <a:ext uri="{FF2B5EF4-FFF2-40B4-BE49-F238E27FC236}">
                <a16:creationId xmlns:a16="http://schemas.microsoft.com/office/drawing/2014/main" id="{7E55FCB5-9411-7F4A-AB6D-AE2A5927C3FC}"/>
              </a:ext>
            </a:extLst>
          </p:cNvPr>
          <p:cNvSpPr/>
          <p:nvPr/>
        </p:nvSpPr>
        <p:spPr>
          <a:xfrm>
            <a:off x="1034883" y="3869502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 algn="ctr"/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5" name="화살표">
            <a:extLst>
              <a:ext uri="{FF2B5EF4-FFF2-40B4-BE49-F238E27FC236}">
                <a16:creationId xmlns:a16="http://schemas.microsoft.com/office/drawing/2014/main" id="{EE95BE64-CBA7-C340-973A-51E1907D0288}"/>
              </a:ext>
            </a:extLst>
          </p:cNvPr>
          <p:cNvSpPr/>
          <p:nvPr/>
        </p:nvSpPr>
        <p:spPr>
          <a:xfrm>
            <a:off x="9265054" y="4024230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7" name="이미지" descr="이미지">
            <a:extLst>
              <a:ext uri="{FF2B5EF4-FFF2-40B4-BE49-F238E27FC236}">
                <a16:creationId xmlns:a16="http://schemas.microsoft.com/office/drawing/2014/main" id="{05F6C7A2-ED49-B942-83C5-2FDEAD5C1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04" y="3211604"/>
            <a:ext cx="611411" cy="6369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8" name="이미지" descr="이미지">
            <a:extLst>
              <a:ext uri="{FF2B5EF4-FFF2-40B4-BE49-F238E27FC236}">
                <a16:creationId xmlns:a16="http://schemas.microsoft.com/office/drawing/2014/main" id="{5470DCA8-5FCA-1C4A-9E05-1C1B1759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827" y="2620541"/>
            <a:ext cx="526233" cy="51799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CA47B62-96D6-E843-A749-44F132FD15FF}"/>
              </a:ext>
            </a:extLst>
          </p:cNvPr>
          <p:cNvSpPr txBox="1"/>
          <p:nvPr/>
        </p:nvSpPr>
        <p:spPr>
          <a:xfrm>
            <a:off x="8160858" y="4745442"/>
            <a:ext cx="91942" cy="440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데이터 전처리">
            <a:extLst>
              <a:ext uri="{FF2B5EF4-FFF2-40B4-BE49-F238E27FC236}">
                <a16:creationId xmlns:a16="http://schemas.microsoft.com/office/drawing/2014/main" id="{4AA0B692-A3E7-964B-BB51-39CC8468CF04}"/>
              </a:ext>
            </a:extLst>
          </p:cNvPr>
          <p:cNvSpPr/>
          <p:nvPr/>
        </p:nvSpPr>
        <p:spPr>
          <a:xfrm>
            <a:off x="2819933" y="3869502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1" name="데이터 전처리">
            <a:extLst>
              <a:ext uri="{FF2B5EF4-FFF2-40B4-BE49-F238E27FC236}">
                <a16:creationId xmlns:a16="http://schemas.microsoft.com/office/drawing/2014/main" id="{02F868EA-CC7A-734F-B77B-4E63D3087BA0}"/>
              </a:ext>
            </a:extLst>
          </p:cNvPr>
          <p:cNvSpPr/>
          <p:nvPr/>
        </p:nvSpPr>
        <p:spPr>
          <a:xfrm>
            <a:off x="4651163" y="3869502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2" name="데이터 전처리">
            <a:extLst>
              <a:ext uri="{FF2B5EF4-FFF2-40B4-BE49-F238E27FC236}">
                <a16:creationId xmlns:a16="http://schemas.microsoft.com/office/drawing/2014/main" id="{5239E0DA-F7C5-4B47-BD16-9D23789DB6AA}"/>
              </a:ext>
            </a:extLst>
          </p:cNvPr>
          <p:cNvSpPr/>
          <p:nvPr/>
        </p:nvSpPr>
        <p:spPr>
          <a:xfrm>
            <a:off x="6482393" y="3843568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3" name="화살표">
            <a:extLst>
              <a:ext uri="{FF2B5EF4-FFF2-40B4-BE49-F238E27FC236}">
                <a16:creationId xmlns:a16="http://schemas.microsoft.com/office/drawing/2014/main" id="{AB733A33-E932-8449-B8CD-81844CB4A72F}"/>
              </a:ext>
            </a:extLst>
          </p:cNvPr>
          <p:cNvSpPr/>
          <p:nvPr/>
        </p:nvSpPr>
        <p:spPr>
          <a:xfrm>
            <a:off x="5643956" y="4017095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" name="데이터 전처리">
            <a:extLst>
              <a:ext uri="{FF2B5EF4-FFF2-40B4-BE49-F238E27FC236}">
                <a16:creationId xmlns:a16="http://schemas.microsoft.com/office/drawing/2014/main" id="{05092E4C-0DFE-4143-8C06-129D1C7AA364}"/>
              </a:ext>
            </a:extLst>
          </p:cNvPr>
          <p:cNvSpPr/>
          <p:nvPr/>
        </p:nvSpPr>
        <p:spPr>
          <a:xfrm>
            <a:off x="8313623" y="3843568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5" name="데이터 전처리">
            <a:extLst>
              <a:ext uri="{FF2B5EF4-FFF2-40B4-BE49-F238E27FC236}">
                <a16:creationId xmlns:a16="http://schemas.microsoft.com/office/drawing/2014/main" id="{A0D89AA8-1CE9-A444-872F-8D3899AD0FA3}"/>
              </a:ext>
            </a:extLst>
          </p:cNvPr>
          <p:cNvSpPr/>
          <p:nvPr/>
        </p:nvSpPr>
        <p:spPr>
          <a:xfrm>
            <a:off x="10144852" y="3843568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6" name="인용 풍선">
            <a:extLst>
              <a:ext uri="{FF2B5EF4-FFF2-40B4-BE49-F238E27FC236}">
                <a16:creationId xmlns:a16="http://schemas.microsoft.com/office/drawing/2014/main" id="{453DF3F5-9D59-C144-89CE-BF6EC00E79E5}"/>
              </a:ext>
            </a:extLst>
          </p:cNvPr>
          <p:cNvSpPr/>
          <p:nvPr/>
        </p:nvSpPr>
        <p:spPr>
          <a:xfrm rot="51682">
            <a:off x="6529084" y="2489449"/>
            <a:ext cx="1273935" cy="546774"/>
          </a:xfrm>
          <a:prstGeom prst="wedgeEllipseCallout">
            <a:avLst>
              <a:gd name="adj1" fmla="val 1160"/>
              <a:gd name="adj2" fmla="val 68198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0BBA79-16CA-0A4F-9C0E-57A32B232FA8}"/>
              </a:ext>
            </a:extLst>
          </p:cNvPr>
          <p:cNvSpPr/>
          <p:nvPr/>
        </p:nvSpPr>
        <p:spPr>
          <a:xfrm>
            <a:off x="9957889" y="2543404"/>
            <a:ext cx="1111131" cy="215967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F0939B-9CA9-2B4F-B24A-5D3917672FDE}"/>
              </a:ext>
            </a:extLst>
          </p:cNvPr>
          <p:cNvSpPr txBox="1"/>
          <p:nvPr/>
        </p:nvSpPr>
        <p:spPr>
          <a:xfrm>
            <a:off x="1973099" y="432558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10" name="그래픽 44" descr="사과">
            <a:extLst>
              <a:ext uri="{FF2B5EF4-FFF2-40B4-BE49-F238E27FC236}">
                <a16:creationId xmlns:a16="http://schemas.microsoft.com/office/drawing/2014/main" id="{FDC384B4-AF6A-1341-AF00-5EF378AF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902" y="3242581"/>
            <a:ext cx="262800" cy="262800"/>
          </a:xfrm>
          <a:prstGeom prst="rect">
            <a:avLst/>
          </a:prstGeom>
        </p:spPr>
      </p:pic>
      <p:pic>
        <p:nvPicPr>
          <p:cNvPr id="111" name="이미지" descr="이미지">
            <a:extLst>
              <a:ext uri="{FF2B5EF4-FFF2-40B4-BE49-F238E27FC236}">
                <a16:creationId xmlns:a16="http://schemas.microsoft.com/office/drawing/2014/main" id="{77D78FFE-7172-7441-9247-47966ECFB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64" y="3244360"/>
            <a:ext cx="265170" cy="26102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2" name="같음 기호 49">
            <a:extLst>
              <a:ext uri="{FF2B5EF4-FFF2-40B4-BE49-F238E27FC236}">
                <a16:creationId xmlns:a16="http://schemas.microsoft.com/office/drawing/2014/main" id="{14D8F5D0-28EE-E043-9F90-6821964B5CB9}"/>
              </a:ext>
            </a:extLst>
          </p:cNvPr>
          <p:cNvSpPr/>
          <p:nvPr/>
        </p:nvSpPr>
        <p:spPr>
          <a:xfrm>
            <a:off x="4901554" y="3221468"/>
            <a:ext cx="340818" cy="365825"/>
          </a:xfrm>
          <a:prstGeom prst="mathEqual">
            <a:avLst>
              <a:gd name="adj1" fmla="val 8138"/>
              <a:gd name="adj2" fmla="val 19451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3" name="그래픽 51">
            <a:extLst>
              <a:ext uri="{FF2B5EF4-FFF2-40B4-BE49-F238E27FC236}">
                <a16:creationId xmlns:a16="http://schemas.microsoft.com/office/drawing/2014/main" id="{5FB5D6F2-5706-3D40-8E58-DDC8F9C33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6976" y="2979781"/>
            <a:ext cx="262800" cy="262800"/>
          </a:xfrm>
          <a:prstGeom prst="rect">
            <a:avLst/>
          </a:prstGeom>
        </p:spPr>
      </p:pic>
      <p:pic>
        <p:nvPicPr>
          <p:cNvPr id="114" name="그래픽 58" descr="사과">
            <a:extLst>
              <a:ext uri="{FF2B5EF4-FFF2-40B4-BE49-F238E27FC236}">
                <a16:creationId xmlns:a16="http://schemas.microsoft.com/office/drawing/2014/main" id="{588E8ABE-A282-2049-B0E8-2AA5E07EB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13897" y="2992118"/>
            <a:ext cx="518400" cy="518400"/>
          </a:xfrm>
          <a:prstGeom prst="rect">
            <a:avLst/>
          </a:prstGeom>
        </p:spPr>
      </p:pic>
      <p:pic>
        <p:nvPicPr>
          <p:cNvPr id="115" name="그래픽 60" descr="사과">
            <a:extLst>
              <a:ext uri="{FF2B5EF4-FFF2-40B4-BE49-F238E27FC236}">
                <a16:creationId xmlns:a16="http://schemas.microsoft.com/office/drawing/2014/main" id="{ADC27CB7-C314-5741-9C07-D0D8799D5A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452" y="3020270"/>
            <a:ext cx="518400" cy="518400"/>
          </a:xfrm>
          <a:prstGeom prst="rect">
            <a:avLst/>
          </a:prstGeom>
        </p:spPr>
      </p:pic>
      <p:pic>
        <p:nvPicPr>
          <p:cNvPr id="116" name="그래픽 62" descr="사과">
            <a:extLst>
              <a:ext uri="{FF2B5EF4-FFF2-40B4-BE49-F238E27FC236}">
                <a16:creationId xmlns:a16="http://schemas.microsoft.com/office/drawing/2014/main" id="{0F2E553F-700C-DA46-B87C-F1FE5A5E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810" y="3033102"/>
            <a:ext cx="518400" cy="518400"/>
          </a:xfrm>
          <a:prstGeom prst="rect">
            <a:avLst/>
          </a:prstGeom>
        </p:spPr>
      </p:pic>
      <p:cxnSp>
        <p:nvCxnSpPr>
          <p:cNvPr id="118" name="꺾인 연결선[E] 39">
            <a:extLst>
              <a:ext uri="{FF2B5EF4-FFF2-40B4-BE49-F238E27FC236}">
                <a16:creationId xmlns:a16="http://schemas.microsoft.com/office/drawing/2014/main" id="{2053957B-BFDC-9244-873C-722FAD0A265D}"/>
              </a:ext>
            </a:extLst>
          </p:cNvPr>
          <p:cNvCxnSpPr>
            <a:cxnSpLocks/>
          </p:cNvCxnSpPr>
          <p:nvPr/>
        </p:nvCxnSpPr>
        <p:spPr>
          <a:xfrm rot="5400000">
            <a:off x="7844714" y="3607334"/>
            <a:ext cx="12700" cy="1769828"/>
          </a:xfrm>
          <a:prstGeom prst="bentConnector3">
            <a:avLst>
              <a:gd name="adj1" fmla="val 4231165"/>
            </a:avLst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아! 이건 사과군요!…">
            <a:extLst>
              <a:ext uri="{FF2B5EF4-FFF2-40B4-BE49-F238E27FC236}">
                <a16:creationId xmlns:a16="http://schemas.microsoft.com/office/drawing/2014/main" id="{6E027951-2B4B-6648-8B35-B20753A9787B}"/>
              </a:ext>
            </a:extLst>
          </p:cNvPr>
          <p:cNvSpPr txBox="1"/>
          <p:nvPr/>
        </p:nvSpPr>
        <p:spPr>
          <a:xfrm>
            <a:off x="6268600" y="2454987"/>
            <a:ext cx="1753093" cy="568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defRPr sz="600"/>
            </a:pPr>
            <a:r>
              <a:rPr kumimoji="1"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이건 </a:t>
            </a:r>
            <a:r>
              <a:rPr kumimoji="1" lang="ko-KR" altLang="en-US" sz="1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사과군요</a:t>
            </a:r>
            <a:r>
              <a:rPr kumimoji="1"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987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89958-A219-9B46-AA88-05634D93EF8E}"/>
              </a:ext>
            </a:extLst>
          </p:cNvPr>
          <p:cNvSpPr/>
          <p:nvPr/>
        </p:nvSpPr>
        <p:spPr>
          <a:xfrm>
            <a:off x="989643" y="1972287"/>
            <a:ext cx="1111131" cy="1015663"/>
          </a:xfrm>
          <a:prstGeom prst="rect">
            <a:avLst/>
          </a:prstGeom>
          <a:solidFill>
            <a:srgbClr val="FFFF00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93D5CDFB-57FE-A745-83E4-AF7CDC05522C}"/>
              </a:ext>
            </a:extLst>
          </p:cNvPr>
          <p:cNvSpPr txBox="1">
            <a:spLocks/>
          </p:cNvSpPr>
          <p:nvPr/>
        </p:nvSpPr>
        <p:spPr>
          <a:xfrm>
            <a:off x="3181575" y="629586"/>
            <a:ext cx="6183627" cy="338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모델을 학습하기 위한 데이터를 수집하고 </a:t>
            </a:r>
            <a:r>
              <a:rPr lang="ko-KR" altLang="en-US" sz="18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라벨링합니다</a:t>
            </a:r>
            <a:r>
              <a:rPr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kumimoji="1" lang="ko-Kore-KR" altLang="en-US" sz="18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화살표">
            <a:extLst>
              <a:ext uri="{FF2B5EF4-FFF2-40B4-BE49-F238E27FC236}">
                <a16:creationId xmlns:a16="http://schemas.microsoft.com/office/drawing/2014/main" id="{D3780145-9C09-F94E-9A10-BEF8938E4E47}"/>
              </a:ext>
            </a:extLst>
          </p:cNvPr>
          <p:cNvSpPr/>
          <p:nvPr/>
        </p:nvSpPr>
        <p:spPr>
          <a:xfrm>
            <a:off x="3933554" y="2331961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" name="화살표">
            <a:extLst>
              <a:ext uri="{FF2B5EF4-FFF2-40B4-BE49-F238E27FC236}">
                <a16:creationId xmlns:a16="http://schemas.microsoft.com/office/drawing/2014/main" id="{C1339CD9-1A3E-C047-91A6-360C9FD2C9B2}"/>
              </a:ext>
            </a:extLst>
          </p:cNvPr>
          <p:cNvSpPr/>
          <p:nvPr/>
        </p:nvSpPr>
        <p:spPr>
          <a:xfrm>
            <a:off x="7554654" y="2320646"/>
            <a:ext cx="692834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" name="화살표">
            <a:extLst>
              <a:ext uri="{FF2B5EF4-FFF2-40B4-BE49-F238E27FC236}">
                <a16:creationId xmlns:a16="http://schemas.microsoft.com/office/drawing/2014/main" id="{694543E0-F94F-8C41-83BA-CB5673C16180}"/>
              </a:ext>
            </a:extLst>
          </p:cNvPr>
          <p:cNvSpPr/>
          <p:nvPr/>
        </p:nvSpPr>
        <p:spPr>
          <a:xfrm>
            <a:off x="2123004" y="2357895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" name="데이터 전처리">
            <a:extLst>
              <a:ext uri="{FF2B5EF4-FFF2-40B4-BE49-F238E27FC236}">
                <a16:creationId xmlns:a16="http://schemas.microsoft.com/office/drawing/2014/main" id="{8DD9EC89-A237-9B48-A434-45492D29BD5F}"/>
              </a:ext>
            </a:extLst>
          </p:cNvPr>
          <p:cNvSpPr/>
          <p:nvPr/>
        </p:nvSpPr>
        <p:spPr>
          <a:xfrm>
            <a:off x="1135031" y="2177233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 algn="ctr"/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" name="화살표">
            <a:extLst>
              <a:ext uri="{FF2B5EF4-FFF2-40B4-BE49-F238E27FC236}">
                <a16:creationId xmlns:a16="http://schemas.microsoft.com/office/drawing/2014/main" id="{0914935C-0353-BF4B-98F7-234B1CD9F8A9}"/>
              </a:ext>
            </a:extLst>
          </p:cNvPr>
          <p:cNvSpPr/>
          <p:nvPr/>
        </p:nvSpPr>
        <p:spPr>
          <a:xfrm>
            <a:off x="9365202" y="2331961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" name="데이터 전처리">
            <a:extLst>
              <a:ext uri="{FF2B5EF4-FFF2-40B4-BE49-F238E27FC236}">
                <a16:creationId xmlns:a16="http://schemas.microsoft.com/office/drawing/2014/main" id="{C9FFA4C0-714C-3440-8896-16A5C49D5221}"/>
              </a:ext>
            </a:extLst>
          </p:cNvPr>
          <p:cNvSpPr/>
          <p:nvPr/>
        </p:nvSpPr>
        <p:spPr>
          <a:xfrm>
            <a:off x="2920081" y="2177233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8" name="데이터 전처리">
            <a:extLst>
              <a:ext uri="{FF2B5EF4-FFF2-40B4-BE49-F238E27FC236}">
                <a16:creationId xmlns:a16="http://schemas.microsoft.com/office/drawing/2014/main" id="{6182A93A-26EA-D445-9F1D-FCF48B413B99}"/>
              </a:ext>
            </a:extLst>
          </p:cNvPr>
          <p:cNvSpPr/>
          <p:nvPr/>
        </p:nvSpPr>
        <p:spPr>
          <a:xfrm>
            <a:off x="4751311" y="2177233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9" name="데이터 전처리">
            <a:extLst>
              <a:ext uri="{FF2B5EF4-FFF2-40B4-BE49-F238E27FC236}">
                <a16:creationId xmlns:a16="http://schemas.microsoft.com/office/drawing/2014/main" id="{C283BA74-E6AF-9349-8461-259B0656BE47}"/>
              </a:ext>
            </a:extLst>
          </p:cNvPr>
          <p:cNvSpPr/>
          <p:nvPr/>
        </p:nvSpPr>
        <p:spPr>
          <a:xfrm>
            <a:off x="6582541" y="215129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0" name="화살표">
            <a:extLst>
              <a:ext uri="{FF2B5EF4-FFF2-40B4-BE49-F238E27FC236}">
                <a16:creationId xmlns:a16="http://schemas.microsoft.com/office/drawing/2014/main" id="{6F5F83D2-9ED2-7F4B-BEE4-92BA5557FE6D}"/>
              </a:ext>
            </a:extLst>
          </p:cNvPr>
          <p:cNvSpPr/>
          <p:nvPr/>
        </p:nvSpPr>
        <p:spPr>
          <a:xfrm>
            <a:off x="5744104" y="2324826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" name="데이터 전처리">
            <a:extLst>
              <a:ext uri="{FF2B5EF4-FFF2-40B4-BE49-F238E27FC236}">
                <a16:creationId xmlns:a16="http://schemas.microsoft.com/office/drawing/2014/main" id="{72F23828-D5E2-9F49-8F72-1F7550CAB47E}"/>
              </a:ext>
            </a:extLst>
          </p:cNvPr>
          <p:cNvSpPr/>
          <p:nvPr/>
        </p:nvSpPr>
        <p:spPr>
          <a:xfrm>
            <a:off x="8413771" y="215129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2" name="데이터 전처리">
            <a:extLst>
              <a:ext uri="{FF2B5EF4-FFF2-40B4-BE49-F238E27FC236}">
                <a16:creationId xmlns:a16="http://schemas.microsoft.com/office/drawing/2014/main" id="{FF059403-E25D-9E46-A6EF-2D19353358B9}"/>
              </a:ext>
            </a:extLst>
          </p:cNvPr>
          <p:cNvSpPr/>
          <p:nvPr/>
        </p:nvSpPr>
        <p:spPr>
          <a:xfrm>
            <a:off x="10245000" y="215129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42A6A-5103-8745-8469-3FE443C2EF84}"/>
              </a:ext>
            </a:extLst>
          </p:cNvPr>
          <p:cNvSpPr txBox="1"/>
          <p:nvPr/>
        </p:nvSpPr>
        <p:spPr>
          <a:xfrm>
            <a:off x="2289048" y="5554822"/>
            <a:ext cx="7625806" cy="1025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머신러닝에서</a:t>
            </a: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문제를 해결하기 위해서는 먼저 문제가 무엇인지 정의해야 합니다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ore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</a:t>
            </a: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 문제를 해결하기 위해 필요한 데이터가 무엇인지 알고 해당 데이터를 수집해야 </a:t>
            </a:r>
            <a:r>
              <a:rPr kumimoji="1" lang="ko-KR" altLang="en-US" sz="140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합니다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과정에서는 데이터를 수집하고 데이터에 맞게 </a:t>
            </a:r>
            <a:r>
              <a:rPr kumimoji="1" lang="ko-KR" altLang="en-US" sz="14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라벨링합니다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819038-DF49-490A-8ACA-30CA9A82884B}"/>
              </a:ext>
            </a:extLst>
          </p:cNvPr>
          <p:cNvGrpSpPr/>
          <p:nvPr/>
        </p:nvGrpSpPr>
        <p:grpSpPr>
          <a:xfrm>
            <a:off x="3672858" y="3214842"/>
            <a:ext cx="4835325" cy="2112252"/>
            <a:chOff x="3412163" y="3492412"/>
            <a:chExt cx="4835325" cy="211225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CAF9D8-5EB0-8C45-B7C7-B1E7DEDD389B}"/>
                </a:ext>
              </a:extLst>
            </p:cNvPr>
            <p:cNvSpPr txBox="1"/>
            <p:nvPr/>
          </p:nvSpPr>
          <p:spPr>
            <a:xfrm>
              <a:off x="7994575" y="3867290"/>
              <a:ext cx="91942" cy="440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9682FD-AEEB-4147-A62F-D9228AAB2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074532" y="3493225"/>
              <a:ext cx="1299565" cy="12995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344B2F-7DDF-374F-A2A8-B171A796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6296" y="3492412"/>
              <a:ext cx="1301192" cy="130119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FD14D37-B3A5-DA4D-913B-74749A726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412163" y="4531200"/>
              <a:ext cx="883210" cy="8832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ABF36B-25EB-D04F-86E5-0B21F8A5880E}"/>
                </a:ext>
              </a:extLst>
            </p:cNvPr>
            <p:cNvSpPr txBox="1"/>
            <p:nvPr/>
          </p:nvSpPr>
          <p:spPr>
            <a:xfrm rot="19007988">
              <a:off x="3565659" y="4839839"/>
              <a:ext cx="5533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사과</a:t>
              </a:r>
              <a:endParaRPr kumimoji="1" lang="ko-Kore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5DCD1CE-581A-B84F-AA0D-DCFF5D977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279687" y="4625627"/>
              <a:ext cx="979037" cy="97903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48BFBD-6883-0844-B641-630CB4006E88}"/>
                </a:ext>
              </a:extLst>
            </p:cNvPr>
            <p:cNvSpPr txBox="1"/>
            <p:nvPr/>
          </p:nvSpPr>
          <p:spPr>
            <a:xfrm rot="19007988">
              <a:off x="6379687" y="5002847"/>
              <a:ext cx="73770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토마토</a:t>
              </a:r>
              <a:endParaRPr kumimoji="1" lang="ko-Kore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F3B80B-32E7-4A7D-9FCC-2B45A967EAE7}"/>
              </a:ext>
            </a:extLst>
          </p:cNvPr>
          <p:cNvSpPr/>
          <p:nvPr/>
        </p:nvSpPr>
        <p:spPr>
          <a:xfrm>
            <a:off x="1276980" y="254835"/>
            <a:ext cx="11817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수집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0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93D5CDFB-57FE-A745-83E4-AF7CDC05522C}"/>
              </a:ext>
            </a:extLst>
          </p:cNvPr>
          <p:cNvSpPr txBox="1">
            <a:spLocks/>
          </p:cNvSpPr>
          <p:nvPr/>
        </p:nvSpPr>
        <p:spPr>
          <a:xfrm>
            <a:off x="3181575" y="629586"/>
            <a:ext cx="6183627" cy="338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수집과 </a:t>
            </a:r>
            <a:r>
              <a:rPr lang="ko-KR" altLang="en-US" sz="18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전처리가</a:t>
            </a:r>
            <a:r>
              <a:rPr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끝나면 모델링합니다</a:t>
            </a:r>
            <a:r>
              <a:rPr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kumimoji="1" lang="ko-Kore-KR" altLang="en-US" sz="18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F3B80B-32E7-4A7D-9FCC-2B45A967EAE7}"/>
              </a:ext>
            </a:extLst>
          </p:cNvPr>
          <p:cNvSpPr/>
          <p:nvPr/>
        </p:nvSpPr>
        <p:spPr>
          <a:xfrm>
            <a:off x="1584296" y="521832"/>
            <a:ext cx="8547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예측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636217-F002-48D4-A7AC-54E7B7178C21}"/>
              </a:ext>
            </a:extLst>
          </p:cNvPr>
          <p:cNvSpPr/>
          <p:nvPr/>
        </p:nvSpPr>
        <p:spPr>
          <a:xfrm>
            <a:off x="2724088" y="2154318"/>
            <a:ext cx="1111131" cy="1015663"/>
          </a:xfrm>
          <a:prstGeom prst="rect">
            <a:avLst/>
          </a:prstGeom>
          <a:solidFill>
            <a:srgbClr val="FFFF00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화살표">
            <a:extLst>
              <a:ext uri="{FF2B5EF4-FFF2-40B4-BE49-F238E27FC236}">
                <a16:creationId xmlns:a16="http://schemas.microsoft.com/office/drawing/2014/main" id="{FE4528EB-A245-4615-AE13-37D5BFFF068D}"/>
              </a:ext>
            </a:extLst>
          </p:cNvPr>
          <p:cNvSpPr/>
          <p:nvPr/>
        </p:nvSpPr>
        <p:spPr>
          <a:xfrm>
            <a:off x="3872326" y="2508680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화살표">
            <a:extLst>
              <a:ext uri="{FF2B5EF4-FFF2-40B4-BE49-F238E27FC236}">
                <a16:creationId xmlns:a16="http://schemas.microsoft.com/office/drawing/2014/main" id="{87E5BCFB-9F5B-40E5-89FD-B05394D14287}"/>
              </a:ext>
            </a:extLst>
          </p:cNvPr>
          <p:cNvSpPr/>
          <p:nvPr/>
        </p:nvSpPr>
        <p:spPr>
          <a:xfrm>
            <a:off x="7493426" y="2497365"/>
            <a:ext cx="692834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화살표">
            <a:extLst>
              <a:ext uri="{FF2B5EF4-FFF2-40B4-BE49-F238E27FC236}">
                <a16:creationId xmlns:a16="http://schemas.microsoft.com/office/drawing/2014/main" id="{A1FA98A7-95B7-4720-A2E1-956D77E56D0B}"/>
              </a:ext>
            </a:extLst>
          </p:cNvPr>
          <p:cNvSpPr/>
          <p:nvPr/>
        </p:nvSpPr>
        <p:spPr>
          <a:xfrm>
            <a:off x="2061776" y="2534614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" name="데이터 전처리">
            <a:extLst>
              <a:ext uri="{FF2B5EF4-FFF2-40B4-BE49-F238E27FC236}">
                <a16:creationId xmlns:a16="http://schemas.microsoft.com/office/drawing/2014/main" id="{47AEF25E-F2E2-4627-B64A-5DE10D876907}"/>
              </a:ext>
            </a:extLst>
          </p:cNvPr>
          <p:cNvSpPr/>
          <p:nvPr/>
        </p:nvSpPr>
        <p:spPr>
          <a:xfrm>
            <a:off x="1073803" y="2353952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 algn="ctr"/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1" name="화살표">
            <a:extLst>
              <a:ext uri="{FF2B5EF4-FFF2-40B4-BE49-F238E27FC236}">
                <a16:creationId xmlns:a16="http://schemas.microsoft.com/office/drawing/2014/main" id="{16A826B2-3084-4187-AEE1-3026F7AA18A0}"/>
              </a:ext>
            </a:extLst>
          </p:cNvPr>
          <p:cNvSpPr/>
          <p:nvPr/>
        </p:nvSpPr>
        <p:spPr>
          <a:xfrm>
            <a:off x="9303974" y="2508680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데이터 전처리">
            <a:extLst>
              <a:ext uri="{FF2B5EF4-FFF2-40B4-BE49-F238E27FC236}">
                <a16:creationId xmlns:a16="http://schemas.microsoft.com/office/drawing/2014/main" id="{A628FA30-C964-4E57-9AE3-44E6DA26D49D}"/>
              </a:ext>
            </a:extLst>
          </p:cNvPr>
          <p:cNvSpPr/>
          <p:nvPr/>
        </p:nvSpPr>
        <p:spPr>
          <a:xfrm>
            <a:off x="2858853" y="2353952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데이터 전처리">
            <a:extLst>
              <a:ext uri="{FF2B5EF4-FFF2-40B4-BE49-F238E27FC236}">
                <a16:creationId xmlns:a16="http://schemas.microsoft.com/office/drawing/2014/main" id="{8692CF3C-89D5-4FD7-928F-3FCD7BFFDED1}"/>
              </a:ext>
            </a:extLst>
          </p:cNvPr>
          <p:cNvSpPr/>
          <p:nvPr/>
        </p:nvSpPr>
        <p:spPr>
          <a:xfrm>
            <a:off x="4690083" y="2353952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데이터 전처리">
            <a:extLst>
              <a:ext uri="{FF2B5EF4-FFF2-40B4-BE49-F238E27FC236}">
                <a16:creationId xmlns:a16="http://schemas.microsoft.com/office/drawing/2014/main" id="{FEA6A624-F6C8-40BD-9FCB-F92D9CC5FC19}"/>
              </a:ext>
            </a:extLst>
          </p:cNvPr>
          <p:cNvSpPr/>
          <p:nvPr/>
        </p:nvSpPr>
        <p:spPr>
          <a:xfrm>
            <a:off x="6521313" y="2328018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화살표">
            <a:extLst>
              <a:ext uri="{FF2B5EF4-FFF2-40B4-BE49-F238E27FC236}">
                <a16:creationId xmlns:a16="http://schemas.microsoft.com/office/drawing/2014/main" id="{951A4422-6586-425B-B2F9-433ABE0AB159}"/>
              </a:ext>
            </a:extLst>
          </p:cNvPr>
          <p:cNvSpPr/>
          <p:nvPr/>
        </p:nvSpPr>
        <p:spPr>
          <a:xfrm>
            <a:off x="5682876" y="2501545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데이터 전처리">
            <a:extLst>
              <a:ext uri="{FF2B5EF4-FFF2-40B4-BE49-F238E27FC236}">
                <a16:creationId xmlns:a16="http://schemas.microsoft.com/office/drawing/2014/main" id="{0B61491A-FEE6-4BE5-8F6E-623BF8CD1679}"/>
              </a:ext>
            </a:extLst>
          </p:cNvPr>
          <p:cNvSpPr/>
          <p:nvPr/>
        </p:nvSpPr>
        <p:spPr>
          <a:xfrm>
            <a:off x="8352543" y="2328018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데이터 전처리">
            <a:extLst>
              <a:ext uri="{FF2B5EF4-FFF2-40B4-BE49-F238E27FC236}">
                <a16:creationId xmlns:a16="http://schemas.microsoft.com/office/drawing/2014/main" id="{848B54D7-82E9-420D-B622-B35AD60A05EE}"/>
              </a:ext>
            </a:extLst>
          </p:cNvPr>
          <p:cNvSpPr/>
          <p:nvPr/>
        </p:nvSpPr>
        <p:spPr>
          <a:xfrm>
            <a:off x="10183772" y="2328018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5B5E7-1175-4949-A976-E2B26BF22423}"/>
              </a:ext>
            </a:extLst>
          </p:cNvPr>
          <p:cNvSpPr txBox="1"/>
          <p:nvPr/>
        </p:nvSpPr>
        <p:spPr>
          <a:xfrm>
            <a:off x="3567102" y="5545076"/>
            <a:ext cx="5057795" cy="1025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수집과 전처리가 끝나면 모델링합니다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b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모델링이란 예측하는 기능을 가진 알고리즘을 </a:t>
            </a:r>
            <a:r>
              <a:rPr kumimoji="1" lang="ko-Kore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만드는</a:t>
            </a:r>
            <a:r>
              <a:rPr kumimoji="1" lang="ko-KR" altLang="en-US" sz="140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것입니다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b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수집한 데이터를 보고 해당 데이터에 대해 예측합니다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284ED3-30A3-4B70-B7AF-294660829FEE}"/>
              </a:ext>
            </a:extLst>
          </p:cNvPr>
          <p:cNvGrpSpPr/>
          <p:nvPr/>
        </p:nvGrpSpPr>
        <p:grpSpPr>
          <a:xfrm>
            <a:off x="1602917" y="3395737"/>
            <a:ext cx="8916488" cy="1811372"/>
            <a:chOff x="1195128" y="2166195"/>
            <a:chExt cx="8916488" cy="1811372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26BBB46-204D-41E5-868C-353B8CFA1F18}"/>
                </a:ext>
              </a:extLst>
            </p:cNvPr>
            <p:cNvCxnSpPr/>
            <p:nvPr/>
          </p:nvCxnSpPr>
          <p:spPr>
            <a:xfrm>
              <a:off x="2469421" y="3229983"/>
              <a:ext cx="6513941" cy="0"/>
            </a:xfrm>
            <a:prstGeom prst="straightConnector1">
              <a:avLst/>
            </a:prstGeom>
            <a:ln w="50800">
              <a:solidFill>
                <a:srgbClr val="5560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116F947-9D2D-4ACD-96B2-FC6AC7EAF590}"/>
                </a:ext>
              </a:extLst>
            </p:cNvPr>
            <p:cNvSpPr/>
            <p:nvPr/>
          </p:nvSpPr>
          <p:spPr>
            <a:xfrm>
              <a:off x="4897322" y="2482399"/>
              <a:ext cx="1685219" cy="1495168"/>
            </a:xfrm>
            <a:prstGeom prst="rect">
              <a:avLst/>
            </a:prstGeom>
            <a:solidFill>
              <a:srgbClr val="5560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2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모델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1F91509-71A9-493B-92D3-52789BB03A5C}"/>
                </a:ext>
              </a:extLst>
            </p:cNvPr>
            <p:cNvSpPr txBox="1"/>
            <p:nvPr/>
          </p:nvSpPr>
          <p:spPr>
            <a:xfrm>
              <a:off x="1442531" y="3608235"/>
              <a:ext cx="73770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데이터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EA749A-B64E-4CF9-9990-ED9BBE88B038}"/>
                </a:ext>
              </a:extLst>
            </p:cNvPr>
            <p:cNvSpPr txBox="1"/>
            <p:nvPr/>
          </p:nvSpPr>
          <p:spPr>
            <a:xfrm>
              <a:off x="9323612" y="3596563"/>
              <a:ext cx="73770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5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예측값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E16369F-A499-45A7-8EFB-1AE6C87D9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195128" y="2166195"/>
              <a:ext cx="1301088" cy="129956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ECAC40-5FE5-425D-960F-21DC1AB189F1}"/>
                </a:ext>
              </a:extLst>
            </p:cNvPr>
            <p:cNvSpPr txBox="1"/>
            <p:nvPr/>
          </p:nvSpPr>
          <p:spPr>
            <a:xfrm>
              <a:off x="9213613" y="2771958"/>
              <a:ext cx="8980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4400" dirty="0"/>
                <a:t>0</a:t>
              </a:r>
              <a:r>
                <a:rPr kumimoji="1" lang="en-US" altLang="ko-KR" sz="4400" dirty="0"/>
                <a:t>.6</a:t>
              </a:r>
              <a:endParaRPr kumimoji="1" lang="ko-Kore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436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93D5CDFB-57FE-A745-83E4-AF7CDC05522C}"/>
              </a:ext>
            </a:extLst>
          </p:cNvPr>
          <p:cNvSpPr txBox="1">
            <a:spLocks/>
          </p:cNvSpPr>
          <p:nvPr/>
        </p:nvSpPr>
        <p:spPr>
          <a:xfrm>
            <a:off x="3181575" y="629586"/>
            <a:ext cx="6183627" cy="338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8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예측값과</a:t>
            </a: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1" lang="ko-KR" altLang="en-US" sz="18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정답값에</a:t>
            </a: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얼마나 차이가 있는지를 구합니다</a:t>
            </a:r>
            <a:r>
              <a:rPr kumimoji="1"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kumimoji="1" lang="ko-Kore-KR" altLang="en-US" sz="18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F3B80B-32E7-4A7D-9FCC-2B45A967EAE7}"/>
              </a:ext>
            </a:extLst>
          </p:cNvPr>
          <p:cNvSpPr/>
          <p:nvPr/>
        </p:nvSpPr>
        <p:spPr>
          <a:xfrm>
            <a:off x="1269945" y="290999"/>
            <a:ext cx="11978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정답과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차이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EFC461-BA10-864D-9488-EC0BAD859AA4}"/>
              </a:ext>
            </a:extLst>
          </p:cNvPr>
          <p:cNvSpPr/>
          <p:nvPr/>
        </p:nvSpPr>
        <p:spPr>
          <a:xfrm>
            <a:off x="4616545" y="1925980"/>
            <a:ext cx="1111131" cy="1015663"/>
          </a:xfrm>
          <a:prstGeom prst="rect">
            <a:avLst/>
          </a:prstGeom>
          <a:solidFill>
            <a:srgbClr val="FFFF00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화살표">
            <a:extLst>
              <a:ext uri="{FF2B5EF4-FFF2-40B4-BE49-F238E27FC236}">
                <a16:creationId xmlns:a16="http://schemas.microsoft.com/office/drawing/2014/main" id="{7EECD315-FBF9-C948-BDE7-72BFF6A27EAA}"/>
              </a:ext>
            </a:extLst>
          </p:cNvPr>
          <p:cNvSpPr/>
          <p:nvPr/>
        </p:nvSpPr>
        <p:spPr>
          <a:xfrm>
            <a:off x="3933554" y="2317591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화살표">
            <a:extLst>
              <a:ext uri="{FF2B5EF4-FFF2-40B4-BE49-F238E27FC236}">
                <a16:creationId xmlns:a16="http://schemas.microsoft.com/office/drawing/2014/main" id="{ED51510B-32E2-C94B-AFC9-F2F932289A36}"/>
              </a:ext>
            </a:extLst>
          </p:cNvPr>
          <p:cNvSpPr/>
          <p:nvPr/>
        </p:nvSpPr>
        <p:spPr>
          <a:xfrm>
            <a:off x="7554654" y="2306276"/>
            <a:ext cx="692834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화살표">
            <a:extLst>
              <a:ext uri="{FF2B5EF4-FFF2-40B4-BE49-F238E27FC236}">
                <a16:creationId xmlns:a16="http://schemas.microsoft.com/office/drawing/2014/main" id="{D75065DF-B75C-1F46-809D-7B1D67995AF2}"/>
              </a:ext>
            </a:extLst>
          </p:cNvPr>
          <p:cNvSpPr/>
          <p:nvPr/>
        </p:nvSpPr>
        <p:spPr>
          <a:xfrm>
            <a:off x="2123004" y="2343525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" name="데이터 전처리">
            <a:extLst>
              <a:ext uri="{FF2B5EF4-FFF2-40B4-BE49-F238E27FC236}">
                <a16:creationId xmlns:a16="http://schemas.microsoft.com/office/drawing/2014/main" id="{FCC95F8E-6C0F-C54C-BD8E-DF13F6849B46}"/>
              </a:ext>
            </a:extLst>
          </p:cNvPr>
          <p:cNvSpPr/>
          <p:nvPr/>
        </p:nvSpPr>
        <p:spPr>
          <a:xfrm>
            <a:off x="1135031" y="2162863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 algn="ctr"/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1" name="화살표">
            <a:extLst>
              <a:ext uri="{FF2B5EF4-FFF2-40B4-BE49-F238E27FC236}">
                <a16:creationId xmlns:a16="http://schemas.microsoft.com/office/drawing/2014/main" id="{B45316E2-511E-9541-8357-E3752503AF3D}"/>
              </a:ext>
            </a:extLst>
          </p:cNvPr>
          <p:cNvSpPr/>
          <p:nvPr/>
        </p:nvSpPr>
        <p:spPr>
          <a:xfrm>
            <a:off x="9365202" y="2317591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데이터 전처리">
            <a:extLst>
              <a:ext uri="{FF2B5EF4-FFF2-40B4-BE49-F238E27FC236}">
                <a16:creationId xmlns:a16="http://schemas.microsoft.com/office/drawing/2014/main" id="{13244756-B8C0-A540-BDBD-771B44CA1BE2}"/>
              </a:ext>
            </a:extLst>
          </p:cNvPr>
          <p:cNvSpPr/>
          <p:nvPr/>
        </p:nvSpPr>
        <p:spPr>
          <a:xfrm>
            <a:off x="2920081" y="2162863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데이터 전처리">
            <a:extLst>
              <a:ext uri="{FF2B5EF4-FFF2-40B4-BE49-F238E27FC236}">
                <a16:creationId xmlns:a16="http://schemas.microsoft.com/office/drawing/2014/main" id="{8084A9B0-CD3F-204F-8B45-F60F7D7486D0}"/>
              </a:ext>
            </a:extLst>
          </p:cNvPr>
          <p:cNvSpPr/>
          <p:nvPr/>
        </p:nvSpPr>
        <p:spPr>
          <a:xfrm>
            <a:off x="4751311" y="2162863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데이터 전처리">
            <a:extLst>
              <a:ext uri="{FF2B5EF4-FFF2-40B4-BE49-F238E27FC236}">
                <a16:creationId xmlns:a16="http://schemas.microsoft.com/office/drawing/2014/main" id="{346E527B-848C-394C-9FBD-B38A12BD5F69}"/>
              </a:ext>
            </a:extLst>
          </p:cNvPr>
          <p:cNvSpPr/>
          <p:nvPr/>
        </p:nvSpPr>
        <p:spPr>
          <a:xfrm>
            <a:off x="6582541" y="213692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5" name="화살표">
            <a:extLst>
              <a:ext uri="{FF2B5EF4-FFF2-40B4-BE49-F238E27FC236}">
                <a16:creationId xmlns:a16="http://schemas.microsoft.com/office/drawing/2014/main" id="{1125AFA9-83FF-374F-9E06-E3FF42C8A179}"/>
              </a:ext>
            </a:extLst>
          </p:cNvPr>
          <p:cNvSpPr/>
          <p:nvPr/>
        </p:nvSpPr>
        <p:spPr>
          <a:xfrm>
            <a:off x="5744104" y="2310456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데이터 전처리">
            <a:extLst>
              <a:ext uri="{FF2B5EF4-FFF2-40B4-BE49-F238E27FC236}">
                <a16:creationId xmlns:a16="http://schemas.microsoft.com/office/drawing/2014/main" id="{C1DC93D1-9F40-B54F-8CAC-5E05195C01EB}"/>
              </a:ext>
            </a:extLst>
          </p:cNvPr>
          <p:cNvSpPr/>
          <p:nvPr/>
        </p:nvSpPr>
        <p:spPr>
          <a:xfrm>
            <a:off x="8413771" y="213692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데이터 전처리">
            <a:extLst>
              <a:ext uri="{FF2B5EF4-FFF2-40B4-BE49-F238E27FC236}">
                <a16:creationId xmlns:a16="http://schemas.microsoft.com/office/drawing/2014/main" id="{D3F44B8E-99DA-3E45-9FE0-8AF9739A8232}"/>
              </a:ext>
            </a:extLst>
          </p:cNvPr>
          <p:cNvSpPr/>
          <p:nvPr/>
        </p:nvSpPr>
        <p:spPr>
          <a:xfrm>
            <a:off x="10245000" y="213692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1CB64E-5FBB-1740-8C48-430ABE642770}"/>
              </a:ext>
            </a:extLst>
          </p:cNvPr>
          <p:cNvSpPr txBox="1"/>
          <p:nvPr/>
        </p:nvSpPr>
        <p:spPr>
          <a:xfrm>
            <a:off x="2072434" y="5483564"/>
            <a:ext cx="7390165" cy="702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때 </a:t>
            </a:r>
            <a:r>
              <a:rPr kumimoji="1" lang="ko-KR" altLang="en-US" sz="14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예측값과</a:t>
            </a: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정답의 차이를 </a:t>
            </a:r>
            <a:r>
              <a:rPr kumimoji="1" lang="en-US" altLang="ko-KR" sz="1400" b="1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loss</a:t>
            </a:r>
            <a:r>
              <a:rPr kumimoji="1" lang="ko-KR" altLang="en-US" sz="1400" dirty="0" err="1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라고</a:t>
            </a: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합니다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쉽게 말해서 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loss</a:t>
            </a: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모델의 예측이 얼마나 잘못되었는지를 알려주는 지표라고 할 수 있습니다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kumimoji="1" lang="ko-Kore-KR" altLang="en-US" sz="14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AAF96F-7C00-1545-A1AD-9AE517D659E3}"/>
              </a:ext>
            </a:extLst>
          </p:cNvPr>
          <p:cNvSpPr txBox="1"/>
          <p:nvPr/>
        </p:nvSpPr>
        <p:spPr>
          <a:xfrm>
            <a:off x="1579425" y="4772817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정답값</a:t>
            </a:r>
            <a:r>
              <a:rPr kumimoji="1" lang="en-US" altLang="ko-Kore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</a:t>
            </a:r>
            <a:r>
              <a:rPr kumimoji="1"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1"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0.9</a:t>
            </a:r>
            <a:endParaRPr kumimoji="1" lang="ko-Kore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ACF55F7-FABE-294C-9B38-819CCBE4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3221" y="3261841"/>
            <a:ext cx="1299565" cy="12995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2C4360A-92E9-2B41-85E7-AA6AA06B10B1}"/>
              </a:ext>
            </a:extLst>
          </p:cNvPr>
          <p:cNvSpPr txBox="1"/>
          <p:nvPr/>
        </p:nvSpPr>
        <p:spPr>
          <a:xfrm>
            <a:off x="4262486" y="3541366"/>
            <a:ext cx="18726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case 1: </a:t>
            </a:r>
            <a:r>
              <a:rPr kumimoji="1" lang="ko-Kore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예측값</a:t>
            </a:r>
            <a:r>
              <a:rPr kumimoji="1"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</a:t>
            </a:r>
          </a:p>
          <a:p>
            <a:endParaRPr kumimoji="1"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kumimoji="1"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kumimoji="1"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kumimoji="1"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kumimoji="1"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case 2: </a:t>
            </a:r>
            <a:r>
              <a:rPr kumimoji="1"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예측값</a:t>
            </a:r>
            <a:r>
              <a:rPr kumimoji="1"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</a:t>
            </a:r>
            <a:r>
              <a:rPr kumimoji="1"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1"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0.88</a:t>
            </a:r>
            <a:endParaRPr kumimoji="1" lang="ko-Kore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A572FEA6-3A18-7D44-B4BA-ED983C1BA019}"/>
              </a:ext>
            </a:extLst>
          </p:cNvPr>
          <p:cNvCxnSpPr>
            <a:cxnSpLocks/>
          </p:cNvCxnSpPr>
          <p:nvPr/>
        </p:nvCxnSpPr>
        <p:spPr>
          <a:xfrm flipV="1">
            <a:off x="2994213" y="3736764"/>
            <a:ext cx="1178425" cy="499587"/>
          </a:xfrm>
          <a:prstGeom prst="line">
            <a:avLst/>
          </a:prstGeom>
          <a:ln w="25400">
            <a:solidFill>
              <a:srgbClr val="5560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B19D93D-D092-AE46-AC61-00568D5C05FA}"/>
              </a:ext>
            </a:extLst>
          </p:cNvPr>
          <p:cNvCxnSpPr>
            <a:cxnSpLocks/>
          </p:cNvCxnSpPr>
          <p:nvPr/>
        </p:nvCxnSpPr>
        <p:spPr>
          <a:xfrm>
            <a:off x="2994213" y="4236351"/>
            <a:ext cx="1178425" cy="536466"/>
          </a:xfrm>
          <a:prstGeom prst="line">
            <a:avLst/>
          </a:prstGeom>
          <a:ln w="25400">
            <a:solidFill>
              <a:srgbClr val="5560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BF1E04-90D6-3641-9D62-176BCEFA0444}"/>
              </a:ext>
            </a:extLst>
          </p:cNvPr>
          <p:cNvSpPr txBox="1"/>
          <p:nvPr/>
        </p:nvSpPr>
        <p:spPr>
          <a:xfrm>
            <a:off x="7051097" y="373502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</a:t>
            </a:r>
            <a:r>
              <a:rPr kumimoji="1" lang="en-US" altLang="ko-Kore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ss</a:t>
            </a:r>
            <a:r>
              <a:rPr kumimoji="1" lang="ko-KR" altLang="en-US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높다</a:t>
            </a:r>
            <a:endParaRPr kumimoji="1" lang="ko-Kore-KR" altLang="en-US" sz="1400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5EF790-1769-1C45-A054-4ABDA5F20071}"/>
              </a:ext>
            </a:extLst>
          </p:cNvPr>
          <p:cNvSpPr txBox="1"/>
          <p:nvPr/>
        </p:nvSpPr>
        <p:spPr>
          <a:xfrm>
            <a:off x="7070683" y="4746957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</a:t>
            </a:r>
            <a:r>
              <a:rPr kumimoji="1" lang="en-US" altLang="ko-Kore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ss</a:t>
            </a:r>
            <a:r>
              <a:rPr kumimoji="1" lang="ko-KR" altLang="en-US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낮다</a:t>
            </a:r>
            <a:endParaRPr kumimoji="1" lang="ko-Kore-KR" altLang="en-US" sz="1400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5050BF-5455-494D-A31B-756E3E9B21F1}"/>
              </a:ext>
            </a:extLst>
          </p:cNvPr>
          <p:cNvSpPr txBox="1"/>
          <p:nvPr/>
        </p:nvSpPr>
        <p:spPr>
          <a:xfrm>
            <a:off x="9003509" y="3542295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모델의</a:t>
            </a:r>
            <a:r>
              <a:rPr kumimoji="1"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정확도가 낮다</a:t>
            </a:r>
            <a:endParaRPr kumimoji="1" lang="ko-Kore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DBC417-262D-C140-9273-42FDB079AE64}"/>
              </a:ext>
            </a:extLst>
          </p:cNvPr>
          <p:cNvSpPr txBox="1"/>
          <p:nvPr/>
        </p:nvSpPr>
        <p:spPr>
          <a:xfrm>
            <a:off x="9077626" y="4568108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모델의</a:t>
            </a:r>
            <a:r>
              <a:rPr kumimoji="1"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정확도가 높다</a:t>
            </a:r>
            <a:endParaRPr kumimoji="1" lang="ko-Kore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72588C-8981-C143-848E-F3745C8D60E2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6135115" y="3696184"/>
            <a:ext cx="2868394" cy="5266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32CDA34-0159-1946-8F31-54734BB8E464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165018" y="4721997"/>
            <a:ext cx="2912608" cy="11388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5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93D5CDFB-57FE-A745-83E4-AF7CDC05522C}"/>
              </a:ext>
            </a:extLst>
          </p:cNvPr>
          <p:cNvSpPr txBox="1">
            <a:spLocks/>
          </p:cNvSpPr>
          <p:nvPr/>
        </p:nvSpPr>
        <p:spPr>
          <a:xfrm>
            <a:off x="3156862" y="521832"/>
            <a:ext cx="8458490" cy="338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ore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이제</a:t>
            </a: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1"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r>
              <a:rPr kumimoji="1"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단계에서 구한 </a:t>
            </a:r>
            <a:r>
              <a:rPr kumimoji="1"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loss</a:t>
            </a: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값을 이용해 모델을 학습합니다</a:t>
            </a:r>
            <a:r>
              <a:rPr kumimoji="1"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F3B80B-32E7-4A7D-9FCC-2B45A967EAE7}"/>
              </a:ext>
            </a:extLst>
          </p:cNvPr>
          <p:cNvSpPr/>
          <p:nvPr/>
        </p:nvSpPr>
        <p:spPr>
          <a:xfrm>
            <a:off x="1614699" y="521832"/>
            <a:ext cx="8547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703FAD-64FF-9E4B-AFB3-3D6D2C7009B1}"/>
              </a:ext>
            </a:extLst>
          </p:cNvPr>
          <p:cNvSpPr/>
          <p:nvPr/>
        </p:nvSpPr>
        <p:spPr>
          <a:xfrm>
            <a:off x="6436940" y="2977041"/>
            <a:ext cx="1111131" cy="1015663"/>
          </a:xfrm>
          <a:prstGeom prst="rect">
            <a:avLst/>
          </a:prstGeom>
          <a:solidFill>
            <a:srgbClr val="FFFF00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화살표">
            <a:extLst>
              <a:ext uri="{FF2B5EF4-FFF2-40B4-BE49-F238E27FC236}">
                <a16:creationId xmlns:a16="http://schemas.microsoft.com/office/drawing/2014/main" id="{BF486777-9F23-1343-94EA-FC30A6D5A4DF}"/>
              </a:ext>
            </a:extLst>
          </p:cNvPr>
          <p:cNvSpPr/>
          <p:nvPr/>
        </p:nvSpPr>
        <p:spPr>
          <a:xfrm>
            <a:off x="3933555" y="3368652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화살표">
            <a:extLst>
              <a:ext uri="{FF2B5EF4-FFF2-40B4-BE49-F238E27FC236}">
                <a16:creationId xmlns:a16="http://schemas.microsoft.com/office/drawing/2014/main" id="{A4C854EE-5F08-E948-ACC0-0144AEF4B534}"/>
              </a:ext>
            </a:extLst>
          </p:cNvPr>
          <p:cNvSpPr/>
          <p:nvPr/>
        </p:nvSpPr>
        <p:spPr>
          <a:xfrm>
            <a:off x="7554655" y="3357337"/>
            <a:ext cx="692834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화살표">
            <a:extLst>
              <a:ext uri="{FF2B5EF4-FFF2-40B4-BE49-F238E27FC236}">
                <a16:creationId xmlns:a16="http://schemas.microsoft.com/office/drawing/2014/main" id="{B053C085-4471-5E43-B507-D9876BE551CA}"/>
              </a:ext>
            </a:extLst>
          </p:cNvPr>
          <p:cNvSpPr/>
          <p:nvPr/>
        </p:nvSpPr>
        <p:spPr>
          <a:xfrm>
            <a:off x="2123005" y="3394586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데이터 전처리">
            <a:extLst>
              <a:ext uri="{FF2B5EF4-FFF2-40B4-BE49-F238E27FC236}">
                <a16:creationId xmlns:a16="http://schemas.microsoft.com/office/drawing/2014/main" id="{B85CCF73-0FA5-8249-B27B-9AFAC0FD5720}"/>
              </a:ext>
            </a:extLst>
          </p:cNvPr>
          <p:cNvSpPr/>
          <p:nvPr/>
        </p:nvSpPr>
        <p:spPr>
          <a:xfrm>
            <a:off x="1135032" y="3213924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 algn="ctr"/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3" name="화살표">
            <a:extLst>
              <a:ext uri="{FF2B5EF4-FFF2-40B4-BE49-F238E27FC236}">
                <a16:creationId xmlns:a16="http://schemas.microsoft.com/office/drawing/2014/main" id="{9AE52FFA-DB37-134B-A3B4-EB5D46A1E2B6}"/>
              </a:ext>
            </a:extLst>
          </p:cNvPr>
          <p:cNvSpPr/>
          <p:nvPr/>
        </p:nvSpPr>
        <p:spPr>
          <a:xfrm>
            <a:off x="9365203" y="3368652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데이터 전처리">
            <a:extLst>
              <a:ext uri="{FF2B5EF4-FFF2-40B4-BE49-F238E27FC236}">
                <a16:creationId xmlns:a16="http://schemas.microsoft.com/office/drawing/2014/main" id="{F7CF5FED-D7CF-DB49-AA7D-5C07E78FD43C}"/>
              </a:ext>
            </a:extLst>
          </p:cNvPr>
          <p:cNvSpPr/>
          <p:nvPr/>
        </p:nvSpPr>
        <p:spPr>
          <a:xfrm>
            <a:off x="2920082" y="3213924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데이터 전처리">
            <a:extLst>
              <a:ext uri="{FF2B5EF4-FFF2-40B4-BE49-F238E27FC236}">
                <a16:creationId xmlns:a16="http://schemas.microsoft.com/office/drawing/2014/main" id="{B3DA6121-66D0-CC4D-85CD-4979FDDE9AE3}"/>
              </a:ext>
            </a:extLst>
          </p:cNvPr>
          <p:cNvSpPr/>
          <p:nvPr/>
        </p:nvSpPr>
        <p:spPr>
          <a:xfrm>
            <a:off x="4751312" y="3213924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데이터 전처리">
            <a:extLst>
              <a:ext uri="{FF2B5EF4-FFF2-40B4-BE49-F238E27FC236}">
                <a16:creationId xmlns:a16="http://schemas.microsoft.com/office/drawing/2014/main" id="{EC1C3C7B-C832-B348-A29D-03010DAB090A}"/>
              </a:ext>
            </a:extLst>
          </p:cNvPr>
          <p:cNvSpPr/>
          <p:nvPr/>
        </p:nvSpPr>
        <p:spPr>
          <a:xfrm>
            <a:off x="6582542" y="3187990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화살표">
            <a:extLst>
              <a:ext uri="{FF2B5EF4-FFF2-40B4-BE49-F238E27FC236}">
                <a16:creationId xmlns:a16="http://schemas.microsoft.com/office/drawing/2014/main" id="{FF8C5638-FC6B-CF4C-8467-1119CEE08287}"/>
              </a:ext>
            </a:extLst>
          </p:cNvPr>
          <p:cNvSpPr/>
          <p:nvPr/>
        </p:nvSpPr>
        <p:spPr>
          <a:xfrm>
            <a:off x="5744105" y="3361517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" name="데이터 전처리">
            <a:extLst>
              <a:ext uri="{FF2B5EF4-FFF2-40B4-BE49-F238E27FC236}">
                <a16:creationId xmlns:a16="http://schemas.microsoft.com/office/drawing/2014/main" id="{48625F23-6E9A-CD49-BEE4-7DAF04A2129E}"/>
              </a:ext>
            </a:extLst>
          </p:cNvPr>
          <p:cNvSpPr/>
          <p:nvPr/>
        </p:nvSpPr>
        <p:spPr>
          <a:xfrm>
            <a:off x="8413772" y="3187990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9" name="데이터 전처리">
            <a:extLst>
              <a:ext uri="{FF2B5EF4-FFF2-40B4-BE49-F238E27FC236}">
                <a16:creationId xmlns:a16="http://schemas.microsoft.com/office/drawing/2014/main" id="{5BA7F4E9-49F7-CB4A-B16C-E015D061929A}"/>
              </a:ext>
            </a:extLst>
          </p:cNvPr>
          <p:cNvSpPr/>
          <p:nvPr/>
        </p:nvSpPr>
        <p:spPr>
          <a:xfrm>
            <a:off x="10245001" y="3187990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A1E26-FB1D-5C48-859B-C9803151F9E6}"/>
              </a:ext>
            </a:extLst>
          </p:cNvPr>
          <p:cNvSpPr txBox="1"/>
          <p:nvPr/>
        </p:nvSpPr>
        <p:spPr>
          <a:xfrm>
            <a:off x="1832366" y="4536543"/>
            <a:ext cx="8626123" cy="37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우리는 인공지능 모델에게 정답을 더 잘 예측하는 것을 기대하기 때문에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loss</a:t>
            </a:r>
            <a:r>
              <a:rPr kumimoji="1" lang="ko-KR" altLang="en-US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값을 줄이는 방향으로 학습합니다</a:t>
            </a:r>
            <a:r>
              <a:rPr kumimoji="1" lang="en-US" altLang="ko-KR" sz="14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kumimoji="1" lang="ko-Kore-KR" altLang="en-US" sz="14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23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93D5CDFB-57FE-A745-83E4-AF7CDC05522C}"/>
              </a:ext>
            </a:extLst>
          </p:cNvPr>
          <p:cNvSpPr txBox="1">
            <a:spLocks/>
          </p:cNvSpPr>
          <p:nvPr/>
        </p:nvSpPr>
        <p:spPr>
          <a:xfrm>
            <a:off x="3133112" y="350726"/>
            <a:ext cx="8458490" cy="338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학습이 어느정도 되었는지를 평가합니다</a:t>
            </a:r>
            <a:r>
              <a:rPr kumimoji="1"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kumimoji="1" lang="ko-KR" altLang="en-US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우리가 원하는 성능을 내지 못한다면 다시 학습을 진행합니다</a:t>
            </a:r>
            <a:r>
              <a:rPr kumimoji="1" lang="en-US" altLang="ko-KR" sz="18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kumimoji="1" lang="ko-Kore-KR" altLang="en-US" sz="18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800" dirty="0">
              <a:solidFill>
                <a:srgbClr val="55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F3B80B-32E7-4A7D-9FCC-2B45A967EAE7}"/>
              </a:ext>
            </a:extLst>
          </p:cNvPr>
          <p:cNvSpPr/>
          <p:nvPr/>
        </p:nvSpPr>
        <p:spPr>
          <a:xfrm>
            <a:off x="1614699" y="521832"/>
            <a:ext cx="8547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평가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821B98-35BB-0D4F-9715-8D3A03A916B1}"/>
              </a:ext>
            </a:extLst>
          </p:cNvPr>
          <p:cNvSpPr/>
          <p:nvPr/>
        </p:nvSpPr>
        <p:spPr>
          <a:xfrm>
            <a:off x="8241935" y="1901266"/>
            <a:ext cx="1111131" cy="1015663"/>
          </a:xfrm>
          <a:prstGeom prst="rect">
            <a:avLst/>
          </a:prstGeom>
          <a:solidFill>
            <a:srgbClr val="FFFF00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화살표">
            <a:extLst>
              <a:ext uri="{FF2B5EF4-FFF2-40B4-BE49-F238E27FC236}">
                <a16:creationId xmlns:a16="http://schemas.microsoft.com/office/drawing/2014/main" id="{38ECE335-1B9A-7542-83E7-74AFE5790A0C}"/>
              </a:ext>
            </a:extLst>
          </p:cNvPr>
          <p:cNvSpPr/>
          <p:nvPr/>
        </p:nvSpPr>
        <p:spPr>
          <a:xfrm>
            <a:off x="3896484" y="2292877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" name="화살표">
            <a:extLst>
              <a:ext uri="{FF2B5EF4-FFF2-40B4-BE49-F238E27FC236}">
                <a16:creationId xmlns:a16="http://schemas.microsoft.com/office/drawing/2014/main" id="{ECF9E29B-645C-F348-9CC8-448A5BBD0CC4}"/>
              </a:ext>
            </a:extLst>
          </p:cNvPr>
          <p:cNvSpPr/>
          <p:nvPr/>
        </p:nvSpPr>
        <p:spPr>
          <a:xfrm>
            <a:off x="7517584" y="2281562"/>
            <a:ext cx="692834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화살표">
            <a:extLst>
              <a:ext uri="{FF2B5EF4-FFF2-40B4-BE49-F238E27FC236}">
                <a16:creationId xmlns:a16="http://schemas.microsoft.com/office/drawing/2014/main" id="{4E7FF497-D741-0D42-8E87-E206807D000F}"/>
              </a:ext>
            </a:extLst>
          </p:cNvPr>
          <p:cNvSpPr/>
          <p:nvPr/>
        </p:nvSpPr>
        <p:spPr>
          <a:xfrm>
            <a:off x="2085934" y="2318811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데이터 전처리">
            <a:extLst>
              <a:ext uri="{FF2B5EF4-FFF2-40B4-BE49-F238E27FC236}">
                <a16:creationId xmlns:a16="http://schemas.microsoft.com/office/drawing/2014/main" id="{923182C1-4629-4241-849A-0E29A00EA622}"/>
              </a:ext>
            </a:extLst>
          </p:cNvPr>
          <p:cNvSpPr/>
          <p:nvPr/>
        </p:nvSpPr>
        <p:spPr>
          <a:xfrm>
            <a:off x="1097961" y="213814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 algn="ctr"/>
            <a:r>
              <a: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0" name="화살표">
            <a:extLst>
              <a:ext uri="{FF2B5EF4-FFF2-40B4-BE49-F238E27FC236}">
                <a16:creationId xmlns:a16="http://schemas.microsoft.com/office/drawing/2014/main" id="{81FEDD81-8341-8048-BD44-39D29178E0AD}"/>
              </a:ext>
            </a:extLst>
          </p:cNvPr>
          <p:cNvSpPr/>
          <p:nvPr/>
        </p:nvSpPr>
        <p:spPr>
          <a:xfrm>
            <a:off x="9328132" y="2292877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" name="데이터 전처리">
            <a:extLst>
              <a:ext uri="{FF2B5EF4-FFF2-40B4-BE49-F238E27FC236}">
                <a16:creationId xmlns:a16="http://schemas.microsoft.com/office/drawing/2014/main" id="{B17E547C-1EC3-9741-ACAF-6F51666A3ED6}"/>
              </a:ext>
            </a:extLst>
          </p:cNvPr>
          <p:cNvSpPr/>
          <p:nvPr/>
        </p:nvSpPr>
        <p:spPr>
          <a:xfrm>
            <a:off x="2883011" y="213814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예측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2" name="데이터 전처리">
            <a:extLst>
              <a:ext uri="{FF2B5EF4-FFF2-40B4-BE49-F238E27FC236}">
                <a16:creationId xmlns:a16="http://schemas.microsoft.com/office/drawing/2014/main" id="{56BD5678-0F87-F048-AAED-F4C6F7E5F643}"/>
              </a:ext>
            </a:extLst>
          </p:cNvPr>
          <p:cNvSpPr/>
          <p:nvPr/>
        </p:nvSpPr>
        <p:spPr>
          <a:xfrm>
            <a:off x="4714241" y="2138149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정답과 차이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3" name="데이터 전처리">
            <a:extLst>
              <a:ext uri="{FF2B5EF4-FFF2-40B4-BE49-F238E27FC236}">
                <a16:creationId xmlns:a16="http://schemas.microsoft.com/office/drawing/2014/main" id="{389C4D90-108B-2D43-9784-AA71AB38070D}"/>
              </a:ext>
            </a:extLst>
          </p:cNvPr>
          <p:cNvSpPr/>
          <p:nvPr/>
        </p:nvSpPr>
        <p:spPr>
          <a:xfrm>
            <a:off x="6545471" y="2112215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4" name="화살표">
            <a:extLst>
              <a:ext uri="{FF2B5EF4-FFF2-40B4-BE49-F238E27FC236}">
                <a16:creationId xmlns:a16="http://schemas.microsoft.com/office/drawing/2014/main" id="{6DD4B7E8-1AE0-C147-A22E-56B00FAB95D7}"/>
              </a:ext>
            </a:extLst>
          </p:cNvPr>
          <p:cNvSpPr/>
          <p:nvPr/>
        </p:nvSpPr>
        <p:spPr>
          <a:xfrm>
            <a:off x="5707034" y="2285742"/>
            <a:ext cx="692835" cy="255072"/>
          </a:xfrm>
          <a:prstGeom prst="rightArrow">
            <a:avLst>
              <a:gd name="adj1" fmla="val 23317"/>
              <a:gd name="adj2" fmla="val 95234"/>
            </a:avLst>
          </a:prstGeom>
          <a:solidFill>
            <a:srgbClr val="9F9F9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" name="데이터 전처리">
            <a:extLst>
              <a:ext uri="{FF2B5EF4-FFF2-40B4-BE49-F238E27FC236}">
                <a16:creationId xmlns:a16="http://schemas.microsoft.com/office/drawing/2014/main" id="{0DB36F0D-4BE5-5641-BE6D-A2FDD4E110D3}"/>
              </a:ext>
            </a:extLst>
          </p:cNvPr>
          <p:cNvSpPr/>
          <p:nvPr/>
        </p:nvSpPr>
        <p:spPr>
          <a:xfrm>
            <a:off x="8376701" y="2112215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6" name="데이터 전처리">
            <a:extLst>
              <a:ext uri="{FF2B5EF4-FFF2-40B4-BE49-F238E27FC236}">
                <a16:creationId xmlns:a16="http://schemas.microsoft.com/office/drawing/2014/main" id="{F473DA50-2983-B745-B977-03B1FE1DA875}"/>
              </a:ext>
            </a:extLst>
          </p:cNvPr>
          <p:cNvSpPr/>
          <p:nvPr/>
        </p:nvSpPr>
        <p:spPr>
          <a:xfrm>
            <a:off x="10207930" y="2112215"/>
            <a:ext cx="841600" cy="616396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556078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83C9AF-9723-2E41-A9A6-0565B15C07D4}"/>
              </a:ext>
            </a:extLst>
          </p:cNvPr>
          <p:cNvSpPr txBox="1"/>
          <p:nvPr/>
        </p:nvSpPr>
        <p:spPr>
          <a:xfrm>
            <a:off x="8210286" y="3204609"/>
            <a:ext cx="91942" cy="440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9" name="꺾인 연결선[E] 39">
            <a:extLst>
              <a:ext uri="{FF2B5EF4-FFF2-40B4-BE49-F238E27FC236}">
                <a16:creationId xmlns:a16="http://schemas.microsoft.com/office/drawing/2014/main" id="{5E588B37-B9BD-F244-B316-51984D4819DF}"/>
              </a:ext>
            </a:extLst>
          </p:cNvPr>
          <p:cNvCxnSpPr>
            <a:cxnSpLocks/>
          </p:cNvCxnSpPr>
          <p:nvPr/>
        </p:nvCxnSpPr>
        <p:spPr>
          <a:xfrm rot="5400000">
            <a:off x="7894142" y="2066501"/>
            <a:ext cx="12700" cy="1769828"/>
          </a:xfrm>
          <a:prstGeom prst="bentConnector3">
            <a:avLst>
              <a:gd name="adj1" fmla="val 4231165"/>
            </a:avLst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4C00D8-C24D-A447-BAB5-B498FA9AB495}"/>
              </a:ext>
            </a:extLst>
          </p:cNvPr>
          <p:cNvSpPr/>
          <p:nvPr/>
        </p:nvSpPr>
        <p:spPr>
          <a:xfrm>
            <a:off x="4292431" y="4226220"/>
            <a:ext cx="1685219" cy="1495168"/>
          </a:xfrm>
          <a:prstGeom prst="rect">
            <a:avLst/>
          </a:prstGeom>
          <a:solidFill>
            <a:srgbClr val="556078"/>
          </a:solidFill>
          <a:ln w="25400">
            <a:solidFill>
              <a:srgbClr val="556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모델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28BFF4C-AA2F-DA4D-B509-541457E375E8}"/>
              </a:ext>
            </a:extLst>
          </p:cNvPr>
          <p:cNvCxnSpPr>
            <a:cxnSpLocks/>
          </p:cNvCxnSpPr>
          <p:nvPr/>
        </p:nvCxnSpPr>
        <p:spPr>
          <a:xfrm>
            <a:off x="2751593" y="5003455"/>
            <a:ext cx="1392698" cy="0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F5767A1-325E-A24A-B3E0-249609EDA52E}"/>
              </a:ext>
            </a:extLst>
          </p:cNvPr>
          <p:cNvSpPr txBox="1"/>
          <p:nvPr/>
        </p:nvSpPr>
        <p:spPr>
          <a:xfrm>
            <a:off x="1817338" y="538170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E762695-F4A6-FD40-B2CE-93646427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8761" y="3939667"/>
            <a:ext cx="1301192" cy="129956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CD4D0E4-E46C-0144-AB43-9DD4ED0207ED}"/>
              </a:ext>
            </a:extLst>
          </p:cNvPr>
          <p:cNvSpPr txBox="1"/>
          <p:nvPr/>
        </p:nvSpPr>
        <p:spPr>
          <a:xfrm>
            <a:off x="6987361" y="4831323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kumimoji="1" lang="ko-KR" altLang="en-US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사과가 아니야</a:t>
            </a:r>
            <a:r>
              <a:rPr kumimoji="1" lang="en-US" altLang="ko-KR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  <a:endParaRPr kumimoji="1" lang="ko-Kore-KR" altLang="en-US" sz="1400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194A1F0-7592-3244-A830-B7C9CBB2D35C}"/>
              </a:ext>
            </a:extLst>
          </p:cNvPr>
          <p:cNvCxnSpPr>
            <a:cxnSpLocks/>
          </p:cNvCxnSpPr>
          <p:nvPr/>
        </p:nvCxnSpPr>
        <p:spPr>
          <a:xfrm>
            <a:off x="8531777" y="4978728"/>
            <a:ext cx="1392698" cy="0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57EC7A-2F11-B546-B87C-E6FEE2A4D228}"/>
              </a:ext>
            </a:extLst>
          </p:cNvPr>
          <p:cNvSpPr txBox="1"/>
          <p:nvPr/>
        </p:nvSpPr>
        <p:spPr>
          <a:xfrm>
            <a:off x="10020967" y="4819916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다시</a:t>
            </a:r>
            <a:r>
              <a:rPr kumimoji="1" lang="ko-KR" altLang="en-US" sz="1400" dirty="0">
                <a:solidFill>
                  <a:srgbClr val="C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학습</a:t>
            </a:r>
            <a:endParaRPr kumimoji="1" lang="ko-Kore-KR" altLang="en-US" sz="1400" dirty="0">
              <a:solidFill>
                <a:srgbClr val="C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C3C9D31-BE17-6C44-9CFE-49DAC16FC821}"/>
              </a:ext>
            </a:extLst>
          </p:cNvPr>
          <p:cNvCxnSpPr>
            <a:cxnSpLocks/>
          </p:cNvCxnSpPr>
          <p:nvPr/>
        </p:nvCxnSpPr>
        <p:spPr>
          <a:xfrm>
            <a:off x="6120714" y="5003455"/>
            <a:ext cx="894864" cy="0"/>
          </a:xfrm>
          <a:prstGeom prst="straightConnector1">
            <a:avLst/>
          </a:prstGeom>
          <a:ln w="25400">
            <a:solidFill>
              <a:srgbClr val="556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0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425</Words>
  <Application>Microsoft Macintosh PowerPoint</Application>
  <PresentationFormat>와이드스크린</PresentationFormat>
  <Paragraphs>126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경기천년제목 Bold</vt:lpstr>
      <vt:lpstr>경기천년제목 Medium</vt:lpstr>
      <vt:lpstr>에스코어 드림 3 Light</vt:lpstr>
      <vt:lpstr>에스코어 드림 5 Medium</vt:lpstr>
      <vt:lpstr>S-Core Dream 6 Bold</vt:lpstr>
      <vt:lpstr>Arial</vt:lpstr>
      <vt:lpstr>Calibri</vt:lpstr>
      <vt:lpstr>Calibri Light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20</cp:revision>
  <dcterms:created xsi:type="dcterms:W3CDTF">2020-12-16T09:43:49Z</dcterms:created>
  <dcterms:modified xsi:type="dcterms:W3CDTF">2020-12-31T06:16:51Z</dcterms:modified>
</cp:coreProperties>
</file>