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303" r:id="rId3"/>
    <p:sldId id="284" r:id="rId4"/>
    <p:sldId id="307" r:id="rId5"/>
    <p:sldId id="305" r:id="rId6"/>
    <p:sldId id="286" r:id="rId7"/>
    <p:sldId id="298" r:id="rId8"/>
    <p:sldId id="294" r:id="rId9"/>
    <p:sldId id="293" r:id="rId10"/>
    <p:sldId id="297" r:id="rId11"/>
    <p:sldId id="287" r:id="rId12"/>
    <p:sldId id="288" r:id="rId13"/>
    <p:sldId id="289" r:id="rId14"/>
    <p:sldId id="299" r:id="rId15"/>
    <p:sldId id="30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3" autoAdjust="0"/>
    <p:restoredTop sz="56306" autoAdjust="0"/>
  </p:normalViewPr>
  <p:slideViewPr>
    <p:cSldViewPr snapToGrid="0">
      <p:cViewPr varScale="1">
        <p:scale>
          <a:sx n="66" d="100"/>
          <a:sy n="66" d="100"/>
        </p:scale>
        <p:origin x="192" y="360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84F2A-4947-4606-B533-D5A9FB35CCA1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4B8F-6BED-4C82-A677-492BC9E36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1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A4B8F-6BED-4C82-A677-492BC9E364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5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바로 그 작업을 해주는 것이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역전파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학습과정입니다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역전파의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학습과정은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순전파를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나온 결과값에서 발생한 손실만큼 앞쪽으로 다시 전파시키면서 가중치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(weight)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갱신하는 기술입니다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역전파를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이해하기 위해 미분의 개념에 대해 알아야합니다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미분은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함수의 변수가 매우 작은 수준으로 변화할 때 이에 대응하는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변화량을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말합니다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말하면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 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+ 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 변화할 때 이에 대응되는 함수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f(x)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변화량을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말합니다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미분을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역전파에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쓰는 이유는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결정하는 매개변수의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변화량에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 오차가 얼마나 변하는지 여부를 다시 앞으로 전파하여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오차만큼의 정보량에 대해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에게 알려주겠다는 것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역전파를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자기자신의 변화가 오차에 얼마나 영향을 미치는지 계산 할 수 있었습니다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자기 자신을 그만큼 변화시켜야 한다는 것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가중치를 업데이트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표현합니다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정리해서 말하자면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인공신경망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학습에서는 최적의 매개변수를 탐색할 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손실함수의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값을 가능한 한 작게 하는 매개변수 값을 찾습니다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매개변수의 기울기를 미분을 통해 계산하고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미분 값을 토대로 매개변수 값을 갱신하는 과정을 반복합니다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주요한 점은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손실 함수는 매개변수의 변화에 따라 연속적으로 변화한다는 점입니다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미분이 되지 않으면 최적화를 할 수 없으므로 손실 함수를 지표로 삼아 학습을 해나가는 것이 인공신경망의 학습 방법입니다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A4B8F-6BED-4C82-A677-492BC9E364A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435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모델의 종류에 대해 알아봅시다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모델에는 다양한 종류가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이번에는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 중 세 가지 대표적인 모델을 알아보겠습니다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먼저 살펴볼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모델은 심층 신경망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(Deep Neural Network,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앞에서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배웠다시피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인공신경망은 여러 뉴런이 서로 연결되어 있는 구조의 네트워크이며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layer)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학습하고자 하는 데이터를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이렇게 입력된 데이터들은 여러 단계의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layer)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지나면서 처리가 이루어져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layer)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최종 결과가 출력되게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이렇게 신경망을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 중첩한 구조 즉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(hidden layer)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이상인 구조를 가지는 신경망을 심층 신경망이라고 부릅니다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A4B8F-6BED-4C82-A677-492BC9E364A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41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번째로 살펴볼 대표적인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시각적 세계를 컴퓨터가 이해할 수 있도록 하는 비전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vision)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분야에서 활발히 사용되고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데이터에 여러 층을 가진 인공신경망을 이용한 학습이 이론적으로는 가능합니다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영상이나 이미지의 크기가 커질수록 학습해야 하는 데이터의 크기나 학습 시간이 매우 커지게 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이미지의 위치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 변화에도 취약하다는 단점을 가지게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문제점을 해결하기 위해 고안된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Nerual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인간의 시신경 구조를 모방하여 만들어졌습니다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이미지의 추상적인 특징을 여러 관점에서 추출함으로써 위치에 무관한 특징을 추출하고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학습해야 할 전체 매개변수의 수를 감소시켜 빠른 학습 속도와 우수한 일반화 능력을 가질 수 있도록 도와줍니다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좀 더 구체적으로 설명하면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특징을 추출하는 일종의 필터인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컨볼루션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커널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도입하여 입력된 이미지를 분류하기 위한 변별적 학습을 수행합니다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pooling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pooling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sub-sampling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이웃하고 있는 데이터 간의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대비율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contrast)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높이고 처리해야 할 데이터의 양을 줄여줍니다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컨볼루션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커널을 이용한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필터링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단계와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이용한 서브 샘플링 단계를 여러 번 반복함으로써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이미지의 위치나 각도 변화 등에도 변함없이 이미지 자체를 유지할 수 있게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A4B8F-6BED-4C82-A677-492BC9E364A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68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번째로 살펴볼 대표적인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알고리즘은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 Neural Network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순환신경망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음악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동영상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에세이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 코드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주가 차트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이것들의 공통점은 무엇일까요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시퀀스라는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점입니다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음악은 음계들의 시퀀스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동영상은 이미지의 시퀀스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에세이는 단어들의 시퀀스로 볼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시퀀스의 길이는 가변적입니다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소설에는 한 페이지짜리 단편소설도 있고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열권짜리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장편소설도 있죠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 알고리즘은 이미지처럼 고정된 크기의 입력을 다루는 데는 탁월하지만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가변적인 크기의 데이터를 모델링하기에는 적합하지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시퀀스 데이터를 모델링 하기 위해 등장했습니다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기존의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네트워크와 다른 점은 ‘기억’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말로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state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갖고 있다는 점입니다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네트워크의 기억은 지금까지의 입력 데이터를 요약한 정보라고 볼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입력이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들어올때마다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네트워크는 자신의 기억을 조금씩 수정합니다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 입력을 모두 처리하고 난 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네트워크에게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남겨진 기억은 시퀀스 전체를 요약하는 정보가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사람이 시퀀스를 처리하는 방식과 비슷합니다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글을 읽을 때도 우리는 이전까지의 단어에 대한 기억을 바탕으로 새로운 단어를 이해합니다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과정은 새로운 단어마다 계속해서 반복되기 때문에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순환적이라는 이름이 붙습니다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이런 반복을 통해 아무리 긴 시퀀스라도 처리할 수 있는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A4B8F-6BED-4C82-A677-492BC9E364A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87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가진 데이터에는 어떻게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모델을 적용해볼 수 있을까요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앞서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Scikit-learn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라이브러리를 이용해 다양한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구현해보았었죠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딥러닝에도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모델을 구현하는 데 특화된 도구들이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이를 다른 말로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라고도 부르는데요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프레임워크는 어떠한 목적을 달성하는 데 필요한 문제 해결 도와주는 뼈대라고 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복잡하게 얽혀있는 문제를 해결하기 위해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기능과 클래스로 구성된 시스템이라고 생각하면 되겠습니다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우리는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모델을 다루면서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Scikit-learn,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Scipy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Pandas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라이브러리를 사용했습니다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프레임워크는 라이브러리보다 큰 개념입니다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프레임워크 안에는 라이브러리가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있기도 하기 때문입니다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구현하는데는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그에 맞는 프레임워크가 필요합니다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프레임워크 안에는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모델을 구축하는 데 필요한 기본 설계 및 기능을 갖춘 라이브러리가 제공됩니다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여러분이 직접 구현할 필요 없이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미리 만들어져 있는 라이브러리로 가져다 쓸 수 있기 때문에 편리합니다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 생산성을 높일 수 있는 것이죠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A4B8F-6BED-4C82-A677-492BC9E364A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4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프레임워크에는 다양한 종류의 프레임워크들이 있지만 그 중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가장 많이 사용하는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모바일이나 웹과 같은 다양한 환경에서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 이식이 가능하며 독자적으로 사용 가능하다는 장점을 가지고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/>
              <a:t>Keras</a:t>
            </a:r>
            <a:r>
              <a:rPr lang="ko-KR" altLang="en-US" dirty="0"/>
              <a:t>는 </a:t>
            </a:r>
            <a:r>
              <a:rPr lang="en-US" dirty="0"/>
              <a:t>Python </a:t>
            </a:r>
            <a:r>
              <a:rPr lang="ko-KR" altLang="en-US" dirty="0"/>
              <a:t>언어로 만들어진 </a:t>
            </a:r>
            <a:r>
              <a:rPr lang="en-US" dirty="0"/>
              <a:t>high-level API</a:t>
            </a:r>
            <a:r>
              <a:rPr lang="ko-KR" altLang="en-US" dirty="0"/>
              <a:t>로 다시 말해 </a:t>
            </a:r>
            <a:r>
              <a:rPr lang="en-US" dirty="0"/>
              <a:t>TensorFlow </a:t>
            </a:r>
            <a:r>
              <a:rPr lang="ko-KR" altLang="en-US" dirty="0"/>
              <a:t>위에 얹어서 사용하는 </a:t>
            </a:r>
            <a:r>
              <a:rPr lang="en-US" dirty="0"/>
              <a:t>library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상대적으로 사용하기 쉽다고 알려져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다음 강의에서는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프레임워크인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케라스에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 간략히 배운 후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모델을 개발해보겠습니다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A4B8F-6BED-4C82-A677-492BC9E364A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2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딥러닝이란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머신러닝</a:t>
            </a:r>
            <a:r>
              <a:rPr lang="ko-KR" altLang="en-US" dirty="0"/>
              <a:t> 기술의 일종이며</a:t>
            </a:r>
            <a:r>
              <a:rPr lang="en-US" altLang="ko-KR" dirty="0"/>
              <a:t>,</a:t>
            </a:r>
            <a:r>
              <a:rPr lang="ko-KR" altLang="en-US" dirty="0"/>
              <a:t> 심층 인공신경망을 사용해 모델을 학습시키는 알고리즘</a:t>
            </a:r>
            <a:r>
              <a:rPr lang="en-US" altLang="ko-KR" dirty="0"/>
              <a:t>’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딥러닝은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알고리즘의 일종이지만</a:t>
            </a:r>
            <a:r>
              <a:rPr lang="en-US" altLang="ko-KR" dirty="0"/>
              <a:t>,</a:t>
            </a:r>
            <a:r>
              <a:rPr lang="ko-KR" altLang="en-US" dirty="0"/>
              <a:t> 그 자체로 중요한 분야로 자리잡고 있기 때문에</a:t>
            </a:r>
            <a:r>
              <a:rPr lang="en-US" altLang="ko-KR" dirty="0"/>
              <a:t>,</a:t>
            </a:r>
            <a:r>
              <a:rPr lang="ko-KR" altLang="en-US" dirty="0"/>
              <a:t> 파트를 별도로 분리하여 살펴보겠습니다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A4B8F-6BED-4C82-A677-492BC9E364A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4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C264FC7-BFAA-734A-B0CF-083BE597D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어떤 관계가 있을까요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 관계에 대해 알아보기 전에 앞서 배웠던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 복습하겠습니다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머신러닝이란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컴퓨터가 스스로 학습할 수 있도록 도와주는 알고리즘이나 기술을 개발하는 분야를 가리킵니다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예를 들어 고양이라는 이미지를 샘플 데이터로 입력합니다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데이터를 분석하여 일정한 패턴과 규칙을 찾아낸 후 찾아낸 패턴과 규칙을 가지고 예측을 수행합니다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한마디로 정의하자면 수많은 데이터를 학습하여 일정한 패턴을 찾아내고 그것을 활용하는 행위라고 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전혀 다른 개념이 아니라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종류라고 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기존의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머신러닝에서는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학습하려는 데이터의 여러 특징 중에서 어떤 특징을 추출할지를 사람이 직접 분석하고 판단해야만 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하지만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딥러닝에서는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기계가 자동으로 학습하려는 데이터에서 특징을 추출하여 학습하게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C264FC7-BFAA-734A-B0CF-083BE597D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이처럼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가장 큰 차이점은 바로 특성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(feature)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기계가 스스로 추상화하고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학습 가능한지 여부로 볼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가령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모델은 처음 사람이라는 이미지를 입력 받았을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단순한 특징들을 추출하여 심층 학습을 통해 추상화된 특징들을 뽑아냅니다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특징들을 통해 입력 받은 이미지는 사람이다 라는 예측을 할 수 있는 기술이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의미있는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피처 생성과 분석이 필요했던 전통적인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다르게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모델은 자동으로 대규모 데이터에서 중요한 패턴 및 규칙을 학습하고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토대로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피쳐를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추상화하여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학습하고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예측에 사용하는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Consolas" panose="020B0609020204030204" pitchFamily="49" charset="0"/>
              <a:ea typeface="+mn-ea"/>
              <a:cs typeface="+mn-cs"/>
            </a:endParaRPr>
          </a:p>
          <a:p>
            <a:pPr latinLnBrk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063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배운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알고리즘과 다르게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분야에서는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용어가 등장합니다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신경망이란 무엇일까요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여기서 말하는 신경망이란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인공신경망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Artificial Neural Network, ANN)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의미합니다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인공신경망이 어떤 것인지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말의 의미는 무엇인지 살펴봅시다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A4B8F-6BED-4C82-A677-492BC9E364A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5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심층 신경망의 구조를 이해하기 위해서는 먼저 뉴런과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퍼셉트론을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이해하고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인공 신경망의 구조를 이해할 필요가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뉴런은 동물 신경계의 신호 처리를 위한 신경망을 구성하는 세포로 아래와 같이 크게 세 부분으로 구성되어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수상돌기에서 신호를 받아들여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세포체에서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신호를 받아 다음 신호의 출력을 결정하고 마지막으로 축색돌기에서 출력 신호를 전달합니다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인간의 두뇌에는 이렇게 생긴 뉴런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개가 네트워크로 구성되어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즉 뉴런은 입력을 받아 출력을 만들어 다음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뉴런에게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뉴런으로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영감을 받아 만든 알고리즘이 아래의 사진에 있는 형태로 이루어져 있으며 앞으로 우린 이것을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퍼셉트론이라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부르겠습니다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즉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퍼셉트론은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실제 뇌를 구성하는 신경 세포 뉴런의 동작과 유사하게 만든 알고리즘입니다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아래의 그림은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퍼셉트론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하나로 이루어져 있다고 해서 단일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퍼셉트론이라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불립니다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퍼셉트론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그림의 맨 좌측은 입력신호를 말합니다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인간의 신경계로 따지면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감각기관을 통해 받아들여진 일종의 감각입니다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데이터들은 화살표를 통과하여 다음 원으로 전달됩니다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마치 뉴런에서 수상 돌기 부분에서 신호를 받아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세포체를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전달되는 것과 같습니다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퍼셉트론에서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합계 함수 표시는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신호에 가중치를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곱값을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합친다는 뜻입니다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그리고 어떠한 함수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거쳐 최종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내놓습니다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이것이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퍼셉트론의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작동 방식입니다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퍼셉트론은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 자체로 복잡한 문제를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해결하는데는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한계가 있었습니다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그래서 고안된 것이 다층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퍼셉트론입니다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그리고 우리는 다층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퍼셉트론의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조합은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인공신경망이라고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다층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퍼셉트론은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단층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퍼셉트론을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사용해서 풀지 못하는 비선형 문제까지도 풀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직선만으로는 구분을 할 수 없기 문제들이 있기 때문에 비선형인 곡선을 해결할 수 있는 다층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퍼셉트론이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A4B8F-6BED-4C82-A677-492BC9E364A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41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이번엔 인공 신경망의 구조를 살펴봅시다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앞에서도 말씀드렸 듯이 단일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퍼셉트론을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쌓아 다층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퍼셉트론으로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만든 후 다층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퍼셉트론들의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조합을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인공신경망이라고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오른쪽의 인공 신경망 그림을 보면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첫 번째 층은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유닛으로 구성되어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유닛은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퍼셉트론과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신경망을 구성하는 가장 작은 단위입니다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데이터를 받아들여 다음 계층으로 전달할지 판단하여 다음 층으로 신호를 보냅니다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앞서 간략히 설명한 함수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ore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 Function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이라고도 하는데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다음 신호로 보낼지 판별하는 함수입니다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가중치를 곱하여 합한 값이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임계치를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넘는지 여부로 그 값을 다음으로 전달할 것인지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즉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활성화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것인지 판단하는 기능을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인공신경망은 다음과 같이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나누는 것을 기본으로 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첫번째로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Layer (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입력층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데이터가 입력되는 계층이고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Layer (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데이터가 전달되는 계층이며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Layer (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출력층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데이터가 출력되는 계층입니다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A4B8F-6BED-4C82-A677-492BC9E364A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961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 심층 신경망은 어떤 구조를 가지고 있을까요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단층 인공신경망에서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 쌓아 올린 것을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심층신경망이라고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여기부터 우리가 흔히 말하는 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모델이라고 부릅니다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A4B8F-6BED-4C82-A677-492BC9E364A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76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러닝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어떻게 이루어질까요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모델의 학습은 기본적으로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순전파와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역전파를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이루어집니다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먼저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순전파가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무엇인지 알아봅시다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순전파란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인공신경망에서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입력층부터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출력층까지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 층을 거쳐가며 신호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타고 넘어가는 일련의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연산과정입니다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입력층에서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출력층으로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앞의 레이어부터 뒤의 레이어로 신호를 전달하여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순전파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Feedforward)"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부릅니다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순전파의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목표는 연산에 의해 입력신호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signal)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예측값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signal)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도출하는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순전파에서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연결된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초기의 값을 가지며 입력데이터와 가중치를 곱하고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더하는 순으로 이루어집니다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여러층의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신경망을 거치면서 최종적으로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그리고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예측값과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실제값의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차이로 손실을 구하게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바로 이 손실 값을 줄이는 방향으로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bias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수정하는 것을 뜻합니다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A4B8F-6BED-4C82-A677-492BC9E364A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38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5DE61-54E1-4C10-9873-56C215C8A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BB781A-8CFC-4336-8A1D-B857D4642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71BAC-A844-48AE-B563-5C614094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AAD7-90A7-4C52-B032-D5EAA124B7F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E233E-8953-4246-B205-694C1508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B1266-928E-411A-847A-2105C42A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918F-C449-4791-9631-2D3CC63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7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A7FD5-34C4-4257-91D5-3369F4B5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730DF-4916-4C6F-8E71-29CAA7C77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A4861-2B1C-4D4A-B970-BA9AE5E6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AAD7-90A7-4C52-B032-D5EAA124B7F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ED1BB-2EC0-4035-A8DA-B84B93DB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014C5-C9E2-471E-B82C-FAFB7526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918F-C449-4791-9631-2D3CC63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1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21F2DF-F818-4067-862E-403D4AA71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C6CB50-22D9-4C28-950F-6EDC7BCCC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61A2B-4F1C-4665-A44F-8EA212DD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AAD7-90A7-4C52-B032-D5EAA124B7F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A590C-A2DA-45D8-BCEE-D90DB8D8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2B402-8994-4AEE-A300-EB9828F6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918F-C449-4791-9631-2D3CC63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2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3001-A3E9-4D10-A717-CED569C7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2D74C-C502-4E65-8DB6-4FC5E5223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14A84-2C57-4C1D-98F3-6339DEB4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AAD7-90A7-4C52-B032-D5EAA124B7F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FB7AB-1FB2-4A22-B268-E72BC8F1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AD299-58C5-4BE8-816C-C2C64A1C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918F-C449-4791-9631-2D3CC63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5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0BA2D-2528-40C9-9AD7-778F2E04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57920-2884-4808-A62B-600C051A0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A603A-A1A8-4D47-9EFC-6326514B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AAD7-90A7-4C52-B032-D5EAA124B7F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A3729-E470-479F-A19E-360FECE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05D43-363D-45F7-86B3-5AB82AE4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918F-C449-4791-9631-2D3CC63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71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BE2FF-DB6A-4F6E-A16D-F3FDFBB0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4F344-23EB-483C-AC5D-DA1144FDC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0DC37B-4048-46C7-84A3-6E9BF4333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90B575-E1B7-4D5C-9813-E60CDC1D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AAD7-90A7-4C52-B032-D5EAA124B7F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5876A1-0374-441D-A2AF-3E482155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99129-D981-44E3-8053-FA747FD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918F-C449-4791-9631-2D3CC63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0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75226-B46F-4841-877A-481CB334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597124-B732-4608-8DA4-561B017CF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3A8465-58D8-4AEA-B06C-125ABE981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B4CC72-7AE9-4017-ABD7-5E17D73C3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944955-153B-4328-ACD8-BC1FC5853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702CD6-A373-4022-99FF-BFC8106E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AAD7-90A7-4C52-B032-D5EAA124B7F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9F68D0-C641-4643-BB3F-C4F6DADF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7BF0EC-C178-42D1-9739-829F6B5A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918F-C449-4791-9631-2D3CC63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17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11AA6-49D8-43F5-9D3A-82504FB8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E60E7C-CCDD-4B8C-8546-ACEDA3C4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AAD7-90A7-4C52-B032-D5EAA124B7F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696CE7-5EEB-4F5C-B4B5-DD9B3E9F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519B0C-5552-4E9B-A5C6-7A6065A1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918F-C449-4791-9631-2D3CC63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87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D63B8A-971E-4412-9FEB-8B6438A3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AAD7-90A7-4C52-B032-D5EAA124B7F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3BB915-615F-44A1-ABBC-B2849EF7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83DCC9-2410-4C7D-A788-E1EE44C0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918F-C449-4791-9631-2D3CC63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6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5687C-B476-4AC2-9E8B-365751B8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2AB14-C412-4C2F-B3FF-AE3988A40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6CDC8-D509-45C4-BCC9-052C748CE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67F73-85D4-4A3C-BFA1-BFF022F6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AAD7-90A7-4C52-B032-D5EAA124B7F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32D5E-E041-47DB-A794-C62FCDAD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69B0D6-A40F-4F9F-A8F7-E5073661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918F-C449-4791-9631-2D3CC63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7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BD45F-4971-48EA-8B37-187D5616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10E2B5-BE37-4DC6-88A1-C9343E22B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CB0D6C-B567-46C1-B7E4-1F2EAC0CF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35A2EF-4A2D-4B27-8602-4B286BBF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AAD7-90A7-4C52-B032-D5EAA124B7F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149FC-2AC9-4D10-B7D7-5181C53E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279B5-24A6-4A7A-8417-F9123AFE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918F-C449-4791-9631-2D3CC63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5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E2A121-85A2-45F2-BAA1-A965617F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0A5F8-8297-4DA1-873F-F9CCEC6BD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C8EE16-C8B4-4C11-A4A5-680CCBE20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AAD7-90A7-4C52-B032-D5EAA124B7F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99BCC-3453-4EBF-AEB1-34F8E7D15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FB480-5AD6-45C4-9FC1-3F3B8F5E3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1918F-C449-4791-9631-2D3CC63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1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EB78A4E-0C80-4D60-AB0C-1600B01525CC}"/>
              </a:ext>
            </a:extLst>
          </p:cNvPr>
          <p:cNvSpPr txBox="1"/>
          <p:nvPr/>
        </p:nvSpPr>
        <p:spPr>
          <a:xfrm>
            <a:off x="3166532" y="2781628"/>
            <a:ext cx="866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CE9178"/>
                </a:solidFill>
                <a:latin typeface="Consolas" panose="020B0609020204030204" pitchFamily="49" charset="0"/>
              </a:rPr>
              <a:t>Deep</a:t>
            </a:r>
            <a:r>
              <a:rPr lang="ko-KR" altLang="en-US" sz="3200" b="1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200" b="1" dirty="0">
                <a:solidFill>
                  <a:srgbClr val="CE9178"/>
                </a:solidFill>
                <a:latin typeface="Consolas" panose="020B0609020204030204" pitchFamily="49" charset="0"/>
              </a:rPr>
              <a:t>Learning</a:t>
            </a:r>
            <a:r>
              <a:rPr lang="ko-KR" altLang="en-US" sz="3200" b="1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200" b="1" dirty="0">
                <a:solidFill>
                  <a:srgbClr val="CE9178"/>
                </a:solidFill>
                <a:latin typeface="Consolas" panose="020B0609020204030204" pitchFamily="49" charset="0"/>
              </a:rPr>
              <a:t>Overview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B2B2CAB-AC8F-2146-8CFA-33E51E5BCBAB}"/>
              </a:ext>
            </a:extLst>
          </p:cNvPr>
          <p:cNvGrpSpPr/>
          <p:nvPr/>
        </p:nvGrpSpPr>
        <p:grpSpPr>
          <a:xfrm>
            <a:off x="-11574" y="0"/>
            <a:ext cx="3398241" cy="7027333"/>
            <a:chOff x="-11574" y="0"/>
            <a:chExt cx="3398241" cy="702733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307AA99-B887-BF44-98D9-3866F9466967}"/>
                </a:ext>
              </a:extLst>
            </p:cNvPr>
            <p:cNvSpPr/>
            <p:nvPr/>
          </p:nvSpPr>
          <p:spPr>
            <a:xfrm>
              <a:off x="0" y="1"/>
              <a:ext cx="2692398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18" name="직선 연결선 38">
              <a:extLst>
                <a:ext uri="{FF2B5EF4-FFF2-40B4-BE49-F238E27FC236}">
                  <a16:creationId xmlns:a16="http://schemas.microsoft.com/office/drawing/2014/main" id="{B1C7494F-94DC-384B-8550-2597B3CD3A9E}"/>
                </a:ext>
              </a:extLst>
            </p:cNvPr>
            <p:cNvCxnSpPr/>
            <p:nvPr/>
          </p:nvCxnSpPr>
          <p:spPr>
            <a:xfrm>
              <a:off x="2692400" y="0"/>
              <a:ext cx="0" cy="702733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F312AF-9DDB-9947-9BD7-46CA92114920}"/>
                </a:ext>
              </a:extLst>
            </p:cNvPr>
            <p:cNvSpPr txBox="1"/>
            <p:nvPr/>
          </p:nvSpPr>
          <p:spPr>
            <a:xfrm>
              <a:off x="0" y="1625652"/>
              <a:ext cx="338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1. Deep</a:t>
              </a:r>
              <a:r>
                <a:rPr lang="ko-KR" altLang="en-US" b="1" dirty="0"/>
                <a:t> </a:t>
              </a:r>
              <a:r>
                <a:rPr lang="en-US" altLang="ko-KR" b="1" dirty="0"/>
                <a:t>Learning</a:t>
              </a:r>
              <a:r>
                <a:rPr lang="ko-KR" altLang="en-US" b="1" dirty="0"/>
                <a:t> 정의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36BB4B-4031-6A4E-911C-D0A678E3FEB6}"/>
                </a:ext>
              </a:extLst>
            </p:cNvPr>
            <p:cNvSpPr txBox="1"/>
            <p:nvPr/>
          </p:nvSpPr>
          <p:spPr>
            <a:xfrm>
              <a:off x="338669" y="625251"/>
              <a:ext cx="1354664" cy="484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Index</a:t>
              </a:r>
              <a:endParaRPr lang="ko-KR" altLang="en-US" sz="20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3BDE15-FDE5-924B-A3D7-BB8AA65857D5}"/>
                </a:ext>
              </a:extLst>
            </p:cNvPr>
            <p:cNvSpPr txBox="1"/>
            <p:nvPr/>
          </p:nvSpPr>
          <p:spPr>
            <a:xfrm>
              <a:off x="-1" y="3398627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 </a:t>
              </a:r>
              <a:r>
                <a:rPr lang="ko-KR" altLang="en-US" b="1" dirty="0"/>
                <a:t>인공신경망의</a:t>
              </a:r>
              <a:endParaRPr lang="en-US" altLang="ko-KR" b="1" dirty="0"/>
            </a:p>
            <a:p>
              <a:r>
                <a:rPr lang="ko-KR" altLang="en-US" b="1" dirty="0"/>
                <a:t>   학습 과정</a:t>
              </a:r>
              <a:endParaRPr lang="en-US" altLang="ko-KR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081752-603A-7B43-810B-B27D05476C49}"/>
                </a:ext>
              </a:extLst>
            </p:cNvPr>
            <p:cNvSpPr txBox="1"/>
            <p:nvPr/>
          </p:nvSpPr>
          <p:spPr>
            <a:xfrm>
              <a:off x="-11574" y="4387144"/>
              <a:ext cx="2715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en-US" altLang="ko-KR" b="1" dirty="0"/>
                <a:t> </a:t>
              </a:r>
            </a:p>
            <a:p>
              <a:r>
                <a:rPr lang="ko-KR" altLang="en-US" b="1" dirty="0"/>
                <a:t>   알고리즘의 종류</a:t>
              </a:r>
              <a:endParaRPr lang="en-US" altLang="ko-KR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BEB856-AB8E-C344-ACFA-7D832523ED57}"/>
                </a:ext>
              </a:extLst>
            </p:cNvPr>
            <p:cNvSpPr txBox="1"/>
            <p:nvPr/>
          </p:nvSpPr>
          <p:spPr>
            <a:xfrm>
              <a:off x="5003" y="5376009"/>
              <a:ext cx="27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5.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ko-KR" altLang="en-US" b="1" dirty="0"/>
                <a:t> 프레임워크</a:t>
              </a:r>
              <a:endParaRPr lang="en-US" altLang="ko-KR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50E758-CE6D-6749-BDAB-E33C51B109E8}"/>
                </a:ext>
              </a:extLst>
            </p:cNvPr>
            <p:cNvSpPr txBox="1"/>
            <p:nvPr/>
          </p:nvSpPr>
          <p:spPr>
            <a:xfrm>
              <a:off x="0" y="2373640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2.</a:t>
              </a:r>
              <a:r>
                <a:rPr lang="ko-KR" altLang="en-US" b="1" dirty="0"/>
                <a:t> 뉴런에서 </a:t>
              </a:r>
              <a:endParaRPr lang="en-US" altLang="ko-KR" b="1" dirty="0"/>
            </a:p>
            <a:p>
              <a:r>
                <a:rPr lang="ko-KR" altLang="en-US" b="1" dirty="0"/>
                <a:t>   심층 신경망까지</a:t>
              </a:r>
              <a:endParaRPr lang="en-US" altLang="ko-K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3663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8C40028-D0F4-994E-BD1A-9CE13416C12A}"/>
              </a:ext>
            </a:extLst>
          </p:cNvPr>
          <p:cNvSpPr txBox="1"/>
          <p:nvPr/>
        </p:nvSpPr>
        <p:spPr>
          <a:xfrm>
            <a:off x="2775740" y="128886"/>
            <a:ext cx="9002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</a:t>
            </a:r>
            <a:r>
              <a:rPr lang="ko-KR" altLang="en-US" b="1" dirty="0"/>
              <a:t> 인공신경망의 학습과정</a:t>
            </a:r>
            <a:endParaRPr lang="en-US" altLang="ko-KR" b="1" dirty="0"/>
          </a:p>
          <a:p>
            <a:r>
              <a:rPr lang="en-US" altLang="ko-KR" b="1" dirty="0"/>
              <a:t>(2)</a:t>
            </a:r>
            <a:r>
              <a:rPr lang="ko-KR" altLang="en-US" b="1" dirty="0"/>
              <a:t> </a:t>
            </a:r>
            <a:r>
              <a:rPr lang="ko-KR" altLang="en-US" b="1" dirty="0" err="1"/>
              <a:t>역전파</a:t>
            </a:r>
            <a:r>
              <a:rPr lang="en-US" altLang="ko-KR" b="1" dirty="0"/>
              <a:t>(Backpropagation)</a:t>
            </a:r>
            <a:endParaRPr lang="ko-KR" alt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1709CB-BAB4-2C47-8CEA-70F23609C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008" y="1143250"/>
            <a:ext cx="7527491" cy="36573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EF7F0C-6492-5947-BEBE-F79AC2C7FCE3}"/>
              </a:ext>
            </a:extLst>
          </p:cNvPr>
          <p:cNvSpPr txBox="1"/>
          <p:nvPr/>
        </p:nvSpPr>
        <p:spPr>
          <a:xfrm>
            <a:off x="2775739" y="5256729"/>
            <a:ext cx="9002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손실을 최소화할 수 있는 방향으로 가중치 업데이트</a:t>
            </a:r>
            <a:endParaRPr lang="en-US" altLang="ko-KR" b="1" dirty="0"/>
          </a:p>
          <a:p>
            <a:endParaRPr lang="en-US" altLang="ko-KR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08E3B02-BD3D-1E41-BDC2-4867D1AF1F30}"/>
              </a:ext>
            </a:extLst>
          </p:cNvPr>
          <p:cNvGrpSpPr/>
          <p:nvPr/>
        </p:nvGrpSpPr>
        <p:grpSpPr>
          <a:xfrm>
            <a:off x="-11574" y="0"/>
            <a:ext cx="3398241" cy="7027333"/>
            <a:chOff x="-11574" y="0"/>
            <a:chExt cx="3398241" cy="7027333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C2AEE65-DD62-C142-8548-92E18738EFA7}"/>
                </a:ext>
              </a:extLst>
            </p:cNvPr>
            <p:cNvSpPr/>
            <p:nvPr/>
          </p:nvSpPr>
          <p:spPr>
            <a:xfrm>
              <a:off x="0" y="1"/>
              <a:ext cx="2692398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37" name="직선 연결선 38">
              <a:extLst>
                <a:ext uri="{FF2B5EF4-FFF2-40B4-BE49-F238E27FC236}">
                  <a16:creationId xmlns:a16="http://schemas.microsoft.com/office/drawing/2014/main" id="{E6C55A9E-24F1-3C43-9A0A-DC3B7C8DEAD8}"/>
                </a:ext>
              </a:extLst>
            </p:cNvPr>
            <p:cNvCxnSpPr/>
            <p:nvPr/>
          </p:nvCxnSpPr>
          <p:spPr>
            <a:xfrm>
              <a:off x="2692400" y="0"/>
              <a:ext cx="0" cy="702733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03014E9-01CD-C340-AC63-C5919A0D7C82}"/>
                </a:ext>
              </a:extLst>
            </p:cNvPr>
            <p:cNvSpPr txBox="1"/>
            <p:nvPr/>
          </p:nvSpPr>
          <p:spPr>
            <a:xfrm>
              <a:off x="0" y="1625652"/>
              <a:ext cx="338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1. Deep</a:t>
              </a:r>
              <a:r>
                <a:rPr lang="ko-KR" altLang="en-US" b="1" dirty="0"/>
                <a:t> </a:t>
              </a:r>
              <a:r>
                <a:rPr lang="en-US" altLang="ko-KR" b="1" dirty="0"/>
                <a:t>Learning</a:t>
              </a:r>
              <a:r>
                <a:rPr lang="ko-KR" altLang="en-US" b="1" dirty="0"/>
                <a:t> 정의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DD69D86-F20F-574A-86F1-8CBD26DC8336}"/>
                </a:ext>
              </a:extLst>
            </p:cNvPr>
            <p:cNvSpPr txBox="1"/>
            <p:nvPr/>
          </p:nvSpPr>
          <p:spPr>
            <a:xfrm>
              <a:off x="338669" y="625251"/>
              <a:ext cx="1354664" cy="484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Index</a:t>
              </a:r>
              <a:endParaRPr lang="ko-KR" altLang="en-US" sz="2000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55D88F-FA98-A441-A96D-96D62207A7F2}"/>
                </a:ext>
              </a:extLst>
            </p:cNvPr>
            <p:cNvSpPr txBox="1"/>
            <p:nvPr/>
          </p:nvSpPr>
          <p:spPr>
            <a:xfrm>
              <a:off x="-1" y="3398627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 </a:t>
              </a:r>
              <a:r>
                <a:rPr lang="ko-KR" altLang="en-US" b="1" dirty="0"/>
                <a:t>인공신경망의</a:t>
              </a:r>
              <a:endParaRPr lang="en-US" altLang="ko-KR" b="1" dirty="0"/>
            </a:p>
            <a:p>
              <a:r>
                <a:rPr lang="ko-KR" altLang="en-US" b="1" dirty="0"/>
                <a:t>   학습 과정</a:t>
              </a:r>
              <a:endParaRPr lang="en-US" altLang="ko-KR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354124A-E720-CA4E-9EB8-988CD6054D1F}"/>
                </a:ext>
              </a:extLst>
            </p:cNvPr>
            <p:cNvSpPr txBox="1"/>
            <p:nvPr/>
          </p:nvSpPr>
          <p:spPr>
            <a:xfrm>
              <a:off x="-11574" y="4387144"/>
              <a:ext cx="2715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en-US" altLang="ko-KR" b="1" dirty="0"/>
                <a:t> </a:t>
              </a:r>
            </a:p>
            <a:p>
              <a:r>
                <a:rPr lang="ko-KR" altLang="en-US" b="1" dirty="0"/>
                <a:t>   알고리즘의 종류</a:t>
              </a:r>
              <a:endParaRPr lang="en-US" altLang="ko-KR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2F31A9-1276-754F-8173-5D99088B4D1E}"/>
                </a:ext>
              </a:extLst>
            </p:cNvPr>
            <p:cNvSpPr txBox="1"/>
            <p:nvPr/>
          </p:nvSpPr>
          <p:spPr>
            <a:xfrm>
              <a:off x="5003" y="5376009"/>
              <a:ext cx="27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5.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ko-KR" altLang="en-US" b="1" dirty="0"/>
                <a:t> 프레임워크</a:t>
              </a:r>
              <a:endParaRPr lang="en-US" altLang="ko-KR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8DE574-FC11-2E48-81FA-665FF90ABBF2}"/>
                </a:ext>
              </a:extLst>
            </p:cNvPr>
            <p:cNvSpPr txBox="1"/>
            <p:nvPr/>
          </p:nvSpPr>
          <p:spPr>
            <a:xfrm>
              <a:off x="0" y="2373640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2.</a:t>
              </a:r>
              <a:r>
                <a:rPr lang="ko-KR" altLang="en-US" b="1" dirty="0"/>
                <a:t> 뉴런에서 </a:t>
              </a:r>
              <a:endParaRPr lang="en-US" altLang="ko-KR" b="1" dirty="0"/>
            </a:p>
            <a:p>
              <a:r>
                <a:rPr lang="ko-KR" altLang="en-US" b="1" dirty="0"/>
                <a:t>   심층 신경망까지</a:t>
              </a:r>
              <a:endParaRPr lang="en-US" altLang="ko-KR" b="1" dirty="0"/>
            </a:p>
          </p:txBody>
        </p:sp>
      </p:grpSp>
      <p:sp>
        <p:nvSpPr>
          <p:cNvPr id="44" name="액자 43">
            <a:extLst>
              <a:ext uri="{FF2B5EF4-FFF2-40B4-BE49-F238E27FC236}">
                <a16:creationId xmlns:a16="http://schemas.microsoft.com/office/drawing/2014/main" id="{E078822E-21EE-6741-93FD-CBA914602C08}"/>
              </a:ext>
            </a:extLst>
          </p:cNvPr>
          <p:cNvSpPr/>
          <p:nvPr/>
        </p:nvSpPr>
        <p:spPr>
          <a:xfrm>
            <a:off x="0" y="3345309"/>
            <a:ext cx="2664252" cy="74870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71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8C40028-D0F4-994E-BD1A-9CE13416C12A}"/>
              </a:ext>
            </a:extLst>
          </p:cNvPr>
          <p:cNvSpPr txBox="1"/>
          <p:nvPr/>
        </p:nvSpPr>
        <p:spPr>
          <a:xfrm>
            <a:off x="2750281" y="554091"/>
            <a:ext cx="9002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 err="1"/>
              <a:t>딥러닝</a:t>
            </a:r>
            <a:r>
              <a:rPr lang="ko-KR" altLang="en-US" b="1" dirty="0"/>
              <a:t> 알고리즘의 종류</a:t>
            </a:r>
            <a:endParaRPr lang="en-US" altLang="ko-KR" b="1" dirty="0"/>
          </a:p>
          <a:p>
            <a:r>
              <a:rPr lang="en-US" altLang="ko-KR" b="1" dirty="0"/>
              <a:t>(1)</a:t>
            </a:r>
            <a:r>
              <a:rPr lang="ko-KR" altLang="en-US" b="1" dirty="0"/>
              <a:t> </a:t>
            </a:r>
            <a:r>
              <a:rPr lang="en-US" altLang="ko-KR" b="1" dirty="0"/>
              <a:t>DNN(Deep Neural Network)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732BF-2036-A24D-B031-D8A8C801B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790" y="1702675"/>
            <a:ext cx="8447019" cy="42624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D49D26A2-F2DC-4E45-9A8F-AB63CB3200B3}"/>
              </a:ext>
            </a:extLst>
          </p:cNvPr>
          <p:cNvGrpSpPr/>
          <p:nvPr/>
        </p:nvGrpSpPr>
        <p:grpSpPr>
          <a:xfrm>
            <a:off x="-11574" y="0"/>
            <a:ext cx="3398241" cy="7027333"/>
            <a:chOff x="-11574" y="0"/>
            <a:chExt cx="3398241" cy="702733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AD6892C-20F4-A045-8572-2A1E791A9DDD}"/>
                </a:ext>
              </a:extLst>
            </p:cNvPr>
            <p:cNvSpPr/>
            <p:nvPr/>
          </p:nvSpPr>
          <p:spPr>
            <a:xfrm>
              <a:off x="0" y="1"/>
              <a:ext cx="2692398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35" name="직선 연결선 38">
              <a:extLst>
                <a:ext uri="{FF2B5EF4-FFF2-40B4-BE49-F238E27FC236}">
                  <a16:creationId xmlns:a16="http://schemas.microsoft.com/office/drawing/2014/main" id="{BC7712B4-394D-E44B-BBCD-CBA05530B472}"/>
                </a:ext>
              </a:extLst>
            </p:cNvPr>
            <p:cNvCxnSpPr/>
            <p:nvPr/>
          </p:nvCxnSpPr>
          <p:spPr>
            <a:xfrm>
              <a:off x="2692400" y="0"/>
              <a:ext cx="0" cy="702733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AEBFA2-2A7D-7B40-99A8-11E6E84D36D6}"/>
                </a:ext>
              </a:extLst>
            </p:cNvPr>
            <p:cNvSpPr txBox="1"/>
            <p:nvPr/>
          </p:nvSpPr>
          <p:spPr>
            <a:xfrm>
              <a:off x="0" y="1625652"/>
              <a:ext cx="338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1. Deep</a:t>
              </a:r>
              <a:r>
                <a:rPr lang="ko-KR" altLang="en-US" b="1" dirty="0"/>
                <a:t> </a:t>
              </a:r>
              <a:r>
                <a:rPr lang="en-US" altLang="ko-KR" b="1" dirty="0"/>
                <a:t>Learning</a:t>
              </a:r>
              <a:r>
                <a:rPr lang="ko-KR" altLang="en-US" b="1" dirty="0"/>
                <a:t> 정의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1835DE-B30D-384E-9EC3-617B34160382}"/>
                </a:ext>
              </a:extLst>
            </p:cNvPr>
            <p:cNvSpPr txBox="1"/>
            <p:nvPr/>
          </p:nvSpPr>
          <p:spPr>
            <a:xfrm>
              <a:off x="338669" y="625251"/>
              <a:ext cx="1354664" cy="484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Index</a:t>
              </a:r>
              <a:endParaRPr lang="ko-KR" altLang="en-US" sz="20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12BC80-B887-7845-81AD-7AE8F1C4EFAA}"/>
                </a:ext>
              </a:extLst>
            </p:cNvPr>
            <p:cNvSpPr txBox="1"/>
            <p:nvPr/>
          </p:nvSpPr>
          <p:spPr>
            <a:xfrm>
              <a:off x="-1" y="3398627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 </a:t>
              </a:r>
              <a:r>
                <a:rPr lang="ko-KR" altLang="en-US" b="1" dirty="0"/>
                <a:t>인공신경망의</a:t>
              </a:r>
              <a:endParaRPr lang="en-US" altLang="ko-KR" b="1" dirty="0"/>
            </a:p>
            <a:p>
              <a:r>
                <a:rPr lang="ko-KR" altLang="en-US" b="1" dirty="0"/>
                <a:t>   학습 과정</a:t>
              </a:r>
              <a:endParaRPr lang="en-US" altLang="ko-KR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9E59A3-8DD6-7849-B2CA-00C3F106F596}"/>
                </a:ext>
              </a:extLst>
            </p:cNvPr>
            <p:cNvSpPr txBox="1"/>
            <p:nvPr/>
          </p:nvSpPr>
          <p:spPr>
            <a:xfrm>
              <a:off x="-11574" y="4387144"/>
              <a:ext cx="2715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en-US" altLang="ko-KR" b="1" dirty="0"/>
                <a:t> </a:t>
              </a:r>
            </a:p>
            <a:p>
              <a:r>
                <a:rPr lang="ko-KR" altLang="en-US" b="1" dirty="0"/>
                <a:t>   알고리즘의 종류</a:t>
              </a:r>
              <a:endParaRPr lang="en-US" altLang="ko-KR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879E7AA-529E-5141-BDA1-8BC36518B776}"/>
                </a:ext>
              </a:extLst>
            </p:cNvPr>
            <p:cNvSpPr txBox="1"/>
            <p:nvPr/>
          </p:nvSpPr>
          <p:spPr>
            <a:xfrm>
              <a:off x="5003" y="5376009"/>
              <a:ext cx="27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5.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ko-KR" altLang="en-US" b="1" dirty="0"/>
                <a:t> 프레임워크</a:t>
              </a:r>
              <a:endParaRPr lang="en-US" altLang="ko-KR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2477B3-8357-D143-A6C3-4A7D109DDF36}"/>
                </a:ext>
              </a:extLst>
            </p:cNvPr>
            <p:cNvSpPr txBox="1"/>
            <p:nvPr/>
          </p:nvSpPr>
          <p:spPr>
            <a:xfrm>
              <a:off x="0" y="2373640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2.</a:t>
              </a:r>
              <a:r>
                <a:rPr lang="ko-KR" altLang="en-US" b="1" dirty="0"/>
                <a:t> 뉴런에서 </a:t>
              </a:r>
              <a:endParaRPr lang="en-US" altLang="ko-KR" b="1" dirty="0"/>
            </a:p>
            <a:p>
              <a:r>
                <a:rPr lang="ko-KR" altLang="en-US" b="1" dirty="0"/>
                <a:t>   심층 신경망까지</a:t>
              </a:r>
              <a:endParaRPr lang="en-US" altLang="ko-KR" b="1" dirty="0"/>
            </a:p>
          </p:txBody>
        </p:sp>
      </p:grpSp>
      <p:sp>
        <p:nvSpPr>
          <p:cNvPr id="42" name="액자 41">
            <a:extLst>
              <a:ext uri="{FF2B5EF4-FFF2-40B4-BE49-F238E27FC236}">
                <a16:creationId xmlns:a16="http://schemas.microsoft.com/office/drawing/2014/main" id="{7F9E2BD9-2DEA-8847-B7FC-C6C2971C941F}"/>
              </a:ext>
            </a:extLst>
          </p:cNvPr>
          <p:cNvSpPr/>
          <p:nvPr/>
        </p:nvSpPr>
        <p:spPr>
          <a:xfrm>
            <a:off x="0" y="4335955"/>
            <a:ext cx="2664252" cy="74870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2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8C40028-D0F4-994E-BD1A-9CE13416C12A}"/>
              </a:ext>
            </a:extLst>
          </p:cNvPr>
          <p:cNvSpPr txBox="1"/>
          <p:nvPr/>
        </p:nvSpPr>
        <p:spPr>
          <a:xfrm>
            <a:off x="2750281" y="554091"/>
            <a:ext cx="9002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 err="1"/>
              <a:t>딥러닝</a:t>
            </a:r>
            <a:r>
              <a:rPr lang="ko-KR" altLang="en-US" b="1" dirty="0"/>
              <a:t> 알고리즘의 종류</a:t>
            </a:r>
            <a:endParaRPr lang="en-US" altLang="ko-KR" b="1" dirty="0"/>
          </a:p>
          <a:p>
            <a:r>
              <a:rPr lang="en-US" altLang="ko-KR" b="1" dirty="0"/>
              <a:t>(2) Convolution Neural Network</a:t>
            </a:r>
            <a:endParaRPr lang="ko-KR" alt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788F16-E09E-124E-B35F-91FE928B7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083" y="1345063"/>
            <a:ext cx="9391607" cy="2411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200147-B927-2D4A-A88B-518544F4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840" y="3695995"/>
            <a:ext cx="4094473" cy="3127098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8991C42-E491-CB41-8728-9AC269424918}"/>
              </a:ext>
            </a:extLst>
          </p:cNvPr>
          <p:cNvGrpSpPr/>
          <p:nvPr/>
        </p:nvGrpSpPr>
        <p:grpSpPr>
          <a:xfrm>
            <a:off x="-11574" y="0"/>
            <a:ext cx="3398241" cy="7027333"/>
            <a:chOff x="-11574" y="0"/>
            <a:chExt cx="3398241" cy="702733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D60B955-5F86-3547-899A-B4848120C556}"/>
                </a:ext>
              </a:extLst>
            </p:cNvPr>
            <p:cNvSpPr/>
            <p:nvPr/>
          </p:nvSpPr>
          <p:spPr>
            <a:xfrm>
              <a:off x="0" y="1"/>
              <a:ext cx="2692398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35" name="직선 연결선 38">
              <a:extLst>
                <a:ext uri="{FF2B5EF4-FFF2-40B4-BE49-F238E27FC236}">
                  <a16:creationId xmlns:a16="http://schemas.microsoft.com/office/drawing/2014/main" id="{E9AD8949-8046-EB4B-A956-6B3E7A4648B8}"/>
                </a:ext>
              </a:extLst>
            </p:cNvPr>
            <p:cNvCxnSpPr/>
            <p:nvPr/>
          </p:nvCxnSpPr>
          <p:spPr>
            <a:xfrm>
              <a:off x="2692400" y="0"/>
              <a:ext cx="0" cy="702733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B1A9D4-AACD-2C4A-9E17-48861C340B04}"/>
                </a:ext>
              </a:extLst>
            </p:cNvPr>
            <p:cNvSpPr txBox="1"/>
            <p:nvPr/>
          </p:nvSpPr>
          <p:spPr>
            <a:xfrm>
              <a:off x="0" y="1625652"/>
              <a:ext cx="338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1. Deep</a:t>
              </a:r>
              <a:r>
                <a:rPr lang="ko-KR" altLang="en-US" b="1" dirty="0"/>
                <a:t> </a:t>
              </a:r>
              <a:r>
                <a:rPr lang="en-US" altLang="ko-KR" b="1" dirty="0"/>
                <a:t>Learning</a:t>
              </a:r>
              <a:r>
                <a:rPr lang="ko-KR" altLang="en-US" b="1" dirty="0"/>
                <a:t> 정의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BA107F-6F95-C347-A293-A7D467B0B3E0}"/>
                </a:ext>
              </a:extLst>
            </p:cNvPr>
            <p:cNvSpPr txBox="1"/>
            <p:nvPr/>
          </p:nvSpPr>
          <p:spPr>
            <a:xfrm>
              <a:off x="338669" y="625251"/>
              <a:ext cx="1354664" cy="484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Index</a:t>
              </a:r>
              <a:endParaRPr lang="ko-KR" altLang="en-US" sz="20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1EDD5E-7139-3740-A3B2-D9F23B163FF0}"/>
                </a:ext>
              </a:extLst>
            </p:cNvPr>
            <p:cNvSpPr txBox="1"/>
            <p:nvPr/>
          </p:nvSpPr>
          <p:spPr>
            <a:xfrm>
              <a:off x="-1" y="3398627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 </a:t>
              </a:r>
              <a:r>
                <a:rPr lang="ko-KR" altLang="en-US" b="1" dirty="0"/>
                <a:t>인공신경망의</a:t>
              </a:r>
              <a:endParaRPr lang="en-US" altLang="ko-KR" b="1" dirty="0"/>
            </a:p>
            <a:p>
              <a:r>
                <a:rPr lang="ko-KR" altLang="en-US" b="1" dirty="0"/>
                <a:t>   학습 과정</a:t>
              </a:r>
              <a:endParaRPr lang="en-US" altLang="ko-KR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098945-5565-8A48-AAE9-A0EA4962665C}"/>
                </a:ext>
              </a:extLst>
            </p:cNvPr>
            <p:cNvSpPr txBox="1"/>
            <p:nvPr/>
          </p:nvSpPr>
          <p:spPr>
            <a:xfrm>
              <a:off x="-11574" y="4387144"/>
              <a:ext cx="2715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en-US" altLang="ko-KR" b="1" dirty="0"/>
                <a:t> </a:t>
              </a:r>
            </a:p>
            <a:p>
              <a:r>
                <a:rPr lang="ko-KR" altLang="en-US" b="1" dirty="0"/>
                <a:t>   알고리즘의 종류</a:t>
              </a:r>
              <a:endParaRPr lang="en-US" altLang="ko-KR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F021E4-8FB4-EF47-81B2-799262280C6C}"/>
                </a:ext>
              </a:extLst>
            </p:cNvPr>
            <p:cNvSpPr txBox="1"/>
            <p:nvPr/>
          </p:nvSpPr>
          <p:spPr>
            <a:xfrm>
              <a:off x="5003" y="5376009"/>
              <a:ext cx="27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5.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ko-KR" altLang="en-US" b="1" dirty="0"/>
                <a:t> 프레임워크</a:t>
              </a:r>
              <a:endParaRPr lang="en-US" altLang="ko-KR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FF7E1C-F4A1-DB41-A264-AD2430F8DFB7}"/>
                </a:ext>
              </a:extLst>
            </p:cNvPr>
            <p:cNvSpPr txBox="1"/>
            <p:nvPr/>
          </p:nvSpPr>
          <p:spPr>
            <a:xfrm>
              <a:off x="0" y="2373640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2.</a:t>
              </a:r>
              <a:r>
                <a:rPr lang="ko-KR" altLang="en-US" b="1" dirty="0"/>
                <a:t> 뉴런에서 </a:t>
              </a:r>
              <a:endParaRPr lang="en-US" altLang="ko-KR" b="1" dirty="0"/>
            </a:p>
            <a:p>
              <a:r>
                <a:rPr lang="ko-KR" altLang="en-US" b="1" dirty="0"/>
                <a:t>   심층 신경망까지</a:t>
              </a:r>
              <a:endParaRPr lang="en-US" altLang="ko-KR" b="1" dirty="0"/>
            </a:p>
          </p:txBody>
        </p:sp>
      </p:grpSp>
      <p:sp>
        <p:nvSpPr>
          <p:cNvPr id="42" name="액자 41">
            <a:extLst>
              <a:ext uri="{FF2B5EF4-FFF2-40B4-BE49-F238E27FC236}">
                <a16:creationId xmlns:a16="http://schemas.microsoft.com/office/drawing/2014/main" id="{1E8239D4-F8BB-9943-8BE6-250815DC24F7}"/>
              </a:ext>
            </a:extLst>
          </p:cNvPr>
          <p:cNvSpPr/>
          <p:nvPr/>
        </p:nvSpPr>
        <p:spPr>
          <a:xfrm>
            <a:off x="0" y="4335955"/>
            <a:ext cx="2664252" cy="74870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2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8C40028-D0F4-994E-BD1A-9CE13416C12A}"/>
              </a:ext>
            </a:extLst>
          </p:cNvPr>
          <p:cNvSpPr txBox="1"/>
          <p:nvPr/>
        </p:nvSpPr>
        <p:spPr>
          <a:xfrm>
            <a:off x="2750273" y="629377"/>
            <a:ext cx="9002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 err="1"/>
              <a:t>딥러닝</a:t>
            </a:r>
            <a:r>
              <a:rPr lang="ko-KR" altLang="en-US" b="1" dirty="0"/>
              <a:t> 알고리즘의 종류</a:t>
            </a:r>
            <a:endParaRPr lang="en-US" altLang="ko-KR" b="1" dirty="0"/>
          </a:p>
          <a:p>
            <a:r>
              <a:rPr lang="en-US" altLang="ko-KR" b="1" dirty="0"/>
              <a:t>(3)</a:t>
            </a:r>
            <a:r>
              <a:rPr lang="ko-KR" altLang="en-US" b="1" dirty="0"/>
              <a:t> </a:t>
            </a:r>
            <a:r>
              <a:rPr lang="en-US" altLang="ko-KR" b="1" dirty="0"/>
              <a:t>Recurrent Neural Network</a:t>
            </a:r>
            <a:endParaRPr lang="ko-KR" alt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BF4213-FD8E-0B41-859B-11C26F0D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078" y="1984379"/>
            <a:ext cx="8985421" cy="335699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10CAAF3D-2F6E-3345-A296-0014885920FC}"/>
              </a:ext>
            </a:extLst>
          </p:cNvPr>
          <p:cNvGrpSpPr/>
          <p:nvPr/>
        </p:nvGrpSpPr>
        <p:grpSpPr>
          <a:xfrm>
            <a:off x="-11574" y="0"/>
            <a:ext cx="3398241" cy="7027333"/>
            <a:chOff x="-11574" y="0"/>
            <a:chExt cx="3398241" cy="702733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76B1047-148F-5140-97B0-88A22C06D80E}"/>
                </a:ext>
              </a:extLst>
            </p:cNvPr>
            <p:cNvSpPr/>
            <p:nvPr/>
          </p:nvSpPr>
          <p:spPr>
            <a:xfrm>
              <a:off x="0" y="1"/>
              <a:ext cx="2692398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38" name="직선 연결선 38">
              <a:extLst>
                <a:ext uri="{FF2B5EF4-FFF2-40B4-BE49-F238E27FC236}">
                  <a16:creationId xmlns:a16="http://schemas.microsoft.com/office/drawing/2014/main" id="{B69FC00B-34C6-5844-BD9C-3EDCEF699C5B}"/>
                </a:ext>
              </a:extLst>
            </p:cNvPr>
            <p:cNvCxnSpPr/>
            <p:nvPr/>
          </p:nvCxnSpPr>
          <p:spPr>
            <a:xfrm>
              <a:off x="2692400" y="0"/>
              <a:ext cx="0" cy="702733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01ECA8-F023-3A4F-9206-79C224D3427F}"/>
                </a:ext>
              </a:extLst>
            </p:cNvPr>
            <p:cNvSpPr txBox="1"/>
            <p:nvPr/>
          </p:nvSpPr>
          <p:spPr>
            <a:xfrm>
              <a:off x="0" y="1625652"/>
              <a:ext cx="338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1. Deep</a:t>
              </a:r>
              <a:r>
                <a:rPr lang="ko-KR" altLang="en-US" b="1" dirty="0"/>
                <a:t> </a:t>
              </a:r>
              <a:r>
                <a:rPr lang="en-US" altLang="ko-KR" b="1" dirty="0"/>
                <a:t>Learning</a:t>
              </a:r>
              <a:r>
                <a:rPr lang="ko-KR" altLang="en-US" b="1" dirty="0"/>
                <a:t> 정의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FEB237-AA2F-5B44-90DF-D707E07BBD7D}"/>
                </a:ext>
              </a:extLst>
            </p:cNvPr>
            <p:cNvSpPr txBox="1"/>
            <p:nvPr/>
          </p:nvSpPr>
          <p:spPr>
            <a:xfrm>
              <a:off x="338669" y="625251"/>
              <a:ext cx="1354664" cy="484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Index</a:t>
              </a:r>
              <a:endParaRPr lang="ko-KR" altLang="en-US" sz="20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4AA31E-1FDF-A342-87AF-731409643653}"/>
                </a:ext>
              </a:extLst>
            </p:cNvPr>
            <p:cNvSpPr txBox="1"/>
            <p:nvPr/>
          </p:nvSpPr>
          <p:spPr>
            <a:xfrm>
              <a:off x="-1" y="3398627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 </a:t>
              </a:r>
              <a:r>
                <a:rPr lang="ko-KR" altLang="en-US" b="1" dirty="0"/>
                <a:t>인공신경망의</a:t>
              </a:r>
              <a:endParaRPr lang="en-US" altLang="ko-KR" b="1" dirty="0"/>
            </a:p>
            <a:p>
              <a:r>
                <a:rPr lang="ko-KR" altLang="en-US" b="1" dirty="0"/>
                <a:t>   학습 과정</a:t>
              </a:r>
              <a:endParaRPr lang="en-US" altLang="ko-KR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6862408-F5C7-2543-BAF7-48AF0D2236A8}"/>
                </a:ext>
              </a:extLst>
            </p:cNvPr>
            <p:cNvSpPr txBox="1"/>
            <p:nvPr/>
          </p:nvSpPr>
          <p:spPr>
            <a:xfrm>
              <a:off x="-11574" y="4387144"/>
              <a:ext cx="2715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en-US" altLang="ko-KR" b="1" dirty="0"/>
                <a:t> </a:t>
              </a:r>
            </a:p>
            <a:p>
              <a:r>
                <a:rPr lang="ko-KR" altLang="en-US" b="1" dirty="0"/>
                <a:t>   알고리즘의 종류</a:t>
              </a:r>
              <a:endParaRPr lang="en-US" altLang="ko-KR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F5BD335-77DA-D641-89F0-2F9A45934DB6}"/>
                </a:ext>
              </a:extLst>
            </p:cNvPr>
            <p:cNvSpPr txBox="1"/>
            <p:nvPr/>
          </p:nvSpPr>
          <p:spPr>
            <a:xfrm>
              <a:off x="5003" y="5376009"/>
              <a:ext cx="27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5.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ko-KR" altLang="en-US" b="1" dirty="0"/>
                <a:t> 프레임워크</a:t>
              </a:r>
              <a:endParaRPr lang="en-US" altLang="ko-KR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194DD9-2EA9-0647-8208-4662EB09FDB4}"/>
                </a:ext>
              </a:extLst>
            </p:cNvPr>
            <p:cNvSpPr txBox="1"/>
            <p:nvPr/>
          </p:nvSpPr>
          <p:spPr>
            <a:xfrm>
              <a:off x="0" y="2373640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2.</a:t>
              </a:r>
              <a:r>
                <a:rPr lang="ko-KR" altLang="en-US" b="1" dirty="0"/>
                <a:t> 뉴런에서 </a:t>
              </a:r>
              <a:endParaRPr lang="en-US" altLang="ko-KR" b="1" dirty="0"/>
            </a:p>
            <a:p>
              <a:r>
                <a:rPr lang="ko-KR" altLang="en-US" b="1" dirty="0"/>
                <a:t>   심층 신경망까지</a:t>
              </a:r>
              <a:endParaRPr lang="en-US" altLang="ko-KR" b="1" dirty="0"/>
            </a:p>
          </p:txBody>
        </p:sp>
      </p:grpSp>
      <p:sp>
        <p:nvSpPr>
          <p:cNvPr id="45" name="액자 44">
            <a:extLst>
              <a:ext uri="{FF2B5EF4-FFF2-40B4-BE49-F238E27FC236}">
                <a16:creationId xmlns:a16="http://schemas.microsoft.com/office/drawing/2014/main" id="{58AC785D-E5FC-EE43-BDF3-38DD41A41BA9}"/>
              </a:ext>
            </a:extLst>
          </p:cNvPr>
          <p:cNvSpPr/>
          <p:nvPr/>
        </p:nvSpPr>
        <p:spPr>
          <a:xfrm>
            <a:off x="0" y="4335955"/>
            <a:ext cx="2664252" cy="74870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031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0A617F-AC77-5A44-9820-4194FE4CE783}"/>
              </a:ext>
            </a:extLst>
          </p:cNvPr>
          <p:cNvSpPr/>
          <p:nvPr/>
        </p:nvSpPr>
        <p:spPr>
          <a:xfrm>
            <a:off x="7397095" y="2374212"/>
            <a:ext cx="4378534" cy="3407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40028-D0F4-994E-BD1A-9CE13416C12A}"/>
              </a:ext>
            </a:extLst>
          </p:cNvPr>
          <p:cNvSpPr txBox="1"/>
          <p:nvPr/>
        </p:nvSpPr>
        <p:spPr>
          <a:xfrm>
            <a:off x="2750281" y="554091"/>
            <a:ext cx="9002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5.</a:t>
            </a:r>
            <a:r>
              <a:rPr lang="ko-KR" altLang="en-US" b="1" dirty="0"/>
              <a:t> </a:t>
            </a:r>
            <a:r>
              <a:rPr lang="ko-KR" altLang="en-US" b="1" dirty="0" err="1"/>
              <a:t>딥러닝</a:t>
            </a:r>
            <a:r>
              <a:rPr lang="ko-KR" altLang="en-US" b="1" dirty="0"/>
              <a:t> 프레임워크</a:t>
            </a:r>
            <a:endParaRPr lang="en-US" altLang="ko-KR" b="1" dirty="0"/>
          </a:p>
          <a:p>
            <a:r>
              <a:rPr lang="en-US" altLang="ko-KR" b="1" dirty="0"/>
              <a:t>(1)</a:t>
            </a:r>
            <a:r>
              <a:rPr lang="ko-KR" altLang="en-US" b="1" dirty="0"/>
              <a:t> 프레임워크란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97469C-8AB3-474D-971D-5A74D6E2D7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" r="1629" b="15901"/>
          <a:stretch/>
        </p:blipFill>
        <p:spPr>
          <a:xfrm>
            <a:off x="3119600" y="1802918"/>
            <a:ext cx="3224594" cy="27395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DD21A0-B5D4-734A-B33B-8B55551D1541}"/>
              </a:ext>
            </a:extLst>
          </p:cNvPr>
          <p:cNvSpPr/>
          <p:nvPr/>
        </p:nvSpPr>
        <p:spPr>
          <a:xfrm>
            <a:off x="2808145" y="4609478"/>
            <a:ext cx="3950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‘</a:t>
            </a:r>
            <a:r>
              <a:rPr lang="en-US" b="1" dirty="0">
                <a:solidFill>
                  <a:srgbClr val="000000"/>
                </a:solidFill>
                <a:latin typeface="Noto Sans KR"/>
              </a:rPr>
              <a:t>FRAME </a:t>
            </a:r>
            <a:r>
              <a:rPr lang="ko-KR" altLang="en-US" b="1" dirty="0">
                <a:solidFill>
                  <a:srgbClr val="000000"/>
                </a:solidFill>
                <a:latin typeface="Noto Sans KR"/>
              </a:rPr>
              <a:t>프레임</a:t>
            </a:r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Noto Sans KR"/>
              </a:rPr>
              <a:t>틀</a:t>
            </a:r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Noto Sans KR"/>
              </a:rPr>
              <a:t>규칙</a:t>
            </a:r>
            <a:r>
              <a:rPr lang="en-US" b="1" dirty="0">
                <a:solidFill>
                  <a:srgbClr val="000000"/>
                </a:solidFill>
                <a:latin typeface="Noto Sans KR"/>
              </a:rPr>
              <a:t>or</a:t>
            </a:r>
            <a:r>
              <a:rPr lang="ko-KR" altLang="en-US" b="1" dirty="0">
                <a:solidFill>
                  <a:srgbClr val="000000"/>
                </a:solidFill>
                <a:latin typeface="Noto Sans KR"/>
              </a:rPr>
              <a:t>법칙</a:t>
            </a:r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)’</a:t>
            </a:r>
          </a:p>
          <a:p>
            <a:pPr algn="ctr"/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+</a:t>
            </a:r>
          </a:p>
          <a:p>
            <a:pPr algn="ctr"/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Noto Sans KR"/>
              </a:rPr>
              <a:t>WORK </a:t>
            </a:r>
            <a:r>
              <a:rPr lang="ko-KR" altLang="en-US" b="1" dirty="0">
                <a:solidFill>
                  <a:srgbClr val="000000"/>
                </a:solidFill>
                <a:latin typeface="Noto Sans KR"/>
              </a:rPr>
              <a:t>워크</a:t>
            </a:r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Noto Sans KR"/>
              </a:rPr>
              <a:t>일</a:t>
            </a:r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Noto Sans KR"/>
              </a:rPr>
              <a:t>소프트웨어의 목적</a:t>
            </a:r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)’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2F95EB-E963-A743-A11F-C5A8FA8D8561}"/>
              </a:ext>
            </a:extLst>
          </p:cNvPr>
          <p:cNvSpPr/>
          <p:nvPr/>
        </p:nvSpPr>
        <p:spPr>
          <a:xfrm>
            <a:off x="4080622" y="1800224"/>
            <a:ext cx="12681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ore-KR" b="1" dirty="0">
                <a:solidFill>
                  <a:srgbClr val="000000"/>
                </a:solidFill>
                <a:latin typeface="Noto Sans KR"/>
              </a:rPr>
              <a:t>Framework</a:t>
            </a:r>
            <a:endParaRPr lang="ko-Kore-KR" altLang="en-US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A342223-FEA1-0448-A10A-FFA23FCBA13E}"/>
              </a:ext>
            </a:extLst>
          </p:cNvPr>
          <p:cNvSpPr/>
          <p:nvPr/>
        </p:nvSpPr>
        <p:spPr>
          <a:xfrm>
            <a:off x="2808145" y="5777996"/>
            <a:ext cx="39501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Noto Sans KR"/>
              </a:rPr>
              <a:t>프레임워크에 구현되어 있는 </a:t>
            </a:r>
            <a:endParaRPr lang="en-US" altLang="ko-KR" sz="1400" dirty="0">
              <a:solidFill>
                <a:srgbClr val="000000"/>
              </a:solidFill>
              <a:latin typeface="Noto Sans KR"/>
            </a:endParaRPr>
          </a:p>
          <a:p>
            <a:pPr algn="ctr"/>
            <a:r>
              <a:rPr lang="ko-KR" altLang="en-US" sz="1400" dirty="0">
                <a:solidFill>
                  <a:srgbClr val="000000"/>
                </a:solidFill>
                <a:latin typeface="Noto Sans KR"/>
              </a:rPr>
              <a:t>표준과 클래스를 가져다가 </a:t>
            </a:r>
            <a:endParaRPr lang="en-US" altLang="ko-KR" sz="1400" dirty="0">
              <a:solidFill>
                <a:srgbClr val="000000"/>
              </a:solidFill>
              <a:latin typeface="Noto Sans KR"/>
            </a:endParaRPr>
          </a:p>
          <a:p>
            <a:pPr algn="ctr"/>
            <a:r>
              <a:rPr lang="ko-KR" altLang="en-US" sz="1400" dirty="0">
                <a:solidFill>
                  <a:srgbClr val="000000"/>
                </a:solidFill>
                <a:latin typeface="Noto Sans KR"/>
              </a:rPr>
              <a:t>활용하여 문제 해결</a:t>
            </a:r>
            <a:endParaRPr lang="en-US" altLang="ko-KR" sz="1400" dirty="0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04B26066-38E0-8F48-8FD4-1A944AE949E5}"/>
              </a:ext>
            </a:extLst>
          </p:cNvPr>
          <p:cNvSpPr/>
          <p:nvPr/>
        </p:nvSpPr>
        <p:spPr>
          <a:xfrm>
            <a:off x="7611308" y="1621108"/>
            <a:ext cx="3950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Python Libraries used for </a:t>
            </a:r>
          </a:p>
          <a:p>
            <a:pPr algn="ctr"/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developing machine learning models</a:t>
            </a:r>
          </a:p>
        </p:txBody>
      </p:sp>
      <p:pic>
        <p:nvPicPr>
          <p:cNvPr id="1026" name="Picture 2" descr="sklearn 설치방법">
            <a:extLst>
              <a:ext uri="{FF2B5EF4-FFF2-40B4-BE49-F238E27FC236}">
                <a16:creationId xmlns:a16="http://schemas.microsoft.com/office/drawing/2014/main" id="{D5608A8B-0522-DA48-BEFC-828D1AAE6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184" y="2488320"/>
            <a:ext cx="1816357" cy="97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iPy">
            <a:extLst>
              <a:ext uri="{FF2B5EF4-FFF2-40B4-BE49-F238E27FC236}">
                <a16:creationId xmlns:a16="http://schemas.microsoft.com/office/drawing/2014/main" id="{B07C5632-3FAF-1241-8372-AA74F9AEB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929" y="3811400"/>
            <a:ext cx="1779043" cy="70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mPy] 넘파이란? List와 Array의 차이점, 넘파이 계산이 빠른이유">
            <a:extLst>
              <a:ext uri="{FF2B5EF4-FFF2-40B4-BE49-F238E27FC236}">
                <a16:creationId xmlns:a16="http://schemas.microsoft.com/office/drawing/2014/main" id="{EA0D75E5-7939-694F-B944-9FEC3E9F3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184" y="4784893"/>
            <a:ext cx="2401119" cy="96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699D6F90-294B-4945-9F16-F5ECDD5E1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744" y="3837237"/>
            <a:ext cx="1816356" cy="73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A7D8FBCF-916C-7149-A4BB-1A074BB34462}"/>
              </a:ext>
            </a:extLst>
          </p:cNvPr>
          <p:cNvGrpSpPr/>
          <p:nvPr/>
        </p:nvGrpSpPr>
        <p:grpSpPr>
          <a:xfrm>
            <a:off x="-11574" y="0"/>
            <a:ext cx="3398241" cy="7027333"/>
            <a:chOff x="-11574" y="0"/>
            <a:chExt cx="3398241" cy="702733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CD063B-DF2C-844D-9936-07C79979A38D}"/>
                </a:ext>
              </a:extLst>
            </p:cNvPr>
            <p:cNvSpPr/>
            <p:nvPr/>
          </p:nvSpPr>
          <p:spPr>
            <a:xfrm>
              <a:off x="0" y="1"/>
              <a:ext cx="2692398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41" name="직선 연결선 38">
              <a:extLst>
                <a:ext uri="{FF2B5EF4-FFF2-40B4-BE49-F238E27FC236}">
                  <a16:creationId xmlns:a16="http://schemas.microsoft.com/office/drawing/2014/main" id="{DC66C911-CE47-564A-916A-2D06A6AA2D61}"/>
                </a:ext>
              </a:extLst>
            </p:cNvPr>
            <p:cNvCxnSpPr/>
            <p:nvPr/>
          </p:nvCxnSpPr>
          <p:spPr>
            <a:xfrm>
              <a:off x="2692400" y="0"/>
              <a:ext cx="0" cy="702733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46F009-08D7-D248-956B-80D9BCB1F4F9}"/>
                </a:ext>
              </a:extLst>
            </p:cNvPr>
            <p:cNvSpPr txBox="1"/>
            <p:nvPr/>
          </p:nvSpPr>
          <p:spPr>
            <a:xfrm>
              <a:off x="0" y="1625652"/>
              <a:ext cx="338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1. Deep</a:t>
              </a:r>
              <a:r>
                <a:rPr lang="ko-KR" altLang="en-US" b="1" dirty="0"/>
                <a:t> </a:t>
              </a:r>
              <a:r>
                <a:rPr lang="en-US" altLang="ko-KR" b="1" dirty="0"/>
                <a:t>Learning</a:t>
              </a:r>
              <a:r>
                <a:rPr lang="ko-KR" altLang="en-US" b="1" dirty="0"/>
                <a:t> 정의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F516C76-34FE-C14E-8C9F-D2CE9F6328B4}"/>
                </a:ext>
              </a:extLst>
            </p:cNvPr>
            <p:cNvSpPr txBox="1"/>
            <p:nvPr/>
          </p:nvSpPr>
          <p:spPr>
            <a:xfrm>
              <a:off x="338669" y="625251"/>
              <a:ext cx="1354664" cy="484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Index</a:t>
              </a:r>
              <a:endParaRPr lang="ko-KR" altLang="en-US" sz="20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B2FB4B-75EA-4449-810B-FAC04B9C6128}"/>
                </a:ext>
              </a:extLst>
            </p:cNvPr>
            <p:cNvSpPr txBox="1"/>
            <p:nvPr/>
          </p:nvSpPr>
          <p:spPr>
            <a:xfrm>
              <a:off x="-1" y="3398627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 </a:t>
              </a:r>
              <a:r>
                <a:rPr lang="ko-KR" altLang="en-US" b="1" dirty="0"/>
                <a:t>인공신경망의</a:t>
              </a:r>
              <a:endParaRPr lang="en-US" altLang="ko-KR" b="1" dirty="0"/>
            </a:p>
            <a:p>
              <a:r>
                <a:rPr lang="ko-KR" altLang="en-US" b="1" dirty="0"/>
                <a:t>   학습 과정</a:t>
              </a:r>
              <a:endParaRPr lang="en-US" altLang="ko-KR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50576B-C126-0542-B667-B3187F03F23C}"/>
                </a:ext>
              </a:extLst>
            </p:cNvPr>
            <p:cNvSpPr txBox="1"/>
            <p:nvPr/>
          </p:nvSpPr>
          <p:spPr>
            <a:xfrm>
              <a:off x="-11574" y="4387144"/>
              <a:ext cx="2715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en-US" altLang="ko-KR" b="1" dirty="0"/>
                <a:t> </a:t>
              </a:r>
            </a:p>
            <a:p>
              <a:r>
                <a:rPr lang="ko-KR" altLang="en-US" b="1" dirty="0"/>
                <a:t>   알고리즘의 종류</a:t>
              </a:r>
              <a:endParaRPr lang="en-US" altLang="ko-KR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8F368C-107B-C846-B3E6-AB7E507FA0E4}"/>
                </a:ext>
              </a:extLst>
            </p:cNvPr>
            <p:cNvSpPr txBox="1"/>
            <p:nvPr/>
          </p:nvSpPr>
          <p:spPr>
            <a:xfrm>
              <a:off x="5003" y="5376009"/>
              <a:ext cx="27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5.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ko-KR" altLang="en-US" b="1" dirty="0"/>
                <a:t> 프레임워크</a:t>
              </a:r>
              <a:endParaRPr lang="en-US" altLang="ko-KR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D04A62-1E58-3C40-8FF1-148605E3419D}"/>
                </a:ext>
              </a:extLst>
            </p:cNvPr>
            <p:cNvSpPr txBox="1"/>
            <p:nvPr/>
          </p:nvSpPr>
          <p:spPr>
            <a:xfrm>
              <a:off x="0" y="2373640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2.</a:t>
              </a:r>
              <a:r>
                <a:rPr lang="ko-KR" altLang="en-US" b="1" dirty="0"/>
                <a:t> 뉴런에서 </a:t>
              </a:r>
              <a:endParaRPr lang="en-US" altLang="ko-KR" b="1" dirty="0"/>
            </a:p>
            <a:p>
              <a:r>
                <a:rPr lang="ko-KR" altLang="en-US" b="1" dirty="0"/>
                <a:t>   심층 신경망까지</a:t>
              </a:r>
              <a:endParaRPr lang="en-US" altLang="ko-KR" b="1" dirty="0"/>
            </a:p>
          </p:txBody>
        </p:sp>
      </p:grpSp>
      <p:sp>
        <p:nvSpPr>
          <p:cNvPr id="48" name="액자 47">
            <a:extLst>
              <a:ext uri="{FF2B5EF4-FFF2-40B4-BE49-F238E27FC236}">
                <a16:creationId xmlns:a16="http://schemas.microsoft.com/office/drawing/2014/main" id="{4D53474B-D9C9-0C42-9CBE-6F52EBC142EC}"/>
              </a:ext>
            </a:extLst>
          </p:cNvPr>
          <p:cNvSpPr/>
          <p:nvPr/>
        </p:nvSpPr>
        <p:spPr>
          <a:xfrm>
            <a:off x="0" y="5302092"/>
            <a:ext cx="2664252" cy="51716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109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8C40028-D0F4-994E-BD1A-9CE13416C12A}"/>
              </a:ext>
            </a:extLst>
          </p:cNvPr>
          <p:cNvSpPr txBox="1"/>
          <p:nvPr/>
        </p:nvSpPr>
        <p:spPr>
          <a:xfrm>
            <a:off x="2750281" y="554091"/>
            <a:ext cx="9002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5.</a:t>
            </a:r>
            <a:r>
              <a:rPr lang="ko-KR" altLang="en-US" b="1" dirty="0"/>
              <a:t> </a:t>
            </a:r>
            <a:r>
              <a:rPr lang="ko-KR" altLang="en-US" b="1" dirty="0" err="1"/>
              <a:t>딥러닝</a:t>
            </a:r>
            <a:r>
              <a:rPr lang="ko-KR" altLang="en-US" b="1" dirty="0"/>
              <a:t> 프레임워크</a:t>
            </a:r>
            <a:endParaRPr lang="en-US" altLang="ko-KR" b="1" dirty="0"/>
          </a:p>
          <a:p>
            <a:r>
              <a:rPr lang="en-US" altLang="ko-KR" b="1" dirty="0"/>
              <a:t>(2)</a:t>
            </a:r>
            <a:r>
              <a:rPr lang="ko-KR" altLang="en-US" b="1" dirty="0"/>
              <a:t> </a:t>
            </a:r>
            <a:r>
              <a:rPr lang="ko-KR" altLang="en-US" b="1" dirty="0" err="1"/>
              <a:t>딥러닝</a:t>
            </a:r>
            <a:r>
              <a:rPr lang="ko-KR" altLang="en-US" b="1" dirty="0"/>
              <a:t> 프레임워크 종류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D0F24D-072E-E34E-ABEF-A9D2BFA8F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502" y="1612265"/>
            <a:ext cx="9002448" cy="4133076"/>
          </a:xfrm>
          <a:prstGeom prst="rect">
            <a:avLst/>
          </a:prstGeo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B2AAE468-342E-904C-BBA5-A0F765D4394E}"/>
              </a:ext>
            </a:extLst>
          </p:cNvPr>
          <p:cNvSpPr/>
          <p:nvPr/>
        </p:nvSpPr>
        <p:spPr>
          <a:xfrm>
            <a:off x="3068899" y="2033474"/>
            <a:ext cx="3535096" cy="1038956"/>
          </a:xfrm>
          <a:prstGeom prst="donut">
            <a:avLst>
              <a:gd name="adj" fmla="val 81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8" name="Donut 17">
            <a:extLst>
              <a:ext uri="{FF2B5EF4-FFF2-40B4-BE49-F238E27FC236}">
                <a16:creationId xmlns:a16="http://schemas.microsoft.com/office/drawing/2014/main" id="{FF4D0EE2-EA9E-3343-805F-27D4667CDF4B}"/>
              </a:ext>
            </a:extLst>
          </p:cNvPr>
          <p:cNvSpPr/>
          <p:nvPr/>
        </p:nvSpPr>
        <p:spPr>
          <a:xfrm>
            <a:off x="9093927" y="2407731"/>
            <a:ext cx="2658801" cy="1038956"/>
          </a:xfrm>
          <a:prstGeom prst="donut">
            <a:avLst>
              <a:gd name="adj" fmla="val 81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0B6E0FF-B747-A543-8C7F-2D1EFDC4EED2}"/>
              </a:ext>
            </a:extLst>
          </p:cNvPr>
          <p:cNvGrpSpPr/>
          <p:nvPr/>
        </p:nvGrpSpPr>
        <p:grpSpPr>
          <a:xfrm>
            <a:off x="-11574" y="0"/>
            <a:ext cx="3398241" cy="7027333"/>
            <a:chOff x="-11574" y="0"/>
            <a:chExt cx="3398241" cy="702733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4DF73EB-3B5F-524D-8DDD-F6833C5A2C75}"/>
                </a:ext>
              </a:extLst>
            </p:cNvPr>
            <p:cNvSpPr/>
            <p:nvPr/>
          </p:nvSpPr>
          <p:spPr>
            <a:xfrm>
              <a:off x="0" y="1"/>
              <a:ext cx="2692398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47FB3C1-1C1D-9F49-A613-1679D81ED539}"/>
                </a:ext>
              </a:extLst>
            </p:cNvPr>
            <p:cNvCxnSpPr/>
            <p:nvPr/>
          </p:nvCxnSpPr>
          <p:spPr>
            <a:xfrm>
              <a:off x="2692400" y="0"/>
              <a:ext cx="0" cy="702733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96F256-38F2-5246-9AD1-F1D69070598C}"/>
                </a:ext>
              </a:extLst>
            </p:cNvPr>
            <p:cNvSpPr txBox="1"/>
            <p:nvPr/>
          </p:nvSpPr>
          <p:spPr>
            <a:xfrm>
              <a:off x="0" y="1625652"/>
              <a:ext cx="338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1. Deep</a:t>
              </a:r>
              <a:r>
                <a:rPr lang="ko-KR" altLang="en-US" b="1" dirty="0"/>
                <a:t> </a:t>
              </a:r>
              <a:r>
                <a:rPr lang="en-US" altLang="ko-KR" b="1" dirty="0"/>
                <a:t>Learning</a:t>
              </a:r>
              <a:r>
                <a:rPr lang="ko-KR" altLang="en-US" b="1" dirty="0"/>
                <a:t> 정의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5AAB4B7-F2F3-114A-90E4-A031DDF38FD1}"/>
                </a:ext>
              </a:extLst>
            </p:cNvPr>
            <p:cNvSpPr txBox="1"/>
            <p:nvPr/>
          </p:nvSpPr>
          <p:spPr>
            <a:xfrm>
              <a:off x="338669" y="625251"/>
              <a:ext cx="1354664" cy="484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Index</a:t>
              </a:r>
              <a:endParaRPr lang="ko-KR" altLang="en-US" sz="20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492C81B-6A5B-FB49-9464-D6169E12BC4D}"/>
                </a:ext>
              </a:extLst>
            </p:cNvPr>
            <p:cNvSpPr txBox="1"/>
            <p:nvPr/>
          </p:nvSpPr>
          <p:spPr>
            <a:xfrm>
              <a:off x="-1" y="3398627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 </a:t>
              </a:r>
              <a:r>
                <a:rPr lang="ko-KR" altLang="en-US" b="1" dirty="0"/>
                <a:t>인공신경망의</a:t>
              </a:r>
              <a:endParaRPr lang="en-US" altLang="ko-KR" b="1" dirty="0"/>
            </a:p>
            <a:p>
              <a:r>
                <a:rPr lang="ko-KR" altLang="en-US" b="1" dirty="0"/>
                <a:t>   학습 과정</a:t>
              </a:r>
              <a:endParaRPr lang="en-US" altLang="ko-KR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BAFFAE-5AF4-FF48-A6ED-F406E3F261B1}"/>
                </a:ext>
              </a:extLst>
            </p:cNvPr>
            <p:cNvSpPr txBox="1"/>
            <p:nvPr/>
          </p:nvSpPr>
          <p:spPr>
            <a:xfrm>
              <a:off x="-11574" y="4387144"/>
              <a:ext cx="2715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en-US" altLang="ko-KR" b="1" dirty="0"/>
                <a:t> </a:t>
              </a:r>
            </a:p>
            <a:p>
              <a:r>
                <a:rPr lang="ko-KR" altLang="en-US" b="1" dirty="0"/>
                <a:t>   알고리즘의 종류</a:t>
              </a:r>
              <a:endParaRPr lang="en-US" altLang="ko-KR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856D2EE-4043-DF49-B398-4D50FD0E834F}"/>
                </a:ext>
              </a:extLst>
            </p:cNvPr>
            <p:cNvSpPr txBox="1"/>
            <p:nvPr/>
          </p:nvSpPr>
          <p:spPr>
            <a:xfrm>
              <a:off x="5003" y="5376009"/>
              <a:ext cx="27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5.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ko-KR" altLang="en-US" b="1" dirty="0"/>
                <a:t> 프레임워크</a:t>
              </a:r>
              <a:endParaRPr lang="en-US" altLang="ko-KR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87D0001-665D-DC49-9182-344B2FDAC614}"/>
                </a:ext>
              </a:extLst>
            </p:cNvPr>
            <p:cNvSpPr txBox="1"/>
            <p:nvPr/>
          </p:nvSpPr>
          <p:spPr>
            <a:xfrm>
              <a:off x="0" y="2373640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2.</a:t>
              </a:r>
              <a:r>
                <a:rPr lang="ko-KR" altLang="en-US" b="1" dirty="0"/>
                <a:t> 뉴런에서 </a:t>
              </a:r>
              <a:endParaRPr lang="en-US" altLang="ko-KR" b="1" dirty="0"/>
            </a:p>
            <a:p>
              <a:r>
                <a:rPr lang="ko-KR" altLang="en-US" b="1" dirty="0"/>
                <a:t>   심층 신경망까지</a:t>
              </a:r>
              <a:endParaRPr lang="en-US" altLang="ko-KR" b="1" dirty="0"/>
            </a:p>
          </p:txBody>
        </p:sp>
      </p:grpSp>
      <p:sp>
        <p:nvSpPr>
          <p:cNvPr id="47" name="액자 46">
            <a:extLst>
              <a:ext uri="{FF2B5EF4-FFF2-40B4-BE49-F238E27FC236}">
                <a16:creationId xmlns:a16="http://schemas.microsoft.com/office/drawing/2014/main" id="{78A58043-AAA8-DA48-87CB-883AF5DC540E}"/>
              </a:ext>
            </a:extLst>
          </p:cNvPr>
          <p:cNvSpPr/>
          <p:nvPr/>
        </p:nvSpPr>
        <p:spPr>
          <a:xfrm>
            <a:off x="0" y="5302092"/>
            <a:ext cx="2664252" cy="51716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08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CF4C44FC-09FF-9147-A08F-FB41A8E27976}"/>
              </a:ext>
            </a:extLst>
          </p:cNvPr>
          <p:cNvSpPr txBox="1"/>
          <p:nvPr/>
        </p:nvSpPr>
        <p:spPr>
          <a:xfrm>
            <a:off x="2750281" y="314240"/>
            <a:ext cx="9002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 </a:t>
            </a:r>
            <a:r>
              <a:rPr lang="en-US" altLang="ko-KR" b="1" dirty="0"/>
              <a:t>Deep</a:t>
            </a:r>
            <a:r>
              <a:rPr lang="ko-KR" altLang="en-US" b="1" dirty="0"/>
              <a:t> </a:t>
            </a:r>
            <a:r>
              <a:rPr lang="en-US" altLang="ko-KR" b="1" dirty="0"/>
              <a:t>Learning</a:t>
            </a:r>
            <a:r>
              <a:rPr lang="ko-KR" altLang="en-US" b="1" dirty="0"/>
              <a:t>의 정의</a:t>
            </a:r>
            <a:endParaRPr lang="en-US" altLang="ko-KR" b="1" dirty="0"/>
          </a:p>
          <a:p>
            <a:r>
              <a:rPr lang="en-US" altLang="ko-KR" b="1" dirty="0"/>
              <a:t>(1) </a:t>
            </a:r>
            <a:r>
              <a:rPr lang="ko-KR" altLang="en-US" b="1" dirty="0" err="1"/>
              <a:t>딥러닝이란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FE1F27-8C4F-1C47-BF79-67222C1B138D}"/>
              </a:ext>
            </a:extLst>
          </p:cNvPr>
          <p:cNvSpPr txBox="1"/>
          <p:nvPr/>
        </p:nvSpPr>
        <p:spPr>
          <a:xfrm>
            <a:off x="7229751" y="2725221"/>
            <a:ext cx="47675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</a:rPr>
              <a:t>Deep Learning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50D6A7-1F40-8744-B6FE-C104283FECDD}"/>
              </a:ext>
            </a:extLst>
          </p:cNvPr>
          <p:cNvSpPr txBox="1"/>
          <p:nvPr/>
        </p:nvSpPr>
        <p:spPr>
          <a:xfrm>
            <a:off x="7024637" y="3477305"/>
            <a:ext cx="51983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/>
              <a:t>기계학습 기술의 일종으로</a:t>
            </a:r>
            <a:r>
              <a:rPr lang="en-US" altLang="ko-KR" sz="2400" b="1" dirty="0"/>
              <a:t>, </a:t>
            </a:r>
          </a:p>
          <a:p>
            <a:pPr algn="ctr"/>
            <a:r>
              <a:rPr lang="ko-KR" altLang="en-US" sz="2400" b="1" u="sng" dirty="0">
                <a:solidFill>
                  <a:schemeClr val="accent1"/>
                </a:solidFill>
              </a:rPr>
              <a:t>심층</a:t>
            </a:r>
            <a:r>
              <a:rPr lang="ko-KR" altLang="en-US" sz="2400" b="1" u="sng" dirty="0"/>
              <a:t> 인공 신경망</a:t>
            </a:r>
            <a:r>
              <a:rPr lang="ko-KR" altLang="en-US" sz="2400" b="1" dirty="0"/>
              <a:t>을 사용해 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기계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모델</a:t>
            </a:r>
            <a:r>
              <a:rPr lang="en-US" altLang="ko-KR" sz="2400" b="1" dirty="0"/>
              <a:t>)</a:t>
            </a:r>
            <a:r>
              <a:rPr lang="ko-KR" altLang="en-US" sz="2400" b="1" dirty="0" err="1"/>
              <a:t>를</a:t>
            </a:r>
            <a:r>
              <a:rPr lang="ko-KR" altLang="en-US" sz="2400" b="1" dirty="0"/>
              <a:t> </a:t>
            </a:r>
            <a:r>
              <a:rPr lang="ko-KR" altLang="en-US" sz="2400" b="1" dirty="0">
                <a:solidFill>
                  <a:schemeClr val="accent1"/>
                </a:solidFill>
              </a:rPr>
              <a:t>학습</a:t>
            </a:r>
            <a:r>
              <a:rPr lang="ko-KR" altLang="en-US" sz="2400" b="1" dirty="0"/>
              <a:t>시키는 알고리즘</a:t>
            </a:r>
          </a:p>
        </p:txBody>
      </p:sp>
      <p:pic>
        <p:nvPicPr>
          <p:cNvPr id="1026" name="Picture 2" descr="deeplearning">
            <a:extLst>
              <a:ext uri="{FF2B5EF4-FFF2-40B4-BE49-F238E27FC236}">
                <a16:creationId xmlns:a16="http://schemas.microsoft.com/office/drawing/2014/main" id="{5A1D8FDC-5AB0-C14C-84EC-D4F82C02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37" y="1637026"/>
            <a:ext cx="40259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3E01F0D-CD5E-9D4F-8798-3A7E464F1A79}"/>
              </a:ext>
            </a:extLst>
          </p:cNvPr>
          <p:cNvCxnSpPr>
            <a:cxnSpLocks/>
          </p:cNvCxnSpPr>
          <p:nvPr/>
        </p:nvCxnSpPr>
        <p:spPr>
          <a:xfrm flipV="1">
            <a:off x="5070764" y="2943134"/>
            <a:ext cx="3225338" cy="121323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E709548-2F8E-BA4B-A006-D539A8023E52}"/>
              </a:ext>
            </a:extLst>
          </p:cNvPr>
          <p:cNvGrpSpPr/>
          <p:nvPr/>
        </p:nvGrpSpPr>
        <p:grpSpPr>
          <a:xfrm>
            <a:off x="-11574" y="0"/>
            <a:ext cx="3398241" cy="7027333"/>
            <a:chOff x="-11574" y="0"/>
            <a:chExt cx="3398241" cy="7027333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26AB846-CA45-5C4A-B662-9F6F663E716D}"/>
                </a:ext>
              </a:extLst>
            </p:cNvPr>
            <p:cNvSpPr/>
            <p:nvPr/>
          </p:nvSpPr>
          <p:spPr>
            <a:xfrm>
              <a:off x="0" y="1"/>
              <a:ext cx="2692398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61" name="직선 연결선 38">
              <a:extLst>
                <a:ext uri="{FF2B5EF4-FFF2-40B4-BE49-F238E27FC236}">
                  <a16:creationId xmlns:a16="http://schemas.microsoft.com/office/drawing/2014/main" id="{071BDF4C-4B94-0448-9A5B-D2A1A5A6CAA5}"/>
                </a:ext>
              </a:extLst>
            </p:cNvPr>
            <p:cNvCxnSpPr/>
            <p:nvPr/>
          </p:nvCxnSpPr>
          <p:spPr>
            <a:xfrm>
              <a:off x="2692400" y="0"/>
              <a:ext cx="0" cy="702733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ED40EA-4278-404E-9FA2-041E4FA500C4}"/>
                </a:ext>
              </a:extLst>
            </p:cNvPr>
            <p:cNvSpPr txBox="1"/>
            <p:nvPr/>
          </p:nvSpPr>
          <p:spPr>
            <a:xfrm>
              <a:off x="0" y="1625652"/>
              <a:ext cx="338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1. Deep</a:t>
              </a:r>
              <a:r>
                <a:rPr lang="ko-KR" altLang="en-US" b="1" dirty="0"/>
                <a:t> </a:t>
              </a:r>
              <a:r>
                <a:rPr lang="en-US" altLang="ko-KR" b="1" dirty="0"/>
                <a:t>Learning</a:t>
              </a:r>
              <a:r>
                <a:rPr lang="ko-KR" altLang="en-US" b="1" dirty="0"/>
                <a:t> 정의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AD17A7B-B2CE-2342-B049-6A97BE06FD5E}"/>
                </a:ext>
              </a:extLst>
            </p:cNvPr>
            <p:cNvSpPr txBox="1"/>
            <p:nvPr/>
          </p:nvSpPr>
          <p:spPr>
            <a:xfrm>
              <a:off x="338669" y="625251"/>
              <a:ext cx="1354664" cy="484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Index</a:t>
              </a:r>
              <a:endParaRPr lang="ko-KR" altLang="en-US" sz="20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CC6C605-EBC3-364E-A5D6-E17A27BA4E03}"/>
                </a:ext>
              </a:extLst>
            </p:cNvPr>
            <p:cNvSpPr txBox="1"/>
            <p:nvPr/>
          </p:nvSpPr>
          <p:spPr>
            <a:xfrm>
              <a:off x="-1" y="3398627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 </a:t>
              </a:r>
              <a:r>
                <a:rPr lang="ko-KR" altLang="en-US" b="1" dirty="0"/>
                <a:t>인공신경망의</a:t>
              </a:r>
              <a:endParaRPr lang="en-US" altLang="ko-KR" b="1" dirty="0"/>
            </a:p>
            <a:p>
              <a:r>
                <a:rPr lang="ko-KR" altLang="en-US" b="1" dirty="0"/>
                <a:t>   학습 과정</a:t>
              </a:r>
              <a:endParaRPr lang="en-US" altLang="ko-KR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83BA3F3-E0CC-094D-AED3-E652C0CDC31E}"/>
                </a:ext>
              </a:extLst>
            </p:cNvPr>
            <p:cNvSpPr txBox="1"/>
            <p:nvPr/>
          </p:nvSpPr>
          <p:spPr>
            <a:xfrm>
              <a:off x="-11574" y="4387144"/>
              <a:ext cx="2715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en-US" altLang="ko-KR" b="1" dirty="0"/>
                <a:t> </a:t>
              </a:r>
            </a:p>
            <a:p>
              <a:r>
                <a:rPr lang="ko-KR" altLang="en-US" b="1" dirty="0"/>
                <a:t>   알고리즘의 종류</a:t>
              </a:r>
              <a:endParaRPr lang="en-US" altLang="ko-KR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97AB73-80ED-5141-BFD4-6B8F576E6F4E}"/>
                </a:ext>
              </a:extLst>
            </p:cNvPr>
            <p:cNvSpPr txBox="1"/>
            <p:nvPr/>
          </p:nvSpPr>
          <p:spPr>
            <a:xfrm>
              <a:off x="5003" y="5376009"/>
              <a:ext cx="27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5.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ko-KR" altLang="en-US" b="1" dirty="0"/>
                <a:t> 프레임워크</a:t>
              </a:r>
              <a:endParaRPr lang="en-US" altLang="ko-KR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0557C8E-3E53-D347-8780-DD4C34620FD6}"/>
                </a:ext>
              </a:extLst>
            </p:cNvPr>
            <p:cNvSpPr txBox="1"/>
            <p:nvPr/>
          </p:nvSpPr>
          <p:spPr>
            <a:xfrm>
              <a:off x="0" y="2373640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2.</a:t>
              </a:r>
              <a:r>
                <a:rPr lang="ko-KR" altLang="en-US" b="1" dirty="0"/>
                <a:t> 뉴런에서 </a:t>
              </a:r>
              <a:endParaRPr lang="en-US" altLang="ko-KR" b="1" dirty="0"/>
            </a:p>
            <a:p>
              <a:r>
                <a:rPr lang="ko-KR" altLang="en-US" b="1" dirty="0"/>
                <a:t>   심층 신경망까지</a:t>
              </a:r>
              <a:endParaRPr lang="en-US" altLang="ko-KR" b="1" dirty="0"/>
            </a:p>
          </p:txBody>
        </p:sp>
      </p:grpSp>
      <p:sp>
        <p:nvSpPr>
          <p:cNvPr id="68" name="액자 67">
            <a:extLst>
              <a:ext uri="{FF2B5EF4-FFF2-40B4-BE49-F238E27FC236}">
                <a16:creationId xmlns:a16="http://schemas.microsoft.com/office/drawing/2014/main" id="{6D9BCCDC-F14B-1E41-BBE6-53F142180C47}"/>
              </a:ext>
            </a:extLst>
          </p:cNvPr>
          <p:cNvSpPr/>
          <p:nvPr/>
        </p:nvSpPr>
        <p:spPr>
          <a:xfrm>
            <a:off x="0" y="1518702"/>
            <a:ext cx="2664252" cy="58271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2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028930A-EC04-A64A-BB83-87C43CAA0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217" y="1162050"/>
            <a:ext cx="8758469" cy="53817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7DDC861-4AE8-2C4C-8CCD-227F66E80F3A}"/>
              </a:ext>
            </a:extLst>
          </p:cNvPr>
          <p:cNvSpPr txBox="1"/>
          <p:nvPr/>
        </p:nvSpPr>
        <p:spPr>
          <a:xfrm>
            <a:off x="2750281" y="314240"/>
            <a:ext cx="9002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 </a:t>
            </a:r>
            <a:r>
              <a:rPr lang="en-US" altLang="ko-KR" b="1" dirty="0"/>
              <a:t>Deep</a:t>
            </a:r>
            <a:r>
              <a:rPr lang="ko-KR" altLang="en-US" b="1" dirty="0"/>
              <a:t> </a:t>
            </a:r>
            <a:r>
              <a:rPr lang="en-US" altLang="ko-KR" b="1" dirty="0"/>
              <a:t>Learning</a:t>
            </a:r>
            <a:r>
              <a:rPr lang="ko-KR" altLang="en-US" b="1" dirty="0"/>
              <a:t>의 정의</a:t>
            </a:r>
            <a:endParaRPr lang="en-US" altLang="ko-KR" b="1" dirty="0"/>
          </a:p>
          <a:p>
            <a:r>
              <a:rPr lang="en-US" altLang="ko-KR" b="1" dirty="0"/>
              <a:t>(2)</a:t>
            </a:r>
            <a:r>
              <a:rPr lang="ko-KR" altLang="en-US" b="1" dirty="0"/>
              <a:t> </a:t>
            </a:r>
            <a:r>
              <a:rPr lang="ko-KR" altLang="en-US" b="1" dirty="0" err="1"/>
              <a:t>딥러닝과</a:t>
            </a:r>
            <a:r>
              <a:rPr lang="ko-KR" altLang="en-US" b="1" dirty="0"/>
              <a:t> </a:t>
            </a:r>
            <a:r>
              <a:rPr lang="ko-KR" altLang="en-US" b="1" dirty="0" err="1"/>
              <a:t>머신러닝의</a:t>
            </a:r>
            <a:r>
              <a:rPr lang="ko-KR" altLang="en-US" b="1" dirty="0"/>
              <a:t> 관계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532BF5B-89DF-D94A-BD6B-7CCB8AC1F93B}"/>
              </a:ext>
            </a:extLst>
          </p:cNvPr>
          <p:cNvGrpSpPr/>
          <p:nvPr/>
        </p:nvGrpSpPr>
        <p:grpSpPr>
          <a:xfrm>
            <a:off x="-11574" y="0"/>
            <a:ext cx="3398241" cy="7027333"/>
            <a:chOff x="-11574" y="0"/>
            <a:chExt cx="3398241" cy="702733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22EA147-901F-7C4E-A35F-A658094863DC}"/>
                </a:ext>
              </a:extLst>
            </p:cNvPr>
            <p:cNvSpPr/>
            <p:nvPr/>
          </p:nvSpPr>
          <p:spPr>
            <a:xfrm>
              <a:off x="0" y="1"/>
              <a:ext cx="2692398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45" name="직선 연결선 38">
              <a:extLst>
                <a:ext uri="{FF2B5EF4-FFF2-40B4-BE49-F238E27FC236}">
                  <a16:creationId xmlns:a16="http://schemas.microsoft.com/office/drawing/2014/main" id="{CEFDE125-BA5E-0544-9B72-F5B56E4F6F33}"/>
                </a:ext>
              </a:extLst>
            </p:cNvPr>
            <p:cNvCxnSpPr/>
            <p:nvPr/>
          </p:nvCxnSpPr>
          <p:spPr>
            <a:xfrm>
              <a:off x="2692400" y="0"/>
              <a:ext cx="0" cy="702733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470E5F0-DAA5-5C4C-B6EC-803AFB29A8E8}"/>
                </a:ext>
              </a:extLst>
            </p:cNvPr>
            <p:cNvSpPr txBox="1"/>
            <p:nvPr/>
          </p:nvSpPr>
          <p:spPr>
            <a:xfrm>
              <a:off x="0" y="1625652"/>
              <a:ext cx="338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1. Deep</a:t>
              </a:r>
              <a:r>
                <a:rPr lang="ko-KR" altLang="en-US" b="1" dirty="0"/>
                <a:t> </a:t>
              </a:r>
              <a:r>
                <a:rPr lang="en-US" altLang="ko-KR" b="1" dirty="0"/>
                <a:t>Learning</a:t>
              </a:r>
              <a:r>
                <a:rPr lang="ko-KR" altLang="en-US" b="1" dirty="0"/>
                <a:t> 정의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340953-5C61-3542-9B2B-F8B7F2F4340C}"/>
                </a:ext>
              </a:extLst>
            </p:cNvPr>
            <p:cNvSpPr txBox="1"/>
            <p:nvPr/>
          </p:nvSpPr>
          <p:spPr>
            <a:xfrm>
              <a:off x="338669" y="625251"/>
              <a:ext cx="1354664" cy="484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Index</a:t>
              </a:r>
              <a:endParaRPr lang="ko-KR" altLang="en-US" sz="20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E726EBD-77B5-CF49-B27C-5914D0ACB142}"/>
                </a:ext>
              </a:extLst>
            </p:cNvPr>
            <p:cNvSpPr txBox="1"/>
            <p:nvPr/>
          </p:nvSpPr>
          <p:spPr>
            <a:xfrm>
              <a:off x="-1" y="3398627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 </a:t>
              </a:r>
              <a:r>
                <a:rPr lang="ko-KR" altLang="en-US" b="1" dirty="0"/>
                <a:t>인공신경망의</a:t>
              </a:r>
              <a:endParaRPr lang="en-US" altLang="ko-KR" b="1" dirty="0"/>
            </a:p>
            <a:p>
              <a:r>
                <a:rPr lang="ko-KR" altLang="en-US" b="1" dirty="0"/>
                <a:t>   학습 과정</a:t>
              </a:r>
              <a:endParaRPr lang="en-US" altLang="ko-KR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3081DAA-2C48-E841-A511-EE86D3E946FE}"/>
                </a:ext>
              </a:extLst>
            </p:cNvPr>
            <p:cNvSpPr txBox="1"/>
            <p:nvPr/>
          </p:nvSpPr>
          <p:spPr>
            <a:xfrm>
              <a:off x="-11574" y="4387144"/>
              <a:ext cx="2715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en-US" altLang="ko-KR" b="1" dirty="0"/>
                <a:t> </a:t>
              </a:r>
            </a:p>
            <a:p>
              <a:r>
                <a:rPr lang="ko-KR" altLang="en-US" b="1" dirty="0"/>
                <a:t>   알고리즘의 종류</a:t>
              </a:r>
              <a:endParaRPr lang="en-US" altLang="ko-KR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AA7519-91C7-A14E-B45A-0CBCCD7CF9D6}"/>
                </a:ext>
              </a:extLst>
            </p:cNvPr>
            <p:cNvSpPr txBox="1"/>
            <p:nvPr/>
          </p:nvSpPr>
          <p:spPr>
            <a:xfrm>
              <a:off x="5003" y="5376009"/>
              <a:ext cx="27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5.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ko-KR" altLang="en-US" b="1" dirty="0"/>
                <a:t> 프레임워크</a:t>
              </a:r>
              <a:endParaRPr lang="en-US" altLang="ko-KR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F0C6155-B0A2-D842-B9E1-4A7BB63E1C50}"/>
                </a:ext>
              </a:extLst>
            </p:cNvPr>
            <p:cNvSpPr txBox="1"/>
            <p:nvPr/>
          </p:nvSpPr>
          <p:spPr>
            <a:xfrm>
              <a:off x="0" y="2373640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2.</a:t>
              </a:r>
              <a:r>
                <a:rPr lang="ko-KR" altLang="en-US" b="1" dirty="0"/>
                <a:t> 뉴런에서 </a:t>
              </a:r>
              <a:endParaRPr lang="en-US" altLang="ko-KR" b="1" dirty="0"/>
            </a:p>
            <a:p>
              <a:r>
                <a:rPr lang="ko-KR" altLang="en-US" b="1" dirty="0"/>
                <a:t>   심층 신경망까지</a:t>
              </a:r>
              <a:endParaRPr lang="en-US" altLang="ko-KR" b="1" dirty="0"/>
            </a:p>
          </p:txBody>
        </p:sp>
      </p:grpSp>
      <p:sp>
        <p:nvSpPr>
          <p:cNvPr id="52" name="액자 51">
            <a:extLst>
              <a:ext uri="{FF2B5EF4-FFF2-40B4-BE49-F238E27FC236}">
                <a16:creationId xmlns:a16="http://schemas.microsoft.com/office/drawing/2014/main" id="{B8E3C3EF-6444-D449-A507-8C41A6708906}"/>
              </a:ext>
            </a:extLst>
          </p:cNvPr>
          <p:cNvSpPr/>
          <p:nvPr/>
        </p:nvSpPr>
        <p:spPr>
          <a:xfrm>
            <a:off x="0" y="1518702"/>
            <a:ext cx="2664252" cy="58271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2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7DDC861-4AE8-2C4C-8CCD-227F66E80F3A}"/>
              </a:ext>
            </a:extLst>
          </p:cNvPr>
          <p:cNvSpPr txBox="1"/>
          <p:nvPr/>
        </p:nvSpPr>
        <p:spPr>
          <a:xfrm>
            <a:off x="2750281" y="314240"/>
            <a:ext cx="9002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 </a:t>
            </a:r>
            <a:r>
              <a:rPr lang="en-US" altLang="ko-KR" b="1" dirty="0"/>
              <a:t>Deep</a:t>
            </a:r>
            <a:r>
              <a:rPr lang="ko-KR" altLang="en-US" b="1" dirty="0"/>
              <a:t> </a:t>
            </a:r>
            <a:r>
              <a:rPr lang="en-US" altLang="ko-KR" b="1" dirty="0"/>
              <a:t>Learning</a:t>
            </a:r>
            <a:r>
              <a:rPr lang="ko-KR" altLang="en-US" b="1" dirty="0"/>
              <a:t>의 정의</a:t>
            </a:r>
            <a:endParaRPr lang="en-US" altLang="ko-KR" b="1" dirty="0"/>
          </a:p>
          <a:p>
            <a:r>
              <a:rPr lang="en-US" altLang="ko-KR" b="1" dirty="0"/>
              <a:t>(3)</a:t>
            </a:r>
            <a:r>
              <a:rPr lang="ko-KR" altLang="en-US" b="1" dirty="0"/>
              <a:t> </a:t>
            </a:r>
            <a:r>
              <a:rPr lang="ko-KR" altLang="en-US" b="1" dirty="0" err="1"/>
              <a:t>딥러닝의</a:t>
            </a:r>
            <a:r>
              <a:rPr lang="ko-KR" altLang="en-US" b="1" dirty="0"/>
              <a:t> 특징</a:t>
            </a:r>
          </a:p>
        </p:txBody>
      </p:sp>
      <p:pic>
        <p:nvPicPr>
          <p:cNvPr id="14" name="Picture 31">
            <a:extLst>
              <a:ext uri="{FF2B5EF4-FFF2-40B4-BE49-F238E27FC236}">
                <a16:creationId xmlns:a16="http://schemas.microsoft.com/office/drawing/2014/main" id="{6D8C39BC-3378-7644-A998-DE524DE26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675" y="1230849"/>
            <a:ext cx="8980668" cy="5597107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6803D713-F186-C44A-BE20-65CD9A0D4EA5}"/>
              </a:ext>
            </a:extLst>
          </p:cNvPr>
          <p:cNvGrpSpPr/>
          <p:nvPr/>
        </p:nvGrpSpPr>
        <p:grpSpPr>
          <a:xfrm>
            <a:off x="-11574" y="0"/>
            <a:ext cx="3398241" cy="7027333"/>
            <a:chOff x="-11574" y="0"/>
            <a:chExt cx="3398241" cy="702733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E8A0D27-BED5-3A4D-A8A2-55CBEDAA8F00}"/>
                </a:ext>
              </a:extLst>
            </p:cNvPr>
            <p:cNvSpPr/>
            <p:nvPr/>
          </p:nvSpPr>
          <p:spPr>
            <a:xfrm>
              <a:off x="0" y="1"/>
              <a:ext cx="2692398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36" name="직선 연결선 38">
              <a:extLst>
                <a:ext uri="{FF2B5EF4-FFF2-40B4-BE49-F238E27FC236}">
                  <a16:creationId xmlns:a16="http://schemas.microsoft.com/office/drawing/2014/main" id="{75BC9D69-3D6C-E045-82FD-F03548FB8B0A}"/>
                </a:ext>
              </a:extLst>
            </p:cNvPr>
            <p:cNvCxnSpPr/>
            <p:nvPr/>
          </p:nvCxnSpPr>
          <p:spPr>
            <a:xfrm>
              <a:off x="2692400" y="0"/>
              <a:ext cx="0" cy="702733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0F63DA7-106E-C945-8CAD-3B47E94F104B}"/>
                </a:ext>
              </a:extLst>
            </p:cNvPr>
            <p:cNvSpPr txBox="1"/>
            <p:nvPr/>
          </p:nvSpPr>
          <p:spPr>
            <a:xfrm>
              <a:off x="0" y="1625652"/>
              <a:ext cx="338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1. Deep</a:t>
              </a:r>
              <a:r>
                <a:rPr lang="ko-KR" altLang="en-US" b="1" dirty="0"/>
                <a:t> </a:t>
              </a:r>
              <a:r>
                <a:rPr lang="en-US" altLang="ko-KR" b="1" dirty="0"/>
                <a:t>Learning</a:t>
              </a:r>
              <a:r>
                <a:rPr lang="ko-KR" altLang="en-US" b="1" dirty="0"/>
                <a:t> 정의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C7ADBC-56BC-A44B-972F-F2A19788B548}"/>
                </a:ext>
              </a:extLst>
            </p:cNvPr>
            <p:cNvSpPr txBox="1"/>
            <p:nvPr/>
          </p:nvSpPr>
          <p:spPr>
            <a:xfrm>
              <a:off x="338669" y="625251"/>
              <a:ext cx="1354664" cy="484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Index</a:t>
              </a:r>
              <a:endParaRPr lang="ko-KR" altLang="en-US" sz="20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346DC9-0EB8-D34C-A9BA-594B1C59F927}"/>
                </a:ext>
              </a:extLst>
            </p:cNvPr>
            <p:cNvSpPr txBox="1"/>
            <p:nvPr/>
          </p:nvSpPr>
          <p:spPr>
            <a:xfrm>
              <a:off x="-1" y="3398627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 </a:t>
              </a:r>
              <a:r>
                <a:rPr lang="ko-KR" altLang="en-US" b="1" dirty="0"/>
                <a:t>인공신경망의</a:t>
              </a:r>
              <a:endParaRPr lang="en-US" altLang="ko-KR" b="1" dirty="0"/>
            </a:p>
            <a:p>
              <a:r>
                <a:rPr lang="ko-KR" altLang="en-US" b="1" dirty="0"/>
                <a:t>   학습 과정</a:t>
              </a:r>
              <a:endParaRPr lang="en-US" altLang="ko-KR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508DC5-3804-0444-AE8A-8FD757F08A62}"/>
                </a:ext>
              </a:extLst>
            </p:cNvPr>
            <p:cNvSpPr txBox="1"/>
            <p:nvPr/>
          </p:nvSpPr>
          <p:spPr>
            <a:xfrm>
              <a:off x="-11574" y="4387144"/>
              <a:ext cx="2715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en-US" altLang="ko-KR" b="1" dirty="0"/>
                <a:t> </a:t>
              </a:r>
            </a:p>
            <a:p>
              <a:r>
                <a:rPr lang="ko-KR" altLang="en-US" b="1" dirty="0"/>
                <a:t>   알고리즘의 종류</a:t>
              </a:r>
              <a:endParaRPr lang="en-US" altLang="ko-KR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AED2B7B-E47F-FC42-BB4D-FE8900EDC729}"/>
                </a:ext>
              </a:extLst>
            </p:cNvPr>
            <p:cNvSpPr txBox="1"/>
            <p:nvPr/>
          </p:nvSpPr>
          <p:spPr>
            <a:xfrm>
              <a:off x="5003" y="5376009"/>
              <a:ext cx="27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5.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ko-KR" altLang="en-US" b="1" dirty="0"/>
                <a:t> 프레임워크</a:t>
              </a:r>
              <a:endParaRPr lang="en-US" altLang="ko-KR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6205BEC-CD54-7E4B-B981-9934ABCE3AC6}"/>
                </a:ext>
              </a:extLst>
            </p:cNvPr>
            <p:cNvSpPr txBox="1"/>
            <p:nvPr/>
          </p:nvSpPr>
          <p:spPr>
            <a:xfrm>
              <a:off x="0" y="2373640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2.</a:t>
              </a:r>
              <a:r>
                <a:rPr lang="ko-KR" altLang="en-US" b="1" dirty="0"/>
                <a:t> 뉴런에서 </a:t>
              </a:r>
              <a:endParaRPr lang="en-US" altLang="ko-KR" b="1" dirty="0"/>
            </a:p>
            <a:p>
              <a:r>
                <a:rPr lang="ko-KR" altLang="en-US" b="1" dirty="0"/>
                <a:t>   심층 신경망까지</a:t>
              </a:r>
              <a:endParaRPr lang="en-US" altLang="ko-KR" b="1" dirty="0"/>
            </a:p>
          </p:txBody>
        </p:sp>
      </p:grpSp>
      <p:sp>
        <p:nvSpPr>
          <p:cNvPr id="43" name="액자 42">
            <a:extLst>
              <a:ext uri="{FF2B5EF4-FFF2-40B4-BE49-F238E27FC236}">
                <a16:creationId xmlns:a16="http://schemas.microsoft.com/office/drawing/2014/main" id="{66F341B6-D4C5-0D4A-9F32-EED5FD294DA7}"/>
              </a:ext>
            </a:extLst>
          </p:cNvPr>
          <p:cNvSpPr/>
          <p:nvPr/>
        </p:nvSpPr>
        <p:spPr>
          <a:xfrm>
            <a:off x="0" y="1518702"/>
            <a:ext cx="2664252" cy="58271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3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CF4C44FC-09FF-9147-A08F-FB41A8E27976}"/>
              </a:ext>
            </a:extLst>
          </p:cNvPr>
          <p:cNvSpPr txBox="1"/>
          <p:nvPr/>
        </p:nvSpPr>
        <p:spPr>
          <a:xfrm>
            <a:off x="2750281" y="314240"/>
            <a:ext cx="9002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 </a:t>
            </a:r>
            <a:r>
              <a:rPr lang="en-US" altLang="ko-KR" b="1" dirty="0"/>
              <a:t>Deep</a:t>
            </a:r>
            <a:r>
              <a:rPr lang="ko-KR" altLang="en-US" b="1" dirty="0"/>
              <a:t> </a:t>
            </a:r>
            <a:r>
              <a:rPr lang="en-US" altLang="ko-KR" b="1" dirty="0"/>
              <a:t>Learning</a:t>
            </a:r>
            <a:r>
              <a:rPr lang="ko-KR" altLang="en-US" b="1" dirty="0"/>
              <a:t>의 정의</a:t>
            </a:r>
            <a:endParaRPr lang="en-US" altLang="ko-KR" b="1" dirty="0"/>
          </a:p>
          <a:p>
            <a:r>
              <a:rPr lang="en-US" altLang="ko-KR" b="1" dirty="0"/>
              <a:t>(4) </a:t>
            </a:r>
            <a:r>
              <a:rPr lang="ko-KR" altLang="en-US" b="1" dirty="0" err="1"/>
              <a:t>딥러닝과</a:t>
            </a:r>
            <a:r>
              <a:rPr lang="ko-KR" altLang="en-US" b="1" dirty="0"/>
              <a:t> 심층 신경망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FE1F27-8C4F-1C47-BF79-67222C1B138D}"/>
              </a:ext>
            </a:extLst>
          </p:cNvPr>
          <p:cNvSpPr txBox="1"/>
          <p:nvPr/>
        </p:nvSpPr>
        <p:spPr>
          <a:xfrm>
            <a:off x="3936309" y="1994984"/>
            <a:ext cx="72890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/>
              <a:t>Deep Learning</a:t>
            </a:r>
            <a:endParaRPr lang="ko-KR" altLang="en-US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50D6A7-1F40-8744-B6FE-C104283FECDD}"/>
              </a:ext>
            </a:extLst>
          </p:cNvPr>
          <p:cNvSpPr txBox="1"/>
          <p:nvPr/>
        </p:nvSpPr>
        <p:spPr>
          <a:xfrm>
            <a:off x="3606980" y="2993414"/>
            <a:ext cx="79477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기계학습 기술의 일종으로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</a:p>
          <a:p>
            <a:pPr algn="ctr"/>
            <a:r>
              <a:rPr lang="ko-KR" altLang="en-US" sz="3200" b="1" u="sng" dirty="0"/>
              <a:t>심층 신경망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을</a:t>
            </a:r>
            <a:r>
              <a:rPr lang="ko-KR" altLang="en-US" sz="3200" b="1" dirty="0"/>
              <a:t> 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사용해 </a:t>
            </a:r>
            <a:endParaRPr lang="en-US" altLang="ko-KR" sz="32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기계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모델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sz="3200" b="1" dirty="0" err="1">
                <a:solidFill>
                  <a:schemeClr val="bg1">
                    <a:lumMod val="65000"/>
                  </a:schemeClr>
                </a:solidFill>
              </a:rPr>
              <a:t>를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 학습시키는 알고리즘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992BB-F280-734E-9ECC-AEEC1639E498}"/>
              </a:ext>
            </a:extLst>
          </p:cNvPr>
          <p:cNvSpPr txBox="1"/>
          <p:nvPr/>
        </p:nvSpPr>
        <p:spPr>
          <a:xfrm>
            <a:off x="3936309" y="5206732"/>
            <a:ext cx="72890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/>
              <a:t>‘</a:t>
            </a:r>
            <a:r>
              <a:rPr lang="ko-KR" altLang="en-US" sz="3200" b="1" dirty="0"/>
              <a:t>신경망</a:t>
            </a:r>
            <a:r>
              <a:rPr lang="en-US" altLang="ko-KR" sz="3200" b="1" dirty="0"/>
              <a:t>’</a:t>
            </a:r>
            <a:r>
              <a:rPr lang="ko-KR" altLang="en-US" sz="3200" b="1" dirty="0"/>
              <a:t>의 의미는</a:t>
            </a:r>
            <a:r>
              <a:rPr lang="en-US" altLang="ko-KR" sz="3200" b="1" dirty="0"/>
              <a:t>??</a:t>
            </a:r>
          </a:p>
          <a:p>
            <a:pPr algn="ctr"/>
            <a:r>
              <a:rPr lang="en-US" altLang="ko-KR" sz="3200" b="1" dirty="0"/>
              <a:t>‘</a:t>
            </a:r>
            <a:r>
              <a:rPr lang="ko-KR" altLang="en-US" sz="3200" b="1" dirty="0"/>
              <a:t>심층</a:t>
            </a:r>
            <a:r>
              <a:rPr lang="en-US" altLang="ko-KR" sz="3200" b="1" dirty="0"/>
              <a:t>’</a:t>
            </a:r>
            <a:r>
              <a:rPr lang="ko-KR" altLang="en-US" sz="3200" b="1" dirty="0"/>
              <a:t>의 의미는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AFFA88D-258D-D341-A02D-F45FEA155BEE}"/>
              </a:ext>
            </a:extLst>
          </p:cNvPr>
          <p:cNvGrpSpPr/>
          <p:nvPr/>
        </p:nvGrpSpPr>
        <p:grpSpPr>
          <a:xfrm>
            <a:off x="-11574" y="0"/>
            <a:ext cx="3398241" cy="7027333"/>
            <a:chOff x="-11574" y="0"/>
            <a:chExt cx="3398241" cy="7027333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350094E-D3D8-C943-805C-E410C43FE860}"/>
                </a:ext>
              </a:extLst>
            </p:cNvPr>
            <p:cNvSpPr/>
            <p:nvPr/>
          </p:nvSpPr>
          <p:spPr>
            <a:xfrm>
              <a:off x="0" y="1"/>
              <a:ext cx="2692398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37" name="직선 연결선 38">
              <a:extLst>
                <a:ext uri="{FF2B5EF4-FFF2-40B4-BE49-F238E27FC236}">
                  <a16:creationId xmlns:a16="http://schemas.microsoft.com/office/drawing/2014/main" id="{F03F229E-D012-BD4E-BC35-22125E559E7A}"/>
                </a:ext>
              </a:extLst>
            </p:cNvPr>
            <p:cNvCxnSpPr/>
            <p:nvPr/>
          </p:nvCxnSpPr>
          <p:spPr>
            <a:xfrm>
              <a:off x="2692400" y="0"/>
              <a:ext cx="0" cy="702733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C898D3D-1ECD-BF4C-A40B-E3D71A9A2AB9}"/>
                </a:ext>
              </a:extLst>
            </p:cNvPr>
            <p:cNvSpPr txBox="1"/>
            <p:nvPr/>
          </p:nvSpPr>
          <p:spPr>
            <a:xfrm>
              <a:off x="0" y="1625652"/>
              <a:ext cx="338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1. Deep</a:t>
              </a:r>
              <a:r>
                <a:rPr lang="ko-KR" altLang="en-US" b="1" dirty="0"/>
                <a:t> </a:t>
              </a:r>
              <a:r>
                <a:rPr lang="en-US" altLang="ko-KR" b="1" dirty="0"/>
                <a:t>Learning</a:t>
              </a:r>
              <a:r>
                <a:rPr lang="ko-KR" altLang="en-US" b="1" dirty="0"/>
                <a:t> 정의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191B5-EDAC-9B49-9806-571E045C5FF7}"/>
                </a:ext>
              </a:extLst>
            </p:cNvPr>
            <p:cNvSpPr txBox="1"/>
            <p:nvPr/>
          </p:nvSpPr>
          <p:spPr>
            <a:xfrm>
              <a:off x="338669" y="625251"/>
              <a:ext cx="1354664" cy="484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Index</a:t>
              </a:r>
              <a:endParaRPr lang="ko-KR" altLang="en-US" sz="20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290AC4-3932-A146-B9C7-9857C8EDB907}"/>
                </a:ext>
              </a:extLst>
            </p:cNvPr>
            <p:cNvSpPr txBox="1"/>
            <p:nvPr/>
          </p:nvSpPr>
          <p:spPr>
            <a:xfrm>
              <a:off x="-1" y="3398627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 </a:t>
              </a:r>
              <a:r>
                <a:rPr lang="ko-KR" altLang="en-US" b="1" dirty="0"/>
                <a:t>인공신경망의</a:t>
              </a:r>
              <a:endParaRPr lang="en-US" altLang="ko-KR" b="1" dirty="0"/>
            </a:p>
            <a:p>
              <a:r>
                <a:rPr lang="ko-KR" altLang="en-US" b="1" dirty="0"/>
                <a:t>   학습 과정</a:t>
              </a:r>
              <a:endParaRPr lang="en-US" altLang="ko-KR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568799D-AD50-0245-8CEC-434EF2DF43F0}"/>
                </a:ext>
              </a:extLst>
            </p:cNvPr>
            <p:cNvSpPr txBox="1"/>
            <p:nvPr/>
          </p:nvSpPr>
          <p:spPr>
            <a:xfrm>
              <a:off x="-11574" y="4387144"/>
              <a:ext cx="2715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en-US" altLang="ko-KR" b="1" dirty="0"/>
                <a:t> </a:t>
              </a:r>
            </a:p>
            <a:p>
              <a:r>
                <a:rPr lang="ko-KR" altLang="en-US" b="1" dirty="0"/>
                <a:t>   알고리즘의 종류</a:t>
              </a:r>
              <a:endParaRPr lang="en-US" altLang="ko-KR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22B89CD-65F8-524E-8A58-72EF3B969770}"/>
                </a:ext>
              </a:extLst>
            </p:cNvPr>
            <p:cNvSpPr txBox="1"/>
            <p:nvPr/>
          </p:nvSpPr>
          <p:spPr>
            <a:xfrm>
              <a:off x="5003" y="5376009"/>
              <a:ext cx="27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5.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ko-KR" altLang="en-US" b="1" dirty="0"/>
                <a:t> 프레임워크</a:t>
              </a:r>
              <a:endParaRPr lang="en-US" altLang="ko-KR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FEB12F-D09B-234D-B510-F868B632EE8F}"/>
                </a:ext>
              </a:extLst>
            </p:cNvPr>
            <p:cNvSpPr txBox="1"/>
            <p:nvPr/>
          </p:nvSpPr>
          <p:spPr>
            <a:xfrm>
              <a:off x="0" y="2373640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2.</a:t>
              </a:r>
              <a:r>
                <a:rPr lang="ko-KR" altLang="en-US" b="1" dirty="0"/>
                <a:t> 뉴런에서 </a:t>
              </a:r>
              <a:endParaRPr lang="en-US" altLang="ko-KR" b="1" dirty="0"/>
            </a:p>
            <a:p>
              <a:r>
                <a:rPr lang="ko-KR" altLang="en-US" b="1" dirty="0"/>
                <a:t>   심층 신경망까지</a:t>
              </a:r>
              <a:endParaRPr lang="en-US" altLang="ko-KR" b="1" dirty="0"/>
            </a:p>
          </p:txBody>
        </p:sp>
      </p:grpSp>
      <p:sp>
        <p:nvSpPr>
          <p:cNvPr id="45" name="액자 44">
            <a:extLst>
              <a:ext uri="{FF2B5EF4-FFF2-40B4-BE49-F238E27FC236}">
                <a16:creationId xmlns:a16="http://schemas.microsoft.com/office/drawing/2014/main" id="{9469503B-9346-C649-ADD3-AFF8A096630E}"/>
              </a:ext>
            </a:extLst>
          </p:cNvPr>
          <p:cNvSpPr/>
          <p:nvPr/>
        </p:nvSpPr>
        <p:spPr>
          <a:xfrm>
            <a:off x="0" y="1518702"/>
            <a:ext cx="2664252" cy="58271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3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77367D-695C-8D41-9440-9977E568A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485" y="1286474"/>
            <a:ext cx="3975986" cy="137220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C9F2644-F3DD-B24F-99E9-DD1972E5111B}"/>
              </a:ext>
            </a:extLst>
          </p:cNvPr>
          <p:cNvSpPr txBox="1"/>
          <p:nvPr/>
        </p:nvSpPr>
        <p:spPr>
          <a:xfrm>
            <a:off x="2750281" y="554091"/>
            <a:ext cx="9002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뉴런에서 심층 신경망까지</a:t>
            </a:r>
            <a:endParaRPr lang="en-US" altLang="ko-KR" b="1" dirty="0"/>
          </a:p>
          <a:p>
            <a:pPr marL="342900" indent="-342900">
              <a:buAutoNum type="arabicParenBoth"/>
            </a:pPr>
            <a:r>
              <a:rPr lang="ko-KR" altLang="en-US" b="1" dirty="0"/>
              <a:t>뉴런과 </a:t>
            </a:r>
            <a:r>
              <a:rPr lang="ko-KR" altLang="en-US" b="1" dirty="0" err="1"/>
              <a:t>퍼셉트론</a:t>
            </a:r>
            <a:endParaRPr lang="en-US" altLang="ko-K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F2A36A-522A-2442-B1BF-91C5ADFD9410}"/>
              </a:ext>
            </a:extLst>
          </p:cNvPr>
          <p:cNvSpPr/>
          <p:nvPr/>
        </p:nvSpPr>
        <p:spPr>
          <a:xfrm>
            <a:off x="7404100" y="14054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수상돌기</a:t>
            </a:r>
            <a:r>
              <a:rPr lang="en-US" altLang="ko-KR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Dentrite</a:t>
            </a:r>
            <a:r>
              <a:rPr lang="en-US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) : </a:t>
            </a:r>
            <a:r>
              <a:rPr lang="ko-KR" altLang="en-US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신호를 받아들이는 부분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세포체</a:t>
            </a:r>
            <a:r>
              <a:rPr lang="en-US" altLang="ko-KR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Nucueus</a:t>
            </a:r>
            <a:r>
              <a:rPr lang="en-US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) : </a:t>
            </a:r>
            <a:r>
              <a:rPr lang="ko-KR" altLang="en-US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신호를 받아 다음 신호의 출력을 결정하는 부분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축색돌기</a:t>
            </a:r>
            <a:r>
              <a:rPr lang="en-US" altLang="ko-KR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Axon Terminal) : </a:t>
            </a:r>
            <a:r>
              <a:rPr lang="ko-KR" altLang="en-US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출력 신호를 전달하는 부분</a:t>
            </a:r>
            <a:endParaRPr lang="ko-KR" altLang="en-US" sz="12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B2BCF3-F7C5-2A4D-B2F2-20CDB5235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667" y="3988043"/>
            <a:ext cx="4389886" cy="231586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ECEA33-574F-B14F-90AC-5422A2DA9146}"/>
              </a:ext>
            </a:extLst>
          </p:cNvPr>
          <p:cNvSpPr txBox="1"/>
          <p:nvPr/>
        </p:nvSpPr>
        <p:spPr>
          <a:xfrm>
            <a:off x="4796260" y="6303909"/>
            <a:ext cx="201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단일 </a:t>
            </a:r>
            <a:r>
              <a:rPr lang="ko-KR" altLang="en-US" dirty="0" err="1"/>
              <a:t>퍼셉트론</a:t>
            </a:r>
            <a:r>
              <a:rPr lang="en-US" altLang="ko-KR" dirty="0"/>
              <a:t>&gt;</a:t>
            </a:r>
            <a:endParaRPr lang="en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5FE4D0-7673-D04F-9D05-7F95862D51C9}"/>
              </a:ext>
            </a:extLst>
          </p:cNvPr>
          <p:cNvSpPr txBox="1"/>
          <p:nvPr/>
        </p:nvSpPr>
        <p:spPr>
          <a:xfrm>
            <a:off x="4924594" y="2685291"/>
            <a:ext cx="201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뉴런</a:t>
            </a:r>
            <a:r>
              <a:rPr lang="en-US" altLang="ko-KR" dirty="0"/>
              <a:t>&gt;</a:t>
            </a:r>
            <a:endParaRPr lang="en-KR" dirty="0"/>
          </a:p>
        </p:txBody>
      </p:sp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9AC898F0-81ED-0249-ACC8-BF83B1DE0F19}"/>
              </a:ext>
            </a:extLst>
          </p:cNvPr>
          <p:cNvSpPr/>
          <p:nvPr/>
        </p:nvSpPr>
        <p:spPr>
          <a:xfrm>
            <a:off x="8052619" y="4683076"/>
            <a:ext cx="1091381" cy="877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3C3F25-486A-884D-BE19-C24A37A4D683}"/>
              </a:ext>
            </a:extLst>
          </p:cNvPr>
          <p:cNvSpPr txBox="1"/>
          <p:nvPr/>
        </p:nvSpPr>
        <p:spPr>
          <a:xfrm>
            <a:off x="9442452" y="4961310"/>
            <a:ext cx="201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en-KR" dirty="0"/>
          </a:p>
        </p:txBody>
      </p:sp>
      <p:sp>
        <p:nvSpPr>
          <p:cNvPr id="21" name="오른쪽 화살표[R] 20">
            <a:extLst>
              <a:ext uri="{FF2B5EF4-FFF2-40B4-BE49-F238E27FC236}">
                <a16:creationId xmlns:a16="http://schemas.microsoft.com/office/drawing/2014/main" id="{05FD28DA-A8F1-B743-A295-3B071DDB5DE2}"/>
              </a:ext>
            </a:extLst>
          </p:cNvPr>
          <p:cNvSpPr/>
          <p:nvPr/>
        </p:nvSpPr>
        <p:spPr>
          <a:xfrm rot="5400000">
            <a:off x="5068746" y="3034403"/>
            <a:ext cx="584775" cy="953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882AC38-6024-AC45-894C-DFE7E9BB99C8}"/>
              </a:ext>
            </a:extLst>
          </p:cNvPr>
          <p:cNvGrpSpPr/>
          <p:nvPr/>
        </p:nvGrpSpPr>
        <p:grpSpPr>
          <a:xfrm>
            <a:off x="-11574" y="0"/>
            <a:ext cx="3398241" cy="7027333"/>
            <a:chOff x="-11574" y="0"/>
            <a:chExt cx="3398241" cy="702733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7A20A73-8383-C24B-AF23-229588113687}"/>
                </a:ext>
              </a:extLst>
            </p:cNvPr>
            <p:cNvSpPr/>
            <p:nvPr/>
          </p:nvSpPr>
          <p:spPr>
            <a:xfrm>
              <a:off x="0" y="1"/>
              <a:ext cx="2692398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53" name="직선 연결선 38">
              <a:extLst>
                <a:ext uri="{FF2B5EF4-FFF2-40B4-BE49-F238E27FC236}">
                  <a16:creationId xmlns:a16="http://schemas.microsoft.com/office/drawing/2014/main" id="{073986F4-8C25-5B49-96DF-774AC7D5EF3F}"/>
                </a:ext>
              </a:extLst>
            </p:cNvPr>
            <p:cNvCxnSpPr/>
            <p:nvPr/>
          </p:nvCxnSpPr>
          <p:spPr>
            <a:xfrm>
              <a:off x="2692400" y="0"/>
              <a:ext cx="0" cy="702733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21B154A-6800-A94B-9531-F6F3D2C491D7}"/>
                </a:ext>
              </a:extLst>
            </p:cNvPr>
            <p:cNvSpPr txBox="1"/>
            <p:nvPr/>
          </p:nvSpPr>
          <p:spPr>
            <a:xfrm>
              <a:off x="0" y="1625652"/>
              <a:ext cx="338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1. Deep</a:t>
              </a:r>
              <a:r>
                <a:rPr lang="ko-KR" altLang="en-US" b="1" dirty="0"/>
                <a:t> </a:t>
              </a:r>
              <a:r>
                <a:rPr lang="en-US" altLang="ko-KR" b="1" dirty="0"/>
                <a:t>Learning</a:t>
              </a:r>
              <a:r>
                <a:rPr lang="ko-KR" altLang="en-US" b="1" dirty="0"/>
                <a:t> 정의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FBC3A85-6058-F14C-A8DA-1730C57BC4B9}"/>
                </a:ext>
              </a:extLst>
            </p:cNvPr>
            <p:cNvSpPr txBox="1"/>
            <p:nvPr/>
          </p:nvSpPr>
          <p:spPr>
            <a:xfrm>
              <a:off x="338669" y="625251"/>
              <a:ext cx="1354664" cy="484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Index</a:t>
              </a:r>
              <a:endParaRPr lang="ko-KR" altLang="en-US" sz="20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143F78-873A-4C43-B187-CB822BFD613C}"/>
                </a:ext>
              </a:extLst>
            </p:cNvPr>
            <p:cNvSpPr txBox="1"/>
            <p:nvPr/>
          </p:nvSpPr>
          <p:spPr>
            <a:xfrm>
              <a:off x="-1" y="3398627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 </a:t>
              </a:r>
              <a:r>
                <a:rPr lang="ko-KR" altLang="en-US" b="1" dirty="0"/>
                <a:t>인공신경망의</a:t>
              </a:r>
              <a:endParaRPr lang="en-US" altLang="ko-KR" b="1" dirty="0"/>
            </a:p>
            <a:p>
              <a:r>
                <a:rPr lang="ko-KR" altLang="en-US" b="1" dirty="0"/>
                <a:t>   학습 과정</a:t>
              </a:r>
              <a:endParaRPr lang="en-US" altLang="ko-KR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5CF8B43-D466-FB47-915F-A8C58F569492}"/>
                </a:ext>
              </a:extLst>
            </p:cNvPr>
            <p:cNvSpPr txBox="1"/>
            <p:nvPr/>
          </p:nvSpPr>
          <p:spPr>
            <a:xfrm>
              <a:off x="-11574" y="4387144"/>
              <a:ext cx="2715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en-US" altLang="ko-KR" b="1" dirty="0"/>
                <a:t> </a:t>
              </a:r>
            </a:p>
            <a:p>
              <a:r>
                <a:rPr lang="ko-KR" altLang="en-US" b="1" dirty="0"/>
                <a:t>   알고리즘의 종류</a:t>
              </a:r>
              <a:endParaRPr lang="en-US" altLang="ko-KR" b="1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B896E0-E55F-1F4B-B2EA-6E914F578616}"/>
                </a:ext>
              </a:extLst>
            </p:cNvPr>
            <p:cNvSpPr txBox="1"/>
            <p:nvPr/>
          </p:nvSpPr>
          <p:spPr>
            <a:xfrm>
              <a:off x="5003" y="5376009"/>
              <a:ext cx="27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5.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ko-KR" altLang="en-US" b="1" dirty="0"/>
                <a:t> 프레임워크</a:t>
              </a:r>
              <a:endParaRPr lang="en-US" altLang="ko-KR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73F29F7-8A8E-0D4F-85AF-FA40DE87635B}"/>
                </a:ext>
              </a:extLst>
            </p:cNvPr>
            <p:cNvSpPr txBox="1"/>
            <p:nvPr/>
          </p:nvSpPr>
          <p:spPr>
            <a:xfrm>
              <a:off x="0" y="2373640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2.</a:t>
              </a:r>
              <a:r>
                <a:rPr lang="ko-KR" altLang="en-US" b="1" dirty="0"/>
                <a:t> 뉴런에서 </a:t>
              </a:r>
              <a:endParaRPr lang="en-US" altLang="ko-KR" b="1" dirty="0"/>
            </a:p>
            <a:p>
              <a:r>
                <a:rPr lang="ko-KR" altLang="en-US" b="1" dirty="0"/>
                <a:t>   심층 신경망까지</a:t>
              </a:r>
              <a:endParaRPr lang="en-US" altLang="ko-KR" b="1" dirty="0"/>
            </a:p>
          </p:txBody>
        </p:sp>
      </p:grpSp>
      <p:sp>
        <p:nvSpPr>
          <p:cNvPr id="60" name="액자 59">
            <a:extLst>
              <a:ext uri="{FF2B5EF4-FFF2-40B4-BE49-F238E27FC236}">
                <a16:creationId xmlns:a16="http://schemas.microsoft.com/office/drawing/2014/main" id="{AA8CF93F-4D82-7B47-8F83-39677EF68C73}"/>
              </a:ext>
            </a:extLst>
          </p:cNvPr>
          <p:cNvSpPr/>
          <p:nvPr/>
        </p:nvSpPr>
        <p:spPr>
          <a:xfrm>
            <a:off x="0" y="2322452"/>
            <a:ext cx="2664252" cy="74870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8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6C9F2644-F3DD-B24F-99E9-DD1972E5111B}"/>
              </a:ext>
            </a:extLst>
          </p:cNvPr>
          <p:cNvSpPr txBox="1"/>
          <p:nvPr/>
        </p:nvSpPr>
        <p:spPr>
          <a:xfrm>
            <a:off x="2750281" y="554091"/>
            <a:ext cx="9002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뉴런에서 심층 신경망까지</a:t>
            </a:r>
            <a:endParaRPr lang="en-US" altLang="ko-KR" b="1" dirty="0"/>
          </a:p>
          <a:p>
            <a:r>
              <a:rPr lang="en-US" altLang="ko-KR" b="1" dirty="0"/>
              <a:t>(2)</a:t>
            </a:r>
            <a:r>
              <a:rPr lang="ko-KR" altLang="en-US" b="1" dirty="0"/>
              <a:t> 인공신경망의 구조</a:t>
            </a:r>
            <a:endParaRPr lang="en-US" altLang="ko-KR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E91EA5-CEA3-6E47-A077-202C43E4A7E1}"/>
              </a:ext>
            </a:extLst>
          </p:cNvPr>
          <p:cNvSpPr/>
          <p:nvPr/>
        </p:nvSpPr>
        <p:spPr>
          <a:xfrm>
            <a:off x="3760786" y="4582302"/>
            <a:ext cx="6976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0000"/>
                </a:solidFill>
                <a:latin typeface="Helvetica Neue" panose="02000503000000020004" pitchFamily="2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Helvetica Neue" panose="02000503000000020004" pitchFamily="2" charset="0"/>
              </a:rPr>
              <a:t>nput</a:t>
            </a:r>
            <a:r>
              <a:rPr lang="en-US" altLang="ko-KR" sz="1600" b="1" dirty="0">
                <a:solidFill>
                  <a:srgbClr val="000000"/>
                </a:solidFill>
                <a:latin typeface="Helvetica Neue" panose="02000503000000020004" pitchFamily="2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Helvetica Neue" panose="02000503000000020004" pitchFamily="2" charset="0"/>
              </a:rPr>
              <a:t> x</a:t>
            </a:r>
          </a:p>
          <a:p>
            <a:r>
              <a:rPr lang="en-US" sz="1600" dirty="0">
                <a:solidFill>
                  <a:srgbClr val="000000"/>
                </a:solidFill>
                <a:latin typeface="STIXMathJax_Normal-italic"/>
              </a:rPr>
              <a:t>𝑥</a:t>
            </a:r>
            <a:r>
              <a:rPr lang="en-US" sz="1600" dirty="0">
                <a:solidFill>
                  <a:srgbClr val="000000"/>
                </a:solidFill>
                <a:latin typeface="STIXMathJax_Main"/>
              </a:rPr>
              <a:t>1, </a:t>
            </a:r>
            <a:r>
              <a:rPr lang="en-US" sz="1600" dirty="0">
                <a:solidFill>
                  <a:srgbClr val="000000"/>
                </a:solidFill>
                <a:latin typeface="STIXMathJax_Normal-italic"/>
              </a:rPr>
              <a:t>𝑥</a:t>
            </a:r>
            <a:r>
              <a:rPr lang="en-US" sz="1600" dirty="0">
                <a:solidFill>
                  <a:srgbClr val="000000"/>
                </a:solidFill>
                <a:latin typeface="STIXMathJax_Main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: </a:t>
            </a:r>
            <a:r>
              <a:rPr lang="ko-KR" altLang="en-US" sz="16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퍼셉트론의</a:t>
            </a: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 외부로부터 전달받은 입력신호</a:t>
            </a:r>
            <a:endParaRPr lang="ko-KR" alt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EE7ACC-38E7-7242-A1C4-110315364385}"/>
              </a:ext>
            </a:extLst>
          </p:cNvPr>
          <p:cNvSpPr/>
          <p:nvPr/>
        </p:nvSpPr>
        <p:spPr>
          <a:xfrm>
            <a:off x="3760786" y="5224263"/>
            <a:ext cx="78121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Helvetica Neue" panose="02000503000000020004" pitchFamily="2" charset="0"/>
              </a:rPr>
              <a:t>Weight, w</a:t>
            </a:r>
          </a:p>
          <a:p>
            <a:r>
              <a:rPr lang="en-US" sz="1600" dirty="0">
                <a:solidFill>
                  <a:srgbClr val="000000"/>
                </a:solidFill>
                <a:latin typeface="STIXMathJax_Normal-italic"/>
              </a:rPr>
              <a:t>𝑤</a:t>
            </a:r>
            <a:r>
              <a:rPr lang="en-US" sz="1600" dirty="0">
                <a:solidFill>
                  <a:srgbClr val="000000"/>
                </a:solidFill>
                <a:latin typeface="STIXMathJax_Main"/>
              </a:rPr>
              <a:t>1, </a:t>
            </a:r>
            <a:r>
              <a:rPr lang="en-US" sz="1600" dirty="0">
                <a:solidFill>
                  <a:srgbClr val="000000"/>
                </a:solidFill>
                <a:latin typeface="STIXMathJax_Normal-italic"/>
              </a:rPr>
              <a:t>𝑤</a:t>
            </a:r>
            <a:r>
              <a:rPr lang="en-US" sz="1600" dirty="0">
                <a:solidFill>
                  <a:srgbClr val="000000"/>
                </a:solidFill>
                <a:latin typeface="STIXMathJax_Main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는 각 신호</a:t>
            </a: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STIXMathJax_Normal-italic"/>
              </a:rPr>
              <a:t>𝑥</a:t>
            </a:r>
            <a:r>
              <a:rPr 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의 가중치를 나타내는 매개변수로</a:t>
            </a: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 각 신호의 영향력을 제어</a:t>
            </a:r>
            <a:endParaRPr lang="ko-KR" alt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2B4F493-C27D-7446-BFE7-C83847831EB0}"/>
              </a:ext>
            </a:extLst>
          </p:cNvPr>
          <p:cNvGrpSpPr/>
          <p:nvPr/>
        </p:nvGrpSpPr>
        <p:grpSpPr>
          <a:xfrm>
            <a:off x="7954991" y="2033912"/>
            <a:ext cx="4137138" cy="2548390"/>
            <a:chOff x="7019031" y="3840642"/>
            <a:chExt cx="4137138" cy="254839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AA12561-61B9-0D43-BC8E-EE5675E5D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4" t="3722" r="3680" b="9155"/>
            <a:stretch/>
          </p:blipFill>
          <p:spPr>
            <a:xfrm>
              <a:off x="7285931" y="4036229"/>
              <a:ext cx="3691440" cy="2352803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04F62C-9240-3A46-9C39-132DA03A005D}"/>
                </a:ext>
              </a:extLst>
            </p:cNvPr>
            <p:cNvSpPr txBox="1"/>
            <p:nvPr/>
          </p:nvSpPr>
          <p:spPr>
            <a:xfrm>
              <a:off x="7019031" y="3865907"/>
              <a:ext cx="11817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x-none" sz="1100" b="1" dirty="0">
                  <a:solidFill>
                    <a:schemeClr val="bg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&lt;input layer&gt;</a:t>
              </a:r>
              <a:endParaRPr kumimoji="1" lang="x-none" altLang="en-US" sz="1100" b="1" dirty="0">
                <a:solidFill>
                  <a:schemeClr val="bg2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F69386-236D-894D-AD58-AAECE5AA99DA}"/>
                </a:ext>
              </a:extLst>
            </p:cNvPr>
            <p:cNvSpPr txBox="1"/>
            <p:nvPr/>
          </p:nvSpPr>
          <p:spPr>
            <a:xfrm>
              <a:off x="8332425" y="3865382"/>
              <a:ext cx="13484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x-none" sz="1100" b="1" dirty="0">
                  <a:solidFill>
                    <a:schemeClr val="bg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&lt;Hidden Layer&gt;</a:t>
              </a:r>
              <a:endParaRPr kumimoji="1" lang="x-none" altLang="en-US" sz="1100" b="1" dirty="0">
                <a:solidFill>
                  <a:schemeClr val="bg2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51BEE3-B4DB-634C-BBB9-5F9E7F914388}"/>
                </a:ext>
              </a:extLst>
            </p:cNvPr>
            <p:cNvSpPr txBox="1"/>
            <p:nvPr/>
          </p:nvSpPr>
          <p:spPr>
            <a:xfrm>
              <a:off x="9812531" y="3840642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x-none" sz="1100" b="1" dirty="0">
                  <a:solidFill>
                    <a:schemeClr val="bg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&lt;Output Layer&gt;</a:t>
              </a:r>
              <a:endParaRPr kumimoji="1" lang="x-none" altLang="en-US" sz="1100" b="1" dirty="0">
                <a:solidFill>
                  <a:schemeClr val="bg2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52" name="Picture 17">
            <a:extLst>
              <a:ext uri="{FF2B5EF4-FFF2-40B4-BE49-F238E27FC236}">
                <a16:creationId xmlns:a16="http://schemas.microsoft.com/office/drawing/2014/main" id="{E3B7F4FC-B36A-6A4F-94BA-158CA8056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786" y="2246413"/>
            <a:ext cx="3691440" cy="194740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3" name="자유형 4">
            <a:extLst>
              <a:ext uri="{FF2B5EF4-FFF2-40B4-BE49-F238E27FC236}">
                <a16:creationId xmlns:a16="http://schemas.microsoft.com/office/drawing/2014/main" id="{B1028A3B-9BEC-2A4E-A572-6F31EEA48DCF}"/>
              </a:ext>
            </a:extLst>
          </p:cNvPr>
          <p:cNvSpPr/>
          <p:nvPr/>
        </p:nvSpPr>
        <p:spPr>
          <a:xfrm rot="736848">
            <a:off x="7428567" y="3147213"/>
            <a:ext cx="823637" cy="196440"/>
          </a:xfrm>
          <a:custGeom>
            <a:avLst/>
            <a:gdLst>
              <a:gd name="connsiteX0" fmla="*/ 0 w 1359244"/>
              <a:gd name="connsiteY0" fmla="*/ 926757 h 926757"/>
              <a:gd name="connsiteX1" fmla="*/ 308919 w 1359244"/>
              <a:gd name="connsiteY1" fmla="*/ 420130 h 926757"/>
              <a:gd name="connsiteX2" fmla="*/ 1359244 w 1359244"/>
              <a:gd name="connsiteY2" fmla="*/ 0 h 92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9244" h="926757">
                <a:moveTo>
                  <a:pt x="0" y="926757"/>
                </a:moveTo>
                <a:cubicBezTo>
                  <a:pt x="41189" y="750673"/>
                  <a:pt x="82378" y="574589"/>
                  <a:pt x="308919" y="420130"/>
                </a:cubicBezTo>
                <a:cubicBezTo>
                  <a:pt x="535460" y="265670"/>
                  <a:pt x="947352" y="132835"/>
                  <a:pt x="1359244" y="0"/>
                </a:cubicBezTo>
              </a:path>
            </a:pathLst>
          </a:custGeom>
          <a:noFill/>
          <a:ln w="25400">
            <a:solidFill>
              <a:srgbClr val="C0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54" name="자유형 53">
            <a:extLst>
              <a:ext uri="{FF2B5EF4-FFF2-40B4-BE49-F238E27FC236}">
                <a16:creationId xmlns:a16="http://schemas.microsoft.com/office/drawing/2014/main" id="{9F73F1CA-642F-8C4E-9113-2F3803BDF53C}"/>
              </a:ext>
            </a:extLst>
          </p:cNvPr>
          <p:cNvSpPr/>
          <p:nvPr/>
        </p:nvSpPr>
        <p:spPr>
          <a:xfrm>
            <a:off x="8441352" y="3994231"/>
            <a:ext cx="190956" cy="175737"/>
          </a:xfrm>
          <a:custGeom>
            <a:avLst/>
            <a:gdLst>
              <a:gd name="connsiteX0" fmla="*/ 10954 w 274450"/>
              <a:gd name="connsiteY0" fmla="*/ 98854 h 252576"/>
              <a:gd name="connsiteX1" fmla="*/ 109808 w 274450"/>
              <a:gd name="connsiteY1" fmla="*/ 0 h 252576"/>
              <a:gd name="connsiteX2" fmla="*/ 270446 w 274450"/>
              <a:gd name="connsiteY2" fmla="*/ 98854 h 252576"/>
              <a:gd name="connsiteX3" fmla="*/ 208662 w 274450"/>
              <a:gd name="connsiteY3" fmla="*/ 247136 h 252576"/>
              <a:gd name="connsiteX4" fmla="*/ 23311 w 274450"/>
              <a:gd name="connsiteY4" fmla="*/ 210065 h 252576"/>
              <a:gd name="connsiteX5" fmla="*/ 10954 w 274450"/>
              <a:gd name="connsiteY5" fmla="*/ 98854 h 2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450" h="252576">
                <a:moveTo>
                  <a:pt x="10954" y="98854"/>
                </a:moveTo>
                <a:cubicBezTo>
                  <a:pt x="25370" y="63843"/>
                  <a:pt x="66559" y="0"/>
                  <a:pt x="109808" y="0"/>
                </a:cubicBezTo>
                <a:cubicBezTo>
                  <a:pt x="153057" y="0"/>
                  <a:pt x="253970" y="57665"/>
                  <a:pt x="270446" y="98854"/>
                </a:cubicBezTo>
                <a:cubicBezTo>
                  <a:pt x="286922" y="140043"/>
                  <a:pt x="249851" y="228601"/>
                  <a:pt x="208662" y="247136"/>
                </a:cubicBezTo>
                <a:cubicBezTo>
                  <a:pt x="167473" y="265671"/>
                  <a:pt x="54203" y="232719"/>
                  <a:pt x="23311" y="210065"/>
                </a:cubicBezTo>
                <a:cubicBezTo>
                  <a:pt x="-7581" y="187411"/>
                  <a:pt x="-3462" y="133865"/>
                  <a:pt x="10954" y="98854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noFill/>
              </a:rPr>
              <a:t>xc</a:t>
            </a:r>
            <a:endParaRPr kumimoji="1" lang="x-none" altLang="en-US">
              <a:noFill/>
            </a:endParaRPr>
          </a:p>
        </p:txBody>
      </p:sp>
      <p:sp>
        <p:nvSpPr>
          <p:cNvPr id="55" name="자유형 54">
            <a:extLst>
              <a:ext uri="{FF2B5EF4-FFF2-40B4-BE49-F238E27FC236}">
                <a16:creationId xmlns:a16="http://schemas.microsoft.com/office/drawing/2014/main" id="{C6395D5E-18B2-BB40-B496-0837E40F2523}"/>
              </a:ext>
            </a:extLst>
          </p:cNvPr>
          <p:cNvSpPr/>
          <p:nvPr/>
        </p:nvSpPr>
        <p:spPr>
          <a:xfrm>
            <a:off x="8441352" y="3764132"/>
            <a:ext cx="190956" cy="175737"/>
          </a:xfrm>
          <a:custGeom>
            <a:avLst/>
            <a:gdLst>
              <a:gd name="connsiteX0" fmla="*/ 10954 w 274450"/>
              <a:gd name="connsiteY0" fmla="*/ 98854 h 252576"/>
              <a:gd name="connsiteX1" fmla="*/ 109808 w 274450"/>
              <a:gd name="connsiteY1" fmla="*/ 0 h 252576"/>
              <a:gd name="connsiteX2" fmla="*/ 270446 w 274450"/>
              <a:gd name="connsiteY2" fmla="*/ 98854 h 252576"/>
              <a:gd name="connsiteX3" fmla="*/ 208662 w 274450"/>
              <a:gd name="connsiteY3" fmla="*/ 247136 h 252576"/>
              <a:gd name="connsiteX4" fmla="*/ 23311 w 274450"/>
              <a:gd name="connsiteY4" fmla="*/ 210065 h 252576"/>
              <a:gd name="connsiteX5" fmla="*/ 10954 w 274450"/>
              <a:gd name="connsiteY5" fmla="*/ 98854 h 2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450" h="252576">
                <a:moveTo>
                  <a:pt x="10954" y="98854"/>
                </a:moveTo>
                <a:cubicBezTo>
                  <a:pt x="25370" y="63843"/>
                  <a:pt x="66559" y="0"/>
                  <a:pt x="109808" y="0"/>
                </a:cubicBezTo>
                <a:cubicBezTo>
                  <a:pt x="153057" y="0"/>
                  <a:pt x="253970" y="57665"/>
                  <a:pt x="270446" y="98854"/>
                </a:cubicBezTo>
                <a:cubicBezTo>
                  <a:pt x="286922" y="140043"/>
                  <a:pt x="249851" y="228601"/>
                  <a:pt x="208662" y="247136"/>
                </a:cubicBezTo>
                <a:cubicBezTo>
                  <a:pt x="167473" y="265671"/>
                  <a:pt x="54203" y="232719"/>
                  <a:pt x="23311" y="210065"/>
                </a:cubicBezTo>
                <a:cubicBezTo>
                  <a:pt x="-7581" y="187411"/>
                  <a:pt x="-3462" y="133865"/>
                  <a:pt x="10954" y="98854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noFill/>
              </a:rPr>
              <a:t>xc</a:t>
            </a:r>
            <a:endParaRPr kumimoji="1" lang="x-none" altLang="en-US">
              <a:noFill/>
            </a:endParaRPr>
          </a:p>
        </p:txBody>
      </p:sp>
      <p:sp>
        <p:nvSpPr>
          <p:cNvPr id="56" name="자유형 55">
            <a:extLst>
              <a:ext uri="{FF2B5EF4-FFF2-40B4-BE49-F238E27FC236}">
                <a16:creationId xmlns:a16="http://schemas.microsoft.com/office/drawing/2014/main" id="{C96091E7-E803-1845-97BB-A70C72FEFE1F}"/>
              </a:ext>
            </a:extLst>
          </p:cNvPr>
          <p:cNvSpPr/>
          <p:nvPr/>
        </p:nvSpPr>
        <p:spPr>
          <a:xfrm>
            <a:off x="9847130" y="4114312"/>
            <a:ext cx="190956" cy="175737"/>
          </a:xfrm>
          <a:custGeom>
            <a:avLst/>
            <a:gdLst>
              <a:gd name="connsiteX0" fmla="*/ 10954 w 274450"/>
              <a:gd name="connsiteY0" fmla="*/ 98854 h 252576"/>
              <a:gd name="connsiteX1" fmla="*/ 109808 w 274450"/>
              <a:gd name="connsiteY1" fmla="*/ 0 h 252576"/>
              <a:gd name="connsiteX2" fmla="*/ 270446 w 274450"/>
              <a:gd name="connsiteY2" fmla="*/ 98854 h 252576"/>
              <a:gd name="connsiteX3" fmla="*/ 208662 w 274450"/>
              <a:gd name="connsiteY3" fmla="*/ 247136 h 252576"/>
              <a:gd name="connsiteX4" fmla="*/ 23311 w 274450"/>
              <a:gd name="connsiteY4" fmla="*/ 210065 h 252576"/>
              <a:gd name="connsiteX5" fmla="*/ 10954 w 274450"/>
              <a:gd name="connsiteY5" fmla="*/ 98854 h 2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450" h="252576">
                <a:moveTo>
                  <a:pt x="10954" y="98854"/>
                </a:moveTo>
                <a:cubicBezTo>
                  <a:pt x="25370" y="63843"/>
                  <a:pt x="66559" y="0"/>
                  <a:pt x="109808" y="0"/>
                </a:cubicBezTo>
                <a:cubicBezTo>
                  <a:pt x="153057" y="0"/>
                  <a:pt x="253970" y="57665"/>
                  <a:pt x="270446" y="98854"/>
                </a:cubicBezTo>
                <a:cubicBezTo>
                  <a:pt x="286922" y="140043"/>
                  <a:pt x="249851" y="228601"/>
                  <a:pt x="208662" y="247136"/>
                </a:cubicBezTo>
                <a:cubicBezTo>
                  <a:pt x="167473" y="265671"/>
                  <a:pt x="54203" y="232719"/>
                  <a:pt x="23311" y="210065"/>
                </a:cubicBezTo>
                <a:cubicBezTo>
                  <a:pt x="-7581" y="187411"/>
                  <a:pt x="-3462" y="133865"/>
                  <a:pt x="10954" y="98854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noFill/>
              </a:rPr>
              <a:t>xc</a:t>
            </a:r>
            <a:endParaRPr kumimoji="1" lang="x-none" altLang="en-US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0BCF7F-68A0-EA4C-8773-2C71587F94C1}"/>
              </a:ext>
            </a:extLst>
          </p:cNvPr>
          <p:cNvSpPr/>
          <p:nvPr/>
        </p:nvSpPr>
        <p:spPr>
          <a:xfrm>
            <a:off x="9043059" y="1432501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 err="1"/>
              <a:t>인공신경망</a:t>
            </a:r>
            <a:r>
              <a:rPr lang="en-US" altLang="ko-KR" b="1" dirty="0"/>
              <a:t>&gt;</a:t>
            </a:r>
            <a:endParaRPr lang="ko-Kore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7B93FB8-D1FB-F845-9FDA-06E9DB4BCE45}"/>
              </a:ext>
            </a:extLst>
          </p:cNvPr>
          <p:cNvGrpSpPr/>
          <p:nvPr/>
        </p:nvGrpSpPr>
        <p:grpSpPr>
          <a:xfrm>
            <a:off x="8095582" y="4140390"/>
            <a:ext cx="542136" cy="458798"/>
            <a:chOff x="7780922" y="5520768"/>
            <a:chExt cx="542136" cy="458798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65670DC-5B92-C543-85BF-5F0F9D0F36DE}"/>
                </a:ext>
              </a:extLst>
            </p:cNvPr>
            <p:cNvCxnSpPr>
              <a:cxnSpLocks/>
              <a:stCxn id="62" idx="0"/>
              <a:endCxn id="54" idx="4"/>
            </p:cNvCxnSpPr>
            <p:nvPr/>
          </p:nvCxnSpPr>
          <p:spPr>
            <a:xfrm flipV="1">
              <a:off x="8051990" y="5520768"/>
              <a:ext cx="90921" cy="18179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078F74-F8FB-CB45-A13B-FFB5F70F9C87}"/>
                </a:ext>
              </a:extLst>
            </p:cNvPr>
            <p:cNvSpPr txBox="1"/>
            <p:nvPr/>
          </p:nvSpPr>
          <p:spPr>
            <a:xfrm>
              <a:off x="7780922" y="5702567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x-none" sz="1200" b="1" dirty="0"/>
                <a:t>units</a:t>
              </a:r>
              <a:endParaRPr kumimoji="1" lang="x-none" altLang="en-US" sz="12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BFBE8DE-45DB-4B48-8183-D0809BF13C8A}"/>
              </a:ext>
            </a:extLst>
          </p:cNvPr>
          <p:cNvGrpSpPr/>
          <p:nvPr/>
        </p:nvGrpSpPr>
        <p:grpSpPr>
          <a:xfrm>
            <a:off x="-11574" y="0"/>
            <a:ext cx="3398241" cy="7027333"/>
            <a:chOff x="-11574" y="0"/>
            <a:chExt cx="3398241" cy="7027333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EBE282-D60F-6949-9A9D-EB20CD94ADA9}"/>
                </a:ext>
              </a:extLst>
            </p:cNvPr>
            <p:cNvSpPr/>
            <p:nvPr/>
          </p:nvSpPr>
          <p:spPr>
            <a:xfrm>
              <a:off x="0" y="1"/>
              <a:ext cx="2692398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47" name="직선 연결선 38">
              <a:extLst>
                <a:ext uri="{FF2B5EF4-FFF2-40B4-BE49-F238E27FC236}">
                  <a16:creationId xmlns:a16="http://schemas.microsoft.com/office/drawing/2014/main" id="{DA4F89D3-1C6F-8D4E-9EE6-E6CE8C1011BE}"/>
                </a:ext>
              </a:extLst>
            </p:cNvPr>
            <p:cNvCxnSpPr/>
            <p:nvPr/>
          </p:nvCxnSpPr>
          <p:spPr>
            <a:xfrm>
              <a:off x="2692400" y="0"/>
              <a:ext cx="0" cy="702733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2EB46C-0596-1040-99E0-FFAA809C8993}"/>
                </a:ext>
              </a:extLst>
            </p:cNvPr>
            <p:cNvSpPr txBox="1"/>
            <p:nvPr/>
          </p:nvSpPr>
          <p:spPr>
            <a:xfrm>
              <a:off x="0" y="1625652"/>
              <a:ext cx="338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1. Deep</a:t>
              </a:r>
              <a:r>
                <a:rPr lang="ko-KR" altLang="en-US" b="1" dirty="0"/>
                <a:t> </a:t>
              </a:r>
              <a:r>
                <a:rPr lang="en-US" altLang="ko-KR" b="1" dirty="0"/>
                <a:t>Learning</a:t>
              </a:r>
              <a:r>
                <a:rPr lang="ko-KR" altLang="en-US" b="1" dirty="0"/>
                <a:t> 정의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2713C5-CCB4-FA47-96A5-DA12F41E3A7C}"/>
                </a:ext>
              </a:extLst>
            </p:cNvPr>
            <p:cNvSpPr txBox="1"/>
            <p:nvPr/>
          </p:nvSpPr>
          <p:spPr>
            <a:xfrm>
              <a:off x="338669" y="625251"/>
              <a:ext cx="1354664" cy="484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Index</a:t>
              </a:r>
              <a:endParaRPr lang="ko-KR" altLang="en-US" sz="2000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0C4424B-BE50-854C-951B-6460BB6C99B1}"/>
                </a:ext>
              </a:extLst>
            </p:cNvPr>
            <p:cNvSpPr txBox="1"/>
            <p:nvPr/>
          </p:nvSpPr>
          <p:spPr>
            <a:xfrm>
              <a:off x="-1" y="3398627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 </a:t>
              </a:r>
              <a:r>
                <a:rPr lang="ko-KR" altLang="en-US" b="1" dirty="0"/>
                <a:t>인공신경망의</a:t>
              </a:r>
              <a:endParaRPr lang="en-US" altLang="ko-KR" b="1" dirty="0"/>
            </a:p>
            <a:p>
              <a:r>
                <a:rPr lang="ko-KR" altLang="en-US" b="1" dirty="0"/>
                <a:t>   학습 과정</a:t>
              </a:r>
              <a:endParaRPr lang="en-US" altLang="ko-KR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BE711B7-CF4E-384B-A803-3551BB18C183}"/>
                </a:ext>
              </a:extLst>
            </p:cNvPr>
            <p:cNvSpPr txBox="1"/>
            <p:nvPr/>
          </p:nvSpPr>
          <p:spPr>
            <a:xfrm>
              <a:off x="-11574" y="4387144"/>
              <a:ext cx="2715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en-US" altLang="ko-KR" b="1" dirty="0"/>
                <a:t> </a:t>
              </a:r>
            </a:p>
            <a:p>
              <a:r>
                <a:rPr lang="ko-KR" altLang="en-US" b="1" dirty="0"/>
                <a:t>   알고리즘의 종류</a:t>
              </a:r>
              <a:endParaRPr lang="en-US" altLang="ko-KR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6DAD131-88A9-DD48-B3B4-5A28AA7E4F9C}"/>
                </a:ext>
              </a:extLst>
            </p:cNvPr>
            <p:cNvSpPr txBox="1"/>
            <p:nvPr/>
          </p:nvSpPr>
          <p:spPr>
            <a:xfrm>
              <a:off x="5003" y="5376009"/>
              <a:ext cx="27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5.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ko-KR" altLang="en-US" b="1" dirty="0"/>
                <a:t> 프레임워크</a:t>
              </a:r>
              <a:endParaRPr lang="en-US" altLang="ko-KR" b="1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AABEB31-672D-6344-BAD5-544397A40C18}"/>
                </a:ext>
              </a:extLst>
            </p:cNvPr>
            <p:cNvSpPr txBox="1"/>
            <p:nvPr/>
          </p:nvSpPr>
          <p:spPr>
            <a:xfrm>
              <a:off x="0" y="2373640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2.</a:t>
              </a:r>
              <a:r>
                <a:rPr lang="ko-KR" altLang="en-US" b="1" dirty="0"/>
                <a:t> 뉴런에서 </a:t>
              </a:r>
              <a:endParaRPr lang="en-US" altLang="ko-KR" b="1" dirty="0"/>
            </a:p>
            <a:p>
              <a:r>
                <a:rPr lang="ko-KR" altLang="en-US" b="1" dirty="0"/>
                <a:t>   심층 신경망까지</a:t>
              </a:r>
              <a:endParaRPr lang="en-US" altLang="ko-KR" b="1" dirty="0"/>
            </a:p>
          </p:txBody>
        </p:sp>
      </p:grpSp>
      <p:sp>
        <p:nvSpPr>
          <p:cNvPr id="61" name="액자 60">
            <a:extLst>
              <a:ext uri="{FF2B5EF4-FFF2-40B4-BE49-F238E27FC236}">
                <a16:creationId xmlns:a16="http://schemas.microsoft.com/office/drawing/2014/main" id="{55741413-FED5-984C-9D90-6AEDBEB0F7EB}"/>
              </a:ext>
            </a:extLst>
          </p:cNvPr>
          <p:cNvSpPr/>
          <p:nvPr/>
        </p:nvSpPr>
        <p:spPr>
          <a:xfrm>
            <a:off x="0" y="2322452"/>
            <a:ext cx="2664252" cy="74870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7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8086DCD-F7E6-C940-B6A9-721848BACE6F}"/>
              </a:ext>
            </a:extLst>
          </p:cNvPr>
          <p:cNvSpPr txBox="1"/>
          <p:nvPr/>
        </p:nvSpPr>
        <p:spPr>
          <a:xfrm>
            <a:off x="2750281" y="554091"/>
            <a:ext cx="9002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뉴런에서 심층 신경망까지</a:t>
            </a:r>
            <a:endParaRPr lang="en-US" altLang="ko-KR" b="1" dirty="0"/>
          </a:p>
          <a:p>
            <a:r>
              <a:rPr lang="en-US" altLang="ko-KR" b="1" dirty="0"/>
              <a:t>(3)</a:t>
            </a:r>
            <a:r>
              <a:rPr lang="ko-KR" altLang="en-US" b="1" dirty="0"/>
              <a:t> </a:t>
            </a:r>
            <a:r>
              <a:rPr lang="ko-KR" altLang="en-US" b="1" dirty="0" err="1"/>
              <a:t>심층신경망</a:t>
            </a:r>
            <a:r>
              <a:rPr lang="en-US" altLang="ko-KR" b="1" dirty="0"/>
              <a:t>(Deep Neural Network)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B5623-E503-5F4D-92F1-0D34C412A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17" y="1716690"/>
            <a:ext cx="8072708" cy="34876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F75B80-E737-EF40-A41D-F8417C8DB96E}"/>
              </a:ext>
            </a:extLst>
          </p:cNvPr>
          <p:cNvSpPr txBox="1"/>
          <p:nvPr/>
        </p:nvSpPr>
        <p:spPr>
          <a:xfrm>
            <a:off x="3386667" y="5422175"/>
            <a:ext cx="201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인공신경망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심층신경망</a:t>
            </a:r>
            <a:r>
              <a:rPr lang="en-US" altLang="ko-KR" dirty="0"/>
              <a:t>)</a:t>
            </a:r>
            <a:endParaRPr lang="en-KR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A01543B-E6AB-7846-9D89-BF9BE33242BC}"/>
              </a:ext>
            </a:extLst>
          </p:cNvPr>
          <p:cNvGrpSpPr/>
          <p:nvPr/>
        </p:nvGrpSpPr>
        <p:grpSpPr>
          <a:xfrm>
            <a:off x="-11574" y="0"/>
            <a:ext cx="3398241" cy="7027333"/>
            <a:chOff x="-11574" y="0"/>
            <a:chExt cx="3398241" cy="702733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0D7CC75-0CBC-6D40-A12A-F913D1982F5C}"/>
                </a:ext>
              </a:extLst>
            </p:cNvPr>
            <p:cNvSpPr/>
            <p:nvPr/>
          </p:nvSpPr>
          <p:spPr>
            <a:xfrm>
              <a:off x="0" y="1"/>
              <a:ext cx="2692398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36" name="직선 연결선 38">
              <a:extLst>
                <a:ext uri="{FF2B5EF4-FFF2-40B4-BE49-F238E27FC236}">
                  <a16:creationId xmlns:a16="http://schemas.microsoft.com/office/drawing/2014/main" id="{657B2302-7F89-4D40-BF7D-B8D02A16EA97}"/>
                </a:ext>
              </a:extLst>
            </p:cNvPr>
            <p:cNvCxnSpPr/>
            <p:nvPr/>
          </p:nvCxnSpPr>
          <p:spPr>
            <a:xfrm>
              <a:off x="2692400" y="0"/>
              <a:ext cx="0" cy="702733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66EA9E-8BCE-6540-B56C-E7EFAD36B8E6}"/>
                </a:ext>
              </a:extLst>
            </p:cNvPr>
            <p:cNvSpPr txBox="1"/>
            <p:nvPr/>
          </p:nvSpPr>
          <p:spPr>
            <a:xfrm>
              <a:off x="0" y="1625652"/>
              <a:ext cx="338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1. Deep</a:t>
              </a:r>
              <a:r>
                <a:rPr lang="ko-KR" altLang="en-US" b="1" dirty="0"/>
                <a:t> </a:t>
              </a:r>
              <a:r>
                <a:rPr lang="en-US" altLang="ko-KR" b="1" dirty="0"/>
                <a:t>Learning</a:t>
              </a:r>
              <a:r>
                <a:rPr lang="ko-KR" altLang="en-US" b="1" dirty="0"/>
                <a:t> 정의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7271AF8-7424-E444-ACEF-D59EE4898957}"/>
                </a:ext>
              </a:extLst>
            </p:cNvPr>
            <p:cNvSpPr txBox="1"/>
            <p:nvPr/>
          </p:nvSpPr>
          <p:spPr>
            <a:xfrm>
              <a:off x="338669" y="625251"/>
              <a:ext cx="1354664" cy="484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Index</a:t>
              </a:r>
              <a:endParaRPr lang="ko-KR" altLang="en-US" sz="20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94E97-6ECB-8A45-9EF4-68E1FCC1155A}"/>
                </a:ext>
              </a:extLst>
            </p:cNvPr>
            <p:cNvSpPr txBox="1"/>
            <p:nvPr/>
          </p:nvSpPr>
          <p:spPr>
            <a:xfrm>
              <a:off x="-1" y="3398627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 </a:t>
              </a:r>
              <a:r>
                <a:rPr lang="ko-KR" altLang="en-US" b="1" dirty="0"/>
                <a:t>인공신경망의</a:t>
              </a:r>
              <a:endParaRPr lang="en-US" altLang="ko-KR" b="1" dirty="0"/>
            </a:p>
            <a:p>
              <a:r>
                <a:rPr lang="ko-KR" altLang="en-US" b="1" dirty="0"/>
                <a:t>   학습 과정</a:t>
              </a:r>
              <a:endParaRPr lang="en-US" altLang="ko-KR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79D59B-8A0A-794E-BD79-FE8858185BB9}"/>
                </a:ext>
              </a:extLst>
            </p:cNvPr>
            <p:cNvSpPr txBox="1"/>
            <p:nvPr/>
          </p:nvSpPr>
          <p:spPr>
            <a:xfrm>
              <a:off x="-11574" y="4387144"/>
              <a:ext cx="2715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en-US" altLang="ko-KR" b="1" dirty="0"/>
                <a:t> </a:t>
              </a:r>
            </a:p>
            <a:p>
              <a:r>
                <a:rPr lang="ko-KR" altLang="en-US" b="1" dirty="0"/>
                <a:t>   알고리즘의 종류</a:t>
              </a:r>
              <a:endParaRPr lang="en-US" altLang="ko-KR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2828DC-0654-5E4A-8353-59E67995275D}"/>
                </a:ext>
              </a:extLst>
            </p:cNvPr>
            <p:cNvSpPr txBox="1"/>
            <p:nvPr/>
          </p:nvSpPr>
          <p:spPr>
            <a:xfrm>
              <a:off x="5003" y="5376009"/>
              <a:ext cx="27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5.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ko-KR" altLang="en-US" b="1" dirty="0"/>
                <a:t> 프레임워크</a:t>
              </a:r>
              <a:endParaRPr lang="en-US" altLang="ko-KR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797617F-2168-6748-A082-5B1D61A8C56D}"/>
                </a:ext>
              </a:extLst>
            </p:cNvPr>
            <p:cNvSpPr txBox="1"/>
            <p:nvPr/>
          </p:nvSpPr>
          <p:spPr>
            <a:xfrm>
              <a:off x="0" y="2373640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2.</a:t>
              </a:r>
              <a:r>
                <a:rPr lang="ko-KR" altLang="en-US" b="1" dirty="0"/>
                <a:t> 뉴런에서 </a:t>
              </a:r>
              <a:endParaRPr lang="en-US" altLang="ko-KR" b="1" dirty="0"/>
            </a:p>
            <a:p>
              <a:r>
                <a:rPr lang="ko-KR" altLang="en-US" b="1" dirty="0"/>
                <a:t>   심층 신경망까지</a:t>
              </a:r>
              <a:endParaRPr lang="en-US" altLang="ko-KR" b="1" dirty="0"/>
            </a:p>
          </p:txBody>
        </p:sp>
      </p:grpSp>
      <p:sp>
        <p:nvSpPr>
          <p:cNvPr id="43" name="액자 42">
            <a:extLst>
              <a:ext uri="{FF2B5EF4-FFF2-40B4-BE49-F238E27FC236}">
                <a16:creationId xmlns:a16="http://schemas.microsoft.com/office/drawing/2014/main" id="{D1A86687-37E2-C543-9B3F-D14520B75FE5}"/>
              </a:ext>
            </a:extLst>
          </p:cNvPr>
          <p:cNvSpPr/>
          <p:nvPr/>
        </p:nvSpPr>
        <p:spPr>
          <a:xfrm>
            <a:off x="0" y="2322452"/>
            <a:ext cx="2664252" cy="74870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43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8C40028-D0F4-994E-BD1A-9CE13416C12A}"/>
              </a:ext>
            </a:extLst>
          </p:cNvPr>
          <p:cNvSpPr txBox="1"/>
          <p:nvPr/>
        </p:nvSpPr>
        <p:spPr>
          <a:xfrm>
            <a:off x="2775740" y="128886"/>
            <a:ext cx="9002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</a:t>
            </a:r>
            <a:r>
              <a:rPr lang="ko-KR" altLang="en-US" b="1" dirty="0"/>
              <a:t> 인공신경망의 학습과정</a:t>
            </a:r>
            <a:endParaRPr lang="en-US" altLang="ko-KR" b="1" dirty="0"/>
          </a:p>
          <a:p>
            <a:r>
              <a:rPr lang="en-US" altLang="ko-KR" b="1" dirty="0"/>
              <a:t>(1)</a:t>
            </a:r>
            <a:r>
              <a:rPr lang="ko-KR" altLang="en-US" b="1" dirty="0"/>
              <a:t> </a:t>
            </a:r>
            <a:r>
              <a:rPr lang="ko-KR" altLang="en-US" b="1" dirty="0" err="1"/>
              <a:t>순전파</a:t>
            </a:r>
            <a:r>
              <a:rPr lang="ko-KR" altLang="en-US" b="1" dirty="0"/>
              <a:t> </a:t>
            </a:r>
            <a:r>
              <a:rPr lang="en-US" altLang="ko-KR" b="1" dirty="0"/>
              <a:t>(Feedforward)</a:t>
            </a:r>
            <a:endParaRPr lang="ko-KR" alt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7C00E1-5780-BF40-B8A5-027B05CC9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09" y="775217"/>
            <a:ext cx="8458200" cy="43307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B5FECBC-7FB8-8F43-97E2-8585E80C76E9}"/>
              </a:ext>
            </a:extLst>
          </p:cNvPr>
          <p:cNvSpPr txBox="1"/>
          <p:nvPr/>
        </p:nvSpPr>
        <p:spPr>
          <a:xfrm>
            <a:off x="2775739" y="5256729"/>
            <a:ext cx="90024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err="1"/>
              <a:t>순전파를</a:t>
            </a:r>
            <a:r>
              <a:rPr lang="ko-KR" altLang="en-US" sz="2400" b="1" dirty="0"/>
              <a:t> 통해 </a:t>
            </a:r>
            <a:r>
              <a:rPr lang="ko-KR" altLang="en-US" sz="2400" b="1" dirty="0" err="1"/>
              <a:t>예측값을</a:t>
            </a:r>
            <a:r>
              <a:rPr lang="ko-KR" altLang="en-US" sz="2400" b="1" dirty="0"/>
              <a:t> 구하고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pPr algn="ctr"/>
            <a:r>
              <a:rPr lang="ko-KR" altLang="en-US" sz="2400" b="1" dirty="0" err="1"/>
              <a:t>예측값과</a:t>
            </a:r>
            <a:r>
              <a:rPr lang="ko-KR" altLang="en-US" sz="2400" b="1" dirty="0"/>
              <a:t> 실제 값의 차이로 손실을 구한다</a:t>
            </a:r>
            <a:endParaRPr lang="en-US" altLang="ko-KR" sz="2400" b="1" dirty="0"/>
          </a:p>
          <a:p>
            <a:pPr algn="ctr"/>
            <a:endParaRPr lang="en-US" altLang="ko-KR" sz="1600" b="1" dirty="0"/>
          </a:p>
          <a:p>
            <a:pPr algn="ctr"/>
            <a:r>
              <a:rPr lang="en-US" altLang="ko-KR" sz="1600" dirty="0"/>
              <a:t>Loss = </a:t>
            </a:r>
            <a:r>
              <a:rPr lang="ko-KR" altLang="en-US" sz="1600" dirty="0" err="1"/>
              <a:t>실제값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Y_true</a:t>
            </a:r>
            <a:r>
              <a:rPr lang="en-US" altLang="ko-KR" sz="1600" dirty="0"/>
              <a:t>) – </a:t>
            </a:r>
            <a:r>
              <a:rPr lang="ko-KR" altLang="en-US" sz="1600" dirty="0" err="1"/>
              <a:t>예측값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Y_pred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44EBA74-ED04-024B-946E-359E649F0FD4}"/>
              </a:ext>
            </a:extLst>
          </p:cNvPr>
          <p:cNvGrpSpPr/>
          <p:nvPr/>
        </p:nvGrpSpPr>
        <p:grpSpPr>
          <a:xfrm>
            <a:off x="-11574" y="0"/>
            <a:ext cx="3398241" cy="7027333"/>
            <a:chOff x="-11574" y="0"/>
            <a:chExt cx="3398241" cy="7027333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93D7DC1-6E0B-2449-A8AF-6E92BA65F522}"/>
                </a:ext>
              </a:extLst>
            </p:cNvPr>
            <p:cNvSpPr/>
            <p:nvPr/>
          </p:nvSpPr>
          <p:spPr>
            <a:xfrm>
              <a:off x="0" y="1"/>
              <a:ext cx="2692398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37" name="직선 연결선 38">
              <a:extLst>
                <a:ext uri="{FF2B5EF4-FFF2-40B4-BE49-F238E27FC236}">
                  <a16:creationId xmlns:a16="http://schemas.microsoft.com/office/drawing/2014/main" id="{E40D1748-732A-7742-B8D9-BA36C13C7B3B}"/>
                </a:ext>
              </a:extLst>
            </p:cNvPr>
            <p:cNvCxnSpPr/>
            <p:nvPr/>
          </p:nvCxnSpPr>
          <p:spPr>
            <a:xfrm>
              <a:off x="2692400" y="0"/>
              <a:ext cx="0" cy="702733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13D20D-AAEB-4944-AB1D-83E156137C29}"/>
                </a:ext>
              </a:extLst>
            </p:cNvPr>
            <p:cNvSpPr txBox="1"/>
            <p:nvPr/>
          </p:nvSpPr>
          <p:spPr>
            <a:xfrm>
              <a:off x="0" y="1625652"/>
              <a:ext cx="338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1. Deep</a:t>
              </a:r>
              <a:r>
                <a:rPr lang="ko-KR" altLang="en-US" b="1" dirty="0"/>
                <a:t> </a:t>
              </a:r>
              <a:r>
                <a:rPr lang="en-US" altLang="ko-KR" b="1" dirty="0"/>
                <a:t>Learning</a:t>
              </a:r>
              <a:r>
                <a:rPr lang="ko-KR" altLang="en-US" b="1" dirty="0"/>
                <a:t> 정의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B68FAB-7D5B-D148-872C-814201563EB3}"/>
                </a:ext>
              </a:extLst>
            </p:cNvPr>
            <p:cNvSpPr txBox="1"/>
            <p:nvPr/>
          </p:nvSpPr>
          <p:spPr>
            <a:xfrm>
              <a:off x="338669" y="625251"/>
              <a:ext cx="1354664" cy="484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Index</a:t>
              </a:r>
              <a:endParaRPr lang="ko-KR" altLang="en-US" sz="2000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7F996E-97E7-2E43-8569-49175DDA6175}"/>
                </a:ext>
              </a:extLst>
            </p:cNvPr>
            <p:cNvSpPr txBox="1"/>
            <p:nvPr/>
          </p:nvSpPr>
          <p:spPr>
            <a:xfrm>
              <a:off x="-1" y="3398627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 </a:t>
              </a:r>
              <a:r>
                <a:rPr lang="ko-KR" altLang="en-US" b="1" dirty="0"/>
                <a:t>인공신경망의</a:t>
              </a:r>
              <a:endParaRPr lang="en-US" altLang="ko-KR" b="1" dirty="0"/>
            </a:p>
            <a:p>
              <a:r>
                <a:rPr lang="ko-KR" altLang="en-US" b="1" dirty="0"/>
                <a:t>   학습 과정</a:t>
              </a:r>
              <a:endParaRPr lang="en-US" altLang="ko-KR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985576-01B2-5D4F-933C-90A031F9BD9B}"/>
                </a:ext>
              </a:extLst>
            </p:cNvPr>
            <p:cNvSpPr txBox="1"/>
            <p:nvPr/>
          </p:nvSpPr>
          <p:spPr>
            <a:xfrm>
              <a:off x="-11574" y="4387144"/>
              <a:ext cx="2715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en-US" altLang="ko-KR" b="1" dirty="0"/>
                <a:t> </a:t>
              </a:r>
            </a:p>
            <a:p>
              <a:r>
                <a:rPr lang="ko-KR" altLang="en-US" b="1" dirty="0"/>
                <a:t>   알고리즘의 종류</a:t>
              </a:r>
              <a:endParaRPr lang="en-US" altLang="ko-KR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ED2708F-03B2-724A-8E66-D88D8DADFFC7}"/>
                </a:ext>
              </a:extLst>
            </p:cNvPr>
            <p:cNvSpPr txBox="1"/>
            <p:nvPr/>
          </p:nvSpPr>
          <p:spPr>
            <a:xfrm>
              <a:off x="5003" y="5376009"/>
              <a:ext cx="27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5.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딥러닝</a:t>
              </a:r>
              <a:r>
                <a:rPr lang="ko-KR" altLang="en-US" b="1" dirty="0"/>
                <a:t> 프레임워크</a:t>
              </a:r>
              <a:endParaRPr lang="en-US" altLang="ko-KR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01BEDE-C777-EE4A-BDFE-9E320CE51431}"/>
                </a:ext>
              </a:extLst>
            </p:cNvPr>
            <p:cNvSpPr txBox="1"/>
            <p:nvPr/>
          </p:nvSpPr>
          <p:spPr>
            <a:xfrm>
              <a:off x="0" y="2373640"/>
              <a:ext cx="3386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2.</a:t>
              </a:r>
              <a:r>
                <a:rPr lang="ko-KR" altLang="en-US" b="1" dirty="0"/>
                <a:t> 뉴런에서 </a:t>
              </a:r>
              <a:endParaRPr lang="en-US" altLang="ko-KR" b="1" dirty="0"/>
            </a:p>
            <a:p>
              <a:r>
                <a:rPr lang="ko-KR" altLang="en-US" b="1" dirty="0"/>
                <a:t>   심층 신경망까지</a:t>
              </a:r>
              <a:endParaRPr lang="en-US" altLang="ko-KR" b="1" dirty="0"/>
            </a:p>
          </p:txBody>
        </p:sp>
      </p:grpSp>
      <p:sp>
        <p:nvSpPr>
          <p:cNvPr id="44" name="액자 43">
            <a:extLst>
              <a:ext uri="{FF2B5EF4-FFF2-40B4-BE49-F238E27FC236}">
                <a16:creationId xmlns:a16="http://schemas.microsoft.com/office/drawing/2014/main" id="{DC1FB792-F563-D440-8960-61289FDA12AC}"/>
              </a:ext>
            </a:extLst>
          </p:cNvPr>
          <p:cNvSpPr/>
          <p:nvPr/>
        </p:nvSpPr>
        <p:spPr>
          <a:xfrm>
            <a:off x="0" y="3345309"/>
            <a:ext cx="2664252" cy="74870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5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epLearning [Autosaved]" id="{57352DC7-FFED-4F49-8BA3-2B83102C0843}" vid="{51F9BA46-67C4-1A42-A57C-8EC203E3845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5865</TotalTime>
  <Words>2575</Words>
  <Application>Microsoft Macintosh PowerPoint</Application>
  <PresentationFormat>와이드스크린</PresentationFormat>
  <Paragraphs>273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맑은 고딕</vt:lpstr>
      <vt:lpstr>Noto Sans KR</vt:lpstr>
      <vt:lpstr>STIXMathJax_Main</vt:lpstr>
      <vt:lpstr>STIXMathJax_Normal-italic</vt:lpstr>
      <vt:lpstr>Arial</vt:lpstr>
      <vt:lpstr>Consolas</vt:lpstr>
      <vt:lpstr>Helvetica Neue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Moon JuEun</dc:creator>
  <cp:lastModifiedBy>Moon JuEun</cp:lastModifiedBy>
  <cp:revision>50</cp:revision>
  <dcterms:created xsi:type="dcterms:W3CDTF">2021-05-12T01:19:52Z</dcterms:created>
  <dcterms:modified xsi:type="dcterms:W3CDTF">2021-05-28T09:20:07Z</dcterms:modified>
</cp:coreProperties>
</file>