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2" r:id="rId2"/>
    <p:sldId id="343" r:id="rId3"/>
    <p:sldId id="344" r:id="rId4"/>
    <p:sldId id="340" r:id="rId5"/>
    <p:sldId id="341" r:id="rId6"/>
    <p:sldId id="342" r:id="rId7"/>
    <p:sldId id="345" r:id="rId8"/>
    <p:sldId id="336" r:id="rId9"/>
    <p:sldId id="346" r:id="rId10"/>
    <p:sldId id="337" r:id="rId11"/>
    <p:sldId id="338" r:id="rId12"/>
    <p:sldId id="347" r:id="rId13"/>
    <p:sldId id="339" r:id="rId14"/>
    <p:sldId id="321" r:id="rId15"/>
    <p:sldId id="323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022"/>
    <a:srgbClr val="254B8A"/>
    <a:srgbClr val="AAC2E8"/>
    <a:srgbClr val="F2F2F2"/>
    <a:srgbClr val="E6E6E6"/>
    <a:srgbClr val="7BA0DB"/>
    <a:srgbClr val="FB1515"/>
    <a:srgbClr val="6B94D7"/>
    <a:srgbClr val="C55A11"/>
    <a:srgbClr val="FBC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Világos stílus 2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Világos stílus 2 – 5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8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88C8-6C3E-40D4-A930-047FB0544205}" type="datetimeFigureOut">
              <a:rPr lang="hu-HU" smtClean="0"/>
              <a:t>2018.03.06.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547E7-0DC1-4817-9836-B0F83DAA3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96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1678-6C63-4805-A66E-8FCA7E834C57}" type="datetimeFigureOut">
              <a:rPr lang="hu-HU" smtClean="0"/>
              <a:t>2018.03.06.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83F43-A2FF-4E84-8DB9-49FC621F3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44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11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35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8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0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3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12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1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3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7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0" y="6489700"/>
            <a:ext cx="12192000" cy="379412"/>
          </a:xfrm>
          <a:prstGeom prst="rect">
            <a:avLst/>
          </a:prstGeom>
          <a:solidFill>
            <a:srgbClr val="25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02310" y="179348"/>
            <a:ext cx="10670589" cy="812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Mintacím </a:t>
            </a:r>
            <a:br>
              <a:rPr lang="hu-HU" dirty="0"/>
            </a:br>
            <a:r>
              <a:rPr lang="hu-HU" dirty="0"/>
              <a:t>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14616"/>
            <a:ext cx="10515600" cy="50718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511550" y="6503987"/>
            <a:ext cx="5168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 smtClean="0"/>
              <a:t>Menedzsmentkontroll-rendszerek - 2018.03.08.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144000" y="64865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3" name="Téglalap 12"/>
          <p:cNvSpPr/>
          <p:nvPr userDrawn="1"/>
        </p:nvSpPr>
        <p:spPr>
          <a:xfrm flipH="1">
            <a:off x="924781" y="141249"/>
            <a:ext cx="45719" cy="81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" y="258589"/>
            <a:ext cx="641030" cy="6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84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6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2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9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hu-HU" smtClean="0"/>
              <a:t>Menedzsmentkontroll-rendszerek - 2018.03.08.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53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icrosoft New Tai Lue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/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 smtClean="0">
                <a:solidFill>
                  <a:schemeClr val="bg1"/>
                </a:solidFill>
              </a:rPr>
              <a:t>2018.03.08.</a:t>
            </a:r>
            <a:endParaRPr lang="hu-HU" sz="1400" spc="100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1" y="4205056"/>
            <a:ext cx="7621996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A </a:t>
            </a:r>
            <a:r>
              <a:rPr lang="hu-HU" sz="5400" dirty="0" err="1" smtClean="0">
                <a:solidFill>
                  <a:schemeClr val="bg1"/>
                </a:solidFill>
              </a:rPr>
              <a:t>Vershire</a:t>
            </a:r>
            <a:r>
              <a:rPr lang="hu-HU" sz="5400" dirty="0" smtClean="0">
                <a:solidFill>
                  <a:schemeClr val="bg1"/>
                </a:solidFill>
              </a:rPr>
              <a:t> </a:t>
            </a:r>
            <a:r>
              <a:rPr lang="hu-HU" sz="5400" dirty="0" err="1">
                <a:solidFill>
                  <a:schemeClr val="bg1"/>
                </a:solidFill>
              </a:rPr>
              <a:t>Company</a:t>
            </a:r>
            <a:r>
              <a:rPr lang="hu-HU" sz="5400" dirty="0">
                <a:solidFill>
                  <a:schemeClr val="bg1"/>
                </a:solidFill>
              </a:rPr>
              <a:t> esete</a:t>
            </a:r>
            <a:endParaRPr lang="hu-HU" sz="4400" i="1" dirty="0">
              <a:solidFill>
                <a:schemeClr val="bg1"/>
              </a:solidFill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845823" y="32941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998223" y="34465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gyárigazgatók kérdéses felelőssége az eredményért</a:t>
            </a:r>
            <a:endParaRPr lang="hu-HU" dirty="0"/>
          </a:p>
        </p:txBody>
      </p:sp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654550" y="1041526"/>
            <a:ext cx="3234163" cy="89178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Nem, mert az eredmény 2 részből áll.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55967" y="2177962"/>
            <a:ext cx="520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Olyanért ne kérjék számon, amihez semmi köze nincs: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869056" y="2177962"/>
            <a:ext cx="496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Felelősség egyel feljebbi </a:t>
            </a:r>
            <a:r>
              <a:rPr lang="hu-HU" dirty="0"/>
              <a:t>szinten kéne, hogy </a:t>
            </a:r>
            <a:r>
              <a:rPr lang="hu-HU" dirty="0" smtClean="0"/>
              <a:t>legyen:</a:t>
            </a:r>
          </a:p>
          <a:p>
            <a:endParaRPr lang="hu-HU" dirty="0"/>
          </a:p>
        </p:txBody>
      </p:sp>
      <p:sp>
        <p:nvSpPr>
          <p:cNvPr id="18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074017" y="2711647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termelési költségek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19" name="Egyenes összekötő 18"/>
          <p:cNvCxnSpPr/>
          <p:nvPr/>
        </p:nvCxnSpPr>
        <p:spPr>
          <a:xfrm flipV="1">
            <a:off x="3271632" y="2662963"/>
            <a:ext cx="0" cy="168462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074016" y="378087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</a:t>
            </a:r>
            <a:r>
              <a:rPr lang="hu-HU" sz="1600" b="1" dirty="0" smtClean="0">
                <a:solidFill>
                  <a:schemeClr val="tx1"/>
                </a:solidFill>
              </a:rPr>
              <a:t>ermelési terv</a:t>
            </a:r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712317" y="270878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</a:t>
            </a:r>
            <a:r>
              <a:rPr lang="hu-HU" sz="1600" b="1" dirty="0" smtClean="0">
                <a:solidFill>
                  <a:schemeClr val="tx1"/>
                </a:solidFill>
              </a:rPr>
              <a:t>ermékek ára</a:t>
            </a:r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712317" y="378087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p</a:t>
            </a:r>
            <a:r>
              <a:rPr lang="hu-HU" sz="1400" b="1" dirty="0" smtClean="0">
                <a:solidFill>
                  <a:schemeClr val="tx1"/>
                </a:solidFill>
              </a:rPr>
              <a:t>iaci helyzet, eladhatóság, </a:t>
            </a:r>
            <a:r>
              <a:rPr lang="hu-HU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bevétel</a:t>
            </a:r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24" name="Szorzás 23"/>
          <p:cNvSpPr/>
          <p:nvPr/>
        </p:nvSpPr>
        <p:spPr>
          <a:xfrm>
            <a:off x="5491159" y="3191330"/>
            <a:ext cx="757241" cy="66805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5" name="Kép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1" y="3237838"/>
            <a:ext cx="587592" cy="621544"/>
          </a:xfrm>
          <a:prstGeom prst="rect">
            <a:avLst/>
          </a:prstGeom>
        </p:spPr>
      </p:pic>
      <p:sp>
        <p:nvSpPr>
          <p:cNvPr id="30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7526918" y="1053438"/>
            <a:ext cx="3234163" cy="89178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Megoldás: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276641" y="2662963"/>
            <a:ext cx="0" cy="536232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37"/>
          <p:cNvSpPr txBox="1"/>
          <p:nvPr/>
        </p:nvSpPr>
        <p:spPr>
          <a:xfrm>
            <a:off x="8467926" y="3383499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ivízió vezetője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8467926" y="3887908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</a:t>
            </a:r>
            <a:r>
              <a:rPr lang="hu-HU" dirty="0" smtClean="0"/>
              <a:t>rtékesítési igazgató </a:t>
            </a:r>
            <a:endParaRPr lang="hu-HU" dirty="0"/>
          </a:p>
        </p:txBody>
      </p:sp>
      <p:sp>
        <p:nvSpPr>
          <p:cNvPr id="40" name="Pluszjel 39"/>
          <p:cNvSpPr/>
          <p:nvPr/>
        </p:nvSpPr>
        <p:spPr>
          <a:xfrm>
            <a:off x="7790960" y="3881217"/>
            <a:ext cx="418435" cy="3827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42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4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teljesítményértékelési rendszerek értékelése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Alapvetően pozitív jó, egyedül a visszacsatolás hiányossága</a:t>
            </a:r>
            <a:endParaRPr lang="hu-HU" dirty="0"/>
          </a:p>
        </p:txBody>
      </p:sp>
      <p:graphicFrame>
        <p:nvGraphicFramePr>
          <p:cNvPr id="7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3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254B8A"/>
                </a:solidFill>
              </a:rPr>
              <a:t>Gyárigazgató indokolt felelőssége</a:t>
            </a:r>
            <a:endParaRPr lang="hu-HU" b="1" dirty="0">
              <a:solidFill>
                <a:srgbClr val="254B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Jelenlegi eredménytervezési folyamat megtartása </a:t>
            </a:r>
            <a:r>
              <a:rPr lang="hu-HU" b="1" dirty="0">
                <a:solidFill>
                  <a:srgbClr val="254B8A"/>
                </a:solidFill>
              </a:rPr>
              <a:t>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 smtClean="0"/>
              <a:t>Vershire</a:t>
            </a:r>
            <a:r>
              <a:rPr lang="hu-HU" sz="1600" b="1" i="1" dirty="0" smtClean="0"/>
              <a:t> </a:t>
            </a:r>
            <a:r>
              <a:rPr lang="hu-HU" sz="1600" b="1" i="1" dirty="0" err="1" smtClean="0"/>
              <a:t>Company</a:t>
            </a:r>
            <a:r>
              <a:rPr lang="hu-HU" sz="1600" b="1" i="1" dirty="0" smtClean="0"/>
              <a:t> a </a:t>
            </a:r>
            <a:r>
              <a:rPr lang="hu-HU" sz="1600" b="1" i="1" dirty="0"/>
              <a:t>következő években javítani tudja </a:t>
            </a:r>
            <a:r>
              <a:rPr lang="hu-HU" sz="1600" b="1" i="1" dirty="0" smtClean="0"/>
              <a:t>az eredménytervezés folyamatát és tisztázni a felelősségi köröket.</a:t>
            </a:r>
            <a:endParaRPr lang="hu-HU" sz="1600" b="1" i="1" dirty="0"/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Gyárigazgató felelősségének felsőbb szintre helyezése</a:t>
            </a:r>
            <a:endParaRPr lang="hu-HU" b="1" dirty="0">
              <a:solidFill>
                <a:srgbClr val="254B8A"/>
              </a:solidFill>
            </a:endParaRP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7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további módosítási lehetőségei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Apró módosítások</a:t>
            </a:r>
          </a:p>
          <a:p>
            <a:endParaRPr lang="hu-HU" dirty="0"/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5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/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 smtClean="0">
                <a:solidFill>
                  <a:schemeClr val="bg1"/>
                </a:solidFill>
              </a:rPr>
              <a:t>2018.03.08.</a:t>
            </a:r>
            <a:endParaRPr lang="hu-HU" sz="1400" spc="100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2" y="4205056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Köszönjük a figyelmet!</a:t>
            </a:r>
            <a:endParaRPr lang="hu-HU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/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 smtClean="0">
                <a:solidFill>
                  <a:schemeClr val="bg1"/>
                </a:solidFill>
              </a:rPr>
              <a:t>2018.03.08.</a:t>
            </a:r>
            <a:endParaRPr lang="hu-HU" sz="1400" spc="100" dirty="0">
              <a:solidFill>
                <a:schemeClr val="bg1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61453" y="4398277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6600" dirty="0">
                <a:solidFill>
                  <a:schemeClr val="bg1"/>
                </a:solidFill>
              </a:rPr>
              <a:t>Q &amp; A</a:t>
            </a:r>
            <a:endParaRPr lang="hu-HU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2F2F2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Tervezési és kontrollrendszer </a:t>
            </a:r>
            <a:r>
              <a:rPr lang="hu-HU" dirty="0">
                <a:solidFill>
                  <a:schemeClr val="tx1"/>
                </a:solidFill>
              </a:rPr>
              <a:t>gyengeségei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</a:t>
            </a:r>
            <a:r>
              <a:rPr lang="hu-HU" b="1" dirty="0" smtClean="0">
                <a:solidFill>
                  <a:srgbClr val="254B8A"/>
                </a:solidFill>
              </a:rPr>
              <a:t>folyamat</a:t>
            </a:r>
            <a:endParaRPr lang="hu-HU" b="1" dirty="0">
              <a:solidFill>
                <a:srgbClr val="254B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 smtClean="0">
                <a:solidFill>
                  <a:schemeClr val="tx1"/>
                </a:solidFill>
              </a:rPr>
              <a:t>minősége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254B8A"/>
                </a:solidFill>
              </a:rPr>
              <a:t>Gyárigazgató indokolt felelőssége</a:t>
            </a:r>
            <a:endParaRPr lang="hu-HU" b="1" dirty="0">
              <a:solidFill>
                <a:srgbClr val="254B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Jelenlegi eredménytervezési folyamat megtartása </a:t>
            </a:r>
            <a:r>
              <a:rPr lang="hu-HU" b="1" dirty="0">
                <a:solidFill>
                  <a:srgbClr val="254B8A"/>
                </a:solidFill>
              </a:rPr>
              <a:t>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 smtClean="0"/>
              <a:t>Vershire</a:t>
            </a:r>
            <a:r>
              <a:rPr lang="hu-HU" sz="1600" b="1" i="1" dirty="0" smtClean="0"/>
              <a:t> </a:t>
            </a:r>
            <a:r>
              <a:rPr lang="hu-HU" sz="1600" b="1" i="1" dirty="0" err="1" smtClean="0"/>
              <a:t>Company</a:t>
            </a:r>
            <a:r>
              <a:rPr lang="hu-HU" sz="1600" b="1" i="1" dirty="0" smtClean="0"/>
              <a:t> a </a:t>
            </a:r>
            <a:r>
              <a:rPr lang="hu-HU" sz="1600" b="1" i="1" dirty="0"/>
              <a:t>következő években javítani tudja </a:t>
            </a:r>
            <a:r>
              <a:rPr lang="hu-HU" sz="1600" b="1" i="1" dirty="0" smtClean="0"/>
              <a:t>az eredménytervezés folyamatát és tisztázni a felelősségi köröket.</a:t>
            </a:r>
            <a:endParaRPr lang="hu-HU" sz="1600" b="1" i="1" dirty="0"/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Gyárigazgató felelősségének felsőbb szintre helyezése</a:t>
            </a:r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55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58143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254B8A"/>
                </a:solidFill>
              </a:rPr>
              <a:t>Gyárigazgató indokolt felelőssége</a:t>
            </a:r>
            <a:endParaRPr lang="hu-HU" b="1" dirty="0">
              <a:solidFill>
                <a:srgbClr val="254B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Jelenlegi eredménytervezési folyamat megtartása </a:t>
            </a:r>
            <a:r>
              <a:rPr lang="hu-HU" b="1" dirty="0">
                <a:solidFill>
                  <a:srgbClr val="254B8A"/>
                </a:solidFill>
              </a:rPr>
              <a:t>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 smtClean="0"/>
              <a:t>Vershire</a:t>
            </a:r>
            <a:r>
              <a:rPr lang="hu-HU" sz="1600" b="1" i="1" dirty="0" smtClean="0"/>
              <a:t> </a:t>
            </a:r>
            <a:r>
              <a:rPr lang="hu-HU" sz="1600" b="1" i="1" dirty="0" err="1" smtClean="0"/>
              <a:t>Company</a:t>
            </a:r>
            <a:r>
              <a:rPr lang="hu-HU" sz="1600" b="1" i="1" dirty="0" smtClean="0"/>
              <a:t> a </a:t>
            </a:r>
            <a:r>
              <a:rPr lang="hu-HU" sz="1600" b="1" i="1" dirty="0"/>
              <a:t>következő években javítani tudja </a:t>
            </a:r>
            <a:r>
              <a:rPr lang="hu-HU" sz="1600" b="1" i="1" dirty="0" smtClean="0"/>
              <a:t>az eredménytervezés folyamatát és tisztázni a felelősségi köröket.</a:t>
            </a:r>
            <a:endParaRPr lang="hu-HU" sz="1600" b="1" i="1" dirty="0"/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Gyárigazgató felelősségének felsőbb szintre helyezése</a:t>
            </a:r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4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tervezési rendszernek megvannak az erősségei és gyengeségei egyaránt</a:t>
            </a:r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176331" y="1223975"/>
            <a:ext cx="12161651" cy="4830461"/>
            <a:chOff x="-409482" y="-788994"/>
            <a:chExt cx="12161651" cy="4830461"/>
          </a:xfrm>
        </p:grpSpPr>
        <p:sp>
          <p:nvSpPr>
            <p:cNvPr id="10" name="Szabadkézi sokszög 9"/>
            <p:cNvSpPr/>
            <p:nvPr/>
          </p:nvSpPr>
          <p:spPr>
            <a:xfrm>
              <a:off x="1378435" y="1616699"/>
              <a:ext cx="4063886" cy="2424768"/>
            </a:xfrm>
            <a:custGeom>
              <a:avLst/>
              <a:gdLst>
                <a:gd name="connsiteX0" fmla="*/ 0 w 4063886"/>
                <a:gd name="connsiteY0" fmla="*/ 0 h 2424768"/>
                <a:gd name="connsiteX1" fmla="*/ 4063886 w 4063886"/>
                <a:gd name="connsiteY1" fmla="*/ 0 h 2424768"/>
                <a:gd name="connsiteX2" fmla="*/ 4063886 w 4063886"/>
                <a:gd name="connsiteY2" fmla="*/ 2424768 h 2424768"/>
                <a:gd name="connsiteX3" fmla="*/ 0 w 4063886"/>
                <a:gd name="connsiteY3" fmla="*/ 2424768 h 2424768"/>
                <a:gd name="connsiteX4" fmla="*/ 0 w 4063886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886" h="2424768">
                  <a:moveTo>
                    <a:pt x="0" y="0"/>
                  </a:moveTo>
                  <a:lnTo>
                    <a:pt x="4063886" y="0"/>
                  </a:lnTo>
                  <a:lnTo>
                    <a:pt x="4063886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930319" y="-788994"/>
              <a:ext cx="4821850" cy="2424768"/>
            </a:xfrm>
            <a:custGeom>
              <a:avLst/>
              <a:gdLst>
                <a:gd name="connsiteX0" fmla="*/ 0 w 4821850"/>
                <a:gd name="connsiteY0" fmla="*/ 0 h 2424768"/>
                <a:gd name="connsiteX1" fmla="*/ 4821850 w 4821850"/>
                <a:gd name="connsiteY1" fmla="*/ 0 h 2424768"/>
                <a:gd name="connsiteX2" fmla="*/ 4821850 w 4821850"/>
                <a:gd name="connsiteY2" fmla="*/ 2424768 h 2424768"/>
                <a:gd name="connsiteX3" fmla="*/ 0 w 4821850"/>
                <a:gd name="connsiteY3" fmla="*/ 2424768 h 2424768"/>
                <a:gd name="connsiteX4" fmla="*/ 0 w 4821850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850" h="2424768">
                  <a:moveTo>
                    <a:pt x="0" y="0"/>
                  </a:moveTo>
                  <a:lnTo>
                    <a:pt x="4821850" y="0"/>
                  </a:lnTo>
                  <a:lnTo>
                    <a:pt x="4821850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2" name="Kereszt 11"/>
            <p:cNvSpPr/>
            <p:nvPr/>
          </p:nvSpPr>
          <p:spPr>
            <a:xfrm>
              <a:off x="-409482" y="-740502"/>
              <a:ext cx="1071688" cy="1071688"/>
            </a:xfrm>
            <a:prstGeom prst="plus">
              <a:avLst>
                <a:gd name="adj" fmla="val 3281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églalap 12"/>
            <p:cNvSpPr/>
            <p:nvPr/>
          </p:nvSpPr>
          <p:spPr>
            <a:xfrm>
              <a:off x="10127617" y="-377485"/>
              <a:ext cx="1008648" cy="3456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Téglalap 14"/>
          <p:cNvSpPr/>
          <p:nvPr/>
        </p:nvSpPr>
        <p:spPr>
          <a:xfrm>
            <a:off x="618761" y="2459367"/>
            <a:ext cx="455063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 smtClean="0"/>
              <a:t>…</a:t>
            </a:r>
            <a:endParaRPr lang="hu-HU" sz="1600" dirty="0"/>
          </a:p>
        </p:txBody>
      </p:sp>
      <p:sp>
        <p:nvSpPr>
          <p:cNvPr id="28" name="Téglalap 27"/>
          <p:cNvSpPr/>
          <p:nvPr/>
        </p:nvSpPr>
        <p:spPr>
          <a:xfrm>
            <a:off x="7516132" y="2655372"/>
            <a:ext cx="455063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 smtClean="0"/>
              <a:t>…</a:t>
            </a:r>
            <a:endParaRPr lang="hu-HU" sz="1600" dirty="0"/>
          </a:p>
        </p:txBody>
      </p:sp>
      <p:graphicFrame>
        <p:nvGraphicFramePr>
          <p:cNvPr id="33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5" name="Egyenes összekötő 34"/>
          <p:cNvCxnSpPr/>
          <p:nvPr/>
        </p:nvCxnSpPr>
        <p:spPr>
          <a:xfrm flipV="1">
            <a:off x="6028134" y="1303280"/>
            <a:ext cx="1" cy="497593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0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kontrollrendszernek megvannak az erősségei és gyengeségei egyaránt</a:t>
            </a:r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176331" y="1223975"/>
            <a:ext cx="12161651" cy="4830461"/>
            <a:chOff x="-409482" y="-788994"/>
            <a:chExt cx="12161651" cy="4830461"/>
          </a:xfrm>
        </p:grpSpPr>
        <p:sp>
          <p:nvSpPr>
            <p:cNvPr id="10" name="Szabadkézi sokszög 9"/>
            <p:cNvSpPr/>
            <p:nvPr/>
          </p:nvSpPr>
          <p:spPr>
            <a:xfrm>
              <a:off x="1378435" y="1616699"/>
              <a:ext cx="4063886" cy="2424768"/>
            </a:xfrm>
            <a:custGeom>
              <a:avLst/>
              <a:gdLst>
                <a:gd name="connsiteX0" fmla="*/ 0 w 4063886"/>
                <a:gd name="connsiteY0" fmla="*/ 0 h 2424768"/>
                <a:gd name="connsiteX1" fmla="*/ 4063886 w 4063886"/>
                <a:gd name="connsiteY1" fmla="*/ 0 h 2424768"/>
                <a:gd name="connsiteX2" fmla="*/ 4063886 w 4063886"/>
                <a:gd name="connsiteY2" fmla="*/ 2424768 h 2424768"/>
                <a:gd name="connsiteX3" fmla="*/ 0 w 4063886"/>
                <a:gd name="connsiteY3" fmla="*/ 2424768 h 2424768"/>
                <a:gd name="connsiteX4" fmla="*/ 0 w 4063886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886" h="2424768">
                  <a:moveTo>
                    <a:pt x="0" y="0"/>
                  </a:moveTo>
                  <a:lnTo>
                    <a:pt x="4063886" y="0"/>
                  </a:lnTo>
                  <a:lnTo>
                    <a:pt x="4063886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930319" y="-788994"/>
              <a:ext cx="4821850" cy="2424768"/>
            </a:xfrm>
            <a:custGeom>
              <a:avLst/>
              <a:gdLst>
                <a:gd name="connsiteX0" fmla="*/ 0 w 4821850"/>
                <a:gd name="connsiteY0" fmla="*/ 0 h 2424768"/>
                <a:gd name="connsiteX1" fmla="*/ 4821850 w 4821850"/>
                <a:gd name="connsiteY1" fmla="*/ 0 h 2424768"/>
                <a:gd name="connsiteX2" fmla="*/ 4821850 w 4821850"/>
                <a:gd name="connsiteY2" fmla="*/ 2424768 h 2424768"/>
                <a:gd name="connsiteX3" fmla="*/ 0 w 4821850"/>
                <a:gd name="connsiteY3" fmla="*/ 2424768 h 2424768"/>
                <a:gd name="connsiteX4" fmla="*/ 0 w 4821850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850" h="2424768">
                  <a:moveTo>
                    <a:pt x="0" y="0"/>
                  </a:moveTo>
                  <a:lnTo>
                    <a:pt x="4821850" y="0"/>
                  </a:lnTo>
                  <a:lnTo>
                    <a:pt x="4821850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2" name="Kereszt 11"/>
            <p:cNvSpPr/>
            <p:nvPr/>
          </p:nvSpPr>
          <p:spPr>
            <a:xfrm>
              <a:off x="-409482" y="-740502"/>
              <a:ext cx="1071688" cy="1071688"/>
            </a:xfrm>
            <a:prstGeom prst="plus">
              <a:avLst>
                <a:gd name="adj" fmla="val 3281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églalap 12"/>
            <p:cNvSpPr/>
            <p:nvPr/>
          </p:nvSpPr>
          <p:spPr>
            <a:xfrm>
              <a:off x="10127617" y="-377485"/>
              <a:ext cx="1008648" cy="3456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Téglalap 14"/>
          <p:cNvSpPr/>
          <p:nvPr/>
        </p:nvSpPr>
        <p:spPr>
          <a:xfrm>
            <a:off x="618761" y="2624474"/>
            <a:ext cx="4550633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minden helyzetben és szinten van visszacsatolás</a:t>
            </a:r>
          </a:p>
          <a:p>
            <a:pPr lvl="1"/>
            <a:r>
              <a:rPr lang="hu-HU" dirty="0" smtClean="0"/>
              <a:t>- hatalom </a:t>
            </a:r>
            <a:r>
              <a:rPr lang="hu-HU" dirty="0"/>
              <a:t>és felelősség megosztás (körzeti vezető kellett a marketing igazgató változtatási dolgához)</a:t>
            </a:r>
          </a:p>
          <a:p>
            <a:pPr lvl="1"/>
            <a:r>
              <a:rPr lang="hu-HU" dirty="0" smtClean="0"/>
              <a:t>- mindenkinek </a:t>
            </a:r>
            <a:r>
              <a:rPr lang="hu-HU" dirty="0"/>
              <a:t>jó legyen a terv, mindenki magáénak érezze</a:t>
            </a:r>
          </a:p>
          <a:p>
            <a:pPr lvl="1"/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28" name="Téglalap 27"/>
          <p:cNvSpPr/>
          <p:nvPr/>
        </p:nvSpPr>
        <p:spPr>
          <a:xfrm>
            <a:off x="7516132" y="2655372"/>
            <a:ext cx="455063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 smtClean="0"/>
              <a:t>…</a:t>
            </a:r>
            <a:endParaRPr lang="hu-HU" sz="1600" dirty="0"/>
          </a:p>
        </p:txBody>
      </p:sp>
      <p:graphicFrame>
        <p:nvGraphicFramePr>
          <p:cNvPr id="33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5" name="Egyenes összekötő 34"/>
          <p:cNvCxnSpPr/>
          <p:nvPr/>
        </p:nvCxnSpPr>
        <p:spPr>
          <a:xfrm flipV="1">
            <a:off x="6028134" y="1303280"/>
            <a:ext cx="1" cy="497593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0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eredménytervezés folyamata a </a:t>
            </a:r>
            <a:r>
              <a:rPr lang="hu-HU" dirty="0" err="1" smtClean="0"/>
              <a:t>Vershire</a:t>
            </a:r>
            <a:r>
              <a:rPr lang="hu-HU" dirty="0" smtClean="0"/>
              <a:t> esetében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10" y="784329"/>
            <a:ext cx="10320337" cy="5144291"/>
          </a:xfrm>
        </p:spPr>
      </p:pic>
      <p:graphicFrame>
        <p:nvGraphicFramePr>
          <p:cNvPr id="10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778799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6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7581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254B8A"/>
                </a:solidFill>
              </a:rPr>
              <a:t>Gyárigazgató indokolt felelőssége</a:t>
            </a:r>
            <a:endParaRPr lang="hu-HU" b="1" dirty="0">
              <a:solidFill>
                <a:srgbClr val="254B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Jelenlegi eredménytervezési folyamat megtartása </a:t>
            </a:r>
            <a:r>
              <a:rPr lang="hu-HU" b="1" dirty="0">
                <a:solidFill>
                  <a:srgbClr val="254B8A"/>
                </a:solidFill>
              </a:rPr>
              <a:t>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 smtClean="0"/>
              <a:t>Vershire</a:t>
            </a:r>
            <a:r>
              <a:rPr lang="hu-HU" sz="1600" b="1" i="1" dirty="0" smtClean="0"/>
              <a:t> </a:t>
            </a:r>
            <a:r>
              <a:rPr lang="hu-HU" sz="1600" b="1" i="1" dirty="0" err="1" smtClean="0"/>
              <a:t>Company</a:t>
            </a:r>
            <a:r>
              <a:rPr lang="hu-HU" sz="1600" b="1" i="1" dirty="0" smtClean="0"/>
              <a:t> a </a:t>
            </a:r>
            <a:r>
              <a:rPr lang="hu-HU" sz="1600" b="1" i="1" dirty="0"/>
              <a:t>következő években javítani tudja </a:t>
            </a:r>
            <a:r>
              <a:rPr lang="hu-HU" sz="1600" b="1" i="1" dirty="0" smtClean="0"/>
              <a:t>az eredménytervezés folyamatát és tisztázni a felelősségi köröket.</a:t>
            </a:r>
            <a:endParaRPr lang="hu-HU" sz="1600" b="1" i="1" dirty="0"/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Gyárigazgató felelősségének felsőbb szintre helyezése</a:t>
            </a:r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3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Javaslatok az eredménytervezés folyamatának optimalizálására 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839551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63" y="2670651"/>
            <a:ext cx="7345074" cy="3661237"/>
          </a:xfrm>
          <a:prstGeom prst="rect">
            <a:avLst/>
          </a:prstGeom>
        </p:spPr>
      </p:pic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8400749" y="1526387"/>
            <a:ext cx="2003453" cy="6968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</a:rPr>
              <a:t>c</a:t>
            </a:r>
            <a:r>
              <a:rPr lang="hu-HU" sz="1600" b="1" dirty="0" err="1" smtClean="0">
                <a:solidFill>
                  <a:schemeClr val="tx1"/>
                </a:solidFill>
              </a:rPr>
              <a:t>ontrollerekkel</a:t>
            </a:r>
            <a:r>
              <a:rPr lang="hu-HU" sz="1600" b="1" dirty="0" smtClean="0">
                <a:solidFill>
                  <a:schemeClr val="tx1"/>
                </a:solidFill>
              </a:rPr>
              <a:t> való keretterv </a:t>
            </a:r>
            <a:r>
              <a:rPr lang="hu-HU" sz="1600" b="1" dirty="0" err="1" smtClean="0">
                <a:solidFill>
                  <a:schemeClr val="tx1"/>
                </a:solidFill>
              </a:rPr>
              <a:t>végignézése</a:t>
            </a:r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10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4092547" y="1482984"/>
            <a:ext cx="2003453" cy="6968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1-2 éves előrejelzés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41591" y="1412493"/>
            <a:ext cx="24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Kivehető a folyamatból:</a:t>
            </a:r>
            <a:endParaRPr lang="hu-HU" dirty="0"/>
          </a:p>
        </p:txBody>
      </p:sp>
      <p:cxnSp>
        <p:nvCxnSpPr>
          <p:cNvPr id="17" name="Görbe összekötő 16"/>
          <p:cNvCxnSpPr>
            <a:stCxn id="9" idx="2"/>
          </p:cNvCxnSpPr>
          <p:nvPr/>
        </p:nvCxnSpPr>
        <p:spPr>
          <a:xfrm rot="5400000">
            <a:off x="5171025" y="1919966"/>
            <a:ext cx="3928201" cy="453470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örbe összekötő 24"/>
          <p:cNvCxnSpPr>
            <a:stCxn id="10" idx="2"/>
          </p:cNvCxnSpPr>
          <p:nvPr/>
        </p:nvCxnSpPr>
        <p:spPr>
          <a:xfrm rot="5400000">
            <a:off x="3806474" y="1884890"/>
            <a:ext cx="992877" cy="1582724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0169974" y="5192408"/>
            <a:ext cx="1909573" cy="113948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 sz="1600" b="1" dirty="0" smtClean="0">
              <a:solidFill>
                <a:schemeClr val="tx1"/>
              </a:solidFill>
            </a:endParaRPr>
          </a:p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Többi </a:t>
            </a:r>
            <a:r>
              <a:rPr lang="hu-HU" sz="1600" b="1" dirty="0">
                <a:solidFill>
                  <a:schemeClr val="tx1"/>
                </a:solidFill>
              </a:rPr>
              <a:t>rész nem </a:t>
            </a:r>
            <a:r>
              <a:rPr lang="hu-HU" sz="1600" b="1" dirty="0" smtClean="0">
                <a:solidFill>
                  <a:schemeClr val="tx1"/>
                </a:solidFill>
              </a:rPr>
              <a:t>kivehető </a:t>
            </a:r>
            <a:r>
              <a:rPr lang="hu-HU" sz="1600" b="1" dirty="0">
                <a:solidFill>
                  <a:schemeClr val="tx1"/>
                </a:solidFill>
              </a:rPr>
              <a:t>a folyamat összetettsége </a:t>
            </a:r>
            <a:r>
              <a:rPr lang="hu-HU" sz="1600" b="1" dirty="0" smtClean="0">
                <a:solidFill>
                  <a:schemeClr val="tx1"/>
                </a:solidFill>
              </a:rPr>
              <a:t>miatt.</a:t>
            </a:r>
            <a:endParaRPr lang="hu-HU" sz="1600" b="1" dirty="0">
              <a:solidFill>
                <a:schemeClr val="tx1"/>
              </a:solidFill>
            </a:endParaRPr>
          </a:p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26" grpId="0" animBg="1"/>
      <p:bldP spid="26" grpId="1" animBg="1"/>
      <p:bldP spid="26" grpId="2" animBg="1"/>
      <p:bldP spid="26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rgbClr val="254B8A"/>
                </a:solidFill>
              </a:rPr>
              <a:t>Gyárigazgató indokolt felelőssége</a:t>
            </a:r>
            <a:endParaRPr lang="hu-HU" b="1" dirty="0">
              <a:solidFill>
                <a:srgbClr val="254B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 smtClean="0"/>
              <a:t>Vershire</a:t>
            </a:r>
            <a:r>
              <a:rPr lang="hu-HU" sz="1600" b="1" i="1" dirty="0" smtClean="0"/>
              <a:t> </a:t>
            </a:r>
            <a:r>
              <a:rPr lang="hu-HU" sz="1600" b="1" i="1" dirty="0" err="1" smtClean="0"/>
              <a:t>Company</a:t>
            </a:r>
            <a:r>
              <a:rPr lang="hu-HU" sz="1600" b="1" i="1" dirty="0" smtClean="0"/>
              <a:t> a </a:t>
            </a:r>
            <a:r>
              <a:rPr lang="hu-HU" sz="1600" b="1" i="1" dirty="0"/>
              <a:t>következő években javítani tudja </a:t>
            </a:r>
            <a:r>
              <a:rPr lang="hu-HU" sz="1600" b="1" i="1" dirty="0" smtClean="0"/>
              <a:t>az eredménytervezés folyamatát és tisztázni a felelősségi köröket.</a:t>
            </a:r>
            <a:endParaRPr lang="hu-HU" sz="1600" b="1" i="1" dirty="0"/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 smtClean="0">
                <a:solidFill>
                  <a:srgbClr val="254B8A"/>
                </a:solidFill>
              </a:rPr>
              <a:t>Gyárigazgató felelősségének felsőbb szintre helyezése</a:t>
            </a:r>
            <a:endParaRPr lang="hu-HU" b="1" dirty="0">
              <a:solidFill>
                <a:srgbClr val="254B8A"/>
              </a:solidFill>
            </a:endParaRP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15830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0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576</Words>
  <Application>Microsoft Office PowerPoint</Application>
  <PresentationFormat>Szélesvásznú</PresentationFormat>
  <Paragraphs>195</Paragraphs>
  <Slides>15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CordiaUPC</vt:lpstr>
      <vt:lpstr>Microsoft New Tai Lue</vt:lpstr>
      <vt:lpstr>Microsoft Yi Baiti</vt:lpstr>
      <vt:lpstr>Wingdings</vt:lpstr>
      <vt:lpstr>Office-téma</vt:lpstr>
      <vt:lpstr>A Vershire Company esete</vt:lpstr>
      <vt:lpstr>Vezetői összefoglaló</vt:lpstr>
      <vt:lpstr>Vezetői összefoglaló</vt:lpstr>
      <vt:lpstr>A tervezési rendszernek megvannak az erősségei és gyengeségei egyaránt</vt:lpstr>
      <vt:lpstr>A kontrollrendszernek megvannak az erősségei és gyengeségei egyaránt</vt:lpstr>
      <vt:lpstr>Az eredménytervezés folyamata a Vershire esetében</vt:lpstr>
      <vt:lpstr>Vezetői összefoglaló</vt:lpstr>
      <vt:lpstr>Javaslatok az eredménytervezés folyamatának optimalizálására </vt:lpstr>
      <vt:lpstr>Vezetői összefoglaló</vt:lpstr>
      <vt:lpstr>A gyárigazgatók kérdéses felelőssége az eredményért</vt:lpstr>
      <vt:lpstr>A teljesítményértékelési rendszerek értékelése</vt:lpstr>
      <vt:lpstr>Vezetői összefoglaló</vt:lpstr>
      <vt:lpstr>A rendszer további módosítási lehetőségei</vt:lpstr>
      <vt:lpstr>Köszönjük a figyelmet!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Tamás Zsanett</dc:creator>
  <cp:lastModifiedBy>Réka</cp:lastModifiedBy>
  <cp:revision>295</cp:revision>
  <dcterms:created xsi:type="dcterms:W3CDTF">2017-10-21T16:25:42Z</dcterms:created>
  <dcterms:modified xsi:type="dcterms:W3CDTF">2018-03-06T13:17:27Z</dcterms:modified>
</cp:coreProperties>
</file>