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2" r:id="rId2"/>
    <p:sldId id="343" r:id="rId3"/>
    <p:sldId id="344" r:id="rId4"/>
    <p:sldId id="349" r:id="rId5"/>
    <p:sldId id="342" r:id="rId6"/>
    <p:sldId id="345" r:id="rId7"/>
    <p:sldId id="336" r:id="rId8"/>
    <p:sldId id="346" r:id="rId9"/>
    <p:sldId id="337" r:id="rId10"/>
    <p:sldId id="338" r:id="rId11"/>
    <p:sldId id="347" r:id="rId12"/>
    <p:sldId id="339" r:id="rId13"/>
    <p:sldId id="321" r:id="rId14"/>
    <p:sldId id="323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022"/>
    <a:srgbClr val="254B8A"/>
    <a:srgbClr val="AAC2E8"/>
    <a:srgbClr val="F2F2F2"/>
    <a:srgbClr val="E6E6E6"/>
    <a:srgbClr val="7BA0DB"/>
    <a:srgbClr val="FB1515"/>
    <a:srgbClr val="6B94D7"/>
    <a:srgbClr val="C55A11"/>
    <a:srgbClr val="FBC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Világos stílus 2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Világos stílus 2 – 5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8" autoAdjust="0"/>
    <p:restoredTop sz="84158" autoAdjust="0"/>
  </p:normalViewPr>
  <p:slideViewPr>
    <p:cSldViewPr snapToGrid="0">
      <p:cViewPr varScale="1">
        <p:scale>
          <a:sx n="88" d="100"/>
          <a:sy n="88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34CD900E-1E25-48E4-8E37-CFDC1F82B0F5}" type="presOf" srcId="{8F6F2284-D2A5-4559-ABD0-90B37859EAC9}" destId="{4998BFFB-C4A0-4EA3-83A2-3D608F9E3ED1}" srcOrd="0" destOrd="0" presId="urn:microsoft.com/office/officeart/2005/8/layout/chevron1"/>
    <dgm:cxn modelId="{951FD022-C4B5-43B2-855E-66DD92E8EA0C}" type="presOf" srcId="{9DAC7C44-A2A6-42EC-B80A-222776A581F2}" destId="{7A041366-B0FB-4C06-BF3C-CC5BD8B505A8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9DB6E834-DA01-44DC-A996-71C08BCA1ED1}" type="presOf" srcId="{9AE636EA-781D-40BB-982E-C1D885ACE8A5}" destId="{E2D10E44-73BD-4D2D-8E6B-38BA5E93A2A1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1972A0CD-B7DA-48A9-8484-4269D787D5B5}" type="presOf" srcId="{8CF447A2-26DF-4984-B752-32FAD5C6B98D}" destId="{D5741B37-DF94-443D-A188-14089936259A}" srcOrd="0" destOrd="0" presId="urn:microsoft.com/office/officeart/2005/8/layout/chevron1"/>
    <dgm:cxn modelId="{1854B25A-B58A-4B0A-9B5B-646257952B5A}" type="presParOf" srcId="{E2D10E44-73BD-4D2D-8E6B-38BA5E93A2A1}" destId="{D5741B37-DF94-443D-A188-14089936259A}" srcOrd="0" destOrd="0" presId="urn:microsoft.com/office/officeart/2005/8/layout/chevron1"/>
    <dgm:cxn modelId="{1F0B67BE-525F-4DA6-B759-A5886E91D149}" type="presParOf" srcId="{E2D10E44-73BD-4D2D-8E6B-38BA5E93A2A1}" destId="{D177B09B-042A-494E-A11E-468C12412477}" srcOrd="1" destOrd="0" presId="urn:microsoft.com/office/officeart/2005/8/layout/chevron1"/>
    <dgm:cxn modelId="{CB42DAE5-025B-400A-8000-FC02CB9472E2}" type="presParOf" srcId="{E2D10E44-73BD-4D2D-8E6B-38BA5E93A2A1}" destId="{4998BFFB-C4A0-4EA3-83A2-3D608F9E3ED1}" srcOrd="2" destOrd="0" presId="urn:microsoft.com/office/officeart/2005/8/layout/chevron1"/>
    <dgm:cxn modelId="{EA4B2D30-9467-41AA-AC98-356E832CA7C8}" type="presParOf" srcId="{E2D10E44-73BD-4D2D-8E6B-38BA5E93A2A1}" destId="{24403B94-C44E-4F06-9A1B-36896CBE2818}" srcOrd="3" destOrd="0" presId="urn:microsoft.com/office/officeart/2005/8/layout/chevron1"/>
    <dgm:cxn modelId="{68EF9F39-CC4C-41C7-90B6-508153F9E343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F200F32-468B-405E-B6CF-709E49BC4D2C}" type="presOf" srcId="{8F6F2284-D2A5-4559-ABD0-90B37859EAC9}" destId="{4998BFFB-C4A0-4EA3-83A2-3D608F9E3ED1}" srcOrd="0" destOrd="0" presId="urn:microsoft.com/office/officeart/2005/8/layout/chevron1"/>
    <dgm:cxn modelId="{7DDDCD39-D264-4A79-8F42-3B4DE2CB7D87}" type="presOf" srcId="{9AE636EA-781D-40BB-982E-C1D885ACE8A5}" destId="{E2D10E44-73BD-4D2D-8E6B-38BA5E93A2A1}" srcOrd="0" destOrd="0" presId="urn:microsoft.com/office/officeart/2005/8/layout/chevron1"/>
    <dgm:cxn modelId="{2635E039-25DB-4A20-9672-09319AE1E661}" type="presOf" srcId="{8CF447A2-26DF-4984-B752-32FAD5C6B98D}" destId="{D5741B37-DF94-443D-A188-14089936259A}" srcOrd="0" destOrd="0" presId="urn:microsoft.com/office/officeart/2005/8/layout/chevron1"/>
    <dgm:cxn modelId="{1B8E7368-FCBA-4954-B8C2-E662213F522B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8A65CF37-8EA6-434B-BD1F-901FD5944B7F}" type="presParOf" srcId="{E2D10E44-73BD-4D2D-8E6B-38BA5E93A2A1}" destId="{D5741B37-DF94-443D-A188-14089936259A}" srcOrd="0" destOrd="0" presId="urn:microsoft.com/office/officeart/2005/8/layout/chevron1"/>
    <dgm:cxn modelId="{225A520F-A9CE-499A-93A5-36E5CC402342}" type="presParOf" srcId="{E2D10E44-73BD-4D2D-8E6B-38BA5E93A2A1}" destId="{D177B09B-042A-494E-A11E-468C12412477}" srcOrd="1" destOrd="0" presId="urn:microsoft.com/office/officeart/2005/8/layout/chevron1"/>
    <dgm:cxn modelId="{2FF912D2-3496-416B-889C-9C66EDA0F3B1}" type="presParOf" srcId="{E2D10E44-73BD-4D2D-8E6B-38BA5E93A2A1}" destId="{4998BFFB-C4A0-4EA3-83A2-3D608F9E3ED1}" srcOrd="2" destOrd="0" presId="urn:microsoft.com/office/officeart/2005/8/layout/chevron1"/>
    <dgm:cxn modelId="{C703F4AA-EE6B-4C8F-91AE-B4C75FEB1696}" type="presParOf" srcId="{E2D10E44-73BD-4D2D-8E6B-38BA5E93A2A1}" destId="{24403B94-C44E-4F06-9A1B-36896CBE2818}" srcOrd="3" destOrd="0" presId="urn:microsoft.com/office/officeart/2005/8/layout/chevron1"/>
    <dgm:cxn modelId="{0F9636FD-9C99-487C-9561-F8C237F4D2E7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E636EA-781D-40BB-982E-C1D885ACE8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CF447A2-26DF-4984-B752-32FAD5C6B98D}">
      <dgm:prSet phldrT="[Szöveg]" custT="1"/>
      <dgm:spPr>
        <a:solidFill>
          <a:schemeClr val="tx2">
            <a:lumMod val="20000"/>
            <a:lumOff val="80000"/>
          </a:schemeClr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gm:t>
    </dgm:pt>
    <dgm:pt modelId="{88292455-AB1B-4351-AC3A-01F2BD6D910D}" type="parTrans" cxnId="{C2FDF84F-3712-43F8-92B9-3BF842AE1505}">
      <dgm:prSet/>
      <dgm:spPr/>
      <dgm:t>
        <a:bodyPr/>
        <a:lstStyle/>
        <a:p>
          <a:endParaRPr lang="hu-HU" sz="1600"/>
        </a:p>
      </dgm:t>
    </dgm:pt>
    <dgm:pt modelId="{C1667739-576C-4C99-909B-94FC1593075B}" type="sibTrans" cxnId="{C2FDF84F-3712-43F8-92B9-3BF842AE1505}">
      <dgm:prSet/>
      <dgm:spPr/>
      <dgm:t>
        <a:bodyPr/>
        <a:lstStyle/>
        <a:p>
          <a:endParaRPr lang="hu-HU" sz="1600"/>
        </a:p>
      </dgm:t>
    </dgm:pt>
    <dgm:pt modelId="{8F6F2284-D2A5-4559-ABD0-90B37859EAC9}">
      <dgm:prSet phldrT="[Szöveg]" custT="1"/>
      <dgm:spPr>
        <a:solidFill>
          <a:srgbClr val="FAE022"/>
        </a:solidFill>
        <a:ln>
          <a:solidFill>
            <a:srgbClr val="282F7C"/>
          </a:solidFill>
        </a:ln>
      </dgm:spPr>
      <dgm:t>
        <a:bodyPr/>
        <a:lstStyle/>
        <a:p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gm:t>
    </dgm:pt>
    <dgm:pt modelId="{34BDC8B1-DC9D-400F-96C3-6FD8418FA9B7}" type="parTrans" cxnId="{1DCB9C96-BBA2-45B2-BAA7-A2CB34E8A151}">
      <dgm:prSet/>
      <dgm:spPr/>
      <dgm:t>
        <a:bodyPr/>
        <a:lstStyle/>
        <a:p>
          <a:endParaRPr lang="hu-HU" sz="1600"/>
        </a:p>
      </dgm:t>
    </dgm:pt>
    <dgm:pt modelId="{251F0F88-AC87-40EA-8912-C493F0470A78}" type="sibTrans" cxnId="{1DCB9C96-BBA2-45B2-BAA7-A2CB34E8A151}">
      <dgm:prSet/>
      <dgm:spPr/>
      <dgm:t>
        <a:bodyPr/>
        <a:lstStyle/>
        <a:p>
          <a:endParaRPr lang="hu-HU" sz="1600"/>
        </a:p>
      </dgm:t>
    </dgm:pt>
    <dgm:pt modelId="{9DAC7C44-A2A6-42EC-B80A-222776A581F2}">
      <dgm:prSet phldrT="[Szöveg]" custT="1"/>
      <dgm:spPr>
        <a:solidFill>
          <a:schemeClr val="bg1">
            <a:lumMod val="85000"/>
          </a:schemeClr>
        </a:solidFill>
        <a:ln>
          <a:solidFill>
            <a:srgbClr val="282F7C"/>
          </a:solidFill>
        </a:ln>
      </dgm:spPr>
      <dgm:t>
        <a:bodyPr/>
        <a:lstStyle/>
        <a:p>
          <a:pPr algn="ctr"/>
          <a:r>
            <a:rPr lang="hu-HU" sz="11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gm:t>
    </dgm:pt>
    <dgm:pt modelId="{5DFBC222-CEA1-4A2D-B5C2-F57AA27171F5}" type="parTrans" cxnId="{04C60A2A-D50D-4826-9833-88B9940EF4E4}">
      <dgm:prSet/>
      <dgm:spPr/>
      <dgm:t>
        <a:bodyPr/>
        <a:lstStyle/>
        <a:p>
          <a:endParaRPr lang="hu-HU" sz="1600"/>
        </a:p>
      </dgm:t>
    </dgm:pt>
    <dgm:pt modelId="{DFA3BB64-9F39-4E3B-B625-B4518954928A}" type="sibTrans" cxnId="{04C60A2A-D50D-4826-9833-88B9940EF4E4}">
      <dgm:prSet/>
      <dgm:spPr/>
      <dgm:t>
        <a:bodyPr/>
        <a:lstStyle/>
        <a:p>
          <a:endParaRPr lang="hu-HU" sz="1600"/>
        </a:p>
      </dgm:t>
    </dgm:pt>
    <dgm:pt modelId="{E2D10E44-73BD-4D2D-8E6B-38BA5E93A2A1}" type="pres">
      <dgm:prSet presAssocID="{9AE636EA-781D-40BB-982E-C1D885ACE8A5}" presName="Name0" presStyleCnt="0">
        <dgm:presLayoutVars>
          <dgm:dir/>
          <dgm:animLvl val="lvl"/>
          <dgm:resizeHandles val="exact"/>
        </dgm:presLayoutVars>
      </dgm:prSet>
      <dgm:spPr/>
    </dgm:pt>
    <dgm:pt modelId="{D5741B37-DF94-443D-A188-14089936259A}" type="pres">
      <dgm:prSet presAssocID="{8CF447A2-26DF-4984-B752-32FAD5C6B98D}" presName="parTxOnly" presStyleLbl="node1" presStyleIdx="0" presStyleCnt="3" custScaleY="55916">
        <dgm:presLayoutVars>
          <dgm:chMax val="0"/>
          <dgm:chPref val="0"/>
          <dgm:bulletEnabled val="1"/>
        </dgm:presLayoutVars>
      </dgm:prSet>
      <dgm:spPr/>
    </dgm:pt>
    <dgm:pt modelId="{D177B09B-042A-494E-A11E-468C12412477}" type="pres">
      <dgm:prSet presAssocID="{C1667739-576C-4C99-909B-94FC1593075B}" presName="parTxOnlySpace" presStyleCnt="0"/>
      <dgm:spPr/>
    </dgm:pt>
    <dgm:pt modelId="{4998BFFB-C4A0-4EA3-83A2-3D608F9E3ED1}" type="pres">
      <dgm:prSet presAssocID="{8F6F2284-D2A5-4559-ABD0-90B37859EAC9}" presName="parTxOnly" presStyleLbl="node1" presStyleIdx="1" presStyleCnt="3" custScaleY="55916">
        <dgm:presLayoutVars>
          <dgm:chMax val="0"/>
          <dgm:chPref val="0"/>
          <dgm:bulletEnabled val="1"/>
        </dgm:presLayoutVars>
      </dgm:prSet>
      <dgm:spPr/>
    </dgm:pt>
    <dgm:pt modelId="{24403B94-C44E-4F06-9A1B-36896CBE2818}" type="pres">
      <dgm:prSet presAssocID="{251F0F88-AC87-40EA-8912-C493F0470A78}" presName="parTxOnlySpace" presStyleCnt="0"/>
      <dgm:spPr/>
    </dgm:pt>
    <dgm:pt modelId="{7A041366-B0FB-4C06-BF3C-CC5BD8B505A8}" type="pres">
      <dgm:prSet presAssocID="{9DAC7C44-A2A6-42EC-B80A-222776A581F2}" presName="parTxOnly" presStyleLbl="node1" presStyleIdx="2" presStyleCnt="3" custScaleY="55916">
        <dgm:presLayoutVars>
          <dgm:chMax val="0"/>
          <dgm:chPref val="0"/>
          <dgm:bulletEnabled val="1"/>
        </dgm:presLayoutVars>
      </dgm:prSet>
      <dgm:spPr/>
    </dgm:pt>
  </dgm:ptLst>
  <dgm:cxnLst>
    <dgm:cxn modelId="{58572508-6091-4602-B279-D254EDFBFC63}" type="presOf" srcId="{8CF447A2-26DF-4984-B752-32FAD5C6B98D}" destId="{D5741B37-DF94-443D-A188-14089936259A}" srcOrd="0" destOrd="0" presId="urn:microsoft.com/office/officeart/2005/8/layout/chevron1"/>
    <dgm:cxn modelId="{04C60A2A-D50D-4826-9833-88B9940EF4E4}" srcId="{9AE636EA-781D-40BB-982E-C1D885ACE8A5}" destId="{9DAC7C44-A2A6-42EC-B80A-222776A581F2}" srcOrd="2" destOrd="0" parTransId="{5DFBC222-CEA1-4A2D-B5C2-F57AA27171F5}" sibTransId="{DFA3BB64-9F39-4E3B-B625-B4518954928A}"/>
    <dgm:cxn modelId="{3A71F12F-38F4-4C56-9EE4-12C06A3A9317}" type="presOf" srcId="{9AE636EA-781D-40BB-982E-C1D885ACE8A5}" destId="{E2D10E44-73BD-4D2D-8E6B-38BA5E93A2A1}" srcOrd="0" destOrd="0" presId="urn:microsoft.com/office/officeart/2005/8/layout/chevron1"/>
    <dgm:cxn modelId="{888D734C-2C2C-4F95-A670-39E9408BD15D}" type="presOf" srcId="{9DAC7C44-A2A6-42EC-B80A-222776A581F2}" destId="{7A041366-B0FB-4C06-BF3C-CC5BD8B505A8}" srcOrd="0" destOrd="0" presId="urn:microsoft.com/office/officeart/2005/8/layout/chevron1"/>
    <dgm:cxn modelId="{C2FDF84F-3712-43F8-92B9-3BF842AE1505}" srcId="{9AE636EA-781D-40BB-982E-C1D885ACE8A5}" destId="{8CF447A2-26DF-4984-B752-32FAD5C6B98D}" srcOrd="0" destOrd="0" parTransId="{88292455-AB1B-4351-AC3A-01F2BD6D910D}" sibTransId="{C1667739-576C-4C99-909B-94FC1593075B}"/>
    <dgm:cxn modelId="{1DCB9C96-BBA2-45B2-BAA7-A2CB34E8A151}" srcId="{9AE636EA-781D-40BB-982E-C1D885ACE8A5}" destId="{8F6F2284-D2A5-4559-ABD0-90B37859EAC9}" srcOrd="1" destOrd="0" parTransId="{34BDC8B1-DC9D-400F-96C3-6FD8418FA9B7}" sibTransId="{251F0F88-AC87-40EA-8912-C493F0470A78}"/>
    <dgm:cxn modelId="{6C926DD9-218E-46BD-A80F-B5C13A3B3680}" type="presOf" srcId="{8F6F2284-D2A5-4559-ABD0-90B37859EAC9}" destId="{4998BFFB-C4A0-4EA3-83A2-3D608F9E3ED1}" srcOrd="0" destOrd="0" presId="urn:microsoft.com/office/officeart/2005/8/layout/chevron1"/>
    <dgm:cxn modelId="{86FDE040-4BBA-4647-A5D8-4235150468DA}" type="presParOf" srcId="{E2D10E44-73BD-4D2D-8E6B-38BA5E93A2A1}" destId="{D5741B37-DF94-443D-A188-14089936259A}" srcOrd="0" destOrd="0" presId="urn:microsoft.com/office/officeart/2005/8/layout/chevron1"/>
    <dgm:cxn modelId="{63162FCE-6714-4BC0-8C56-EAA38E2D34A7}" type="presParOf" srcId="{E2D10E44-73BD-4D2D-8E6B-38BA5E93A2A1}" destId="{D177B09B-042A-494E-A11E-468C12412477}" srcOrd="1" destOrd="0" presId="urn:microsoft.com/office/officeart/2005/8/layout/chevron1"/>
    <dgm:cxn modelId="{02F6D62F-9897-4345-BBF2-71700A280D91}" type="presParOf" srcId="{E2D10E44-73BD-4D2D-8E6B-38BA5E93A2A1}" destId="{4998BFFB-C4A0-4EA3-83A2-3D608F9E3ED1}" srcOrd="2" destOrd="0" presId="urn:microsoft.com/office/officeart/2005/8/layout/chevron1"/>
    <dgm:cxn modelId="{5F5C89F0-2A3D-48FF-AF44-109629ECD97D}" type="presParOf" srcId="{E2D10E44-73BD-4D2D-8E6B-38BA5E93A2A1}" destId="{24403B94-C44E-4F06-9A1B-36896CBE2818}" srcOrd="3" destOrd="0" presId="urn:microsoft.com/office/officeart/2005/8/layout/chevron1"/>
    <dgm:cxn modelId="{1A580AED-5BFF-465F-B5D6-C4EEC12CA5CF}" type="presParOf" srcId="{E2D10E44-73BD-4D2D-8E6B-38BA5E93A2A1}" destId="{7A041366-B0FB-4C06-BF3C-CC5BD8B505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7CFFAE-C6FC-4832-BADA-5840CBF69AF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EF69DFA-B340-4B7D-AF5B-727367B53450}">
      <dgm:prSet phldrT="[Szöveg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 vert="horz"/>
        <a:lstStyle/>
        <a:p>
          <a:r>
            <a:rPr lang="hu-HU" sz="2000" dirty="0">
              <a:solidFill>
                <a:schemeClr val="tx1"/>
              </a:solidFill>
            </a:rPr>
            <a:t>Eredmény</a:t>
          </a:r>
          <a:endParaRPr lang="hu-HU" sz="500" dirty="0">
            <a:solidFill>
              <a:schemeClr val="tx1"/>
            </a:solidFill>
          </a:endParaRPr>
        </a:p>
      </dgm:t>
    </dgm:pt>
    <dgm:pt modelId="{1540E1C1-CAD0-4CBA-99B3-A40D8671EE66}" type="parTrans" cxnId="{C31DA0CB-719A-4EE4-B7BA-C188431266B5}">
      <dgm:prSet/>
      <dgm:spPr/>
      <dgm:t>
        <a:bodyPr/>
        <a:lstStyle/>
        <a:p>
          <a:endParaRPr lang="hu-HU" sz="1100"/>
        </a:p>
      </dgm:t>
    </dgm:pt>
    <dgm:pt modelId="{538CD235-332C-41C7-A36E-9BC29AB08338}" type="sibTrans" cxnId="{C31DA0CB-719A-4EE4-B7BA-C188431266B5}">
      <dgm:prSet/>
      <dgm:spPr/>
      <dgm:t>
        <a:bodyPr/>
        <a:lstStyle/>
        <a:p>
          <a:endParaRPr lang="hu-HU" sz="1100"/>
        </a:p>
      </dgm:t>
    </dgm:pt>
    <dgm:pt modelId="{324AECC0-54C4-4A21-9518-90207D7A83C2}">
      <dgm:prSet phldrT="[Szöveg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sz="2400" dirty="0">
              <a:solidFill>
                <a:schemeClr val="tx1"/>
              </a:solidFill>
            </a:rPr>
            <a:t>Bevétel</a:t>
          </a:r>
        </a:p>
      </dgm:t>
    </dgm:pt>
    <dgm:pt modelId="{E1847DC5-DD9C-4581-866C-E12FE1F9BBBC}" type="parTrans" cxnId="{99524AA4-093B-4507-9E24-465A0C51F545}">
      <dgm:prSet custT="1"/>
      <dgm:spPr/>
      <dgm:t>
        <a:bodyPr/>
        <a:lstStyle/>
        <a:p>
          <a:endParaRPr lang="hu-HU" sz="200"/>
        </a:p>
      </dgm:t>
    </dgm:pt>
    <dgm:pt modelId="{19782B3D-9D2B-464F-BCE9-5FA958CFFB90}" type="sibTrans" cxnId="{99524AA4-093B-4507-9E24-465A0C51F545}">
      <dgm:prSet/>
      <dgm:spPr/>
      <dgm:t>
        <a:bodyPr/>
        <a:lstStyle/>
        <a:p>
          <a:endParaRPr lang="hu-HU" sz="1100"/>
        </a:p>
      </dgm:t>
    </dgm:pt>
    <dgm:pt modelId="{B4B3890F-7869-49AE-92C1-BC4823AACFC1}">
      <dgm:prSet phldrT="[Szöveg]" custT="1"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hu-HU" sz="2400" dirty="0">
              <a:solidFill>
                <a:schemeClr val="tx1"/>
              </a:solidFill>
            </a:rPr>
            <a:t>Ráfordítás</a:t>
          </a:r>
        </a:p>
      </dgm:t>
    </dgm:pt>
    <dgm:pt modelId="{1E522556-48EC-4C2F-855C-2228C74BF9F3}" type="parTrans" cxnId="{9B38C58B-70DC-4C69-BA0D-01D3006080A2}">
      <dgm:prSet custT="1"/>
      <dgm:spPr/>
      <dgm:t>
        <a:bodyPr/>
        <a:lstStyle/>
        <a:p>
          <a:endParaRPr lang="hu-HU" sz="200"/>
        </a:p>
      </dgm:t>
    </dgm:pt>
    <dgm:pt modelId="{A7938138-EC66-48C9-8DB2-053464DCC3DF}" type="sibTrans" cxnId="{9B38C58B-70DC-4C69-BA0D-01D3006080A2}">
      <dgm:prSet/>
      <dgm:spPr/>
      <dgm:t>
        <a:bodyPr/>
        <a:lstStyle/>
        <a:p>
          <a:endParaRPr lang="hu-HU" sz="1100"/>
        </a:p>
      </dgm:t>
    </dgm:pt>
    <dgm:pt modelId="{1B94F715-7ACD-4B92-AE82-74AB096173CE}" type="pres">
      <dgm:prSet presAssocID="{027CFFAE-C6FC-4832-BADA-5840CBF69AF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DFE266-D0B2-48BB-8DDB-BDAF7C8F6340}" type="pres">
      <dgm:prSet presAssocID="{9EF69DFA-B340-4B7D-AF5B-727367B53450}" presName="root1" presStyleCnt="0"/>
      <dgm:spPr/>
    </dgm:pt>
    <dgm:pt modelId="{17B39541-6BB3-40F3-A3AF-40076FE2D441}" type="pres">
      <dgm:prSet presAssocID="{9EF69DFA-B340-4B7D-AF5B-727367B53450}" presName="LevelOneTextNode" presStyleLbl="node0" presStyleIdx="0" presStyleCnt="1" custAng="5400000" custScaleX="73964" custScaleY="56457" custLinFactNeighborY="6088">
        <dgm:presLayoutVars>
          <dgm:chPref val="3"/>
        </dgm:presLayoutVars>
      </dgm:prSet>
      <dgm:spPr/>
    </dgm:pt>
    <dgm:pt modelId="{696DB4D0-9744-4389-9C67-11B07A221CBF}" type="pres">
      <dgm:prSet presAssocID="{9EF69DFA-B340-4B7D-AF5B-727367B53450}" presName="level2hierChild" presStyleCnt="0"/>
      <dgm:spPr/>
    </dgm:pt>
    <dgm:pt modelId="{F6277D86-5C9A-45A4-B102-97FB4C9DFBA7}" type="pres">
      <dgm:prSet presAssocID="{E1847DC5-DD9C-4581-866C-E12FE1F9BBBC}" presName="conn2-1" presStyleLbl="parChTrans1D2" presStyleIdx="0" presStyleCnt="2"/>
      <dgm:spPr/>
    </dgm:pt>
    <dgm:pt modelId="{29942000-4C01-4A1C-9541-375F99140C78}" type="pres">
      <dgm:prSet presAssocID="{E1847DC5-DD9C-4581-866C-E12FE1F9BBBC}" presName="connTx" presStyleLbl="parChTrans1D2" presStyleIdx="0" presStyleCnt="2"/>
      <dgm:spPr/>
    </dgm:pt>
    <dgm:pt modelId="{DE446EF2-C263-4011-AC1E-D82C5616DB08}" type="pres">
      <dgm:prSet presAssocID="{324AECC0-54C4-4A21-9518-90207D7A83C2}" presName="root2" presStyleCnt="0"/>
      <dgm:spPr/>
    </dgm:pt>
    <dgm:pt modelId="{9E0E311F-B3EF-4397-B91A-BBB8E2C44DEC}" type="pres">
      <dgm:prSet presAssocID="{324AECC0-54C4-4A21-9518-90207D7A83C2}" presName="LevelTwoTextNode" presStyleLbl="node2" presStyleIdx="0" presStyleCnt="2" custScaleX="86900" custScaleY="66882" custLinFactNeighborX="67064" custLinFactNeighborY="7387">
        <dgm:presLayoutVars>
          <dgm:chPref val="3"/>
        </dgm:presLayoutVars>
      </dgm:prSet>
      <dgm:spPr/>
    </dgm:pt>
    <dgm:pt modelId="{34D82648-4CB0-49E3-9A5A-7F12B19934CE}" type="pres">
      <dgm:prSet presAssocID="{324AECC0-54C4-4A21-9518-90207D7A83C2}" presName="level3hierChild" presStyleCnt="0"/>
      <dgm:spPr/>
    </dgm:pt>
    <dgm:pt modelId="{9B43EB5E-646B-4090-8A9D-53554E7893CF}" type="pres">
      <dgm:prSet presAssocID="{1E522556-48EC-4C2F-855C-2228C74BF9F3}" presName="conn2-1" presStyleLbl="parChTrans1D2" presStyleIdx="1" presStyleCnt="2"/>
      <dgm:spPr/>
    </dgm:pt>
    <dgm:pt modelId="{43E2D20C-B615-430A-8E5D-8179E0675579}" type="pres">
      <dgm:prSet presAssocID="{1E522556-48EC-4C2F-855C-2228C74BF9F3}" presName="connTx" presStyleLbl="parChTrans1D2" presStyleIdx="1" presStyleCnt="2"/>
      <dgm:spPr/>
    </dgm:pt>
    <dgm:pt modelId="{54D62CD1-2B9F-487C-B203-E84DB3B0DDF9}" type="pres">
      <dgm:prSet presAssocID="{B4B3890F-7869-49AE-92C1-BC4823AACFC1}" presName="root2" presStyleCnt="0"/>
      <dgm:spPr/>
    </dgm:pt>
    <dgm:pt modelId="{45A44E8D-8D43-4780-8654-58207D1DEBD9}" type="pres">
      <dgm:prSet presAssocID="{B4B3890F-7869-49AE-92C1-BC4823AACFC1}" presName="LevelTwoTextNode" presStyleLbl="node2" presStyleIdx="1" presStyleCnt="2" custScaleX="84727" custScaleY="73272" custLinFactNeighborX="66827" custLinFactNeighborY="60624">
        <dgm:presLayoutVars>
          <dgm:chPref val="3"/>
        </dgm:presLayoutVars>
      </dgm:prSet>
      <dgm:spPr/>
    </dgm:pt>
    <dgm:pt modelId="{2B3087FA-8D4C-495B-A637-533A2EF058EB}" type="pres">
      <dgm:prSet presAssocID="{B4B3890F-7869-49AE-92C1-BC4823AACFC1}" presName="level3hierChild" presStyleCnt="0"/>
      <dgm:spPr/>
    </dgm:pt>
  </dgm:ptLst>
  <dgm:cxnLst>
    <dgm:cxn modelId="{F5376B12-BCE1-4ED4-93F4-9B74703718D3}" type="presOf" srcId="{1E522556-48EC-4C2F-855C-2228C74BF9F3}" destId="{43E2D20C-B615-430A-8E5D-8179E0675579}" srcOrd="1" destOrd="0" presId="urn:microsoft.com/office/officeart/2008/layout/HorizontalMultiLevelHierarchy"/>
    <dgm:cxn modelId="{409A985B-B70E-4C91-B30B-A77DE6A87767}" type="presOf" srcId="{9EF69DFA-B340-4B7D-AF5B-727367B53450}" destId="{17B39541-6BB3-40F3-A3AF-40076FE2D441}" srcOrd="0" destOrd="0" presId="urn:microsoft.com/office/officeart/2008/layout/HorizontalMultiLevelHierarchy"/>
    <dgm:cxn modelId="{EF38BD66-3824-4B0E-9537-744EA5726A2E}" type="presOf" srcId="{324AECC0-54C4-4A21-9518-90207D7A83C2}" destId="{9E0E311F-B3EF-4397-B91A-BBB8E2C44DEC}" srcOrd="0" destOrd="0" presId="urn:microsoft.com/office/officeart/2008/layout/HorizontalMultiLevelHierarchy"/>
    <dgm:cxn modelId="{B94D7F73-F09A-4814-8A22-3B4821A9E873}" type="presOf" srcId="{B4B3890F-7869-49AE-92C1-BC4823AACFC1}" destId="{45A44E8D-8D43-4780-8654-58207D1DEBD9}" srcOrd="0" destOrd="0" presId="urn:microsoft.com/office/officeart/2008/layout/HorizontalMultiLevelHierarchy"/>
    <dgm:cxn modelId="{9B38C58B-70DC-4C69-BA0D-01D3006080A2}" srcId="{9EF69DFA-B340-4B7D-AF5B-727367B53450}" destId="{B4B3890F-7869-49AE-92C1-BC4823AACFC1}" srcOrd="1" destOrd="0" parTransId="{1E522556-48EC-4C2F-855C-2228C74BF9F3}" sibTransId="{A7938138-EC66-48C9-8DB2-053464DCC3DF}"/>
    <dgm:cxn modelId="{99524AA4-093B-4507-9E24-465A0C51F545}" srcId="{9EF69DFA-B340-4B7D-AF5B-727367B53450}" destId="{324AECC0-54C4-4A21-9518-90207D7A83C2}" srcOrd="0" destOrd="0" parTransId="{E1847DC5-DD9C-4581-866C-E12FE1F9BBBC}" sibTransId="{19782B3D-9D2B-464F-BCE9-5FA958CFFB90}"/>
    <dgm:cxn modelId="{46B637C8-0B09-4E1D-8116-DBD194078974}" type="presOf" srcId="{E1847DC5-DD9C-4581-866C-E12FE1F9BBBC}" destId="{F6277D86-5C9A-45A4-B102-97FB4C9DFBA7}" srcOrd="0" destOrd="0" presId="urn:microsoft.com/office/officeart/2008/layout/HorizontalMultiLevelHierarchy"/>
    <dgm:cxn modelId="{C31DA0CB-719A-4EE4-B7BA-C188431266B5}" srcId="{027CFFAE-C6FC-4832-BADA-5840CBF69AF7}" destId="{9EF69DFA-B340-4B7D-AF5B-727367B53450}" srcOrd="0" destOrd="0" parTransId="{1540E1C1-CAD0-4CBA-99B3-A40D8671EE66}" sibTransId="{538CD235-332C-41C7-A36E-9BC29AB08338}"/>
    <dgm:cxn modelId="{748D03D7-131B-4116-90C8-59753DBE91BA}" type="presOf" srcId="{1E522556-48EC-4C2F-855C-2228C74BF9F3}" destId="{9B43EB5E-646B-4090-8A9D-53554E7893CF}" srcOrd="0" destOrd="0" presId="urn:microsoft.com/office/officeart/2008/layout/HorizontalMultiLevelHierarchy"/>
    <dgm:cxn modelId="{24E8AAF0-7DED-4548-BCA7-595F00C0D82C}" type="presOf" srcId="{027CFFAE-C6FC-4832-BADA-5840CBF69AF7}" destId="{1B94F715-7ACD-4B92-AE82-74AB096173CE}" srcOrd="0" destOrd="0" presId="urn:microsoft.com/office/officeart/2008/layout/HorizontalMultiLevelHierarchy"/>
    <dgm:cxn modelId="{95B13FFB-149B-4CA0-B35A-EC1CCD4A86E0}" type="presOf" srcId="{E1847DC5-DD9C-4581-866C-E12FE1F9BBBC}" destId="{29942000-4C01-4A1C-9541-375F99140C78}" srcOrd="1" destOrd="0" presId="urn:microsoft.com/office/officeart/2008/layout/HorizontalMultiLevelHierarchy"/>
    <dgm:cxn modelId="{23CE2FD2-A20D-48F2-8009-CAFC6126F4DD}" type="presParOf" srcId="{1B94F715-7ACD-4B92-AE82-74AB096173CE}" destId="{91DFE266-D0B2-48BB-8DDB-BDAF7C8F6340}" srcOrd="0" destOrd="0" presId="urn:microsoft.com/office/officeart/2008/layout/HorizontalMultiLevelHierarchy"/>
    <dgm:cxn modelId="{AEA2E324-4125-4930-B876-AC2688BCB789}" type="presParOf" srcId="{91DFE266-D0B2-48BB-8DDB-BDAF7C8F6340}" destId="{17B39541-6BB3-40F3-A3AF-40076FE2D441}" srcOrd="0" destOrd="0" presId="urn:microsoft.com/office/officeart/2008/layout/HorizontalMultiLevelHierarchy"/>
    <dgm:cxn modelId="{11D66ADD-34C4-4026-9A29-F8C828864493}" type="presParOf" srcId="{91DFE266-D0B2-48BB-8DDB-BDAF7C8F6340}" destId="{696DB4D0-9744-4389-9C67-11B07A221CBF}" srcOrd="1" destOrd="0" presId="urn:microsoft.com/office/officeart/2008/layout/HorizontalMultiLevelHierarchy"/>
    <dgm:cxn modelId="{D0E36D40-2CED-49DF-B5CC-25A84FB7E3B0}" type="presParOf" srcId="{696DB4D0-9744-4389-9C67-11B07A221CBF}" destId="{F6277D86-5C9A-45A4-B102-97FB4C9DFBA7}" srcOrd="0" destOrd="0" presId="urn:microsoft.com/office/officeart/2008/layout/HorizontalMultiLevelHierarchy"/>
    <dgm:cxn modelId="{A862F8A2-98F0-45B7-A4CD-BB143A2BD72A}" type="presParOf" srcId="{F6277D86-5C9A-45A4-B102-97FB4C9DFBA7}" destId="{29942000-4C01-4A1C-9541-375F99140C78}" srcOrd="0" destOrd="0" presId="urn:microsoft.com/office/officeart/2008/layout/HorizontalMultiLevelHierarchy"/>
    <dgm:cxn modelId="{D465D11E-B3F7-49C6-B528-4470D139078B}" type="presParOf" srcId="{696DB4D0-9744-4389-9C67-11B07A221CBF}" destId="{DE446EF2-C263-4011-AC1E-D82C5616DB08}" srcOrd="1" destOrd="0" presId="urn:microsoft.com/office/officeart/2008/layout/HorizontalMultiLevelHierarchy"/>
    <dgm:cxn modelId="{EF7648C1-711A-44BB-BDEE-819207F21647}" type="presParOf" srcId="{DE446EF2-C263-4011-AC1E-D82C5616DB08}" destId="{9E0E311F-B3EF-4397-B91A-BBB8E2C44DEC}" srcOrd="0" destOrd="0" presId="urn:microsoft.com/office/officeart/2008/layout/HorizontalMultiLevelHierarchy"/>
    <dgm:cxn modelId="{74C56E52-8718-425C-BF1D-001B764E0F1E}" type="presParOf" srcId="{DE446EF2-C263-4011-AC1E-D82C5616DB08}" destId="{34D82648-4CB0-49E3-9A5A-7F12B19934CE}" srcOrd="1" destOrd="0" presId="urn:microsoft.com/office/officeart/2008/layout/HorizontalMultiLevelHierarchy"/>
    <dgm:cxn modelId="{E036424E-57B8-4F6C-8A78-594F3C6C27E6}" type="presParOf" srcId="{696DB4D0-9744-4389-9C67-11B07A221CBF}" destId="{9B43EB5E-646B-4090-8A9D-53554E7893CF}" srcOrd="2" destOrd="0" presId="urn:microsoft.com/office/officeart/2008/layout/HorizontalMultiLevelHierarchy"/>
    <dgm:cxn modelId="{493033DC-E07A-4D4A-8758-BF3712B57751}" type="presParOf" srcId="{9B43EB5E-646B-4090-8A9D-53554E7893CF}" destId="{43E2D20C-B615-430A-8E5D-8179E0675579}" srcOrd="0" destOrd="0" presId="urn:microsoft.com/office/officeart/2008/layout/HorizontalMultiLevelHierarchy"/>
    <dgm:cxn modelId="{440CF68E-CB1A-4135-A6B1-91CDBF4FEDBF}" type="presParOf" srcId="{696DB4D0-9744-4389-9C67-11B07A221CBF}" destId="{54D62CD1-2B9F-487C-B203-E84DB3B0DDF9}" srcOrd="3" destOrd="0" presId="urn:microsoft.com/office/officeart/2008/layout/HorizontalMultiLevelHierarchy"/>
    <dgm:cxn modelId="{2E2455D1-5F02-4734-964E-20ED02F33989}" type="presParOf" srcId="{54D62CD1-2B9F-487C-B203-E84DB3B0DDF9}" destId="{45A44E8D-8D43-4780-8654-58207D1DEBD9}" srcOrd="0" destOrd="0" presId="urn:microsoft.com/office/officeart/2008/layout/HorizontalMultiLevelHierarchy"/>
    <dgm:cxn modelId="{B0A3E655-A09A-4B25-8B23-C3AFF56D3F5E}" type="presParOf" srcId="{54D62CD1-2B9F-487C-B203-E84DB3B0DDF9}" destId="{2B3087FA-8D4C-495B-A637-533A2EF058E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1B37-DF94-443D-A188-14089936259A}">
      <dsp:nvSpPr>
        <dsp:cNvPr id="0" name=""/>
        <dsp:cNvSpPr/>
      </dsp:nvSpPr>
      <dsp:spPr>
        <a:xfrm>
          <a:off x="977" y="0"/>
          <a:ext cx="1190451" cy="22860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Szituáció</a:t>
          </a:r>
        </a:p>
      </dsp:txBody>
      <dsp:txXfrm>
        <a:off x="115278" y="0"/>
        <a:ext cx="961850" cy="228601"/>
      </dsp:txXfrm>
    </dsp:sp>
    <dsp:sp modelId="{4998BFFB-C4A0-4EA3-83A2-3D608F9E3ED1}">
      <dsp:nvSpPr>
        <dsp:cNvPr id="0" name=""/>
        <dsp:cNvSpPr/>
      </dsp:nvSpPr>
      <dsp:spPr>
        <a:xfrm>
          <a:off x="1072383" y="0"/>
          <a:ext cx="1190451" cy="228601"/>
        </a:xfrm>
        <a:prstGeom prst="chevron">
          <a:avLst/>
        </a:prstGeom>
        <a:solidFill>
          <a:srgbClr val="FAE022"/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Stratégia</a:t>
          </a:r>
        </a:p>
      </dsp:txBody>
      <dsp:txXfrm>
        <a:off x="1186684" y="0"/>
        <a:ext cx="961850" cy="228601"/>
      </dsp:txXfrm>
    </dsp:sp>
    <dsp:sp modelId="{7A041366-B0FB-4C06-BF3C-CC5BD8B505A8}">
      <dsp:nvSpPr>
        <dsp:cNvPr id="0" name=""/>
        <dsp:cNvSpPr/>
      </dsp:nvSpPr>
      <dsp:spPr>
        <a:xfrm>
          <a:off x="2143790" y="0"/>
          <a:ext cx="1190451" cy="228601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282F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dirty="0">
              <a:solidFill>
                <a:schemeClr val="accent5">
                  <a:lumMod val="50000"/>
                </a:schemeClr>
              </a:solidFill>
            </a:rPr>
            <a:t>Eredmény</a:t>
          </a:r>
        </a:p>
      </dsp:txBody>
      <dsp:txXfrm>
        <a:off x="2258091" y="0"/>
        <a:ext cx="961850" cy="2286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3EB5E-646B-4090-8A9D-53554E7893CF}">
      <dsp:nvSpPr>
        <dsp:cNvPr id="0" name=""/>
        <dsp:cNvSpPr/>
      </dsp:nvSpPr>
      <dsp:spPr>
        <a:xfrm>
          <a:off x="2050981" y="1804172"/>
          <a:ext cx="1740565" cy="455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282" y="0"/>
              </a:lnTo>
              <a:lnTo>
                <a:pt x="870282" y="455461"/>
              </a:lnTo>
              <a:lnTo>
                <a:pt x="1740565" y="4554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00" kern="1200"/>
        </a:p>
      </dsp:txBody>
      <dsp:txXfrm>
        <a:off x="2876285" y="1986923"/>
        <a:ext cx="89958" cy="89958"/>
      </dsp:txXfrm>
    </dsp:sp>
    <dsp:sp modelId="{F6277D86-5C9A-45A4-B102-97FB4C9DFBA7}">
      <dsp:nvSpPr>
        <dsp:cNvPr id="0" name=""/>
        <dsp:cNvSpPr/>
      </dsp:nvSpPr>
      <dsp:spPr>
        <a:xfrm>
          <a:off x="2050981" y="1353183"/>
          <a:ext cx="1745316" cy="450988"/>
        </a:xfrm>
        <a:custGeom>
          <a:avLst/>
          <a:gdLst/>
          <a:ahLst/>
          <a:cxnLst/>
          <a:rect l="0" t="0" r="0" b="0"/>
          <a:pathLst>
            <a:path>
              <a:moveTo>
                <a:pt x="0" y="450988"/>
              </a:moveTo>
              <a:lnTo>
                <a:pt x="872658" y="450988"/>
              </a:lnTo>
              <a:lnTo>
                <a:pt x="872658" y="0"/>
              </a:lnTo>
              <a:lnTo>
                <a:pt x="17453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00" kern="1200"/>
        </a:p>
      </dsp:txBody>
      <dsp:txXfrm>
        <a:off x="2878573" y="1533612"/>
        <a:ext cx="90132" cy="90132"/>
      </dsp:txXfrm>
    </dsp:sp>
    <dsp:sp modelId="{17B39541-6BB3-40F3-A3AF-40076FE2D441}">
      <dsp:nvSpPr>
        <dsp:cNvPr id="0" name=""/>
        <dsp:cNvSpPr/>
      </dsp:nvSpPr>
      <dsp:spPr>
        <a:xfrm>
          <a:off x="916937" y="1578149"/>
          <a:ext cx="1816042" cy="45204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solidFill>
                <a:schemeClr val="tx1"/>
              </a:solidFill>
            </a:rPr>
            <a:t>Eredmény</a:t>
          </a:r>
          <a:endParaRPr lang="hu-HU" sz="500" kern="1200" dirty="0">
            <a:solidFill>
              <a:schemeClr val="tx1"/>
            </a:solidFill>
          </a:endParaRPr>
        </a:p>
      </dsp:txBody>
      <dsp:txXfrm>
        <a:off x="916937" y="1578149"/>
        <a:ext cx="1816042" cy="452045"/>
      </dsp:txXfrm>
    </dsp:sp>
    <dsp:sp modelId="{9E0E311F-B3EF-4397-B91A-BBB8E2C44DEC}">
      <dsp:nvSpPr>
        <dsp:cNvPr id="0" name=""/>
        <dsp:cNvSpPr/>
      </dsp:nvSpPr>
      <dsp:spPr>
        <a:xfrm>
          <a:off x="3796298" y="1148802"/>
          <a:ext cx="1742028" cy="408762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>
              <a:solidFill>
                <a:schemeClr val="tx1"/>
              </a:solidFill>
            </a:rPr>
            <a:t>Bevétel</a:t>
          </a:r>
        </a:p>
      </dsp:txBody>
      <dsp:txXfrm>
        <a:off x="3796298" y="1148802"/>
        <a:ext cx="1742028" cy="408762"/>
      </dsp:txXfrm>
    </dsp:sp>
    <dsp:sp modelId="{45A44E8D-8D43-4780-8654-58207D1DEBD9}">
      <dsp:nvSpPr>
        <dsp:cNvPr id="0" name=""/>
        <dsp:cNvSpPr/>
      </dsp:nvSpPr>
      <dsp:spPr>
        <a:xfrm>
          <a:off x="3791547" y="2035725"/>
          <a:ext cx="1698468" cy="44781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>
              <a:solidFill>
                <a:schemeClr val="tx1"/>
              </a:solidFill>
            </a:rPr>
            <a:t>Ráfordítás</a:t>
          </a:r>
        </a:p>
      </dsp:txBody>
      <dsp:txXfrm>
        <a:off x="3791547" y="2035725"/>
        <a:ext cx="1698468" cy="447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88C8-6C3E-40D4-A930-047FB0544205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547E7-0DC1-4817-9836-B0F83DAA3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96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61678-6C63-4805-A66E-8FCA7E834C57}" type="datetimeFigureOut">
              <a:rPr lang="hu-HU" smtClean="0"/>
              <a:t>2018. 03. 06.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83F43-A2FF-4E84-8DB9-49FC621F35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44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11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35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48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3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12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közvetlen anyagokat, a közvetlen munkaerőt, a változó gyártást és a fix költségkeretet.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1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83F43-A2FF-4E84-8DB9-49FC621F35AC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1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3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7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0" y="6489700"/>
            <a:ext cx="12192000" cy="379412"/>
          </a:xfrm>
          <a:prstGeom prst="rect">
            <a:avLst/>
          </a:prstGeom>
          <a:solidFill>
            <a:srgbClr val="254B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02310" y="179348"/>
            <a:ext cx="10670589" cy="8128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Mintacím </a:t>
            </a:r>
            <a:br>
              <a:rPr lang="hu-HU" dirty="0"/>
            </a:br>
            <a:r>
              <a:rPr lang="hu-HU" dirty="0"/>
              <a:t>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14616"/>
            <a:ext cx="10515600" cy="50718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511550" y="6503987"/>
            <a:ext cx="51689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144000" y="64865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3" name="Téglalap 12"/>
          <p:cNvSpPr/>
          <p:nvPr userDrawn="1"/>
        </p:nvSpPr>
        <p:spPr>
          <a:xfrm flipH="1">
            <a:off x="924781" y="141249"/>
            <a:ext cx="45719" cy="81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" y="258589"/>
            <a:ext cx="641030" cy="6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0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84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6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2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9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r>
              <a:rPr lang="hu-HU"/>
              <a:t>Menedzsmentkontroll-rendszerek - 2018.03.08.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Microsoft New Tai Lue" panose="020B0502040204020203" pitchFamily="34" charset="0"/>
              </a:defRPr>
            </a:lvl1pPr>
          </a:lstStyle>
          <a:p>
            <a:fld id="{E80D2D28-2119-4567-9C47-0BEF8D7DE73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53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Microsoft New Tai Lue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9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1" y="4205056"/>
            <a:ext cx="7621996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A </a:t>
            </a:r>
            <a:r>
              <a:rPr lang="hu-HU" sz="5400" dirty="0" err="1">
                <a:solidFill>
                  <a:schemeClr val="bg1"/>
                </a:solidFill>
              </a:rPr>
              <a:t>Vershire</a:t>
            </a:r>
            <a:r>
              <a:rPr lang="hu-HU" sz="5400" dirty="0">
                <a:solidFill>
                  <a:schemeClr val="bg1"/>
                </a:solidFill>
              </a:rPr>
              <a:t> </a:t>
            </a:r>
            <a:r>
              <a:rPr lang="hu-HU" sz="5400" dirty="0" err="1">
                <a:solidFill>
                  <a:schemeClr val="bg1"/>
                </a:solidFill>
              </a:rPr>
              <a:t>Company</a:t>
            </a:r>
            <a:r>
              <a:rPr lang="hu-HU" sz="5400" dirty="0">
                <a:solidFill>
                  <a:schemeClr val="bg1"/>
                </a:solidFill>
              </a:rPr>
              <a:t> esete</a:t>
            </a:r>
            <a:endParaRPr lang="hu-HU" sz="4400" i="1" dirty="0">
              <a:solidFill>
                <a:schemeClr val="bg1"/>
              </a:solidFill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845823" y="32941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998223" y="3446504"/>
            <a:ext cx="281850" cy="486771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4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 teljesítményértékelési rendszerek középpontjában a nettó nyereség áll, ami olyan tényezőkön alapul, amire a vezetőnek nincs ráhatása</a:t>
            </a:r>
          </a:p>
        </p:txBody>
      </p:sp>
      <p:graphicFrame>
        <p:nvGraphicFramePr>
          <p:cNvPr id="7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Menedzsmentkontroll-rendszerek - 2018.03.08.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90A602B-DA24-419E-B287-62739EB98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78" y="1307451"/>
            <a:ext cx="3771900" cy="22669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8D00B23-FF26-4148-B3C0-B956DF7A0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078" y="3805706"/>
            <a:ext cx="3743325" cy="2466975"/>
          </a:xfrm>
          <a:prstGeom prst="rect">
            <a:avLst/>
          </a:prstGeom>
        </p:spPr>
      </p:pic>
      <p:sp>
        <p:nvSpPr>
          <p:cNvPr id="11" name="Háromszög 10">
            <a:extLst>
              <a:ext uri="{FF2B5EF4-FFF2-40B4-BE49-F238E27FC236}">
                <a16:creationId xmlns:a16="http://schemas.microsoft.com/office/drawing/2014/main" id="{5A2C5200-9D54-4154-A106-593C7EA82A48}"/>
              </a:ext>
            </a:extLst>
          </p:cNvPr>
          <p:cNvSpPr/>
          <p:nvPr/>
        </p:nvSpPr>
        <p:spPr>
          <a:xfrm rot="5400000">
            <a:off x="3500951" y="2342956"/>
            <a:ext cx="2468663" cy="1959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Háromszög 11">
            <a:extLst>
              <a:ext uri="{FF2B5EF4-FFF2-40B4-BE49-F238E27FC236}">
                <a16:creationId xmlns:a16="http://schemas.microsoft.com/office/drawing/2014/main" id="{467B6D76-FFC4-4588-8DBA-7EF16BB92FE1}"/>
              </a:ext>
            </a:extLst>
          </p:cNvPr>
          <p:cNvSpPr/>
          <p:nvPr/>
        </p:nvSpPr>
        <p:spPr>
          <a:xfrm rot="5400000">
            <a:off x="3500951" y="4940380"/>
            <a:ext cx="2468663" cy="1959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D745B2EC-16AD-4CB0-ACC1-4049DCA1B732}"/>
              </a:ext>
            </a:extLst>
          </p:cNvPr>
          <p:cNvSpPr/>
          <p:nvPr/>
        </p:nvSpPr>
        <p:spPr>
          <a:xfrm>
            <a:off x="4944455" y="1372919"/>
            <a:ext cx="2306043" cy="42303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Fókusz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0D50FE-B6A0-414C-A7EE-6DC4F4A8973C}"/>
              </a:ext>
            </a:extLst>
          </p:cNvPr>
          <p:cNvSpPr txBox="1"/>
          <p:nvPr/>
        </p:nvSpPr>
        <p:spPr>
          <a:xfrm>
            <a:off x="7385050" y="139369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Nettó nyereség</a:t>
            </a:r>
          </a:p>
        </p:txBody>
      </p:sp>
      <p:sp>
        <p:nvSpPr>
          <p:cNvPr id="16" name="Téglalap: lekerekített 12">
            <a:extLst>
              <a:ext uri="{FF2B5EF4-FFF2-40B4-BE49-F238E27FC236}">
                <a16:creationId xmlns:a16="http://schemas.microsoft.com/office/drawing/2014/main" id="{CE05380C-6261-4B11-9FAC-599B67BB7508}"/>
              </a:ext>
            </a:extLst>
          </p:cNvPr>
          <p:cNvSpPr/>
          <p:nvPr/>
        </p:nvSpPr>
        <p:spPr>
          <a:xfrm>
            <a:off x="4942977" y="2752374"/>
            <a:ext cx="2306043" cy="57179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Üzemvezető felelősségén kívül eső tényezők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7EFB0634-9D0E-4091-984A-BC405285C4F4}"/>
              </a:ext>
            </a:extLst>
          </p:cNvPr>
          <p:cNvSpPr txBox="1"/>
          <p:nvPr/>
        </p:nvSpPr>
        <p:spPr>
          <a:xfrm>
            <a:off x="7385050" y="2576604"/>
            <a:ext cx="232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Eladási ár</a:t>
            </a:r>
          </a:p>
          <a:p>
            <a:r>
              <a:rPr lang="hu-HU" dirty="0"/>
              <a:t>Összetétel</a:t>
            </a:r>
          </a:p>
          <a:p>
            <a:r>
              <a:rPr lang="hu-HU" dirty="0"/>
              <a:t>Értékesített mennyiség</a:t>
            </a:r>
          </a:p>
        </p:txBody>
      </p:sp>
      <p:sp>
        <p:nvSpPr>
          <p:cNvPr id="19" name="Háromszög 18">
            <a:extLst>
              <a:ext uri="{FF2B5EF4-FFF2-40B4-BE49-F238E27FC236}">
                <a16:creationId xmlns:a16="http://schemas.microsoft.com/office/drawing/2014/main" id="{698F87E9-B093-48A4-89E1-2140205AA429}"/>
              </a:ext>
            </a:extLst>
          </p:cNvPr>
          <p:cNvSpPr/>
          <p:nvPr/>
        </p:nvSpPr>
        <p:spPr>
          <a:xfrm rot="5400000">
            <a:off x="8600301" y="2260518"/>
            <a:ext cx="2468663" cy="178104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8AAE293-C63E-4016-8FA3-9C1478228F06}"/>
              </a:ext>
            </a:extLst>
          </p:cNvPr>
          <p:cNvSpPr txBox="1"/>
          <p:nvPr/>
        </p:nvSpPr>
        <p:spPr>
          <a:xfrm>
            <a:off x="10176735" y="1702262"/>
            <a:ext cx="1754008" cy="147732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hu-HU" b="1" dirty="0">
                <a:solidFill>
                  <a:schemeClr val="accent5">
                    <a:lumMod val="50000"/>
                  </a:schemeClr>
                </a:solidFill>
              </a:rPr>
              <a:t>Hatékonyság, termelékenység</a:t>
            </a:r>
          </a:p>
          <a:p>
            <a:pPr algn="just"/>
            <a:r>
              <a:rPr lang="hu-HU" b="1" dirty="0">
                <a:solidFill>
                  <a:schemeClr val="accent5">
                    <a:lumMod val="50000"/>
                  </a:schemeClr>
                </a:solidFill>
              </a:rPr>
              <a:t>pontos </a:t>
            </a:r>
          </a:p>
          <a:p>
            <a:pPr algn="just"/>
            <a:r>
              <a:rPr lang="hu-HU" b="1" dirty="0">
                <a:solidFill>
                  <a:schemeClr val="accent5">
                    <a:lumMod val="50000"/>
                  </a:schemeClr>
                </a:solidFill>
              </a:rPr>
              <a:t>mérésének </a:t>
            </a:r>
          </a:p>
          <a:p>
            <a:pPr algn="just"/>
            <a:r>
              <a:rPr lang="hu-HU" b="1" dirty="0">
                <a:solidFill>
                  <a:schemeClr val="accent5">
                    <a:lumMod val="50000"/>
                  </a:schemeClr>
                </a:solidFill>
              </a:rPr>
              <a:t>kérdése</a:t>
            </a:r>
          </a:p>
        </p:txBody>
      </p:sp>
      <p:sp>
        <p:nvSpPr>
          <p:cNvPr id="21" name="Téglalap: lekerekített 12">
            <a:extLst>
              <a:ext uri="{FF2B5EF4-FFF2-40B4-BE49-F238E27FC236}">
                <a16:creationId xmlns:a16="http://schemas.microsoft.com/office/drawing/2014/main" id="{25DFFF55-E9A9-40C4-9BE2-CFEC0CF5791C}"/>
              </a:ext>
            </a:extLst>
          </p:cNvPr>
          <p:cNvSpPr/>
          <p:nvPr/>
        </p:nvSpPr>
        <p:spPr>
          <a:xfrm>
            <a:off x="4942976" y="4069062"/>
            <a:ext cx="2306043" cy="42303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Fókusz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8EF08C2-EEED-41BD-BF02-0D721A44A06E}"/>
              </a:ext>
            </a:extLst>
          </p:cNvPr>
          <p:cNvSpPr txBox="1"/>
          <p:nvPr/>
        </p:nvSpPr>
        <p:spPr>
          <a:xfrm>
            <a:off x="7358744" y="3853819"/>
            <a:ext cx="23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Előző jelentések eltérésének magyarázata</a:t>
            </a:r>
          </a:p>
        </p:txBody>
      </p:sp>
      <p:sp>
        <p:nvSpPr>
          <p:cNvPr id="23" name="Téglalap: lekerekített 12">
            <a:extLst>
              <a:ext uri="{FF2B5EF4-FFF2-40B4-BE49-F238E27FC236}">
                <a16:creationId xmlns:a16="http://schemas.microsoft.com/office/drawing/2014/main" id="{6F85086F-C3D7-4136-B36F-0DBDC1E44DFD}"/>
              </a:ext>
            </a:extLst>
          </p:cNvPr>
          <p:cNvSpPr/>
          <p:nvPr/>
        </p:nvSpPr>
        <p:spPr>
          <a:xfrm>
            <a:off x="4942976" y="5328001"/>
            <a:ext cx="2306043" cy="42303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Nem megfelelő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1C2D451-782E-4E71-9080-7E163A688ABD}"/>
              </a:ext>
            </a:extLst>
          </p:cNvPr>
          <p:cNvSpPr txBox="1"/>
          <p:nvPr/>
        </p:nvSpPr>
        <p:spPr>
          <a:xfrm>
            <a:off x="7358742" y="5216354"/>
            <a:ext cx="256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Különböző üzemek összehasonlítása</a:t>
            </a:r>
          </a:p>
        </p:txBody>
      </p:sp>
      <p:sp>
        <p:nvSpPr>
          <p:cNvPr id="25" name="Háromszög 24">
            <a:extLst>
              <a:ext uri="{FF2B5EF4-FFF2-40B4-BE49-F238E27FC236}">
                <a16:creationId xmlns:a16="http://schemas.microsoft.com/office/drawing/2014/main" id="{4E3E4737-983B-4EA1-BC4F-15E559933860}"/>
              </a:ext>
            </a:extLst>
          </p:cNvPr>
          <p:cNvSpPr/>
          <p:nvPr/>
        </p:nvSpPr>
        <p:spPr>
          <a:xfrm rot="5400000">
            <a:off x="8600300" y="4852272"/>
            <a:ext cx="2468663" cy="178104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59A6416-745C-445C-B2B9-0304133DDE3B}"/>
              </a:ext>
            </a:extLst>
          </p:cNvPr>
          <p:cNvSpPr txBox="1"/>
          <p:nvPr/>
        </p:nvSpPr>
        <p:spPr>
          <a:xfrm>
            <a:off x="10133192" y="4479659"/>
            <a:ext cx="1754008" cy="92333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hu-HU" b="1" dirty="0">
                <a:solidFill>
                  <a:schemeClr val="accent5">
                    <a:lumMod val="50000"/>
                  </a:schemeClr>
                </a:solidFill>
              </a:rPr>
              <a:t>Eredmények relevanciájának kérdése</a:t>
            </a: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A69BCCD8-47E9-41E7-A03B-FE40029C988E}"/>
              </a:ext>
            </a:extLst>
          </p:cNvPr>
          <p:cNvSpPr/>
          <p:nvPr/>
        </p:nvSpPr>
        <p:spPr>
          <a:xfrm>
            <a:off x="735761" y="1860584"/>
            <a:ext cx="1219200" cy="455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2E3FA6CF-3689-41AE-B4BC-A26CA8546A62}"/>
              </a:ext>
            </a:extLst>
          </p:cNvPr>
          <p:cNvSpPr/>
          <p:nvPr/>
        </p:nvSpPr>
        <p:spPr>
          <a:xfrm>
            <a:off x="1650160" y="5776762"/>
            <a:ext cx="2529953" cy="516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3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70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alapvetően jól működő rendszeren a továbbiakban csak kisebb volumenű változtatásokra van szükség a hatékonyabb működés érdekében</a:t>
            </a:r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01362E0C-E32E-4A46-AF8D-F26EE839AE37}"/>
              </a:ext>
            </a:extLst>
          </p:cNvPr>
          <p:cNvSpPr/>
          <p:nvPr/>
        </p:nvSpPr>
        <p:spPr>
          <a:xfrm rot="5400000">
            <a:off x="5386735" y="3576424"/>
            <a:ext cx="587627" cy="426132"/>
          </a:xfrm>
          <a:prstGeom prst="triangle">
            <a:avLst/>
          </a:prstGeom>
          <a:solidFill>
            <a:srgbClr val="F2F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2">
            <a:extLst>
              <a:ext uri="{FF2B5EF4-FFF2-40B4-BE49-F238E27FC236}">
                <a16:creationId xmlns:a16="http://schemas.microsoft.com/office/drawing/2014/main" id="{42A30043-8531-4F50-84AB-50146B178F83}"/>
              </a:ext>
            </a:extLst>
          </p:cNvPr>
          <p:cNvSpPr/>
          <p:nvPr/>
        </p:nvSpPr>
        <p:spPr>
          <a:xfrm>
            <a:off x="7507785" y="2341656"/>
            <a:ext cx="2797161" cy="42303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Az eredmények</a:t>
            </a:r>
          </a:p>
        </p:txBody>
      </p:sp>
      <p:sp>
        <p:nvSpPr>
          <p:cNvPr id="12" name="Téglalap: lekerekített 12">
            <a:extLst>
              <a:ext uri="{FF2B5EF4-FFF2-40B4-BE49-F238E27FC236}">
                <a16:creationId xmlns:a16="http://schemas.microsoft.com/office/drawing/2014/main" id="{1CDE6A78-FDEB-4591-9DC7-23EAF67E3A0A}"/>
              </a:ext>
            </a:extLst>
          </p:cNvPr>
          <p:cNvSpPr/>
          <p:nvPr/>
        </p:nvSpPr>
        <p:spPr>
          <a:xfrm>
            <a:off x="778482" y="2341656"/>
            <a:ext cx="3501140" cy="42303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 megoldások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13D4DF8-F556-4D45-BE9C-EB050B9FD425}"/>
              </a:ext>
            </a:extLst>
          </p:cNvPr>
          <p:cNvSpPr txBox="1"/>
          <p:nvPr/>
        </p:nvSpPr>
        <p:spPr>
          <a:xfrm>
            <a:off x="1007920" y="1447404"/>
            <a:ext cx="10259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/>
              <a:t>A jelenlegi rendszer megtartása és apróbb változtatásai mellett milyen érdemi javulás várható?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8BD714F-A5B4-4565-BCAD-AADE27852D1B}"/>
              </a:ext>
            </a:extLst>
          </p:cNvPr>
          <p:cNvSpPr/>
          <p:nvPr/>
        </p:nvSpPr>
        <p:spPr>
          <a:xfrm>
            <a:off x="549524" y="3495676"/>
            <a:ext cx="4703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Üzemvezetők profit iránti felelősségének megváltoztatása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Több kommunikáció a vezetés és a divízió igazgatók között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5" name="Háromszög 14">
            <a:extLst>
              <a:ext uri="{FF2B5EF4-FFF2-40B4-BE49-F238E27FC236}">
                <a16:creationId xmlns:a16="http://schemas.microsoft.com/office/drawing/2014/main" id="{AE94E235-B3DC-4E3D-AF5E-2C4F858A6AAA}"/>
              </a:ext>
            </a:extLst>
          </p:cNvPr>
          <p:cNvSpPr/>
          <p:nvPr/>
        </p:nvSpPr>
        <p:spPr>
          <a:xfrm rot="5400000">
            <a:off x="5386734" y="4369221"/>
            <a:ext cx="587627" cy="426132"/>
          </a:xfrm>
          <a:prstGeom prst="triangle">
            <a:avLst/>
          </a:prstGeom>
          <a:solidFill>
            <a:srgbClr val="F2F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68A4B7D-0823-4CC3-A018-1644174D9E80}"/>
              </a:ext>
            </a:extLst>
          </p:cNvPr>
          <p:cNvSpPr/>
          <p:nvPr/>
        </p:nvSpPr>
        <p:spPr>
          <a:xfrm>
            <a:off x="6279563" y="3495676"/>
            <a:ext cx="4988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Üzemvezetők csak az általuk befolyásolható tényezőkért felelősek – hatékonyabb cél elérés </a:t>
            </a:r>
          </a:p>
          <a:p>
            <a:pPr algn="just"/>
            <a:endParaRPr lang="hu-H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Segíti az értékesítés és költségtervezést, az ötletgyűjtést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8" name="Sávnyíl 42">
            <a:extLst>
              <a:ext uri="{FF2B5EF4-FFF2-40B4-BE49-F238E27FC236}">
                <a16:creationId xmlns:a16="http://schemas.microsoft.com/office/drawing/2014/main" id="{F317CE59-0F03-4F95-BD09-AF89F6AED566}"/>
              </a:ext>
            </a:extLst>
          </p:cNvPr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8BAA9B1-9C00-4765-880C-FEFD935B353A}"/>
              </a:ext>
            </a:extLst>
          </p:cNvPr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felelősségek tisztázása és a több kommunikáció segíti a célok hatékonyabb elérését.</a:t>
            </a:r>
          </a:p>
        </p:txBody>
      </p:sp>
    </p:spTree>
    <p:extLst>
      <p:ext uri="{BB962C8B-B14F-4D97-AF65-F5344CB8AC3E}">
        <p14:creationId xmlns:p14="http://schemas.microsoft.com/office/powerpoint/2010/main" val="29145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06862" y="4205056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Köszönjük a figyelmet!</a:t>
            </a:r>
            <a:endParaRPr lang="hu-HU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 rot="16200000">
            <a:off x="1389405" y="227981"/>
            <a:ext cx="5233932" cy="96530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8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0" y="4517286"/>
            <a:ext cx="12192000" cy="2340713"/>
          </a:xfrm>
          <a:prstGeom prst="rect">
            <a:avLst/>
          </a:prstGeom>
          <a:solidFill>
            <a:srgbClr val="254B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Cím 8"/>
          <p:cNvSpPr txBox="1">
            <a:spLocks/>
          </p:cNvSpPr>
          <p:nvPr/>
        </p:nvSpPr>
        <p:spPr>
          <a:xfrm>
            <a:off x="8689030" y="5938029"/>
            <a:ext cx="3491819" cy="1211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hu-HU" sz="24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  <a:t>Horváth János  I  Tamás Zsanett      Tímár Réka  I   Várkonyi Máté</a:t>
            </a:r>
            <a:br>
              <a:rPr lang="hu-HU" sz="1800" spc="-150" dirty="0">
                <a:solidFill>
                  <a:schemeClr val="bg1"/>
                </a:solidFill>
                <a:ea typeface="Microsoft Yi Baiti" panose="03000500000000000000" pitchFamily="66" charset="0"/>
                <a:cs typeface="CordiaUPC" panose="020B0304020202020204" pitchFamily="34" charset="-34"/>
              </a:rPr>
            </a:br>
            <a:endParaRPr lang="hu-HU" sz="1800" spc="-150" dirty="0">
              <a:solidFill>
                <a:schemeClr val="bg1"/>
              </a:solidFill>
            </a:endParaRPr>
          </a:p>
        </p:txBody>
      </p:sp>
      <p:sp>
        <p:nvSpPr>
          <p:cNvPr id="16" name="Cím 8"/>
          <p:cNvSpPr txBox="1">
            <a:spLocks/>
          </p:cNvSpPr>
          <p:nvPr/>
        </p:nvSpPr>
        <p:spPr>
          <a:xfrm>
            <a:off x="0" y="121674"/>
            <a:ext cx="5400266" cy="352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Microsoft New Tai Lue" panose="020B0502040204020203" pitchFamily="34" charset="0"/>
              </a:defRPr>
            </a:lvl1pPr>
          </a:lstStyle>
          <a:p>
            <a:pPr algn="l"/>
            <a:r>
              <a:rPr lang="hu-HU" sz="1400" spc="100" dirty="0">
                <a:solidFill>
                  <a:schemeClr val="bg1"/>
                </a:solidFill>
              </a:rPr>
              <a:t>Menedzsmentkontroll-rendszerek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hu-HU" sz="1400" spc="100" dirty="0">
                <a:solidFill>
                  <a:schemeClr val="bg1"/>
                </a:solidFill>
              </a:rPr>
              <a:t>2018.03.08.</a:t>
            </a:r>
          </a:p>
        </p:txBody>
      </p:sp>
      <p:sp>
        <p:nvSpPr>
          <p:cNvPr id="19" name="Téglalap 18"/>
          <p:cNvSpPr/>
          <p:nvPr/>
        </p:nvSpPr>
        <p:spPr>
          <a:xfrm>
            <a:off x="0" y="4187827"/>
            <a:ext cx="12192000" cy="331385"/>
          </a:xfrm>
          <a:prstGeom prst="rect">
            <a:avLst/>
          </a:prstGeom>
          <a:solidFill>
            <a:srgbClr val="FAE022"/>
          </a:solidFill>
          <a:ln>
            <a:solidFill>
              <a:srgbClr val="FAE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"/>
          <p:cNvSpPr>
            <a:spLocks noGrp="1"/>
          </p:cNvSpPr>
          <p:nvPr>
            <p:ph type="ctrTitle"/>
          </p:nvPr>
        </p:nvSpPr>
        <p:spPr>
          <a:xfrm>
            <a:off x="161453" y="4398277"/>
            <a:ext cx="6572718" cy="1252025"/>
          </a:xfrm>
        </p:spPr>
        <p:txBody>
          <a:bodyPr>
            <a:noAutofit/>
          </a:bodyPr>
          <a:lstStyle/>
          <a:p>
            <a:pPr algn="l"/>
            <a:r>
              <a:rPr lang="hu-HU" sz="6600" dirty="0">
                <a:solidFill>
                  <a:schemeClr val="bg1"/>
                </a:solidFill>
              </a:rPr>
              <a:t>Q &amp; A</a:t>
            </a:r>
            <a:endParaRPr lang="hu-HU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2F2F2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55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58143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4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vállalat tervezési, és kontrollrendszerének megvannak a maga előnyei és hátrányai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u-HU" dirty="0"/>
              <a:t>3</a:t>
            </a:r>
          </a:p>
        </p:txBody>
      </p:sp>
      <p:grpSp>
        <p:nvGrpSpPr>
          <p:cNvPr id="8" name="Csoportba foglalás 7"/>
          <p:cNvGrpSpPr/>
          <p:nvPr/>
        </p:nvGrpSpPr>
        <p:grpSpPr>
          <a:xfrm>
            <a:off x="69458" y="3309912"/>
            <a:ext cx="12161651" cy="4830461"/>
            <a:chOff x="-409482" y="-788994"/>
            <a:chExt cx="12161651" cy="4830461"/>
          </a:xfrm>
        </p:grpSpPr>
        <p:sp>
          <p:nvSpPr>
            <p:cNvPr id="10" name="Szabadkézi sokszög 9"/>
            <p:cNvSpPr/>
            <p:nvPr/>
          </p:nvSpPr>
          <p:spPr>
            <a:xfrm>
              <a:off x="1378435" y="1616699"/>
              <a:ext cx="4063886" cy="2424768"/>
            </a:xfrm>
            <a:custGeom>
              <a:avLst/>
              <a:gdLst>
                <a:gd name="connsiteX0" fmla="*/ 0 w 4063886"/>
                <a:gd name="connsiteY0" fmla="*/ 0 h 2424768"/>
                <a:gd name="connsiteX1" fmla="*/ 4063886 w 4063886"/>
                <a:gd name="connsiteY1" fmla="*/ 0 h 2424768"/>
                <a:gd name="connsiteX2" fmla="*/ 4063886 w 4063886"/>
                <a:gd name="connsiteY2" fmla="*/ 2424768 h 2424768"/>
                <a:gd name="connsiteX3" fmla="*/ 0 w 4063886"/>
                <a:gd name="connsiteY3" fmla="*/ 2424768 h 2424768"/>
                <a:gd name="connsiteX4" fmla="*/ 0 w 4063886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886" h="2424768">
                  <a:moveTo>
                    <a:pt x="0" y="0"/>
                  </a:moveTo>
                  <a:lnTo>
                    <a:pt x="4063886" y="0"/>
                  </a:lnTo>
                  <a:lnTo>
                    <a:pt x="4063886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6930319" y="-788994"/>
              <a:ext cx="4821850" cy="2424768"/>
            </a:xfrm>
            <a:custGeom>
              <a:avLst/>
              <a:gdLst>
                <a:gd name="connsiteX0" fmla="*/ 0 w 4821850"/>
                <a:gd name="connsiteY0" fmla="*/ 0 h 2424768"/>
                <a:gd name="connsiteX1" fmla="*/ 4821850 w 4821850"/>
                <a:gd name="connsiteY1" fmla="*/ 0 h 2424768"/>
                <a:gd name="connsiteX2" fmla="*/ 4821850 w 4821850"/>
                <a:gd name="connsiteY2" fmla="*/ 2424768 h 2424768"/>
                <a:gd name="connsiteX3" fmla="*/ 0 w 4821850"/>
                <a:gd name="connsiteY3" fmla="*/ 2424768 h 2424768"/>
                <a:gd name="connsiteX4" fmla="*/ 0 w 4821850"/>
                <a:gd name="connsiteY4" fmla="*/ 0 h 242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1850" h="2424768">
                  <a:moveTo>
                    <a:pt x="0" y="0"/>
                  </a:moveTo>
                  <a:lnTo>
                    <a:pt x="4821850" y="0"/>
                  </a:lnTo>
                  <a:lnTo>
                    <a:pt x="4821850" y="2424768"/>
                  </a:lnTo>
                  <a:lnTo>
                    <a:pt x="0" y="24247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400" kern="1200" dirty="0"/>
            </a:p>
          </p:txBody>
        </p:sp>
        <p:sp>
          <p:nvSpPr>
            <p:cNvPr id="12" name="Kereszt 11"/>
            <p:cNvSpPr/>
            <p:nvPr/>
          </p:nvSpPr>
          <p:spPr>
            <a:xfrm>
              <a:off x="-409482" y="-740502"/>
              <a:ext cx="1071688" cy="1071688"/>
            </a:xfrm>
            <a:prstGeom prst="plus">
              <a:avLst>
                <a:gd name="adj" fmla="val 3281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églalap 12"/>
            <p:cNvSpPr/>
            <p:nvPr/>
          </p:nvSpPr>
          <p:spPr>
            <a:xfrm>
              <a:off x="10127617" y="-377485"/>
              <a:ext cx="1008648" cy="34565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Téglalap 14"/>
          <p:cNvSpPr/>
          <p:nvPr/>
        </p:nvSpPr>
        <p:spPr>
          <a:xfrm>
            <a:off x="1353887" y="1366205"/>
            <a:ext cx="4550633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sz="1600" dirty="0"/>
              <a:t>Tervezési folyamatba mind a körzeti-, divíziói- és menedzsmentszintek be vannak vonva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sz="1600" dirty="0"/>
              <a:t>A tervezés közbeni változtatásoknál az </a:t>
            </a:r>
            <a:r>
              <a:rPr lang="hu-HU" sz="1600" b="1" dirty="0"/>
              <a:t>újra tervezés az alsóbb szinteken </a:t>
            </a:r>
            <a:r>
              <a:rPr lang="hu-HU" sz="1600" dirty="0"/>
              <a:t>kezdődik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sz="1600" dirty="0"/>
              <a:t>Hosszabb idő (4 hónap) áll rendelkezésre a tervezéshez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hu-HU" sz="1600" b="1" dirty="0"/>
              <a:t>A szintek közötti kommunikáció</a:t>
            </a:r>
            <a:r>
              <a:rPr lang="hu-HU" sz="1600" dirty="0"/>
              <a:t>t elősegíti</a:t>
            </a:r>
          </a:p>
        </p:txBody>
      </p:sp>
      <p:sp>
        <p:nvSpPr>
          <p:cNvPr id="28" name="Téglalap 27"/>
          <p:cNvSpPr/>
          <p:nvPr/>
        </p:nvSpPr>
        <p:spPr>
          <a:xfrm>
            <a:off x="6577658" y="1367474"/>
            <a:ext cx="455063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alibri" panose="020F0502020204030204" pitchFamily="34" charset="0"/>
              <a:buChar char="×"/>
            </a:pPr>
            <a:r>
              <a:rPr lang="hu-HU" sz="1600" dirty="0"/>
              <a:t>Nagyon </a:t>
            </a:r>
            <a:r>
              <a:rPr lang="hu-HU" sz="1600" b="1" dirty="0"/>
              <a:t>rugalmatlan</a:t>
            </a:r>
            <a:r>
              <a:rPr lang="hu-HU" sz="1600" dirty="0"/>
              <a:t> kisebb </a:t>
            </a:r>
            <a:r>
              <a:rPr lang="hu-HU" sz="1600" dirty="0" err="1"/>
              <a:t>folyamatbeli</a:t>
            </a:r>
            <a:r>
              <a:rPr lang="hu-HU" sz="1600" dirty="0"/>
              <a:t> változtatások esetén 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alibri" panose="020F0502020204030204" pitchFamily="34" charset="0"/>
              <a:buChar char="×"/>
            </a:pPr>
            <a:r>
              <a:rPr lang="hu-HU" sz="1600" dirty="0"/>
              <a:t>A végleges terv kialakítása </a:t>
            </a:r>
            <a:r>
              <a:rPr lang="hu-HU" sz="1600" b="1" dirty="0"/>
              <a:t>hosszadalmas</a:t>
            </a:r>
          </a:p>
          <a:p>
            <a:pPr marL="285750" lvl="0" indent="-28575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alibri" panose="020F0502020204030204" pitchFamily="34" charset="0"/>
              <a:buChar char="×"/>
            </a:pPr>
            <a:r>
              <a:rPr lang="hu-HU" sz="1600" dirty="0"/>
              <a:t>A terv kialakításában résztvevők számára </a:t>
            </a:r>
            <a:r>
              <a:rPr lang="hu-HU" sz="1600" b="1" dirty="0"/>
              <a:t>jelentős munkát jelent</a:t>
            </a:r>
          </a:p>
        </p:txBody>
      </p:sp>
      <p:sp>
        <p:nvSpPr>
          <p:cNvPr id="29" name="Téglalap 28"/>
          <p:cNvSpPr/>
          <p:nvPr/>
        </p:nvSpPr>
        <p:spPr>
          <a:xfrm>
            <a:off x="1353887" y="4325386"/>
            <a:ext cx="4848899" cy="1912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72"/>
              </a:spcAft>
              <a:buFont typeface="Wingdings" panose="05000000000000000000" pitchFamily="2" charset="2"/>
              <a:buChar char="ü"/>
            </a:pPr>
            <a:r>
              <a:rPr lang="hu-HU" sz="1600" b="1" dirty="0"/>
              <a:t>Hatalom és felelősség megosztása </a:t>
            </a:r>
            <a:br>
              <a:rPr lang="hu-HU" sz="1600" dirty="0"/>
            </a:br>
            <a:r>
              <a:rPr lang="hu-HU" sz="1600" dirty="0"/>
              <a:t>(pl. körzeti vezető jóváhagyása szükséges a marketingigazgató változtatási kezdeményezéséhez)</a:t>
            </a:r>
          </a:p>
          <a:p>
            <a:pPr marL="285750" indent="-285750">
              <a:lnSpc>
                <a:spcPct val="90000"/>
              </a:lnSpc>
              <a:spcAft>
                <a:spcPts val="672"/>
              </a:spcAft>
              <a:buFont typeface="Wingdings" panose="05000000000000000000" pitchFamily="2" charset="2"/>
              <a:buChar char="ü"/>
            </a:pPr>
            <a:r>
              <a:rPr lang="hu-HU" sz="1600" dirty="0"/>
              <a:t>Mindenkinek (többé-kevésbé) elfogadható a végső terv </a:t>
            </a:r>
          </a:p>
          <a:p>
            <a:pPr marL="285750" indent="-285750">
              <a:lnSpc>
                <a:spcPct val="90000"/>
              </a:lnSpc>
              <a:spcAft>
                <a:spcPts val="672"/>
              </a:spcAft>
              <a:buFont typeface="Wingdings" panose="05000000000000000000" pitchFamily="2" charset="2"/>
              <a:buChar char="ü"/>
            </a:pPr>
            <a:r>
              <a:rPr lang="hu-HU" sz="1600" b="1" dirty="0"/>
              <a:t>Ellenáramú tervezés</a:t>
            </a:r>
          </a:p>
          <a:p>
            <a:pPr marL="285750" indent="-285750">
              <a:lnSpc>
                <a:spcPct val="90000"/>
              </a:lnSpc>
              <a:spcAft>
                <a:spcPts val="672"/>
              </a:spcAft>
              <a:buFont typeface="Wingdings" panose="05000000000000000000" pitchFamily="2" charset="2"/>
              <a:buChar char="ü"/>
            </a:pPr>
            <a:r>
              <a:rPr lang="hu-HU" sz="1600" b="1" dirty="0"/>
              <a:t>Minden</a:t>
            </a:r>
            <a:r>
              <a:rPr lang="hu-HU" sz="1600" dirty="0"/>
              <a:t> helyzetben és </a:t>
            </a:r>
            <a:r>
              <a:rPr lang="hu-HU" sz="1600" b="1" dirty="0"/>
              <a:t>szinten</a:t>
            </a:r>
            <a:r>
              <a:rPr lang="hu-HU" sz="1600" dirty="0"/>
              <a:t> </a:t>
            </a:r>
            <a:r>
              <a:rPr lang="hu-HU" sz="1600" b="1" dirty="0"/>
              <a:t>van</a:t>
            </a:r>
            <a:r>
              <a:rPr lang="hu-HU" sz="1600" dirty="0"/>
              <a:t> </a:t>
            </a:r>
            <a:r>
              <a:rPr lang="hu-HU" sz="1600" b="1" dirty="0"/>
              <a:t>visszacsatolás</a:t>
            </a:r>
          </a:p>
        </p:txBody>
      </p:sp>
      <p:sp>
        <p:nvSpPr>
          <p:cNvPr id="30" name="Téglalap 29"/>
          <p:cNvSpPr/>
          <p:nvPr/>
        </p:nvSpPr>
        <p:spPr>
          <a:xfrm>
            <a:off x="6577658" y="4550678"/>
            <a:ext cx="4533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×"/>
            </a:pPr>
            <a:r>
              <a:rPr lang="hu-HU" sz="1600" b="1" dirty="0"/>
              <a:t>Logikátlan</a:t>
            </a:r>
            <a:r>
              <a:rPr lang="hu-HU" sz="1600" dirty="0"/>
              <a:t> felelősségi rendszer </a:t>
            </a:r>
            <a:br>
              <a:rPr lang="hu-HU" sz="1600" dirty="0"/>
            </a:br>
            <a:r>
              <a:rPr lang="hu-HU" sz="1600" dirty="0"/>
              <a:t>(</a:t>
            </a:r>
            <a:r>
              <a:rPr lang="hu-HU" sz="1600" dirty="0" err="1"/>
              <a:t>pl</a:t>
            </a:r>
            <a:r>
              <a:rPr lang="hu-HU" sz="1600" dirty="0"/>
              <a:t>: üzemigazgató felelőssége)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hu-HU" sz="1600" dirty="0"/>
              <a:t>Hiányos visszacsatolás teljesítményértékeléskor</a:t>
            </a:r>
          </a:p>
          <a:p>
            <a:pPr marL="285750" indent="-285750">
              <a:buFont typeface="Calibri" panose="020F0502020204030204" pitchFamily="34" charset="0"/>
              <a:buChar char="×"/>
            </a:pPr>
            <a:r>
              <a:rPr lang="hu-HU" sz="1600" dirty="0"/>
              <a:t>Profit a fő eszköz a teljesítményértékeléskor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148019" y="1702976"/>
            <a:ext cx="800219" cy="12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hu-HU" sz="2000" b="1" dirty="0"/>
              <a:t>TERVEZÉSI </a:t>
            </a:r>
          </a:p>
          <a:p>
            <a:pPr algn="ctr"/>
            <a:r>
              <a:rPr lang="hu-HU" sz="2000" b="1" dirty="0"/>
              <a:t>RENDSZER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148018" y="4807800"/>
            <a:ext cx="800219" cy="13016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hu-HU" sz="2000" b="1" dirty="0"/>
              <a:t>KONTROLL-</a:t>
            </a:r>
          </a:p>
          <a:p>
            <a:pPr algn="ctr"/>
            <a:r>
              <a:rPr lang="hu-HU" sz="2000" b="1" dirty="0"/>
              <a:t>RENDSZER</a:t>
            </a:r>
          </a:p>
        </p:txBody>
      </p:sp>
      <p:graphicFrame>
        <p:nvGraphicFramePr>
          <p:cNvPr id="33" name="Tartalom helye 5"/>
          <p:cNvGraphicFramePr>
            <a:graphicFrameLocks/>
          </p:cNvGraphicFramePr>
          <p:nvPr>
            <p:extLst/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5" name="Egyenes összekötő 34"/>
          <p:cNvCxnSpPr>
            <a:stCxn id="12" idx="3"/>
            <a:endCxn id="13" idx="1"/>
          </p:cNvCxnSpPr>
          <p:nvPr/>
        </p:nvCxnSpPr>
        <p:spPr>
          <a:xfrm>
            <a:off x="1141146" y="3894248"/>
            <a:ext cx="9465411" cy="0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lőláb helye 3"/>
          <p:cNvSpPr>
            <a:spLocks noGrp="1"/>
          </p:cNvSpPr>
          <p:nvPr>
            <p:ph type="ftr" sz="quarter" idx="11"/>
          </p:nvPr>
        </p:nvSpPr>
        <p:spPr>
          <a:xfrm>
            <a:off x="4548611" y="6503987"/>
            <a:ext cx="5168900" cy="365125"/>
          </a:xfrm>
        </p:spPr>
        <p:txBody>
          <a:bodyPr/>
          <a:lstStyle/>
          <a:p>
            <a:pPr algn="l"/>
            <a:r>
              <a:rPr lang="hu-HU" spc="100" dirty="0"/>
              <a:t>Menedzsmentkontroll-rendszerek</a:t>
            </a:r>
            <a:r>
              <a:rPr lang="hu-HU" dirty="0"/>
              <a:t> - </a:t>
            </a:r>
            <a:r>
              <a:rPr lang="hu-HU" spc="100" dirty="0"/>
              <a:t>2018.03.01.</a:t>
            </a:r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9F74F674-22D1-487C-A003-117D77E4F758}"/>
              </a:ext>
            </a:extLst>
          </p:cNvPr>
          <p:cNvCxnSpPr/>
          <p:nvPr/>
        </p:nvCxnSpPr>
        <p:spPr>
          <a:xfrm flipV="1">
            <a:off x="6241088" y="1262285"/>
            <a:ext cx="1" cy="497593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1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 </a:t>
            </a:r>
            <a:r>
              <a:rPr lang="hu-HU" sz="2500" dirty="0" err="1"/>
              <a:t>Vershire</a:t>
            </a:r>
            <a:r>
              <a:rPr lang="hu-HU" sz="2500" dirty="0"/>
              <a:t> </a:t>
            </a:r>
            <a:r>
              <a:rPr lang="hu-HU" sz="2500" dirty="0" err="1"/>
              <a:t>Company</a:t>
            </a:r>
            <a:r>
              <a:rPr lang="hu-HU" sz="2500" dirty="0"/>
              <a:t> esetében az eredménytervezés folyamata hosszú és időigényes, 8 hónapot vesz igénybe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3" y="1135587"/>
            <a:ext cx="10320337" cy="5144291"/>
          </a:xfrm>
        </p:spPr>
      </p:pic>
      <p:graphicFrame>
        <p:nvGraphicFramePr>
          <p:cNvPr id="10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778799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6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77581"/>
              </p:ext>
            </p:extLst>
          </p:nvPr>
        </p:nvGraphicFramePr>
        <p:xfrm>
          <a:off x="176331" y="6562630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36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Az eredménytervezés optimalizálása két ponton lehetséges a folyamat összetettsége miatt</a:t>
            </a:r>
          </a:p>
        </p:txBody>
      </p:sp>
      <p:graphicFrame>
        <p:nvGraphicFramePr>
          <p:cNvPr id="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839551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92" y="2600160"/>
            <a:ext cx="7345074" cy="3661237"/>
          </a:xfrm>
          <a:prstGeom prst="rect">
            <a:avLst/>
          </a:prstGeom>
        </p:spPr>
      </p:pic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7616978" y="1412493"/>
            <a:ext cx="2003453" cy="74023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Kontrollerekkel való keretterv végig nézése</a:t>
            </a:r>
          </a:p>
        </p:txBody>
      </p:sp>
      <p:sp>
        <p:nvSpPr>
          <p:cNvPr id="10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308776" y="1412493"/>
            <a:ext cx="2003453" cy="6968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1-2 éves előrejelzés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64219" y="1576242"/>
            <a:ext cx="24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accent5">
                    <a:lumMod val="50000"/>
                  </a:schemeClr>
                </a:solidFill>
              </a:rPr>
              <a:t>Kivehető a folyamatból:</a:t>
            </a:r>
          </a:p>
        </p:txBody>
      </p:sp>
      <p:cxnSp>
        <p:nvCxnSpPr>
          <p:cNvPr id="17" name="Görbe összekötő 16"/>
          <p:cNvCxnSpPr>
            <a:cxnSpLocks/>
            <a:stCxn id="9" idx="2"/>
          </p:cNvCxnSpPr>
          <p:nvPr/>
        </p:nvCxnSpPr>
        <p:spPr>
          <a:xfrm rot="5400000">
            <a:off x="4387256" y="1849477"/>
            <a:ext cx="3928201" cy="453469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örbe összekötő 24"/>
          <p:cNvCxnSpPr>
            <a:stCxn id="10" idx="2"/>
          </p:cNvCxnSpPr>
          <p:nvPr/>
        </p:nvCxnSpPr>
        <p:spPr>
          <a:xfrm rot="5400000">
            <a:off x="3022703" y="1814399"/>
            <a:ext cx="992877" cy="1582724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9863326" y="3349448"/>
            <a:ext cx="1909573" cy="216265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</a:rPr>
              <a:t>Többi rész nem kivehető a folyamat összetettsége miatt.</a:t>
            </a:r>
          </a:p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14" name="Háromszög 13">
            <a:extLst>
              <a:ext uri="{FF2B5EF4-FFF2-40B4-BE49-F238E27FC236}">
                <a16:creationId xmlns:a16="http://schemas.microsoft.com/office/drawing/2014/main" id="{7D84AFED-FC9A-429C-8525-16FDCC087B64}"/>
              </a:ext>
            </a:extLst>
          </p:cNvPr>
          <p:cNvSpPr/>
          <p:nvPr/>
        </p:nvSpPr>
        <p:spPr>
          <a:xfrm rot="5400000">
            <a:off x="7738052" y="4440503"/>
            <a:ext cx="3222129" cy="23694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hu-HU" dirty="0"/>
              <a:t>Vezetői összefoglaló</a:t>
            </a:r>
            <a:endParaRPr lang="hu-HU" dirty="0">
              <a:solidFill>
                <a:srgbClr val="254B8A"/>
              </a:solidFill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DE498C-FBA5-4060-A3E6-F7E65312ABE2}"/>
              </a:ext>
            </a:extLst>
          </p:cNvPr>
          <p:cNvSpPr/>
          <p:nvPr/>
        </p:nvSpPr>
        <p:spPr>
          <a:xfrm>
            <a:off x="4282025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Megoldás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2DEA162-B9C3-4FD7-AB0F-BD7E5B3D129B}"/>
              </a:ext>
            </a:extLst>
          </p:cNvPr>
          <p:cNvSpPr/>
          <p:nvPr/>
        </p:nvSpPr>
        <p:spPr>
          <a:xfrm>
            <a:off x="320327" y="1049609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Szituáció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71E6D1E9-3CD8-4094-893B-BEDDAACCF639}"/>
              </a:ext>
            </a:extLst>
          </p:cNvPr>
          <p:cNvSpPr/>
          <p:nvPr/>
        </p:nvSpPr>
        <p:spPr>
          <a:xfrm>
            <a:off x="8243723" y="1027323"/>
            <a:ext cx="3600000" cy="444500"/>
          </a:xfrm>
          <a:prstGeom prst="rect">
            <a:avLst/>
          </a:prstGeom>
          <a:solidFill>
            <a:srgbClr val="254B8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hu-HU" sz="2000" b="1" i="1" dirty="0">
                <a:solidFill>
                  <a:schemeClr val="bg1"/>
                </a:solidFill>
                <a:latin typeface="+mj-lt"/>
              </a:rPr>
              <a:t>Eredmény</a:t>
            </a:r>
            <a:endParaRPr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20327" y="1573670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Tervezési és kontrollrendszer gyengeségei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Hosszú és részletes </a:t>
            </a:r>
            <a:r>
              <a:rPr lang="hu-HU" b="1" dirty="0">
                <a:solidFill>
                  <a:srgbClr val="254B8A"/>
                </a:solidFill>
              </a:rPr>
              <a:t>eredménytervezési folyamat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Gyárigazgatók kérdéses </a:t>
            </a:r>
            <a:r>
              <a:rPr lang="hu-HU" b="1" dirty="0">
                <a:solidFill>
                  <a:srgbClr val="254B8A"/>
                </a:solidFill>
              </a:rPr>
              <a:t>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Teljesítményértékelési rendszerek </a:t>
            </a:r>
            <a:r>
              <a:rPr lang="hu-HU" dirty="0">
                <a:solidFill>
                  <a:schemeClr val="tx1"/>
                </a:solidFill>
              </a:rPr>
              <a:t>minősége</a:t>
            </a:r>
          </a:p>
          <a:p>
            <a:endParaRPr lang="hu-HU" b="1" dirty="0">
              <a:solidFill>
                <a:srgbClr val="254B8A"/>
              </a:solidFill>
            </a:endParaRPr>
          </a:p>
          <a:p>
            <a:endParaRPr lang="hu-HU" b="1" dirty="0">
              <a:solidFill>
                <a:srgbClr val="254B8A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243723" y="1567231"/>
            <a:ext cx="3600000" cy="4236711"/>
          </a:xfrm>
          <a:prstGeom prst="rect">
            <a:avLst/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Hatékonyabban</a:t>
            </a:r>
            <a:r>
              <a:rPr lang="hu-HU" dirty="0">
                <a:solidFill>
                  <a:schemeClr val="tx1"/>
                </a:solidFill>
              </a:rPr>
              <a:t> működő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254B8A"/>
                </a:solidFill>
              </a:rPr>
              <a:t>Gyárigazgató indokolt felelőssége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Ötszög 30"/>
          <p:cNvSpPr/>
          <p:nvPr/>
        </p:nvSpPr>
        <p:spPr>
          <a:xfrm>
            <a:off x="4295578" y="1573670"/>
            <a:ext cx="3780000" cy="2051886"/>
          </a:xfrm>
          <a:prstGeom prst="homePlate">
            <a:avLst>
              <a:gd name="adj" fmla="val 15787"/>
            </a:avLst>
          </a:prstGeom>
          <a:solidFill>
            <a:srgbClr val="F5F5F5"/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Jelenlegi eredménytervezési folyamat megtartása kis változtatásokkal</a:t>
            </a:r>
          </a:p>
        </p:txBody>
      </p:sp>
      <p:sp>
        <p:nvSpPr>
          <p:cNvPr id="19" name="Sávnyíl 18"/>
          <p:cNvSpPr/>
          <p:nvPr/>
        </p:nvSpPr>
        <p:spPr>
          <a:xfrm>
            <a:off x="393895" y="5922824"/>
            <a:ext cx="11449828" cy="395226"/>
          </a:xfrm>
          <a:prstGeom prst="chevron">
            <a:avLst/>
          </a:prstGeom>
          <a:solidFill>
            <a:srgbClr val="FAE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462135" y="5929432"/>
            <a:ext cx="1135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i="1" dirty="0"/>
              <a:t>A </a:t>
            </a:r>
            <a:r>
              <a:rPr lang="hu-HU" sz="1600" b="1" i="1" dirty="0" err="1"/>
              <a:t>Vershire</a:t>
            </a:r>
            <a:r>
              <a:rPr lang="hu-HU" sz="1600" b="1" i="1" dirty="0"/>
              <a:t> </a:t>
            </a:r>
            <a:r>
              <a:rPr lang="hu-HU" sz="1600" b="1" i="1" dirty="0" err="1"/>
              <a:t>Company</a:t>
            </a:r>
            <a:r>
              <a:rPr lang="hu-HU" sz="1600" b="1" i="1" dirty="0"/>
              <a:t> a következő években javítani tudja az eredménytervezés folyamatát és tisztázni a felelősségi köröket.</a:t>
            </a:r>
          </a:p>
        </p:txBody>
      </p:sp>
      <p:sp>
        <p:nvSpPr>
          <p:cNvPr id="25" name="Ötszög 24"/>
          <p:cNvSpPr/>
          <p:nvPr/>
        </p:nvSpPr>
        <p:spPr>
          <a:xfrm>
            <a:off x="4282025" y="3791377"/>
            <a:ext cx="3780000" cy="2012565"/>
          </a:xfrm>
          <a:prstGeom prst="homePlate">
            <a:avLst>
              <a:gd name="adj" fmla="val 1578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254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olidFill>
                  <a:srgbClr val="254B8A"/>
                </a:solidFill>
              </a:rPr>
              <a:t>Gyárigazgató felelősségének felsőbb szintre helyezése</a:t>
            </a:r>
          </a:p>
        </p:txBody>
      </p:sp>
      <p:graphicFrame>
        <p:nvGraphicFramePr>
          <p:cNvPr id="16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15830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0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Nem a gyárigazgatóknak kellene felelőseknek lenniük a profitért, hiszen ez két komponensből áll, és nekik csak az egyikre van ráhatásuk</a:t>
            </a:r>
          </a:p>
        </p:txBody>
      </p:sp>
      <p:sp>
        <p:nvSpPr>
          <p:cNvPr id="9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51251" y="3210909"/>
            <a:ext cx="5374635" cy="44646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Az üzemvezetők csak a költségeket tudják befolyásolni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313806" y="4124964"/>
            <a:ext cx="555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50000"/>
                  </a:schemeClr>
                </a:solidFill>
              </a:rPr>
              <a:t>Olyanért ne kérjék számon, amire nincs ráhatásuk!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6920840" y="3133325"/>
            <a:ext cx="496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Felelősség egyel feljebbi szinten kéne, hogy legyen:</a:t>
            </a:r>
          </a:p>
          <a:p>
            <a:endParaRPr lang="hu-HU" dirty="0"/>
          </a:p>
        </p:txBody>
      </p:sp>
      <p:sp>
        <p:nvSpPr>
          <p:cNvPr id="18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762289" y="4629951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Termelési költségek</a:t>
            </a:r>
          </a:p>
        </p:txBody>
      </p:sp>
      <p:cxnSp>
        <p:nvCxnSpPr>
          <p:cNvPr id="19" name="Egyenes összekötő 18"/>
          <p:cNvCxnSpPr/>
          <p:nvPr/>
        </p:nvCxnSpPr>
        <p:spPr>
          <a:xfrm flipV="1">
            <a:off x="2959904" y="4581267"/>
            <a:ext cx="0" cy="1684622"/>
          </a:xfrm>
          <a:prstGeom prst="line">
            <a:avLst/>
          </a:prstGeom>
          <a:ln>
            <a:solidFill>
              <a:srgbClr val="254B8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762288" y="5699179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Termelési terv</a:t>
            </a:r>
          </a:p>
        </p:txBody>
      </p:sp>
      <p:sp>
        <p:nvSpPr>
          <p:cNvPr id="22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400589" y="4627089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Termékek ára</a:t>
            </a:r>
          </a:p>
        </p:txBody>
      </p:sp>
      <p:sp>
        <p:nvSpPr>
          <p:cNvPr id="23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3400589" y="5699179"/>
            <a:ext cx="1756931" cy="523419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</a:rPr>
              <a:t>Piaci helyzet, eladhatóság, </a:t>
            </a:r>
            <a:r>
              <a:rPr lang="hu-HU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bevétel</a:t>
            </a:r>
            <a:endParaRPr lang="hu-HU" sz="1400" b="1" dirty="0">
              <a:solidFill>
                <a:schemeClr val="tx1"/>
              </a:solidFill>
            </a:endParaRPr>
          </a:p>
        </p:txBody>
      </p:sp>
      <p:sp>
        <p:nvSpPr>
          <p:cNvPr id="24" name="Szorzás 23"/>
          <p:cNvSpPr/>
          <p:nvPr/>
        </p:nvSpPr>
        <p:spPr>
          <a:xfrm>
            <a:off x="5179431" y="5109634"/>
            <a:ext cx="757241" cy="6680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5" name="Kép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0" y="5193550"/>
            <a:ext cx="480359" cy="508115"/>
          </a:xfrm>
          <a:prstGeom prst="rect">
            <a:avLst/>
          </a:prstGeom>
        </p:spPr>
      </p:pic>
      <p:sp>
        <p:nvSpPr>
          <p:cNvPr id="30" name="Téglalap: lekerekített 12">
            <a:extLst>
              <a:ext uri="{FF2B5EF4-FFF2-40B4-BE49-F238E27FC236}">
                <a16:creationId xmlns:a16="http://schemas.microsoft.com/office/drawing/2014/main" id="{DAFFCC1D-5BBE-4945-99F7-E7CFD699D7F3}"/>
              </a:ext>
            </a:extLst>
          </p:cNvPr>
          <p:cNvSpPr/>
          <p:nvPr/>
        </p:nvSpPr>
        <p:spPr>
          <a:xfrm>
            <a:off x="7608627" y="1694972"/>
            <a:ext cx="3234163" cy="891783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Megoldás:</a:t>
            </a:r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0FC23A5-F821-48F5-A38F-4EAE178D55D1}"/>
              </a:ext>
            </a:extLst>
          </p:cNvPr>
          <p:cNvCxnSpPr>
            <a:cxnSpLocks/>
          </p:cNvCxnSpPr>
          <p:nvPr/>
        </p:nvCxnSpPr>
        <p:spPr>
          <a:xfrm>
            <a:off x="9214124" y="3760994"/>
            <a:ext cx="0" cy="536232"/>
          </a:xfrm>
          <a:prstGeom prst="straightConnector1">
            <a:avLst/>
          </a:prstGeom>
          <a:ln w="28575">
            <a:solidFill>
              <a:srgbClr val="254B8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zövegdoboz 37"/>
          <p:cNvSpPr txBox="1"/>
          <p:nvPr/>
        </p:nvSpPr>
        <p:spPr>
          <a:xfrm>
            <a:off x="8405409" y="4481530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divízió vezetője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8405409" y="4985939"/>
            <a:ext cx="21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értékesítési igazgató </a:t>
            </a:r>
          </a:p>
        </p:txBody>
      </p:sp>
      <p:sp>
        <p:nvSpPr>
          <p:cNvPr id="40" name="Pluszjel 39"/>
          <p:cNvSpPr/>
          <p:nvPr/>
        </p:nvSpPr>
        <p:spPr>
          <a:xfrm>
            <a:off x="7728443" y="4979248"/>
            <a:ext cx="418435" cy="3827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42" name="Tartalom hely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25528"/>
              </p:ext>
            </p:extLst>
          </p:nvPr>
        </p:nvGraphicFramePr>
        <p:xfrm>
          <a:off x="176331" y="6549734"/>
          <a:ext cx="3335219" cy="22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Menedzsmentkontroll-rendszerek - 2018.03.08.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2D28-2119-4567-9C47-0BEF8D7DE73D}" type="slidenum">
              <a:rPr lang="hu-HU" smtClean="0"/>
              <a:pPr/>
              <a:t>9</a:t>
            </a:fld>
            <a:endParaRPr lang="hu-H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CEE014-68E3-41B5-A83D-DF9ADFF9E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625249"/>
              </p:ext>
            </p:extLst>
          </p:nvPr>
        </p:nvGraphicFramePr>
        <p:xfrm>
          <a:off x="-300746" y="109696"/>
          <a:ext cx="5792874" cy="3216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Háromszög 27">
            <a:extLst>
              <a:ext uri="{FF2B5EF4-FFF2-40B4-BE49-F238E27FC236}">
                <a16:creationId xmlns:a16="http://schemas.microsoft.com/office/drawing/2014/main" id="{4083048F-F284-42C1-BF86-B02F9F45EB01}"/>
              </a:ext>
            </a:extLst>
          </p:cNvPr>
          <p:cNvSpPr/>
          <p:nvPr/>
        </p:nvSpPr>
        <p:spPr>
          <a:xfrm rot="10800000">
            <a:off x="721247" y="2787901"/>
            <a:ext cx="4477315" cy="21687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Háromszög 28">
            <a:extLst>
              <a:ext uri="{FF2B5EF4-FFF2-40B4-BE49-F238E27FC236}">
                <a16:creationId xmlns:a16="http://schemas.microsoft.com/office/drawing/2014/main" id="{CC887E55-220E-4E10-A22B-93751A788FE5}"/>
              </a:ext>
            </a:extLst>
          </p:cNvPr>
          <p:cNvSpPr/>
          <p:nvPr/>
        </p:nvSpPr>
        <p:spPr>
          <a:xfrm rot="10800000">
            <a:off x="727130" y="3840357"/>
            <a:ext cx="4477315" cy="21687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Háromszög 30">
            <a:extLst>
              <a:ext uri="{FF2B5EF4-FFF2-40B4-BE49-F238E27FC236}">
                <a16:creationId xmlns:a16="http://schemas.microsoft.com/office/drawing/2014/main" id="{D5D47E2A-1969-4E56-A9F9-1683E8776244}"/>
              </a:ext>
            </a:extLst>
          </p:cNvPr>
          <p:cNvSpPr/>
          <p:nvPr/>
        </p:nvSpPr>
        <p:spPr>
          <a:xfrm rot="5400000">
            <a:off x="4311720" y="3504947"/>
            <a:ext cx="4477315" cy="45489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41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755</Words>
  <Application>Microsoft Office PowerPoint</Application>
  <PresentationFormat>Szélesvásznú</PresentationFormat>
  <Paragraphs>227</Paragraphs>
  <Slides>14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CordiaUPC</vt:lpstr>
      <vt:lpstr>Microsoft New Tai Lue</vt:lpstr>
      <vt:lpstr>Microsoft Yi Baiti</vt:lpstr>
      <vt:lpstr>Wingdings</vt:lpstr>
      <vt:lpstr>Office-téma</vt:lpstr>
      <vt:lpstr>A Vershire Company esete</vt:lpstr>
      <vt:lpstr>Vezetői összefoglaló</vt:lpstr>
      <vt:lpstr>Vezetői összefoglaló</vt:lpstr>
      <vt:lpstr>A vállalat tervezési, és kontrollrendszerének megvannak a maga előnyei és hátrányai</vt:lpstr>
      <vt:lpstr>A Vershire Company esetében az eredménytervezés folyamata hosszú és időigényes, 8 hónapot vesz igénybe</vt:lpstr>
      <vt:lpstr>Vezetői összefoglaló</vt:lpstr>
      <vt:lpstr>Az eredménytervezés optimalizálása két ponton lehetséges a folyamat összetettsége miatt</vt:lpstr>
      <vt:lpstr>Vezetői összefoglaló</vt:lpstr>
      <vt:lpstr>Nem a gyárigazgatóknak kellene felelőseknek lenniük a profitért, hiszen ez két komponensből áll, és nekik csak az egyikre van ráhatásuk</vt:lpstr>
      <vt:lpstr>A teljesítményértékelési rendszerek középpontjában a nettó nyereség áll, ami olyan tényezőkön alapul, amire a vezetőnek nincs ráhatása</vt:lpstr>
      <vt:lpstr>Vezetői összefoglaló</vt:lpstr>
      <vt:lpstr>Az alapvetően jól működő rendszeren a továbbiakban csak kisebb volumenű változtatásokra van szükség a hatékonyabb működés érdekében</vt:lpstr>
      <vt:lpstr>Köszönjük a figyelmet!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Tamás Zsanett</dc:creator>
  <cp:lastModifiedBy>Tamás Zsanett</cp:lastModifiedBy>
  <cp:revision>341</cp:revision>
  <dcterms:created xsi:type="dcterms:W3CDTF">2017-10-21T16:25:42Z</dcterms:created>
  <dcterms:modified xsi:type="dcterms:W3CDTF">2018-03-06T21:15:55Z</dcterms:modified>
</cp:coreProperties>
</file>