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Chocolates Bold" charset="1" panose="02000803020000020003"/>
      <p:regular r:id="rId13"/>
    </p:embeddedFont>
    <p:embeddedFont>
      <p:font typeface="TT Chocolates" charset="1" panose="02000503020000020003"/>
      <p:regular r:id="rId14"/>
    </p:embeddedFont>
    <p:embeddedFont>
      <p:font typeface="TT Chocolates Extra-Light" charset="1" panose="02000503030000020003"/>
      <p:regular r:id="rId15"/>
    </p:embeddedFont>
    <p:embeddedFont>
      <p:font typeface="TT Chocolates Ultra-Bold" charset="1" panose="0200090304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386387">
            <a:off x="-3497624" y="3603904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7922690">
            <a:off x="10569225" y="-68084"/>
            <a:ext cx="9758526" cy="514092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134495" y="2589395"/>
            <a:ext cx="11865508" cy="4689111"/>
            <a:chOff x="0" y="0"/>
            <a:chExt cx="15820677" cy="62521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37005"/>
              <a:ext cx="15820677" cy="4247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94"/>
                </a:lnSpc>
              </a:pPr>
              <a:r>
                <a:rPr lang="en-US" b="true" sz="11613">
                  <a:solidFill>
                    <a:srgbClr val="000000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ATRIBUTOS DE CALIDAD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15820677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20"/>
                </a:lnSpc>
              </a:pPr>
              <a:r>
                <a:rPr lang="en-US" sz="6000">
                  <a:solidFill>
                    <a:srgbClr val="000000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PRESENTACIÓN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18875"/>
              <a:ext cx="15820677" cy="53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</a:pPr>
              <a:r>
                <a:rPr lang="en-US" sz="2400">
                  <a:solidFill>
                    <a:srgbClr val="000000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ADA 3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994435" y="8913495"/>
            <a:ext cx="526486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60"/>
              </a:lnSpc>
            </a:pPr>
            <a:r>
              <a:rPr lang="en-US" sz="2000" spc="600">
                <a:solidFill>
                  <a:srgbClr val="000000"/>
                </a:solidFill>
                <a:latin typeface="TT Chocolates Extra-Light"/>
                <a:ea typeface="TT Chocolates Extra-Light"/>
                <a:cs typeface="TT Chocolates Extra-Light"/>
                <a:sym typeface="TT Chocolates Extra-Light"/>
              </a:rPr>
              <a:t>FACULTAD DE MATEMÁTICAS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09654" y="2551391"/>
            <a:ext cx="3883985" cy="909381"/>
            <a:chOff x="0" y="0"/>
            <a:chExt cx="1735743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5743" cy="406400"/>
            </a:xfrm>
            <a:custGeom>
              <a:avLst/>
              <a:gdLst/>
              <a:ahLst/>
              <a:cxnLst/>
              <a:rect r="r" b="b" t="t" l="l"/>
              <a:pathLst>
                <a:path h="406400" w="1735743">
                  <a:moveTo>
                    <a:pt x="130180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01807" y="406400"/>
                  </a:lnTo>
                  <a:lnTo>
                    <a:pt x="1735743" y="203200"/>
                  </a:lnTo>
                  <a:lnTo>
                    <a:pt x="1301807" y="0"/>
                  </a:lnTo>
                  <a:close/>
                </a:path>
              </a:pathLst>
            </a:custGeom>
            <a:solidFill>
              <a:srgbClr val="028E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91654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FFFFFF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Funcionalidad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65345" y="2551391"/>
            <a:ext cx="3905579" cy="909381"/>
            <a:chOff x="0" y="0"/>
            <a:chExt cx="1745393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45393" cy="406400"/>
            </a:xfrm>
            <a:custGeom>
              <a:avLst/>
              <a:gdLst/>
              <a:ahLst/>
              <a:cxnLst/>
              <a:rect r="r" b="b" t="t" l="l"/>
              <a:pathLst>
                <a:path h="406400" w="1745393">
                  <a:moveTo>
                    <a:pt x="130904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09045" y="406400"/>
                  </a:lnTo>
                  <a:lnTo>
                    <a:pt x="1745393" y="203200"/>
                  </a:lnTo>
                  <a:lnTo>
                    <a:pt x="1309045" y="0"/>
                  </a:lnTo>
                  <a:close/>
                </a:path>
              </a:pathLst>
            </a:custGeom>
            <a:solidFill>
              <a:srgbClr val="FBBF0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99947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Confiabilidad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4754" y="2551391"/>
            <a:ext cx="3884079" cy="909381"/>
            <a:chOff x="0" y="0"/>
            <a:chExt cx="173578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5785" cy="406400"/>
            </a:xfrm>
            <a:custGeom>
              <a:avLst/>
              <a:gdLst/>
              <a:ahLst/>
              <a:cxnLst/>
              <a:rect r="r" b="b" t="t" l="l"/>
              <a:pathLst>
                <a:path h="406400" w="1735785">
                  <a:moveTo>
                    <a:pt x="1301839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01839" y="406400"/>
                  </a:lnTo>
                  <a:lnTo>
                    <a:pt x="1735785" y="203200"/>
                  </a:lnTo>
                  <a:lnTo>
                    <a:pt x="1301839" y="0"/>
                  </a:lnTo>
                  <a:close/>
                </a:path>
              </a:pathLst>
            </a:custGeom>
            <a:solidFill>
              <a:srgbClr val="028E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49169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FFFFFF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Usabilidad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25473" y="3993862"/>
            <a:ext cx="4177617" cy="564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Pertinenci</a:t>
            </a: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a: cumple la función esperada (leer, procesar y mostrar nombres).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Precisión: ordena correctamente los nombres y los capitaliza de manera consistente.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Interoperabilidad: es bajo, ya que solo funciona con archivos de texto locales y entrada manual.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Seguridad: no maneja permisos ni validaciones avanzadas, solo muestra mensajes de error básicos.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Conformidad funcional: no hay validación frente a un estándar externo, pero internamente cumple su propósito.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12789" y="3744557"/>
            <a:ext cx="4058134" cy="493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</a:t>
            </a: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Madurez: usa estructuras confiables de Java (ArrayList, BufferedReader).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Tolerancia a fallas: maneja excepciones y devuelve listas vacías para evitar caídas.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Facilidad de recuperación: informa errores, pero no da alternativas para reintentar automáticamente.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Conformidad de confiabilidad: no tiene pruebas automáticas ni validación externa.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94754" y="3993862"/>
            <a:ext cx="4062724" cy="599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Entendimiento: el flujo es claro (pide ruta → lee archivo → procesa → imprime).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Facilidad de aprendizaje: requiere que el usuario sepa la ruta exacta del archivo → podría mejorarse con un explorador de archivos.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Operabilidad: el usuario solo introduce un dato y obtiene el resultado.</a:t>
            </a:r>
          </a:p>
          <a:p>
            <a:pPr algn="l"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Atractivo: la salida es solo texto en consola, no es muy "amigable".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Conformidad de uso: no sigue interfaces estándar gráficas, solo consola.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6513" y="695169"/>
            <a:ext cx="1239622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ATRIBUTOS DE CALIDAD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3115" y="2155162"/>
            <a:ext cx="3884079" cy="909381"/>
            <a:chOff x="0" y="0"/>
            <a:chExt cx="173578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5785" cy="406400"/>
            </a:xfrm>
            <a:custGeom>
              <a:avLst/>
              <a:gdLst/>
              <a:ahLst/>
              <a:cxnLst/>
              <a:rect r="r" b="b" t="t" l="l"/>
              <a:pathLst>
                <a:path h="406400" w="1735785">
                  <a:moveTo>
                    <a:pt x="1301839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01839" y="406400"/>
                  </a:lnTo>
                  <a:lnTo>
                    <a:pt x="1735785" y="203200"/>
                  </a:lnTo>
                  <a:lnTo>
                    <a:pt x="1301839" y="0"/>
                  </a:lnTo>
                  <a:close/>
                </a:path>
              </a:pathLst>
            </a:custGeom>
            <a:solidFill>
              <a:srgbClr val="028E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9169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FFFFFF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Portabilidad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07813" y="2155162"/>
            <a:ext cx="4072373" cy="909381"/>
            <a:chOff x="0" y="0"/>
            <a:chExt cx="1819933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933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933">
                  <a:moveTo>
                    <a:pt x="13649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64950" y="406400"/>
                  </a:lnTo>
                  <a:lnTo>
                    <a:pt x="1819933" y="203200"/>
                  </a:lnTo>
                  <a:lnTo>
                    <a:pt x="1364950" y="0"/>
                  </a:lnTo>
                  <a:close/>
                </a:path>
              </a:pathLst>
            </a:custGeom>
            <a:solidFill>
              <a:srgbClr val="FBBF0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564005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Eficiencia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42162" y="2155162"/>
            <a:ext cx="4055426" cy="909381"/>
            <a:chOff x="0" y="0"/>
            <a:chExt cx="181235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23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2359">
                  <a:moveTo>
                    <a:pt x="1359269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359269" y="406400"/>
                  </a:lnTo>
                  <a:lnTo>
                    <a:pt x="1812359" y="203200"/>
                  </a:lnTo>
                  <a:lnTo>
                    <a:pt x="1359269" y="0"/>
                  </a:lnTo>
                  <a:close/>
                </a:path>
              </a:pathLst>
            </a:custGeom>
            <a:solidFill>
              <a:srgbClr val="028E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557496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TT Chocolates Ultra-Bold"/>
                  <a:ea typeface="TT Chocolates Ultra-Bold"/>
                  <a:cs typeface="TT Chocolates Ultra-Bold"/>
                  <a:sym typeface="TT Chocolates Ultra-Bold"/>
                </a:rPr>
                <a:t>Mantenibilidad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83115" y="3597634"/>
            <a:ext cx="4062724" cy="493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Adaptabilidad: funciona en cualquier sistema con Java.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Facilidad de instalación: depende de tener Java configurado; no es un ejecutable directo.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Co-existencia: no interfiere con otros programas.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Facilidad de ser reemplazado: si cambias de lenguaje o sistema, habría que reescribir bastante.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Conformidad de portabilidad: no hay empaquetado ni estandarización de despliegue.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07813" y="3521743"/>
            <a:ext cx="4060402" cy="317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C</a:t>
            </a: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omportamiento en tiempo: eficiente, usa operaciones lineales y ordenamiento nativo (Collections.sort).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Uso de recursos: bajo, solo maneja texto en memoria.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Conformidad de eficiencia: correcto para datasets pequeños/medianos.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54084" y="3348328"/>
            <a:ext cx="4043504" cy="634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Facilidad d</a:t>
            </a: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 análisis: el código está dividido en clases claras (App, TextFileReader, NameParser).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Facilidad de cambio: modularidad básica, se pueden agregar nuevas funcionalidades sin tocar demasiado el núcleo.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Estabilidad: bajo riesgo de romperse porque es simple.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✔️ Facilidad de ser probado: cada clase se puede probar de manera aislada.</a:t>
            </a:r>
          </a:p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199" u="none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⚠️ Conformidad de mantenimiento: no hay comentarios ni documentación formal.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6513" y="695169"/>
            <a:ext cx="1239622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ATRIBUTOS DE CALIDAD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7341859">
            <a:off x="7747817" y="-1252847"/>
            <a:ext cx="9758526" cy="514092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2864265">
            <a:off x="8558965" y="2645560"/>
            <a:ext cx="13300994" cy="7007148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6832" y="3332583"/>
            <a:ext cx="14246688" cy="265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0"/>
              </a:lnSpc>
            </a:pPr>
          </a:p>
          <a:p>
            <a:pPr algn="l">
              <a:lnSpc>
                <a:spcPts val="7170"/>
              </a:lnSpc>
            </a:pPr>
            <a:r>
              <a:rPr lang="en-US" sz="4217" b="true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FIABILIDAD   &amp;     FACILIDAD DE MANTENIMIENTO</a:t>
            </a:r>
          </a:p>
          <a:p>
            <a:pPr algn="l">
              <a:lnSpc>
                <a:spcPts val="71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7037" y="5260781"/>
            <a:ext cx="2103769" cy="84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0"/>
              </a:lnSpc>
            </a:pPr>
            <a:r>
              <a:rPr lang="en-US" b="true" sz="4217">
                <a:solidFill>
                  <a:srgbClr val="FF3131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VISIBLE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03528" y="5260781"/>
            <a:ext cx="2826562" cy="84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0"/>
              </a:lnSpc>
            </a:pPr>
            <a:r>
              <a:rPr lang="en-US" b="true" sz="4217">
                <a:solidFill>
                  <a:srgbClr val="FF3131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NO VISIBLE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133396"/>
            <a:ext cx="16555796" cy="7446644"/>
            <a:chOff x="0" y="0"/>
            <a:chExt cx="3307794" cy="14878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07794" cy="1487815"/>
            </a:xfrm>
            <a:custGeom>
              <a:avLst/>
              <a:gdLst/>
              <a:ahLst/>
              <a:cxnLst/>
              <a:rect r="r" b="b" t="t" l="l"/>
              <a:pathLst>
                <a:path h="1487815" w="3307794">
                  <a:moveTo>
                    <a:pt x="23849" y="0"/>
                  </a:moveTo>
                  <a:lnTo>
                    <a:pt x="3283945" y="0"/>
                  </a:lnTo>
                  <a:cubicBezTo>
                    <a:pt x="3297117" y="0"/>
                    <a:pt x="3307794" y="10678"/>
                    <a:pt x="3307794" y="23849"/>
                  </a:cubicBezTo>
                  <a:lnTo>
                    <a:pt x="3307794" y="1463966"/>
                  </a:lnTo>
                  <a:cubicBezTo>
                    <a:pt x="3307794" y="1477138"/>
                    <a:pt x="3297117" y="1487815"/>
                    <a:pt x="3283945" y="1487815"/>
                  </a:cubicBezTo>
                  <a:lnTo>
                    <a:pt x="23849" y="1487815"/>
                  </a:lnTo>
                  <a:cubicBezTo>
                    <a:pt x="10678" y="1487815"/>
                    <a:pt x="0" y="1477138"/>
                    <a:pt x="0" y="1463966"/>
                  </a:cubicBezTo>
                  <a:lnTo>
                    <a:pt x="0" y="23849"/>
                  </a:lnTo>
                  <a:cubicBezTo>
                    <a:pt x="0" y="10678"/>
                    <a:pt x="10678" y="0"/>
                    <a:pt x="23849" y="0"/>
                  </a:cubicBezTo>
                  <a:close/>
                </a:path>
              </a:pathLst>
            </a:custGeom>
            <a:solidFill>
              <a:srgbClr val="F8F3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3307794" cy="1497340"/>
            </a:xfrm>
            <a:prstGeom prst="rect">
              <a:avLst/>
            </a:prstGeom>
          </p:spPr>
          <p:txBody>
            <a:bodyPr anchor="ctr" rtlCol="false" tIns="66965" lIns="66965" bIns="66965" rIns="66965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35069" y="2733965"/>
            <a:ext cx="13726313" cy="699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Fuente de Estímulo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: Un desarrollador del equipo de mantenimiento.</a:t>
            </a:r>
          </a:p>
          <a:p>
            <a:pPr algn="l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Estimulo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: El programa debe ser modificado para que, además de formatear y ordenar los nombres, también elimine los espacios en blanco al inicio y al final de cada nombre.</a:t>
            </a:r>
          </a:p>
          <a:p>
            <a:pPr algn="l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Escenario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: El desarrollador recibe la solicitud. Debe ubicar la parte del código que lee los nombres y modificarla para eliminar los espacios en blanco, asegurándose de que la funcionalidad de capitalización y ordenamiento no se vea afectada.</a:t>
            </a:r>
          </a:p>
          <a:p>
            <a:pPr algn="l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Artefacto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: El código fuente de las clases NameListFormatter.java, TextFileReader.java y NameParser.java.</a:t>
            </a:r>
          </a:p>
          <a:p>
            <a:pPr algn="l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51397" y="304268"/>
            <a:ext cx="16419742" cy="182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1"/>
              </a:lnSpc>
            </a:pPr>
            <a:r>
              <a:rPr lang="en-US" b="true" sz="5272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ESCENARIO DE CALIDAD</a:t>
            </a:r>
          </a:p>
          <a:p>
            <a:pPr algn="ctr">
              <a:lnSpc>
                <a:spcPts val="7381"/>
              </a:lnSpc>
            </a:pPr>
            <a:r>
              <a:rPr lang="en-US" b="true" sz="5272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FACILIDAD DE MANTENIMIENTO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133396"/>
            <a:ext cx="16555796" cy="7446644"/>
            <a:chOff x="0" y="0"/>
            <a:chExt cx="3307794" cy="14878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07794" cy="1487815"/>
            </a:xfrm>
            <a:custGeom>
              <a:avLst/>
              <a:gdLst/>
              <a:ahLst/>
              <a:cxnLst/>
              <a:rect r="r" b="b" t="t" l="l"/>
              <a:pathLst>
                <a:path h="1487815" w="3307794">
                  <a:moveTo>
                    <a:pt x="23849" y="0"/>
                  </a:moveTo>
                  <a:lnTo>
                    <a:pt x="3283945" y="0"/>
                  </a:lnTo>
                  <a:cubicBezTo>
                    <a:pt x="3297117" y="0"/>
                    <a:pt x="3307794" y="10678"/>
                    <a:pt x="3307794" y="23849"/>
                  </a:cubicBezTo>
                  <a:lnTo>
                    <a:pt x="3307794" y="1463966"/>
                  </a:lnTo>
                  <a:cubicBezTo>
                    <a:pt x="3307794" y="1477138"/>
                    <a:pt x="3297117" y="1487815"/>
                    <a:pt x="3283945" y="1487815"/>
                  </a:cubicBezTo>
                  <a:lnTo>
                    <a:pt x="23849" y="1487815"/>
                  </a:lnTo>
                  <a:cubicBezTo>
                    <a:pt x="10678" y="1487815"/>
                    <a:pt x="0" y="1477138"/>
                    <a:pt x="0" y="1463966"/>
                  </a:cubicBezTo>
                  <a:lnTo>
                    <a:pt x="0" y="23849"/>
                  </a:lnTo>
                  <a:cubicBezTo>
                    <a:pt x="0" y="10678"/>
                    <a:pt x="10678" y="0"/>
                    <a:pt x="23849" y="0"/>
                  </a:cubicBezTo>
                  <a:close/>
                </a:path>
              </a:pathLst>
            </a:custGeom>
            <a:solidFill>
              <a:srgbClr val="F8F3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3307794" cy="1497340"/>
            </a:xfrm>
            <a:prstGeom prst="rect">
              <a:avLst/>
            </a:prstGeom>
          </p:spPr>
          <p:txBody>
            <a:bodyPr anchor="ctr" rtlCol="false" tIns="66965" lIns="66965" bIns="66965" rIns="66965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80843" y="3282315"/>
            <a:ext cx="13726313" cy="372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Respuesta: 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desarrollador solo necesita añadir una llamada al método trim() de la clase String en el método ReadFile de TextFileReader o 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en el método capitalizeName en NameParser. El cambio es mínimo y no afecta a las otras clases.</a:t>
            </a:r>
          </a:p>
          <a:p>
            <a:pPr algn="l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2636" spc="203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Medicion de respuesta:</a:t>
            </a:r>
          </a:p>
          <a:p>
            <a:pPr algn="l">
              <a:lnSpc>
                <a:spcPts val="3691"/>
              </a:lnSpc>
            </a:pP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cambio se completa en menos de 5 minutos.</a:t>
            </a:r>
            <a:r>
              <a:rPr lang="en-US" b="true" sz="2636" spc="203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 </a:t>
            </a:r>
            <a:r>
              <a:rPr lang="en-US" sz="2636" spc="203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Se modifica una sola línea de código.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51397" y="304268"/>
            <a:ext cx="16419742" cy="182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1"/>
              </a:lnSpc>
            </a:pPr>
            <a:r>
              <a:rPr lang="en-US" b="true" sz="5272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ESCENARIO DE CALIDAD</a:t>
            </a:r>
          </a:p>
          <a:p>
            <a:pPr algn="ctr">
              <a:lnSpc>
                <a:spcPts val="7381"/>
              </a:lnSpc>
            </a:pPr>
            <a:r>
              <a:rPr lang="en-US" b="true" sz="5272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FACILIDAD DE MANTENIMIENTO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2098" y="1028700"/>
            <a:ext cx="16683805" cy="8948960"/>
            <a:chOff x="0" y="0"/>
            <a:chExt cx="3242821" cy="1739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42821" cy="1739404"/>
            </a:xfrm>
            <a:custGeom>
              <a:avLst/>
              <a:gdLst/>
              <a:ahLst/>
              <a:cxnLst/>
              <a:rect r="r" b="b" t="t" l="l"/>
              <a:pathLst>
                <a:path h="1739404" w="3242821">
                  <a:moveTo>
                    <a:pt x="23666" y="0"/>
                  </a:moveTo>
                  <a:lnTo>
                    <a:pt x="3219155" y="0"/>
                  </a:lnTo>
                  <a:cubicBezTo>
                    <a:pt x="3225432" y="0"/>
                    <a:pt x="3231451" y="2493"/>
                    <a:pt x="3235890" y="6932"/>
                  </a:cubicBezTo>
                  <a:cubicBezTo>
                    <a:pt x="3240328" y="11370"/>
                    <a:pt x="3242821" y="17389"/>
                    <a:pt x="3242821" y="23666"/>
                  </a:cubicBezTo>
                  <a:lnTo>
                    <a:pt x="3242821" y="1715738"/>
                  </a:lnTo>
                  <a:cubicBezTo>
                    <a:pt x="3242821" y="1728808"/>
                    <a:pt x="3232226" y="1739404"/>
                    <a:pt x="3219155" y="1739404"/>
                  </a:cubicBezTo>
                  <a:lnTo>
                    <a:pt x="23666" y="1739404"/>
                  </a:lnTo>
                  <a:cubicBezTo>
                    <a:pt x="17389" y="1739404"/>
                    <a:pt x="11370" y="1736910"/>
                    <a:pt x="6932" y="1732472"/>
                  </a:cubicBezTo>
                  <a:cubicBezTo>
                    <a:pt x="2493" y="1728034"/>
                    <a:pt x="0" y="1722015"/>
                    <a:pt x="0" y="1715738"/>
                  </a:cubicBezTo>
                  <a:lnTo>
                    <a:pt x="0" y="23666"/>
                  </a:lnTo>
                  <a:cubicBezTo>
                    <a:pt x="0" y="17389"/>
                    <a:pt x="2493" y="11370"/>
                    <a:pt x="6932" y="6932"/>
                  </a:cubicBezTo>
                  <a:cubicBezTo>
                    <a:pt x="11370" y="2493"/>
                    <a:pt x="17389" y="0"/>
                    <a:pt x="23666" y="0"/>
                  </a:cubicBezTo>
                  <a:close/>
                </a:path>
              </a:pathLst>
            </a:custGeom>
            <a:solidFill>
              <a:srgbClr val="F8F3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3242821" cy="1748929"/>
            </a:xfrm>
            <a:prstGeom prst="rect">
              <a:avLst/>
            </a:prstGeom>
          </p:spPr>
          <p:txBody>
            <a:bodyPr anchor="ctr" rtlCol="false" tIns="66965" lIns="66965" bIns="66965" rIns="66965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73939" y="1172157"/>
            <a:ext cx="16140121" cy="861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710" spc="208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Fuente de estímulo: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El usuario final que ejecuta el programa.</a:t>
            </a:r>
          </a:p>
          <a:p>
            <a:pPr algn="l">
              <a:lnSpc>
                <a:spcPts val="3794"/>
              </a:lnSpc>
            </a:pPr>
          </a:p>
          <a:p>
            <a:pPr algn="l">
              <a:lnSpc>
                <a:spcPts val="3794"/>
              </a:lnSpc>
            </a:pPr>
            <a:r>
              <a:rPr lang="en-US" sz="2710" spc="208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Estímulo: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usuario proporciona una ruta de archivo válida que contiene una lista de nombres en texto plano.</a:t>
            </a:r>
          </a:p>
          <a:p>
            <a:pPr algn="l">
              <a:lnSpc>
                <a:spcPts val="3794"/>
              </a:lnSpc>
            </a:pPr>
          </a:p>
          <a:p>
            <a:pPr algn="l">
              <a:lnSpc>
                <a:spcPts val="3794"/>
              </a:lnSpc>
            </a:pPr>
            <a:r>
              <a:rPr lang="en-US" sz="2710" spc="208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Escenario: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archivo existe, es accesible y contiene nombres desordenados y con diferentes formatos de capitalización (mayúsculas/minúsculas).</a:t>
            </a:r>
          </a:p>
          <a:p>
            <a:pPr algn="l">
              <a:lnSpc>
                <a:spcPts val="3794"/>
              </a:lnSpc>
            </a:pPr>
          </a:p>
          <a:p>
            <a:pPr algn="l">
              <a:lnSpc>
                <a:spcPts val="3794"/>
              </a:lnSpc>
            </a:pPr>
            <a:r>
              <a:rPr lang="en-US" sz="2710" spc="208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Artefacto: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sistema completo (las clases App, TextFileReader y NameParser).</a:t>
            </a:r>
          </a:p>
          <a:p>
            <a:pPr algn="l">
              <a:lnSpc>
                <a:spcPts val="3794"/>
              </a:lnSpc>
            </a:pPr>
          </a:p>
          <a:p>
            <a:pPr algn="l">
              <a:lnSpc>
                <a:spcPts val="3794"/>
              </a:lnSpc>
            </a:pPr>
            <a:r>
              <a:rPr lang="en-US" sz="2710" spc="208" b="true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Respuesta: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programa lee correctamente el archivo, procesa los nombres ajustando la capitalización, los ordena alfabéticamente y muestra la lista final en consola.</a:t>
            </a:r>
          </a:p>
          <a:p>
            <a:pPr algn="l">
              <a:lnSpc>
                <a:spcPts val="3794"/>
              </a:lnSpc>
            </a:pPr>
          </a:p>
          <a:p>
            <a:pPr algn="l">
              <a:lnSpc>
                <a:spcPts val="3794"/>
              </a:lnSpc>
            </a:pPr>
            <a:r>
              <a:rPr lang="en-US" b="true" sz="2710" spc="208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Medición de la respuesta</a:t>
            </a:r>
            <a:r>
              <a:rPr lang="en-US" b="true" sz="2710" spc="208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  <a:p>
            <a:pPr algn="l">
              <a:lnSpc>
                <a:spcPts val="3794"/>
              </a:lnSpc>
            </a:pPr>
            <a:r>
              <a:rPr lang="en-US" sz="2710" spc="208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Exactitud de la salida: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100% de los nombres deben estar presentes, correctamente capitalizados y ordenados.</a:t>
            </a:r>
          </a:p>
          <a:p>
            <a:pPr algn="l">
              <a:lnSpc>
                <a:spcPts val="3794"/>
              </a:lnSpc>
            </a:pPr>
            <a:r>
              <a:rPr lang="en-US" sz="2710" spc="208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Conformidad funcional:</a:t>
            </a:r>
            <a:r>
              <a:rPr lang="en-US" sz="2710" spc="208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No deben presentarse errores cuando el archivo cumple con las condiciones esperadas.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2390" y="128714"/>
            <a:ext cx="15169506" cy="899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1"/>
              </a:lnSpc>
            </a:pPr>
            <a:r>
              <a:rPr lang="en-US" b="true" sz="5272">
                <a:solidFill>
                  <a:srgbClr val="000000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ESCENARIO DE CALIDAD DE FIABILIDAD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DAGyEEvcnl8</dc:identifier>
  <dcterms:modified xsi:type="dcterms:W3CDTF">2011-08-01T06:04:30Z</dcterms:modified>
  <cp:revision>1</cp:revision>
  <dc:title>Atributos de calidad</dc:title>
</cp:coreProperties>
</file>