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58" r:id="rId4"/>
    <p:sldId id="259" r:id="rId5"/>
    <p:sldId id="260" r:id="rId6"/>
    <p:sldId id="261" r:id="rId7"/>
    <p:sldId id="267" r:id="rId8"/>
    <p:sldId id="262" r:id="rId9"/>
    <p:sldId id="266" r:id="rId10"/>
    <p:sldId id="268" r:id="rId11"/>
    <p:sldId id="269" r:id="rId12"/>
    <p:sldId id="270" r:id="rId13"/>
    <p:sldId id="272" r:id="rId14"/>
    <p:sldId id="271" r:id="rId15"/>
    <p:sldId id="273"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622EB-5A54-4E6E-B7FF-B6DB4500725D}"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C0BB4-7C10-452B-8CD0-DB9A567B8972}" type="slidenum">
              <a:rPr lang="en-US" smtClean="0"/>
              <a:t>‹#›</a:t>
            </a:fld>
            <a:endParaRPr lang="en-US"/>
          </a:p>
        </p:txBody>
      </p:sp>
    </p:spTree>
    <p:extLst>
      <p:ext uri="{BB962C8B-B14F-4D97-AF65-F5344CB8AC3E}">
        <p14:creationId xmlns:p14="http://schemas.microsoft.com/office/powerpoint/2010/main" val="967222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8B40F-6F02-4827-8970-E7694A7653D5}"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FA8EA6-FF25-45B6-93CF-AF9DCE3C46B8}" type="datetime1">
              <a:rPr lang="en-US" smtClean="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77011F-68CB-4550-9ECC-3A57E368058B}" type="datetime1">
              <a:rPr lang="en-US" smtClean="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736933-6230-4276-80C3-60F9C64FE521}"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F96FE9-DCF0-464A-AEF8-D81EE1B4D7EA}" type="datetime1">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3FB49C5-9670-426F-8231-BED480F8D470}" type="datetime1">
              <a:rPr lang="en-US" smtClean="0"/>
              <a:t>4/5/2022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2ABAF86-5043-40CF-8F81-D396A93530E8}" type="datetime1">
              <a:rPr lang="en-US" smtClean="0"/>
              <a:t>4/5/2022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8CF31D3-775E-4BA7-856E-7716AEFEAB2E}" type="datetime1">
              <a:rPr lang="en-US" smtClean="0"/>
              <a:t>4/5/2022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008099C-4BC5-4C6D-A367-9DC883A38341}" type="datetime1">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51721D-4E32-4DE7-8049-26C4A95F31AF}" type="datetime1">
              <a:rPr lang="en-US" smtClean="0"/>
              <a:t>4/5/2022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0125290-F120-4BD9-AA60-5423EA080525}" type="datetime1">
              <a:rPr lang="en-US" smtClean="0"/>
              <a:t>4/5/2022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4E17B34-1C94-4BC5-8DE4-83C533F5CA16}" type="datetime1">
              <a:rPr lang="en-US" smtClean="0"/>
              <a:t>4/5/2022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ggseg/ggsegH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2B02-A0AF-4CAF-A9AB-F735812F556D}"/>
              </a:ext>
            </a:extLst>
          </p:cNvPr>
          <p:cNvSpPr>
            <a:spLocks noGrp="1"/>
          </p:cNvSpPr>
          <p:nvPr>
            <p:ph type="ctrTitle"/>
          </p:nvPr>
        </p:nvSpPr>
        <p:spPr>
          <a:xfrm>
            <a:off x="679486" y="1146048"/>
            <a:ext cx="7486324" cy="3255264"/>
          </a:xfrm>
        </p:spPr>
        <p:txBody>
          <a:bodyPr>
            <a:normAutofit fontScale="90000"/>
          </a:bodyPr>
          <a:lstStyle/>
          <a:p>
            <a:r>
              <a:rPr lang="en-US" b="0" i="0" dirty="0">
                <a:solidFill>
                  <a:srgbClr val="201F1E"/>
                </a:solidFill>
                <a:effectLst/>
                <a:latin typeface="Calibri" panose="020F0502020204030204" pitchFamily="34" charset="0"/>
              </a:rPr>
              <a:t>Prediction of Beta-Amyloid based on MRI : PCA unsupervised learning</a:t>
            </a:r>
            <a:endParaRPr lang="en-US" dirty="0"/>
          </a:p>
        </p:txBody>
      </p:sp>
      <p:sp>
        <p:nvSpPr>
          <p:cNvPr id="3" name="Subtitle 2">
            <a:extLst>
              <a:ext uri="{FF2B5EF4-FFF2-40B4-BE49-F238E27FC236}">
                <a16:creationId xmlns:a16="http://schemas.microsoft.com/office/drawing/2014/main" id="{7698D980-19A7-474B-8DE5-AAFD67FE2EC2}"/>
              </a:ext>
            </a:extLst>
          </p:cNvPr>
          <p:cNvSpPr>
            <a:spLocks noGrp="1"/>
          </p:cNvSpPr>
          <p:nvPr>
            <p:ph type="subTitle" idx="1"/>
          </p:nvPr>
        </p:nvSpPr>
        <p:spPr>
          <a:xfrm>
            <a:off x="765048" y="4670246"/>
            <a:ext cx="7315200" cy="914400"/>
          </a:xfrm>
        </p:spPr>
        <p:txBody>
          <a:bodyPr>
            <a:normAutofit fontScale="70000" lnSpcReduction="20000"/>
          </a:bodyPr>
          <a:lstStyle/>
          <a:p>
            <a:pPr algn="ctr"/>
            <a:r>
              <a:rPr lang="en-US" dirty="0"/>
              <a:t>Hunsi Jayaprakash, Undergraduate Department of Computer Science </a:t>
            </a:r>
          </a:p>
          <a:p>
            <a:pPr algn="ctr"/>
            <a:r>
              <a:rPr lang="en-US" dirty="0"/>
              <a:t>CS Advisor: Dr. Joseph Yurko  </a:t>
            </a:r>
          </a:p>
          <a:p>
            <a:pPr algn="ctr"/>
            <a:r>
              <a:rPr lang="en-US" dirty="0"/>
              <a:t>Capstone Research Project </a:t>
            </a:r>
          </a:p>
        </p:txBody>
      </p:sp>
      <p:sp>
        <p:nvSpPr>
          <p:cNvPr id="4" name="Slide Number Placeholder 3">
            <a:extLst>
              <a:ext uri="{FF2B5EF4-FFF2-40B4-BE49-F238E27FC236}">
                <a16:creationId xmlns:a16="http://schemas.microsoft.com/office/drawing/2014/main" id="{BA92863B-4C37-4996-9BBA-26854151434B}"/>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890202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4157-9878-4233-9384-9464F1F47E02}"/>
              </a:ext>
            </a:extLst>
          </p:cNvPr>
          <p:cNvSpPr>
            <a:spLocks noGrp="1"/>
          </p:cNvSpPr>
          <p:nvPr>
            <p:ph type="title"/>
          </p:nvPr>
        </p:nvSpPr>
        <p:spPr/>
        <p:txBody>
          <a:bodyPr/>
          <a:lstStyle/>
          <a:p>
            <a:r>
              <a:rPr lang="en-US" dirty="0"/>
              <a:t>Contribution of Regions and Association with PCs</a:t>
            </a:r>
          </a:p>
        </p:txBody>
      </p:sp>
      <p:sp>
        <p:nvSpPr>
          <p:cNvPr id="4" name="Slide Number Placeholder 3">
            <a:extLst>
              <a:ext uri="{FF2B5EF4-FFF2-40B4-BE49-F238E27FC236}">
                <a16:creationId xmlns:a16="http://schemas.microsoft.com/office/drawing/2014/main" id="{AEDDF6A9-2E99-4541-BD53-6ECBFE854830}"/>
              </a:ext>
            </a:extLst>
          </p:cNvPr>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13" name="Content Placeholder 12" descr="Chart, bar chart, histogram&#10;&#10;Description automatically generated">
            <a:extLst>
              <a:ext uri="{FF2B5EF4-FFF2-40B4-BE49-F238E27FC236}">
                <a16:creationId xmlns:a16="http://schemas.microsoft.com/office/drawing/2014/main" id="{98E01DE9-1593-4747-99AE-F23016D52EDB}"/>
              </a:ext>
            </a:extLst>
          </p:cNvPr>
          <p:cNvPicPr>
            <a:picLocks noGrp="1" noChangeAspect="1"/>
          </p:cNvPicPr>
          <p:nvPr>
            <p:ph idx="1"/>
          </p:nvPr>
        </p:nvPicPr>
        <p:blipFill>
          <a:blip r:embed="rId2"/>
          <a:stretch>
            <a:fillRect/>
          </a:stretch>
        </p:blipFill>
        <p:spPr>
          <a:xfrm>
            <a:off x="3805151" y="603894"/>
            <a:ext cx="6082598" cy="3451272"/>
          </a:xfrm>
        </p:spPr>
      </p:pic>
      <p:sp>
        <p:nvSpPr>
          <p:cNvPr id="14" name="TextBox 13">
            <a:extLst>
              <a:ext uri="{FF2B5EF4-FFF2-40B4-BE49-F238E27FC236}">
                <a16:creationId xmlns:a16="http://schemas.microsoft.com/office/drawing/2014/main" id="{C2A707BE-3EFE-4CD5-A888-5970FADA0C97}"/>
              </a:ext>
            </a:extLst>
          </p:cNvPr>
          <p:cNvSpPr txBox="1"/>
          <p:nvPr/>
        </p:nvSpPr>
        <p:spPr>
          <a:xfrm>
            <a:off x="3805151" y="4558748"/>
            <a:ext cx="4769006" cy="1754326"/>
          </a:xfrm>
          <a:prstGeom prst="rect">
            <a:avLst/>
          </a:prstGeom>
          <a:noFill/>
        </p:spPr>
        <p:txBody>
          <a:bodyPr wrap="square" rtlCol="0">
            <a:spAutoFit/>
          </a:bodyPr>
          <a:lstStyle/>
          <a:p>
            <a:r>
              <a:rPr lang="en-US" dirty="0"/>
              <a:t>The horizontal red line represents the threshold of the regions having an equal contribution (100 * 1/52)</a:t>
            </a:r>
          </a:p>
          <a:p>
            <a:endParaRPr lang="en-US" dirty="0"/>
          </a:p>
          <a:p>
            <a:r>
              <a:rPr lang="en-US" dirty="0"/>
              <a:t>Regions above the red line </a:t>
            </a:r>
            <a:r>
              <a:rPr lang="en-US" dirty="0">
                <a:sym typeface="Wingdings" panose="05000000000000000000" pitchFamily="2" charset="2"/>
              </a:rPr>
              <a:t> active  </a:t>
            </a:r>
          </a:p>
          <a:p>
            <a:r>
              <a:rPr lang="en-US" dirty="0">
                <a:sym typeface="Wingdings" panose="05000000000000000000" pitchFamily="2" charset="2"/>
              </a:rPr>
              <a:t>Regions below the red line  inactive </a:t>
            </a:r>
            <a:endParaRPr lang="en-US" dirty="0"/>
          </a:p>
        </p:txBody>
      </p:sp>
    </p:spTree>
    <p:extLst>
      <p:ext uri="{BB962C8B-B14F-4D97-AF65-F5344CB8AC3E}">
        <p14:creationId xmlns:p14="http://schemas.microsoft.com/office/powerpoint/2010/main" val="103871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AF1F-332C-4532-81BD-2F3A46166C5D}"/>
              </a:ext>
            </a:extLst>
          </p:cNvPr>
          <p:cNvSpPr>
            <a:spLocks noGrp="1"/>
          </p:cNvSpPr>
          <p:nvPr>
            <p:ph type="title"/>
          </p:nvPr>
        </p:nvSpPr>
        <p:spPr/>
        <p:txBody>
          <a:bodyPr/>
          <a:lstStyle/>
          <a:p>
            <a:r>
              <a:rPr lang="en-US" dirty="0"/>
              <a:t>Estimating 7 PCs to explain Overall Variance</a:t>
            </a:r>
          </a:p>
        </p:txBody>
      </p:sp>
      <p:pic>
        <p:nvPicPr>
          <p:cNvPr id="6" name="Content Placeholder 5" descr="Graphical user interface&#10;&#10;Description automatically generated with low confidence">
            <a:extLst>
              <a:ext uri="{FF2B5EF4-FFF2-40B4-BE49-F238E27FC236}">
                <a16:creationId xmlns:a16="http://schemas.microsoft.com/office/drawing/2014/main" id="{7EC11DB3-A212-45F7-AC70-553822CCEB70}"/>
              </a:ext>
            </a:extLst>
          </p:cNvPr>
          <p:cNvPicPr>
            <a:picLocks noGrp="1" noChangeAspect="1"/>
          </p:cNvPicPr>
          <p:nvPr>
            <p:ph idx="1"/>
          </p:nvPr>
        </p:nvPicPr>
        <p:blipFill>
          <a:blip r:embed="rId2"/>
          <a:stretch>
            <a:fillRect/>
          </a:stretch>
        </p:blipFill>
        <p:spPr>
          <a:xfrm>
            <a:off x="3488214" y="1123837"/>
            <a:ext cx="5925447" cy="3661858"/>
          </a:xfrm>
        </p:spPr>
      </p:pic>
      <p:sp>
        <p:nvSpPr>
          <p:cNvPr id="4" name="Slide Number Placeholder 3">
            <a:extLst>
              <a:ext uri="{FF2B5EF4-FFF2-40B4-BE49-F238E27FC236}">
                <a16:creationId xmlns:a16="http://schemas.microsoft.com/office/drawing/2014/main" id="{DE0A572E-7A4C-45F8-8AA7-B0C1862B2F0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extBox 6">
            <a:extLst>
              <a:ext uri="{FF2B5EF4-FFF2-40B4-BE49-F238E27FC236}">
                <a16:creationId xmlns:a16="http://schemas.microsoft.com/office/drawing/2014/main" id="{D44E6189-7986-4802-93B9-57C501639F6A}"/>
              </a:ext>
            </a:extLst>
          </p:cNvPr>
          <p:cNvSpPr txBox="1"/>
          <p:nvPr/>
        </p:nvSpPr>
        <p:spPr>
          <a:xfrm>
            <a:off x="9099479" y="2317747"/>
            <a:ext cx="2300119" cy="923330"/>
          </a:xfrm>
          <a:prstGeom prst="rect">
            <a:avLst/>
          </a:prstGeom>
          <a:noFill/>
        </p:spPr>
        <p:txBody>
          <a:bodyPr wrap="square" rtlCol="0">
            <a:spAutoFit/>
          </a:bodyPr>
          <a:lstStyle/>
          <a:p>
            <a:r>
              <a:rPr lang="en-US" dirty="0"/>
              <a:t>PC1-7 drives the error down across all regions</a:t>
            </a:r>
          </a:p>
        </p:txBody>
      </p:sp>
    </p:spTree>
    <p:extLst>
      <p:ext uri="{BB962C8B-B14F-4D97-AF65-F5344CB8AC3E}">
        <p14:creationId xmlns:p14="http://schemas.microsoft.com/office/powerpoint/2010/main" val="300784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B7BC-5587-4E9F-BBFB-A8978E9A0F77}"/>
              </a:ext>
            </a:extLst>
          </p:cNvPr>
          <p:cNvSpPr>
            <a:spLocks noGrp="1"/>
          </p:cNvSpPr>
          <p:nvPr>
            <p:ph type="title"/>
          </p:nvPr>
        </p:nvSpPr>
        <p:spPr/>
        <p:txBody>
          <a:bodyPr/>
          <a:lstStyle/>
          <a:p>
            <a:r>
              <a:rPr lang="en-US" dirty="0"/>
              <a:t>Active contribution to PC </a:t>
            </a:r>
          </a:p>
        </p:txBody>
      </p:sp>
      <p:sp>
        <p:nvSpPr>
          <p:cNvPr id="4" name="Slide Number Placeholder 3">
            <a:extLst>
              <a:ext uri="{FF2B5EF4-FFF2-40B4-BE49-F238E27FC236}">
                <a16:creationId xmlns:a16="http://schemas.microsoft.com/office/drawing/2014/main" id="{16C0DAF4-97C4-4B51-93EE-66480E9CD4DA}"/>
              </a:ext>
            </a:extLst>
          </p:cNvPr>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10" name="Content Placeholder 9" descr="A picture containing chart&#10;&#10;Description automatically generated">
            <a:extLst>
              <a:ext uri="{FF2B5EF4-FFF2-40B4-BE49-F238E27FC236}">
                <a16:creationId xmlns:a16="http://schemas.microsoft.com/office/drawing/2014/main" id="{2CE765DC-CB07-41B7-BFAA-D94201D869B7}"/>
              </a:ext>
            </a:extLst>
          </p:cNvPr>
          <p:cNvPicPr>
            <a:picLocks noGrp="1" noChangeAspect="1"/>
          </p:cNvPicPr>
          <p:nvPr>
            <p:ph idx="1"/>
          </p:nvPr>
        </p:nvPicPr>
        <p:blipFill>
          <a:blip r:embed="rId2"/>
          <a:stretch>
            <a:fillRect/>
          </a:stretch>
        </p:blipFill>
        <p:spPr>
          <a:xfrm>
            <a:off x="4124439" y="863790"/>
            <a:ext cx="3829588" cy="5621506"/>
          </a:xfrm>
        </p:spPr>
      </p:pic>
    </p:spTree>
    <p:extLst>
      <p:ext uri="{BB962C8B-B14F-4D97-AF65-F5344CB8AC3E}">
        <p14:creationId xmlns:p14="http://schemas.microsoft.com/office/powerpoint/2010/main" val="204404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B7BC-5587-4E9F-BBFB-A8978E9A0F77}"/>
              </a:ext>
            </a:extLst>
          </p:cNvPr>
          <p:cNvSpPr>
            <a:spLocks noGrp="1"/>
          </p:cNvSpPr>
          <p:nvPr>
            <p:ph type="title"/>
          </p:nvPr>
        </p:nvSpPr>
        <p:spPr/>
        <p:txBody>
          <a:bodyPr/>
          <a:lstStyle/>
          <a:p>
            <a:r>
              <a:rPr lang="en-US" dirty="0"/>
              <a:t>Active contribution to PC – Hemispheric</a:t>
            </a:r>
          </a:p>
        </p:txBody>
      </p:sp>
      <p:sp>
        <p:nvSpPr>
          <p:cNvPr id="4" name="Slide Number Placeholder 3">
            <a:extLst>
              <a:ext uri="{FF2B5EF4-FFF2-40B4-BE49-F238E27FC236}">
                <a16:creationId xmlns:a16="http://schemas.microsoft.com/office/drawing/2014/main" id="{16C0DAF4-97C4-4B51-93EE-66480E9CD4DA}"/>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5" name="Content Placeholder 4">
            <a:extLst>
              <a:ext uri="{FF2B5EF4-FFF2-40B4-BE49-F238E27FC236}">
                <a16:creationId xmlns:a16="http://schemas.microsoft.com/office/drawing/2014/main" id="{74165BE4-A731-4AE1-B085-306A9C2DF2E0}"/>
              </a:ext>
            </a:extLst>
          </p:cNvPr>
          <p:cNvSpPr>
            <a:spLocks noGrp="1"/>
          </p:cNvSpPr>
          <p:nvPr>
            <p:ph idx="1"/>
          </p:nvPr>
        </p:nvSpPr>
        <p:spPr/>
        <p:txBody>
          <a:bodyPr/>
          <a:lstStyle/>
          <a:p>
            <a:endParaRPr lang="en-US"/>
          </a:p>
        </p:txBody>
      </p:sp>
      <p:pic>
        <p:nvPicPr>
          <p:cNvPr id="7" name="Picture 6" descr="Chart&#10;&#10;Description automatically generated">
            <a:extLst>
              <a:ext uri="{FF2B5EF4-FFF2-40B4-BE49-F238E27FC236}">
                <a16:creationId xmlns:a16="http://schemas.microsoft.com/office/drawing/2014/main" id="{3A07CB77-34B3-4604-9B5A-4540956FDBA0}"/>
              </a:ext>
            </a:extLst>
          </p:cNvPr>
          <p:cNvPicPr>
            <a:picLocks noChangeAspect="1"/>
          </p:cNvPicPr>
          <p:nvPr/>
        </p:nvPicPr>
        <p:blipFill rotWithShape="1">
          <a:blip r:embed="rId2"/>
          <a:srcRect l="1891" r="448"/>
          <a:stretch/>
        </p:blipFill>
        <p:spPr>
          <a:xfrm>
            <a:off x="3869268" y="1461501"/>
            <a:ext cx="7303740" cy="3925854"/>
          </a:xfrm>
          <a:prstGeom prst="rect">
            <a:avLst/>
          </a:prstGeom>
        </p:spPr>
      </p:pic>
    </p:spTree>
    <p:extLst>
      <p:ext uri="{BB962C8B-B14F-4D97-AF65-F5344CB8AC3E}">
        <p14:creationId xmlns:p14="http://schemas.microsoft.com/office/powerpoint/2010/main" val="416823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B7BC-5587-4E9F-BBFB-A8978E9A0F77}"/>
              </a:ext>
            </a:extLst>
          </p:cNvPr>
          <p:cNvSpPr>
            <a:spLocks noGrp="1"/>
          </p:cNvSpPr>
          <p:nvPr>
            <p:ph type="title"/>
          </p:nvPr>
        </p:nvSpPr>
        <p:spPr/>
        <p:txBody>
          <a:bodyPr/>
          <a:lstStyle/>
          <a:p>
            <a:r>
              <a:rPr lang="en-US" dirty="0"/>
              <a:t>Hierarchical Clustering  </a:t>
            </a:r>
          </a:p>
        </p:txBody>
      </p:sp>
      <p:sp>
        <p:nvSpPr>
          <p:cNvPr id="4" name="Slide Number Placeholder 3">
            <a:extLst>
              <a:ext uri="{FF2B5EF4-FFF2-40B4-BE49-F238E27FC236}">
                <a16:creationId xmlns:a16="http://schemas.microsoft.com/office/drawing/2014/main" id="{16C0DAF4-97C4-4B51-93EE-66480E9CD4DA}"/>
              </a:ext>
            </a:extLst>
          </p:cNvPr>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7" name="Content Placeholder 6" descr="Diagram&#10;&#10;Description automatically generated with medium confidence">
            <a:extLst>
              <a:ext uri="{FF2B5EF4-FFF2-40B4-BE49-F238E27FC236}">
                <a16:creationId xmlns:a16="http://schemas.microsoft.com/office/drawing/2014/main" id="{74373062-5156-42EC-ADB5-7458FE107C94}"/>
              </a:ext>
            </a:extLst>
          </p:cNvPr>
          <p:cNvPicPr>
            <a:picLocks noGrp="1" noChangeAspect="1"/>
          </p:cNvPicPr>
          <p:nvPr>
            <p:ph idx="1"/>
          </p:nvPr>
        </p:nvPicPr>
        <p:blipFill>
          <a:blip r:embed="rId2"/>
          <a:stretch>
            <a:fillRect/>
          </a:stretch>
        </p:blipFill>
        <p:spPr>
          <a:xfrm>
            <a:off x="3525759" y="603745"/>
            <a:ext cx="7008629" cy="5061443"/>
          </a:xfrm>
        </p:spPr>
      </p:pic>
      <p:sp>
        <p:nvSpPr>
          <p:cNvPr id="8" name="TextBox 7">
            <a:extLst>
              <a:ext uri="{FF2B5EF4-FFF2-40B4-BE49-F238E27FC236}">
                <a16:creationId xmlns:a16="http://schemas.microsoft.com/office/drawing/2014/main" id="{4AFF301D-CE07-418C-BB9A-4EFA96C79394}"/>
              </a:ext>
            </a:extLst>
          </p:cNvPr>
          <p:cNvSpPr txBox="1"/>
          <p:nvPr/>
        </p:nvSpPr>
        <p:spPr>
          <a:xfrm>
            <a:off x="9657104" y="569006"/>
            <a:ext cx="1954061" cy="1200329"/>
          </a:xfrm>
          <a:prstGeom prst="rect">
            <a:avLst/>
          </a:prstGeom>
          <a:noFill/>
        </p:spPr>
        <p:txBody>
          <a:bodyPr wrap="square" rtlCol="0">
            <a:spAutoFit/>
          </a:bodyPr>
          <a:lstStyle/>
          <a:p>
            <a:r>
              <a:rPr lang="en-US" b="1" dirty="0"/>
              <a:t>Hierarchical clustering based on correlation distance </a:t>
            </a:r>
          </a:p>
        </p:txBody>
      </p:sp>
    </p:spTree>
    <p:extLst>
      <p:ext uri="{BB962C8B-B14F-4D97-AF65-F5344CB8AC3E}">
        <p14:creationId xmlns:p14="http://schemas.microsoft.com/office/powerpoint/2010/main" val="127207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B7BC-5587-4E9F-BBFB-A8978E9A0F77}"/>
              </a:ext>
            </a:extLst>
          </p:cNvPr>
          <p:cNvSpPr>
            <a:spLocks noGrp="1"/>
          </p:cNvSpPr>
          <p:nvPr>
            <p:ph type="title"/>
          </p:nvPr>
        </p:nvSpPr>
        <p:spPr/>
        <p:txBody>
          <a:bodyPr/>
          <a:lstStyle/>
          <a:p>
            <a:r>
              <a:rPr lang="en-US" dirty="0"/>
              <a:t>Cluster observations by PC scores</a:t>
            </a:r>
            <a:br>
              <a:rPr lang="en-US" dirty="0"/>
            </a:br>
            <a:r>
              <a:rPr lang="en-US" dirty="0"/>
              <a:t>and by Individuals</a:t>
            </a:r>
          </a:p>
        </p:txBody>
      </p:sp>
      <p:sp>
        <p:nvSpPr>
          <p:cNvPr id="4" name="Slide Number Placeholder 3">
            <a:extLst>
              <a:ext uri="{FF2B5EF4-FFF2-40B4-BE49-F238E27FC236}">
                <a16:creationId xmlns:a16="http://schemas.microsoft.com/office/drawing/2014/main" id="{16C0DAF4-97C4-4B51-93EE-66480E9CD4DA}"/>
              </a:ext>
            </a:extLst>
          </p:cNvPr>
          <p:cNvSpPr>
            <a:spLocks noGrp="1"/>
          </p:cNvSpPr>
          <p:nvPr>
            <p:ph type="sldNum" sz="quarter" idx="12"/>
          </p:nvPr>
        </p:nvSpPr>
        <p:spPr/>
        <p:txBody>
          <a:bodyPr/>
          <a:lstStyle/>
          <a:p>
            <a:fld id="{4FAB73BC-B049-4115-A692-8D63A059BFB8}" type="slidenum">
              <a:rPr lang="en-US" smtClean="0"/>
              <a:pPr/>
              <a:t>15</a:t>
            </a:fld>
            <a:endParaRPr lang="en-US" dirty="0"/>
          </a:p>
        </p:txBody>
      </p:sp>
      <p:pic>
        <p:nvPicPr>
          <p:cNvPr id="9" name="Content Placeholder 8" descr="Chart, scatter chart&#10;&#10;Description automatically generated">
            <a:extLst>
              <a:ext uri="{FF2B5EF4-FFF2-40B4-BE49-F238E27FC236}">
                <a16:creationId xmlns:a16="http://schemas.microsoft.com/office/drawing/2014/main" id="{318CF1F2-3366-4350-A2CE-866799A12BF7}"/>
              </a:ext>
            </a:extLst>
          </p:cNvPr>
          <p:cNvPicPr>
            <a:picLocks noGrp="1" noChangeAspect="1"/>
          </p:cNvPicPr>
          <p:nvPr>
            <p:ph idx="1"/>
          </p:nvPr>
        </p:nvPicPr>
        <p:blipFill>
          <a:blip r:embed="rId2"/>
          <a:stretch>
            <a:fillRect/>
          </a:stretch>
        </p:blipFill>
        <p:spPr>
          <a:xfrm>
            <a:off x="3599227" y="330239"/>
            <a:ext cx="4993545" cy="2618992"/>
          </a:xfrm>
        </p:spPr>
      </p:pic>
      <p:pic>
        <p:nvPicPr>
          <p:cNvPr id="11" name="Picture 10" descr="Chart, scatter chart&#10;&#10;Description automatically generated">
            <a:extLst>
              <a:ext uri="{FF2B5EF4-FFF2-40B4-BE49-F238E27FC236}">
                <a16:creationId xmlns:a16="http://schemas.microsoft.com/office/drawing/2014/main" id="{C9D0ECE8-6EA7-41DD-BC44-DF65093F9231}"/>
              </a:ext>
            </a:extLst>
          </p:cNvPr>
          <p:cNvPicPr>
            <a:picLocks noChangeAspect="1"/>
          </p:cNvPicPr>
          <p:nvPr/>
        </p:nvPicPr>
        <p:blipFill>
          <a:blip r:embed="rId3"/>
          <a:stretch>
            <a:fillRect/>
          </a:stretch>
        </p:blipFill>
        <p:spPr>
          <a:xfrm>
            <a:off x="3599227" y="2949231"/>
            <a:ext cx="7623250" cy="3999607"/>
          </a:xfrm>
          <a:prstGeom prst="rect">
            <a:avLst/>
          </a:prstGeom>
        </p:spPr>
      </p:pic>
    </p:spTree>
    <p:extLst>
      <p:ext uri="{BB962C8B-B14F-4D97-AF65-F5344CB8AC3E}">
        <p14:creationId xmlns:p14="http://schemas.microsoft.com/office/powerpoint/2010/main" val="267725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C53A-CD47-440E-8335-20AB1BF4018D}"/>
              </a:ext>
            </a:extLst>
          </p:cNvPr>
          <p:cNvSpPr>
            <a:spLocks noGrp="1"/>
          </p:cNvSpPr>
          <p:nvPr>
            <p:ph type="title"/>
          </p:nvPr>
        </p:nvSpPr>
        <p:spPr/>
        <p:txBody>
          <a:bodyPr/>
          <a:lstStyle/>
          <a:p>
            <a:r>
              <a:rPr lang="en-US" dirty="0"/>
              <a:t>Discussion </a:t>
            </a:r>
          </a:p>
        </p:txBody>
      </p:sp>
      <p:sp>
        <p:nvSpPr>
          <p:cNvPr id="3" name="Content Placeholder 2">
            <a:extLst>
              <a:ext uri="{FF2B5EF4-FFF2-40B4-BE49-F238E27FC236}">
                <a16:creationId xmlns:a16="http://schemas.microsoft.com/office/drawing/2014/main" id="{AC7D71D2-7B18-4249-9542-0B684A0F1B80}"/>
              </a:ext>
            </a:extLst>
          </p:cNvPr>
          <p:cNvSpPr>
            <a:spLocks noGrp="1"/>
          </p:cNvSpPr>
          <p:nvPr>
            <p:ph idx="1"/>
          </p:nvPr>
        </p:nvSpPr>
        <p:spPr/>
        <p:txBody>
          <a:bodyPr/>
          <a:lstStyle/>
          <a:p>
            <a:r>
              <a:rPr lang="en-US" dirty="0"/>
              <a:t>From the PC analysis we can observe that the first seven PCs are able to capture the explained cumulative variances (~ 90%  )</a:t>
            </a:r>
          </a:p>
          <a:p>
            <a:r>
              <a:rPr lang="en-US" dirty="0"/>
              <a:t>The correlation plot shows that certain variables or regions are highly correlated with others (3 Main groupings) thus allowing us to use dimensionality reduction to explain interactions and relationships between regions </a:t>
            </a:r>
          </a:p>
          <a:p>
            <a:r>
              <a:rPr lang="en-US" dirty="0"/>
              <a:t>By performing PCA and showing clusters by PC scores, contributions of regions, and patterns in the individual people we can use this information to find a suitable predictive model that will be able to predict beta amyloid (3D CNN) </a:t>
            </a:r>
          </a:p>
        </p:txBody>
      </p:sp>
      <p:sp>
        <p:nvSpPr>
          <p:cNvPr id="4" name="Slide Number Placeholder 3">
            <a:extLst>
              <a:ext uri="{FF2B5EF4-FFF2-40B4-BE49-F238E27FC236}">
                <a16:creationId xmlns:a16="http://schemas.microsoft.com/office/drawing/2014/main" id="{1F75417D-F4F5-48C1-A7DE-FA7AEBF11869}"/>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153285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DBB6-8802-45EA-BE83-2E157D9335CB}"/>
              </a:ext>
            </a:extLst>
          </p:cNvPr>
          <p:cNvSpPr>
            <a:spLocks noGrp="1"/>
          </p:cNvSpPr>
          <p:nvPr>
            <p:ph type="title"/>
          </p:nvPr>
        </p:nvSpPr>
        <p:spPr/>
        <p:txBody>
          <a:bodyPr/>
          <a:lstStyle/>
          <a:p>
            <a:r>
              <a:rPr lang="en-US" dirty="0"/>
              <a:t>Limitations and Next Steps </a:t>
            </a:r>
          </a:p>
        </p:txBody>
      </p:sp>
      <p:sp>
        <p:nvSpPr>
          <p:cNvPr id="3" name="Content Placeholder 2">
            <a:extLst>
              <a:ext uri="{FF2B5EF4-FFF2-40B4-BE49-F238E27FC236}">
                <a16:creationId xmlns:a16="http://schemas.microsoft.com/office/drawing/2014/main" id="{EEDA59C7-97B8-4712-9BE0-F918BD6AD993}"/>
              </a:ext>
            </a:extLst>
          </p:cNvPr>
          <p:cNvSpPr>
            <a:spLocks noGrp="1"/>
          </p:cNvSpPr>
          <p:nvPr>
            <p:ph idx="1"/>
          </p:nvPr>
        </p:nvSpPr>
        <p:spPr/>
        <p:txBody>
          <a:bodyPr/>
          <a:lstStyle/>
          <a:p>
            <a:r>
              <a:rPr lang="en-US" dirty="0"/>
              <a:t>Some limitations for our project include a smaller data set size of 85 individuals. This could lead to overfitting the potential predictive model due to a high dependency on the training set leading to a less accurate prediction of beta amyloid on the testing set. </a:t>
            </a:r>
          </a:p>
          <a:p>
            <a:r>
              <a:rPr lang="en-US" dirty="0"/>
              <a:t>Currently we have only examined the PCA in Grey Matter Density we will repeat the above process for cerebral glucose and PiB </a:t>
            </a:r>
          </a:p>
          <a:p>
            <a:r>
              <a:rPr lang="en-US" dirty="0"/>
              <a:t>Next steps: </a:t>
            </a:r>
          </a:p>
          <a:p>
            <a:pPr lvl="1"/>
            <a:r>
              <a:rPr lang="en-US" dirty="0"/>
              <a:t>Identify trends between the three response variables in either the contribution of region,  number of PC scores used to explain the variance,  and identify common demographic patterns and individuals that are in the same cluster. </a:t>
            </a:r>
          </a:p>
          <a:p>
            <a:pPr lvl="1"/>
            <a:r>
              <a:rPr lang="en-US" dirty="0"/>
              <a:t>Overlay the heatmap onto a brain atlas using </a:t>
            </a:r>
            <a:r>
              <a:rPr lang="en-US" dirty="0" err="1"/>
              <a:t>ggsegHo</a:t>
            </a:r>
            <a:r>
              <a:rPr lang="en-US" dirty="0"/>
              <a:t> to visualize the clusters </a:t>
            </a:r>
            <a:r>
              <a:rPr lang="en-US" dirty="0">
                <a:hlinkClick r:id="rId2"/>
              </a:rPr>
              <a:t>https://github.com/ggseg/ggsegHO</a:t>
            </a:r>
            <a:r>
              <a:rPr lang="en-US" dirty="0"/>
              <a:t> </a:t>
            </a:r>
          </a:p>
          <a:p>
            <a:pPr lvl="1"/>
            <a:r>
              <a:rPr lang="en-US" dirty="0"/>
              <a:t>Compare performance of unsupervised techniques (PCA) vs 3D CNN</a:t>
            </a:r>
          </a:p>
        </p:txBody>
      </p:sp>
      <p:sp>
        <p:nvSpPr>
          <p:cNvPr id="4" name="Slide Number Placeholder 3">
            <a:extLst>
              <a:ext uri="{FF2B5EF4-FFF2-40B4-BE49-F238E27FC236}">
                <a16:creationId xmlns:a16="http://schemas.microsoft.com/office/drawing/2014/main" id="{1852FFDF-C027-4A6F-AE55-4C065C0853E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26533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DC40-1CAA-49F9-9722-D330D38BE997}"/>
              </a:ext>
            </a:extLst>
          </p:cNvPr>
          <p:cNvSpPr>
            <a:spLocks noGrp="1"/>
          </p:cNvSpPr>
          <p:nvPr>
            <p:ph type="title"/>
          </p:nvPr>
        </p:nvSpPr>
        <p:spPr/>
        <p:txBody>
          <a:bodyPr/>
          <a:lstStyle/>
          <a:p>
            <a:r>
              <a:rPr lang="en-US" dirty="0"/>
              <a:t>Thanks for Listening! </a:t>
            </a:r>
            <a:r>
              <a:rPr lang="en-US" dirty="0">
                <a:sym typeface="Wingdings" panose="05000000000000000000" pitchFamily="2" charset="2"/>
              </a:rPr>
              <a:t> </a:t>
            </a:r>
            <a:endParaRPr lang="en-US" dirty="0"/>
          </a:p>
        </p:txBody>
      </p:sp>
      <p:sp>
        <p:nvSpPr>
          <p:cNvPr id="4" name="Slide Number Placeholder 3">
            <a:extLst>
              <a:ext uri="{FF2B5EF4-FFF2-40B4-BE49-F238E27FC236}">
                <a16:creationId xmlns:a16="http://schemas.microsoft.com/office/drawing/2014/main" id="{2718600B-01C4-440C-85A6-809A02FBB5C3}"/>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265640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4163-A629-47BC-9F09-A79F5C8D5E13}"/>
              </a:ext>
            </a:extLst>
          </p:cNvPr>
          <p:cNvSpPr>
            <a:spLocks noGrp="1"/>
          </p:cNvSpPr>
          <p:nvPr>
            <p:ph type="title"/>
          </p:nvPr>
        </p:nvSpPr>
        <p:spPr/>
        <p:txBody>
          <a:bodyPr/>
          <a:lstStyle/>
          <a:p>
            <a:r>
              <a:rPr lang="en-US" dirty="0"/>
              <a:t>Purpose of Study </a:t>
            </a:r>
          </a:p>
        </p:txBody>
      </p:sp>
      <p:sp>
        <p:nvSpPr>
          <p:cNvPr id="3" name="Content Placeholder 2">
            <a:extLst>
              <a:ext uri="{FF2B5EF4-FFF2-40B4-BE49-F238E27FC236}">
                <a16:creationId xmlns:a16="http://schemas.microsoft.com/office/drawing/2014/main" id="{B35D02D3-756A-45A2-A9CF-621FB7A5417F}"/>
              </a:ext>
            </a:extLst>
          </p:cNvPr>
          <p:cNvSpPr>
            <a:spLocks noGrp="1"/>
          </p:cNvSpPr>
          <p:nvPr>
            <p:ph idx="1"/>
          </p:nvPr>
        </p:nvSpPr>
        <p:spPr/>
        <p:txBody>
          <a:bodyPr/>
          <a:lstStyle/>
          <a:p>
            <a:r>
              <a:rPr lang="en-US" dirty="0">
                <a:solidFill>
                  <a:srgbClr val="000000"/>
                </a:solidFill>
                <a:latin typeface="Calibri" panose="020F0502020204030204" pitchFamily="34" charset="0"/>
              </a:rPr>
              <a:t>My </a:t>
            </a:r>
            <a:r>
              <a:rPr lang="en-US" b="0" i="0" dirty="0">
                <a:solidFill>
                  <a:srgbClr val="000000"/>
                </a:solidFill>
                <a:effectLst/>
                <a:latin typeface="Calibri" panose="020F0502020204030204" pitchFamily="34" charset="0"/>
              </a:rPr>
              <a:t>research project aims to predict Beta-amyloid accumulation from magnetic resonance imaging (MRI) in a novel approach using an unsupervised learning technique - Principal Component Analysis (PCA) - to find prominent clusters or regions of interest through  dimensionality reduction while maintaining the original structure and relationship of the dataset. </a:t>
            </a:r>
          </a:p>
        </p:txBody>
      </p:sp>
      <p:sp>
        <p:nvSpPr>
          <p:cNvPr id="4" name="Slide Number Placeholder 3">
            <a:extLst>
              <a:ext uri="{FF2B5EF4-FFF2-40B4-BE49-F238E27FC236}">
                <a16:creationId xmlns:a16="http://schemas.microsoft.com/office/drawing/2014/main" id="{DC9F4819-19CC-4029-98D7-60C21174BC6A}"/>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98683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2ED3-017B-4FA5-BB92-D024744676B4}"/>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FF7F39B0-7649-4861-A069-90A2686357C0}"/>
              </a:ext>
            </a:extLst>
          </p:cNvPr>
          <p:cNvSpPr>
            <a:spLocks noGrp="1"/>
          </p:cNvSpPr>
          <p:nvPr>
            <p:ph idx="1"/>
          </p:nvPr>
        </p:nvSpPr>
        <p:spPr>
          <a:xfrm>
            <a:off x="3806638" y="1215025"/>
            <a:ext cx="7315200" cy="5141325"/>
          </a:xfrm>
        </p:spPr>
        <p:txBody>
          <a:bodyPr>
            <a:normAutofit/>
          </a:bodyPr>
          <a:lstStyle/>
          <a:p>
            <a:r>
              <a:rPr lang="en-US" b="0" i="0" dirty="0">
                <a:solidFill>
                  <a:srgbClr val="000000"/>
                </a:solidFill>
                <a:effectLst/>
                <a:latin typeface="Calibri" panose="020F0502020204030204" pitchFamily="34" charset="0"/>
              </a:rPr>
              <a:t>Alzheimer's Disease (AD) is the sixth leading cause of the death in the United States. </a:t>
            </a:r>
          </a:p>
          <a:p>
            <a:r>
              <a:rPr lang="en-US" b="0" i="0" dirty="0">
                <a:solidFill>
                  <a:srgbClr val="000000"/>
                </a:solidFill>
                <a:effectLst/>
                <a:latin typeface="Calibri" panose="020F0502020204030204" pitchFamily="34" charset="0"/>
              </a:rPr>
              <a:t>AD is a process of progressive neurodegeneration of brain structure and function. This process of neurodegeneration begins years prior to significant cognitive decline and is associated with cerebral beta amyloid (Aβ) accumulation. </a:t>
            </a:r>
          </a:p>
          <a:p>
            <a:r>
              <a:rPr lang="en-US" b="0" i="0" dirty="0">
                <a:solidFill>
                  <a:srgbClr val="000000"/>
                </a:solidFill>
                <a:effectLst/>
                <a:latin typeface="Calibri" panose="020F0502020204030204" pitchFamily="34" charset="0"/>
              </a:rPr>
              <a:t>Aβ is a neurotoxic protein which is found in healthy individuals; however, at abnormal levels it has been associated with a series of events that lead to network breakdown of the nervous system. </a:t>
            </a:r>
          </a:p>
          <a:p>
            <a:r>
              <a:rPr lang="en-US" dirty="0">
                <a:solidFill>
                  <a:srgbClr val="000000"/>
                </a:solidFill>
                <a:latin typeface="Calibri" panose="020F0502020204030204" pitchFamily="34" charset="0"/>
              </a:rPr>
              <a:t>Preclinical-AD  </a:t>
            </a:r>
            <a:r>
              <a:rPr lang="en-US" dirty="0">
                <a:solidFill>
                  <a:srgbClr val="000000"/>
                </a:solidFill>
                <a:latin typeface="Calibri" panose="020F0502020204030204" pitchFamily="34" charset="0"/>
                <a:sym typeface="Wingdings" panose="05000000000000000000" pitchFamily="2" charset="2"/>
              </a:rPr>
              <a:t> Early </a:t>
            </a:r>
            <a:r>
              <a:rPr lang="en-US" b="0" i="0" dirty="0">
                <a:solidFill>
                  <a:srgbClr val="000000"/>
                </a:solidFill>
                <a:effectLst/>
                <a:latin typeface="Calibri" panose="020F0502020204030204" pitchFamily="34" charset="0"/>
              </a:rPr>
              <a:t>stage of significant amyloid pathology without overt cognitive dysfunction  </a:t>
            </a:r>
          </a:p>
          <a:p>
            <a:r>
              <a:rPr lang="en-US" dirty="0">
                <a:solidFill>
                  <a:srgbClr val="000000"/>
                </a:solidFill>
                <a:latin typeface="Calibri" panose="020F0502020204030204" pitchFamily="34" charset="0"/>
              </a:rPr>
              <a:t>Previous Literature </a:t>
            </a:r>
            <a:r>
              <a:rPr lang="en-US" dirty="0">
                <a:solidFill>
                  <a:srgbClr val="000000"/>
                </a:solidFill>
                <a:latin typeface="Calibri" panose="020F0502020204030204" pitchFamily="34" charset="0"/>
                <a:sym typeface="Wingdings" panose="05000000000000000000" pitchFamily="2" charset="2"/>
              </a:rPr>
              <a:t> Strong </a:t>
            </a:r>
            <a:r>
              <a:rPr lang="en-US" b="0" i="0" dirty="0">
                <a:solidFill>
                  <a:srgbClr val="000000"/>
                </a:solidFill>
                <a:effectLst/>
                <a:latin typeface="Calibri" panose="020F0502020204030204" pitchFamily="34" charset="0"/>
              </a:rPr>
              <a:t>association between Aβ accumulation and neurodegeneration, so it is possible to hypothesize that neuronal loss –neurodegeneration - will occur asymmetrically.  </a:t>
            </a:r>
          </a:p>
          <a:p>
            <a:endParaRPr lang="en-US" dirty="0"/>
          </a:p>
        </p:txBody>
      </p:sp>
      <p:sp>
        <p:nvSpPr>
          <p:cNvPr id="4" name="Slide Number Placeholder 3">
            <a:extLst>
              <a:ext uri="{FF2B5EF4-FFF2-40B4-BE49-F238E27FC236}">
                <a16:creationId xmlns:a16="http://schemas.microsoft.com/office/drawing/2014/main" id="{499F06C9-20F4-4A63-8BD9-63A0AF400E5F}"/>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44253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AEFC-47F3-4187-B952-8B07829C9F95}"/>
              </a:ext>
            </a:extLst>
          </p:cNvPr>
          <p:cNvSpPr>
            <a:spLocks noGrp="1"/>
          </p:cNvSpPr>
          <p:nvPr>
            <p:ph type="title"/>
          </p:nvPr>
        </p:nvSpPr>
        <p:spPr/>
        <p:txBody>
          <a:bodyPr/>
          <a:lstStyle/>
          <a:p>
            <a:r>
              <a:rPr lang="en-US" dirty="0"/>
              <a:t>Hypothesis </a:t>
            </a:r>
          </a:p>
        </p:txBody>
      </p:sp>
      <p:sp>
        <p:nvSpPr>
          <p:cNvPr id="3" name="Content Placeholder 2">
            <a:extLst>
              <a:ext uri="{FF2B5EF4-FFF2-40B4-BE49-F238E27FC236}">
                <a16:creationId xmlns:a16="http://schemas.microsoft.com/office/drawing/2014/main" id="{9A6A6B52-6D5E-4DC1-BF71-06F5E88EC50D}"/>
              </a:ext>
            </a:extLst>
          </p:cNvPr>
          <p:cNvSpPr>
            <a:spLocks noGrp="1"/>
          </p:cNvSpPr>
          <p:nvPr>
            <p:ph idx="1"/>
          </p:nvPr>
        </p:nvSpPr>
        <p:spPr/>
        <p:txBody>
          <a:bodyPr/>
          <a:lstStyle/>
          <a:p>
            <a:r>
              <a:rPr lang="en-US" b="0" i="0" dirty="0">
                <a:solidFill>
                  <a:srgbClr val="000000"/>
                </a:solidFill>
                <a:effectLst/>
                <a:latin typeface="Calibri" panose="020F0502020204030204" pitchFamily="34" charset="0"/>
              </a:rPr>
              <a:t>We hypothesize that </a:t>
            </a:r>
            <a:r>
              <a:rPr lang="en-US" b="0" i="0" u="sng" dirty="0">
                <a:solidFill>
                  <a:srgbClr val="000000"/>
                </a:solidFill>
                <a:effectLst/>
                <a:latin typeface="Calibri" panose="020F0502020204030204" pitchFamily="34" charset="0"/>
              </a:rPr>
              <a:t>dimensionality reduction </a:t>
            </a:r>
            <a:r>
              <a:rPr lang="en-US" b="0" i="0" dirty="0">
                <a:solidFill>
                  <a:srgbClr val="000000"/>
                </a:solidFill>
                <a:effectLst/>
                <a:latin typeface="Calibri" panose="020F0502020204030204" pitchFamily="34" charset="0"/>
              </a:rPr>
              <a:t>will aid in fitting predictive models to generate accurate estimates of Aβ and will enhance our understanding of early Aβ deposition and its interactions with structural and functional neuronal loss</a:t>
            </a:r>
          </a:p>
          <a:p>
            <a:pPr marL="0" indent="0">
              <a:buNone/>
            </a:pPr>
            <a:endParaRPr lang="en-US" b="0" i="0" dirty="0">
              <a:solidFill>
                <a:srgbClr val="000000"/>
              </a:solidFill>
              <a:effectLst/>
              <a:latin typeface="Calibri" panose="020F0502020204030204" pitchFamily="34" charset="0"/>
            </a:endParaRPr>
          </a:p>
          <a:p>
            <a:endParaRPr lang="en-US" dirty="0">
              <a:solidFill>
                <a:srgbClr val="000000"/>
              </a:solidFill>
              <a:latin typeface="Calibri" panose="020F0502020204030204" pitchFamily="34" charset="0"/>
            </a:endParaRPr>
          </a:p>
        </p:txBody>
      </p:sp>
      <p:sp>
        <p:nvSpPr>
          <p:cNvPr id="4" name="Slide Number Placeholder 3">
            <a:extLst>
              <a:ext uri="{FF2B5EF4-FFF2-40B4-BE49-F238E27FC236}">
                <a16:creationId xmlns:a16="http://schemas.microsoft.com/office/drawing/2014/main" id="{6D6C095C-A60A-44D5-9440-17E4DC84F14F}"/>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59480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A6BA-9B81-4D8F-8992-E5F3563F91A7}"/>
              </a:ext>
            </a:extLst>
          </p:cNvPr>
          <p:cNvSpPr>
            <a:spLocks noGrp="1"/>
          </p:cNvSpPr>
          <p:nvPr>
            <p:ph type="title"/>
          </p:nvPr>
        </p:nvSpPr>
        <p:spPr/>
        <p:txBody>
          <a:bodyPr/>
          <a:lstStyle/>
          <a:p>
            <a:r>
              <a:rPr lang="en-US" dirty="0"/>
              <a:t>Data Collection and Preparation </a:t>
            </a:r>
          </a:p>
        </p:txBody>
      </p:sp>
      <p:sp>
        <p:nvSpPr>
          <p:cNvPr id="3" name="Content Placeholder 2">
            <a:extLst>
              <a:ext uri="{FF2B5EF4-FFF2-40B4-BE49-F238E27FC236}">
                <a16:creationId xmlns:a16="http://schemas.microsoft.com/office/drawing/2014/main" id="{413B8DA5-9C55-4919-A0D4-FAC7CFFCE715}"/>
              </a:ext>
            </a:extLst>
          </p:cNvPr>
          <p:cNvSpPr>
            <a:spLocks noGrp="1"/>
          </p:cNvSpPr>
          <p:nvPr>
            <p:ph idx="1"/>
          </p:nvPr>
        </p:nvSpPr>
        <p:spPr/>
        <p:txBody>
          <a:bodyPr/>
          <a:lstStyle/>
          <a:p>
            <a:r>
              <a:rPr lang="en-US" sz="2000" b="0" i="0" dirty="0">
                <a:solidFill>
                  <a:schemeClr val="tx1"/>
                </a:solidFill>
                <a:effectLst/>
                <a:latin typeface="Calibri" panose="020F0502020204030204" pitchFamily="34" charset="0"/>
                <a:cs typeface="Calibri" panose="020F0502020204030204" pitchFamily="34" charset="0"/>
              </a:rPr>
              <a:t>Cross-sectional study from ongoing large center study </a:t>
            </a:r>
            <a:r>
              <a:rPr lang="en-US" sz="2000" dirty="0">
                <a:solidFill>
                  <a:schemeClr val="tx1"/>
                </a:solidFill>
                <a:latin typeface="Calibri" panose="020F0502020204030204" pitchFamily="34" charset="0"/>
                <a:cs typeface="Calibri" panose="020F0502020204030204" pitchFamily="34" charset="0"/>
              </a:rPr>
              <a:t>(PI: Klunk &amp; Aizenstein)</a:t>
            </a:r>
          </a:p>
          <a:p>
            <a:r>
              <a:rPr lang="en-US" sz="2000" b="0" i="0" dirty="0">
                <a:solidFill>
                  <a:schemeClr val="tx1"/>
                </a:solidFill>
                <a:effectLst/>
                <a:latin typeface="Calibri" panose="020F0502020204030204" pitchFamily="34" charset="0"/>
                <a:cs typeface="Calibri" panose="020F0502020204030204" pitchFamily="34" charset="0"/>
              </a:rPr>
              <a:t> n = 85 (mean age = 76.4±6.1 years)</a:t>
            </a:r>
          </a:p>
          <a:p>
            <a:r>
              <a:rPr lang="en-US" sz="2000" dirty="0">
                <a:solidFill>
                  <a:schemeClr val="tx1"/>
                </a:solidFill>
                <a:latin typeface="Calibri" panose="020F0502020204030204" pitchFamily="34" charset="0"/>
                <a:cs typeface="Calibri" panose="020F0502020204030204" pitchFamily="34" charset="0"/>
              </a:rPr>
              <a:t>C</a:t>
            </a:r>
            <a:r>
              <a:rPr lang="en-US" sz="2000" b="0" i="0" dirty="0">
                <a:solidFill>
                  <a:schemeClr val="tx1"/>
                </a:solidFill>
                <a:effectLst/>
                <a:latin typeface="Calibri" panose="020F0502020204030204" pitchFamily="34" charset="0"/>
                <a:cs typeface="Calibri" panose="020F0502020204030204" pitchFamily="34" charset="0"/>
              </a:rPr>
              <a:t>ognitively normal adults underwent magnetic resonance imaging (MRI) and positron emission tomography (PET) with Pittsburgh compound B (PiB) and Fluorodeoxyglucose (FDG) tracers to estimate A</a:t>
            </a:r>
            <a:r>
              <a:rPr lang="el-GR" sz="2000" b="0" i="0" dirty="0">
                <a:solidFill>
                  <a:schemeClr val="tx1"/>
                </a:solidFill>
                <a:effectLst/>
                <a:latin typeface="Calibri" panose="020F0502020204030204" pitchFamily="34" charset="0"/>
                <a:cs typeface="Calibri" panose="020F0502020204030204" pitchFamily="34" charset="0"/>
              </a:rPr>
              <a:t>β </a:t>
            </a:r>
            <a:r>
              <a:rPr lang="en-US" sz="2000" b="0" i="0" dirty="0">
                <a:solidFill>
                  <a:schemeClr val="tx1"/>
                </a:solidFill>
                <a:effectLst/>
                <a:latin typeface="Calibri" panose="020F0502020204030204" pitchFamily="34" charset="0"/>
                <a:cs typeface="Calibri" panose="020F0502020204030204" pitchFamily="34" charset="0"/>
              </a:rPr>
              <a:t>and glucose metabolism, respectively.</a:t>
            </a:r>
          </a:p>
          <a:p>
            <a:r>
              <a:rPr lang="en-US" sz="2000" b="0" i="0" dirty="0">
                <a:solidFill>
                  <a:schemeClr val="tx1"/>
                </a:solidFill>
                <a:effectLst/>
                <a:latin typeface="Calibri" panose="020F0502020204030204" pitchFamily="34" charset="0"/>
                <a:cs typeface="Calibri" panose="020F0502020204030204" pitchFamily="34" charset="0"/>
              </a:rPr>
              <a:t>Re</a:t>
            </a:r>
            <a:r>
              <a:rPr lang="en-US" dirty="0">
                <a:solidFill>
                  <a:schemeClr val="tx1"/>
                </a:solidFill>
                <a:latin typeface="Calibri" panose="020F0502020204030204" pitchFamily="34" charset="0"/>
                <a:cs typeface="Calibri" panose="020F0502020204030204" pitchFamily="34" charset="0"/>
              </a:rPr>
              <a:t>sponse Variables : PiB,</a:t>
            </a:r>
            <a:r>
              <a:rPr lang="en-US" b="1" dirty="0">
                <a:solidFill>
                  <a:schemeClr val="tx1"/>
                </a:solidFill>
                <a:latin typeface="Calibri" panose="020F0502020204030204" pitchFamily="34" charset="0"/>
                <a:cs typeface="Calibri" panose="020F0502020204030204" pitchFamily="34" charset="0"/>
              </a:rPr>
              <a:t> GMD</a:t>
            </a:r>
            <a:r>
              <a:rPr lang="en-US" dirty="0">
                <a:solidFill>
                  <a:schemeClr val="tx1"/>
                </a:solidFill>
                <a:latin typeface="Calibri" panose="020F0502020204030204" pitchFamily="34" charset="0"/>
                <a:cs typeface="Calibri" panose="020F0502020204030204" pitchFamily="34" charset="0"/>
              </a:rPr>
              <a:t>, FDG </a:t>
            </a:r>
          </a:p>
          <a:p>
            <a:r>
              <a:rPr lang="en-US" sz="2000" b="0" i="0" dirty="0">
                <a:solidFill>
                  <a:schemeClr val="tx1"/>
                </a:solidFill>
                <a:effectLst/>
                <a:latin typeface="Calibri" panose="020F0502020204030204" pitchFamily="34" charset="0"/>
                <a:cs typeface="Calibri" panose="020F0502020204030204" pitchFamily="34" charset="0"/>
              </a:rPr>
              <a:t>Reshaped Data to Wide Format </a:t>
            </a:r>
            <a:r>
              <a:rPr lang="en-US" sz="2000" b="0" i="0" dirty="0">
                <a:solidFill>
                  <a:schemeClr val="tx1"/>
                </a:solidFill>
                <a:effectLst/>
                <a:latin typeface="Calibri" panose="020F0502020204030204" pitchFamily="34" charset="0"/>
                <a:cs typeface="Calibri" panose="020F0502020204030204" pitchFamily="34" charset="0"/>
                <a:sym typeface="Wingdings" panose="05000000000000000000" pitchFamily="2" charset="2"/>
              </a:rPr>
              <a:t> </a:t>
            </a:r>
            <a:r>
              <a:rPr lang="en-US" b="0" i="0" dirty="0">
                <a:solidFill>
                  <a:schemeClr val="tx1"/>
                </a:solidFill>
                <a:effectLst/>
                <a:latin typeface="Calibri" panose="020F0502020204030204" pitchFamily="34" charset="0"/>
                <a:cs typeface="Calibri" panose="020F0502020204030204" pitchFamily="34" charset="0"/>
              </a:rPr>
              <a:t> Multiple measurements of the same subject, across time or using different tools (ex. PiB, GMD, FDG, regional vs. global) </a:t>
            </a:r>
            <a:endParaRPr lang="en-US" sz="2000" b="0" i="0" dirty="0">
              <a:solidFill>
                <a:schemeClr val="tx1"/>
              </a:solidFill>
              <a:effectLst/>
              <a:latin typeface="Calibri" panose="020F0502020204030204" pitchFamily="34" charset="0"/>
              <a:cs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6BA8ADCF-27AF-4AA4-90B0-57507915DF86}"/>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4682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DCF6-B3F3-46A5-82F1-BD61C0963C71}"/>
              </a:ext>
            </a:extLst>
          </p:cNvPr>
          <p:cNvSpPr>
            <a:spLocks noGrp="1"/>
          </p:cNvSpPr>
          <p:nvPr>
            <p:ph type="title"/>
          </p:nvPr>
        </p:nvSpPr>
        <p:spPr/>
        <p:txBody>
          <a:bodyPr/>
          <a:lstStyle/>
          <a:p>
            <a:r>
              <a:rPr lang="en-US" dirty="0"/>
              <a:t>Methods (PCA)</a:t>
            </a:r>
          </a:p>
        </p:txBody>
      </p:sp>
      <p:sp>
        <p:nvSpPr>
          <p:cNvPr id="3" name="Content Placeholder 2">
            <a:extLst>
              <a:ext uri="{FF2B5EF4-FFF2-40B4-BE49-F238E27FC236}">
                <a16:creationId xmlns:a16="http://schemas.microsoft.com/office/drawing/2014/main" id="{02B349EC-B097-4B15-895F-3CE704C27E94}"/>
              </a:ext>
            </a:extLst>
          </p:cNvPr>
          <p:cNvSpPr>
            <a:spLocks noGrp="1"/>
          </p:cNvSpPr>
          <p:nvPr>
            <p:ph idx="1"/>
          </p:nvPr>
        </p:nvSpPr>
        <p:spPr/>
        <p:txBody>
          <a:bodyPr>
            <a:normAutofit/>
          </a:bodyPr>
          <a:lstStyle/>
          <a:p>
            <a:r>
              <a:rPr lang="en-US" dirty="0"/>
              <a:t>Reshape and Clean Data </a:t>
            </a:r>
          </a:p>
          <a:p>
            <a:r>
              <a:rPr lang="en-US" dirty="0"/>
              <a:t>We performed Principal Component Analysis (PCA) </a:t>
            </a:r>
          </a:p>
          <a:p>
            <a:r>
              <a:rPr lang="en-US" dirty="0"/>
              <a:t>Generated 52 PCs</a:t>
            </a:r>
          </a:p>
          <a:p>
            <a:endParaRPr lang="en-US" dirty="0"/>
          </a:p>
          <a:p>
            <a:r>
              <a:rPr lang="en-US" dirty="0"/>
              <a:t>Generated Plots in R to Visualize PCA </a:t>
            </a:r>
          </a:p>
          <a:p>
            <a:pPr lvl="1"/>
            <a:r>
              <a:rPr lang="en-US" dirty="0" err="1"/>
              <a:t>Corrplot</a:t>
            </a:r>
            <a:r>
              <a:rPr lang="en-US" dirty="0"/>
              <a:t>() </a:t>
            </a:r>
          </a:p>
          <a:p>
            <a:pPr lvl="1"/>
            <a:r>
              <a:rPr lang="en-US" dirty="0" err="1"/>
              <a:t>Screeplot</a:t>
            </a:r>
            <a:r>
              <a:rPr lang="en-US" dirty="0"/>
              <a:t>()</a:t>
            </a:r>
          </a:p>
          <a:p>
            <a:r>
              <a:rPr lang="en-US" dirty="0"/>
              <a:t>Examined Eigenvalues and extracted  contributions of variables (Regions) in PC1 – PC7 </a:t>
            </a:r>
          </a:p>
          <a:p>
            <a:pPr marL="502920" lvl="1"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F7ED1D7-7A26-4405-8E5C-EA0FC9E03C89}"/>
              </a:ext>
            </a:extLst>
          </p:cNvPr>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6" name="Picture 5" descr="Text&#10;&#10;Description automatically generated with medium confidence">
            <a:extLst>
              <a:ext uri="{FF2B5EF4-FFF2-40B4-BE49-F238E27FC236}">
                <a16:creationId xmlns:a16="http://schemas.microsoft.com/office/drawing/2014/main" id="{ADB1E4C3-452D-411F-8CF9-9F3C2655733B}"/>
              </a:ext>
            </a:extLst>
          </p:cNvPr>
          <p:cNvPicPr>
            <a:picLocks noChangeAspect="1"/>
          </p:cNvPicPr>
          <p:nvPr/>
        </p:nvPicPr>
        <p:blipFill>
          <a:blip r:embed="rId2"/>
          <a:stretch>
            <a:fillRect/>
          </a:stretch>
        </p:blipFill>
        <p:spPr>
          <a:xfrm>
            <a:off x="4150813" y="2368684"/>
            <a:ext cx="2254366" cy="476274"/>
          </a:xfrm>
          <a:prstGeom prst="rect">
            <a:avLst/>
          </a:prstGeom>
        </p:spPr>
      </p:pic>
    </p:spTree>
    <p:extLst>
      <p:ext uri="{BB962C8B-B14F-4D97-AF65-F5344CB8AC3E}">
        <p14:creationId xmlns:p14="http://schemas.microsoft.com/office/powerpoint/2010/main" val="428578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DCF6-B3F3-46A5-82F1-BD61C0963C71}"/>
              </a:ext>
            </a:extLst>
          </p:cNvPr>
          <p:cNvSpPr>
            <a:spLocks noGrp="1"/>
          </p:cNvSpPr>
          <p:nvPr>
            <p:ph type="title"/>
          </p:nvPr>
        </p:nvSpPr>
        <p:spPr/>
        <p:txBody>
          <a:bodyPr/>
          <a:lstStyle/>
          <a:p>
            <a:r>
              <a:rPr lang="en-US" dirty="0"/>
              <a:t>Methods (PCA)</a:t>
            </a:r>
          </a:p>
        </p:txBody>
      </p:sp>
      <p:sp>
        <p:nvSpPr>
          <p:cNvPr id="3" name="Content Placeholder 2">
            <a:extLst>
              <a:ext uri="{FF2B5EF4-FFF2-40B4-BE49-F238E27FC236}">
                <a16:creationId xmlns:a16="http://schemas.microsoft.com/office/drawing/2014/main" id="{02B349EC-B097-4B15-895F-3CE704C27E94}"/>
              </a:ext>
            </a:extLst>
          </p:cNvPr>
          <p:cNvSpPr>
            <a:spLocks noGrp="1"/>
          </p:cNvSpPr>
          <p:nvPr>
            <p:ph idx="1"/>
          </p:nvPr>
        </p:nvSpPr>
        <p:spPr/>
        <p:txBody>
          <a:bodyPr>
            <a:normAutofit/>
          </a:bodyPr>
          <a:lstStyle/>
          <a:p>
            <a:r>
              <a:rPr lang="en-US" dirty="0"/>
              <a:t>Alternatively, we also clustered the regions by calculating a correlation-based distance metric</a:t>
            </a:r>
          </a:p>
          <a:p>
            <a:r>
              <a:rPr lang="en-US" dirty="0"/>
              <a:t>Generated plots to show clustering and cut the tree into Macro and Sub groupings based on the height of the tree</a:t>
            </a:r>
          </a:p>
          <a:p>
            <a:pPr lvl="1"/>
            <a:r>
              <a:rPr lang="en-US" dirty="0" err="1"/>
              <a:t>Hclust</a:t>
            </a:r>
            <a:r>
              <a:rPr lang="en-US" dirty="0"/>
              <a:t>()</a:t>
            </a:r>
          </a:p>
          <a:p>
            <a:r>
              <a:rPr lang="en-US" dirty="0"/>
              <a:t>Identified clustered Regions </a:t>
            </a:r>
          </a:p>
          <a:p>
            <a:r>
              <a:rPr lang="en-US" dirty="0"/>
              <a:t>Lastly, we clustered individual people by the PCs</a:t>
            </a:r>
          </a:p>
          <a:p>
            <a:pPr lvl="1"/>
            <a:r>
              <a:rPr lang="en-US" dirty="0"/>
              <a:t>Clustered by PC score </a:t>
            </a:r>
          </a:p>
          <a:p>
            <a:pPr lvl="1"/>
            <a:endParaRPr lang="en-US" dirty="0"/>
          </a:p>
          <a:p>
            <a:pPr marL="502920" lvl="1"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F7ED1D7-7A26-4405-8E5C-EA0FC9E03C89}"/>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421289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4157-9878-4233-9384-9464F1F47E02}"/>
              </a:ext>
            </a:extLst>
          </p:cNvPr>
          <p:cNvSpPr>
            <a:spLocks noGrp="1"/>
          </p:cNvSpPr>
          <p:nvPr>
            <p:ph type="title"/>
          </p:nvPr>
        </p:nvSpPr>
        <p:spPr/>
        <p:txBody>
          <a:bodyPr/>
          <a:lstStyle/>
          <a:p>
            <a:r>
              <a:rPr lang="en-US" dirty="0"/>
              <a:t>Correlation Plot between Regions -GMD</a:t>
            </a:r>
          </a:p>
        </p:txBody>
      </p:sp>
      <p:pic>
        <p:nvPicPr>
          <p:cNvPr id="6" name="Content Placeholder 5" descr="A picture containing text&#10;&#10;Description automatically generated">
            <a:extLst>
              <a:ext uri="{FF2B5EF4-FFF2-40B4-BE49-F238E27FC236}">
                <a16:creationId xmlns:a16="http://schemas.microsoft.com/office/drawing/2014/main" id="{C018504E-BC0D-47D8-9993-1EC665CD71DE}"/>
              </a:ext>
            </a:extLst>
          </p:cNvPr>
          <p:cNvPicPr>
            <a:picLocks noGrp="1" noChangeAspect="1"/>
          </p:cNvPicPr>
          <p:nvPr>
            <p:ph idx="1"/>
          </p:nvPr>
        </p:nvPicPr>
        <p:blipFill>
          <a:blip r:embed="rId2"/>
          <a:stretch>
            <a:fillRect/>
          </a:stretch>
        </p:blipFill>
        <p:spPr>
          <a:xfrm>
            <a:off x="3655540" y="903598"/>
            <a:ext cx="8172975" cy="5050804"/>
          </a:xfrm>
        </p:spPr>
      </p:pic>
      <p:sp>
        <p:nvSpPr>
          <p:cNvPr id="4" name="Slide Number Placeholder 3">
            <a:extLst>
              <a:ext uri="{FF2B5EF4-FFF2-40B4-BE49-F238E27FC236}">
                <a16:creationId xmlns:a16="http://schemas.microsoft.com/office/drawing/2014/main" id="{625889B3-EF35-42FC-8EBF-78AA4FE8FECA}"/>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extBox 6">
            <a:extLst>
              <a:ext uri="{FF2B5EF4-FFF2-40B4-BE49-F238E27FC236}">
                <a16:creationId xmlns:a16="http://schemas.microsoft.com/office/drawing/2014/main" id="{3866EA5A-6C00-49FF-93C0-71F965AD8117}"/>
              </a:ext>
            </a:extLst>
          </p:cNvPr>
          <p:cNvSpPr txBox="1"/>
          <p:nvPr/>
        </p:nvSpPr>
        <p:spPr>
          <a:xfrm>
            <a:off x="6965649" y="5867400"/>
            <a:ext cx="2091265" cy="369332"/>
          </a:xfrm>
          <a:prstGeom prst="rect">
            <a:avLst/>
          </a:prstGeom>
          <a:noFill/>
        </p:spPr>
        <p:txBody>
          <a:bodyPr wrap="square" rtlCol="0">
            <a:spAutoFit/>
          </a:bodyPr>
          <a:lstStyle/>
          <a:p>
            <a:r>
              <a:rPr lang="en-US" dirty="0"/>
              <a:t>Region Name (52)  </a:t>
            </a:r>
          </a:p>
        </p:txBody>
      </p:sp>
      <p:sp>
        <p:nvSpPr>
          <p:cNvPr id="8" name="TextBox 7">
            <a:extLst>
              <a:ext uri="{FF2B5EF4-FFF2-40B4-BE49-F238E27FC236}">
                <a16:creationId xmlns:a16="http://schemas.microsoft.com/office/drawing/2014/main" id="{0CB8D3E9-DDAB-45D3-AC55-446663CCFA89}"/>
              </a:ext>
            </a:extLst>
          </p:cNvPr>
          <p:cNvSpPr txBox="1"/>
          <p:nvPr/>
        </p:nvSpPr>
        <p:spPr>
          <a:xfrm>
            <a:off x="6932860" y="621268"/>
            <a:ext cx="3193774" cy="369332"/>
          </a:xfrm>
          <a:prstGeom prst="rect">
            <a:avLst/>
          </a:prstGeom>
          <a:noFill/>
        </p:spPr>
        <p:txBody>
          <a:bodyPr wrap="square" rtlCol="0">
            <a:spAutoFit/>
          </a:bodyPr>
          <a:lstStyle/>
          <a:p>
            <a:r>
              <a:rPr lang="en-US" dirty="0"/>
              <a:t>3 Groupings </a:t>
            </a:r>
          </a:p>
        </p:txBody>
      </p:sp>
    </p:spTree>
    <p:extLst>
      <p:ext uri="{BB962C8B-B14F-4D97-AF65-F5344CB8AC3E}">
        <p14:creationId xmlns:p14="http://schemas.microsoft.com/office/powerpoint/2010/main" val="322947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4157-9878-4233-9384-9464F1F47E02}"/>
              </a:ext>
            </a:extLst>
          </p:cNvPr>
          <p:cNvSpPr>
            <a:spLocks noGrp="1"/>
          </p:cNvSpPr>
          <p:nvPr>
            <p:ph type="title"/>
          </p:nvPr>
        </p:nvSpPr>
        <p:spPr/>
        <p:txBody>
          <a:bodyPr/>
          <a:lstStyle/>
          <a:p>
            <a:r>
              <a:rPr lang="en-US" dirty="0"/>
              <a:t>Explained Variables  from PCA</a:t>
            </a:r>
          </a:p>
        </p:txBody>
      </p:sp>
      <p:pic>
        <p:nvPicPr>
          <p:cNvPr id="6" name="Content Placeholder 5" descr="Chart, histogram&#10;&#10;Description automatically generated">
            <a:extLst>
              <a:ext uri="{FF2B5EF4-FFF2-40B4-BE49-F238E27FC236}">
                <a16:creationId xmlns:a16="http://schemas.microsoft.com/office/drawing/2014/main" id="{FD19CA68-44DF-4DBE-BAEC-A6D03511941F}"/>
              </a:ext>
            </a:extLst>
          </p:cNvPr>
          <p:cNvPicPr>
            <a:picLocks noGrp="1" noChangeAspect="1"/>
          </p:cNvPicPr>
          <p:nvPr>
            <p:ph idx="1"/>
          </p:nvPr>
        </p:nvPicPr>
        <p:blipFill>
          <a:blip r:embed="rId2"/>
          <a:stretch>
            <a:fillRect/>
          </a:stretch>
        </p:blipFill>
        <p:spPr>
          <a:xfrm>
            <a:off x="3500350" y="470086"/>
            <a:ext cx="6995371" cy="4323058"/>
          </a:xfrm>
        </p:spPr>
      </p:pic>
      <p:sp>
        <p:nvSpPr>
          <p:cNvPr id="4" name="Slide Number Placeholder 3">
            <a:extLst>
              <a:ext uri="{FF2B5EF4-FFF2-40B4-BE49-F238E27FC236}">
                <a16:creationId xmlns:a16="http://schemas.microsoft.com/office/drawing/2014/main" id="{AEDDF6A9-2E99-4541-BD53-6ECBFE854830}"/>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extBox 6">
            <a:extLst>
              <a:ext uri="{FF2B5EF4-FFF2-40B4-BE49-F238E27FC236}">
                <a16:creationId xmlns:a16="http://schemas.microsoft.com/office/drawing/2014/main" id="{5178C3D7-9C1C-4071-A1C5-8C6998FC72C2}"/>
              </a:ext>
            </a:extLst>
          </p:cNvPr>
          <p:cNvSpPr txBox="1"/>
          <p:nvPr/>
        </p:nvSpPr>
        <p:spPr>
          <a:xfrm>
            <a:off x="4452730" y="5433391"/>
            <a:ext cx="3816627" cy="646331"/>
          </a:xfrm>
          <a:prstGeom prst="rect">
            <a:avLst/>
          </a:prstGeom>
          <a:noFill/>
        </p:spPr>
        <p:txBody>
          <a:bodyPr wrap="square" rtlCol="0">
            <a:spAutoFit/>
          </a:bodyPr>
          <a:lstStyle/>
          <a:p>
            <a:r>
              <a:rPr lang="en-US" dirty="0"/>
              <a:t>Estimated 7-9 PCs that capture explained variances</a:t>
            </a:r>
          </a:p>
        </p:txBody>
      </p:sp>
      <p:pic>
        <p:nvPicPr>
          <p:cNvPr id="8" name="Content Placeholder 8" descr="A screenshot of a computer&#10;&#10;Description automatically generated with medium confidence">
            <a:extLst>
              <a:ext uri="{FF2B5EF4-FFF2-40B4-BE49-F238E27FC236}">
                <a16:creationId xmlns:a16="http://schemas.microsoft.com/office/drawing/2014/main" id="{A3B41829-9059-46E5-88BE-3671F7282B45}"/>
              </a:ext>
            </a:extLst>
          </p:cNvPr>
          <p:cNvPicPr>
            <a:picLocks noChangeAspect="1"/>
          </p:cNvPicPr>
          <p:nvPr/>
        </p:nvPicPr>
        <p:blipFill>
          <a:blip r:embed="rId3"/>
          <a:stretch>
            <a:fillRect/>
          </a:stretch>
        </p:blipFill>
        <p:spPr>
          <a:xfrm>
            <a:off x="6998035" y="350816"/>
            <a:ext cx="4204834" cy="2053348"/>
          </a:xfrm>
          <a:prstGeom prst="rect">
            <a:avLst/>
          </a:prstGeom>
        </p:spPr>
      </p:pic>
    </p:spTree>
    <p:extLst>
      <p:ext uri="{BB962C8B-B14F-4D97-AF65-F5344CB8AC3E}">
        <p14:creationId xmlns:p14="http://schemas.microsoft.com/office/powerpoint/2010/main" val="78565784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12783</TotalTime>
  <Words>838</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Corbel</vt:lpstr>
      <vt:lpstr>Wingdings 2</vt:lpstr>
      <vt:lpstr>Frame</vt:lpstr>
      <vt:lpstr>Prediction of Beta-Amyloid based on MRI : PCA unsupervised learning</vt:lpstr>
      <vt:lpstr>Purpose of Study </vt:lpstr>
      <vt:lpstr>Background </vt:lpstr>
      <vt:lpstr>Hypothesis </vt:lpstr>
      <vt:lpstr>Data Collection and Preparation </vt:lpstr>
      <vt:lpstr>Methods (PCA)</vt:lpstr>
      <vt:lpstr>Methods (PCA)</vt:lpstr>
      <vt:lpstr>Correlation Plot between Regions -GMD</vt:lpstr>
      <vt:lpstr>Explained Variables  from PCA</vt:lpstr>
      <vt:lpstr>Contribution of Regions and Association with PCs</vt:lpstr>
      <vt:lpstr>Estimating 7 PCs to explain Overall Variance</vt:lpstr>
      <vt:lpstr>Active contribution to PC </vt:lpstr>
      <vt:lpstr>Active contribution to PC – Hemispheric</vt:lpstr>
      <vt:lpstr>Hierarchical Clustering  </vt:lpstr>
      <vt:lpstr>Cluster observations by PC scores and by Individuals</vt:lpstr>
      <vt:lpstr>Discussion </vt:lpstr>
      <vt:lpstr>Limitations and Next Steps </vt:lpstr>
      <vt:lpstr>Thanks for Listening!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Beta-Amyloid based on MRI : PCA unsupervised learning</dc:title>
  <dc:creator>Hunsi Jayaprakash</dc:creator>
  <cp:lastModifiedBy>Hunsi Jayaprakash</cp:lastModifiedBy>
  <cp:revision>2</cp:revision>
  <dcterms:created xsi:type="dcterms:W3CDTF">2022-03-22T13:20:28Z</dcterms:created>
  <dcterms:modified xsi:type="dcterms:W3CDTF">2022-04-08T13:47:17Z</dcterms:modified>
</cp:coreProperties>
</file>