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94"/>
  </p:normalViewPr>
  <p:slideViewPr>
    <p:cSldViewPr snapToGrid="0" snapToObjects="1" showGuides="1">
      <p:cViewPr>
        <p:scale>
          <a:sx n="10" d="100"/>
          <a:sy n="10" d="100"/>
        </p:scale>
        <p:origin x="1668" y="312"/>
      </p:cViewPr>
      <p:guideLst>
        <p:guide orient="horz" pos="288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Title of Chart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CF8935-E494-9E49-8076-FFC181C3EE95}"/>
              </a:ext>
            </a:extLst>
          </p:cNvPr>
          <p:cNvCxnSpPr/>
          <p:nvPr userDrawn="1"/>
        </p:nvCxnSpPr>
        <p:spPr>
          <a:xfrm>
            <a:off x="0" y="4206240"/>
            <a:ext cx="438912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  <a:alpha val="1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421CFE9F-86D2-FF4F-BD6A-DD1FA38E9F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17226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62554" tIns="81277" rIns="162554" bIns="81277" anchor="ctr"/>
          <a:lstStyle/>
          <a:p>
            <a:pPr>
              <a:defRPr/>
            </a:pPr>
            <a:endParaRPr lang="en-US" sz="8736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67D227-4534-B34A-8809-0F6D85E72EC0}"/>
              </a:ext>
            </a:extLst>
          </p:cNvPr>
          <p:cNvCxnSpPr>
            <a:cxnSpLocks/>
          </p:cNvCxnSpPr>
          <p:nvPr userDrawn="1"/>
        </p:nvCxnSpPr>
        <p:spPr>
          <a:xfrm>
            <a:off x="0" y="4169847"/>
            <a:ext cx="438912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A099DC-54B5-084E-BE4B-E869FDE32454}"/>
              </a:ext>
            </a:extLst>
          </p:cNvPr>
          <p:cNvSpPr/>
          <p:nvPr userDrawn="1"/>
        </p:nvSpPr>
        <p:spPr>
          <a:xfrm>
            <a:off x="749806" y="4643562"/>
            <a:ext cx="10058400" cy="274326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3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27C8E-2229-D943-A7EC-553080EBD1EB}"/>
              </a:ext>
            </a:extLst>
          </p:cNvPr>
          <p:cNvSpPr/>
          <p:nvPr userDrawn="1"/>
        </p:nvSpPr>
        <p:spPr>
          <a:xfrm>
            <a:off x="33229296" y="4643562"/>
            <a:ext cx="10058400" cy="274326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3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2F77AD-72C6-8742-9B56-FA724167332D}"/>
              </a:ext>
            </a:extLst>
          </p:cNvPr>
          <p:cNvSpPr/>
          <p:nvPr userDrawn="1"/>
        </p:nvSpPr>
        <p:spPr>
          <a:xfrm>
            <a:off x="11574186" y="4643562"/>
            <a:ext cx="10061575" cy="274326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3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2337D-1B14-F34A-890C-B671A820BFF4}"/>
              </a:ext>
            </a:extLst>
          </p:cNvPr>
          <p:cNvSpPr/>
          <p:nvPr userDrawn="1"/>
        </p:nvSpPr>
        <p:spPr>
          <a:xfrm>
            <a:off x="22401741" y="4643562"/>
            <a:ext cx="10061575" cy="274326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36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FDA763B-2220-B24E-BCF9-E0AB8FA55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1148" y="639856"/>
            <a:ext cx="3829347" cy="11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F26B43"/>
          </p15:clr>
        </p15:guide>
        <p15:guide id="2" pos="138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  <a:alpha val="1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7259AFD-0447-394B-A9F5-07C50E8BA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171494"/>
              </p:ext>
            </p:extLst>
          </p:nvPr>
        </p:nvGraphicFramePr>
        <p:xfrm>
          <a:off x="13359428" y="7510352"/>
          <a:ext cx="7973568" cy="5315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62A8096-CB33-5742-81CE-B556415EDFAF}"/>
              </a:ext>
            </a:extLst>
          </p:cNvPr>
          <p:cNvSpPr txBox="1">
            <a:spLocks/>
          </p:cNvSpPr>
          <p:nvPr/>
        </p:nvSpPr>
        <p:spPr>
          <a:xfrm>
            <a:off x="7315200" y="2838618"/>
            <a:ext cx="292608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4400" b="0" i="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152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1" baseline="30000" dirty="0">
                <a:effectLst/>
              </a:rPr>
              <a:t>1</a:t>
            </a:r>
            <a:r>
              <a:rPr lang="en-US" sz="3600" b="0" i="0" dirty="0">
                <a:effectLst/>
              </a:rPr>
              <a:t>Department of Computer Science, University of Pittsburgh, </a:t>
            </a:r>
            <a:r>
              <a:rPr lang="en-US" sz="3600" b="0" i="1" baseline="30000" dirty="0">
                <a:effectLst/>
              </a:rPr>
              <a:t>2</a:t>
            </a:r>
            <a:r>
              <a:rPr lang="en-US" sz="3600" b="0" i="0" dirty="0">
                <a:effectLst/>
              </a:rPr>
              <a:t>Center for Neural Basis and Cognition,</a:t>
            </a:r>
            <a:r>
              <a:rPr lang="en-US" sz="3600" b="0" i="1" baseline="30000" dirty="0">
                <a:effectLst/>
              </a:rPr>
              <a:t> 3</a:t>
            </a:r>
            <a:r>
              <a:rPr lang="en-US" sz="3600" b="0" i="0" dirty="0">
                <a:effectLst/>
              </a:rPr>
              <a:t>Department of Psychiatry, University of Pittsburgh, </a:t>
            </a:r>
            <a:r>
              <a:rPr lang="en-US" sz="3600" b="0" i="1" baseline="30000" dirty="0">
                <a:effectLst/>
              </a:rPr>
              <a:t>4</a:t>
            </a:r>
            <a:r>
              <a:rPr lang="en-US" sz="3600" b="0" i="0" dirty="0">
                <a:effectLst/>
              </a:rPr>
              <a:t>Department of Bioengineering, University of Pittsburgh</a:t>
            </a:r>
            <a:endParaRPr lang="en-US" sz="3600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F515FD3-A806-2B46-951F-6986FC269A69}"/>
              </a:ext>
            </a:extLst>
          </p:cNvPr>
          <p:cNvSpPr txBox="1">
            <a:spLocks/>
          </p:cNvSpPr>
          <p:nvPr/>
        </p:nvSpPr>
        <p:spPr>
          <a:xfrm>
            <a:off x="7479535" y="2121589"/>
            <a:ext cx="292608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4800" b="0" i="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152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Hunsica Jayaprakash</a:t>
            </a:r>
            <a:r>
              <a:rPr lang="en-US" sz="3200" b="0" i="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Joseph Yurko</a:t>
            </a:r>
            <a:r>
              <a:rPr lang="en-US" sz="3200" b="0" i="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2,3</a:t>
            </a: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Howard J Aizenstein</a:t>
            </a:r>
            <a:r>
              <a:rPr lang="en-US" sz="3200" b="0" i="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3,4</a:t>
            </a: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B1F5206-AF1D-A848-8486-99B8895DAEF7}"/>
              </a:ext>
            </a:extLst>
          </p:cNvPr>
          <p:cNvSpPr txBox="1">
            <a:spLocks/>
          </p:cNvSpPr>
          <p:nvPr/>
        </p:nvSpPr>
        <p:spPr>
          <a:xfrm>
            <a:off x="1783229" y="239422"/>
            <a:ext cx="37033200" cy="19205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b="1" i="0" kern="1200">
                <a:solidFill>
                  <a:schemeClr val="bg2"/>
                </a:solidFill>
                <a:latin typeface="+mj-lt"/>
                <a:ea typeface="+mn-ea"/>
                <a:cs typeface="Arial Black" panose="020B0604020202020204" pitchFamily="34" charset="0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152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Predicting Beta-Amyloid Accumulation based on Structural Magnetic Resonance Images using Unsupervised learning techniques: an investigation of Alzheimer’s Disease </a:t>
            </a:r>
            <a:endParaRPr lang="en-US" sz="4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FA4507-4617-D748-B07F-8B77E675030A}"/>
              </a:ext>
            </a:extLst>
          </p:cNvPr>
          <p:cNvSpPr txBox="1">
            <a:spLocks/>
          </p:cNvSpPr>
          <p:nvPr/>
        </p:nvSpPr>
        <p:spPr>
          <a:xfrm>
            <a:off x="962194" y="15410896"/>
            <a:ext cx="960120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lang="en-US" sz="3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33AFC9-676C-344E-9F1D-89EADC33F8A6}"/>
              </a:ext>
            </a:extLst>
          </p:cNvPr>
          <p:cNvSpPr txBox="1">
            <a:spLocks/>
          </p:cNvSpPr>
          <p:nvPr/>
        </p:nvSpPr>
        <p:spPr>
          <a:xfrm>
            <a:off x="11546598" y="4757823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lang="en-US" sz="3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METHODS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B4024CF-42C8-944C-85BE-E1D2AE8ECC66}"/>
              </a:ext>
            </a:extLst>
          </p:cNvPr>
          <p:cNvSpPr txBox="1">
            <a:spLocks/>
          </p:cNvSpPr>
          <p:nvPr/>
        </p:nvSpPr>
        <p:spPr>
          <a:xfrm>
            <a:off x="22779623" y="469915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lang="en-US" sz="3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RESULTS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AD34FD-472B-EF4D-85E9-2C63BE181944}"/>
              </a:ext>
            </a:extLst>
          </p:cNvPr>
          <p:cNvSpPr txBox="1">
            <a:spLocks/>
          </p:cNvSpPr>
          <p:nvPr/>
        </p:nvSpPr>
        <p:spPr>
          <a:xfrm>
            <a:off x="33313958" y="4862016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lang="en-US" sz="3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DISCUSSION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175FD58-E2DB-7149-9B40-1688D2EE3E9F}"/>
              </a:ext>
            </a:extLst>
          </p:cNvPr>
          <p:cNvSpPr txBox="1">
            <a:spLocks/>
          </p:cNvSpPr>
          <p:nvPr/>
        </p:nvSpPr>
        <p:spPr>
          <a:xfrm>
            <a:off x="33491442" y="17520697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lang="en-US" sz="3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FUTURE DIRECTIONS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F42A87B-86DB-7C4E-8238-B3DA5859EAF4}"/>
              </a:ext>
            </a:extLst>
          </p:cNvPr>
          <p:cNvSpPr txBox="1">
            <a:spLocks/>
          </p:cNvSpPr>
          <p:nvPr/>
        </p:nvSpPr>
        <p:spPr>
          <a:xfrm>
            <a:off x="33491442" y="26079522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lang="en-US" sz="3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ACKNOWLEDGEMENTS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DA90576-C138-D143-B4A0-2099E85EA12D}"/>
              </a:ext>
            </a:extLst>
          </p:cNvPr>
          <p:cNvSpPr txBox="1">
            <a:spLocks/>
          </p:cNvSpPr>
          <p:nvPr/>
        </p:nvSpPr>
        <p:spPr>
          <a:xfrm>
            <a:off x="1060657" y="5351178"/>
            <a:ext cx="9404274" cy="10064294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tabLst/>
              <a:def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Alzheimer’s disease (AD) is the sixth leading cause of death in the United States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eurodegenerative disorder characterized by loss of neurons. Neurodegeneration has been associated with beta amyloid (Aβ).</a:t>
            </a:r>
          </a:p>
          <a:p>
            <a:pPr marL="571500" indent="-571500">
              <a:buFontTx/>
              <a:buChar char="-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Aβ is a neurotoxic protein and at abnormal levels it has been associated with a series of events that lead to network breakdown of the nervous system. </a:t>
            </a:r>
          </a:p>
          <a:p>
            <a:pPr marL="571500" indent="-571500">
              <a:buFontTx/>
              <a:buChar char="-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Past studies have found  a strong association between  Aβ accumulation and structural neurodegeneration. No studies have reported early changes in Aβ asymmetry and its effects on grey matter 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density based on MR imaging.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BD1A530-DD7F-ED45-9414-7EBE476E5FD4}"/>
              </a:ext>
            </a:extLst>
          </p:cNvPr>
          <p:cNvSpPr txBox="1">
            <a:spLocks/>
          </p:cNvSpPr>
          <p:nvPr/>
        </p:nvSpPr>
        <p:spPr>
          <a:xfrm>
            <a:off x="1003392" y="16032536"/>
            <a:ext cx="9772493" cy="5392245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tabLst/>
              <a:def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2" indent="0">
              <a:buNone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 Beta-amyloid accumulation from magnetic resonance imaging (MRI) using unsupervised learning technique - Principal Component Analysis (PCA) to aid in fitting predictive models to estimate Beta-Amyloid. </a:t>
            </a:r>
            <a:endParaRPr lang="en-US" sz="4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86DEFEC-D4BF-F04E-B9CF-BCB211A6EE88}"/>
              </a:ext>
            </a:extLst>
          </p:cNvPr>
          <p:cNvSpPr txBox="1">
            <a:spLocks/>
          </p:cNvSpPr>
          <p:nvPr/>
        </p:nvSpPr>
        <p:spPr>
          <a:xfrm>
            <a:off x="11989971" y="5871555"/>
            <a:ext cx="9404274" cy="25868620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tabLst/>
              <a:def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MRI Imaging </a:t>
            </a:r>
          </a:p>
          <a:p>
            <a:r>
              <a:rPr lang="en-US" sz="4800" b="0" i="0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3T Siemens Trio TIM scanner with a 12-chanel head coil. Whole brain structural sequences were collected: sagittal 3D MPRAGE, axial 2D FLAIR, axial 3D T2-weighted sequences.</a:t>
            </a:r>
            <a:endParaRPr lang="en-US" sz="4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400" b="1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Grey Matter Density Volume </a:t>
            </a:r>
          </a:p>
          <a:p>
            <a:r>
              <a:rPr lang="en-US" sz="4800" i="0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Grey Matter Density (GMD) is a measure of cortical volume. GMD values </a:t>
            </a:r>
            <a:r>
              <a:rPr lang="en-US" sz="4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 extracted for each region of interest (52 regions) using Freesurfer segmentation. </a:t>
            </a:r>
          </a:p>
          <a:p>
            <a:r>
              <a:rPr lang="en-US" sz="5400" b="1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Principal Component Analysis (PCA) </a:t>
            </a:r>
          </a:p>
          <a:p>
            <a:r>
              <a:rPr lang="en-U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PCA is an unsupervised learning technique that uses dimensionality reduction to identify clusters, interactions between variables contained in the original dataset. </a:t>
            </a:r>
          </a:p>
          <a:p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We performed PCA on 52 regions and found that the first 7 PCs were able to explain approximately (~90%) of the cumulative variance. </a:t>
            </a:r>
          </a:p>
          <a:p>
            <a:endParaRPr lang="en-US" sz="4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4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4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4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3EE4D71-ABC8-934D-9867-5B6CEC545D12}"/>
              </a:ext>
            </a:extLst>
          </p:cNvPr>
          <p:cNvSpPr txBox="1">
            <a:spLocks/>
          </p:cNvSpPr>
          <p:nvPr/>
        </p:nvSpPr>
        <p:spPr>
          <a:xfrm>
            <a:off x="33783478" y="21035972"/>
            <a:ext cx="9601200" cy="2683812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tabLst/>
              <a:def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4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A9A6C-C140-4E96-A87A-B3FB45024F00}"/>
              </a:ext>
            </a:extLst>
          </p:cNvPr>
          <p:cNvSpPr txBox="1"/>
          <p:nvPr/>
        </p:nvSpPr>
        <p:spPr>
          <a:xfrm>
            <a:off x="2559933" y="4606817"/>
            <a:ext cx="8215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D2063-2E57-4003-8A1E-65FCEA6E418C}"/>
              </a:ext>
            </a:extLst>
          </p:cNvPr>
          <p:cNvSpPr txBox="1"/>
          <p:nvPr/>
        </p:nvSpPr>
        <p:spPr>
          <a:xfrm>
            <a:off x="1784623" y="21661713"/>
            <a:ext cx="740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Participants and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7A201-6030-4579-A31D-08B35B937C25}"/>
              </a:ext>
            </a:extLst>
          </p:cNvPr>
          <p:cNvSpPr txBox="1"/>
          <p:nvPr/>
        </p:nvSpPr>
        <p:spPr>
          <a:xfrm>
            <a:off x="33783478" y="5801683"/>
            <a:ext cx="9404274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7 PCs can capture approximately(~ 90%  )</a:t>
            </a:r>
          </a:p>
          <a:p>
            <a:r>
              <a:rPr lang="en-US" sz="4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explained cumulative variance. </a:t>
            </a:r>
          </a:p>
          <a:p>
            <a:endParaRPr lang="en-US" sz="44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correlation plot shows that certain variables or regions are highly correlated with others (3 Main groupings) thus allowing us to use dimensionality reduction to explain variances between  regions </a:t>
            </a:r>
          </a:p>
          <a:p>
            <a:endParaRPr lang="en-US" sz="44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performing PCA and showing clusters by PC scores, contributions of regions, and patterns in the individual people we can use this information to find a predictive model that can predict beta- amyloid (ex. 3D CNN)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AB8F7-71F7-48F2-8E7E-2976E74A8CF8}"/>
              </a:ext>
            </a:extLst>
          </p:cNvPr>
          <p:cNvSpPr txBox="1"/>
          <p:nvPr/>
        </p:nvSpPr>
        <p:spPr>
          <a:xfrm>
            <a:off x="1287520" y="23080576"/>
            <a:ext cx="9404274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Cross-sectional study from ongoing large center study (PI: ) </a:t>
            </a:r>
          </a:p>
          <a:p>
            <a:r>
              <a:rPr lang="en-US" sz="4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n = </a:t>
            </a:r>
            <a:r>
              <a:rPr lang="en-US" sz="4600" dirty="0">
                <a:solidFill>
                  <a:srgbClr val="000000"/>
                </a:solidFill>
                <a:latin typeface="Calibri" panose="020F0502020204030204" pitchFamily="34" charset="0"/>
              </a:rPr>
              <a:t>85</a:t>
            </a:r>
            <a:r>
              <a:rPr lang="en-US" sz="4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(mean age = 76.4±6.1 years)</a:t>
            </a:r>
          </a:p>
          <a:p>
            <a:endParaRPr lang="en-US" sz="4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ognitively normal adults underwent magnetic resonance imaging (MRI) , positron emission tomography (PET) with Pittsburgh compound (PiB),and Fluorodeoxyglucose (FDG) tracers to estimate A</a:t>
            </a:r>
            <a:r>
              <a:rPr lang="el-GR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β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glucose metabolism, respectively.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9135FC-E1A2-4C87-8A46-3B62BC5F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1950" y="30215528"/>
            <a:ext cx="2076450" cy="1778000"/>
          </a:xfrm>
          <a:prstGeom prst="rect">
            <a:avLst/>
          </a:prstGeom>
        </p:spPr>
      </p:pic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B1298CCD-725D-4D14-8DC9-B05BE4F5E53A}"/>
              </a:ext>
            </a:extLst>
          </p:cNvPr>
          <p:cNvSpPr txBox="1">
            <a:spLocks/>
          </p:cNvSpPr>
          <p:nvPr/>
        </p:nvSpPr>
        <p:spPr>
          <a:xfrm>
            <a:off x="42800606" y="24264785"/>
            <a:ext cx="9601200" cy="2683812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tabLst/>
              <a:def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457200" indent="-457200">
              <a:buFontTx/>
              <a:buChar char="-"/>
            </a:pPr>
            <a:endParaRPr lang="en-US" sz="4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7A419D78-EDC3-4A2A-BD37-4B367CAEA100}"/>
              </a:ext>
            </a:extLst>
          </p:cNvPr>
          <p:cNvSpPr txBox="1">
            <a:spLocks/>
          </p:cNvSpPr>
          <p:nvPr/>
        </p:nvSpPr>
        <p:spPr>
          <a:xfrm>
            <a:off x="33620236" y="27012173"/>
            <a:ext cx="9294922" cy="6007799"/>
          </a:xfrm>
          <a:prstGeom prst="rect">
            <a:avLst/>
          </a:prstGeom>
        </p:spPr>
        <p:txBody>
          <a:bodyPr wrap="square" lIns="365760" tIns="365760" rIns="365760" bIns="36576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tabLst/>
              <a:def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1963" indent="-231775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2RF1AG 025516 (PI: Klunk &amp; Aizenstein). I would like to thank  my mentors, Dr. Joseph Yurko and various members from the GPN lab for their technical advice on the project and research.   </a:t>
            </a:r>
          </a:p>
          <a:p>
            <a:pPr marL="457200" indent="-457200">
              <a:buFontTx/>
              <a:buChar char="-"/>
            </a:pPr>
            <a:endParaRPr lang="en-US" sz="4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66EC52F2-FE95-4969-BE8E-C7382689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225" y="5454273"/>
            <a:ext cx="9601200" cy="5933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1D3BA-FB55-46A7-B4A4-5C937D2E0E76}"/>
              </a:ext>
            </a:extLst>
          </p:cNvPr>
          <p:cNvSpPr txBox="1"/>
          <p:nvPr/>
        </p:nvSpPr>
        <p:spPr>
          <a:xfrm>
            <a:off x="23144534" y="11457235"/>
            <a:ext cx="9129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correlation plot shows that certain variables or regions are highly correlated with specific PCs (3 Main groupings)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771B88-29D3-41A3-A435-1D02154C5886}"/>
              </a:ext>
            </a:extLst>
          </p:cNvPr>
          <p:cNvSpPr txBox="1"/>
          <p:nvPr/>
        </p:nvSpPr>
        <p:spPr>
          <a:xfrm>
            <a:off x="33701697" y="18436509"/>
            <a:ext cx="8888654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-Perform PCA on PiB and FDG.</a:t>
            </a:r>
          </a:p>
          <a:p>
            <a:pPr lvl="1"/>
            <a:endParaRPr lang="en-US" sz="44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-Identify clusters and trends in the contribution of regions and identify demographic patterns in individuals that belong to the same cluster between the three response variables (PiB, FDG, and GMD).</a:t>
            </a:r>
          </a:p>
          <a:p>
            <a:pPr lvl="1"/>
            <a:endParaRPr lang="en-US" sz="44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-Fit a predictive model to estimate Beta-Amyloid </a:t>
            </a:r>
          </a:p>
          <a:p>
            <a:endParaRPr lang="en-US" dirty="0"/>
          </a:p>
        </p:txBody>
      </p:sp>
      <p:pic>
        <p:nvPicPr>
          <p:cNvPr id="31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0943A1A-ED92-4644-BEC2-AA7390D0E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0414" y="26176956"/>
            <a:ext cx="7973568" cy="4927572"/>
          </a:xfrm>
          <a:prstGeom prst="rect">
            <a:avLst/>
          </a:prstGeom>
        </p:spPr>
      </p:pic>
      <p:pic>
        <p:nvPicPr>
          <p:cNvPr id="32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8FE7C2-0B2E-4778-978C-249CF515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956" y="26234231"/>
            <a:ext cx="4928039" cy="2406511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CAFBDE8A-DB04-48DF-93A0-785DF049C3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91" r="448"/>
          <a:stretch/>
        </p:blipFill>
        <p:spPr>
          <a:xfrm>
            <a:off x="22614052" y="12951597"/>
            <a:ext cx="9659636" cy="62398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B7AD2BA-6B64-47F7-9604-071A99D92535}"/>
              </a:ext>
            </a:extLst>
          </p:cNvPr>
          <p:cNvSpPr txBox="1"/>
          <p:nvPr/>
        </p:nvSpPr>
        <p:spPr>
          <a:xfrm>
            <a:off x="23135895" y="19044296"/>
            <a:ext cx="88886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Left and Right Active regions that contribute to PC (1-7)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30AEDB-608E-4922-8C4E-F89B9C81A765}"/>
              </a:ext>
            </a:extLst>
          </p:cNvPr>
          <p:cNvSpPr txBox="1"/>
          <p:nvPr/>
        </p:nvSpPr>
        <p:spPr>
          <a:xfrm>
            <a:off x="22973769" y="25774535"/>
            <a:ext cx="88886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Heat Map of Active Regions in PC1-4(Lateral View) of the Brain </a:t>
            </a:r>
          </a:p>
        </p:txBody>
      </p:sp>
      <p:pic>
        <p:nvPicPr>
          <p:cNvPr id="3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380141E-724D-4625-9EFC-1E71C97C22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177"/>
          <a:stretch/>
        </p:blipFill>
        <p:spPr>
          <a:xfrm>
            <a:off x="23502367" y="26676150"/>
            <a:ext cx="7752160" cy="46777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64E3F8-66DE-4985-86EE-AAF5024F2420}"/>
              </a:ext>
            </a:extLst>
          </p:cNvPr>
          <p:cNvSpPr txBox="1"/>
          <p:nvPr/>
        </p:nvSpPr>
        <p:spPr>
          <a:xfrm>
            <a:off x="23144534" y="30965337"/>
            <a:ext cx="88886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Hierarchical Clustering of Regions based on Correlation distance metric </a:t>
            </a:r>
          </a:p>
        </p:txBody>
      </p:sp>
      <p:pic>
        <p:nvPicPr>
          <p:cNvPr id="41" name="Picture 40" descr="Shape, company name&#10;&#10;Description automatically generated">
            <a:extLst>
              <a:ext uri="{FF2B5EF4-FFF2-40B4-BE49-F238E27FC236}">
                <a16:creationId xmlns:a16="http://schemas.microsoft.com/office/drawing/2014/main" id="{ACF86988-B96C-407C-A4AD-534720001D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20745" y="20161616"/>
            <a:ext cx="7752160" cy="57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ge Ahead Palette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20294</TotalTime>
  <Words>622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Hunsi Jayaprakash</cp:lastModifiedBy>
  <cp:revision>42</cp:revision>
  <cp:lastPrinted>2019-11-26T16:34:38Z</cp:lastPrinted>
  <dcterms:created xsi:type="dcterms:W3CDTF">2019-11-26T14:30:31Z</dcterms:created>
  <dcterms:modified xsi:type="dcterms:W3CDTF">2022-03-28T22:47:06Z</dcterms:modified>
</cp:coreProperties>
</file>