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15" r:id="rId7"/>
    <p:sldId id="320" r:id="rId8"/>
    <p:sldId id="322" r:id="rId9"/>
    <p:sldId id="312" r:id="rId10"/>
    <p:sldId id="323" r:id="rId11"/>
    <p:sldId id="316" r:id="rId12"/>
  </p:sldIdLst>
  <p:sldSz cx="12188825" cy="6858000"/>
  <p:notesSz cx="6858000" cy="9144000"/>
  <p:custDataLst>
    <p:tags r:id="rId15"/>
  </p:custDataLst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120" d="100"/>
          <a:sy n="120" d="100"/>
        </p:scale>
        <p:origin x="420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en-US" dirty="0"/>
            <a:t>Player</a:t>
          </a: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en-US" dirty="0"/>
            <a:t>Implement attack animations</a:t>
          </a: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en-US" dirty="0"/>
            <a:t>More fluid control scheme</a:t>
          </a: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en-gb" dirty="0"/>
            <a:t>Enemy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en-gb" dirty="0"/>
            <a:t>Health and damage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en-gb" dirty="0"/>
            <a:t>Combat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en-gb" dirty="0"/>
            <a:t>Player attack, defend, or special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en-gb" dirty="0"/>
            <a:t>Animations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B823D7B0-3DAF-4CB3-9DB7-5ECD781EE77B}">
      <dgm:prSet phldrT="[Text]"/>
      <dgm:spPr/>
      <dgm:t>
        <a:bodyPr rtlCol="0"/>
        <a:lstStyle/>
        <a:p>
          <a:pPr rtl="0"/>
          <a:endParaRPr lang="en-US" dirty="0"/>
        </a:p>
      </dgm:t>
    </dgm:pt>
    <dgm:pt modelId="{B730D526-FE1E-4D1D-A38D-5E82D5ED479D}" type="parTrans" cxnId="{662E3A18-6B4E-4195-9774-281AFC5C47A7}">
      <dgm:prSet/>
      <dgm:spPr/>
      <dgm:t>
        <a:bodyPr/>
        <a:lstStyle/>
        <a:p>
          <a:endParaRPr lang="en-US"/>
        </a:p>
      </dgm:t>
    </dgm:pt>
    <dgm:pt modelId="{5ADC103E-ACC1-4F7A-855F-F35EC4EB3AFB}" type="sibTrans" cxnId="{662E3A18-6B4E-4195-9774-281AFC5C47A7}">
      <dgm:prSet/>
      <dgm:spPr/>
      <dgm:t>
        <a:bodyPr/>
        <a:lstStyle/>
        <a:p>
          <a:endParaRPr lang="en-US"/>
        </a:p>
      </dgm:t>
    </dgm:pt>
    <dgm:pt modelId="{550FE573-8391-439B-9D91-EB03EF75EB88}">
      <dgm:prSet phldrT="[Text]"/>
      <dgm:spPr/>
      <dgm:t>
        <a:bodyPr rtlCol="0"/>
        <a:lstStyle/>
        <a:p>
          <a:pPr rtl="0"/>
          <a:r>
            <a:rPr lang="en-US" dirty="0"/>
            <a:t>Hit/Hurt boxes</a:t>
          </a:r>
        </a:p>
      </dgm:t>
    </dgm:pt>
    <dgm:pt modelId="{D896EDED-9D02-4179-BE77-433237948D53}" type="parTrans" cxnId="{E808379C-675A-4AAA-BDB2-46738F220BFB}">
      <dgm:prSet/>
      <dgm:spPr/>
      <dgm:t>
        <a:bodyPr/>
        <a:lstStyle/>
        <a:p>
          <a:endParaRPr lang="en-US"/>
        </a:p>
      </dgm:t>
    </dgm:pt>
    <dgm:pt modelId="{6AAC1034-A403-443F-9DC2-0DC0839625B8}" type="sibTrans" cxnId="{E808379C-675A-4AAA-BDB2-46738F220BFB}">
      <dgm:prSet/>
      <dgm:spPr/>
      <dgm:t>
        <a:bodyPr/>
        <a:lstStyle/>
        <a:p>
          <a:endParaRPr lang="en-US"/>
        </a:p>
      </dgm:t>
    </dgm:pt>
    <dgm:pt modelId="{A972D8D5-EFA7-4716-842F-6865DDDE5808}">
      <dgm:prSet phldrT="[Text]"/>
      <dgm:spPr/>
      <dgm:t>
        <a:bodyPr rtlCol="0"/>
        <a:lstStyle/>
        <a:p>
          <a:pPr rtl="0"/>
          <a:r>
            <a:rPr lang="en-US" dirty="0"/>
            <a:t>Possible joystick operations</a:t>
          </a:r>
        </a:p>
      </dgm:t>
    </dgm:pt>
    <dgm:pt modelId="{CAF86804-9DD4-4B47-9BE8-AB77A20114A9}" type="parTrans" cxnId="{D3DE48E0-6F23-4C0A-9108-0993A5B20E8C}">
      <dgm:prSet/>
      <dgm:spPr/>
      <dgm:t>
        <a:bodyPr/>
        <a:lstStyle/>
        <a:p>
          <a:endParaRPr lang="en-US"/>
        </a:p>
      </dgm:t>
    </dgm:pt>
    <dgm:pt modelId="{8704D488-0979-48C2-8114-90639B69DA1F}" type="sibTrans" cxnId="{D3DE48E0-6F23-4C0A-9108-0993A5B20E8C}">
      <dgm:prSet/>
      <dgm:spPr/>
      <dgm:t>
        <a:bodyPr/>
        <a:lstStyle/>
        <a:p>
          <a:endParaRPr lang="en-US"/>
        </a:p>
      </dgm:t>
    </dgm:pt>
    <dgm:pt modelId="{D86693B2-7418-487C-BA54-433809215DFA}">
      <dgm:prSet phldrT="[Text]"/>
      <dgm:spPr/>
      <dgm:t>
        <a:bodyPr rtlCol="0"/>
        <a:lstStyle/>
        <a:p>
          <a:pPr rtl="0"/>
          <a:r>
            <a:rPr lang="en-US" dirty="0"/>
            <a:t>Boss implementation</a:t>
          </a:r>
        </a:p>
      </dgm:t>
    </dgm:pt>
    <dgm:pt modelId="{7F5B54AC-7E2B-4904-A4E2-454682452856}" type="parTrans" cxnId="{B8F46052-3E76-4811-9E63-04957B768AF8}">
      <dgm:prSet/>
      <dgm:spPr/>
      <dgm:t>
        <a:bodyPr/>
        <a:lstStyle/>
        <a:p>
          <a:endParaRPr lang="en-US"/>
        </a:p>
      </dgm:t>
    </dgm:pt>
    <dgm:pt modelId="{27BC254B-EB04-48CF-A0FF-B6DD294BBD1B}" type="sibTrans" cxnId="{B8F46052-3E76-4811-9E63-04957B768AF8}">
      <dgm:prSet/>
      <dgm:spPr/>
      <dgm:t>
        <a:bodyPr/>
        <a:lstStyle/>
        <a:p>
          <a:endParaRPr lang="en-US"/>
        </a:p>
      </dgm:t>
    </dgm:pt>
    <dgm:pt modelId="{6853A9A6-1BDF-4746-8847-3BF464EBE711}">
      <dgm:prSet phldrT="[Text]"/>
      <dgm:spPr/>
      <dgm:t>
        <a:bodyPr rtlCol="0"/>
        <a:lstStyle/>
        <a:p>
          <a:pPr rtl="0"/>
          <a:r>
            <a:rPr lang="en-US" dirty="0"/>
            <a:t>Rewards on victory</a:t>
          </a:r>
        </a:p>
      </dgm:t>
    </dgm:pt>
    <dgm:pt modelId="{1B4BC8BE-5FC6-4B86-8303-7C6E1BC4A8C4}" type="parTrans" cxnId="{45E9B290-1C1B-4DE4-9FE6-D1CF73595128}">
      <dgm:prSet/>
      <dgm:spPr/>
      <dgm:t>
        <a:bodyPr/>
        <a:lstStyle/>
        <a:p>
          <a:endParaRPr lang="en-US"/>
        </a:p>
      </dgm:t>
    </dgm:pt>
    <dgm:pt modelId="{1F828BEF-BFDA-46AE-AF2F-47EB98071DFE}" type="sibTrans" cxnId="{45E9B290-1C1B-4DE4-9FE6-D1CF73595128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 custScaleY="128771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 custScaleY="128621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 custScaleY="128621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2" destOrd="0" parTransId="{04F5A724-3AA7-4E78-B992-BCB3E916993F}" sibTransId="{370A79FF-9957-49E1-811F-78AB198DD9E0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662E3A18-6B4E-4195-9774-281AFC5C47A7}" srcId="{F6D27D1B-CDCB-481F-B8FA-AB31B2A119DE}" destId="{B823D7B0-3DAF-4CB3-9DB7-5ECD781EE77B}" srcOrd="0" destOrd="0" parTransId="{B730D526-FE1E-4D1D-A38D-5E82D5ED479D}" sibTransId="{5ADC103E-ACC1-4F7A-855F-F35EC4EB3AFB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4A2293F-BC0A-48E9-972E-1E35AC3B78AE}" type="presOf" srcId="{550FE573-8391-439B-9D91-EB03EF75EB88}" destId="{69C28D3B-E083-42DF-9EA0-916CA12125A9}" srcOrd="0" destOrd="1" presId="urn:microsoft.com/office/officeart/2005/8/layout/hProcess4"/>
    <dgm:cxn modelId="{A7F13E61-330C-4F4D-9B17-CF3DD0680853}" type="presOf" srcId="{6853A9A6-1BDF-4746-8847-3BF464EBE711}" destId="{69C28D3B-E083-42DF-9EA0-916CA12125A9}" srcOrd="0" destOrd="2" presId="urn:microsoft.com/office/officeart/2005/8/layout/hProcess4"/>
    <dgm:cxn modelId="{C8302A42-57D3-4433-9A54-85C756CFC657}" type="presOf" srcId="{A972D8D5-EFA7-4716-842F-6865DDDE5808}" destId="{BFE859F2-A9E8-4F95-9161-8EC68F2D30C4}" srcOrd="1" destOrd="2" presId="urn:microsoft.com/office/officeart/2005/8/layout/hProcess4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B8F46052-3E76-4811-9E63-04957B768AF8}" srcId="{F6D27D1B-CDCB-481F-B8FA-AB31B2A119DE}" destId="{D86693B2-7418-487C-BA54-433809215DFA}" srcOrd="3" destOrd="0" parTransId="{7F5B54AC-7E2B-4904-A4E2-454682452856}" sibTransId="{27BC254B-EB04-48CF-A0FF-B6DD294BBD1B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05881377-A172-4C69-A803-17241FDA67A8}" type="presOf" srcId="{550FE573-8391-439B-9D91-EB03EF75EB88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854B1F85-8125-451F-AD40-61B1EC17EE8B}" type="presOf" srcId="{A972D8D5-EFA7-4716-842F-6865DDDE5808}" destId="{96015622-8A46-45CF-A72A-2856B699B374}" srcOrd="0" destOrd="2" presId="urn:microsoft.com/office/officeart/2005/8/layout/hProcess4"/>
    <dgm:cxn modelId="{45E9B290-1C1B-4DE4-9FE6-D1CF73595128}" srcId="{58828492-5CEF-4AFE-95CB-5D7E6A18158B}" destId="{6853A9A6-1BDF-4746-8847-3BF464EBE711}" srcOrd="2" destOrd="0" parTransId="{1B4BC8BE-5FC6-4B86-8303-7C6E1BC4A8C4}" sibTransId="{1F828BEF-BFDA-46AE-AF2F-47EB98071DFE}"/>
    <dgm:cxn modelId="{702E0191-4C3C-4ED1-A29B-2A70CF99D495}" type="presOf" srcId="{6853A9A6-1BDF-4746-8847-3BF464EBE711}" destId="{843715D2-C2C2-41EB-BDA3-21230FBA46DB}" srcOrd="1" destOrd="2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1" presId="urn:microsoft.com/office/officeart/2005/8/layout/hProcess4"/>
    <dgm:cxn modelId="{206A7C98-0C38-4C9F-BC24-4D08F73DC113}" type="presOf" srcId="{B823D7B0-3DAF-4CB3-9DB7-5ECD781EE77B}" destId="{E83793B4-2C5C-4D90-82FA-E5EE4745664D}" srcOrd="0" destOrd="0" presId="urn:microsoft.com/office/officeart/2005/8/layout/hProcess4"/>
    <dgm:cxn modelId="{E808379C-675A-4AAA-BDB2-46738F220BFB}" srcId="{58828492-5CEF-4AFE-95CB-5D7E6A18158B}" destId="{550FE573-8391-439B-9D91-EB03EF75EB88}" srcOrd="1" destOrd="0" parTransId="{D896EDED-9D02-4179-BE77-433237948D53}" sibTransId="{6AAC1034-A403-443F-9DC2-0DC0839625B8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8593019D-C207-4E1B-B1C1-18E0CC95AA04}" type="presOf" srcId="{65B6D8B9-E558-4264-B37F-7B4B2A8896DF}" destId="{67FFE978-6FBE-4424-80BE-B9E4B4DD0695}" srcOrd="1" destOrd="2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1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2EC063C1-377B-400A-A86C-F56A03CCD5F6}" type="presOf" srcId="{D86693B2-7418-487C-BA54-433809215DFA}" destId="{67FFE978-6FBE-4424-80BE-B9E4B4DD0695}" srcOrd="1" destOrd="3" presId="urn:microsoft.com/office/officeart/2005/8/layout/hProcess4"/>
    <dgm:cxn modelId="{F3D001C7-FD84-41F5-B497-6421DAD4965E}" type="presOf" srcId="{65B6D8B9-E558-4264-B37F-7B4B2A8896DF}" destId="{E83793B4-2C5C-4D90-82FA-E5EE4745664D}" srcOrd="0" destOrd="2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CF1FB6D4-58BD-457E-A917-2DD83F0E3910}" type="presOf" srcId="{B823D7B0-3DAF-4CB3-9DB7-5ECD781EE77B}" destId="{67FFE978-6FBE-4424-80BE-B9E4B4DD0695}" srcOrd="1" destOrd="0" presId="urn:microsoft.com/office/officeart/2005/8/layout/hProcess4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2BD635DE-17EF-49B1-BABE-FC2BC41BADDA}" type="presOf" srcId="{D86693B2-7418-487C-BA54-433809215DFA}" destId="{E83793B4-2C5C-4D90-82FA-E5EE4745664D}" srcOrd="0" destOrd="3" presId="urn:microsoft.com/office/officeart/2005/8/layout/hProcess4"/>
    <dgm:cxn modelId="{D3DE48E0-6F23-4C0A-9108-0993A5B20E8C}" srcId="{FB986F71-3126-4196-BD30-74AEDC39A1CA}" destId="{A972D8D5-EFA7-4716-842F-6865DDDE5808}" srcOrd="2" destOrd="0" parTransId="{CAF86804-9DD4-4B47-9BE8-AB77A20114A9}" sibTransId="{8704D488-0979-48C2-8114-90639B69DA1F}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86F910E7-C9D0-48E5-A3A3-C70127E96FC1}" srcId="{F6D27D1B-CDCB-481F-B8FA-AB31B2A119DE}" destId="{0B00F5A8-A0EF-4111-9D86-004317B4F49E}" srcOrd="1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589170" y="761297"/>
          <a:ext cx="2444561" cy="25963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Implement attack animations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More fluid control scheme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Possible joystick operations</a:t>
          </a:r>
        </a:p>
      </dsp:txBody>
      <dsp:txXfrm>
        <a:off x="648919" y="821046"/>
        <a:ext cx="2325063" cy="1920489"/>
      </dsp:txXfrm>
    </dsp:sp>
    <dsp:sp modelId="{6A63D16E-EEE6-4267-97EA-5AD7D2BC4E84}">
      <dsp:nvSpPr>
        <dsp:cNvPr id="0" name=""/>
        <dsp:cNvSpPr/>
      </dsp:nvSpPr>
      <dsp:spPr>
        <a:xfrm>
          <a:off x="1928699" y="1408546"/>
          <a:ext cx="2877608" cy="2877608"/>
        </a:xfrm>
        <a:prstGeom prst="leftCircularArrow">
          <a:avLst>
            <a:gd name="adj1" fmla="val 3781"/>
            <a:gd name="adj2" fmla="val 472357"/>
            <a:gd name="adj3" fmla="val 2247851"/>
            <a:gd name="adj4" fmla="val 9024473"/>
            <a:gd name="adj5" fmla="val 441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1132406" y="2635543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rtlCol="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Player</a:t>
          </a:r>
        </a:p>
      </dsp:txBody>
      <dsp:txXfrm>
        <a:off x="1157715" y="2660852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823510" y="758677"/>
          <a:ext cx="2444561" cy="25933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Health and damage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Animations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Boss implementation</a:t>
          </a:r>
        </a:p>
      </dsp:txBody>
      <dsp:txXfrm>
        <a:off x="3883190" y="1374069"/>
        <a:ext cx="2325201" cy="1918251"/>
      </dsp:txXfrm>
    </dsp:sp>
    <dsp:sp modelId="{DC2A0ADB-DCE3-4BF4-9952-0394865777AC}">
      <dsp:nvSpPr>
        <dsp:cNvPr id="0" name=""/>
        <dsp:cNvSpPr/>
      </dsp:nvSpPr>
      <dsp:spPr>
        <a:xfrm>
          <a:off x="5142670" y="-250405"/>
          <a:ext cx="3189969" cy="3189969"/>
        </a:xfrm>
        <a:prstGeom prst="circularArrow">
          <a:avLst>
            <a:gd name="adj1" fmla="val 3411"/>
            <a:gd name="adj2" fmla="val 422346"/>
            <a:gd name="adj3" fmla="val 19402144"/>
            <a:gd name="adj4" fmla="val 12575511"/>
            <a:gd name="adj5" fmla="val 398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366746" y="615159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rtlCol="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Enemy</a:t>
          </a:r>
          <a:endParaRPr lang="en-US" sz="4600" kern="1200" dirty="0"/>
        </a:p>
      </dsp:txBody>
      <dsp:txXfrm>
        <a:off x="4392055" y="640468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7057849" y="762799"/>
          <a:ext cx="2444561" cy="25933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Player attack, defend, or special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Hit/Hurt boxes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Rewards on victory</a:t>
          </a:r>
        </a:p>
      </dsp:txBody>
      <dsp:txXfrm>
        <a:off x="7117529" y="822479"/>
        <a:ext cx="2325201" cy="1918251"/>
      </dsp:txXfrm>
    </dsp:sp>
    <dsp:sp modelId="{047F5837-10E2-4FFC-A492-DB8A19EF48CA}">
      <dsp:nvSpPr>
        <dsp:cNvPr id="0" name=""/>
        <dsp:cNvSpPr/>
      </dsp:nvSpPr>
      <dsp:spPr>
        <a:xfrm>
          <a:off x="7601085" y="263553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rtlCol="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Combat</a:t>
          </a:r>
          <a:endParaRPr lang="en-US" sz="4600" kern="1200" dirty="0"/>
        </a:p>
      </dsp:txBody>
      <dsp:txXfrm>
        <a:off x="7626394" y="266084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E640B8-84E0-4918-8D32-2DA907C40CB3}" type="datetime1">
              <a:rPr lang="en-GB" smtClean="0"/>
              <a:t>12/01/2018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CCBA2-4B54-4BA8-A1FE-CF186AA3561A}" type="datetime1">
              <a:rPr lang="en-GB" noProof="0" smtClean="0"/>
              <a:pPr/>
              <a:t>12/01/2018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17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94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75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6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757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5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20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44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4FAD18-3452-4B34-A4E4-22E2785B07A3}" type="datetime1">
              <a:rPr lang="en-GB" noProof="0" smtClean="0"/>
              <a:pPr/>
              <a:t>12/01/2018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60E6D5-3A36-474F-AC94-B8AFE39F4B9F}" type="datetime1">
              <a:rPr lang="en-GB" noProof="0" smtClean="0"/>
              <a:pPr/>
              <a:t>12/01/2018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9AA5-5093-4317-9676-5AAD084B5371}" type="datetime1">
              <a:rPr lang="en-GB" noProof="0" smtClean="0"/>
              <a:pPr/>
              <a:t>12/01/2018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7D80C-6BD3-4457-9BF2-F38B91E1760B}" type="datetime1">
              <a:rPr lang="en-GB" noProof="0" smtClean="0"/>
              <a:pPr/>
              <a:t>12/01/2018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C4F072-D182-4F34-9168-71309E6FC15D}" type="datetime1">
              <a:rPr lang="en-GB" noProof="0" smtClean="0"/>
              <a:pPr/>
              <a:t>12/01/2018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C63926-2464-408C-8904-4232F2FB7505}" type="datetime1">
              <a:rPr lang="en-GB" noProof="0" smtClean="0"/>
              <a:pPr/>
              <a:t>12/01/2018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7B8FD6-44DF-43B3-A4BA-D401B01CA3D6}" type="datetime1">
              <a:rPr lang="en-GB" noProof="0" smtClean="0"/>
              <a:pPr/>
              <a:t>12/01/2018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6A95A5-D665-4DFD-86CF-4B6DC5E916C0}" type="datetime1">
              <a:rPr lang="en-GB" smtClean="0"/>
              <a:pPr/>
              <a:t>12/01/2018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B8704E-D0C5-4444-8D2F-E840C3C7CB66}" type="datetime1">
              <a:rPr lang="en-GB" smtClean="0"/>
              <a:pPr/>
              <a:t>12/01/2018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85DF5B-ECA0-4CD8-95E6-32A3810A8D0D}" type="datetime1">
              <a:rPr lang="en-GB" noProof="0" smtClean="0"/>
              <a:pPr/>
              <a:t>12/01/2018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4019-A16A-49AD-89DF-43D74BC1D771}" type="datetime1">
              <a:rPr lang="en-GB" noProof="0" smtClean="0"/>
              <a:pPr/>
              <a:t>12/01/2018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762000"/>
            <a:ext cx="8229600" cy="2895600"/>
          </a:xfrm>
        </p:spPr>
        <p:txBody>
          <a:bodyPr rtlCol="0"/>
          <a:lstStyle/>
          <a:p>
            <a:pPr rtl="0"/>
            <a:r>
              <a:rPr lang="en-GB" b="1" i="1" dirty="0"/>
              <a:t>WIP Title</a:t>
            </a:r>
            <a:endParaRPr lang="en-US" b="1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3962400"/>
            <a:ext cx="8229600" cy="16002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Team Pesto Pita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Jay</a:t>
            </a:r>
          </a:p>
          <a:p>
            <a:pPr rtl="0"/>
            <a:r>
              <a:rPr lang="en-GB" dirty="0"/>
              <a:t>Leo</a:t>
            </a:r>
          </a:p>
          <a:p>
            <a:pPr rtl="0"/>
            <a:r>
              <a:rPr lang="en-GB" dirty="0"/>
              <a:t>roy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52400"/>
            <a:ext cx="9144001" cy="1371600"/>
          </a:xfrm>
        </p:spPr>
        <p:txBody>
          <a:bodyPr rtlCol="0">
            <a:normAutofit/>
          </a:bodyPr>
          <a:lstStyle/>
          <a:p>
            <a:pPr rtl="0"/>
            <a:r>
              <a:rPr lang="en-GB" sz="5000" dirty="0"/>
              <a:t>Project Concept</a:t>
            </a:r>
            <a:endParaRPr lang="en-US" sz="5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2209799"/>
            <a:ext cx="9134391" cy="4114801"/>
          </a:xfrm>
        </p:spPr>
        <p:txBody>
          <a:bodyPr rtlCol="0"/>
          <a:lstStyle/>
          <a:p>
            <a:pPr rtl="0"/>
            <a:r>
              <a:rPr lang="en-GB" dirty="0"/>
              <a:t>Third-person action role-playing game</a:t>
            </a:r>
          </a:p>
          <a:p>
            <a:pPr rtl="0"/>
            <a:r>
              <a:rPr lang="en-US" dirty="0"/>
              <a:t>Consists of a player avatar, enemies, </a:t>
            </a:r>
          </a:p>
          <a:p>
            <a:pPr marL="0" indent="0" rtl="0">
              <a:buNone/>
            </a:pPr>
            <a:r>
              <a:rPr lang="en-US" dirty="0"/>
              <a:t>     and a final boss</a:t>
            </a:r>
          </a:p>
          <a:p>
            <a:pPr rtl="0"/>
            <a:r>
              <a:rPr lang="en-US" dirty="0"/>
              <a:t>Hack-and-slash combat system</a:t>
            </a:r>
          </a:p>
          <a:p>
            <a:pPr rtl="0"/>
            <a:r>
              <a:rPr lang="en-US" dirty="0"/>
              <a:t>Intuitive camera and movement controls</a:t>
            </a:r>
          </a:p>
          <a:p>
            <a:pPr rtl="0"/>
            <a:r>
              <a:rPr lang="en-US" dirty="0"/>
              <a:t>Polished terrain and world environment</a:t>
            </a:r>
          </a:p>
        </p:txBody>
      </p:sp>
      <p:pic>
        <p:nvPicPr>
          <p:cNvPr id="1026" name="Picture 2" descr="http://media1.gameinformer.com/filestorage/CommunityServer.Components.SiteFiles/imagefeed/featured/squareenix/kingdomheartsiii/yensidtower.jpg">
            <a:extLst>
              <a:ext uri="{FF2B5EF4-FFF2-40B4-BE49-F238E27FC236}">
                <a16:creationId xmlns:a16="http://schemas.microsoft.com/office/drawing/2014/main" id="{20256A8B-F1A5-4ED5-A81E-C6EB5AD8A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71" y="2362200"/>
            <a:ext cx="5149609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52400"/>
            <a:ext cx="9144001" cy="1371600"/>
          </a:xfrm>
        </p:spPr>
        <p:txBody>
          <a:bodyPr rtlCol="0">
            <a:noAutofit/>
          </a:bodyPr>
          <a:lstStyle/>
          <a:p>
            <a:br>
              <a:rPr lang="en-GB" sz="5000" dirty="0"/>
            </a:br>
            <a:r>
              <a:rPr lang="en-GB" sz="5000" dirty="0"/>
              <a:t>Technology</a:t>
            </a:r>
            <a:endParaRPr lang="en-US" sz="5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New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n-US" dirty="0"/>
              <a:t>Unity Game Engine</a:t>
            </a:r>
          </a:p>
          <a:p>
            <a:pPr rtl="0"/>
            <a:r>
              <a:rPr lang="en-US" dirty="0"/>
              <a:t>C# language</a:t>
            </a:r>
          </a:p>
          <a:p>
            <a:pPr rtl="0"/>
            <a:r>
              <a:rPr lang="en-US" dirty="0"/>
              <a:t>Visual Studio (IDE)</a:t>
            </a:r>
          </a:p>
          <a:p>
            <a:pPr rtl="0"/>
            <a:r>
              <a:rPr lang="en-US" dirty="0"/>
              <a:t>JSON Web Tokens</a:t>
            </a:r>
          </a:p>
          <a:p>
            <a:pPr rt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0" y="1905000"/>
            <a:ext cx="4416552" cy="762000"/>
          </a:xfrm>
        </p:spPr>
        <p:txBody>
          <a:bodyPr rtlCol="0"/>
          <a:lstStyle/>
          <a:p>
            <a:pPr rtl="0"/>
            <a:r>
              <a:rPr lang="en-US" dirty="0"/>
              <a:t>required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0" y="2743201"/>
            <a:ext cx="4416552" cy="3276600"/>
          </a:xfrm>
        </p:spPr>
        <p:txBody>
          <a:bodyPr rtlCol="0"/>
          <a:lstStyle/>
          <a:p>
            <a:pPr rtl="0"/>
            <a:r>
              <a:rPr lang="en-US" dirty="0"/>
              <a:t>React</a:t>
            </a:r>
          </a:p>
          <a:p>
            <a:pPr rtl="0"/>
            <a:r>
              <a:rPr lang="en-US" dirty="0"/>
              <a:t>Node &amp; Express</a:t>
            </a:r>
          </a:p>
          <a:p>
            <a:pPr rtl="0"/>
            <a:r>
              <a:rPr lang="en-US" dirty="0"/>
              <a:t>MySQL</a:t>
            </a:r>
          </a:p>
        </p:txBody>
      </p:sp>
      <p:pic>
        <p:nvPicPr>
          <p:cNvPr id="2054" name="Picture 6" descr="http://james-ramsden.com/wp-content/uploads/2016/09/enum-error-var.png">
            <a:extLst>
              <a:ext uri="{FF2B5EF4-FFF2-40B4-BE49-F238E27FC236}">
                <a16:creationId xmlns:a16="http://schemas.microsoft.com/office/drawing/2014/main" id="{626719DE-8ABD-4051-AE60-469E94A47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4552521"/>
            <a:ext cx="5210176" cy="192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152400"/>
            <a:ext cx="9144001" cy="1371600"/>
          </a:xfrm>
        </p:spPr>
        <p:txBody>
          <a:bodyPr rtlCol="0">
            <a:noAutofit/>
          </a:bodyPr>
          <a:lstStyle/>
          <a:p>
            <a:r>
              <a:rPr lang="en-GB" sz="5000" dirty="0"/>
              <a:t>Game Ideation</a:t>
            </a:r>
            <a:endParaRPr lang="en-US" sz="5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676400"/>
            <a:ext cx="2209799" cy="762000"/>
          </a:xfrm>
        </p:spPr>
        <p:txBody>
          <a:bodyPr rtlCol="0"/>
          <a:lstStyle/>
          <a:p>
            <a:pPr rtl="0"/>
            <a:r>
              <a:rPr lang="en-US" dirty="0"/>
              <a:t>Why a game?</a:t>
            </a:r>
          </a:p>
        </p:txBody>
      </p:sp>
      <p:pic>
        <p:nvPicPr>
          <p:cNvPr id="3074" name="Picture 2" descr="https://www.windowscentral.com/sites/wpcentral.com/files/styles/larger/public/field/image/2016/07/RPG%20banner.jpg?itok=dZX4UGKT">
            <a:extLst>
              <a:ext uri="{FF2B5EF4-FFF2-40B4-BE49-F238E27FC236}">
                <a16:creationId xmlns:a16="http://schemas.microsoft.com/office/drawing/2014/main" id="{D48FD36B-44EE-42B4-A502-9C4B4E0A8AB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03" y="2590800"/>
            <a:ext cx="555413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BF6551C-1E7F-494B-A482-E640A07CD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1" y="2590800"/>
            <a:ext cx="4416552" cy="3276600"/>
          </a:xfrm>
        </p:spPr>
        <p:txBody>
          <a:bodyPr rtlCol="0"/>
          <a:lstStyle/>
          <a:p>
            <a:pPr rtl="0"/>
            <a:r>
              <a:rPr lang="en-US" dirty="0"/>
              <a:t>An interesting field not explored in class</a:t>
            </a:r>
          </a:p>
          <a:p>
            <a:pPr rtl="0"/>
            <a:r>
              <a:rPr lang="en-US" dirty="0"/>
              <a:t>Push our prowess in learning new technology independently</a:t>
            </a:r>
          </a:p>
          <a:p>
            <a:pPr rtl="0"/>
            <a:r>
              <a:rPr lang="en-US" dirty="0"/>
              <a:t>Learn something that Sean doesn’t know (yet)</a:t>
            </a:r>
          </a:p>
          <a:p>
            <a:pPr rtl="0"/>
            <a:r>
              <a:rPr lang="en-US" dirty="0"/>
              <a:t>Because its </a:t>
            </a:r>
            <a:r>
              <a:rPr lang="en-US" b="1" i="1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27119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152400"/>
            <a:ext cx="9144001" cy="1371600"/>
          </a:xfrm>
        </p:spPr>
        <p:txBody>
          <a:bodyPr rtlCol="0">
            <a:noAutofit/>
          </a:bodyPr>
          <a:lstStyle/>
          <a:p>
            <a:r>
              <a:rPr lang="en-GB" sz="5000" dirty="0"/>
              <a:t>MVP</a:t>
            </a:r>
            <a:endParaRPr lang="en-US" sz="5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676400"/>
            <a:ext cx="2209799" cy="762000"/>
          </a:xfrm>
        </p:spPr>
        <p:txBody>
          <a:bodyPr rtlCol="0"/>
          <a:lstStyle/>
          <a:p>
            <a:pPr rtl="0"/>
            <a:r>
              <a:rPr lang="en-US" dirty="0"/>
              <a:t>Player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BF6551C-1E7F-494B-A482-E640A07CD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1" y="2362200"/>
            <a:ext cx="4416552" cy="1143000"/>
          </a:xfrm>
        </p:spPr>
        <p:txBody>
          <a:bodyPr rtlCol="0"/>
          <a:lstStyle/>
          <a:p>
            <a:pPr rtl="0"/>
            <a:r>
              <a:rPr lang="en-US" dirty="0"/>
              <a:t>Operable player character</a:t>
            </a:r>
          </a:p>
          <a:p>
            <a:pPr rtl="0"/>
            <a:r>
              <a:rPr lang="en-US" dirty="0"/>
              <a:t>Jump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DFEFB7-01E8-4310-ADE9-20E5358960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23" y="2607409"/>
            <a:ext cx="5792789" cy="3031391"/>
          </a:xfr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2964C3D-403C-405D-B40A-9595B5AA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1" y="3733800"/>
            <a:ext cx="2209799" cy="762000"/>
          </a:xfrm>
        </p:spPr>
        <p:txBody>
          <a:bodyPr rtlCol="0"/>
          <a:lstStyle/>
          <a:p>
            <a:pPr rtl="0"/>
            <a:r>
              <a:rPr lang="en-US" dirty="0"/>
              <a:t>Enemy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39531CF-1A52-41FA-9889-8D6CF5D6947D}"/>
              </a:ext>
            </a:extLst>
          </p:cNvPr>
          <p:cNvSpPr txBox="1">
            <a:spLocks/>
          </p:cNvSpPr>
          <p:nvPr/>
        </p:nvSpPr>
        <p:spPr>
          <a:xfrm>
            <a:off x="1522411" y="4434840"/>
            <a:ext cx="4416552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Breadcrumbs AI patterns</a:t>
            </a:r>
          </a:p>
          <a:p>
            <a:r>
              <a:rPr lang="en-US" dirty="0"/>
              <a:t>Variation in enemy types</a:t>
            </a:r>
          </a:p>
          <a:p>
            <a:r>
              <a:rPr lang="en-US" dirty="0"/>
              <a:t>Auto spawn and de-spawn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8B14756-A637-49AD-91C6-E5BC8BA1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1917" y="1676400"/>
            <a:ext cx="2858295" cy="762000"/>
          </a:xfrm>
        </p:spPr>
        <p:txBody>
          <a:bodyPr rtlCol="0"/>
          <a:lstStyle/>
          <a:p>
            <a:pPr rtl="0"/>
            <a:r>
              <a:rPr lang="en-US" sz="1600" dirty="0"/>
              <a:t>Actual Gameplay</a:t>
            </a:r>
          </a:p>
        </p:txBody>
      </p:sp>
    </p:spTree>
    <p:extLst>
      <p:ext uri="{BB962C8B-B14F-4D97-AF65-F5344CB8AC3E}">
        <p14:creationId xmlns:p14="http://schemas.microsoft.com/office/powerpoint/2010/main" val="119871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000" dirty="0"/>
              <a:t>Work in Progress</a:t>
            </a:r>
            <a:endParaRPr lang="en-US" sz="5000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41784"/>
              </p:ext>
            </p:extLst>
          </p:nvPr>
        </p:nvGraphicFramePr>
        <p:xfrm>
          <a:off x="912812" y="1905000"/>
          <a:ext cx="10363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000" dirty="0"/>
              <a:t>Work in Progress</a:t>
            </a:r>
            <a:endParaRPr lang="en-US" sz="5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BBF8C1-533E-43CF-A53E-182E6588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133599"/>
            <a:ext cx="9134391" cy="4114801"/>
          </a:xfrm>
        </p:spPr>
        <p:txBody>
          <a:bodyPr/>
          <a:lstStyle/>
          <a:p>
            <a:r>
              <a:rPr lang="en-US" dirty="0"/>
              <a:t>Authentication with usernames and passwords</a:t>
            </a:r>
          </a:p>
          <a:p>
            <a:r>
              <a:rPr lang="en-US" dirty="0"/>
              <a:t>Transition from start menu to game </a:t>
            </a:r>
          </a:p>
          <a:p>
            <a:r>
              <a:rPr lang="en-US" dirty="0"/>
              <a:t>Save states (https://gamedevelopment.tutsplus.com/tutorials/how-to-save-and-load-your-players-progress-in-unity--cms-20934)</a:t>
            </a:r>
          </a:p>
          <a:p>
            <a:r>
              <a:rPr lang="en-US" dirty="0"/>
              <a:t>Polish front-end client (what little we have of that)</a:t>
            </a:r>
          </a:p>
          <a:p>
            <a:r>
              <a:rPr lang="en-US" dirty="0"/>
              <a:t>Local multiplayer (if time permits)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5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43000"/>
          </a:xfrm>
        </p:spPr>
        <p:txBody>
          <a:bodyPr rtlCol="0">
            <a:normAutofit/>
          </a:bodyPr>
          <a:lstStyle/>
          <a:p>
            <a:pPr algn="ctr"/>
            <a:r>
              <a:rPr lang="en-GB" sz="5000" dirty="0"/>
              <a:t>Questions?</a:t>
            </a:r>
            <a:endParaRPr lang="en-US" sz="5000" dirty="0"/>
          </a:p>
        </p:txBody>
      </p:sp>
      <p:pic>
        <p:nvPicPr>
          <p:cNvPr id="4098" name="Picture 2" descr="http://www.black-ogre.com/blackogreonline/wp-content/uploads/2013/02/good-luck-everybody-else.jpg">
            <a:extLst>
              <a:ext uri="{FF2B5EF4-FFF2-40B4-BE49-F238E27FC236}">
                <a16:creationId xmlns:a16="http://schemas.microsoft.com/office/drawing/2014/main" id="{48CB6959-423D-4511-9A2D-59F9270AF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2" y="1905000"/>
            <a:ext cx="7239001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75_TF02895261" id="{09871225-3C89-4965-9994-3C1727E7602C}" vid="{4AD81417-1316-475F-B518-906C0D665D5C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0</TotalTime>
  <Words>210</Words>
  <Application>Microsoft Office PowerPoint</Application>
  <PresentationFormat>Custom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WIP Title</vt:lpstr>
      <vt:lpstr>Project Concept</vt:lpstr>
      <vt:lpstr> Technology</vt:lpstr>
      <vt:lpstr>Game Ideation</vt:lpstr>
      <vt:lpstr>MVP</vt:lpstr>
      <vt:lpstr>Work in Progress</vt:lpstr>
      <vt:lpstr>Work in Progress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2018-01-12T06:28:42Z</dcterms:created>
  <dcterms:modified xsi:type="dcterms:W3CDTF">2018-01-12T18:13:48Z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