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28"/>
  </p:notesMasterIdLst>
  <p:sldIdLst>
    <p:sldId id="1005" r:id="rId5"/>
    <p:sldId id="1002" r:id="rId6"/>
    <p:sldId id="1099" r:id="rId7"/>
    <p:sldId id="802" r:id="rId8"/>
    <p:sldId id="736" r:id="rId9"/>
    <p:sldId id="1100" r:id="rId10"/>
    <p:sldId id="1101" r:id="rId11"/>
    <p:sldId id="1098" r:id="rId12"/>
    <p:sldId id="1102" r:id="rId13"/>
    <p:sldId id="1104" r:id="rId14"/>
    <p:sldId id="1103" r:id="rId15"/>
    <p:sldId id="1105" r:id="rId16"/>
    <p:sldId id="1108" r:id="rId17"/>
    <p:sldId id="1109" r:id="rId18"/>
    <p:sldId id="1110" r:id="rId19"/>
    <p:sldId id="1113" r:id="rId20"/>
    <p:sldId id="1112" r:id="rId21"/>
    <p:sldId id="1111" r:id="rId22"/>
    <p:sldId id="1115" r:id="rId23"/>
    <p:sldId id="1116" r:id="rId24"/>
    <p:sldId id="1117" r:id="rId25"/>
    <p:sldId id="1119" r:id="rId26"/>
    <p:sldId id="1106" r:id="rId27"/>
    <p:sldId id="803" r:id="rId29"/>
    <p:sldId id="804" r:id="rId30"/>
    <p:sldId id="805" r:id="rId31"/>
    <p:sldId id="806" r:id="rId32"/>
    <p:sldId id="807" r:id="rId33"/>
    <p:sldId id="808" r:id="rId34"/>
    <p:sldId id="809" r:id="rId35"/>
    <p:sldId id="810" r:id="rId36"/>
    <p:sldId id="811" r:id="rId37"/>
    <p:sldId id="813" r:id="rId38"/>
    <p:sldId id="737" r:id="rId39"/>
    <p:sldId id="816" r:id="rId40"/>
    <p:sldId id="818" r:id="rId41"/>
    <p:sldId id="819" r:id="rId42"/>
    <p:sldId id="820" r:id="rId43"/>
    <p:sldId id="955" r:id="rId44"/>
    <p:sldId id="1011" r:id="rId45"/>
    <p:sldId id="1012" r:id="rId46"/>
    <p:sldId id="1015" r:id="rId47"/>
    <p:sldId id="1013" r:id="rId48"/>
    <p:sldId id="1014" r:id="rId49"/>
    <p:sldId id="847" r:id="rId50"/>
    <p:sldId id="848" r:id="rId51"/>
    <p:sldId id="999" r:id="rId52"/>
    <p:sldId id="1000" r:id="rId53"/>
    <p:sldId id="861" r:id="rId54"/>
    <p:sldId id="862" r:id="rId55"/>
    <p:sldId id="863" r:id="rId56"/>
    <p:sldId id="864" r:id="rId57"/>
    <p:sldId id="865" r:id="rId58"/>
    <p:sldId id="866" r:id="rId59"/>
    <p:sldId id="867" r:id="rId60"/>
    <p:sldId id="1107" r:id="rId61"/>
    <p:sldId id="876" r:id="rId62"/>
    <p:sldId id="747" r:id="rId6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华文隶书"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EBF5F5"/>
    <a:srgbClr val="3F6B71"/>
    <a:srgbClr val="1035EE"/>
    <a:srgbClr val="FF0066"/>
    <a:srgbClr val="339933"/>
    <a:srgbClr val="FF99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04"/>
    <p:restoredTop sz="94660"/>
  </p:normalViewPr>
  <p:slideViewPr>
    <p:cSldViewPr snapToGrid="0" showGuides="1">
      <p:cViewPr>
        <p:scale>
          <a:sx n="94" d="100"/>
          <a:sy n="94" d="100"/>
        </p:scale>
        <p:origin x="-930" y="216"/>
      </p:cViewPr>
      <p:guideLst>
        <p:guide orient="horz" pos="2160"/>
        <p:guide pos="2778"/>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C48B2F5-0F00-44AE-BF77-A42FB0DDEBFD}" type="doc">
      <dgm:prSet loTypeId="urn:microsoft.com/office/officeart/2005/8/layout/chevron1" loCatId="process" qsTypeId="urn:microsoft.com/office/officeart/2005/8/quickstyle/simple1" qsCatId="simple" csTypeId="urn:microsoft.com/office/officeart/2005/8/colors/accent1_2" csCatId="accent1" phldr="1"/>
      <dgm:spPr/>
    </dgm:pt>
    <dgm:pt modelId="{F89FB0CF-B4C7-4513-ACBF-FBCBF36BEC1A}">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自我</a:t>
          </a:r>
          <a:endParaRPr lang="en-US" altLang="zh-CN" dirty="0" smtClean="0"/>
        </a:p>
        <a:p>
          <a:r>
            <a:rPr lang="zh-CN" altLang="en-US" dirty="0" smtClean="0"/>
            <a:t>评价</a:t>
          </a:r>
          <a:endParaRPr lang="zh-CN" altLang="en-US" dirty="0"/>
        </a:p>
      </dgm:t>
    </dgm:pt>
    <dgm:pt modelId="{76B2027E-9ABF-4A48-BFA6-CBDDAFAC9CBB}" cxnId="{DC9B47E4-A1DF-42A1-9C17-84E1E2DFCC0D}" type="parTrans">
      <dgm:prSet/>
      <dgm:spPr/>
      <dgm:t>
        <a:bodyPr/>
        <a:lstStyle/>
        <a:p>
          <a:endParaRPr lang="zh-CN" altLang="en-US"/>
        </a:p>
      </dgm:t>
    </dgm:pt>
    <dgm:pt modelId="{1F8D007B-11E2-4105-BF9C-99704279C229}" cxnId="{DC9B47E4-A1DF-42A1-9C17-84E1E2DFCC0D}" type="sibTrans">
      <dgm:prSet/>
      <dgm:spPr/>
      <dgm:t>
        <a:bodyPr/>
        <a:lstStyle/>
        <a:p>
          <a:endParaRPr lang="zh-CN" altLang="en-US"/>
        </a:p>
      </dgm:t>
    </dgm:pt>
    <dgm:pt modelId="{BAD7A5A7-6C91-420D-B462-4A0298D87560}">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注册登记</a:t>
          </a:r>
          <a:endParaRPr lang="zh-CN" altLang="en-US" dirty="0"/>
        </a:p>
      </dgm:t>
    </dgm:pt>
    <dgm:pt modelId="{273E0FF0-08AB-4890-BC6B-66DA05717B4C}" cxnId="{FFB552C0-71C0-40EC-B8A0-97159824C959}" type="parTrans">
      <dgm:prSet/>
      <dgm:spPr/>
      <dgm:t>
        <a:bodyPr/>
        <a:lstStyle/>
        <a:p>
          <a:endParaRPr lang="zh-CN" altLang="en-US"/>
        </a:p>
      </dgm:t>
    </dgm:pt>
    <dgm:pt modelId="{FE5187D5-DB66-442C-B764-8D5DC9CF9CDB}" cxnId="{FFB552C0-71C0-40EC-B8A0-97159824C959}" type="sibTrans">
      <dgm:prSet/>
      <dgm:spPr/>
      <dgm:t>
        <a:bodyPr/>
        <a:lstStyle/>
        <a:p>
          <a:endParaRPr lang="zh-CN" altLang="en-US"/>
        </a:p>
      </dgm:t>
    </dgm:pt>
    <dgm:pt modelId="{EFE2311D-4CC6-4F8B-9D9D-7C2174EF0412}">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提交材料</a:t>
          </a:r>
          <a:endParaRPr lang="zh-CN" altLang="en-US" dirty="0"/>
        </a:p>
      </dgm:t>
    </dgm:pt>
    <dgm:pt modelId="{3E28A6DB-4488-4934-9339-EA17A343110B}" cxnId="{46809B9D-AA11-432B-BEE4-01165635ADC7}" type="parTrans">
      <dgm:prSet/>
      <dgm:spPr/>
      <dgm:t>
        <a:bodyPr/>
        <a:lstStyle/>
        <a:p>
          <a:endParaRPr lang="zh-CN" altLang="en-US"/>
        </a:p>
      </dgm:t>
    </dgm:pt>
    <dgm:pt modelId="{F991C17C-6FDD-41F6-80BE-AFE8442D2558}" cxnId="{46809B9D-AA11-432B-BEE4-01165635ADC7}" type="sibTrans">
      <dgm:prSet/>
      <dgm:spPr/>
      <dgm:t>
        <a:bodyPr/>
        <a:lstStyle/>
        <a:p>
          <a:endParaRPr lang="zh-CN" altLang="en-US"/>
        </a:p>
      </dgm:t>
    </dgm:pt>
    <dgm:pt modelId="{B6966534-0D31-4263-BA85-005E0A3764A7}" type="pres">
      <dgm:prSet presAssocID="{0C48B2F5-0F00-44AE-BF77-A42FB0DDEBFD}" presName="Name0" presStyleCnt="0">
        <dgm:presLayoutVars>
          <dgm:dir/>
          <dgm:animLvl val="lvl"/>
          <dgm:resizeHandles val="exact"/>
        </dgm:presLayoutVars>
      </dgm:prSet>
      <dgm:spPr/>
    </dgm:pt>
    <dgm:pt modelId="{D6E6E1EC-421E-4B29-B541-23EA8E974E73}" type="pres">
      <dgm:prSet presAssocID="{F89FB0CF-B4C7-4513-ACBF-FBCBF36BEC1A}" presName="parTxOnly" presStyleLbl="node1" presStyleIdx="0" presStyleCnt="3">
        <dgm:presLayoutVars>
          <dgm:chMax val="0"/>
          <dgm:chPref val="0"/>
          <dgm:bulletEnabled val="1"/>
        </dgm:presLayoutVars>
      </dgm:prSet>
      <dgm:spPr/>
      <dgm:t>
        <a:bodyPr/>
        <a:lstStyle/>
        <a:p>
          <a:endParaRPr lang="zh-CN" altLang="en-US"/>
        </a:p>
      </dgm:t>
    </dgm:pt>
    <dgm:pt modelId="{2131C4FA-27EC-4D3D-94F4-F3064BD1A71F}" type="pres">
      <dgm:prSet presAssocID="{1F8D007B-11E2-4105-BF9C-99704279C229}" presName="parTxOnlySpace" presStyleCnt="0"/>
      <dgm:spPr/>
    </dgm:pt>
    <dgm:pt modelId="{991972A0-F5DB-41B9-AA64-1ADD1D029363}" type="pres">
      <dgm:prSet presAssocID="{BAD7A5A7-6C91-420D-B462-4A0298D87560}" presName="parTxOnly" presStyleLbl="node1" presStyleIdx="1" presStyleCnt="3">
        <dgm:presLayoutVars>
          <dgm:chMax val="0"/>
          <dgm:chPref val="0"/>
          <dgm:bulletEnabled val="1"/>
        </dgm:presLayoutVars>
      </dgm:prSet>
      <dgm:spPr/>
      <dgm:t>
        <a:bodyPr/>
        <a:lstStyle/>
        <a:p>
          <a:endParaRPr lang="zh-CN" altLang="en-US"/>
        </a:p>
      </dgm:t>
    </dgm:pt>
    <dgm:pt modelId="{16AB56AD-AD48-4F84-A32E-B02DEC1AEB1D}" type="pres">
      <dgm:prSet presAssocID="{FE5187D5-DB66-442C-B764-8D5DC9CF9CDB}" presName="parTxOnlySpace" presStyleCnt="0"/>
      <dgm:spPr/>
    </dgm:pt>
    <dgm:pt modelId="{0F5C6507-1AA9-475B-B888-A0034288BA42}" type="pres">
      <dgm:prSet presAssocID="{EFE2311D-4CC6-4F8B-9D9D-7C2174EF0412}" presName="parTxOnly" presStyleLbl="node1" presStyleIdx="2" presStyleCnt="3">
        <dgm:presLayoutVars>
          <dgm:chMax val="0"/>
          <dgm:chPref val="0"/>
          <dgm:bulletEnabled val="1"/>
        </dgm:presLayoutVars>
      </dgm:prSet>
      <dgm:spPr/>
      <dgm:t>
        <a:bodyPr/>
        <a:lstStyle/>
        <a:p>
          <a:endParaRPr lang="zh-CN" altLang="en-US"/>
        </a:p>
      </dgm:t>
    </dgm:pt>
  </dgm:ptLst>
  <dgm:cxnLst>
    <dgm:cxn modelId="{2BA21FAE-7ECA-4A6D-ADE6-C4B72F8C62A0}" type="presOf" srcId="{0C48B2F5-0F00-44AE-BF77-A42FB0DDEBFD}" destId="{B6966534-0D31-4263-BA85-005E0A3764A7}" srcOrd="0" destOrd="0" presId="urn:microsoft.com/office/officeart/2005/8/layout/chevron1"/>
    <dgm:cxn modelId="{F4532C73-C55D-4A5D-A021-2D2915485242}" type="presOf" srcId="{F89FB0CF-B4C7-4513-ACBF-FBCBF36BEC1A}" destId="{D6E6E1EC-421E-4B29-B541-23EA8E974E73}" srcOrd="0" destOrd="0" presId="urn:microsoft.com/office/officeart/2005/8/layout/chevron1"/>
    <dgm:cxn modelId="{DABF9DBB-1151-4122-9E5F-64AD93F1BFBC}" type="presOf" srcId="{EFE2311D-4CC6-4F8B-9D9D-7C2174EF0412}" destId="{0F5C6507-1AA9-475B-B888-A0034288BA42}" srcOrd="0" destOrd="0" presId="urn:microsoft.com/office/officeart/2005/8/layout/chevron1"/>
    <dgm:cxn modelId="{FFB552C0-71C0-40EC-B8A0-97159824C959}" srcId="{0C48B2F5-0F00-44AE-BF77-A42FB0DDEBFD}" destId="{BAD7A5A7-6C91-420D-B462-4A0298D87560}" srcOrd="1" destOrd="0" parTransId="{273E0FF0-08AB-4890-BC6B-66DA05717B4C}" sibTransId="{FE5187D5-DB66-442C-B764-8D5DC9CF9CDB}"/>
    <dgm:cxn modelId="{46809B9D-AA11-432B-BEE4-01165635ADC7}" srcId="{0C48B2F5-0F00-44AE-BF77-A42FB0DDEBFD}" destId="{EFE2311D-4CC6-4F8B-9D9D-7C2174EF0412}" srcOrd="2" destOrd="0" parTransId="{3E28A6DB-4488-4934-9339-EA17A343110B}" sibTransId="{F991C17C-6FDD-41F6-80BE-AFE8442D2558}"/>
    <dgm:cxn modelId="{EA713DA8-18EB-4829-93D5-D80A984A43F7}" type="presOf" srcId="{BAD7A5A7-6C91-420D-B462-4A0298D87560}" destId="{991972A0-F5DB-41B9-AA64-1ADD1D029363}" srcOrd="0" destOrd="0" presId="urn:microsoft.com/office/officeart/2005/8/layout/chevron1"/>
    <dgm:cxn modelId="{DC9B47E4-A1DF-42A1-9C17-84E1E2DFCC0D}" srcId="{0C48B2F5-0F00-44AE-BF77-A42FB0DDEBFD}" destId="{F89FB0CF-B4C7-4513-ACBF-FBCBF36BEC1A}" srcOrd="0" destOrd="0" parTransId="{76B2027E-9ABF-4A48-BFA6-CBDDAFAC9CBB}" sibTransId="{1F8D007B-11E2-4105-BF9C-99704279C229}"/>
    <dgm:cxn modelId="{32ED57A8-124D-470E-9318-28DC623ED4F8}" type="presParOf" srcId="{B6966534-0D31-4263-BA85-005E0A3764A7}" destId="{D6E6E1EC-421E-4B29-B541-23EA8E974E73}" srcOrd="0" destOrd="0" presId="urn:microsoft.com/office/officeart/2005/8/layout/chevron1"/>
    <dgm:cxn modelId="{B7D98A0A-3E92-4E8E-8C52-8BFC8EAB87C9}" type="presParOf" srcId="{B6966534-0D31-4263-BA85-005E0A3764A7}" destId="{2131C4FA-27EC-4D3D-94F4-F3064BD1A71F}" srcOrd="1" destOrd="0" presId="urn:microsoft.com/office/officeart/2005/8/layout/chevron1"/>
    <dgm:cxn modelId="{DB2A326F-9868-4E2E-A33D-CA2E9E8F2045}" type="presParOf" srcId="{B6966534-0D31-4263-BA85-005E0A3764A7}" destId="{991972A0-F5DB-41B9-AA64-1ADD1D029363}" srcOrd="2" destOrd="0" presId="urn:microsoft.com/office/officeart/2005/8/layout/chevron1"/>
    <dgm:cxn modelId="{A2DA1CD8-C1D9-435F-83A7-8526E35AA626}" type="presParOf" srcId="{B6966534-0D31-4263-BA85-005E0A3764A7}" destId="{16AB56AD-AD48-4F84-A32E-B02DEC1AEB1D}" srcOrd="3" destOrd="0" presId="urn:microsoft.com/office/officeart/2005/8/layout/chevron1"/>
    <dgm:cxn modelId="{C56DB6AD-399A-45C0-B352-477FFAFB1673}" type="presParOf" srcId="{B6966534-0D31-4263-BA85-005E0A3764A7}" destId="{0F5C6507-1AA9-475B-B888-A0034288BA42}"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FC9070-61E0-4EDA-8179-129455FD84CE}" type="doc">
      <dgm:prSet loTypeId="urn:microsoft.com/office/officeart/2005/8/layout/chevron1" loCatId="process" qsTypeId="urn:microsoft.com/office/officeart/2005/8/quickstyle/simple1" qsCatId="simple" csTypeId="urn:microsoft.com/office/officeart/2005/8/colors/accent1_2" csCatId="accent1" phldr="1"/>
      <dgm:spPr/>
    </dgm:pt>
    <dgm:pt modelId="{6F6240E3-05BE-404E-8672-4BA6B6A68893}">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专家评审</a:t>
          </a:r>
          <a:endParaRPr lang="zh-CN" altLang="en-US" dirty="0"/>
        </a:p>
      </dgm:t>
    </dgm:pt>
    <dgm:pt modelId="{500CD93B-451B-4431-90C6-845DA351B3B6}" cxnId="{A211BC0F-0620-4D6C-AFBA-23CE72EBBE72}" type="parTrans">
      <dgm:prSet/>
      <dgm:spPr/>
      <dgm:t>
        <a:bodyPr/>
        <a:lstStyle/>
        <a:p>
          <a:endParaRPr lang="zh-CN" altLang="en-US"/>
        </a:p>
      </dgm:t>
    </dgm:pt>
    <dgm:pt modelId="{560F43EC-EB63-4066-8369-5DE95E251AAF}" cxnId="{A211BC0F-0620-4D6C-AFBA-23CE72EBBE72}" type="sibTrans">
      <dgm:prSet/>
      <dgm:spPr/>
      <dgm:t>
        <a:bodyPr/>
        <a:lstStyle/>
        <a:p>
          <a:endParaRPr lang="zh-CN" altLang="en-US"/>
        </a:p>
      </dgm:t>
    </dgm:pt>
    <dgm:pt modelId="{8EDD0711-E4C4-4069-80DD-DED70B2B0522}">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审查认定</a:t>
          </a:r>
          <a:endParaRPr lang="zh-CN" altLang="en-US" dirty="0"/>
        </a:p>
      </dgm:t>
    </dgm:pt>
    <dgm:pt modelId="{A940A3F4-8B60-4CBD-AC46-1FC1F6FC5A84}" cxnId="{D919B1D9-8357-4B86-AAF6-EDDE36842FC2}" type="parTrans">
      <dgm:prSet/>
      <dgm:spPr/>
      <dgm:t>
        <a:bodyPr/>
        <a:lstStyle/>
        <a:p>
          <a:endParaRPr lang="zh-CN" altLang="en-US"/>
        </a:p>
      </dgm:t>
    </dgm:pt>
    <dgm:pt modelId="{3B0A9CE7-16A2-4D8B-92C9-546097B8C7FC}" cxnId="{D919B1D9-8357-4B86-AAF6-EDDE36842FC2}" type="sibTrans">
      <dgm:prSet/>
      <dgm:spPr/>
      <dgm:t>
        <a:bodyPr/>
        <a:lstStyle/>
        <a:p>
          <a:endParaRPr lang="zh-CN" altLang="en-US"/>
        </a:p>
      </dgm:t>
    </dgm:pt>
    <dgm:pt modelId="{3B078B22-02A3-44F4-A30B-155B9C36A12F}">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公示</a:t>
          </a:r>
          <a:endParaRPr lang="zh-CN" altLang="en-US" dirty="0"/>
        </a:p>
      </dgm:t>
    </dgm:pt>
    <dgm:pt modelId="{099F9F49-06BC-44DC-BA02-A828D81CEE44}" cxnId="{197B638C-01A2-4B3C-B6C8-061D40C39235}" type="parTrans">
      <dgm:prSet/>
      <dgm:spPr/>
      <dgm:t>
        <a:bodyPr/>
        <a:lstStyle/>
        <a:p>
          <a:endParaRPr lang="zh-CN" altLang="en-US"/>
        </a:p>
      </dgm:t>
    </dgm:pt>
    <dgm:pt modelId="{AF467151-AE7B-48C5-86C8-E65F3C9191A3}" cxnId="{197B638C-01A2-4B3C-B6C8-061D40C39235}" type="sibTrans">
      <dgm:prSet/>
      <dgm:spPr/>
      <dgm:t>
        <a:bodyPr/>
        <a:lstStyle/>
        <a:p>
          <a:endParaRPr lang="zh-CN" altLang="en-US"/>
        </a:p>
      </dgm:t>
    </dgm:pt>
    <dgm:pt modelId="{E0575B5A-A4E8-4D51-8338-CDD20E2AF354}" type="pres">
      <dgm:prSet presAssocID="{C3FC9070-61E0-4EDA-8179-129455FD84CE}" presName="Name0" presStyleCnt="0">
        <dgm:presLayoutVars>
          <dgm:dir/>
          <dgm:animLvl val="lvl"/>
          <dgm:resizeHandles val="exact"/>
        </dgm:presLayoutVars>
      </dgm:prSet>
      <dgm:spPr/>
    </dgm:pt>
    <dgm:pt modelId="{E224CC1F-4DE1-48D9-842B-8D4B0A49FA54}" type="pres">
      <dgm:prSet presAssocID="{6F6240E3-05BE-404E-8672-4BA6B6A68893}" presName="parTxOnly" presStyleLbl="node1" presStyleIdx="0" presStyleCnt="3">
        <dgm:presLayoutVars>
          <dgm:chMax val="0"/>
          <dgm:chPref val="0"/>
          <dgm:bulletEnabled val="1"/>
        </dgm:presLayoutVars>
      </dgm:prSet>
      <dgm:spPr/>
      <dgm:t>
        <a:bodyPr/>
        <a:lstStyle/>
        <a:p>
          <a:endParaRPr lang="zh-CN" altLang="en-US"/>
        </a:p>
      </dgm:t>
    </dgm:pt>
    <dgm:pt modelId="{D0B76A1A-CD7F-4732-9CD7-A08D0DCF7051}" type="pres">
      <dgm:prSet presAssocID="{560F43EC-EB63-4066-8369-5DE95E251AAF}" presName="parTxOnlySpace" presStyleCnt="0"/>
      <dgm:spPr/>
    </dgm:pt>
    <dgm:pt modelId="{07E6ECD1-45A2-4E3C-869A-17613FFB2E97}" type="pres">
      <dgm:prSet presAssocID="{8EDD0711-E4C4-4069-80DD-DED70B2B0522}" presName="parTxOnly" presStyleLbl="node1" presStyleIdx="1" presStyleCnt="3">
        <dgm:presLayoutVars>
          <dgm:chMax val="0"/>
          <dgm:chPref val="0"/>
          <dgm:bulletEnabled val="1"/>
        </dgm:presLayoutVars>
      </dgm:prSet>
      <dgm:spPr/>
      <dgm:t>
        <a:bodyPr/>
        <a:lstStyle/>
        <a:p>
          <a:endParaRPr lang="zh-CN" altLang="en-US"/>
        </a:p>
      </dgm:t>
    </dgm:pt>
    <dgm:pt modelId="{7CD40F7E-7B4C-4C52-B318-D630B78CE1D7}" type="pres">
      <dgm:prSet presAssocID="{3B0A9CE7-16A2-4D8B-92C9-546097B8C7FC}" presName="parTxOnlySpace" presStyleCnt="0"/>
      <dgm:spPr/>
    </dgm:pt>
    <dgm:pt modelId="{6E73E5A6-0D56-4193-A61A-514AF9BF380A}" type="pres">
      <dgm:prSet presAssocID="{3B078B22-02A3-44F4-A30B-155B9C36A12F}" presName="parTxOnly" presStyleLbl="node1" presStyleIdx="2" presStyleCnt="3">
        <dgm:presLayoutVars>
          <dgm:chMax val="0"/>
          <dgm:chPref val="0"/>
          <dgm:bulletEnabled val="1"/>
        </dgm:presLayoutVars>
      </dgm:prSet>
      <dgm:spPr/>
      <dgm:t>
        <a:bodyPr/>
        <a:lstStyle/>
        <a:p>
          <a:endParaRPr lang="zh-CN" altLang="en-US"/>
        </a:p>
      </dgm:t>
    </dgm:pt>
  </dgm:ptLst>
  <dgm:cxnLst>
    <dgm:cxn modelId="{197B638C-01A2-4B3C-B6C8-061D40C39235}" srcId="{C3FC9070-61E0-4EDA-8179-129455FD84CE}" destId="{3B078B22-02A3-44F4-A30B-155B9C36A12F}" srcOrd="2" destOrd="0" parTransId="{099F9F49-06BC-44DC-BA02-A828D81CEE44}" sibTransId="{AF467151-AE7B-48C5-86C8-E65F3C9191A3}"/>
    <dgm:cxn modelId="{D919B1D9-8357-4B86-AAF6-EDDE36842FC2}" srcId="{C3FC9070-61E0-4EDA-8179-129455FD84CE}" destId="{8EDD0711-E4C4-4069-80DD-DED70B2B0522}" srcOrd="1" destOrd="0" parTransId="{A940A3F4-8B60-4CBD-AC46-1FC1F6FC5A84}" sibTransId="{3B0A9CE7-16A2-4D8B-92C9-546097B8C7FC}"/>
    <dgm:cxn modelId="{5EC15092-9845-4B55-BB5E-5F205249A330}" type="presOf" srcId="{8EDD0711-E4C4-4069-80DD-DED70B2B0522}" destId="{07E6ECD1-45A2-4E3C-869A-17613FFB2E97}" srcOrd="0" destOrd="0" presId="urn:microsoft.com/office/officeart/2005/8/layout/chevron1"/>
    <dgm:cxn modelId="{A211BC0F-0620-4D6C-AFBA-23CE72EBBE72}" srcId="{C3FC9070-61E0-4EDA-8179-129455FD84CE}" destId="{6F6240E3-05BE-404E-8672-4BA6B6A68893}" srcOrd="0" destOrd="0" parTransId="{500CD93B-451B-4431-90C6-845DA351B3B6}" sibTransId="{560F43EC-EB63-4066-8369-5DE95E251AAF}"/>
    <dgm:cxn modelId="{B671B176-9D07-4111-85D8-2E00B8796A2C}" type="presOf" srcId="{C3FC9070-61E0-4EDA-8179-129455FD84CE}" destId="{E0575B5A-A4E8-4D51-8338-CDD20E2AF354}" srcOrd="0" destOrd="0" presId="urn:microsoft.com/office/officeart/2005/8/layout/chevron1"/>
    <dgm:cxn modelId="{4C084A3A-B051-4E3E-AAC7-312830729038}" type="presOf" srcId="{3B078B22-02A3-44F4-A30B-155B9C36A12F}" destId="{6E73E5A6-0D56-4193-A61A-514AF9BF380A}" srcOrd="0" destOrd="0" presId="urn:microsoft.com/office/officeart/2005/8/layout/chevron1"/>
    <dgm:cxn modelId="{9ABC1AB3-2C0E-4358-83D1-042726CA6B4B}" type="presOf" srcId="{6F6240E3-05BE-404E-8672-4BA6B6A68893}" destId="{E224CC1F-4DE1-48D9-842B-8D4B0A49FA54}" srcOrd="0" destOrd="0" presId="urn:microsoft.com/office/officeart/2005/8/layout/chevron1"/>
    <dgm:cxn modelId="{9EA0D2EE-71CF-4F9B-B550-23442B700A79}" type="presParOf" srcId="{E0575B5A-A4E8-4D51-8338-CDD20E2AF354}" destId="{E224CC1F-4DE1-48D9-842B-8D4B0A49FA54}" srcOrd="0" destOrd="0" presId="urn:microsoft.com/office/officeart/2005/8/layout/chevron1"/>
    <dgm:cxn modelId="{9C7011B1-84F3-4B82-B45E-3E76412CE07F}" type="presParOf" srcId="{E0575B5A-A4E8-4D51-8338-CDD20E2AF354}" destId="{D0B76A1A-CD7F-4732-9CD7-A08D0DCF7051}" srcOrd="1" destOrd="0" presId="urn:microsoft.com/office/officeart/2005/8/layout/chevron1"/>
    <dgm:cxn modelId="{363F1F9B-0B59-49E5-9876-7E514D8C4C02}" type="presParOf" srcId="{E0575B5A-A4E8-4D51-8338-CDD20E2AF354}" destId="{07E6ECD1-45A2-4E3C-869A-17613FFB2E97}" srcOrd="2" destOrd="0" presId="urn:microsoft.com/office/officeart/2005/8/layout/chevron1"/>
    <dgm:cxn modelId="{954F1F4E-9A9C-4A17-B134-CCBD6D166546}" type="presParOf" srcId="{E0575B5A-A4E8-4D51-8338-CDD20E2AF354}" destId="{7CD40F7E-7B4C-4C52-B318-D630B78CE1D7}" srcOrd="3" destOrd="0" presId="urn:microsoft.com/office/officeart/2005/8/layout/chevron1"/>
    <dgm:cxn modelId="{10DE17E8-7D41-46D0-9E14-DEFC1E4DC5B7}" type="presParOf" srcId="{E0575B5A-A4E8-4D51-8338-CDD20E2AF354}" destId="{6E73E5A6-0D56-4193-A61A-514AF9BF380A}" srcOrd="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C4745B-8D8F-4690-9891-7E5CB778AFF3}" type="doc">
      <dgm:prSet loTypeId="urn:microsoft.com/office/officeart/2005/8/layout/process2" loCatId="process" qsTypeId="urn:microsoft.com/office/officeart/2005/8/quickstyle/simple1" qsCatId="simple" csTypeId="urn:microsoft.com/office/officeart/2005/8/colors/accent1_2" csCatId="accent1" phldr="1"/>
      <dgm:spPr/>
    </dgm:pt>
    <dgm:pt modelId="{22CCD707-E4D2-47B2-854D-8D73C27B74B2}">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备案、公告、颁发证书</a:t>
          </a:r>
          <a:endParaRPr lang="zh-CN" altLang="en-US" dirty="0"/>
        </a:p>
      </dgm:t>
    </dgm:pt>
    <dgm:pt modelId="{4667F9EE-0DDB-488F-AE10-75E734410CBF}" cxnId="{FCE59E37-CBE7-453F-9730-B3A6C71C769C}" type="parTrans">
      <dgm:prSet/>
      <dgm:spPr/>
      <dgm:t>
        <a:bodyPr/>
        <a:lstStyle/>
        <a:p>
          <a:endParaRPr lang="zh-CN" altLang="en-US"/>
        </a:p>
      </dgm:t>
    </dgm:pt>
    <dgm:pt modelId="{A60A9A44-80A0-4FD4-A5FD-7FF896A8ACA2}" cxnId="{FCE59E37-CBE7-453F-9730-B3A6C71C769C}" type="sibTrans">
      <dgm:prSet>
        <dgm:style>
          <a:lnRef idx="3">
            <a:schemeClr val="lt1"/>
          </a:lnRef>
          <a:fillRef idx="1">
            <a:schemeClr val="accent5"/>
          </a:fillRef>
          <a:effectRef idx="1">
            <a:schemeClr val="accent5"/>
          </a:effectRef>
          <a:fontRef idx="minor">
            <a:schemeClr val="lt1"/>
          </a:fontRef>
        </dgm:style>
      </dgm:prSet>
      <dgm:spPr>
        <a:noFill/>
        <a:ln>
          <a:solidFill>
            <a:srgbClr val="00B0F0"/>
          </a:solidFill>
        </a:ln>
      </dgm:spPr>
      <dgm:t>
        <a:bodyPr/>
        <a:lstStyle/>
        <a:p>
          <a:endParaRPr lang="zh-CN" altLang="en-US"/>
        </a:p>
      </dgm:t>
    </dgm:pt>
    <dgm:pt modelId="{2B7A3E0A-5C6C-4584-9316-8E862D11C3FF}">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t>办理税收优惠手续</a:t>
          </a:r>
          <a:endParaRPr lang="zh-CN" altLang="en-US" dirty="0"/>
        </a:p>
      </dgm:t>
    </dgm:pt>
    <dgm:pt modelId="{4DD6936B-833E-47CC-A221-9BE0B31F4469}" cxnId="{06F9B7BB-2A4F-4DE9-81E8-6C1740EB0FE5}" type="parTrans">
      <dgm:prSet/>
      <dgm:spPr/>
      <dgm:t>
        <a:bodyPr/>
        <a:lstStyle/>
        <a:p>
          <a:endParaRPr lang="zh-CN" altLang="en-US"/>
        </a:p>
      </dgm:t>
    </dgm:pt>
    <dgm:pt modelId="{443F9DC4-05A9-4540-858F-80CC9A3FE383}" cxnId="{06F9B7BB-2A4F-4DE9-81E8-6C1740EB0FE5}" type="sibTrans">
      <dgm:prSet/>
      <dgm:spPr/>
      <dgm:t>
        <a:bodyPr/>
        <a:lstStyle/>
        <a:p>
          <a:endParaRPr lang="zh-CN" altLang="en-US"/>
        </a:p>
      </dgm:t>
    </dgm:pt>
    <dgm:pt modelId="{4EDB237A-716F-4861-B681-8A9B1FF33D0C}" type="pres">
      <dgm:prSet presAssocID="{B2C4745B-8D8F-4690-9891-7E5CB778AFF3}" presName="linearFlow" presStyleCnt="0">
        <dgm:presLayoutVars>
          <dgm:resizeHandles val="exact"/>
        </dgm:presLayoutVars>
      </dgm:prSet>
      <dgm:spPr/>
    </dgm:pt>
    <dgm:pt modelId="{80748ABD-ED47-411E-8D88-E9DF7BE2F411}" type="pres">
      <dgm:prSet presAssocID="{22CCD707-E4D2-47B2-854D-8D73C27B74B2}" presName="node" presStyleLbl="node1" presStyleIdx="0" presStyleCnt="2" custLinFactNeighborX="1709" custLinFactNeighborY="2943">
        <dgm:presLayoutVars>
          <dgm:bulletEnabled val="1"/>
        </dgm:presLayoutVars>
      </dgm:prSet>
      <dgm:spPr/>
      <dgm:t>
        <a:bodyPr/>
        <a:lstStyle/>
        <a:p>
          <a:endParaRPr lang="zh-CN" altLang="en-US"/>
        </a:p>
      </dgm:t>
    </dgm:pt>
    <dgm:pt modelId="{2C18A5D9-B28E-431A-A08A-96F0C10D39C5}" type="pres">
      <dgm:prSet presAssocID="{A60A9A44-80A0-4FD4-A5FD-7FF896A8ACA2}" presName="sibTrans" presStyleLbl="sibTrans2D1" presStyleIdx="0" presStyleCnt="1"/>
      <dgm:spPr/>
      <dgm:t>
        <a:bodyPr/>
        <a:lstStyle/>
        <a:p>
          <a:endParaRPr lang="zh-CN" altLang="en-US"/>
        </a:p>
      </dgm:t>
    </dgm:pt>
    <dgm:pt modelId="{324A7CF5-E41B-46B1-B141-A27B6B005162}" type="pres">
      <dgm:prSet presAssocID="{A60A9A44-80A0-4FD4-A5FD-7FF896A8ACA2}" presName="connectorText" presStyleLbl="sibTrans2D1" presStyleIdx="0" presStyleCnt="1"/>
      <dgm:spPr/>
      <dgm:t>
        <a:bodyPr/>
        <a:lstStyle/>
        <a:p>
          <a:endParaRPr lang="zh-CN" altLang="en-US"/>
        </a:p>
      </dgm:t>
    </dgm:pt>
    <dgm:pt modelId="{E0CE3671-A67C-4DF4-8C54-C3D2E3F5BDAD}" type="pres">
      <dgm:prSet presAssocID="{2B7A3E0A-5C6C-4584-9316-8E862D11C3FF}" presName="node" presStyleLbl="node1" presStyleIdx="1" presStyleCnt="2">
        <dgm:presLayoutVars>
          <dgm:bulletEnabled val="1"/>
        </dgm:presLayoutVars>
      </dgm:prSet>
      <dgm:spPr/>
      <dgm:t>
        <a:bodyPr/>
        <a:lstStyle/>
        <a:p>
          <a:endParaRPr lang="zh-CN" altLang="en-US"/>
        </a:p>
      </dgm:t>
    </dgm:pt>
  </dgm:ptLst>
  <dgm:cxnLst>
    <dgm:cxn modelId="{053C5807-37A7-4E8D-B630-46975121F7AD}" type="presOf" srcId="{B2C4745B-8D8F-4690-9891-7E5CB778AFF3}" destId="{4EDB237A-716F-4861-B681-8A9B1FF33D0C}" srcOrd="0" destOrd="0" presId="urn:microsoft.com/office/officeart/2005/8/layout/process2"/>
    <dgm:cxn modelId="{06F9B7BB-2A4F-4DE9-81E8-6C1740EB0FE5}" srcId="{B2C4745B-8D8F-4690-9891-7E5CB778AFF3}" destId="{2B7A3E0A-5C6C-4584-9316-8E862D11C3FF}" srcOrd="1" destOrd="0" parTransId="{4DD6936B-833E-47CC-A221-9BE0B31F4469}" sibTransId="{443F9DC4-05A9-4540-858F-80CC9A3FE383}"/>
    <dgm:cxn modelId="{7594F859-DA7D-40CB-8A2A-38E674487913}" type="presOf" srcId="{22CCD707-E4D2-47B2-854D-8D73C27B74B2}" destId="{80748ABD-ED47-411E-8D88-E9DF7BE2F411}" srcOrd="0" destOrd="0" presId="urn:microsoft.com/office/officeart/2005/8/layout/process2"/>
    <dgm:cxn modelId="{FCE59E37-CBE7-453F-9730-B3A6C71C769C}" srcId="{B2C4745B-8D8F-4690-9891-7E5CB778AFF3}" destId="{22CCD707-E4D2-47B2-854D-8D73C27B74B2}" srcOrd="0" destOrd="0" parTransId="{4667F9EE-0DDB-488F-AE10-75E734410CBF}" sibTransId="{A60A9A44-80A0-4FD4-A5FD-7FF896A8ACA2}"/>
    <dgm:cxn modelId="{75970F64-86A7-4DC5-87D6-5895ACF38486}" type="presOf" srcId="{A60A9A44-80A0-4FD4-A5FD-7FF896A8ACA2}" destId="{324A7CF5-E41B-46B1-B141-A27B6B005162}" srcOrd="1" destOrd="0" presId="urn:microsoft.com/office/officeart/2005/8/layout/process2"/>
    <dgm:cxn modelId="{DF3B062E-10ED-4CBE-9063-7EF8E7225AD6}" type="presOf" srcId="{2B7A3E0A-5C6C-4584-9316-8E862D11C3FF}" destId="{E0CE3671-A67C-4DF4-8C54-C3D2E3F5BDAD}" srcOrd="0" destOrd="0" presId="urn:microsoft.com/office/officeart/2005/8/layout/process2"/>
    <dgm:cxn modelId="{474EDB87-1842-4294-AE5D-C16FC34456EC}" type="presOf" srcId="{A60A9A44-80A0-4FD4-A5FD-7FF896A8ACA2}" destId="{2C18A5D9-B28E-431A-A08A-96F0C10D39C5}" srcOrd="0" destOrd="0" presId="urn:microsoft.com/office/officeart/2005/8/layout/process2"/>
    <dgm:cxn modelId="{3C6721F8-5687-4056-9113-D2EA2E9EFE65}" type="presParOf" srcId="{4EDB237A-716F-4861-B681-8A9B1FF33D0C}" destId="{80748ABD-ED47-411E-8D88-E9DF7BE2F411}" srcOrd="0" destOrd="0" presId="urn:microsoft.com/office/officeart/2005/8/layout/process2"/>
    <dgm:cxn modelId="{D60A0C2B-5D1E-4309-BF4E-AD0E9504AD4F}" type="presParOf" srcId="{4EDB237A-716F-4861-B681-8A9B1FF33D0C}" destId="{2C18A5D9-B28E-431A-A08A-96F0C10D39C5}" srcOrd="1" destOrd="0" presId="urn:microsoft.com/office/officeart/2005/8/layout/process2"/>
    <dgm:cxn modelId="{0CE118CA-AE3D-4FCB-AA31-DD1019D76A86}" type="presParOf" srcId="{2C18A5D9-B28E-431A-A08A-96F0C10D39C5}" destId="{324A7CF5-E41B-46B1-B141-A27B6B005162}" srcOrd="0" destOrd="0" presId="urn:microsoft.com/office/officeart/2005/8/layout/process2"/>
    <dgm:cxn modelId="{13D49C7C-1D68-4258-B893-54FA92431DA7}" type="presParOf" srcId="{4EDB237A-716F-4861-B681-8A9B1FF33D0C}" destId="{E0CE3671-A67C-4DF4-8C54-C3D2E3F5BDAD}" srcOrd="2" destOrd="0" presId="urn:microsoft.com/office/officeart/2005/8/layout/process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6E1EC-421E-4B29-B541-23EA8E974E73}">
      <dsp:nvSpPr>
        <dsp:cNvPr id="0" name=""/>
        <dsp:cNvSpPr/>
      </dsp:nvSpPr>
      <dsp:spPr>
        <a:xfrm>
          <a:off x="1309" y="134262"/>
          <a:ext cx="1595917" cy="638367"/>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t>自我</a:t>
          </a:r>
          <a:endParaRPr lang="en-US" altLang="zh-CN" sz="1600" kern="1200" dirty="0" smtClean="0"/>
        </a:p>
        <a:p>
          <a:pPr lvl="0" algn="ctr" defTabSz="711200">
            <a:lnSpc>
              <a:spcPct val="90000"/>
            </a:lnSpc>
            <a:spcBef>
              <a:spcPct val="0"/>
            </a:spcBef>
            <a:spcAft>
              <a:spcPct val="35000"/>
            </a:spcAft>
          </a:pPr>
          <a:r>
            <a:rPr lang="zh-CN" altLang="en-US" sz="1600" kern="1200" dirty="0" smtClean="0"/>
            <a:t>评价</a:t>
          </a:r>
          <a:endParaRPr lang="zh-CN" altLang="en-US" sz="1600" kern="1200" dirty="0"/>
        </a:p>
      </dsp:txBody>
      <dsp:txXfrm>
        <a:off x="320493" y="134262"/>
        <a:ext cx="957550" cy="638367"/>
      </dsp:txXfrm>
    </dsp:sp>
    <dsp:sp modelId="{991972A0-F5DB-41B9-AA64-1ADD1D029363}">
      <dsp:nvSpPr>
        <dsp:cNvPr id="0" name=""/>
        <dsp:cNvSpPr/>
      </dsp:nvSpPr>
      <dsp:spPr>
        <a:xfrm>
          <a:off x="1437636" y="134262"/>
          <a:ext cx="1595917" cy="638367"/>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t>注册登记</a:t>
          </a:r>
          <a:endParaRPr lang="zh-CN" altLang="en-US" sz="1600" kern="1200" dirty="0"/>
        </a:p>
      </dsp:txBody>
      <dsp:txXfrm>
        <a:off x="1756820" y="134262"/>
        <a:ext cx="957550" cy="638367"/>
      </dsp:txXfrm>
    </dsp:sp>
    <dsp:sp modelId="{0F5C6507-1AA9-475B-B888-A0034288BA42}">
      <dsp:nvSpPr>
        <dsp:cNvPr id="0" name=""/>
        <dsp:cNvSpPr/>
      </dsp:nvSpPr>
      <dsp:spPr>
        <a:xfrm>
          <a:off x="2873962" y="134262"/>
          <a:ext cx="1595917" cy="638367"/>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t>提交材料</a:t>
          </a:r>
          <a:endParaRPr lang="zh-CN" altLang="en-US" sz="1600" kern="1200" dirty="0"/>
        </a:p>
      </dsp:txBody>
      <dsp:txXfrm>
        <a:off x="3193146" y="134262"/>
        <a:ext cx="957550" cy="638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4CC1F-4DE1-48D9-842B-8D4B0A49FA54}">
      <dsp:nvSpPr>
        <dsp:cNvPr id="0" name=""/>
        <dsp:cNvSpPr/>
      </dsp:nvSpPr>
      <dsp:spPr>
        <a:xfrm>
          <a:off x="1336" y="181662"/>
          <a:ext cx="1627870" cy="651148"/>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专家评审</a:t>
          </a:r>
          <a:endParaRPr lang="zh-CN" altLang="en-US" sz="2000" kern="1200" dirty="0"/>
        </a:p>
      </dsp:txBody>
      <dsp:txXfrm>
        <a:off x="326910" y="181662"/>
        <a:ext cx="976722" cy="651148"/>
      </dsp:txXfrm>
    </dsp:sp>
    <dsp:sp modelId="{07E6ECD1-45A2-4E3C-869A-17613FFB2E97}">
      <dsp:nvSpPr>
        <dsp:cNvPr id="0" name=""/>
        <dsp:cNvSpPr/>
      </dsp:nvSpPr>
      <dsp:spPr>
        <a:xfrm>
          <a:off x="1466419" y="181662"/>
          <a:ext cx="1627870" cy="651148"/>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审查认定</a:t>
          </a:r>
          <a:endParaRPr lang="zh-CN" altLang="en-US" sz="2000" kern="1200" dirty="0"/>
        </a:p>
      </dsp:txBody>
      <dsp:txXfrm>
        <a:off x="1791993" y="181662"/>
        <a:ext cx="976722" cy="651148"/>
      </dsp:txXfrm>
    </dsp:sp>
    <dsp:sp modelId="{6E73E5A6-0D56-4193-A61A-514AF9BF380A}">
      <dsp:nvSpPr>
        <dsp:cNvPr id="0" name=""/>
        <dsp:cNvSpPr/>
      </dsp:nvSpPr>
      <dsp:spPr>
        <a:xfrm>
          <a:off x="2931502" y="181662"/>
          <a:ext cx="1627870" cy="651148"/>
        </a:xfrm>
        <a:prstGeom prst="chevron">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公示</a:t>
          </a:r>
          <a:endParaRPr lang="zh-CN" altLang="en-US" sz="2000" kern="1200" dirty="0"/>
        </a:p>
      </dsp:txBody>
      <dsp:txXfrm>
        <a:off x="3257076" y="181662"/>
        <a:ext cx="976722" cy="651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48ABD-ED47-411E-8D88-E9DF7BE2F411}">
      <dsp:nvSpPr>
        <dsp:cNvPr id="0" name=""/>
        <dsp:cNvSpPr/>
      </dsp:nvSpPr>
      <dsp:spPr>
        <a:xfrm>
          <a:off x="46246" y="11290"/>
          <a:ext cx="1352981" cy="751656"/>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备案、公告、颁发证书</a:t>
          </a:r>
          <a:endParaRPr lang="zh-CN" altLang="en-US" sz="1800" kern="1200" dirty="0"/>
        </a:p>
      </dsp:txBody>
      <dsp:txXfrm>
        <a:off x="68261" y="33305"/>
        <a:ext cx="1308951" cy="707626"/>
      </dsp:txXfrm>
    </dsp:sp>
    <dsp:sp modelId="{2C18A5D9-B28E-431A-A08A-96F0C10D39C5}">
      <dsp:nvSpPr>
        <dsp:cNvPr id="0" name=""/>
        <dsp:cNvSpPr/>
      </dsp:nvSpPr>
      <dsp:spPr>
        <a:xfrm rot="5471190">
          <a:off x="574358" y="776207"/>
          <a:ext cx="273634" cy="338245"/>
        </a:xfrm>
        <a:prstGeom prst="rightArrow">
          <a:avLst>
            <a:gd name="adj1" fmla="val 60000"/>
            <a:gd name="adj2" fmla="val 50000"/>
          </a:avLst>
        </a:prstGeom>
        <a:noFill/>
        <a:ln w="38100" cap="flat" cmpd="sng" algn="ctr">
          <a:solidFill>
            <a:srgbClr val="00B0F0"/>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610552" y="808521"/>
        <a:ext cx="202947" cy="191544"/>
      </dsp:txXfrm>
    </dsp:sp>
    <dsp:sp modelId="{E0CE3671-A67C-4DF4-8C54-C3D2E3F5BDAD}">
      <dsp:nvSpPr>
        <dsp:cNvPr id="0" name=""/>
        <dsp:cNvSpPr/>
      </dsp:nvSpPr>
      <dsp:spPr>
        <a:xfrm>
          <a:off x="23123" y="1127714"/>
          <a:ext cx="1352981" cy="751656"/>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办理税收优惠手续</a:t>
          </a:r>
          <a:endParaRPr lang="zh-CN" altLang="en-US" sz="1800" kern="1200" dirty="0"/>
        </a:p>
      </dsp:txBody>
      <dsp:txXfrm>
        <a:off x="45138" y="1149729"/>
        <a:ext cx="1308951" cy="7076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3025" y="0"/>
            <a:ext cx="2973388"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0213"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3025" y="8685213"/>
            <a:ext cx="2973388"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Char char="•"/>
            </a:pPr>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p:spPr>
      </p:sp>
      <p:sp>
        <p:nvSpPr>
          <p:cNvPr id="28674" name="备注占位符 2"/>
          <p:cNvSpPr>
            <a:spLocks noGrp="1"/>
          </p:cNvSpPr>
          <p:nvPr>
            <p:ph type="body"/>
          </p:nvPr>
        </p:nvSpPr>
        <p:spPr>
          <a:ln/>
        </p:spPr>
        <p:txBody>
          <a:bodyPr wrap="square" lIns="91440" tIns="45720" rIns="91440" bIns="45720" anchor="ctr"/>
          <a:p>
            <a:pPr lvl="0"/>
            <a:endParaRPr lang="zh-CN" altLang="en-US" sz="1000" dirty="0"/>
          </a:p>
        </p:txBody>
      </p:sp>
      <p:sp>
        <p:nvSpPr>
          <p:cNvPr id="28675" name="灯片编号占位符 3"/>
          <p:cNvSpPr txBox="1">
            <a:spLocks noGrp="1"/>
          </p:cNvSpPr>
          <p:nvPr>
            <p:ph type="sldNum" sz="quarter"/>
          </p:nvPr>
        </p:nvSpPr>
        <p:spPr>
          <a:xfrm>
            <a:off x="3883025" y="8685213"/>
            <a:ext cx="2973388"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98328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98328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566738" y="1752600"/>
            <a:ext cx="80010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p:push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2020888"/>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2020888"/>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AutoShape 7"/>
          <p:cNvSpPr/>
          <p:nvPr/>
        </p:nvSpPr>
        <p:spPr>
          <a:xfrm>
            <a:off x="609600" y="1730375"/>
            <a:ext cx="7772400" cy="109538"/>
          </a:xfrm>
          <a:custGeom>
            <a:avLst/>
            <a:gdLst/>
            <a:ahLst/>
            <a:cxnLst>
              <a:cxn ang="0">
                <a:pos x="0" y="0"/>
              </a:cxn>
              <a:cxn ang="0">
                <a:pos x="2147483647" y="0"/>
              </a:cxn>
              <a:cxn ang="0">
                <a:pos x="2147483647" y="2147483647"/>
              </a:cxn>
              <a:cxn ang="0">
                <a:pos x="0" y="2147483647"/>
              </a:cxn>
              <a:cxn ang="0">
                <a:pos x="0" y="0"/>
              </a:cxn>
              <a:cxn ang="0">
                <a:pos x="0" y="0"/>
              </a:cxn>
              <a:cxn ang="0">
                <a:pos x="2147483647"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27"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Rectangle 3"/>
          <p:cNvSpPr>
            <a:spLocks noGrp="1"/>
          </p:cNvSpPr>
          <p:nvPr>
            <p:ph type="body"/>
          </p:nvPr>
        </p:nvSpPr>
        <p:spPr>
          <a:xfrm>
            <a:off x="566738" y="2020888"/>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9"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000000"/>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8C4ADA-C677-4797-9334-AB2C8AC73F12}"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1030"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000000"/>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1031"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ldLvl="0"/>
      <p:bldP spid="1028" grpId="0" bldLvl="0">
        <p:tmplLst>
          <p:tmpl>
            <p:tnLst>
              <p:par>
                <p:cTn presetID="10" presetClass="entr" presetSubtype="0"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2000"/>
                        <p:tgtEl>
                          <p:spTgt spid="1028"/>
                        </p:tgtEl>
                      </p:cBhvr>
                    </p:animEffect>
                  </p:childTnLst>
                </p:cTn>
              </p:par>
            </p:tnLst>
          </p:tmpl>
        </p:tmplLst>
      </p:bldP>
    </p:bldLst>
  </p:timing>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sp>
        <p:nvSpPr>
          <p:cNvPr id="2050" name="AutoShape 4"/>
          <p:cNvSpPr/>
          <p:nvPr/>
        </p:nvSpPr>
        <p:spPr>
          <a:xfrm>
            <a:off x="609600" y="1566863"/>
            <a:ext cx="7958138" cy="109537"/>
          </a:xfrm>
          <a:custGeom>
            <a:avLst/>
            <a:gdLst/>
            <a:ahLst/>
            <a:cxnLst>
              <a:cxn ang="0">
                <a:pos x="0" y="0"/>
              </a:cxn>
              <a:cxn ang="0">
                <a:pos x="2147483647" y="0"/>
              </a:cxn>
              <a:cxn ang="0">
                <a:pos x="2147483647" y="2147483647"/>
              </a:cxn>
              <a:cxn ang="0">
                <a:pos x="0" y="2147483647"/>
              </a:cxn>
              <a:cxn ang="0">
                <a:pos x="0" y="0"/>
              </a:cxn>
              <a:cxn ang="0">
                <a:pos x="0" y="0"/>
              </a:cxn>
              <a:cxn ang="0">
                <a:pos x="2147483647"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2052"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2053"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2054" name="日期占位符 3"/>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000000"/>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7C4539-FF7B-412A-8325-2C7CDCE48011}"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2055" name="页脚占位符 4"/>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000000"/>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2056" name="灯片编号占位符 5"/>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2052"/>
                                        </p:tgtEl>
                                        <p:attrNameLst>
                                          <p:attrName>style.visibility</p:attrName>
                                        </p:attrNameLst>
                                      </p:cBhvr>
                                      <p:to>
                                        <p:strVal val="visible"/>
                                      </p:to>
                                    </p:set>
                                    <p:anim calcmode="lin" valueType="num">
                                      <p:cBhvr>
                                        <p:cTn id="7" dur="799" fill="hold">
                                          <p:stCondLst>
                                            <p:cond delay="0"/>
                                          </p:stCondLst>
                                        </p:cTn>
                                        <p:tgtEl>
                                          <p:spTgt spid="2052"/>
                                        </p:tgtEl>
                                        <p:attrNameLst>
                                          <p:attrName>ppt_x</p:attrName>
                                        </p:attrNameLst>
                                      </p:cBhvr>
                                      <p:tavLst>
                                        <p:tav tm="0">
                                          <p:val>
                                            <p:strVal val="0-#ppt_w/2"/>
                                          </p:val>
                                        </p:tav>
                                        <p:tav tm="100000">
                                          <p:val>
                                            <p:strVal val="#ppt_x"/>
                                          </p:val>
                                        </p:tav>
                                      </p:tavLst>
                                    </p:anim>
                                    <p:anim calcmode="lin" valueType="num">
                                      <p:cBhvr>
                                        <p:cTn id="8" dur="799" fill="hold">
                                          <p:stCondLst>
                                            <p:cond delay="0"/>
                                          </p:stCondLst>
                                        </p:cTn>
                                        <p:tgtEl>
                                          <p:spTgt spid="205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2053">
                                            <p:txEl>
                                              <p:charRg st="0" end="13"/>
                                            </p:txEl>
                                          </p:spTgt>
                                        </p:tgtEl>
                                        <p:attrNameLst>
                                          <p:attrName>style.visibility</p:attrName>
                                        </p:attrNameLst>
                                      </p:cBhvr>
                                      <p:to>
                                        <p:strVal val="visible"/>
                                      </p:to>
                                    </p:set>
                                    <p:animEffect transition="in" filter="fade">
                                      <p:cBhvr>
                                        <p:cTn id="13" dur="1000"/>
                                        <p:tgtEl>
                                          <p:spTgt spid="2053">
                                            <p:txEl>
                                              <p:charRg st="0" end="13"/>
                                            </p:txEl>
                                          </p:spTgt>
                                        </p:tgtEl>
                                      </p:cBhvr>
                                    </p:animEffect>
                                    <p:anim calcmode="lin" valueType="num">
                                      <p:cBhvr>
                                        <p:cTn id="14" dur="1000" fill="hold"/>
                                        <p:tgtEl>
                                          <p:spTgt spid="2053">
                                            <p:txEl>
                                              <p:charRg st="0" end="13"/>
                                            </p:txEl>
                                          </p:spTgt>
                                        </p:tgtEl>
                                        <p:attrNameLst>
                                          <p:attrName>ppt_x</p:attrName>
                                        </p:attrNameLst>
                                      </p:cBhvr>
                                      <p:tavLst>
                                        <p:tav tm="0">
                                          <p:val>
                                            <p:strVal val="#ppt_x-.1"/>
                                          </p:val>
                                        </p:tav>
                                        <p:tav tm="100000">
                                          <p:val>
                                            <p:strVal val="#ppt_x"/>
                                          </p:val>
                                        </p:tav>
                                      </p:tavLst>
                                    </p:anim>
                                    <p:anim calcmode="lin" valueType="num">
                                      <p:cBhvr>
                                        <p:cTn id="15" dur="1000" fill="hold"/>
                                        <p:tgtEl>
                                          <p:spTgt spid="2053">
                                            <p:txEl>
                                              <p:charRg st="0" end="13"/>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2053">
                                            <p:txEl>
                                              <p:charRg st="13" end="17"/>
                                            </p:txEl>
                                          </p:spTgt>
                                        </p:tgtEl>
                                        <p:attrNameLst>
                                          <p:attrName>style.visibility</p:attrName>
                                        </p:attrNameLst>
                                      </p:cBhvr>
                                      <p:to>
                                        <p:strVal val="visible"/>
                                      </p:to>
                                    </p:set>
                                    <p:animEffect transition="in" filter="fade">
                                      <p:cBhvr>
                                        <p:cTn id="18" dur="1000"/>
                                        <p:tgtEl>
                                          <p:spTgt spid="2053">
                                            <p:txEl>
                                              <p:charRg st="13" end="17"/>
                                            </p:txEl>
                                          </p:spTgt>
                                        </p:tgtEl>
                                      </p:cBhvr>
                                    </p:animEffect>
                                    <p:anim calcmode="lin" valueType="num">
                                      <p:cBhvr>
                                        <p:cTn id="19" dur="1000" fill="hold"/>
                                        <p:tgtEl>
                                          <p:spTgt spid="2053">
                                            <p:txEl>
                                              <p:charRg st="13" end="17"/>
                                            </p:txEl>
                                          </p:spTgt>
                                        </p:tgtEl>
                                        <p:attrNameLst>
                                          <p:attrName>ppt_x</p:attrName>
                                        </p:attrNameLst>
                                      </p:cBhvr>
                                      <p:tavLst>
                                        <p:tav tm="0">
                                          <p:val>
                                            <p:strVal val="#ppt_x-.1"/>
                                          </p:val>
                                        </p:tav>
                                        <p:tav tm="100000">
                                          <p:val>
                                            <p:strVal val="#ppt_x"/>
                                          </p:val>
                                        </p:tav>
                                      </p:tavLst>
                                    </p:anim>
                                    <p:anim calcmode="lin" valueType="num">
                                      <p:cBhvr>
                                        <p:cTn id="20" dur="1000" fill="hold"/>
                                        <p:tgtEl>
                                          <p:spTgt spid="2053">
                                            <p:txEl>
                                              <p:charRg st="13" end="17"/>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2053">
                                            <p:txEl>
                                              <p:charRg st="17" end="21"/>
                                            </p:txEl>
                                          </p:spTgt>
                                        </p:tgtEl>
                                        <p:attrNameLst>
                                          <p:attrName>style.visibility</p:attrName>
                                        </p:attrNameLst>
                                      </p:cBhvr>
                                      <p:to>
                                        <p:strVal val="visible"/>
                                      </p:to>
                                    </p:set>
                                    <p:animEffect transition="in" filter="fade">
                                      <p:cBhvr>
                                        <p:cTn id="23" dur="1000"/>
                                        <p:tgtEl>
                                          <p:spTgt spid="2053">
                                            <p:txEl>
                                              <p:charRg st="17" end="21"/>
                                            </p:txEl>
                                          </p:spTgt>
                                        </p:tgtEl>
                                      </p:cBhvr>
                                    </p:animEffect>
                                    <p:anim calcmode="lin" valueType="num">
                                      <p:cBhvr>
                                        <p:cTn id="24" dur="1000" fill="hold"/>
                                        <p:tgtEl>
                                          <p:spTgt spid="2053">
                                            <p:txEl>
                                              <p:charRg st="17" end="21"/>
                                            </p:txEl>
                                          </p:spTgt>
                                        </p:tgtEl>
                                        <p:attrNameLst>
                                          <p:attrName>ppt_x</p:attrName>
                                        </p:attrNameLst>
                                      </p:cBhvr>
                                      <p:tavLst>
                                        <p:tav tm="0">
                                          <p:val>
                                            <p:strVal val="#ppt_x-.1"/>
                                          </p:val>
                                        </p:tav>
                                        <p:tav tm="100000">
                                          <p:val>
                                            <p:strVal val="#ppt_x"/>
                                          </p:val>
                                        </p:tav>
                                      </p:tavLst>
                                    </p:anim>
                                    <p:anim calcmode="lin" valueType="num">
                                      <p:cBhvr>
                                        <p:cTn id="25" dur="1000" fill="hold"/>
                                        <p:tgtEl>
                                          <p:spTgt spid="2053">
                                            <p:txEl>
                                              <p:charRg st="17" end="21"/>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2053">
                                            <p:txEl>
                                              <p:charRg st="21" end="25"/>
                                            </p:txEl>
                                          </p:spTgt>
                                        </p:tgtEl>
                                        <p:attrNameLst>
                                          <p:attrName>style.visibility</p:attrName>
                                        </p:attrNameLst>
                                      </p:cBhvr>
                                      <p:to>
                                        <p:strVal val="visible"/>
                                      </p:to>
                                    </p:set>
                                    <p:animEffect transition="in" filter="fade">
                                      <p:cBhvr>
                                        <p:cTn id="28" dur="1000"/>
                                        <p:tgtEl>
                                          <p:spTgt spid="2053">
                                            <p:txEl>
                                              <p:charRg st="21" end="25"/>
                                            </p:txEl>
                                          </p:spTgt>
                                        </p:tgtEl>
                                      </p:cBhvr>
                                    </p:animEffect>
                                    <p:anim calcmode="lin" valueType="num">
                                      <p:cBhvr>
                                        <p:cTn id="29" dur="1000" fill="hold"/>
                                        <p:tgtEl>
                                          <p:spTgt spid="2053">
                                            <p:txEl>
                                              <p:charRg st="21" end="25"/>
                                            </p:txEl>
                                          </p:spTgt>
                                        </p:tgtEl>
                                        <p:attrNameLst>
                                          <p:attrName>ppt_x</p:attrName>
                                        </p:attrNameLst>
                                      </p:cBhvr>
                                      <p:tavLst>
                                        <p:tav tm="0">
                                          <p:val>
                                            <p:strVal val="#ppt_x-.1"/>
                                          </p:val>
                                        </p:tav>
                                        <p:tav tm="100000">
                                          <p:val>
                                            <p:strVal val="#ppt_x"/>
                                          </p:val>
                                        </p:tav>
                                      </p:tavLst>
                                    </p:anim>
                                    <p:anim calcmode="lin" valueType="num">
                                      <p:cBhvr>
                                        <p:cTn id="30" dur="1000" fill="hold"/>
                                        <p:tgtEl>
                                          <p:spTgt spid="2053">
                                            <p:txEl>
                                              <p:charRg st="21" end="25"/>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2053">
                                            <p:txEl>
                                              <p:charRg st="25" end="29"/>
                                            </p:txEl>
                                          </p:spTgt>
                                        </p:tgtEl>
                                        <p:attrNameLst>
                                          <p:attrName>style.visibility</p:attrName>
                                        </p:attrNameLst>
                                      </p:cBhvr>
                                      <p:to>
                                        <p:strVal val="visible"/>
                                      </p:to>
                                    </p:set>
                                    <p:animEffect transition="in" filter="fade">
                                      <p:cBhvr>
                                        <p:cTn id="33" dur="1000"/>
                                        <p:tgtEl>
                                          <p:spTgt spid="2053">
                                            <p:txEl>
                                              <p:charRg st="25" end="29"/>
                                            </p:txEl>
                                          </p:spTgt>
                                        </p:tgtEl>
                                      </p:cBhvr>
                                    </p:animEffect>
                                    <p:anim calcmode="lin" valueType="num">
                                      <p:cBhvr>
                                        <p:cTn id="34" dur="1000" fill="hold"/>
                                        <p:tgtEl>
                                          <p:spTgt spid="2053">
                                            <p:txEl>
                                              <p:charRg st="25" end="29"/>
                                            </p:txEl>
                                          </p:spTgt>
                                        </p:tgtEl>
                                        <p:attrNameLst>
                                          <p:attrName>ppt_x</p:attrName>
                                        </p:attrNameLst>
                                      </p:cBhvr>
                                      <p:tavLst>
                                        <p:tav tm="0">
                                          <p:val>
                                            <p:strVal val="#ppt_x-.1"/>
                                          </p:val>
                                        </p:tav>
                                        <p:tav tm="100000">
                                          <p:val>
                                            <p:strVal val="#ppt_x"/>
                                          </p:val>
                                        </p:tav>
                                      </p:tavLst>
                                    </p:anim>
                                    <p:anim calcmode="lin" valueType="num">
                                      <p:cBhvr>
                                        <p:cTn id="35" dur="1000" fill="hold"/>
                                        <p:tgtEl>
                                          <p:spTgt spid="2053">
                                            <p:txEl>
                                              <p:charRg st="25" end="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ldLvl="0"/>
      <p:bldP spid="2053" grpId="0" build="p">
        <p:tmplLst>
          <p:tmpl lvl="1">
            <p:tnLst>
              <p:par>
                <p:cTn presetID="40" presetClass="entr" presetSubtype="0" fill="hold" nodeType="clickEffect">
                  <p:stCondLst>
                    <p:cond delay="0"/>
                  </p:stCondLst>
                  <p:iterate type="lt">
                    <p:tmPct val="10000"/>
                  </p:iterate>
                  <p:childTnLst>
                    <p:set>
                      <p:cBhvr>
                        <p:cTn fill="hold">
                          <p:stCondLst>
                            <p:cond delay="0"/>
                          </p:stCondLst>
                        </p:cTn>
                        <p:tgtEl>
                          <p:spTgt spid="2053"/>
                        </p:tgtEl>
                        <p:attrNameLst>
                          <p:attrName>style.visibility</p:attrName>
                        </p:attrNameLst>
                      </p:cBhvr>
                      <p:to>
                        <p:strVal val="visible"/>
                      </p:to>
                    </p:set>
                    <p:animEffect transition="in" filter="fade">
                      <p:cBhvr>
                        <p:cTn dur="1000"/>
                        <p:tgtEl>
                          <p:spTgt spid="2053"/>
                        </p:tgtEl>
                      </p:cBhvr>
                    </p:animEffect>
                    <p:anim calcmode="lin" valueType="num">
                      <p:cBhvr>
                        <p:cTn dur="1000" fill="hold"/>
                        <p:tgtEl>
                          <p:spTgt spid="2053"/>
                        </p:tgtEl>
                        <p:attrNameLst>
                          <p:attrName>ppt_x</p:attrName>
                        </p:attrNameLst>
                      </p:cBhvr>
                      <p:tavLst>
                        <p:tav tm="0">
                          <p:val>
                            <p:strVal val="#ppt_x-.1"/>
                          </p:val>
                        </p:tav>
                        <p:tav tm="100000">
                          <p:val>
                            <p:strVal val="#ppt_x"/>
                          </p:val>
                        </p:tav>
                      </p:tavLst>
                    </p:anim>
                    <p:anim calcmode="lin" valueType="num">
                      <p:cBhvr>
                        <p:cTn dur="1000" fill="hold"/>
                        <p:tgtEl>
                          <p:spTgt spid="2053"/>
                        </p:tgtEl>
                        <p:attrNameLst>
                          <p:attrName>ppt_y</p:attrName>
                        </p:attrNameLst>
                      </p:cBhvr>
                      <p:tavLst>
                        <p:tav tm="0">
                          <p:val>
                            <p:strVal val="#ppt_y"/>
                          </p:val>
                        </p:tav>
                        <p:tav tm="100000">
                          <p:val>
                            <p:strVal val="#ppt_y"/>
                          </p:val>
                        </p:tav>
                      </p:tavLst>
                    </p:anim>
                  </p:childTnLst>
                </p:cTn>
              </p:par>
            </p:tnLst>
          </p:tmpl>
          <p:tmpl lvl="2">
            <p:tnLst>
              <p:par>
                <p:cTn presetID="40" presetClass="entr" presetSubtype="0" fill="hold" nodeType="withEffect">
                  <p:stCondLst>
                    <p:cond delay="0"/>
                  </p:stCondLst>
                  <p:iterate type="lt">
                    <p:tmPct val="10000"/>
                  </p:iterate>
                  <p:childTnLst>
                    <p:set>
                      <p:cBhvr>
                        <p:cTn fill="hold">
                          <p:stCondLst>
                            <p:cond delay="0"/>
                          </p:stCondLst>
                        </p:cTn>
                        <p:tgtEl>
                          <p:spTgt spid="2053"/>
                        </p:tgtEl>
                        <p:attrNameLst>
                          <p:attrName>style.visibility</p:attrName>
                        </p:attrNameLst>
                      </p:cBhvr>
                      <p:to>
                        <p:strVal val="visible"/>
                      </p:to>
                    </p:set>
                    <p:animEffect transition="in" filter="fade">
                      <p:cBhvr>
                        <p:cTn dur="1000"/>
                        <p:tgtEl>
                          <p:spTgt spid="2053"/>
                        </p:tgtEl>
                      </p:cBhvr>
                    </p:animEffect>
                    <p:anim calcmode="lin" valueType="num">
                      <p:cBhvr>
                        <p:cTn dur="1000" fill="hold"/>
                        <p:tgtEl>
                          <p:spTgt spid="2053"/>
                        </p:tgtEl>
                        <p:attrNameLst>
                          <p:attrName>ppt_x</p:attrName>
                        </p:attrNameLst>
                      </p:cBhvr>
                      <p:tavLst>
                        <p:tav tm="0">
                          <p:val>
                            <p:strVal val="#ppt_x-.1"/>
                          </p:val>
                        </p:tav>
                        <p:tav tm="100000">
                          <p:val>
                            <p:strVal val="#ppt_x"/>
                          </p:val>
                        </p:tav>
                      </p:tavLst>
                    </p:anim>
                    <p:anim calcmode="lin" valueType="num">
                      <p:cBhvr>
                        <p:cTn dur="1000" fill="hold"/>
                        <p:tgtEl>
                          <p:spTgt spid="2053"/>
                        </p:tgtEl>
                        <p:attrNameLst>
                          <p:attrName>ppt_y</p:attrName>
                        </p:attrNameLst>
                      </p:cBhvr>
                      <p:tavLst>
                        <p:tav tm="0">
                          <p:val>
                            <p:strVal val="#ppt_y"/>
                          </p:val>
                        </p:tav>
                        <p:tav tm="100000">
                          <p:val>
                            <p:strVal val="#ppt_y"/>
                          </p:val>
                        </p:tav>
                      </p:tavLst>
                    </p:anim>
                  </p:childTnLst>
                </p:cTn>
              </p:par>
            </p:tnLst>
          </p:tmpl>
          <p:tmpl lvl="3">
            <p:tnLst>
              <p:par>
                <p:cTn presetID="40" presetClass="entr" presetSubtype="0" fill="hold" nodeType="withEffect">
                  <p:stCondLst>
                    <p:cond delay="0"/>
                  </p:stCondLst>
                  <p:iterate type="lt">
                    <p:tmPct val="10000"/>
                  </p:iterate>
                  <p:childTnLst>
                    <p:set>
                      <p:cBhvr>
                        <p:cTn fill="hold">
                          <p:stCondLst>
                            <p:cond delay="0"/>
                          </p:stCondLst>
                        </p:cTn>
                        <p:tgtEl>
                          <p:spTgt spid="2053"/>
                        </p:tgtEl>
                        <p:attrNameLst>
                          <p:attrName>style.visibility</p:attrName>
                        </p:attrNameLst>
                      </p:cBhvr>
                      <p:to>
                        <p:strVal val="visible"/>
                      </p:to>
                    </p:set>
                    <p:animEffect transition="in" filter="fade">
                      <p:cBhvr>
                        <p:cTn dur="1000"/>
                        <p:tgtEl>
                          <p:spTgt spid="2053"/>
                        </p:tgtEl>
                      </p:cBhvr>
                    </p:animEffect>
                    <p:anim calcmode="lin" valueType="num">
                      <p:cBhvr>
                        <p:cTn dur="1000" fill="hold"/>
                        <p:tgtEl>
                          <p:spTgt spid="2053"/>
                        </p:tgtEl>
                        <p:attrNameLst>
                          <p:attrName>ppt_x</p:attrName>
                        </p:attrNameLst>
                      </p:cBhvr>
                      <p:tavLst>
                        <p:tav tm="0">
                          <p:val>
                            <p:strVal val="#ppt_x-.1"/>
                          </p:val>
                        </p:tav>
                        <p:tav tm="100000">
                          <p:val>
                            <p:strVal val="#ppt_x"/>
                          </p:val>
                        </p:tav>
                      </p:tavLst>
                    </p:anim>
                    <p:anim calcmode="lin" valueType="num">
                      <p:cBhvr>
                        <p:cTn dur="1000" fill="hold"/>
                        <p:tgtEl>
                          <p:spTgt spid="2053"/>
                        </p:tgtEl>
                        <p:attrNameLst>
                          <p:attrName>ppt_y</p:attrName>
                        </p:attrNameLst>
                      </p:cBhvr>
                      <p:tavLst>
                        <p:tav tm="0">
                          <p:val>
                            <p:strVal val="#ppt_y"/>
                          </p:val>
                        </p:tav>
                        <p:tav tm="100000">
                          <p:val>
                            <p:strVal val="#ppt_y"/>
                          </p:val>
                        </p:tav>
                      </p:tavLst>
                    </p:anim>
                  </p:childTnLst>
                </p:cTn>
              </p:par>
            </p:tnLst>
          </p:tmpl>
          <p:tmpl lvl="4">
            <p:tnLst>
              <p:par>
                <p:cTn presetID="40" presetClass="entr" presetSubtype="0" fill="hold" nodeType="withEffect">
                  <p:stCondLst>
                    <p:cond delay="0"/>
                  </p:stCondLst>
                  <p:iterate type="lt">
                    <p:tmPct val="10000"/>
                  </p:iterate>
                  <p:childTnLst>
                    <p:set>
                      <p:cBhvr>
                        <p:cTn fill="hold">
                          <p:stCondLst>
                            <p:cond delay="0"/>
                          </p:stCondLst>
                        </p:cTn>
                        <p:tgtEl>
                          <p:spTgt spid="2053"/>
                        </p:tgtEl>
                        <p:attrNameLst>
                          <p:attrName>style.visibility</p:attrName>
                        </p:attrNameLst>
                      </p:cBhvr>
                      <p:to>
                        <p:strVal val="visible"/>
                      </p:to>
                    </p:set>
                    <p:animEffect transition="in" filter="fade">
                      <p:cBhvr>
                        <p:cTn dur="1000"/>
                        <p:tgtEl>
                          <p:spTgt spid="2053"/>
                        </p:tgtEl>
                      </p:cBhvr>
                    </p:animEffect>
                    <p:anim calcmode="lin" valueType="num">
                      <p:cBhvr>
                        <p:cTn dur="1000" fill="hold"/>
                        <p:tgtEl>
                          <p:spTgt spid="2053"/>
                        </p:tgtEl>
                        <p:attrNameLst>
                          <p:attrName>ppt_x</p:attrName>
                        </p:attrNameLst>
                      </p:cBhvr>
                      <p:tavLst>
                        <p:tav tm="0">
                          <p:val>
                            <p:strVal val="#ppt_x-.1"/>
                          </p:val>
                        </p:tav>
                        <p:tav tm="100000">
                          <p:val>
                            <p:strVal val="#ppt_x"/>
                          </p:val>
                        </p:tav>
                      </p:tavLst>
                    </p:anim>
                    <p:anim calcmode="lin" valueType="num">
                      <p:cBhvr>
                        <p:cTn dur="1000" fill="hold"/>
                        <p:tgtEl>
                          <p:spTgt spid="2053"/>
                        </p:tgtEl>
                        <p:attrNameLst>
                          <p:attrName>ppt_y</p:attrName>
                        </p:attrNameLst>
                      </p:cBhvr>
                      <p:tavLst>
                        <p:tav tm="0">
                          <p:val>
                            <p:strVal val="#ppt_y"/>
                          </p:val>
                        </p:tav>
                        <p:tav tm="100000">
                          <p:val>
                            <p:strVal val="#ppt_y"/>
                          </p:val>
                        </p:tav>
                      </p:tavLst>
                    </p:anim>
                  </p:childTnLst>
                </p:cTn>
              </p:par>
            </p:tnLst>
          </p:tmpl>
          <p:tmpl lvl="5">
            <p:tnLst>
              <p:par>
                <p:cTn presetID="40" presetClass="entr" presetSubtype="0" fill="hold" nodeType="withEffect">
                  <p:stCondLst>
                    <p:cond delay="0"/>
                  </p:stCondLst>
                  <p:iterate type="lt">
                    <p:tmPct val="10000"/>
                  </p:iterate>
                  <p:childTnLst>
                    <p:set>
                      <p:cBhvr>
                        <p:cTn fill="hold">
                          <p:stCondLst>
                            <p:cond delay="0"/>
                          </p:stCondLst>
                        </p:cTn>
                        <p:tgtEl>
                          <p:spTgt spid="2053"/>
                        </p:tgtEl>
                        <p:attrNameLst>
                          <p:attrName>style.visibility</p:attrName>
                        </p:attrNameLst>
                      </p:cBhvr>
                      <p:to>
                        <p:strVal val="visible"/>
                      </p:to>
                    </p:set>
                    <p:animEffect transition="in" filter="fade">
                      <p:cBhvr>
                        <p:cTn dur="1000"/>
                        <p:tgtEl>
                          <p:spTgt spid="2053"/>
                        </p:tgtEl>
                      </p:cBhvr>
                    </p:animEffect>
                    <p:anim calcmode="lin" valueType="num">
                      <p:cBhvr>
                        <p:cTn dur="1000" fill="hold"/>
                        <p:tgtEl>
                          <p:spTgt spid="2053"/>
                        </p:tgtEl>
                        <p:attrNameLst>
                          <p:attrName>ppt_x</p:attrName>
                        </p:attrNameLst>
                      </p:cBhvr>
                      <p:tavLst>
                        <p:tav tm="0">
                          <p:val>
                            <p:strVal val="#ppt_x-.1"/>
                          </p:val>
                        </p:tav>
                        <p:tav tm="100000">
                          <p:val>
                            <p:strVal val="#ppt_x"/>
                          </p:val>
                        </p:tav>
                      </p:tavLst>
                    </p:anim>
                    <p:anim calcmode="lin" valueType="num">
                      <p:cBhvr>
                        <p:cTn dur="1000" fill="hold"/>
                        <p:tgtEl>
                          <p:spTgt spid="2053"/>
                        </p:tgtEl>
                        <p:attrNameLst>
                          <p:attrName>ppt_y</p:attrName>
                        </p:attrNameLst>
                      </p:cBhvr>
                      <p:tavLst>
                        <p:tav tm="0">
                          <p:val>
                            <p:strVal val="#ppt_y"/>
                          </p:val>
                        </p:tav>
                        <p:tav tm="100000">
                          <p:val>
                            <p:strVal val="#ppt_y"/>
                          </p:val>
                        </p:tav>
                      </p:tavLst>
                    </p:anim>
                  </p:childTnLst>
                </p:cTn>
              </p:par>
            </p:tnLst>
          </p:tmpl>
        </p:tmplLst>
      </p:bldP>
    </p:bldLst>
  </p:timing>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3074" name="AutoShape 4"/>
          <p:cNvSpPr/>
          <p:nvPr/>
        </p:nvSpPr>
        <p:spPr>
          <a:xfrm>
            <a:off x="609600" y="1566863"/>
            <a:ext cx="7958138" cy="109537"/>
          </a:xfrm>
          <a:custGeom>
            <a:avLst/>
            <a:gdLst/>
            <a:ahLst/>
            <a:cxnLst>
              <a:cxn ang="0">
                <a:pos x="0" y="0"/>
              </a:cxn>
              <a:cxn ang="0">
                <a:pos x="2147483647" y="0"/>
              </a:cxn>
              <a:cxn ang="0">
                <a:pos x="2147483647" y="2147483647"/>
              </a:cxn>
              <a:cxn ang="0">
                <a:pos x="0" y="2147483647"/>
              </a:cxn>
              <a:cxn ang="0">
                <a:pos x="0" y="0"/>
              </a:cxn>
              <a:cxn ang="0">
                <a:pos x="0" y="0"/>
              </a:cxn>
              <a:cxn ang="0">
                <a:pos x="2147483647"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3075"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124"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5125"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5126" name="日期占位符 3"/>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000000"/>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8947FC2-6F29-4246-9B82-7532FCE32395}" type="datetime1">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rPr>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127" name="页脚占位符 4"/>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000000"/>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华文隶书" pitchFamily="2" charset="-122"/>
              <a:cs typeface="+mn-cs"/>
            </a:endParaRPr>
          </a:p>
        </p:txBody>
      </p:sp>
      <p:sp>
        <p:nvSpPr>
          <p:cNvPr id="5128" name="灯片编号占位符 5"/>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buChar char="•"/>
            </a:pPr>
            <a:fld id="{9A0DB2DC-4C9A-4742-B13C-FB6460FD3503}" type="slidenum">
              <a:rPr lang="en-US" altLang="zh-CN" sz="1200" strike="noStrike" noProof="1" dirty="0">
                <a:solidFill>
                  <a:srgbClr val="000000"/>
                </a:solidFill>
                <a:latin typeface="Arial" panose="020B0604020202020204" pitchFamily="34" charset="0"/>
                <a:ea typeface="华文隶书" pitchFamily="2" charset="-122"/>
                <a:cs typeface="+mn-ea"/>
              </a:rPr>
            </a:fld>
            <a:endParaRPr lang="en-US" altLang="zh-CN" sz="1200" strike="noStrike" noProof="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2000"/>
                                        <p:tgtEl>
                                          <p:spTgt spid="5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20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p:bldP spid="5125" grpId="0" bldLvl="0">
        <p:tmplLst>
          <p:tmpl>
            <p:tnLst>
              <p:par>
                <p:cTn presetID="10" presetClass="entr" presetSubtype="0" fill="hold" nodeType="withEffect">
                  <p:stCondLst>
                    <p:cond delay="0"/>
                  </p:stCondLst>
                  <p:childTnLst>
                    <p:set>
                      <p:cBhvr>
                        <p:cTn dur="1" fill="hold">
                          <p:stCondLst>
                            <p:cond delay="0"/>
                          </p:stCondLst>
                        </p:cTn>
                        <p:tgtEl>
                          <p:spTgt spid="5125"/>
                        </p:tgtEl>
                        <p:attrNameLst>
                          <p:attrName>style.visibility</p:attrName>
                        </p:attrNameLst>
                      </p:cBhvr>
                      <p:to>
                        <p:strVal val="visible"/>
                      </p:to>
                    </p:set>
                    <p:animEffect transition="in" filter="fade">
                      <p:cBhvr>
                        <p:cTn dur="2000"/>
                        <p:tgtEl>
                          <p:spTgt spid="5125"/>
                        </p:tgtEl>
                      </p:cBhvr>
                    </p:animEffect>
                  </p:childTnLst>
                </p:cTn>
              </p:par>
            </p:tnLst>
          </p:tmpl>
        </p:tmplLst>
      </p:bldP>
    </p:bldLst>
  </p:timing>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2" Type="http://schemas.openxmlformats.org/officeDocument/2006/relationships/slideLayout" Target="../slideLayouts/slideLayout4.xml"/><Relationship Id="rId21" Type="http://schemas.openxmlformats.org/officeDocument/2006/relationships/image" Target="../media/image26.png"/><Relationship Id="rId20" Type="http://schemas.openxmlformats.org/officeDocument/2006/relationships/image" Target="../media/image25.png"/><Relationship Id="rId2" Type="http://schemas.openxmlformats.org/officeDocument/2006/relationships/image" Target="../media/image7.png"/><Relationship Id="rId19" Type="http://schemas.openxmlformats.org/officeDocument/2006/relationships/image" Target="../media/image24.png"/><Relationship Id="rId18"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www.chinaacc.com/wangxiao/ccb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26368;&#26032;&#25152;&#24471;&#31246;&#24180;&#25253;&#25253;&#34920;.xl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6" Type="http://schemas.openxmlformats.org/officeDocument/2006/relationships/slideLayout" Target="../slideLayouts/slideLayout13.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ctrTitle"/>
          </p:nvPr>
        </p:nvSpPr>
        <p:spPr>
          <a:xfrm>
            <a:off x="388938" y="1817688"/>
            <a:ext cx="7880350" cy="1470025"/>
          </a:xfrm>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sz="3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楷体" panose="02010609060101010101" pitchFamily="49" charset="-122"/>
                <a:cs typeface="+mj-cs"/>
              </a:rPr>
              <a:t>高新技术企业认定讲解</a:t>
            </a:r>
            <a:endParaRPr kumimoji="0" lang="zh-CN" sz="3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楷体" panose="02010609060101010101" pitchFamily="49" charset="-122"/>
              <a:cs typeface="+mj-cs"/>
            </a:endParaRPr>
          </a:p>
        </p:txBody>
      </p:sp>
      <p:sp>
        <p:nvSpPr>
          <p:cNvPr id="5122" name="Rectangle 3"/>
          <p:cNvSpPr>
            <a:spLocks noGrp="1"/>
          </p:cNvSpPr>
          <p:nvPr>
            <p:ph type="subTitle" idx="1"/>
          </p:nvPr>
        </p:nvSpPr>
        <p:spPr>
          <a:xfrm>
            <a:off x="579438" y="3886200"/>
            <a:ext cx="7974012" cy="2263775"/>
          </a:xfrm>
          <a:ln/>
        </p:spPr>
        <p:txBody>
          <a:bodyPr wrap="square" lIns="91440" tIns="45720" rIns="91440" bIns="45720" anchor="t"/>
          <a:p>
            <a:pPr eaLnBrk="1" hangingPunct="1"/>
            <a:r>
              <a:rPr lang="zh-CN" altLang="en-US" sz="3200" b="1" dirty="0">
                <a:solidFill>
                  <a:schemeClr val="folHlink"/>
                </a:solidFill>
                <a:latin typeface="+mn-lt"/>
                <a:ea typeface="+mn-ea"/>
                <a:cs typeface="+mn-cs"/>
              </a:rPr>
              <a:t>马豪杰 </a:t>
            </a:r>
            <a:endParaRPr lang="zh-CN" altLang="en-US" sz="3200" b="1" dirty="0">
              <a:solidFill>
                <a:schemeClr val="folHlink"/>
              </a:solidFill>
              <a:latin typeface="+mn-lt"/>
              <a:ea typeface="+mn-ea"/>
              <a:cs typeface="+mn-cs"/>
            </a:endParaRPr>
          </a:p>
          <a:p>
            <a:pPr eaLnBrk="1" hangingPunct="1"/>
            <a:endParaRPr lang="zh-CN" altLang="en-US" sz="3200" b="1" dirty="0">
              <a:solidFill>
                <a:schemeClr val="folHlink"/>
              </a:solidFill>
              <a:latin typeface="+mn-lt"/>
              <a:ea typeface="+mn-ea"/>
              <a:cs typeface="+mn-cs"/>
            </a:endParaRPr>
          </a:p>
          <a:p>
            <a:pPr eaLnBrk="1" hangingPunct="1"/>
            <a:r>
              <a:rPr lang="zh-CN" altLang="en-US" sz="3200" b="1" dirty="0">
                <a:solidFill>
                  <a:schemeClr val="folHlink"/>
                </a:solidFill>
                <a:latin typeface="+mn-lt"/>
                <a:ea typeface="+mn-ea"/>
                <a:cs typeface="+mn-cs"/>
              </a:rPr>
              <a:t>                               </a:t>
            </a:r>
            <a:r>
              <a:rPr lang="en-US" altLang="zh-CN" sz="2800" b="1" dirty="0">
                <a:solidFill>
                  <a:schemeClr val="folHlink"/>
                </a:solidFill>
                <a:latin typeface="+mn-lt"/>
                <a:ea typeface="+mn-ea"/>
                <a:cs typeface="+mn-cs"/>
              </a:rPr>
              <a:t>Tel:</a:t>
            </a:r>
            <a:r>
              <a:rPr lang="en-US" altLang="zh-CN" sz="2400" dirty="0">
                <a:solidFill>
                  <a:schemeClr val="folHlink"/>
                </a:solidFill>
                <a:latin typeface="+mn-lt"/>
                <a:ea typeface="+mn-ea"/>
                <a:cs typeface="+mn-cs"/>
              </a:rPr>
              <a:t>13896461393</a:t>
            </a:r>
            <a:endParaRPr lang="en-US" altLang="zh-CN" sz="2400" dirty="0">
              <a:solidFill>
                <a:schemeClr val="folHlink"/>
              </a:solidFill>
              <a:latin typeface="+mn-lt"/>
              <a:ea typeface="+mn-ea"/>
              <a:cs typeface="+mn-cs"/>
            </a:endParaRPr>
          </a:p>
          <a:p>
            <a:pPr eaLnBrk="1" hangingPunct="1"/>
            <a:r>
              <a:rPr lang="en-US" altLang="zh-CN" sz="2400" dirty="0">
                <a:solidFill>
                  <a:schemeClr val="folHlink"/>
                </a:solidFill>
                <a:latin typeface="+mn-lt"/>
                <a:ea typeface="+mn-ea"/>
                <a:cs typeface="+mn-cs"/>
              </a:rPr>
              <a:t>                               </a:t>
            </a:r>
            <a:r>
              <a:rPr lang="zh-CN" altLang="en-US" sz="2400" dirty="0">
                <a:solidFill>
                  <a:schemeClr val="folHlink"/>
                </a:solidFill>
                <a:latin typeface="+mn-lt"/>
                <a:ea typeface="+mn-ea"/>
                <a:cs typeface="+mn-cs"/>
              </a:rPr>
              <a:t>      </a:t>
            </a:r>
            <a:r>
              <a:rPr lang="en-US" altLang="zh-CN" sz="2800" b="1" dirty="0">
                <a:solidFill>
                  <a:schemeClr val="folHlink"/>
                </a:solidFill>
                <a:latin typeface="+mn-lt"/>
                <a:ea typeface="+mn-ea"/>
                <a:cs typeface="+mn-cs"/>
              </a:rPr>
              <a:t>QQ:</a:t>
            </a:r>
            <a:r>
              <a:rPr lang="en-US" altLang="zh-CN" sz="2000" b="1" dirty="0">
                <a:solidFill>
                  <a:schemeClr val="folHlink"/>
                </a:solidFill>
                <a:latin typeface="+mn-lt"/>
                <a:ea typeface="+mn-ea"/>
                <a:cs typeface="+mn-cs"/>
              </a:rPr>
              <a:t>1147424206</a:t>
            </a:r>
            <a:endParaRPr lang="en-US" altLang="zh-CN" sz="2000" b="1" dirty="0">
              <a:solidFill>
                <a:schemeClr val="folHlink"/>
              </a:solidFill>
              <a:latin typeface="+mn-lt"/>
              <a:ea typeface="+mn-ea"/>
              <a:cs typeface="+mn-cs"/>
            </a:endParaRPr>
          </a:p>
        </p:txBody>
      </p:sp>
      <p:sp>
        <p:nvSpPr>
          <p:cNvPr id="5123" name="Text Box 4"/>
          <p:cNvSpPr txBox="1"/>
          <p:nvPr/>
        </p:nvSpPr>
        <p:spPr>
          <a:xfrm>
            <a:off x="714375" y="1196975"/>
            <a:ext cx="4625975" cy="457200"/>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sz="2400" b="1" dirty="0">
                <a:solidFill>
                  <a:schemeClr val="hlink"/>
                </a:solidFill>
                <a:latin typeface="Arial" panose="020B0604020202020204" pitchFamily="34" charset="0"/>
                <a:ea typeface="宋体" panose="02010600030101010101" pitchFamily="2" charset="-122"/>
              </a:rPr>
              <a:t>八戒合创股份有限公司</a:t>
            </a:r>
            <a:endParaRPr lang="zh-CN" altLang="en-US" sz="24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563563" y="587375"/>
            <a:ext cx="8001000" cy="1216025"/>
          </a:xfrm>
          <a:ln/>
        </p:spPr>
        <p:txBody>
          <a:bodyPr wrap="square" lIns="91440" tIns="45720" rIns="91440" bIns="45720" anchor="b"/>
          <a:p>
            <a:r>
              <a:rPr lang="en-US" altLang="zh-CN" sz="2800" dirty="0"/>
              <a:t>2</a:t>
            </a:r>
            <a:r>
              <a:rPr lang="zh-CN" altLang="en-US" sz="2800" dirty="0"/>
              <a:t>、科技成果转化能力（≤</a:t>
            </a:r>
            <a:r>
              <a:rPr lang="en-US" altLang="zh-CN" sz="2800" dirty="0"/>
              <a:t>20</a:t>
            </a:r>
            <a:r>
              <a:rPr lang="zh-CN" altLang="en-US" sz="2800" dirty="0"/>
              <a:t>分）</a:t>
            </a:r>
            <a:endParaRPr lang="zh-CN" altLang="en-US" sz="2800" dirty="0"/>
          </a:p>
        </p:txBody>
      </p:sp>
      <p:graphicFrame>
        <p:nvGraphicFramePr>
          <p:cNvPr id="9" name="内容占位符 8"/>
          <p:cNvGraphicFramePr>
            <a:graphicFrameLocks noGrp="1"/>
          </p:cNvGraphicFramePr>
          <p:nvPr>
            <p:ph sz="half" idx="1"/>
          </p:nvPr>
        </p:nvGraphicFramePr>
        <p:xfrm>
          <a:off x="576263" y="2019300"/>
          <a:ext cx="2990850" cy="4068763"/>
        </p:xfrm>
        <a:graphic>
          <a:graphicData uri="http://schemas.openxmlformats.org/drawingml/2006/table">
            <a:tbl>
              <a:tblPr firstRow="1" bandRow="1">
                <a:effectLst/>
                <a:tableStyleId>{5C22544A-7EE6-4342-B048-85BDC9FD1C3A}</a:tableStyleId>
              </a:tblPr>
              <a:tblGrid>
                <a:gridCol w="2990850"/>
              </a:tblGrid>
              <a:tr h="4068763">
                <a:tc>
                  <a:txBody>
                    <a:bodyPr/>
                    <a:lstStyle/>
                    <a:p>
                      <a:pPr marL="0" marR="0" indent="0" algn="l" defTabSz="914400" rtl="0" eaLnBrk="1" fontAlgn="auto" latinLnBrk="0" hangingPunct="1">
                        <a:lnSpc>
                          <a:spcPct val="150000"/>
                        </a:lnSpc>
                        <a:spcBef>
                          <a:spcPts val="0"/>
                        </a:spcBef>
                        <a:spcAft>
                          <a:spcPts val="0"/>
                        </a:spcAft>
                        <a:buClrTx/>
                        <a:buSzTx/>
                        <a:buFontTx/>
                        <a:buNone/>
                        <a:defRPr/>
                      </a:pPr>
                      <a:endParaRPr lang="en-US" altLang="zh-CN" sz="1800" b="1" dirty="0" smtClean="0">
                        <a:solidFill>
                          <a:srgbClr val="00B0F0"/>
                        </a:solidFill>
                      </a:endParaRPr>
                    </a:p>
                    <a:p>
                      <a:pPr marL="0" marR="0" indent="0" algn="l" defTabSz="914400" rtl="0" eaLnBrk="1" fontAlgn="auto" latinLnBrk="0" hangingPunct="1">
                        <a:lnSpc>
                          <a:spcPct val="150000"/>
                        </a:lnSpc>
                        <a:spcBef>
                          <a:spcPts val="0"/>
                        </a:spcBef>
                        <a:spcAft>
                          <a:spcPts val="0"/>
                        </a:spcAft>
                        <a:buClrTx/>
                        <a:buSzTx/>
                        <a:buFontTx/>
                        <a:buNone/>
                        <a:defRPr/>
                      </a:pPr>
                      <a:r>
                        <a:rPr lang="zh-CN" altLang="en-US" sz="1800" b="1" dirty="0" smtClean="0">
                          <a:solidFill>
                            <a:srgbClr val="00B0F0"/>
                          </a:solidFill>
                        </a:rPr>
                        <a:t>由技术专家根据企业科技成果转化总体情况和近</a:t>
                      </a:r>
                      <a:r>
                        <a:rPr lang="en-US" altLang="zh-CN" sz="1800" b="1" dirty="0" smtClean="0">
                          <a:solidFill>
                            <a:srgbClr val="00B0F0"/>
                          </a:solidFill>
                        </a:rPr>
                        <a:t>3</a:t>
                      </a:r>
                      <a:r>
                        <a:rPr lang="zh-CN" altLang="en-US" sz="1800" b="1" dirty="0" smtClean="0">
                          <a:solidFill>
                            <a:srgbClr val="00B0F0"/>
                          </a:solidFill>
                        </a:rPr>
                        <a:t>年内科技成果转化的年平均数进行综合评价。同一科技成果分别在国内外转化的，或转化为多个产品、服务、工艺、样品、样机等的，只计为一项。</a:t>
                      </a:r>
                      <a:endParaRPr lang="zh-CN" altLang="en-US" sz="1800" b="1" dirty="0" smtClean="0">
                        <a:solidFill>
                          <a:srgbClr val="00B0F0"/>
                        </a:solidFill>
                      </a:endParaRPr>
                    </a:p>
                    <a:p>
                      <a:endParaRPr lang="zh-CN" altLang="en-US" sz="1800" dirty="0"/>
                    </a:p>
                  </a:txBody>
                  <a:tcPr marL="91435" marR="91435" marT="45689" marB="45689">
                    <a:solidFill>
                      <a:srgbClr val="EBF5F5"/>
                    </a:solidFill>
                  </a:tcPr>
                </a:tc>
              </a:tr>
            </a:tbl>
          </a:graphicData>
        </a:graphic>
      </p:graphicFrame>
      <p:graphicFrame>
        <p:nvGraphicFramePr>
          <p:cNvPr id="11" name="内容占位符 10"/>
          <p:cNvGraphicFramePr>
            <a:graphicFrameLocks noGrp="1"/>
          </p:cNvGraphicFramePr>
          <p:nvPr>
            <p:ph sz="half" idx="1"/>
          </p:nvPr>
        </p:nvGraphicFramePr>
        <p:xfrm>
          <a:off x="4643438" y="2212975"/>
          <a:ext cx="4252913" cy="3657600"/>
        </p:xfrm>
        <a:graphic>
          <a:graphicData uri="http://schemas.openxmlformats.org/drawingml/2006/table">
            <a:tbl>
              <a:tblPr firstRow="1" bandRow="1">
                <a:tableStyleId>{5C22544A-7EE6-4342-B048-85BDC9FD1C3A}</a:tableStyleId>
              </a:tblPr>
              <a:tblGrid>
                <a:gridCol w="4252912"/>
              </a:tblGrid>
              <a:tr h="3657600">
                <a:tc>
                  <a:txBody>
                    <a:bodyPr/>
                    <a:lstStyle/>
                    <a:p>
                      <a:pPr marL="0" indent="0">
                        <a:lnSpc>
                          <a:spcPct val="200000"/>
                        </a:lnSpc>
                        <a:buNone/>
                      </a:pPr>
                      <a:r>
                        <a:rPr lang="en-US" altLang="zh-CN" sz="1800" dirty="0" smtClean="0"/>
                        <a:t>A.</a:t>
                      </a:r>
                      <a:r>
                        <a:rPr lang="zh-CN" altLang="en-US" sz="1800" dirty="0" smtClean="0"/>
                        <a:t>转化能力强，   ≥</a:t>
                      </a:r>
                      <a:r>
                        <a:rPr lang="en-US" altLang="zh-CN" sz="1800" dirty="0" smtClean="0"/>
                        <a:t>5</a:t>
                      </a:r>
                      <a:r>
                        <a:rPr lang="zh-CN" altLang="en-US" sz="1800" dirty="0" smtClean="0"/>
                        <a:t>项（</a:t>
                      </a:r>
                      <a:r>
                        <a:rPr lang="en-US" altLang="zh-CN" sz="1800" dirty="0" smtClean="0"/>
                        <a:t>25-30</a:t>
                      </a:r>
                      <a:r>
                        <a:rPr lang="zh-CN" altLang="en-US" sz="1800" dirty="0" smtClean="0"/>
                        <a:t>分）</a:t>
                      </a:r>
                      <a:endParaRPr lang="en-US" altLang="zh-CN" sz="1800" dirty="0" smtClean="0"/>
                    </a:p>
                    <a:p>
                      <a:pPr marL="0" indent="0">
                        <a:lnSpc>
                          <a:spcPct val="200000"/>
                        </a:lnSpc>
                        <a:buNone/>
                      </a:pPr>
                      <a:r>
                        <a:rPr lang="en-US" altLang="zh-CN" sz="1800" dirty="0" smtClean="0"/>
                        <a:t>B.</a:t>
                      </a:r>
                      <a:r>
                        <a:rPr lang="zh-CN" altLang="en-US" sz="1800" dirty="0" smtClean="0"/>
                        <a:t>转化能力较强，≥</a:t>
                      </a:r>
                      <a:r>
                        <a:rPr lang="en-US" altLang="zh-CN" sz="1800" dirty="0" smtClean="0"/>
                        <a:t>4</a:t>
                      </a:r>
                      <a:r>
                        <a:rPr lang="zh-CN" altLang="en-US" sz="1800" dirty="0" smtClean="0"/>
                        <a:t>项（</a:t>
                      </a:r>
                      <a:r>
                        <a:rPr lang="en-US" altLang="zh-CN" sz="1800" dirty="0" smtClean="0"/>
                        <a:t>19-24</a:t>
                      </a:r>
                      <a:r>
                        <a:rPr lang="zh-CN" altLang="en-US" sz="1800" dirty="0" smtClean="0"/>
                        <a:t>分）</a:t>
                      </a:r>
                      <a:endParaRPr lang="en-US" altLang="zh-CN" sz="1800" dirty="0" smtClean="0"/>
                    </a:p>
                    <a:p>
                      <a:pPr marL="0" indent="0">
                        <a:lnSpc>
                          <a:spcPct val="200000"/>
                        </a:lnSpc>
                        <a:buNone/>
                      </a:pPr>
                      <a:r>
                        <a:rPr lang="en-US" altLang="zh-CN" sz="1800" dirty="0" smtClean="0"/>
                        <a:t>C.</a:t>
                      </a:r>
                      <a:r>
                        <a:rPr lang="zh-CN" altLang="en-US" sz="1800" dirty="0" smtClean="0"/>
                        <a:t>转化能力一般，≥</a:t>
                      </a:r>
                      <a:r>
                        <a:rPr lang="en-US" altLang="zh-CN" sz="1800" dirty="0" smtClean="0"/>
                        <a:t>3</a:t>
                      </a:r>
                      <a:r>
                        <a:rPr lang="zh-CN" altLang="en-US" sz="1800" dirty="0" smtClean="0"/>
                        <a:t>项（</a:t>
                      </a:r>
                      <a:r>
                        <a:rPr lang="en-US" altLang="zh-CN" sz="1800" dirty="0" smtClean="0"/>
                        <a:t>13-18</a:t>
                      </a:r>
                      <a:r>
                        <a:rPr lang="zh-CN" altLang="en-US" sz="1800" dirty="0" smtClean="0"/>
                        <a:t>分）</a:t>
                      </a:r>
                      <a:endParaRPr lang="en-US" altLang="zh-CN" sz="1800" dirty="0" smtClean="0"/>
                    </a:p>
                    <a:p>
                      <a:pPr marL="0" indent="0">
                        <a:lnSpc>
                          <a:spcPct val="200000"/>
                        </a:lnSpc>
                        <a:buNone/>
                      </a:pPr>
                      <a:r>
                        <a:rPr lang="en-US" altLang="zh-CN" sz="1800" dirty="0" smtClean="0"/>
                        <a:t>D.</a:t>
                      </a:r>
                      <a:r>
                        <a:rPr lang="zh-CN" altLang="en-US" sz="1800" dirty="0" smtClean="0"/>
                        <a:t>转化能力较弱，≥</a:t>
                      </a:r>
                      <a:r>
                        <a:rPr lang="en-US" altLang="zh-CN" sz="1800" dirty="0" smtClean="0"/>
                        <a:t>2</a:t>
                      </a:r>
                      <a:r>
                        <a:rPr lang="zh-CN" altLang="en-US" sz="1800" dirty="0" smtClean="0"/>
                        <a:t>项（</a:t>
                      </a:r>
                      <a:r>
                        <a:rPr lang="en-US" altLang="zh-CN" sz="1800" dirty="0" smtClean="0"/>
                        <a:t>7-12</a:t>
                      </a:r>
                      <a:r>
                        <a:rPr lang="zh-CN" altLang="en-US" sz="1800" dirty="0" smtClean="0"/>
                        <a:t>分）</a:t>
                      </a:r>
                      <a:endParaRPr lang="en-US" altLang="zh-CN" sz="1800" dirty="0" smtClean="0"/>
                    </a:p>
                    <a:p>
                      <a:pPr marL="0" indent="0">
                        <a:lnSpc>
                          <a:spcPct val="200000"/>
                        </a:lnSpc>
                        <a:buNone/>
                      </a:pPr>
                      <a:r>
                        <a:rPr lang="en-US" altLang="zh-CN" sz="1800" dirty="0" smtClean="0"/>
                        <a:t>E.</a:t>
                      </a:r>
                      <a:r>
                        <a:rPr lang="zh-CN" altLang="en-US" sz="1800" dirty="0" smtClean="0"/>
                        <a:t>转化能力弱，    ≥</a:t>
                      </a:r>
                      <a:r>
                        <a:rPr lang="en-US" altLang="zh-CN" sz="1800" dirty="0" smtClean="0"/>
                        <a:t>1</a:t>
                      </a:r>
                      <a:r>
                        <a:rPr lang="zh-CN" altLang="en-US" sz="1800" dirty="0" smtClean="0"/>
                        <a:t>项（</a:t>
                      </a:r>
                      <a:r>
                        <a:rPr lang="en-US" altLang="zh-CN" sz="1800" dirty="0" smtClean="0"/>
                        <a:t>1-6</a:t>
                      </a:r>
                      <a:r>
                        <a:rPr lang="zh-CN" altLang="en-US" sz="1800" dirty="0" smtClean="0"/>
                        <a:t>分）</a:t>
                      </a:r>
                      <a:endParaRPr lang="en-US" altLang="zh-CN" sz="1800" dirty="0" smtClean="0"/>
                    </a:p>
                    <a:p>
                      <a:pPr marL="0" indent="0">
                        <a:lnSpc>
                          <a:spcPct val="200000"/>
                        </a:lnSpc>
                        <a:buNone/>
                      </a:pPr>
                      <a:r>
                        <a:rPr lang="en-US" altLang="zh-CN" sz="1800" dirty="0" smtClean="0"/>
                        <a:t>F.</a:t>
                      </a:r>
                      <a:r>
                        <a:rPr lang="zh-CN" altLang="en-US" sz="1800" dirty="0" smtClean="0"/>
                        <a:t>转化能力无，       </a:t>
                      </a:r>
                      <a:r>
                        <a:rPr lang="en-US" altLang="zh-CN" sz="1800" dirty="0" smtClean="0"/>
                        <a:t>0</a:t>
                      </a:r>
                      <a:r>
                        <a:rPr lang="zh-CN" altLang="en-US" sz="1800" dirty="0" smtClean="0"/>
                        <a:t>项（</a:t>
                      </a:r>
                      <a:r>
                        <a:rPr lang="en-US" altLang="zh-CN" sz="1800" dirty="0" smtClean="0"/>
                        <a:t>0</a:t>
                      </a:r>
                      <a:r>
                        <a:rPr lang="zh-CN" altLang="en-US" sz="1800" dirty="0" smtClean="0"/>
                        <a:t>分）</a:t>
                      </a:r>
                      <a:endParaRPr lang="zh-CN" altLang="en-US" sz="1800" dirty="0" smtClean="0"/>
                    </a:p>
                    <a:p>
                      <a:endParaRPr lang="zh-CN" altLang="en-US" sz="1800" dirty="0"/>
                    </a:p>
                  </a:txBody>
                  <a:tcPr marT="45726" marB="45726">
                    <a:solidFill>
                      <a:srgbClr val="92D050"/>
                    </a:solidFill>
                  </a:tcPr>
                </a:tc>
              </a:tr>
            </a:tbl>
          </a:graphicData>
        </a:graphic>
      </p:graphicFrame>
      <p:sp>
        <p:nvSpPr>
          <p:cNvPr id="14350" name="矩形 7"/>
          <p:cNvSpPr/>
          <p:nvPr/>
        </p:nvSpPr>
        <p:spPr>
          <a:xfrm>
            <a:off x="1885950" y="3871913"/>
            <a:ext cx="914400" cy="914400"/>
          </a:xfrm>
          <a:prstGeom prst="rect">
            <a:avLst/>
          </a:prstGeom>
          <a:noFill/>
          <a:ln w="9525">
            <a:noFill/>
          </a:ln>
        </p:spPr>
        <p:txBody>
          <a:bodyPr anchor="t"/>
          <a:p>
            <a:pPr lvl="0" indent="0" eaLnBrk="0" hangingPunc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10" name="燕尾形箭头 9"/>
          <p:cNvSpPr/>
          <p:nvPr/>
        </p:nvSpPr>
        <p:spPr bwMode="auto">
          <a:xfrm>
            <a:off x="3657600" y="3781425"/>
            <a:ext cx="823913" cy="315913"/>
          </a:xfrm>
          <a:prstGeom prst="notchedRightArrow">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华文隶书" pitchFamily="2" charset="-122"/>
              <a:cs typeface="+mn-cs"/>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xfrm>
            <a:off x="574675" y="552450"/>
            <a:ext cx="8001000" cy="1216025"/>
          </a:xfrm>
          <a:ln/>
        </p:spPr>
        <p:txBody>
          <a:bodyPr wrap="square" lIns="91440" tIns="45720" rIns="91440" bIns="45720" anchor="b"/>
          <a:p>
            <a:r>
              <a:rPr lang="en-US" altLang="zh-CN" sz="2800" b="1" dirty="0"/>
              <a:t>3</a:t>
            </a:r>
            <a:r>
              <a:rPr lang="zh-CN" altLang="en-US" sz="2800" b="1" dirty="0"/>
              <a:t>、研究开发组织管理水平（≤</a:t>
            </a:r>
            <a:r>
              <a:rPr lang="en-US" altLang="zh-CN" sz="2800" b="1" dirty="0"/>
              <a:t>20</a:t>
            </a:r>
            <a:r>
              <a:rPr lang="zh-CN" altLang="en-US" sz="2800" b="1" dirty="0"/>
              <a:t>分）</a:t>
            </a:r>
            <a:endParaRPr lang="zh-CN" altLang="en-US" sz="2800" b="1" dirty="0"/>
          </a:p>
        </p:txBody>
      </p:sp>
      <p:sp>
        <p:nvSpPr>
          <p:cNvPr id="15362" name="内容占位符 2"/>
          <p:cNvSpPr>
            <a:spLocks noGrp="1"/>
          </p:cNvSpPr>
          <p:nvPr>
            <p:ph sz="half" idx="1"/>
          </p:nvPr>
        </p:nvSpPr>
        <p:spPr>
          <a:xfrm>
            <a:off x="566738" y="2020888"/>
            <a:ext cx="8047037" cy="4335462"/>
          </a:xfrm>
          <a:ln/>
        </p:spPr>
        <p:txBody>
          <a:bodyPr wrap="square" lIns="91440" tIns="45720" rIns="91440" bIns="45720" anchor="t"/>
          <a:p>
            <a:pPr marL="0" indent="0">
              <a:lnSpc>
                <a:spcPct val="150000"/>
              </a:lnSpc>
              <a:buClr>
                <a:schemeClr val="accent2"/>
              </a:buClr>
              <a:buFont typeface="Wingdings" panose="05000000000000000000" pitchFamily="2" charset="2"/>
              <a:buNone/>
            </a:pPr>
            <a:r>
              <a:rPr lang="zh-CN" altLang="en-US" sz="1800" dirty="0">
                <a:latin typeface="+mn-lt"/>
                <a:ea typeface="+mn-ea"/>
                <a:cs typeface="+mn-cs"/>
              </a:rPr>
              <a:t>（</a:t>
            </a:r>
            <a:r>
              <a:rPr lang="en-US" altLang="zh-CN" sz="1800" dirty="0">
                <a:latin typeface="+mn-lt"/>
                <a:ea typeface="+mn-ea"/>
                <a:cs typeface="+mn-cs"/>
              </a:rPr>
              <a:t>1</a:t>
            </a:r>
            <a:r>
              <a:rPr lang="zh-CN" altLang="en-US" sz="1800" dirty="0">
                <a:latin typeface="+mn-lt"/>
                <a:ea typeface="+mn-ea"/>
                <a:cs typeface="+mn-cs"/>
              </a:rPr>
              <a:t>）制定了企业研究开发的组织管理制度，建立了研发投入核算体系，编制了研发费用辅助账；（≤</a:t>
            </a:r>
            <a:r>
              <a:rPr lang="en-US" altLang="zh-CN" sz="1800" dirty="0">
                <a:latin typeface="+mn-lt"/>
                <a:ea typeface="+mn-ea"/>
                <a:cs typeface="+mn-cs"/>
              </a:rPr>
              <a:t>6</a:t>
            </a:r>
            <a:r>
              <a:rPr lang="zh-CN" altLang="en-US" sz="1800" dirty="0">
                <a:latin typeface="+mn-lt"/>
                <a:ea typeface="+mn-ea"/>
                <a:cs typeface="+mn-cs"/>
              </a:rPr>
              <a:t>分）</a:t>
            </a:r>
            <a:endParaRPr lang="en-US" altLang="zh-CN" sz="1800" dirty="0">
              <a:latin typeface="+mn-lt"/>
              <a:ea typeface="+mn-ea"/>
              <a:cs typeface="+mn-cs"/>
            </a:endParaRPr>
          </a:p>
          <a:p>
            <a:pPr marL="0" indent="0">
              <a:lnSpc>
                <a:spcPct val="150000"/>
              </a:lnSpc>
              <a:buClr>
                <a:schemeClr val="accent2"/>
              </a:buClr>
              <a:buFont typeface="Wingdings" panose="05000000000000000000" pitchFamily="2" charset="2"/>
              <a:buNone/>
            </a:pPr>
            <a:r>
              <a:rPr lang="zh-CN" altLang="en-US" sz="1800" dirty="0">
                <a:latin typeface="+mn-lt"/>
                <a:ea typeface="+mn-ea"/>
                <a:cs typeface="+mn-cs"/>
              </a:rPr>
              <a:t>（</a:t>
            </a:r>
            <a:r>
              <a:rPr lang="en-US" altLang="zh-CN" sz="1800" dirty="0">
                <a:latin typeface="+mn-lt"/>
                <a:ea typeface="+mn-ea"/>
                <a:cs typeface="+mn-cs"/>
              </a:rPr>
              <a:t>2</a:t>
            </a:r>
            <a:r>
              <a:rPr lang="zh-CN" altLang="en-US" sz="1800" dirty="0">
                <a:latin typeface="+mn-lt"/>
                <a:ea typeface="+mn-ea"/>
                <a:cs typeface="+mn-cs"/>
              </a:rPr>
              <a:t>）设立了内部科学技术研究开发机构并具备相应的科研条件，与国内外研究开发机构开展多种形式的产学研合作；（≤</a:t>
            </a:r>
            <a:r>
              <a:rPr lang="en-US" altLang="zh-CN" sz="1800" dirty="0">
                <a:latin typeface="+mn-lt"/>
                <a:ea typeface="+mn-ea"/>
                <a:cs typeface="+mn-cs"/>
              </a:rPr>
              <a:t>6</a:t>
            </a:r>
            <a:r>
              <a:rPr lang="zh-CN" altLang="en-US" sz="1800" dirty="0">
                <a:latin typeface="+mn-lt"/>
                <a:ea typeface="+mn-ea"/>
                <a:cs typeface="+mn-cs"/>
              </a:rPr>
              <a:t>分）</a:t>
            </a:r>
            <a:endParaRPr lang="en-US" altLang="zh-CN" sz="1800" dirty="0">
              <a:latin typeface="+mn-lt"/>
              <a:ea typeface="+mn-ea"/>
              <a:cs typeface="+mn-cs"/>
            </a:endParaRPr>
          </a:p>
          <a:p>
            <a:pPr marL="0" indent="0">
              <a:lnSpc>
                <a:spcPct val="150000"/>
              </a:lnSpc>
              <a:buClr>
                <a:schemeClr val="accent2"/>
              </a:buClr>
              <a:buFont typeface="Wingdings" panose="05000000000000000000" pitchFamily="2" charset="2"/>
              <a:buNone/>
            </a:pPr>
            <a:r>
              <a:rPr lang="zh-CN" altLang="en-US" sz="1800" dirty="0">
                <a:latin typeface="+mn-lt"/>
                <a:ea typeface="+mn-ea"/>
                <a:cs typeface="+mn-cs"/>
              </a:rPr>
              <a:t>（</a:t>
            </a:r>
            <a:r>
              <a:rPr lang="en-US" altLang="zh-CN" sz="1800" dirty="0">
                <a:latin typeface="+mn-lt"/>
                <a:ea typeface="+mn-ea"/>
                <a:cs typeface="+mn-cs"/>
              </a:rPr>
              <a:t>3</a:t>
            </a:r>
            <a:r>
              <a:rPr lang="zh-CN" altLang="en-US" sz="1800" dirty="0">
                <a:latin typeface="+mn-lt"/>
                <a:ea typeface="+mn-ea"/>
                <a:cs typeface="+mn-cs"/>
              </a:rPr>
              <a:t>）建立科技成果转化的组织实施与激励奖励制度，建立开放式的创新创业平台；（≤</a:t>
            </a:r>
            <a:r>
              <a:rPr lang="en-US" altLang="zh-CN" sz="1800" dirty="0">
                <a:latin typeface="+mn-lt"/>
                <a:ea typeface="+mn-ea"/>
                <a:cs typeface="+mn-cs"/>
              </a:rPr>
              <a:t>4</a:t>
            </a:r>
            <a:r>
              <a:rPr lang="zh-CN" altLang="en-US" sz="1800" dirty="0">
                <a:latin typeface="+mn-lt"/>
                <a:ea typeface="+mn-ea"/>
                <a:cs typeface="+mn-cs"/>
              </a:rPr>
              <a:t>分）</a:t>
            </a:r>
            <a:endParaRPr lang="en-US" altLang="zh-CN" sz="1800" dirty="0">
              <a:latin typeface="+mn-lt"/>
              <a:ea typeface="+mn-ea"/>
              <a:cs typeface="+mn-cs"/>
            </a:endParaRPr>
          </a:p>
          <a:p>
            <a:pPr marL="0" indent="0">
              <a:lnSpc>
                <a:spcPct val="150000"/>
              </a:lnSpc>
              <a:buClr>
                <a:schemeClr val="accent2"/>
              </a:buClr>
              <a:buFont typeface="Wingdings" panose="05000000000000000000" pitchFamily="2" charset="2"/>
              <a:buNone/>
            </a:pPr>
            <a:r>
              <a:rPr lang="zh-CN" altLang="en-US" sz="1800" dirty="0">
                <a:latin typeface="+mn-lt"/>
                <a:ea typeface="+mn-ea"/>
                <a:cs typeface="+mn-cs"/>
              </a:rPr>
              <a:t>（</a:t>
            </a:r>
            <a:r>
              <a:rPr lang="en-US" altLang="zh-CN" sz="1800" dirty="0">
                <a:latin typeface="+mn-lt"/>
                <a:ea typeface="+mn-ea"/>
                <a:cs typeface="+mn-cs"/>
              </a:rPr>
              <a:t>4</a:t>
            </a:r>
            <a:r>
              <a:rPr lang="zh-CN" altLang="en-US" sz="1800" dirty="0">
                <a:latin typeface="+mn-lt"/>
                <a:ea typeface="+mn-ea"/>
                <a:cs typeface="+mn-cs"/>
              </a:rPr>
              <a:t>）建立了科技人员的培养进修、职工技能培训、优秀人才引进，以及人才绩效评价奖励制度；（≤</a:t>
            </a:r>
            <a:r>
              <a:rPr lang="en-US" altLang="zh-CN" sz="1800" dirty="0">
                <a:latin typeface="+mn-lt"/>
                <a:ea typeface="+mn-ea"/>
                <a:cs typeface="+mn-cs"/>
              </a:rPr>
              <a:t>4</a:t>
            </a:r>
            <a:r>
              <a:rPr lang="zh-CN" altLang="en-US" sz="1800" dirty="0">
                <a:latin typeface="+mn-lt"/>
                <a:ea typeface="+mn-ea"/>
                <a:cs typeface="+mn-cs"/>
              </a:rPr>
              <a:t>分）</a:t>
            </a:r>
            <a:endParaRPr lang="en-US" altLang="zh-CN" sz="1800" dirty="0">
              <a:latin typeface="+mn-lt"/>
              <a:ea typeface="+mn-ea"/>
              <a:cs typeface="+mn-cs"/>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574675" y="485775"/>
            <a:ext cx="8001000" cy="1216025"/>
          </a:xfrm>
          <a:ln/>
        </p:spPr>
        <p:txBody>
          <a:bodyPr wrap="square" lIns="91440" tIns="45720" rIns="91440" bIns="45720" anchor="b"/>
          <a:p>
            <a:r>
              <a:rPr lang="en-US" altLang="zh-CN" sz="2800" dirty="0"/>
              <a:t>4</a:t>
            </a:r>
            <a:r>
              <a:rPr lang="zh-CN" altLang="en-US" sz="2800" dirty="0"/>
              <a:t>、企业成长性（≤</a:t>
            </a:r>
            <a:r>
              <a:rPr lang="en-US" altLang="zh-CN" sz="2800" dirty="0"/>
              <a:t>20</a:t>
            </a:r>
            <a:r>
              <a:rPr lang="zh-CN" altLang="en-US" sz="2800" dirty="0"/>
              <a:t>分）</a:t>
            </a:r>
            <a:endParaRPr lang="zh-CN" altLang="en-US" sz="2800" dirty="0"/>
          </a:p>
        </p:txBody>
      </p:sp>
      <p:graphicFrame>
        <p:nvGraphicFramePr>
          <p:cNvPr id="7" name="内容占位符 6"/>
          <p:cNvGraphicFramePr>
            <a:graphicFrameLocks noGrp="1"/>
          </p:cNvGraphicFramePr>
          <p:nvPr>
            <p:ph sz="half" idx="1"/>
          </p:nvPr>
        </p:nvGraphicFramePr>
        <p:xfrm>
          <a:off x="160338" y="2032000"/>
          <a:ext cx="3689350" cy="4778375"/>
        </p:xfrm>
        <a:graphic>
          <a:graphicData uri="http://schemas.openxmlformats.org/drawingml/2006/table">
            <a:tbl>
              <a:tblPr firstRow="1" bandRow="1">
                <a:tableStyleId>{5C22544A-7EE6-4342-B048-85BDC9FD1C3A}</a:tableStyleId>
              </a:tblPr>
              <a:tblGrid>
                <a:gridCol w="3689350"/>
              </a:tblGrid>
              <a:tr h="4778375">
                <a:tc>
                  <a:txBody>
                    <a:bodyPr/>
                    <a:lstStyle/>
                    <a:p>
                      <a:pPr marL="0" indent="0">
                        <a:lnSpc>
                          <a:spcPts val="2500"/>
                        </a:lnSpc>
                        <a:buNone/>
                      </a:pPr>
                      <a:r>
                        <a:rPr lang="zh-CN" altLang="en-US" sz="1400" dirty="0" smtClean="0">
                          <a:solidFill>
                            <a:srgbClr val="00B0F0"/>
                          </a:solidFill>
                        </a:rPr>
                        <a:t>（</a:t>
                      </a:r>
                      <a:r>
                        <a:rPr lang="en-US" altLang="zh-CN" sz="1400" dirty="0" smtClean="0">
                          <a:solidFill>
                            <a:srgbClr val="00B0F0"/>
                          </a:solidFill>
                        </a:rPr>
                        <a:t>1</a:t>
                      </a:r>
                      <a:r>
                        <a:rPr lang="zh-CN" altLang="en-US" sz="1400" dirty="0" smtClean="0">
                          <a:solidFill>
                            <a:srgbClr val="00B0F0"/>
                          </a:solidFill>
                        </a:rPr>
                        <a:t>）净资产增长率</a:t>
                      </a:r>
                      <a:endParaRPr lang="en-US" altLang="zh-CN" sz="1400" dirty="0" smtClean="0">
                        <a:solidFill>
                          <a:srgbClr val="00B0F0"/>
                        </a:solidFill>
                      </a:endParaRPr>
                    </a:p>
                    <a:p>
                      <a:pPr marL="0" indent="0">
                        <a:lnSpc>
                          <a:spcPts val="2500"/>
                        </a:lnSpc>
                        <a:buNone/>
                      </a:pPr>
                      <a:r>
                        <a:rPr lang="zh-CN" altLang="en-US" sz="1400" dirty="0" smtClean="0">
                          <a:solidFill>
                            <a:srgbClr val="00B0F0"/>
                          </a:solidFill>
                        </a:rPr>
                        <a:t>净资产增长率</a:t>
                      </a:r>
                      <a:r>
                        <a:rPr lang="en-US" altLang="zh-CN" sz="1400" dirty="0" smtClean="0">
                          <a:solidFill>
                            <a:srgbClr val="00B0F0"/>
                          </a:solidFill>
                        </a:rPr>
                        <a:t>=1/2</a:t>
                      </a:r>
                      <a:r>
                        <a:rPr lang="zh-CN" altLang="zh-CN" sz="1400" dirty="0" smtClean="0">
                          <a:solidFill>
                            <a:srgbClr val="00B0F0"/>
                          </a:solidFill>
                        </a:rPr>
                        <a:t>×（第二年</a:t>
                      </a:r>
                      <a:r>
                        <a:rPr lang="zh-CN" altLang="en-US" sz="1400" dirty="0" smtClean="0">
                          <a:solidFill>
                            <a:srgbClr val="00B0F0"/>
                          </a:solidFill>
                        </a:rPr>
                        <a:t>净</a:t>
                      </a:r>
                      <a:r>
                        <a:rPr lang="zh-CN" altLang="zh-CN" sz="1400" dirty="0" smtClean="0">
                          <a:solidFill>
                            <a:srgbClr val="00B0F0"/>
                          </a:solidFill>
                        </a:rPr>
                        <a:t>资产÷第一年</a:t>
                      </a:r>
                      <a:r>
                        <a:rPr lang="zh-CN" altLang="en-US" sz="1400" dirty="0" smtClean="0">
                          <a:solidFill>
                            <a:srgbClr val="00B0F0"/>
                          </a:solidFill>
                        </a:rPr>
                        <a:t>净</a:t>
                      </a:r>
                      <a:r>
                        <a:rPr lang="zh-CN" altLang="zh-CN" sz="1400" dirty="0" smtClean="0">
                          <a:solidFill>
                            <a:srgbClr val="00B0F0"/>
                          </a:solidFill>
                        </a:rPr>
                        <a:t>资产</a:t>
                      </a:r>
                      <a:r>
                        <a:rPr lang="en-US" altLang="zh-CN" sz="1400" dirty="0" smtClean="0">
                          <a:solidFill>
                            <a:srgbClr val="00B0F0"/>
                          </a:solidFill>
                        </a:rPr>
                        <a:t>+</a:t>
                      </a:r>
                      <a:r>
                        <a:rPr lang="zh-CN" altLang="zh-CN" sz="1400" dirty="0" smtClean="0">
                          <a:solidFill>
                            <a:srgbClr val="00B0F0"/>
                          </a:solidFill>
                        </a:rPr>
                        <a:t>第三年</a:t>
                      </a:r>
                      <a:r>
                        <a:rPr lang="zh-CN" altLang="en-US" sz="1400" dirty="0" smtClean="0">
                          <a:solidFill>
                            <a:srgbClr val="00B0F0"/>
                          </a:solidFill>
                        </a:rPr>
                        <a:t>净</a:t>
                      </a:r>
                      <a:r>
                        <a:rPr lang="zh-CN" altLang="zh-CN" sz="1400" dirty="0" smtClean="0">
                          <a:solidFill>
                            <a:srgbClr val="00B0F0"/>
                          </a:solidFill>
                        </a:rPr>
                        <a:t>资产÷第二年</a:t>
                      </a:r>
                      <a:r>
                        <a:rPr lang="zh-CN" altLang="en-US" sz="1400" dirty="0" smtClean="0">
                          <a:solidFill>
                            <a:srgbClr val="00B0F0"/>
                          </a:solidFill>
                        </a:rPr>
                        <a:t>净</a:t>
                      </a:r>
                      <a:r>
                        <a:rPr lang="zh-CN" altLang="zh-CN" sz="1400" dirty="0" smtClean="0">
                          <a:solidFill>
                            <a:srgbClr val="00B0F0"/>
                          </a:solidFill>
                        </a:rPr>
                        <a:t>资产）—</a:t>
                      </a:r>
                      <a:r>
                        <a:rPr lang="en-US" altLang="zh-CN" sz="1400" dirty="0" smtClean="0">
                          <a:solidFill>
                            <a:srgbClr val="00B0F0"/>
                          </a:solidFill>
                        </a:rPr>
                        <a:t>1</a:t>
                      </a:r>
                      <a:endParaRPr lang="en-US" altLang="zh-CN" sz="1400" dirty="0" smtClean="0">
                        <a:solidFill>
                          <a:srgbClr val="00B0F0"/>
                        </a:solidFill>
                      </a:endParaRPr>
                    </a:p>
                    <a:p>
                      <a:pPr marL="0" indent="0">
                        <a:lnSpc>
                          <a:spcPts val="2500"/>
                        </a:lnSpc>
                        <a:buNone/>
                      </a:pPr>
                      <a:r>
                        <a:rPr lang="zh-CN" altLang="en-US" sz="1400" dirty="0" smtClean="0">
                          <a:solidFill>
                            <a:srgbClr val="00B0F0"/>
                          </a:solidFill>
                        </a:rPr>
                        <a:t>净资产</a:t>
                      </a:r>
                      <a:r>
                        <a:rPr lang="en-US" altLang="zh-CN" sz="1400" dirty="0" smtClean="0">
                          <a:solidFill>
                            <a:srgbClr val="00B0F0"/>
                          </a:solidFill>
                        </a:rPr>
                        <a:t>=</a:t>
                      </a:r>
                      <a:r>
                        <a:rPr lang="zh-CN" altLang="en-US" sz="1400" dirty="0" smtClean="0">
                          <a:solidFill>
                            <a:srgbClr val="00B0F0"/>
                          </a:solidFill>
                        </a:rPr>
                        <a:t>资产总额</a:t>
                      </a:r>
                      <a:r>
                        <a:rPr lang="en-US" altLang="zh-CN" sz="1400" dirty="0" smtClean="0">
                          <a:solidFill>
                            <a:srgbClr val="00B0F0"/>
                          </a:solidFill>
                        </a:rPr>
                        <a:t>-</a:t>
                      </a:r>
                      <a:r>
                        <a:rPr lang="zh-CN" altLang="en-US" sz="1400" dirty="0" smtClean="0">
                          <a:solidFill>
                            <a:srgbClr val="00B0F0"/>
                          </a:solidFill>
                        </a:rPr>
                        <a:t>负债总额</a:t>
                      </a:r>
                      <a:endParaRPr lang="en-US" altLang="zh-CN" sz="1400" dirty="0" smtClean="0">
                        <a:solidFill>
                          <a:srgbClr val="00B0F0"/>
                        </a:solidFill>
                      </a:endParaRPr>
                    </a:p>
                    <a:p>
                      <a:pPr marL="0" indent="0">
                        <a:lnSpc>
                          <a:spcPts val="2500"/>
                        </a:lnSpc>
                        <a:buNone/>
                      </a:pPr>
                      <a:r>
                        <a:rPr lang="zh-CN" altLang="en-US" sz="1400" dirty="0" smtClean="0">
                          <a:solidFill>
                            <a:srgbClr val="00B0F0"/>
                          </a:solidFill>
                        </a:rPr>
                        <a:t>（</a:t>
                      </a:r>
                      <a:r>
                        <a:rPr lang="en-US" altLang="zh-CN" sz="1400" dirty="0" smtClean="0">
                          <a:solidFill>
                            <a:srgbClr val="00B0F0"/>
                          </a:solidFill>
                        </a:rPr>
                        <a:t>2</a:t>
                      </a:r>
                      <a:r>
                        <a:rPr lang="zh-CN" altLang="en-US" sz="1400" dirty="0" smtClean="0">
                          <a:solidFill>
                            <a:srgbClr val="00B0F0"/>
                          </a:solidFill>
                        </a:rPr>
                        <a:t>）销售收入增长率</a:t>
                      </a:r>
                      <a:endParaRPr lang="en-US" altLang="zh-CN" sz="1400" dirty="0" smtClean="0">
                        <a:solidFill>
                          <a:srgbClr val="00B0F0"/>
                        </a:solidFill>
                      </a:endParaRPr>
                    </a:p>
                    <a:p>
                      <a:pPr marL="0" indent="0">
                        <a:lnSpc>
                          <a:spcPts val="2500"/>
                        </a:lnSpc>
                        <a:buNone/>
                      </a:pPr>
                      <a:r>
                        <a:rPr lang="zh-CN" altLang="en-US" sz="1400" dirty="0" smtClean="0">
                          <a:solidFill>
                            <a:srgbClr val="00B0F0"/>
                          </a:solidFill>
                        </a:rPr>
                        <a:t>销售收入增长率</a:t>
                      </a:r>
                      <a:r>
                        <a:rPr lang="en-US" altLang="zh-CN" sz="1400" dirty="0" smtClean="0">
                          <a:solidFill>
                            <a:srgbClr val="00B0F0"/>
                          </a:solidFill>
                        </a:rPr>
                        <a:t>= 1/2</a:t>
                      </a:r>
                      <a:r>
                        <a:rPr lang="zh-CN" altLang="zh-CN" sz="1400" dirty="0" smtClean="0">
                          <a:solidFill>
                            <a:srgbClr val="00B0F0"/>
                          </a:solidFill>
                        </a:rPr>
                        <a:t>×（第二年销售</a:t>
                      </a:r>
                      <a:r>
                        <a:rPr lang="zh-CN" altLang="en-US" sz="1400" dirty="0" smtClean="0">
                          <a:solidFill>
                            <a:srgbClr val="00B0F0"/>
                          </a:solidFill>
                        </a:rPr>
                        <a:t>收入</a:t>
                      </a:r>
                      <a:r>
                        <a:rPr lang="zh-CN" altLang="zh-CN" sz="1400" dirty="0" smtClean="0">
                          <a:solidFill>
                            <a:srgbClr val="00B0F0"/>
                          </a:solidFill>
                        </a:rPr>
                        <a:t>÷第一年销售</a:t>
                      </a:r>
                      <a:r>
                        <a:rPr lang="zh-CN" altLang="en-US" sz="1400" dirty="0" smtClean="0">
                          <a:solidFill>
                            <a:srgbClr val="00B0F0"/>
                          </a:solidFill>
                        </a:rPr>
                        <a:t>收入</a:t>
                      </a:r>
                      <a:r>
                        <a:rPr lang="en-US" altLang="zh-CN" sz="1400" dirty="0" smtClean="0">
                          <a:solidFill>
                            <a:srgbClr val="00B0F0"/>
                          </a:solidFill>
                        </a:rPr>
                        <a:t>+</a:t>
                      </a:r>
                      <a:r>
                        <a:rPr lang="zh-CN" altLang="zh-CN" sz="1400" dirty="0" smtClean="0">
                          <a:solidFill>
                            <a:srgbClr val="00B0F0"/>
                          </a:solidFill>
                        </a:rPr>
                        <a:t>第三年销售</a:t>
                      </a:r>
                      <a:r>
                        <a:rPr lang="zh-CN" altLang="en-US" sz="1400" dirty="0" smtClean="0">
                          <a:solidFill>
                            <a:srgbClr val="00B0F0"/>
                          </a:solidFill>
                        </a:rPr>
                        <a:t>收入</a:t>
                      </a:r>
                      <a:r>
                        <a:rPr lang="zh-CN" altLang="zh-CN" sz="1400" dirty="0" smtClean="0">
                          <a:solidFill>
                            <a:srgbClr val="00B0F0"/>
                          </a:solidFill>
                        </a:rPr>
                        <a:t>÷第二年销售</a:t>
                      </a:r>
                      <a:r>
                        <a:rPr lang="zh-CN" altLang="en-US" sz="1400" dirty="0" smtClean="0">
                          <a:solidFill>
                            <a:srgbClr val="00B0F0"/>
                          </a:solidFill>
                        </a:rPr>
                        <a:t>收入</a:t>
                      </a:r>
                      <a:r>
                        <a:rPr lang="zh-CN" altLang="zh-CN" sz="1400" dirty="0" smtClean="0">
                          <a:solidFill>
                            <a:srgbClr val="00B0F0"/>
                          </a:solidFill>
                        </a:rPr>
                        <a:t>）—</a:t>
                      </a:r>
                      <a:r>
                        <a:rPr lang="en-US" altLang="zh-CN" sz="1400" dirty="0" smtClean="0">
                          <a:solidFill>
                            <a:srgbClr val="00B0F0"/>
                          </a:solidFill>
                        </a:rPr>
                        <a:t>1</a:t>
                      </a:r>
                      <a:endParaRPr lang="en-US" altLang="zh-CN" sz="1400" dirty="0" smtClean="0">
                        <a:solidFill>
                          <a:srgbClr val="00B0F0"/>
                        </a:solidFill>
                      </a:endParaRPr>
                    </a:p>
                    <a:p>
                      <a:pPr>
                        <a:lnSpc>
                          <a:spcPct val="150000"/>
                        </a:lnSpc>
                      </a:pPr>
                      <a:r>
                        <a:rPr lang="zh-CN" altLang="en-US" sz="1400" dirty="0" smtClean="0">
                          <a:solidFill>
                            <a:srgbClr val="FF0000"/>
                          </a:solidFill>
                        </a:rPr>
                        <a:t>注：企业净资产增长率或销售收入增长率为负的，按</a:t>
                      </a:r>
                      <a:r>
                        <a:rPr lang="en-US" altLang="zh-CN" sz="1400" dirty="0" smtClean="0">
                          <a:solidFill>
                            <a:srgbClr val="FF0000"/>
                          </a:solidFill>
                        </a:rPr>
                        <a:t>0</a:t>
                      </a:r>
                      <a:r>
                        <a:rPr lang="zh-CN" altLang="en-US" sz="1400" dirty="0" smtClean="0">
                          <a:solidFill>
                            <a:srgbClr val="FF0000"/>
                          </a:solidFill>
                        </a:rPr>
                        <a:t>分计算。第一年末净资产或销售收入为</a:t>
                      </a:r>
                      <a:r>
                        <a:rPr lang="en-US" altLang="zh-CN" sz="1400" dirty="0" smtClean="0">
                          <a:solidFill>
                            <a:srgbClr val="FF0000"/>
                          </a:solidFill>
                        </a:rPr>
                        <a:t>0</a:t>
                      </a:r>
                      <a:r>
                        <a:rPr lang="zh-CN" altLang="en-US" sz="1400" dirty="0" smtClean="0">
                          <a:solidFill>
                            <a:srgbClr val="FF0000"/>
                          </a:solidFill>
                        </a:rPr>
                        <a:t>的，按后两年计算；第二年末净资产或销售收入为</a:t>
                      </a:r>
                      <a:r>
                        <a:rPr lang="en-US" altLang="zh-CN" sz="1400" dirty="0" smtClean="0">
                          <a:solidFill>
                            <a:srgbClr val="FF0000"/>
                          </a:solidFill>
                        </a:rPr>
                        <a:t>0</a:t>
                      </a:r>
                      <a:r>
                        <a:rPr lang="zh-CN" altLang="en-US" sz="1400" dirty="0" smtClean="0">
                          <a:solidFill>
                            <a:srgbClr val="FF0000"/>
                          </a:solidFill>
                        </a:rPr>
                        <a:t>的，按</a:t>
                      </a:r>
                      <a:r>
                        <a:rPr lang="en-US" altLang="zh-CN" sz="1400" dirty="0" smtClean="0">
                          <a:solidFill>
                            <a:srgbClr val="FF0000"/>
                          </a:solidFill>
                        </a:rPr>
                        <a:t>0</a:t>
                      </a:r>
                      <a:r>
                        <a:rPr lang="zh-CN" altLang="en-US" sz="1400" dirty="0" smtClean="0">
                          <a:solidFill>
                            <a:srgbClr val="FF0000"/>
                          </a:solidFill>
                        </a:rPr>
                        <a:t>分计算。</a:t>
                      </a:r>
                      <a:endParaRPr lang="zh-CN" altLang="en-US" sz="1400" dirty="0">
                        <a:solidFill>
                          <a:srgbClr val="FF0000"/>
                        </a:solidFill>
                      </a:endParaRPr>
                    </a:p>
                  </a:txBody>
                  <a:tcPr marL="91444" marR="91444" marT="45736" marB="45736">
                    <a:solidFill>
                      <a:srgbClr val="EBF5F5"/>
                    </a:solidFill>
                  </a:tcPr>
                </a:tc>
              </a:tr>
            </a:tbl>
          </a:graphicData>
        </a:graphic>
      </p:graphicFrame>
      <p:sp>
        <p:nvSpPr>
          <p:cNvPr id="16392"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pic>
        <p:nvPicPr>
          <p:cNvPr id="16393" name="Picture 11"/>
          <p:cNvPicPr>
            <a:picLocks noChangeAspect="1"/>
          </p:cNvPicPr>
          <p:nvPr/>
        </p:nvPicPr>
        <p:blipFill>
          <a:blip r:embed="rId1"/>
          <a:stretch>
            <a:fillRect/>
          </a:stretch>
        </p:blipFill>
        <p:spPr>
          <a:xfrm>
            <a:off x="4019550" y="2801938"/>
            <a:ext cx="4841875" cy="2525712"/>
          </a:xfrm>
          <a:prstGeom prst="rect">
            <a:avLst/>
          </a:prstGeom>
          <a:noFill/>
          <a:ln w="9525">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17410"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17411" name="object 2"/>
          <p:cNvSpPr txBox="1"/>
          <p:nvPr/>
        </p:nvSpPr>
        <p:spPr>
          <a:xfrm>
            <a:off x="700088" y="2159000"/>
            <a:ext cx="1763712" cy="284163"/>
          </a:xfrm>
          <a:prstGeom prst="rect">
            <a:avLst/>
          </a:prstGeom>
          <a:noFill/>
          <a:ln w="9525">
            <a:noFill/>
          </a:ln>
        </p:spPr>
        <p:txBody>
          <a:bodyPr lIns="0" tIns="0" rIns="0" bIns="0" anchor="t"/>
          <a:p>
            <a:pPr marL="12700" lvl="0" indent="0" eaLnBrk="0" hangingPunct="0"/>
            <a:r>
              <a:rPr lang="zh-CN" altLang="zh-CN" b="1" dirty="0">
                <a:solidFill>
                  <a:srgbClr val="003366"/>
                </a:solidFill>
                <a:latin typeface="Arial" panose="020B0604020202020204" pitchFamily="34" charset="0"/>
                <a:ea typeface="Arial" panose="020B0604020202020204" pitchFamily="34" charset="0"/>
              </a:rPr>
              <a:t>1</a:t>
            </a:r>
            <a:r>
              <a:rPr lang="zh-CN" altLang="zh-CN" dirty="0">
                <a:solidFill>
                  <a:srgbClr val="003366"/>
                </a:solidFill>
                <a:latin typeface="宋体" panose="02010600030101010101" pitchFamily="2" charset="-122"/>
                <a:ea typeface="宋体" panose="02010600030101010101" pitchFamily="2" charset="-122"/>
              </a:rPr>
              <a:t>、研发项目流程</a:t>
            </a:r>
            <a:endParaRPr lang="zh-CN" altLang="zh-CN" dirty="0">
              <a:latin typeface="宋体" panose="02010600030101010101" pitchFamily="2" charset="-122"/>
              <a:ea typeface="宋体" panose="02010600030101010101" pitchFamily="2" charset="-122"/>
            </a:endParaRPr>
          </a:p>
        </p:txBody>
      </p:sp>
      <p:sp>
        <p:nvSpPr>
          <p:cNvPr id="17412" name="object 3"/>
          <p:cNvSpPr/>
          <p:nvPr/>
        </p:nvSpPr>
        <p:spPr>
          <a:xfrm>
            <a:off x="874713" y="2540000"/>
            <a:ext cx="7747000" cy="3643313"/>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17413" name="object 4"/>
          <p:cNvSpPr txBox="1"/>
          <p:nvPr/>
        </p:nvSpPr>
        <p:spPr>
          <a:xfrm>
            <a:off x="1435100" y="3092450"/>
            <a:ext cx="6157913" cy="303213"/>
          </a:xfrm>
          <a:prstGeom prst="rect">
            <a:avLst/>
          </a:prstGeom>
          <a:noFill/>
          <a:ln w="9525">
            <a:noFill/>
          </a:ln>
        </p:spPr>
        <p:txBody>
          <a:bodyPr lIns="0" tIns="0" rIns="0" bIns="0" anchor="t"/>
          <a:p>
            <a:pPr marL="12700" lvl="0" indent="0" eaLnBrk="0" hangingPunct="0">
              <a:lnSpc>
                <a:spcPts val="2375"/>
              </a:lnSpc>
            </a:pPr>
            <a:r>
              <a:rPr lang="zh-CN" altLang="zh-CN" sz="2000" dirty="0">
                <a:solidFill>
                  <a:srgbClr val="003366"/>
                </a:solidFill>
                <a:latin typeface="Microsoft JhengHei" panose="020B0604030504040204" pitchFamily="34" charset="-120"/>
                <a:ea typeface="Microsoft JhengHei" panose="020B0604030504040204" pitchFamily="34" charset="-120"/>
              </a:rPr>
              <a:t>申请知识产权贯穿项目整个研发流程，乃至结项以后…</a:t>
            </a:r>
            <a:endParaRPr lang="zh-CN" altLang="zh-CN" sz="2000" dirty="0">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18434"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18435" name="object 2"/>
          <p:cNvSpPr txBox="1"/>
          <p:nvPr/>
        </p:nvSpPr>
        <p:spPr>
          <a:xfrm>
            <a:off x="963613" y="2019300"/>
            <a:ext cx="3833812" cy="284163"/>
          </a:xfrm>
          <a:prstGeom prst="rect">
            <a:avLst/>
          </a:prstGeom>
          <a:noFill/>
          <a:ln w="9525">
            <a:noFill/>
          </a:ln>
        </p:spPr>
        <p:txBody>
          <a:bodyPr lIns="0" tIns="0" rIns="0" bIns="0" anchor="t"/>
          <a:p>
            <a:pPr marL="12700" lvl="0" indent="0" eaLnBrk="0" hangingPunct="0"/>
            <a:r>
              <a:rPr lang="zh-CN" altLang="zh-CN" b="1" dirty="0">
                <a:solidFill>
                  <a:srgbClr val="003366"/>
                </a:solidFill>
                <a:latin typeface="Arial" panose="020B0604020202020204" pitchFamily="34" charset="0"/>
                <a:ea typeface="Arial" panose="020B0604020202020204" pitchFamily="34" charset="0"/>
              </a:rPr>
              <a:t>2</a:t>
            </a:r>
            <a:r>
              <a:rPr lang="zh-CN" altLang="zh-CN" dirty="0">
                <a:solidFill>
                  <a:srgbClr val="003366"/>
                </a:solidFill>
                <a:latin typeface="宋体" panose="02010600030101010101" pitchFamily="2" charset="-122"/>
                <a:ea typeface="宋体" panose="02010600030101010101" pitchFamily="2" charset="-122"/>
              </a:rPr>
              <a:t>、自主立项项目和政府科技计划项目</a:t>
            </a:r>
            <a:endParaRPr lang="zh-CN" altLang="zh-CN" dirty="0">
              <a:latin typeface="宋体" panose="02010600030101010101" pitchFamily="2" charset="-122"/>
              <a:ea typeface="宋体" panose="02010600030101010101" pitchFamily="2" charset="-122"/>
            </a:endParaRPr>
          </a:p>
        </p:txBody>
      </p:sp>
      <p:sp>
        <p:nvSpPr>
          <p:cNvPr id="18436" name="object 3"/>
          <p:cNvSpPr/>
          <p:nvPr/>
        </p:nvSpPr>
        <p:spPr>
          <a:xfrm>
            <a:off x="4598988" y="2681288"/>
            <a:ext cx="0" cy="692150"/>
          </a:xfrm>
          <a:custGeom>
            <a:avLst/>
            <a:gdLst/>
            <a:ahLst/>
            <a:cxnLst>
              <a:cxn ang="0">
                <a:pos x="0" y="0"/>
              </a:cxn>
              <a:cxn ang="0">
                <a:pos x="0" y="692404"/>
              </a:cxn>
            </a:cxnLst>
            <a:pathLst>
              <a:path w="1" h="691896">
                <a:moveTo>
                  <a:pt x="0" y="0"/>
                </a:moveTo>
                <a:lnTo>
                  <a:pt x="0" y="691896"/>
                </a:lnTo>
              </a:path>
            </a:pathLst>
          </a:custGeom>
          <a:noFill/>
          <a:ln w="28956" cap="flat" cmpd="sng">
            <a:solidFill>
              <a:srgbClr val="487360"/>
            </a:solidFill>
            <a:prstDash val="solid"/>
            <a:round/>
            <a:headEnd type="none" w="med" len="med"/>
            <a:tailEnd type="none" w="med" len="med"/>
          </a:ln>
        </p:spPr>
        <p:txBody>
          <a:bodyPr/>
          <a:p>
            <a:endParaRPr lang="zh-CN" altLang="en-US"/>
          </a:p>
        </p:txBody>
      </p:sp>
      <p:sp>
        <p:nvSpPr>
          <p:cNvPr id="18437" name="object 4"/>
          <p:cNvSpPr/>
          <p:nvPr/>
        </p:nvSpPr>
        <p:spPr>
          <a:xfrm>
            <a:off x="4598988" y="3365500"/>
            <a:ext cx="3643312" cy="0"/>
          </a:xfrm>
          <a:custGeom>
            <a:avLst/>
            <a:gdLst/>
            <a:ahLst/>
            <a:cxnLst>
              <a:cxn ang="0">
                <a:pos x="0" y="0"/>
              </a:cxn>
              <a:cxn ang="0">
                <a:pos x="3642740" y="0"/>
              </a:cxn>
            </a:cxnLst>
            <a:pathLst>
              <a:path w="3643884" h="1">
                <a:moveTo>
                  <a:pt x="0" y="0"/>
                </a:moveTo>
                <a:lnTo>
                  <a:pt x="3643884" y="0"/>
                </a:lnTo>
              </a:path>
            </a:pathLst>
          </a:custGeom>
          <a:noFill/>
          <a:ln w="57912" cap="flat" cmpd="sng">
            <a:solidFill>
              <a:srgbClr val="A6A6A6"/>
            </a:solidFill>
            <a:prstDash val="solid"/>
            <a:round/>
            <a:headEnd type="none" w="med" len="med"/>
            <a:tailEnd type="none" w="med" len="med"/>
          </a:ln>
        </p:spPr>
        <p:txBody>
          <a:bodyPr/>
          <a:p>
            <a:endParaRPr lang="zh-CN" altLang="en-US"/>
          </a:p>
        </p:txBody>
      </p:sp>
      <p:sp>
        <p:nvSpPr>
          <p:cNvPr id="18438" name="object 5"/>
          <p:cNvSpPr/>
          <p:nvPr/>
        </p:nvSpPr>
        <p:spPr>
          <a:xfrm>
            <a:off x="1654175" y="2581275"/>
            <a:ext cx="173038" cy="174625"/>
          </a:xfrm>
          <a:custGeom>
            <a:avLst/>
            <a:gdLst/>
            <a:ahLst/>
            <a:cxnLst>
              <a:cxn ang="0">
                <a:pos x="81082" y="0"/>
              </a:cxn>
              <a:cxn ang="0">
                <a:pos x="43088" y="11613"/>
              </a:cxn>
              <a:cxn ang="0">
                <a:pos x="15003" y="39716"/>
              </a:cxn>
              <a:cxn ang="0">
                <a:pos x="894" y="81345"/>
              </a:cxn>
              <a:cxn ang="0">
                <a:pos x="0" y="97716"/>
              </a:cxn>
              <a:cxn ang="0">
                <a:pos x="2729" y="111826"/>
              </a:cxn>
              <a:cxn ang="0">
                <a:pos x="22999" y="147537"/>
              </a:cxn>
              <a:cxn ang="0">
                <a:pos x="57584" y="169519"/>
              </a:cxn>
              <a:cxn ang="0">
                <a:pos x="86173" y="174137"/>
              </a:cxn>
              <a:cxn ang="0">
                <a:pos x="96747" y="173531"/>
              </a:cxn>
              <a:cxn ang="0">
                <a:pos x="135824" y="158997"/>
              </a:cxn>
              <a:cxn ang="0">
                <a:pos x="162818" y="128592"/>
              </a:cxn>
              <a:cxn ang="0">
                <a:pos x="172888" y="87001"/>
              </a:cxn>
              <a:cxn ang="0">
                <a:pos x="171667" y="72860"/>
              </a:cxn>
              <a:cxn ang="0">
                <a:pos x="155811" y="35533"/>
              </a:cxn>
              <a:cxn ang="0">
                <a:pos x="124430" y="9628"/>
              </a:cxn>
              <a:cxn ang="0">
                <a:pos x="81082" y="0"/>
              </a:cxn>
            </a:cxnLst>
            <a:pathLst>
              <a:path w="173188" h="175114">
                <a:moveTo>
                  <a:pt x="81222" y="0"/>
                </a:moveTo>
                <a:lnTo>
                  <a:pt x="43162" y="11679"/>
                </a:lnTo>
                <a:lnTo>
                  <a:pt x="15029" y="39939"/>
                </a:lnTo>
                <a:lnTo>
                  <a:pt x="896" y="81801"/>
                </a:lnTo>
                <a:lnTo>
                  <a:pt x="0" y="98264"/>
                </a:lnTo>
                <a:lnTo>
                  <a:pt x="2733" y="112453"/>
                </a:lnTo>
                <a:lnTo>
                  <a:pt x="23039" y="148364"/>
                </a:lnTo>
                <a:lnTo>
                  <a:pt x="57684" y="170470"/>
                </a:lnTo>
                <a:lnTo>
                  <a:pt x="86323" y="175114"/>
                </a:lnTo>
                <a:lnTo>
                  <a:pt x="96915" y="174504"/>
                </a:lnTo>
                <a:lnTo>
                  <a:pt x="136060" y="159888"/>
                </a:lnTo>
                <a:lnTo>
                  <a:pt x="163100" y="129313"/>
                </a:lnTo>
                <a:lnTo>
                  <a:pt x="173188" y="87489"/>
                </a:lnTo>
                <a:lnTo>
                  <a:pt x="171965" y="73269"/>
                </a:lnTo>
                <a:lnTo>
                  <a:pt x="156081" y="35733"/>
                </a:lnTo>
                <a:lnTo>
                  <a:pt x="124646" y="9682"/>
                </a:lnTo>
                <a:lnTo>
                  <a:pt x="81222" y="0"/>
                </a:lnTo>
                <a:close/>
              </a:path>
            </a:pathLst>
          </a:custGeom>
          <a:solidFill>
            <a:srgbClr val="5B985B"/>
          </a:solidFill>
          <a:ln w="9525">
            <a:noFill/>
          </a:ln>
        </p:spPr>
        <p:txBody>
          <a:bodyPr/>
          <a:p>
            <a:endParaRPr lang="zh-CN" altLang="en-US"/>
          </a:p>
        </p:txBody>
      </p:sp>
      <p:sp>
        <p:nvSpPr>
          <p:cNvPr id="18439" name="object 6"/>
          <p:cNvSpPr/>
          <p:nvPr/>
        </p:nvSpPr>
        <p:spPr>
          <a:xfrm>
            <a:off x="1455738" y="3651250"/>
            <a:ext cx="571500" cy="1079500"/>
          </a:xfrm>
          <a:custGeom>
            <a:avLst/>
            <a:gdLst/>
            <a:ahLst/>
            <a:cxnLst>
              <a:cxn ang="0">
                <a:pos x="284988" y="0"/>
              </a:cxn>
              <a:cxn ang="0">
                <a:pos x="238864" y="7046"/>
              </a:cxn>
              <a:cxn ang="0">
                <a:pos x="195072" y="27457"/>
              </a:cxn>
              <a:cxn ang="0">
                <a:pos x="154205" y="60132"/>
              </a:cxn>
              <a:cxn ang="0">
                <a:pos x="116860" y="103973"/>
              </a:cxn>
              <a:cxn ang="0">
                <a:pos x="83629" y="157881"/>
              </a:cxn>
              <a:cxn ang="0">
                <a:pos x="55107" y="220761"/>
              </a:cxn>
              <a:cxn ang="0">
                <a:pos x="31889" y="291510"/>
              </a:cxn>
              <a:cxn ang="0">
                <a:pos x="22455" y="329493"/>
              </a:cxn>
              <a:cxn ang="0">
                <a:pos x="14569" y="369034"/>
              </a:cxn>
              <a:cxn ang="0">
                <a:pos x="8306" y="409991"/>
              </a:cxn>
              <a:cxn ang="0">
                <a:pos x="3741" y="452231"/>
              </a:cxn>
              <a:cxn ang="0">
                <a:pos x="947" y="495615"/>
              </a:cxn>
              <a:cxn ang="0">
                <a:pos x="0" y="540004"/>
              </a:cxn>
              <a:cxn ang="0">
                <a:pos x="947" y="584395"/>
              </a:cxn>
              <a:cxn ang="0">
                <a:pos x="3741" y="627778"/>
              </a:cxn>
              <a:cxn ang="0">
                <a:pos x="8306" y="670018"/>
              </a:cxn>
              <a:cxn ang="0">
                <a:pos x="14569" y="710975"/>
              </a:cxn>
              <a:cxn ang="0">
                <a:pos x="22455" y="750515"/>
              </a:cxn>
              <a:cxn ang="0">
                <a:pos x="31889" y="788499"/>
              </a:cxn>
              <a:cxn ang="0">
                <a:pos x="55107" y="859248"/>
              </a:cxn>
              <a:cxn ang="0">
                <a:pos x="83629" y="922127"/>
              </a:cxn>
              <a:cxn ang="0">
                <a:pos x="116860" y="976036"/>
              </a:cxn>
              <a:cxn ang="0">
                <a:pos x="154205" y="1019877"/>
              </a:cxn>
              <a:cxn ang="0">
                <a:pos x="195071" y="1052551"/>
              </a:cxn>
              <a:cxn ang="0">
                <a:pos x="238864" y="1072963"/>
              </a:cxn>
              <a:cxn ang="0">
                <a:pos x="284988" y="1080009"/>
              </a:cxn>
              <a:cxn ang="0">
                <a:pos x="308521" y="1078224"/>
              </a:cxn>
              <a:cxn ang="0">
                <a:pos x="353924" y="1064359"/>
              </a:cxn>
              <a:cxn ang="0">
                <a:pos x="396620" y="1037678"/>
              </a:cxn>
              <a:cxn ang="0">
                <a:pos x="436025" y="999283"/>
              </a:cxn>
              <a:cxn ang="0">
                <a:pos x="471553" y="950271"/>
              </a:cxn>
              <a:cxn ang="0">
                <a:pos x="502618" y="891739"/>
              </a:cxn>
              <a:cxn ang="0">
                <a:pos x="528635" y="824789"/>
              </a:cxn>
              <a:cxn ang="0">
                <a:pos x="549021" y="750515"/>
              </a:cxn>
              <a:cxn ang="0">
                <a:pos x="556918" y="710975"/>
              </a:cxn>
              <a:cxn ang="0">
                <a:pos x="563188" y="670018"/>
              </a:cxn>
              <a:cxn ang="0">
                <a:pos x="567757" y="627778"/>
              </a:cxn>
              <a:cxn ang="0">
                <a:pos x="570552" y="584395"/>
              </a:cxn>
              <a:cxn ang="0">
                <a:pos x="571500" y="540004"/>
              </a:cxn>
              <a:cxn ang="0">
                <a:pos x="570552" y="495615"/>
              </a:cxn>
              <a:cxn ang="0">
                <a:pos x="567757" y="452231"/>
              </a:cxn>
              <a:cxn ang="0">
                <a:pos x="563188" y="409991"/>
              </a:cxn>
              <a:cxn ang="0">
                <a:pos x="556918" y="369034"/>
              </a:cxn>
              <a:cxn ang="0">
                <a:pos x="549021" y="329493"/>
              </a:cxn>
              <a:cxn ang="0">
                <a:pos x="539569" y="291510"/>
              </a:cxn>
              <a:cxn ang="0">
                <a:pos x="516294" y="220761"/>
              </a:cxn>
              <a:cxn ang="0">
                <a:pos x="487680" y="157881"/>
              </a:cxn>
              <a:cxn ang="0">
                <a:pos x="454310" y="103973"/>
              </a:cxn>
              <a:cxn ang="0">
                <a:pos x="416771" y="60132"/>
              </a:cxn>
              <a:cxn ang="0">
                <a:pos x="375647" y="27457"/>
              </a:cxn>
              <a:cxn ang="0">
                <a:pos x="331524" y="7046"/>
              </a:cxn>
              <a:cxn ang="0">
                <a:pos x="284988" y="0"/>
              </a:cxn>
            </a:cxnLst>
            <a:pathLst>
              <a:path w="571500" h="1078991">
                <a:moveTo>
                  <a:pt x="284988" y="0"/>
                </a:moveTo>
                <a:lnTo>
                  <a:pt x="238864" y="7040"/>
                </a:lnTo>
                <a:lnTo>
                  <a:pt x="195072" y="27431"/>
                </a:lnTo>
                <a:lnTo>
                  <a:pt x="154205" y="60076"/>
                </a:lnTo>
                <a:lnTo>
                  <a:pt x="116860" y="103875"/>
                </a:lnTo>
                <a:lnTo>
                  <a:pt x="83629" y="157733"/>
                </a:lnTo>
                <a:lnTo>
                  <a:pt x="55107" y="220553"/>
                </a:lnTo>
                <a:lnTo>
                  <a:pt x="31889" y="291236"/>
                </a:lnTo>
                <a:lnTo>
                  <a:pt x="22455" y="329183"/>
                </a:lnTo>
                <a:lnTo>
                  <a:pt x="14569" y="368686"/>
                </a:lnTo>
                <a:lnTo>
                  <a:pt x="8306" y="409605"/>
                </a:lnTo>
                <a:lnTo>
                  <a:pt x="3741" y="451805"/>
                </a:lnTo>
                <a:lnTo>
                  <a:pt x="947" y="495147"/>
                </a:lnTo>
                <a:lnTo>
                  <a:pt x="0" y="539495"/>
                </a:lnTo>
                <a:lnTo>
                  <a:pt x="947" y="583844"/>
                </a:lnTo>
                <a:lnTo>
                  <a:pt x="3741" y="627186"/>
                </a:lnTo>
                <a:lnTo>
                  <a:pt x="8306" y="669386"/>
                </a:lnTo>
                <a:lnTo>
                  <a:pt x="14569" y="710305"/>
                </a:lnTo>
                <a:lnTo>
                  <a:pt x="22455" y="749807"/>
                </a:lnTo>
                <a:lnTo>
                  <a:pt x="31889" y="787755"/>
                </a:lnTo>
                <a:lnTo>
                  <a:pt x="55107" y="858438"/>
                </a:lnTo>
                <a:lnTo>
                  <a:pt x="83629" y="921257"/>
                </a:lnTo>
                <a:lnTo>
                  <a:pt x="116860" y="975116"/>
                </a:lnTo>
                <a:lnTo>
                  <a:pt x="154205" y="1018915"/>
                </a:lnTo>
                <a:lnTo>
                  <a:pt x="195071" y="1051559"/>
                </a:lnTo>
                <a:lnTo>
                  <a:pt x="238864" y="1071951"/>
                </a:lnTo>
                <a:lnTo>
                  <a:pt x="284988" y="1078991"/>
                </a:lnTo>
                <a:lnTo>
                  <a:pt x="308521" y="1077208"/>
                </a:lnTo>
                <a:lnTo>
                  <a:pt x="353924" y="1063355"/>
                </a:lnTo>
                <a:lnTo>
                  <a:pt x="396620" y="1036700"/>
                </a:lnTo>
                <a:lnTo>
                  <a:pt x="436025" y="998341"/>
                </a:lnTo>
                <a:lnTo>
                  <a:pt x="471553" y="949375"/>
                </a:lnTo>
                <a:lnTo>
                  <a:pt x="502618" y="890899"/>
                </a:lnTo>
                <a:lnTo>
                  <a:pt x="528635" y="824011"/>
                </a:lnTo>
                <a:lnTo>
                  <a:pt x="549021" y="749807"/>
                </a:lnTo>
                <a:lnTo>
                  <a:pt x="556918" y="710305"/>
                </a:lnTo>
                <a:lnTo>
                  <a:pt x="563188" y="669386"/>
                </a:lnTo>
                <a:lnTo>
                  <a:pt x="567757" y="627186"/>
                </a:lnTo>
                <a:lnTo>
                  <a:pt x="570552" y="583844"/>
                </a:lnTo>
                <a:lnTo>
                  <a:pt x="571500" y="539495"/>
                </a:lnTo>
                <a:lnTo>
                  <a:pt x="570552" y="495147"/>
                </a:lnTo>
                <a:lnTo>
                  <a:pt x="567757" y="451805"/>
                </a:lnTo>
                <a:lnTo>
                  <a:pt x="563188" y="409605"/>
                </a:lnTo>
                <a:lnTo>
                  <a:pt x="556918" y="368686"/>
                </a:lnTo>
                <a:lnTo>
                  <a:pt x="549021" y="329183"/>
                </a:lnTo>
                <a:lnTo>
                  <a:pt x="539569" y="291236"/>
                </a:lnTo>
                <a:lnTo>
                  <a:pt x="516294" y="220553"/>
                </a:lnTo>
                <a:lnTo>
                  <a:pt x="487680" y="157733"/>
                </a:lnTo>
                <a:lnTo>
                  <a:pt x="454310" y="103875"/>
                </a:lnTo>
                <a:lnTo>
                  <a:pt x="416771" y="60076"/>
                </a:lnTo>
                <a:lnTo>
                  <a:pt x="375647" y="27431"/>
                </a:lnTo>
                <a:lnTo>
                  <a:pt x="331524" y="7040"/>
                </a:lnTo>
                <a:lnTo>
                  <a:pt x="284988" y="0"/>
                </a:lnTo>
                <a:close/>
              </a:path>
            </a:pathLst>
          </a:custGeom>
          <a:solidFill>
            <a:srgbClr val="5B985B"/>
          </a:solidFill>
          <a:ln w="9525">
            <a:noFill/>
          </a:ln>
        </p:spPr>
        <p:txBody>
          <a:bodyPr/>
          <a:p>
            <a:endParaRPr lang="zh-CN" altLang="en-US"/>
          </a:p>
        </p:txBody>
      </p:sp>
      <p:sp>
        <p:nvSpPr>
          <p:cNvPr id="18440" name="object 7"/>
          <p:cNvSpPr/>
          <p:nvPr/>
        </p:nvSpPr>
        <p:spPr>
          <a:xfrm>
            <a:off x="1741488" y="2755900"/>
            <a:ext cx="0" cy="895350"/>
          </a:xfrm>
          <a:custGeom>
            <a:avLst/>
            <a:gdLst/>
            <a:ahLst/>
            <a:cxnLst>
              <a:cxn ang="0">
                <a:pos x="0" y="894589"/>
              </a:cxn>
              <a:cxn ang="0">
                <a:pos x="0" y="0"/>
              </a:cxn>
            </a:cxnLst>
            <a:pathLst>
              <a:path w="1" h="896112">
                <a:moveTo>
                  <a:pt x="0" y="896112"/>
                </a:moveTo>
                <a:lnTo>
                  <a:pt x="0" y="0"/>
                </a:lnTo>
              </a:path>
            </a:pathLst>
          </a:custGeom>
          <a:noFill/>
          <a:ln w="28956" cap="flat" cmpd="sng">
            <a:solidFill>
              <a:srgbClr val="8FA670"/>
            </a:solidFill>
            <a:prstDash val="solid"/>
            <a:round/>
            <a:headEnd type="none" w="med" len="med"/>
            <a:tailEnd type="none" w="med" len="med"/>
          </a:ln>
        </p:spPr>
        <p:txBody>
          <a:bodyPr/>
          <a:p>
            <a:endParaRPr lang="zh-CN" altLang="en-US"/>
          </a:p>
        </p:txBody>
      </p:sp>
      <p:sp>
        <p:nvSpPr>
          <p:cNvPr id="18441" name="object 8"/>
          <p:cNvSpPr/>
          <p:nvPr/>
        </p:nvSpPr>
        <p:spPr>
          <a:xfrm>
            <a:off x="1741488" y="2652713"/>
            <a:ext cx="3643312" cy="0"/>
          </a:xfrm>
          <a:custGeom>
            <a:avLst/>
            <a:gdLst/>
            <a:ahLst/>
            <a:cxnLst>
              <a:cxn ang="0">
                <a:pos x="0" y="0"/>
              </a:cxn>
              <a:cxn ang="0">
                <a:pos x="3642742" y="0"/>
              </a:cxn>
            </a:cxnLst>
            <a:pathLst>
              <a:path w="3643883" h="1">
                <a:moveTo>
                  <a:pt x="0" y="0"/>
                </a:moveTo>
                <a:lnTo>
                  <a:pt x="3643884" y="0"/>
                </a:lnTo>
              </a:path>
            </a:pathLst>
          </a:custGeom>
          <a:noFill/>
          <a:ln w="57912" cap="flat" cmpd="sng">
            <a:solidFill>
              <a:srgbClr val="5B985B"/>
            </a:solidFill>
            <a:prstDash val="solid"/>
            <a:round/>
            <a:headEnd type="none" w="med" len="med"/>
            <a:tailEnd type="none" w="med" len="med"/>
          </a:ln>
        </p:spPr>
        <p:txBody>
          <a:bodyPr/>
          <a:p>
            <a:endParaRPr lang="zh-CN" altLang="en-US"/>
          </a:p>
        </p:txBody>
      </p:sp>
      <p:sp>
        <p:nvSpPr>
          <p:cNvPr id="18442" name="object 9"/>
          <p:cNvSpPr/>
          <p:nvPr/>
        </p:nvSpPr>
        <p:spPr>
          <a:xfrm>
            <a:off x="4598988" y="3222625"/>
            <a:ext cx="0" cy="357188"/>
          </a:xfrm>
          <a:custGeom>
            <a:avLst/>
            <a:gdLst/>
            <a:ahLst/>
            <a:cxnLst>
              <a:cxn ang="0">
                <a:pos x="0" y="356239"/>
              </a:cxn>
              <a:cxn ang="0">
                <a:pos x="0" y="0"/>
              </a:cxn>
            </a:cxnLst>
            <a:pathLst>
              <a:path w="1" h="358140">
                <a:moveTo>
                  <a:pt x="0" y="358140"/>
                </a:moveTo>
                <a:lnTo>
                  <a:pt x="0" y="0"/>
                </a:lnTo>
              </a:path>
            </a:pathLst>
          </a:custGeom>
          <a:noFill/>
          <a:ln w="6096" cap="flat" cmpd="sng">
            <a:solidFill>
              <a:srgbClr val="487360"/>
            </a:solidFill>
            <a:prstDash val="solid"/>
            <a:round/>
            <a:headEnd type="none" w="med" len="med"/>
            <a:tailEnd type="none" w="med" len="med"/>
          </a:ln>
        </p:spPr>
        <p:txBody>
          <a:bodyPr/>
          <a:p>
            <a:endParaRPr lang="zh-CN" altLang="en-US"/>
          </a:p>
        </p:txBody>
      </p:sp>
      <p:sp>
        <p:nvSpPr>
          <p:cNvPr id="18443" name="object 10"/>
          <p:cNvSpPr/>
          <p:nvPr/>
        </p:nvSpPr>
        <p:spPr>
          <a:xfrm>
            <a:off x="4511675" y="3290888"/>
            <a:ext cx="173038" cy="176212"/>
          </a:xfrm>
          <a:custGeom>
            <a:avLst/>
            <a:gdLst/>
            <a:ahLst/>
            <a:cxnLst>
              <a:cxn ang="0">
                <a:pos x="80071" y="0"/>
              </a:cxn>
              <a:cxn ang="0">
                <a:pos x="42458" y="11958"/>
              </a:cxn>
              <a:cxn ang="0">
                <a:pos x="14714" y="40330"/>
              </a:cxn>
              <a:cxn ang="0">
                <a:pos x="847" y="82382"/>
              </a:cxn>
              <a:cxn ang="0">
                <a:pos x="0" y="98966"/>
              </a:cxn>
              <a:cxn ang="0">
                <a:pos x="2873" y="113012"/>
              </a:cxn>
              <a:cxn ang="0">
                <a:pos x="23317" y="148855"/>
              </a:cxn>
              <a:cxn ang="0">
                <a:pos x="57781" y="171141"/>
              </a:cxn>
              <a:cxn ang="0">
                <a:pos x="86184" y="175852"/>
              </a:cxn>
              <a:cxn ang="0">
                <a:pos x="98570" y="174987"/>
              </a:cxn>
              <a:cxn ang="0">
                <a:pos x="136845" y="159475"/>
              </a:cxn>
              <a:cxn ang="0">
                <a:pos x="163216" y="128255"/>
              </a:cxn>
              <a:cxn ang="0">
                <a:pos x="173032" y="86195"/>
              </a:cxn>
              <a:cxn ang="0">
                <a:pos x="171690" y="72156"/>
              </a:cxn>
              <a:cxn ang="0">
                <a:pos x="155576" y="35137"/>
              </a:cxn>
              <a:cxn ang="0">
                <a:pos x="123923" y="9489"/>
              </a:cxn>
              <a:cxn ang="0">
                <a:pos x="80071" y="0"/>
              </a:cxn>
            </a:cxnLst>
            <a:pathLst>
              <a:path w="173044" h="176573">
                <a:moveTo>
                  <a:pt x="80077" y="0"/>
                </a:moveTo>
                <a:lnTo>
                  <a:pt x="42460" y="12007"/>
                </a:lnTo>
                <a:lnTo>
                  <a:pt x="14716" y="40496"/>
                </a:lnTo>
                <a:lnTo>
                  <a:pt x="847" y="82720"/>
                </a:lnTo>
                <a:lnTo>
                  <a:pt x="0" y="99372"/>
                </a:lnTo>
                <a:lnTo>
                  <a:pt x="2873" y="113476"/>
                </a:lnTo>
                <a:lnTo>
                  <a:pt x="23319" y="149466"/>
                </a:lnTo>
                <a:lnTo>
                  <a:pt x="57785" y="171843"/>
                </a:lnTo>
                <a:lnTo>
                  <a:pt x="86190" y="176573"/>
                </a:lnTo>
                <a:lnTo>
                  <a:pt x="98576" y="175704"/>
                </a:lnTo>
                <a:lnTo>
                  <a:pt x="136855" y="160129"/>
                </a:lnTo>
                <a:lnTo>
                  <a:pt x="163228" y="128781"/>
                </a:lnTo>
                <a:lnTo>
                  <a:pt x="173044" y="86549"/>
                </a:lnTo>
                <a:lnTo>
                  <a:pt x="171702" y="72452"/>
                </a:lnTo>
                <a:lnTo>
                  <a:pt x="155586" y="35281"/>
                </a:lnTo>
                <a:lnTo>
                  <a:pt x="123931" y="9527"/>
                </a:lnTo>
                <a:lnTo>
                  <a:pt x="80077" y="0"/>
                </a:lnTo>
                <a:close/>
              </a:path>
            </a:pathLst>
          </a:custGeom>
          <a:solidFill>
            <a:srgbClr val="A6A6A6"/>
          </a:solidFill>
          <a:ln w="9525">
            <a:noFill/>
          </a:ln>
        </p:spPr>
        <p:txBody>
          <a:bodyPr/>
          <a:p>
            <a:endParaRPr lang="zh-CN" altLang="en-US"/>
          </a:p>
        </p:txBody>
      </p:sp>
      <p:sp>
        <p:nvSpPr>
          <p:cNvPr id="18444" name="object 11"/>
          <p:cNvSpPr/>
          <p:nvPr/>
        </p:nvSpPr>
        <p:spPr>
          <a:xfrm>
            <a:off x="4313238" y="4579938"/>
            <a:ext cx="571500" cy="1439862"/>
          </a:xfrm>
          <a:custGeom>
            <a:avLst/>
            <a:gdLst/>
            <a:ahLst/>
            <a:cxnLst>
              <a:cxn ang="0">
                <a:pos x="238864" y="9440"/>
              </a:cxn>
              <a:cxn ang="0">
                <a:pos x="154205" y="80490"/>
              </a:cxn>
              <a:cxn ang="0">
                <a:pos x="99693" y="173563"/>
              </a:cxn>
              <a:cxn ang="0">
                <a:pos x="68742" y="251762"/>
              </a:cxn>
              <a:cxn ang="0">
                <a:pos x="42798" y="341143"/>
              </a:cxn>
              <a:cxn ang="0">
                <a:pos x="22455" y="440218"/>
              </a:cxn>
              <a:cxn ang="0">
                <a:pos x="8306" y="547495"/>
              </a:cxn>
              <a:cxn ang="0">
                <a:pos x="947" y="661486"/>
              </a:cxn>
              <a:cxn ang="0">
                <a:pos x="947" y="779570"/>
              </a:cxn>
              <a:cxn ang="0">
                <a:pos x="8306" y="893480"/>
              </a:cxn>
              <a:cxn ang="0">
                <a:pos x="22455" y="1000613"/>
              </a:cxn>
              <a:cxn ang="0">
                <a:pos x="42798" y="1099496"/>
              </a:cxn>
              <a:cxn ang="0">
                <a:pos x="68742" y="1188659"/>
              </a:cxn>
              <a:cxn ang="0">
                <a:pos x="99693" y="1266630"/>
              </a:cxn>
              <a:cxn ang="0">
                <a:pos x="154205" y="1359384"/>
              </a:cxn>
              <a:cxn ang="0">
                <a:pos x="238864" y="1430148"/>
              </a:cxn>
              <a:cxn ang="0">
                <a:pos x="308521" y="1437166"/>
              </a:cxn>
              <a:cxn ang="0">
                <a:pos x="396620" y="1383110"/>
              </a:cxn>
              <a:cxn ang="0">
                <a:pos x="471553" y="1266630"/>
              </a:cxn>
              <a:cxn ang="0">
                <a:pos x="502618" y="1188659"/>
              </a:cxn>
              <a:cxn ang="0">
                <a:pos x="528635" y="1099496"/>
              </a:cxn>
              <a:cxn ang="0">
                <a:pos x="549021" y="1000613"/>
              </a:cxn>
              <a:cxn ang="0">
                <a:pos x="563188" y="893480"/>
              </a:cxn>
              <a:cxn ang="0">
                <a:pos x="570552" y="779570"/>
              </a:cxn>
              <a:cxn ang="0">
                <a:pos x="570552" y="661486"/>
              </a:cxn>
              <a:cxn ang="0">
                <a:pos x="563188" y="547495"/>
              </a:cxn>
              <a:cxn ang="0">
                <a:pos x="549021" y="440218"/>
              </a:cxn>
              <a:cxn ang="0">
                <a:pos x="528635" y="341143"/>
              </a:cxn>
              <a:cxn ang="0">
                <a:pos x="502618" y="251762"/>
              </a:cxn>
              <a:cxn ang="0">
                <a:pos x="471553" y="173563"/>
              </a:cxn>
              <a:cxn ang="0">
                <a:pos x="416771" y="80490"/>
              </a:cxn>
              <a:cxn ang="0">
                <a:pos x="331524" y="9440"/>
              </a:cxn>
            </a:cxnLst>
            <a:pathLst>
              <a:path w="571500" h="1440179">
                <a:moveTo>
                  <a:pt x="284988" y="0"/>
                </a:moveTo>
                <a:lnTo>
                  <a:pt x="238864" y="9444"/>
                </a:lnTo>
                <a:lnTo>
                  <a:pt x="195072" y="36783"/>
                </a:lnTo>
                <a:lnTo>
                  <a:pt x="154205" y="80526"/>
                </a:lnTo>
                <a:lnTo>
                  <a:pt x="116860" y="139183"/>
                </a:lnTo>
                <a:lnTo>
                  <a:pt x="99693" y="173639"/>
                </a:lnTo>
                <a:lnTo>
                  <a:pt x="83629" y="211264"/>
                </a:lnTo>
                <a:lnTo>
                  <a:pt x="68742" y="251872"/>
                </a:lnTo>
                <a:lnTo>
                  <a:pt x="55107" y="295278"/>
                </a:lnTo>
                <a:lnTo>
                  <a:pt x="42798" y="341293"/>
                </a:lnTo>
                <a:lnTo>
                  <a:pt x="31889" y="389734"/>
                </a:lnTo>
                <a:lnTo>
                  <a:pt x="22455" y="440412"/>
                </a:lnTo>
                <a:lnTo>
                  <a:pt x="14569" y="493142"/>
                </a:lnTo>
                <a:lnTo>
                  <a:pt x="8306" y="547737"/>
                </a:lnTo>
                <a:lnTo>
                  <a:pt x="3741" y="604011"/>
                </a:lnTo>
                <a:lnTo>
                  <a:pt x="947" y="661778"/>
                </a:lnTo>
                <a:lnTo>
                  <a:pt x="0" y="720852"/>
                </a:lnTo>
                <a:lnTo>
                  <a:pt x="947" y="779914"/>
                </a:lnTo>
                <a:lnTo>
                  <a:pt x="3741" y="837649"/>
                </a:lnTo>
                <a:lnTo>
                  <a:pt x="8306" y="893874"/>
                </a:lnTo>
                <a:lnTo>
                  <a:pt x="14569" y="948403"/>
                </a:lnTo>
                <a:lnTo>
                  <a:pt x="22455" y="1001053"/>
                </a:lnTo>
                <a:lnTo>
                  <a:pt x="31889" y="1051640"/>
                </a:lnTo>
                <a:lnTo>
                  <a:pt x="42798" y="1099980"/>
                </a:lnTo>
                <a:lnTo>
                  <a:pt x="55107" y="1145889"/>
                </a:lnTo>
                <a:lnTo>
                  <a:pt x="68742" y="1189183"/>
                </a:lnTo>
                <a:lnTo>
                  <a:pt x="83629" y="1229677"/>
                </a:lnTo>
                <a:lnTo>
                  <a:pt x="99693" y="1267188"/>
                </a:lnTo>
                <a:lnTo>
                  <a:pt x="116860" y="1301532"/>
                </a:lnTo>
                <a:lnTo>
                  <a:pt x="154205" y="1359982"/>
                </a:lnTo>
                <a:lnTo>
                  <a:pt x="195071" y="1403555"/>
                </a:lnTo>
                <a:lnTo>
                  <a:pt x="238864" y="1430778"/>
                </a:lnTo>
                <a:lnTo>
                  <a:pt x="284988" y="1440180"/>
                </a:lnTo>
                <a:lnTo>
                  <a:pt x="308521" y="1437798"/>
                </a:lnTo>
                <a:lnTo>
                  <a:pt x="353924" y="1419302"/>
                </a:lnTo>
                <a:lnTo>
                  <a:pt x="396620" y="1383720"/>
                </a:lnTo>
                <a:lnTo>
                  <a:pt x="436025" y="1332525"/>
                </a:lnTo>
                <a:lnTo>
                  <a:pt x="471553" y="1267188"/>
                </a:lnTo>
                <a:lnTo>
                  <a:pt x="487680" y="1229677"/>
                </a:lnTo>
                <a:lnTo>
                  <a:pt x="502618" y="1189183"/>
                </a:lnTo>
                <a:lnTo>
                  <a:pt x="516294" y="1145889"/>
                </a:lnTo>
                <a:lnTo>
                  <a:pt x="528635" y="1099980"/>
                </a:lnTo>
                <a:lnTo>
                  <a:pt x="539569" y="1051640"/>
                </a:lnTo>
                <a:lnTo>
                  <a:pt x="549021" y="1001053"/>
                </a:lnTo>
                <a:lnTo>
                  <a:pt x="556918" y="948403"/>
                </a:lnTo>
                <a:lnTo>
                  <a:pt x="563188" y="893874"/>
                </a:lnTo>
                <a:lnTo>
                  <a:pt x="567757" y="837649"/>
                </a:lnTo>
                <a:lnTo>
                  <a:pt x="570552" y="779914"/>
                </a:lnTo>
                <a:lnTo>
                  <a:pt x="571500" y="720852"/>
                </a:lnTo>
                <a:lnTo>
                  <a:pt x="570552" y="661778"/>
                </a:lnTo>
                <a:lnTo>
                  <a:pt x="567757" y="604011"/>
                </a:lnTo>
                <a:lnTo>
                  <a:pt x="563188" y="547737"/>
                </a:lnTo>
                <a:lnTo>
                  <a:pt x="556918" y="493142"/>
                </a:lnTo>
                <a:lnTo>
                  <a:pt x="549021" y="440412"/>
                </a:lnTo>
                <a:lnTo>
                  <a:pt x="539569" y="389734"/>
                </a:lnTo>
                <a:lnTo>
                  <a:pt x="528635" y="341293"/>
                </a:lnTo>
                <a:lnTo>
                  <a:pt x="516294" y="295278"/>
                </a:lnTo>
                <a:lnTo>
                  <a:pt x="502618" y="251872"/>
                </a:lnTo>
                <a:lnTo>
                  <a:pt x="487680" y="211264"/>
                </a:lnTo>
                <a:lnTo>
                  <a:pt x="471553" y="173639"/>
                </a:lnTo>
                <a:lnTo>
                  <a:pt x="454310" y="139183"/>
                </a:lnTo>
                <a:lnTo>
                  <a:pt x="416771" y="80526"/>
                </a:lnTo>
                <a:lnTo>
                  <a:pt x="375647" y="36783"/>
                </a:lnTo>
                <a:lnTo>
                  <a:pt x="331524" y="9444"/>
                </a:lnTo>
                <a:lnTo>
                  <a:pt x="284988" y="0"/>
                </a:lnTo>
                <a:close/>
              </a:path>
            </a:pathLst>
          </a:custGeom>
          <a:solidFill>
            <a:srgbClr val="A6A6A6"/>
          </a:solidFill>
          <a:ln w="9525">
            <a:noFill/>
          </a:ln>
        </p:spPr>
        <p:txBody>
          <a:bodyPr/>
          <a:p>
            <a:endParaRPr lang="zh-CN" altLang="en-US"/>
          </a:p>
        </p:txBody>
      </p:sp>
      <p:sp>
        <p:nvSpPr>
          <p:cNvPr id="18445" name="object 12"/>
          <p:cNvSpPr/>
          <p:nvPr/>
        </p:nvSpPr>
        <p:spPr>
          <a:xfrm>
            <a:off x="4598988" y="3467100"/>
            <a:ext cx="0" cy="1112838"/>
          </a:xfrm>
          <a:custGeom>
            <a:avLst/>
            <a:gdLst/>
            <a:ahLst/>
            <a:cxnLst>
              <a:cxn ang="0">
                <a:pos x="0" y="1113156"/>
              </a:cxn>
              <a:cxn ang="0">
                <a:pos x="0" y="0"/>
              </a:cxn>
            </a:cxnLst>
            <a:pathLst>
              <a:path w="1" h="1112520">
                <a:moveTo>
                  <a:pt x="0" y="1112520"/>
                </a:moveTo>
                <a:lnTo>
                  <a:pt x="0" y="0"/>
                </a:lnTo>
              </a:path>
            </a:pathLst>
          </a:custGeom>
          <a:noFill/>
          <a:ln w="28956" cap="flat" cmpd="sng">
            <a:solidFill>
              <a:srgbClr val="A6A6A6"/>
            </a:solidFill>
            <a:prstDash val="solid"/>
            <a:round/>
            <a:headEnd type="none" w="med" len="med"/>
            <a:tailEnd type="none" w="med" len="med"/>
          </a:ln>
        </p:spPr>
        <p:txBody>
          <a:bodyPr/>
          <a:p>
            <a:endParaRPr lang="zh-CN" altLang="en-US"/>
          </a:p>
        </p:txBody>
      </p:sp>
      <p:sp>
        <p:nvSpPr>
          <p:cNvPr id="18446" name="object 13"/>
          <p:cNvSpPr/>
          <p:nvPr/>
        </p:nvSpPr>
        <p:spPr>
          <a:xfrm>
            <a:off x="5297488" y="2590800"/>
            <a:ext cx="174625" cy="176213"/>
          </a:xfrm>
          <a:custGeom>
            <a:avLst/>
            <a:gdLst/>
            <a:ahLst/>
            <a:cxnLst>
              <a:cxn ang="0">
                <a:pos x="79672" y="0"/>
              </a:cxn>
              <a:cxn ang="0">
                <a:pos x="42415" y="12576"/>
              </a:cxn>
              <a:cxn ang="0">
                <a:pos x="14704" y="41209"/>
              </a:cxn>
              <a:cxn ang="0">
                <a:pos x="815" y="83435"/>
              </a:cxn>
              <a:cxn ang="0">
                <a:pos x="0" y="100103"/>
              </a:cxn>
              <a:cxn ang="0">
                <a:pos x="3124" y="113993"/>
              </a:cxn>
              <a:cxn ang="0">
                <a:pos x="24371" y="149395"/>
              </a:cxn>
              <a:cxn ang="0">
                <a:pos x="59391" y="171372"/>
              </a:cxn>
              <a:cxn ang="0">
                <a:pos x="87823" y="176014"/>
              </a:cxn>
              <a:cxn ang="0">
                <a:pos x="101197" y="174950"/>
              </a:cxn>
              <a:cxn ang="0">
                <a:pos x="138663" y="159000"/>
              </a:cxn>
              <a:cxn ang="0">
                <a:pos x="164994" y="127354"/>
              </a:cxn>
              <a:cxn ang="0">
                <a:pos x="174907" y="84459"/>
              </a:cxn>
              <a:cxn ang="0">
                <a:pos x="173272" y="70637"/>
              </a:cxn>
              <a:cxn ang="0">
                <a:pos x="156241" y="34275"/>
              </a:cxn>
              <a:cxn ang="0">
                <a:pos x="123836" y="9181"/>
              </a:cxn>
              <a:cxn ang="0">
                <a:pos x="79672" y="0"/>
              </a:cxn>
            </a:cxnLst>
            <a:pathLst>
              <a:path w="174343" h="176412">
                <a:moveTo>
                  <a:pt x="79415" y="0"/>
                </a:moveTo>
                <a:lnTo>
                  <a:pt x="42279" y="12604"/>
                </a:lnTo>
                <a:lnTo>
                  <a:pt x="14656" y="41303"/>
                </a:lnTo>
                <a:lnTo>
                  <a:pt x="813" y="83623"/>
                </a:lnTo>
                <a:lnTo>
                  <a:pt x="0" y="100329"/>
                </a:lnTo>
                <a:lnTo>
                  <a:pt x="3114" y="114251"/>
                </a:lnTo>
                <a:lnTo>
                  <a:pt x="24293" y="149733"/>
                </a:lnTo>
                <a:lnTo>
                  <a:pt x="59199" y="171760"/>
                </a:lnTo>
                <a:lnTo>
                  <a:pt x="87539" y="176412"/>
                </a:lnTo>
                <a:lnTo>
                  <a:pt x="100871" y="175346"/>
                </a:lnTo>
                <a:lnTo>
                  <a:pt x="138215" y="159360"/>
                </a:lnTo>
                <a:lnTo>
                  <a:pt x="164462" y="127642"/>
                </a:lnTo>
                <a:lnTo>
                  <a:pt x="174343" y="84649"/>
                </a:lnTo>
                <a:lnTo>
                  <a:pt x="172713" y="70797"/>
                </a:lnTo>
                <a:lnTo>
                  <a:pt x="155737" y="34353"/>
                </a:lnTo>
                <a:lnTo>
                  <a:pt x="123436" y="9201"/>
                </a:lnTo>
                <a:lnTo>
                  <a:pt x="79415" y="0"/>
                </a:lnTo>
                <a:close/>
              </a:path>
            </a:pathLst>
          </a:custGeom>
          <a:solidFill>
            <a:srgbClr val="5B985B"/>
          </a:solidFill>
          <a:ln w="9525">
            <a:noFill/>
          </a:ln>
        </p:spPr>
        <p:txBody>
          <a:bodyPr/>
          <a:p>
            <a:endParaRPr lang="zh-CN" altLang="en-US"/>
          </a:p>
        </p:txBody>
      </p:sp>
      <p:sp>
        <p:nvSpPr>
          <p:cNvPr id="18447" name="object 14"/>
          <p:cNvSpPr/>
          <p:nvPr/>
        </p:nvSpPr>
        <p:spPr>
          <a:xfrm>
            <a:off x="5099050" y="3651250"/>
            <a:ext cx="571500" cy="1081088"/>
          </a:xfrm>
          <a:custGeom>
            <a:avLst/>
            <a:gdLst/>
            <a:ahLst/>
            <a:cxnLst>
              <a:cxn ang="0">
                <a:pos x="286512" y="0"/>
              </a:cxn>
              <a:cxn ang="0">
                <a:pos x="239975" y="7091"/>
              </a:cxn>
              <a:cxn ang="0">
                <a:pos x="195852" y="27620"/>
              </a:cxn>
              <a:cxn ang="0">
                <a:pos x="154728" y="60469"/>
              </a:cxn>
              <a:cxn ang="0">
                <a:pos x="117189" y="104522"/>
              </a:cxn>
              <a:cxn ang="0">
                <a:pos x="83820" y="158663"/>
              </a:cxn>
              <a:cxn ang="0">
                <a:pos x="55205" y="221775"/>
              </a:cxn>
              <a:cxn ang="0">
                <a:pos x="31930" y="292741"/>
              </a:cxn>
              <a:cxn ang="0">
                <a:pos x="22479" y="330819"/>
              </a:cxn>
              <a:cxn ang="0">
                <a:pos x="14581" y="370443"/>
              </a:cxn>
              <a:cxn ang="0">
                <a:pos x="8311" y="411472"/>
              </a:cxn>
              <a:cxn ang="0">
                <a:pos x="3742" y="453767"/>
              </a:cxn>
              <a:cxn ang="0">
                <a:pos x="947" y="497187"/>
              </a:cxn>
              <a:cxn ang="0">
                <a:pos x="0" y="541593"/>
              </a:cxn>
              <a:cxn ang="0">
                <a:pos x="947" y="585989"/>
              </a:cxn>
              <a:cxn ang="0">
                <a:pos x="3742" y="629377"/>
              </a:cxn>
              <a:cxn ang="0">
                <a:pos x="8311" y="671622"/>
              </a:cxn>
              <a:cxn ang="0">
                <a:pos x="14581" y="712584"/>
              </a:cxn>
              <a:cxn ang="0">
                <a:pos x="22479" y="752128"/>
              </a:cxn>
              <a:cxn ang="0">
                <a:pos x="31930" y="790117"/>
              </a:cxn>
              <a:cxn ang="0">
                <a:pos x="55205" y="860874"/>
              </a:cxn>
              <a:cxn ang="0">
                <a:pos x="83820" y="923760"/>
              </a:cxn>
              <a:cxn ang="0">
                <a:pos x="117189" y="977676"/>
              </a:cxn>
              <a:cxn ang="0">
                <a:pos x="154728" y="1021521"/>
              </a:cxn>
              <a:cxn ang="0">
                <a:pos x="195852" y="1054200"/>
              </a:cxn>
              <a:cxn ang="0">
                <a:pos x="239975" y="1074614"/>
              </a:cxn>
              <a:cxn ang="0">
                <a:pos x="286512" y="1081661"/>
              </a:cxn>
              <a:cxn ang="0">
                <a:pos x="309828" y="1079876"/>
              </a:cxn>
              <a:cxn ang="0">
                <a:pos x="354860" y="1066009"/>
              </a:cxn>
              <a:cxn ang="0">
                <a:pos x="397263" y="1039326"/>
              </a:cxn>
              <a:cxn ang="0">
                <a:pos x="436444" y="1000926"/>
              </a:cxn>
              <a:cxn ang="0">
                <a:pos x="471806" y="951908"/>
              </a:cxn>
              <a:cxn ang="0">
                <a:pos x="502757" y="893370"/>
              </a:cxn>
              <a:cxn ang="0">
                <a:pos x="528701" y="826411"/>
              </a:cxn>
              <a:cxn ang="0">
                <a:pos x="549044" y="752128"/>
              </a:cxn>
              <a:cxn ang="0">
                <a:pos x="556930" y="712584"/>
              </a:cxn>
              <a:cxn ang="0">
                <a:pos x="563193" y="671622"/>
              </a:cxn>
              <a:cxn ang="0">
                <a:pos x="567758" y="629377"/>
              </a:cxn>
              <a:cxn ang="0">
                <a:pos x="570552" y="585989"/>
              </a:cxn>
              <a:cxn ang="0">
                <a:pos x="571500" y="541593"/>
              </a:cxn>
              <a:cxn ang="0">
                <a:pos x="570552" y="497187"/>
              </a:cxn>
              <a:cxn ang="0">
                <a:pos x="567758" y="453767"/>
              </a:cxn>
              <a:cxn ang="0">
                <a:pos x="563193" y="411472"/>
              </a:cxn>
              <a:cxn ang="0">
                <a:pos x="556930" y="370443"/>
              </a:cxn>
              <a:cxn ang="0">
                <a:pos x="549044" y="330819"/>
              </a:cxn>
              <a:cxn ang="0">
                <a:pos x="539610" y="292741"/>
              </a:cxn>
              <a:cxn ang="0">
                <a:pos x="516392" y="221775"/>
              </a:cxn>
              <a:cxn ang="0">
                <a:pos x="487870" y="158663"/>
              </a:cxn>
              <a:cxn ang="0">
                <a:pos x="454639" y="104522"/>
              </a:cxn>
              <a:cxn ang="0">
                <a:pos x="417294" y="60469"/>
              </a:cxn>
              <a:cxn ang="0">
                <a:pos x="376428" y="27620"/>
              </a:cxn>
              <a:cxn ang="0">
                <a:pos x="332635" y="7091"/>
              </a:cxn>
              <a:cxn ang="0">
                <a:pos x="286512" y="0"/>
              </a:cxn>
            </a:cxnLst>
            <a:pathLst>
              <a:path w="571500" h="1080515">
                <a:moveTo>
                  <a:pt x="286512" y="0"/>
                </a:moveTo>
                <a:lnTo>
                  <a:pt x="239975" y="7083"/>
                </a:lnTo>
                <a:lnTo>
                  <a:pt x="195852" y="27590"/>
                </a:lnTo>
                <a:lnTo>
                  <a:pt x="154728" y="60405"/>
                </a:lnTo>
                <a:lnTo>
                  <a:pt x="117189" y="104412"/>
                </a:lnTo>
                <a:lnTo>
                  <a:pt x="83820" y="158495"/>
                </a:lnTo>
                <a:lnTo>
                  <a:pt x="55205" y="221540"/>
                </a:lnTo>
                <a:lnTo>
                  <a:pt x="31930" y="292431"/>
                </a:lnTo>
                <a:lnTo>
                  <a:pt x="22479" y="330469"/>
                </a:lnTo>
                <a:lnTo>
                  <a:pt x="14581" y="370051"/>
                </a:lnTo>
                <a:lnTo>
                  <a:pt x="8311" y="411036"/>
                </a:lnTo>
                <a:lnTo>
                  <a:pt x="3742" y="453286"/>
                </a:lnTo>
                <a:lnTo>
                  <a:pt x="947" y="496660"/>
                </a:lnTo>
                <a:lnTo>
                  <a:pt x="0" y="541019"/>
                </a:lnTo>
                <a:lnTo>
                  <a:pt x="947" y="585368"/>
                </a:lnTo>
                <a:lnTo>
                  <a:pt x="3742" y="628710"/>
                </a:lnTo>
                <a:lnTo>
                  <a:pt x="8311" y="670910"/>
                </a:lnTo>
                <a:lnTo>
                  <a:pt x="14581" y="711829"/>
                </a:lnTo>
                <a:lnTo>
                  <a:pt x="22479" y="751331"/>
                </a:lnTo>
                <a:lnTo>
                  <a:pt x="31930" y="789279"/>
                </a:lnTo>
                <a:lnTo>
                  <a:pt x="55205" y="859962"/>
                </a:lnTo>
                <a:lnTo>
                  <a:pt x="83820" y="922781"/>
                </a:lnTo>
                <a:lnTo>
                  <a:pt x="117189" y="976640"/>
                </a:lnTo>
                <a:lnTo>
                  <a:pt x="154728" y="1020439"/>
                </a:lnTo>
                <a:lnTo>
                  <a:pt x="195852" y="1053083"/>
                </a:lnTo>
                <a:lnTo>
                  <a:pt x="239975" y="1073475"/>
                </a:lnTo>
                <a:lnTo>
                  <a:pt x="286512" y="1080515"/>
                </a:lnTo>
                <a:lnTo>
                  <a:pt x="309828" y="1078732"/>
                </a:lnTo>
                <a:lnTo>
                  <a:pt x="354860" y="1064879"/>
                </a:lnTo>
                <a:lnTo>
                  <a:pt x="397263" y="1038224"/>
                </a:lnTo>
                <a:lnTo>
                  <a:pt x="436444" y="999865"/>
                </a:lnTo>
                <a:lnTo>
                  <a:pt x="471806" y="950899"/>
                </a:lnTo>
                <a:lnTo>
                  <a:pt x="502757" y="892423"/>
                </a:lnTo>
                <a:lnTo>
                  <a:pt x="528701" y="825535"/>
                </a:lnTo>
                <a:lnTo>
                  <a:pt x="549044" y="751331"/>
                </a:lnTo>
                <a:lnTo>
                  <a:pt x="556930" y="711829"/>
                </a:lnTo>
                <a:lnTo>
                  <a:pt x="563193" y="670910"/>
                </a:lnTo>
                <a:lnTo>
                  <a:pt x="567758" y="628710"/>
                </a:lnTo>
                <a:lnTo>
                  <a:pt x="570552" y="585368"/>
                </a:lnTo>
                <a:lnTo>
                  <a:pt x="571500" y="541019"/>
                </a:lnTo>
                <a:lnTo>
                  <a:pt x="570552" y="496660"/>
                </a:lnTo>
                <a:lnTo>
                  <a:pt x="567758" y="453286"/>
                </a:lnTo>
                <a:lnTo>
                  <a:pt x="563193" y="411036"/>
                </a:lnTo>
                <a:lnTo>
                  <a:pt x="556930" y="370051"/>
                </a:lnTo>
                <a:lnTo>
                  <a:pt x="549044" y="330469"/>
                </a:lnTo>
                <a:lnTo>
                  <a:pt x="539610" y="292431"/>
                </a:lnTo>
                <a:lnTo>
                  <a:pt x="516392" y="221540"/>
                </a:lnTo>
                <a:lnTo>
                  <a:pt x="487870" y="158495"/>
                </a:lnTo>
                <a:lnTo>
                  <a:pt x="454639" y="104412"/>
                </a:lnTo>
                <a:lnTo>
                  <a:pt x="417294" y="60405"/>
                </a:lnTo>
                <a:lnTo>
                  <a:pt x="376428" y="27590"/>
                </a:lnTo>
                <a:lnTo>
                  <a:pt x="332635" y="7083"/>
                </a:lnTo>
                <a:lnTo>
                  <a:pt x="286512" y="0"/>
                </a:lnTo>
                <a:close/>
              </a:path>
            </a:pathLst>
          </a:custGeom>
          <a:solidFill>
            <a:srgbClr val="5B985B"/>
          </a:solidFill>
          <a:ln w="9525">
            <a:noFill/>
          </a:ln>
        </p:spPr>
        <p:txBody>
          <a:bodyPr/>
          <a:p>
            <a:endParaRPr lang="zh-CN" altLang="en-US"/>
          </a:p>
        </p:txBody>
      </p:sp>
      <p:sp>
        <p:nvSpPr>
          <p:cNvPr id="18448" name="object 15"/>
          <p:cNvSpPr/>
          <p:nvPr/>
        </p:nvSpPr>
        <p:spPr>
          <a:xfrm>
            <a:off x="5384800" y="2767013"/>
            <a:ext cx="0" cy="884237"/>
          </a:xfrm>
          <a:custGeom>
            <a:avLst/>
            <a:gdLst/>
            <a:ahLst/>
            <a:cxnLst>
              <a:cxn ang="0">
                <a:pos x="0" y="883033"/>
              </a:cxn>
              <a:cxn ang="0">
                <a:pos x="0" y="0"/>
              </a:cxn>
            </a:cxnLst>
            <a:pathLst>
              <a:path w="1" h="885443">
                <a:moveTo>
                  <a:pt x="0" y="885443"/>
                </a:moveTo>
                <a:lnTo>
                  <a:pt x="0" y="0"/>
                </a:lnTo>
              </a:path>
            </a:pathLst>
          </a:custGeom>
          <a:noFill/>
          <a:ln w="28956" cap="flat" cmpd="sng">
            <a:solidFill>
              <a:srgbClr val="8FA670"/>
            </a:solidFill>
            <a:prstDash val="solid"/>
            <a:round/>
            <a:headEnd type="none" w="med" len="med"/>
            <a:tailEnd type="none" w="med" len="med"/>
          </a:ln>
        </p:spPr>
        <p:txBody>
          <a:bodyPr/>
          <a:p>
            <a:endParaRPr lang="zh-CN" altLang="en-US"/>
          </a:p>
        </p:txBody>
      </p:sp>
      <p:sp>
        <p:nvSpPr>
          <p:cNvPr id="18449" name="object 16"/>
          <p:cNvSpPr/>
          <p:nvPr/>
        </p:nvSpPr>
        <p:spPr>
          <a:xfrm>
            <a:off x="8154988" y="3252788"/>
            <a:ext cx="174625" cy="176212"/>
          </a:xfrm>
          <a:custGeom>
            <a:avLst/>
            <a:gdLst/>
            <a:ahLst/>
            <a:cxnLst>
              <a:cxn ang="0">
                <a:pos x="79672" y="0"/>
              </a:cxn>
              <a:cxn ang="0">
                <a:pos x="42415" y="12576"/>
              </a:cxn>
              <a:cxn ang="0">
                <a:pos x="14704" y="41209"/>
              </a:cxn>
              <a:cxn ang="0">
                <a:pos x="815" y="83433"/>
              </a:cxn>
              <a:cxn ang="0">
                <a:pos x="0" y="100101"/>
              </a:cxn>
              <a:cxn ang="0">
                <a:pos x="3124" y="113992"/>
              </a:cxn>
              <a:cxn ang="0">
                <a:pos x="24371" y="149393"/>
              </a:cxn>
              <a:cxn ang="0">
                <a:pos x="59391" y="171370"/>
              </a:cxn>
              <a:cxn ang="0">
                <a:pos x="87823" y="176012"/>
              </a:cxn>
              <a:cxn ang="0">
                <a:pos x="101197" y="174948"/>
              </a:cxn>
              <a:cxn ang="0">
                <a:pos x="138663" y="158999"/>
              </a:cxn>
              <a:cxn ang="0">
                <a:pos x="164994" y="127352"/>
              </a:cxn>
              <a:cxn ang="0">
                <a:pos x="174907" y="84457"/>
              </a:cxn>
              <a:cxn ang="0">
                <a:pos x="173272" y="70637"/>
              </a:cxn>
              <a:cxn ang="0">
                <a:pos x="156241" y="34275"/>
              </a:cxn>
              <a:cxn ang="0">
                <a:pos x="123836" y="9181"/>
              </a:cxn>
              <a:cxn ang="0">
                <a:pos x="79672" y="0"/>
              </a:cxn>
            </a:cxnLst>
            <a:pathLst>
              <a:path w="174343" h="176412">
                <a:moveTo>
                  <a:pt x="79415" y="0"/>
                </a:moveTo>
                <a:lnTo>
                  <a:pt x="42279" y="12604"/>
                </a:lnTo>
                <a:lnTo>
                  <a:pt x="14656" y="41303"/>
                </a:lnTo>
                <a:lnTo>
                  <a:pt x="813" y="83623"/>
                </a:lnTo>
                <a:lnTo>
                  <a:pt x="0" y="100329"/>
                </a:lnTo>
                <a:lnTo>
                  <a:pt x="3114" y="114251"/>
                </a:lnTo>
                <a:lnTo>
                  <a:pt x="24293" y="149733"/>
                </a:lnTo>
                <a:lnTo>
                  <a:pt x="59199" y="171760"/>
                </a:lnTo>
                <a:lnTo>
                  <a:pt x="87539" y="176412"/>
                </a:lnTo>
                <a:lnTo>
                  <a:pt x="100871" y="175346"/>
                </a:lnTo>
                <a:lnTo>
                  <a:pt x="138215" y="159360"/>
                </a:lnTo>
                <a:lnTo>
                  <a:pt x="164462" y="127642"/>
                </a:lnTo>
                <a:lnTo>
                  <a:pt x="174343" y="84649"/>
                </a:lnTo>
                <a:lnTo>
                  <a:pt x="172713" y="70797"/>
                </a:lnTo>
                <a:lnTo>
                  <a:pt x="155737" y="34353"/>
                </a:lnTo>
                <a:lnTo>
                  <a:pt x="123436" y="9201"/>
                </a:lnTo>
                <a:lnTo>
                  <a:pt x="79415" y="0"/>
                </a:lnTo>
                <a:close/>
              </a:path>
            </a:pathLst>
          </a:custGeom>
          <a:solidFill>
            <a:srgbClr val="A6A6A6"/>
          </a:solidFill>
          <a:ln w="9525">
            <a:noFill/>
          </a:ln>
        </p:spPr>
        <p:txBody>
          <a:bodyPr/>
          <a:p>
            <a:endParaRPr lang="zh-CN" altLang="en-US"/>
          </a:p>
        </p:txBody>
      </p:sp>
      <p:sp>
        <p:nvSpPr>
          <p:cNvPr id="18450" name="object 17"/>
          <p:cNvSpPr/>
          <p:nvPr/>
        </p:nvSpPr>
        <p:spPr>
          <a:xfrm>
            <a:off x="7956550" y="4602163"/>
            <a:ext cx="571500" cy="1439862"/>
          </a:xfrm>
          <a:custGeom>
            <a:avLst/>
            <a:gdLst/>
            <a:ahLst/>
            <a:cxnLst>
              <a:cxn ang="0">
                <a:pos x="239975" y="9397"/>
              </a:cxn>
              <a:cxn ang="0">
                <a:pos x="154728" y="80161"/>
              </a:cxn>
              <a:cxn ang="0">
                <a:pos x="99946" y="172915"/>
              </a:cxn>
              <a:cxn ang="0">
                <a:pos x="68881" y="250886"/>
              </a:cxn>
              <a:cxn ang="0">
                <a:pos x="42864" y="340049"/>
              </a:cxn>
              <a:cxn ang="0">
                <a:pos x="22478" y="438932"/>
              </a:cxn>
              <a:cxn ang="0">
                <a:pos x="8311" y="546065"/>
              </a:cxn>
              <a:cxn ang="0">
                <a:pos x="947" y="659975"/>
              </a:cxn>
              <a:cxn ang="0">
                <a:pos x="947" y="778059"/>
              </a:cxn>
              <a:cxn ang="0">
                <a:pos x="8311" y="892050"/>
              </a:cxn>
              <a:cxn ang="0">
                <a:pos x="22478" y="999327"/>
              </a:cxn>
              <a:cxn ang="0">
                <a:pos x="42864" y="1098402"/>
              </a:cxn>
              <a:cxn ang="0">
                <a:pos x="68881" y="1187783"/>
              </a:cxn>
              <a:cxn ang="0">
                <a:pos x="99946" y="1265982"/>
              </a:cxn>
              <a:cxn ang="0">
                <a:pos x="154728" y="1359055"/>
              </a:cxn>
              <a:cxn ang="0">
                <a:pos x="239975" y="1430105"/>
              </a:cxn>
              <a:cxn ang="0">
                <a:pos x="309828" y="1437155"/>
              </a:cxn>
              <a:cxn ang="0">
                <a:pos x="397263" y="1382873"/>
              </a:cxn>
              <a:cxn ang="0">
                <a:pos x="471806" y="1265982"/>
              </a:cxn>
              <a:cxn ang="0">
                <a:pos x="502757" y="1187783"/>
              </a:cxn>
              <a:cxn ang="0">
                <a:pos x="528701" y="1098402"/>
              </a:cxn>
              <a:cxn ang="0">
                <a:pos x="549044" y="999327"/>
              </a:cxn>
              <a:cxn ang="0">
                <a:pos x="563193" y="892050"/>
              </a:cxn>
              <a:cxn ang="0">
                <a:pos x="570552" y="778059"/>
              </a:cxn>
              <a:cxn ang="0">
                <a:pos x="570552" y="659975"/>
              </a:cxn>
              <a:cxn ang="0">
                <a:pos x="563193" y="546065"/>
              </a:cxn>
              <a:cxn ang="0">
                <a:pos x="549044" y="438932"/>
              </a:cxn>
              <a:cxn ang="0">
                <a:pos x="528701" y="340049"/>
              </a:cxn>
              <a:cxn ang="0">
                <a:pos x="502757" y="250886"/>
              </a:cxn>
              <a:cxn ang="0">
                <a:pos x="471806" y="172915"/>
              </a:cxn>
              <a:cxn ang="0">
                <a:pos x="417294" y="80161"/>
              </a:cxn>
              <a:cxn ang="0">
                <a:pos x="332635" y="9397"/>
              </a:cxn>
            </a:cxnLst>
            <a:pathLst>
              <a:path w="571500" h="1440179">
                <a:moveTo>
                  <a:pt x="286511" y="0"/>
                </a:moveTo>
                <a:lnTo>
                  <a:pt x="239975" y="9401"/>
                </a:lnTo>
                <a:lnTo>
                  <a:pt x="195852" y="36624"/>
                </a:lnTo>
                <a:lnTo>
                  <a:pt x="154728" y="80197"/>
                </a:lnTo>
                <a:lnTo>
                  <a:pt x="117189" y="138647"/>
                </a:lnTo>
                <a:lnTo>
                  <a:pt x="99946" y="172991"/>
                </a:lnTo>
                <a:lnTo>
                  <a:pt x="83819" y="210502"/>
                </a:lnTo>
                <a:lnTo>
                  <a:pt x="68881" y="250996"/>
                </a:lnTo>
                <a:lnTo>
                  <a:pt x="55205" y="294290"/>
                </a:lnTo>
                <a:lnTo>
                  <a:pt x="42864" y="340199"/>
                </a:lnTo>
                <a:lnTo>
                  <a:pt x="31930" y="388539"/>
                </a:lnTo>
                <a:lnTo>
                  <a:pt x="22478" y="439126"/>
                </a:lnTo>
                <a:lnTo>
                  <a:pt x="14581" y="491776"/>
                </a:lnTo>
                <a:lnTo>
                  <a:pt x="8311" y="546305"/>
                </a:lnTo>
                <a:lnTo>
                  <a:pt x="3742" y="602530"/>
                </a:lnTo>
                <a:lnTo>
                  <a:pt x="947" y="660265"/>
                </a:lnTo>
                <a:lnTo>
                  <a:pt x="0" y="719328"/>
                </a:lnTo>
                <a:lnTo>
                  <a:pt x="947" y="778401"/>
                </a:lnTo>
                <a:lnTo>
                  <a:pt x="3742" y="836168"/>
                </a:lnTo>
                <a:lnTo>
                  <a:pt x="8311" y="892442"/>
                </a:lnTo>
                <a:lnTo>
                  <a:pt x="14581" y="947037"/>
                </a:lnTo>
                <a:lnTo>
                  <a:pt x="22478" y="999767"/>
                </a:lnTo>
                <a:lnTo>
                  <a:pt x="31930" y="1050445"/>
                </a:lnTo>
                <a:lnTo>
                  <a:pt x="42864" y="1098886"/>
                </a:lnTo>
                <a:lnTo>
                  <a:pt x="55205" y="1144901"/>
                </a:lnTo>
                <a:lnTo>
                  <a:pt x="68881" y="1188307"/>
                </a:lnTo>
                <a:lnTo>
                  <a:pt x="83819" y="1228915"/>
                </a:lnTo>
                <a:lnTo>
                  <a:pt x="99946" y="1266540"/>
                </a:lnTo>
                <a:lnTo>
                  <a:pt x="117189" y="1300996"/>
                </a:lnTo>
                <a:lnTo>
                  <a:pt x="154728" y="1359653"/>
                </a:lnTo>
                <a:lnTo>
                  <a:pt x="195852" y="1403396"/>
                </a:lnTo>
                <a:lnTo>
                  <a:pt x="239975" y="1430735"/>
                </a:lnTo>
                <a:lnTo>
                  <a:pt x="286511" y="1440180"/>
                </a:lnTo>
                <a:lnTo>
                  <a:pt x="309828" y="1437787"/>
                </a:lnTo>
                <a:lnTo>
                  <a:pt x="354860" y="1419209"/>
                </a:lnTo>
                <a:lnTo>
                  <a:pt x="397263" y="1383482"/>
                </a:lnTo>
                <a:lnTo>
                  <a:pt x="436444" y="1332095"/>
                </a:lnTo>
                <a:lnTo>
                  <a:pt x="471806" y="1266540"/>
                </a:lnTo>
                <a:lnTo>
                  <a:pt x="487870" y="1228915"/>
                </a:lnTo>
                <a:lnTo>
                  <a:pt x="502757" y="1188307"/>
                </a:lnTo>
                <a:lnTo>
                  <a:pt x="516392" y="1144901"/>
                </a:lnTo>
                <a:lnTo>
                  <a:pt x="528701" y="1098886"/>
                </a:lnTo>
                <a:lnTo>
                  <a:pt x="539610" y="1050445"/>
                </a:lnTo>
                <a:lnTo>
                  <a:pt x="549044" y="999767"/>
                </a:lnTo>
                <a:lnTo>
                  <a:pt x="556930" y="947037"/>
                </a:lnTo>
                <a:lnTo>
                  <a:pt x="563193" y="892442"/>
                </a:lnTo>
                <a:lnTo>
                  <a:pt x="567758" y="836168"/>
                </a:lnTo>
                <a:lnTo>
                  <a:pt x="570552" y="778401"/>
                </a:lnTo>
                <a:lnTo>
                  <a:pt x="571499" y="719328"/>
                </a:lnTo>
                <a:lnTo>
                  <a:pt x="570552" y="660265"/>
                </a:lnTo>
                <a:lnTo>
                  <a:pt x="567758" y="602530"/>
                </a:lnTo>
                <a:lnTo>
                  <a:pt x="563193" y="546305"/>
                </a:lnTo>
                <a:lnTo>
                  <a:pt x="556930" y="491776"/>
                </a:lnTo>
                <a:lnTo>
                  <a:pt x="549044" y="439126"/>
                </a:lnTo>
                <a:lnTo>
                  <a:pt x="539610" y="388539"/>
                </a:lnTo>
                <a:lnTo>
                  <a:pt x="528701" y="340199"/>
                </a:lnTo>
                <a:lnTo>
                  <a:pt x="516392" y="294290"/>
                </a:lnTo>
                <a:lnTo>
                  <a:pt x="502757" y="250996"/>
                </a:lnTo>
                <a:lnTo>
                  <a:pt x="487870" y="210502"/>
                </a:lnTo>
                <a:lnTo>
                  <a:pt x="471806" y="172991"/>
                </a:lnTo>
                <a:lnTo>
                  <a:pt x="454639" y="138647"/>
                </a:lnTo>
                <a:lnTo>
                  <a:pt x="417294" y="80197"/>
                </a:lnTo>
                <a:lnTo>
                  <a:pt x="376427" y="36624"/>
                </a:lnTo>
                <a:lnTo>
                  <a:pt x="332635" y="9401"/>
                </a:lnTo>
                <a:lnTo>
                  <a:pt x="286511" y="0"/>
                </a:lnTo>
                <a:close/>
              </a:path>
            </a:pathLst>
          </a:custGeom>
          <a:solidFill>
            <a:srgbClr val="A6A6A6"/>
          </a:solidFill>
          <a:ln w="9525">
            <a:noFill/>
          </a:ln>
        </p:spPr>
        <p:txBody>
          <a:bodyPr/>
          <a:p>
            <a:endParaRPr lang="zh-CN" altLang="en-US"/>
          </a:p>
        </p:txBody>
      </p:sp>
      <p:sp>
        <p:nvSpPr>
          <p:cNvPr id="18451" name="object 18"/>
          <p:cNvSpPr/>
          <p:nvPr/>
        </p:nvSpPr>
        <p:spPr>
          <a:xfrm>
            <a:off x="8242300" y="3429000"/>
            <a:ext cx="0" cy="1173163"/>
          </a:xfrm>
          <a:custGeom>
            <a:avLst/>
            <a:gdLst/>
            <a:ahLst/>
            <a:cxnLst>
              <a:cxn ang="0">
                <a:pos x="0" y="1174371"/>
              </a:cxn>
              <a:cxn ang="0">
                <a:pos x="0" y="0"/>
              </a:cxn>
            </a:cxnLst>
            <a:pathLst>
              <a:path w="1" h="1171956">
                <a:moveTo>
                  <a:pt x="0" y="1171956"/>
                </a:moveTo>
                <a:lnTo>
                  <a:pt x="0" y="0"/>
                </a:lnTo>
              </a:path>
            </a:pathLst>
          </a:custGeom>
          <a:noFill/>
          <a:ln w="28956" cap="flat" cmpd="sng">
            <a:solidFill>
              <a:srgbClr val="A6A6A6"/>
            </a:solidFill>
            <a:prstDash val="solid"/>
            <a:round/>
            <a:headEnd type="none" w="med" len="med"/>
            <a:tailEnd type="none" w="med" len="med"/>
          </a:ln>
        </p:spPr>
        <p:txBody>
          <a:bodyPr/>
          <a:p>
            <a:endParaRPr lang="zh-CN" altLang="en-US"/>
          </a:p>
        </p:txBody>
      </p:sp>
      <p:sp>
        <p:nvSpPr>
          <p:cNvPr id="18452" name="object 19"/>
          <p:cNvSpPr txBox="1"/>
          <p:nvPr/>
        </p:nvSpPr>
        <p:spPr>
          <a:xfrm>
            <a:off x="5281613" y="3749675"/>
            <a:ext cx="204787" cy="854075"/>
          </a:xfrm>
          <a:prstGeom prst="rect">
            <a:avLst/>
          </a:prstGeom>
          <a:noFill/>
          <a:ln w="9525">
            <a:noFill/>
          </a:ln>
        </p:spPr>
        <p:txBody>
          <a:bodyPr lIns="0" tIns="0" rIns="0" bIns="0" anchor="t"/>
          <a:p>
            <a:pPr marL="12700" lvl="0" indent="0" algn="just" eaLnBrk="0" hangingPunct="0"/>
            <a:r>
              <a:rPr lang="zh-CN" altLang="zh-CN" sz="1400" dirty="0">
                <a:solidFill>
                  <a:srgbClr val="003366"/>
                </a:solidFill>
                <a:latin typeface="宋体" panose="02010600030101010101" pitchFamily="2" charset="-122"/>
                <a:ea typeface="宋体" panose="02010600030101010101" pitchFamily="2" charset="-122"/>
              </a:rPr>
              <a:t>内 部 结 题</a:t>
            </a:r>
            <a:endParaRPr lang="zh-CN" altLang="zh-CN" sz="1400" dirty="0">
              <a:latin typeface="宋体" panose="02010600030101010101" pitchFamily="2" charset="-122"/>
              <a:ea typeface="宋体" panose="02010600030101010101" pitchFamily="2" charset="-122"/>
            </a:endParaRPr>
          </a:p>
        </p:txBody>
      </p:sp>
      <p:sp>
        <p:nvSpPr>
          <p:cNvPr id="18453" name="object 20"/>
          <p:cNvSpPr txBox="1"/>
          <p:nvPr/>
        </p:nvSpPr>
        <p:spPr>
          <a:xfrm>
            <a:off x="4511675" y="4764088"/>
            <a:ext cx="280988" cy="1127125"/>
          </a:xfrm>
          <a:prstGeom prst="rect">
            <a:avLst/>
          </a:prstGeom>
          <a:noFill/>
          <a:ln w="9525">
            <a:noFill/>
          </a:ln>
        </p:spPr>
        <p:txBody>
          <a:bodyPr vert="eaVert" lIns="0" tIns="0" rIns="0" bIns="0" anchor="t"/>
          <a:p>
            <a:pPr marL="12700" lvl="0" indent="0" eaLnBrk="0" hangingPunct="0"/>
            <a:r>
              <a:rPr lang="zh-CN" altLang="zh-CN" sz="1400" dirty="0">
                <a:solidFill>
                  <a:srgbClr val="003366"/>
                </a:solidFill>
                <a:latin typeface="宋体" panose="02010600030101010101" pitchFamily="2" charset="-122"/>
                <a:ea typeface="宋体" panose="02010600030101010101" pitchFamily="2" charset="-122"/>
              </a:rPr>
              <a:t>中试 政府立项</a:t>
            </a:r>
            <a:endParaRPr lang="zh-CN" altLang="zh-CN" sz="1400" dirty="0">
              <a:latin typeface="宋体" panose="02010600030101010101" pitchFamily="2" charset="-122"/>
              <a:ea typeface="宋体" panose="02010600030101010101" pitchFamily="2" charset="-122"/>
            </a:endParaRPr>
          </a:p>
        </p:txBody>
      </p:sp>
      <p:sp>
        <p:nvSpPr>
          <p:cNvPr id="30" name="object 21"/>
          <p:cNvSpPr txBox="1"/>
          <p:nvPr/>
        </p:nvSpPr>
        <p:spPr>
          <a:xfrm>
            <a:off x="4503738" y="5118100"/>
            <a:ext cx="223838" cy="74613"/>
          </a:xfrm>
          <a:prstGeom prst="rect">
            <a:avLst/>
          </a:prstGeom>
        </p:spPr>
        <p:txBody>
          <a:bodyPr vert="vert" lIns="0" tIns="0" rIns="0" bIns="0"/>
          <a:lstStyle/>
          <a:p>
            <a:pPr marL="12700" marR="0" lvl="0" indent="0" algn="l" defTabSz="914400" rtl="0" eaLnBrk="0" fontAlgn="base" latinLnBrk="0" hangingPunct="0">
              <a:lnSpc>
                <a:spcPct val="100000"/>
              </a:lnSpc>
              <a:spcBef>
                <a:spcPct val="0"/>
              </a:spcBef>
              <a:spcAft>
                <a:spcPct val="0"/>
              </a:spcAft>
              <a:buClrTx/>
              <a:buSzTx/>
              <a:buFontTx/>
              <a:buNone/>
              <a:defRPr/>
            </a:pPr>
            <a:r>
              <a:rPr kumimoji="0" sz="1400" b="1" i="0" u="none" strike="noStrike" kern="1200" cap="none" spc="0" normalizeH="0" baseline="0" noProof="0" dirty="0">
                <a:ln>
                  <a:noFill/>
                </a:ln>
                <a:solidFill>
                  <a:srgbClr val="003366"/>
                </a:solidFill>
                <a:effectLst/>
                <a:uLnTx/>
                <a:uFillTx/>
                <a:latin typeface="Arial" panose="020B0604020202020204"/>
                <a:ea typeface="华文隶书" pitchFamily="2" charset="-122"/>
                <a:cs typeface="Arial" panose="020B0604020202020204"/>
              </a:rPr>
              <a:t>/</a:t>
            </a:r>
            <a:endParaRPr kumimoji="0" sz="1400" b="0" i="0" u="none" strike="noStrike" kern="1200" cap="none" spc="0" normalizeH="0" baseline="0" noProof="0">
              <a:ln>
                <a:noFill/>
              </a:ln>
              <a:solidFill>
                <a:schemeClr val="tx1"/>
              </a:solidFill>
              <a:effectLst/>
              <a:uLnTx/>
              <a:uFillTx/>
              <a:latin typeface="Arial" panose="020B0604020202020204"/>
              <a:ea typeface="华文隶书" pitchFamily="2" charset="-122"/>
              <a:cs typeface="Arial" panose="020B0604020202020204"/>
            </a:endParaRPr>
          </a:p>
        </p:txBody>
      </p:sp>
      <p:sp>
        <p:nvSpPr>
          <p:cNvPr id="18455" name="object 22"/>
          <p:cNvSpPr txBox="1"/>
          <p:nvPr/>
        </p:nvSpPr>
        <p:spPr>
          <a:xfrm>
            <a:off x="1638300" y="3748088"/>
            <a:ext cx="203200" cy="215900"/>
          </a:xfrm>
          <a:prstGeom prst="rect">
            <a:avLst/>
          </a:prstGeom>
          <a:noFill/>
          <a:ln w="9525">
            <a:noFill/>
          </a:ln>
        </p:spPr>
        <p:txBody>
          <a:bodyPr lIns="0" tIns="0" rIns="0" bIns="0" anchor="t"/>
          <a:p>
            <a:pPr marL="12700" lvl="0" indent="0" eaLnBrk="0" hangingPunct="0"/>
            <a:r>
              <a:rPr lang="zh-CN" altLang="zh-CN" sz="1400" dirty="0">
                <a:solidFill>
                  <a:srgbClr val="003366"/>
                </a:solidFill>
                <a:latin typeface="宋体" panose="02010600030101010101" pitchFamily="2" charset="-122"/>
                <a:ea typeface="宋体" panose="02010600030101010101" pitchFamily="2" charset="-122"/>
              </a:rPr>
              <a:t>内</a:t>
            </a:r>
            <a:endParaRPr lang="zh-CN" altLang="zh-CN" sz="1400" dirty="0">
              <a:latin typeface="宋体" panose="02010600030101010101" pitchFamily="2" charset="-122"/>
              <a:ea typeface="宋体" panose="02010600030101010101" pitchFamily="2" charset="-122"/>
            </a:endParaRPr>
          </a:p>
        </p:txBody>
      </p:sp>
      <p:sp>
        <p:nvSpPr>
          <p:cNvPr id="18456" name="object 23"/>
          <p:cNvSpPr txBox="1"/>
          <p:nvPr/>
        </p:nvSpPr>
        <p:spPr>
          <a:xfrm>
            <a:off x="1638300" y="3962400"/>
            <a:ext cx="203200" cy="215900"/>
          </a:xfrm>
          <a:prstGeom prst="rect">
            <a:avLst/>
          </a:prstGeom>
          <a:noFill/>
          <a:ln w="9525">
            <a:noFill/>
          </a:ln>
        </p:spPr>
        <p:txBody>
          <a:bodyPr lIns="0" tIns="0" rIns="0" bIns="0" anchor="t"/>
          <a:p>
            <a:pPr marL="12700" lvl="0" indent="0" eaLnBrk="0" hangingPunct="0"/>
            <a:r>
              <a:rPr lang="zh-CN" altLang="zh-CN" sz="1400" dirty="0">
                <a:solidFill>
                  <a:srgbClr val="003366"/>
                </a:solidFill>
                <a:latin typeface="宋体" panose="02010600030101010101" pitchFamily="2" charset="-122"/>
                <a:ea typeface="宋体" panose="02010600030101010101" pitchFamily="2" charset="-122"/>
              </a:rPr>
              <a:t>部</a:t>
            </a:r>
            <a:endParaRPr lang="zh-CN" altLang="zh-CN" sz="1400" dirty="0">
              <a:latin typeface="宋体" panose="02010600030101010101" pitchFamily="2" charset="-122"/>
              <a:ea typeface="宋体" panose="02010600030101010101" pitchFamily="2" charset="-122"/>
            </a:endParaRPr>
          </a:p>
        </p:txBody>
      </p:sp>
      <p:sp>
        <p:nvSpPr>
          <p:cNvPr id="18457" name="object 24"/>
          <p:cNvSpPr txBox="1"/>
          <p:nvPr/>
        </p:nvSpPr>
        <p:spPr>
          <a:xfrm>
            <a:off x="1638300" y="4173538"/>
            <a:ext cx="203200" cy="215900"/>
          </a:xfrm>
          <a:prstGeom prst="rect">
            <a:avLst/>
          </a:prstGeom>
          <a:noFill/>
          <a:ln w="9525">
            <a:noFill/>
          </a:ln>
        </p:spPr>
        <p:txBody>
          <a:bodyPr lIns="0" tIns="0" rIns="0" bIns="0" anchor="t"/>
          <a:p>
            <a:pPr marL="12700" lvl="0" indent="0" eaLnBrk="0" hangingPunct="0"/>
            <a:r>
              <a:rPr lang="zh-CN" altLang="zh-CN" sz="1400" dirty="0">
                <a:solidFill>
                  <a:srgbClr val="003366"/>
                </a:solidFill>
                <a:latin typeface="宋体" panose="02010600030101010101" pitchFamily="2" charset="-122"/>
                <a:ea typeface="宋体" panose="02010600030101010101" pitchFamily="2" charset="-122"/>
              </a:rPr>
              <a:t>立</a:t>
            </a:r>
            <a:endParaRPr lang="zh-CN" altLang="zh-CN" sz="1400" dirty="0">
              <a:latin typeface="宋体" panose="02010600030101010101" pitchFamily="2" charset="-122"/>
              <a:ea typeface="宋体" panose="02010600030101010101" pitchFamily="2" charset="-122"/>
            </a:endParaRPr>
          </a:p>
        </p:txBody>
      </p:sp>
      <p:sp>
        <p:nvSpPr>
          <p:cNvPr id="18458" name="object 25"/>
          <p:cNvSpPr txBox="1"/>
          <p:nvPr/>
        </p:nvSpPr>
        <p:spPr>
          <a:xfrm>
            <a:off x="1638300" y="4387850"/>
            <a:ext cx="203200" cy="215900"/>
          </a:xfrm>
          <a:prstGeom prst="rect">
            <a:avLst/>
          </a:prstGeom>
          <a:noFill/>
          <a:ln w="9525">
            <a:noFill/>
          </a:ln>
        </p:spPr>
        <p:txBody>
          <a:bodyPr lIns="0" tIns="0" rIns="0" bIns="0" anchor="t"/>
          <a:p>
            <a:pPr marL="12700" lvl="0" indent="0" eaLnBrk="0" hangingPunct="0"/>
            <a:r>
              <a:rPr lang="zh-CN" altLang="zh-CN" sz="1400" dirty="0">
                <a:solidFill>
                  <a:srgbClr val="003366"/>
                </a:solidFill>
                <a:latin typeface="宋体" panose="02010600030101010101" pitchFamily="2" charset="-122"/>
                <a:ea typeface="宋体" panose="02010600030101010101" pitchFamily="2" charset="-122"/>
              </a:rPr>
              <a:t>项</a:t>
            </a:r>
            <a:endParaRPr lang="zh-CN" altLang="zh-CN" sz="1400" dirty="0">
              <a:latin typeface="宋体" panose="02010600030101010101" pitchFamily="2" charset="-122"/>
              <a:ea typeface="宋体" panose="02010600030101010101" pitchFamily="2" charset="-122"/>
            </a:endParaRPr>
          </a:p>
        </p:txBody>
      </p:sp>
      <p:sp>
        <p:nvSpPr>
          <p:cNvPr id="18459" name="object 26"/>
          <p:cNvSpPr txBox="1"/>
          <p:nvPr/>
        </p:nvSpPr>
        <p:spPr>
          <a:xfrm>
            <a:off x="8139113" y="4876800"/>
            <a:ext cx="204787" cy="852488"/>
          </a:xfrm>
          <a:prstGeom prst="rect">
            <a:avLst/>
          </a:prstGeom>
          <a:noFill/>
          <a:ln w="9525">
            <a:noFill/>
          </a:ln>
        </p:spPr>
        <p:txBody>
          <a:bodyPr lIns="0" tIns="0" rIns="0" bIns="0" anchor="t"/>
          <a:p>
            <a:pPr marL="12700" lvl="0" indent="0" algn="just" eaLnBrk="0" hangingPunct="0"/>
            <a:r>
              <a:rPr lang="zh-CN" altLang="zh-CN" sz="1400" dirty="0">
                <a:solidFill>
                  <a:srgbClr val="003366"/>
                </a:solidFill>
                <a:latin typeface="宋体" panose="02010600030101010101" pitchFamily="2" charset="-122"/>
                <a:ea typeface="宋体" panose="02010600030101010101" pitchFamily="2" charset="-122"/>
              </a:rPr>
              <a:t>政 府 结 题</a:t>
            </a:r>
            <a:endParaRPr lang="zh-CN" altLang="zh-CN" sz="1400" dirty="0">
              <a:latin typeface="宋体" panose="02010600030101010101" pitchFamily="2" charset="-122"/>
              <a:ea typeface="宋体" panose="02010600030101010101" pitchFamily="2" charset="-122"/>
            </a:endParaRPr>
          </a:p>
        </p:txBody>
      </p:sp>
      <p:sp>
        <p:nvSpPr>
          <p:cNvPr id="18460" name="object 27"/>
          <p:cNvSpPr txBox="1"/>
          <p:nvPr/>
        </p:nvSpPr>
        <p:spPr>
          <a:xfrm>
            <a:off x="2641600" y="2365375"/>
            <a:ext cx="1403350" cy="274638"/>
          </a:xfrm>
          <a:prstGeom prst="rect">
            <a:avLst/>
          </a:prstGeom>
          <a:noFill/>
          <a:ln w="9525">
            <a:noFill/>
          </a:ln>
        </p:spPr>
        <p:txBody>
          <a:bodyPr lIns="0" tIns="0" rIns="0" bIns="0" anchor="t"/>
          <a:p>
            <a:pPr marL="12700" lvl="0" indent="0" eaLnBrk="0" hangingPunct="0">
              <a:lnSpc>
                <a:spcPts val="2150"/>
              </a:lnSpc>
            </a:pPr>
            <a:r>
              <a:rPr lang="zh-CN" altLang="zh-CN" dirty="0">
                <a:solidFill>
                  <a:srgbClr val="FF0000"/>
                </a:solidFill>
                <a:latin typeface="宋体" panose="02010600030101010101" pitchFamily="2" charset="-122"/>
                <a:ea typeface="宋体" panose="02010600030101010101" pitchFamily="2" charset="-122"/>
              </a:rPr>
              <a:t>自主立项项目</a:t>
            </a:r>
            <a:endParaRPr lang="zh-CN" altLang="zh-CN" dirty="0">
              <a:latin typeface="宋体" panose="02010600030101010101" pitchFamily="2" charset="-122"/>
              <a:ea typeface="宋体" panose="02010600030101010101" pitchFamily="2" charset="-122"/>
            </a:endParaRPr>
          </a:p>
        </p:txBody>
      </p:sp>
      <p:sp>
        <p:nvSpPr>
          <p:cNvPr id="18461" name="object 28"/>
          <p:cNvSpPr txBox="1"/>
          <p:nvPr/>
        </p:nvSpPr>
        <p:spPr>
          <a:xfrm>
            <a:off x="5805488" y="3003550"/>
            <a:ext cx="1863725" cy="273050"/>
          </a:xfrm>
          <a:prstGeom prst="rect">
            <a:avLst/>
          </a:prstGeom>
          <a:noFill/>
          <a:ln w="9525">
            <a:noFill/>
          </a:ln>
        </p:spPr>
        <p:txBody>
          <a:bodyPr lIns="0" tIns="0" rIns="0" bIns="0" anchor="t"/>
          <a:p>
            <a:pPr marL="12700" lvl="0" indent="0" eaLnBrk="0" hangingPunct="0">
              <a:lnSpc>
                <a:spcPts val="2150"/>
              </a:lnSpc>
            </a:pPr>
            <a:r>
              <a:rPr lang="zh-CN" altLang="zh-CN" dirty="0">
                <a:solidFill>
                  <a:srgbClr val="FF0000"/>
                </a:solidFill>
                <a:latin typeface="宋体" panose="02010600030101010101" pitchFamily="2" charset="-122"/>
                <a:ea typeface="宋体" panose="02010600030101010101" pitchFamily="2" charset="-122"/>
              </a:rPr>
              <a:t>政府科技计划项目</a:t>
            </a:r>
            <a:endParaRPr lang="zh-CN" altLang="zh-CN" dirty="0">
              <a:latin typeface="宋体" panose="02010600030101010101" pitchFamily="2" charset="-122"/>
              <a:ea typeface="宋体" panose="02010600030101010101" pitchFamily="2" charset="-122"/>
            </a:endParaRPr>
          </a:p>
        </p:txBody>
      </p:sp>
      <p:sp>
        <p:nvSpPr>
          <p:cNvPr id="18462" name="object 29"/>
          <p:cNvSpPr/>
          <p:nvPr/>
        </p:nvSpPr>
        <p:spPr>
          <a:xfrm>
            <a:off x="4527550" y="2578100"/>
            <a:ext cx="174625" cy="174625"/>
          </a:xfrm>
          <a:custGeom>
            <a:avLst/>
            <a:gdLst/>
            <a:ahLst/>
            <a:cxnLst>
              <a:cxn ang="0">
                <a:pos x="80850" y="0"/>
              </a:cxn>
              <a:cxn ang="0">
                <a:pos x="43157" y="12171"/>
              </a:cxn>
              <a:cxn ang="0">
                <a:pos x="15041" y="40470"/>
              </a:cxn>
              <a:cxn ang="0">
                <a:pos x="868" y="82168"/>
              </a:cxn>
              <a:cxn ang="0">
                <a:pos x="0" y="98572"/>
              </a:cxn>
              <a:cxn ang="0">
                <a:pos x="2981" y="112262"/>
              </a:cxn>
              <a:cxn ang="0">
                <a:pos x="24055" y="147470"/>
              </a:cxn>
              <a:cxn ang="0">
                <a:pos x="59185" y="169563"/>
              </a:cxn>
              <a:cxn ang="0">
                <a:pos x="87788" y="174261"/>
              </a:cxn>
              <a:cxn ang="0">
                <a:pos x="99278" y="173477"/>
              </a:cxn>
              <a:cxn ang="0">
                <a:pos x="137539" y="158155"/>
              </a:cxn>
              <a:cxn ang="0">
                <a:pos x="164524" y="127113"/>
              </a:cxn>
              <a:cxn ang="0">
                <a:pos x="174725" y="85426"/>
              </a:cxn>
              <a:cxn ang="0">
                <a:pos x="173235" y="71487"/>
              </a:cxn>
              <a:cxn ang="0">
                <a:pos x="156514" y="34763"/>
              </a:cxn>
              <a:cxn ang="0">
                <a:pos x="124426" y="9358"/>
              </a:cxn>
              <a:cxn ang="0">
                <a:pos x="80850" y="0"/>
              </a:cxn>
            </a:cxnLst>
            <a:pathLst>
              <a:path w="174525" h="174990">
                <a:moveTo>
                  <a:pt x="80758" y="0"/>
                </a:moveTo>
                <a:lnTo>
                  <a:pt x="43107" y="12221"/>
                </a:lnTo>
                <a:lnTo>
                  <a:pt x="15023" y="40640"/>
                </a:lnTo>
                <a:lnTo>
                  <a:pt x="868" y="82512"/>
                </a:lnTo>
                <a:lnTo>
                  <a:pt x="0" y="98984"/>
                </a:lnTo>
                <a:lnTo>
                  <a:pt x="2977" y="112732"/>
                </a:lnTo>
                <a:lnTo>
                  <a:pt x="24027" y="148087"/>
                </a:lnTo>
                <a:lnTo>
                  <a:pt x="59117" y="170272"/>
                </a:lnTo>
                <a:lnTo>
                  <a:pt x="87688" y="174990"/>
                </a:lnTo>
                <a:lnTo>
                  <a:pt x="99164" y="174203"/>
                </a:lnTo>
                <a:lnTo>
                  <a:pt x="137381" y="158817"/>
                </a:lnTo>
                <a:lnTo>
                  <a:pt x="164336" y="127645"/>
                </a:lnTo>
                <a:lnTo>
                  <a:pt x="174525" y="85784"/>
                </a:lnTo>
                <a:lnTo>
                  <a:pt x="173037" y="71786"/>
                </a:lnTo>
                <a:lnTo>
                  <a:pt x="156334" y="34909"/>
                </a:lnTo>
                <a:lnTo>
                  <a:pt x="124284" y="9398"/>
                </a:lnTo>
                <a:lnTo>
                  <a:pt x="80758" y="0"/>
                </a:lnTo>
                <a:close/>
              </a:path>
            </a:pathLst>
          </a:custGeom>
          <a:solidFill>
            <a:srgbClr val="A6A6A6"/>
          </a:solidFill>
          <a:ln w="9525">
            <a:noFill/>
          </a:ln>
        </p:spPr>
        <p:txBody>
          <a:bodyPr/>
          <a:p>
            <a:endParaRPr lang="zh-CN" altLang="en-US"/>
          </a:p>
        </p:txBody>
      </p:sp>
      <p:sp>
        <p:nvSpPr>
          <p:cNvPr id="18463" name="object 30"/>
          <p:cNvSpPr txBox="1"/>
          <p:nvPr/>
        </p:nvSpPr>
        <p:spPr>
          <a:xfrm>
            <a:off x="1677988" y="2435225"/>
            <a:ext cx="3060700" cy="285750"/>
          </a:xfrm>
          <a:prstGeom prst="rect">
            <a:avLst/>
          </a:prstGeom>
          <a:noFill/>
          <a:ln w="9525">
            <a:noFill/>
          </a:ln>
        </p:spPr>
        <p:txBody>
          <a:bodyPr lIns="0" tIns="0" rIns="0" bIns="0" anchor="t"/>
          <a:p>
            <a:pPr marL="12700" lvl="0" indent="0" defTabSz="0" eaLnBrk="0" hangingPunct="0">
              <a:tabLst>
                <a:tab pos="2868930" algn="l"/>
              </a:tabLst>
            </a:pPr>
            <a:r>
              <a:rPr lang="zh-CN" altLang="zh-CN" b="1" dirty="0">
                <a:solidFill>
                  <a:srgbClr val="FF0000"/>
                </a:solidFill>
                <a:latin typeface="Arial" panose="020B0604020202020204" pitchFamily="34" charset="0"/>
                <a:ea typeface="Arial" panose="020B0604020202020204" pitchFamily="34" charset="0"/>
              </a:rPr>
              <a:t>A	O</a:t>
            </a:r>
            <a:endParaRPr lang="zh-CN" altLang="zh-CN" dirty="0">
              <a:latin typeface="Arial" panose="020B0604020202020204" pitchFamily="34" charset="0"/>
              <a:ea typeface="Arial" panose="020B0604020202020204" pitchFamily="34" charset="0"/>
            </a:endParaRPr>
          </a:p>
        </p:txBody>
      </p:sp>
      <p:sp>
        <p:nvSpPr>
          <p:cNvPr id="18464" name="object 31"/>
          <p:cNvSpPr txBox="1"/>
          <p:nvPr/>
        </p:nvSpPr>
        <p:spPr>
          <a:xfrm>
            <a:off x="5319713" y="2435225"/>
            <a:ext cx="190500" cy="285750"/>
          </a:xfrm>
          <a:prstGeom prst="rect">
            <a:avLst/>
          </a:prstGeom>
          <a:noFill/>
          <a:ln w="9525">
            <a:noFill/>
          </a:ln>
        </p:spPr>
        <p:txBody>
          <a:bodyPr lIns="0" tIns="0" rIns="0" bIns="0" anchor="t"/>
          <a:p>
            <a:pPr marL="12700" lvl="0" indent="0" eaLnBrk="0" hangingPunct="0"/>
            <a:r>
              <a:rPr lang="zh-CN" altLang="zh-CN" b="1" dirty="0">
                <a:solidFill>
                  <a:srgbClr val="FF0000"/>
                </a:solidFill>
                <a:latin typeface="Arial" panose="020B0604020202020204" pitchFamily="34" charset="0"/>
                <a:ea typeface="Arial" panose="020B0604020202020204" pitchFamily="34" charset="0"/>
              </a:rPr>
              <a:t>B</a:t>
            </a:r>
            <a:endParaRPr lang="zh-CN" altLang="zh-CN" dirty="0">
              <a:latin typeface="Arial" panose="020B0604020202020204" pitchFamily="34" charset="0"/>
              <a:ea typeface="Arial" panose="020B0604020202020204" pitchFamily="34" charset="0"/>
            </a:endParaRPr>
          </a:p>
        </p:txBody>
      </p:sp>
      <p:sp>
        <p:nvSpPr>
          <p:cNvPr id="18465" name="object 32"/>
          <p:cNvSpPr txBox="1"/>
          <p:nvPr/>
        </p:nvSpPr>
        <p:spPr>
          <a:xfrm>
            <a:off x="4510088" y="3214688"/>
            <a:ext cx="190500" cy="284162"/>
          </a:xfrm>
          <a:prstGeom prst="rect">
            <a:avLst/>
          </a:prstGeom>
          <a:noFill/>
          <a:ln w="9525">
            <a:noFill/>
          </a:ln>
        </p:spPr>
        <p:txBody>
          <a:bodyPr lIns="0" tIns="0" rIns="0" bIns="0" anchor="t"/>
          <a:p>
            <a:pPr marL="12700" lvl="0" indent="0" eaLnBrk="0" hangingPunct="0"/>
            <a:r>
              <a:rPr lang="zh-CN" altLang="zh-CN" b="1" dirty="0">
                <a:solidFill>
                  <a:srgbClr val="FF0000"/>
                </a:solidFill>
                <a:latin typeface="Arial" panose="020B0604020202020204" pitchFamily="34" charset="0"/>
                <a:ea typeface="Arial" panose="020B0604020202020204" pitchFamily="34" charset="0"/>
              </a:rPr>
              <a:t>C</a:t>
            </a:r>
            <a:endParaRPr lang="zh-CN" altLang="zh-CN" dirty="0">
              <a:latin typeface="Arial" panose="020B0604020202020204" pitchFamily="34" charset="0"/>
              <a:ea typeface="Arial" panose="020B0604020202020204" pitchFamily="34" charset="0"/>
            </a:endParaRPr>
          </a:p>
        </p:txBody>
      </p:sp>
      <p:sp>
        <p:nvSpPr>
          <p:cNvPr id="18466" name="object 33"/>
          <p:cNvSpPr txBox="1"/>
          <p:nvPr/>
        </p:nvSpPr>
        <p:spPr>
          <a:xfrm>
            <a:off x="8177213" y="3067050"/>
            <a:ext cx="190500" cy="284163"/>
          </a:xfrm>
          <a:prstGeom prst="rect">
            <a:avLst/>
          </a:prstGeom>
          <a:noFill/>
          <a:ln w="9525">
            <a:noFill/>
          </a:ln>
        </p:spPr>
        <p:txBody>
          <a:bodyPr lIns="0" tIns="0" rIns="0" bIns="0" anchor="t"/>
          <a:p>
            <a:pPr marL="12700" lvl="0" indent="0" eaLnBrk="0" hangingPunct="0"/>
            <a:r>
              <a:rPr lang="zh-CN" altLang="zh-CN" b="1" dirty="0">
                <a:solidFill>
                  <a:srgbClr val="FF0000"/>
                </a:solidFill>
                <a:latin typeface="Arial" panose="020B0604020202020204" pitchFamily="34" charset="0"/>
                <a:ea typeface="Arial" panose="020B0604020202020204" pitchFamily="34" charset="0"/>
              </a:rPr>
              <a:t>D</a:t>
            </a:r>
            <a:endParaRPr lang="zh-CN" altLang="zh-CN" dirty="0">
              <a:latin typeface="Arial" panose="020B0604020202020204" pitchFamily="34" charset="0"/>
              <a:ea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19458"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19459" name="object 2"/>
          <p:cNvSpPr txBox="1"/>
          <p:nvPr/>
        </p:nvSpPr>
        <p:spPr>
          <a:xfrm>
            <a:off x="723900" y="2078038"/>
            <a:ext cx="3833813" cy="285750"/>
          </a:xfrm>
          <a:prstGeom prst="rect">
            <a:avLst/>
          </a:prstGeom>
          <a:noFill/>
          <a:ln w="9525">
            <a:noFill/>
          </a:ln>
        </p:spPr>
        <p:txBody>
          <a:bodyPr lIns="0" tIns="0" rIns="0" bIns="0" anchor="t"/>
          <a:p>
            <a:pPr marL="12700" lvl="0" indent="0" eaLnBrk="0" hangingPunct="0"/>
            <a:r>
              <a:rPr lang="zh-CN" altLang="zh-CN" b="1" dirty="0">
                <a:solidFill>
                  <a:srgbClr val="003366"/>
                </a:solidFill>
                <a:latin typeface="Arial" panose="020B0604020202020204" pitchFamily="34" charset="0"/>
                <a:ea typeface="Arial" panose="020B0604020202020204" pitchFamily="34" charset="0"/>
              </a:rPr>
              <a:t>3</a:t>
            </a:r>
            <a:r>
              <a:rPr lang="zh-CN" altLang="zh-CN" dirty="0">
                <a:solidFill>
                  <a:srgbClr val="003366"/>
                </a:solidFill>
                <a:latin typeface="宋体" panose="02010600030101010101" pitchFamily="2" charset="-122"/>
                <a:ea typeface="宋体" panose="02010600030101010101" pitchFamily="2" charset="-122"/>
              </a:rPr>
              <a:t>、研发活动的解释及其与专利的关系</a:t>
            </a:r>
            <a:endParaRPr lang="zh-CN" altLang="zh-CN" dirty="0">
              <a:latin typeface="宋体" panose="02010600030101010101" pitchFamily="2" charset="-122"/>
              <a:ea typeface="宋体" panose="02010600030101010101" pitchFamily="2" charset="-122"/>
            </a:endParaRPr>
          </a:p>
        </p:txBody>
      </p:sp>
      <p:sp>
        <p:nvSpPr>
          <p:cNvPr id="19460" name="object 3"/>
          <p:cNvSpPr/>
          <p:nvPr/>
        </p:nvSpPr>
        <p:spPr>
          <a:xfrm>
            <a:off x="1630363" y="2406650"/>
            <a:ext cx="5600700" cy="1552575"/>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19461" name="object 4"/>
          <p:cNvSpPr/>
          <p:nvPr/>
        </p:nvSpPr>
        <p:spPr>
          <a:xfrm>
            <a:off x="1573213" y="4013200"/>
            <a:ext cx="1684337" cy="2019300"/>
          </a:xfrm>
          <a:prstGeom prst="rect">
            <a:avLst/>
          </a:prstGeom>
          <a:blipFill rotWithShape="1">
            <a:blip r:embed="rId2"/>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19462" name="object 5"/>
          <p:cNvSpPr/>
          <p:nvPr/>
        </p:nvSpPr>
        <p:spPr>
          <a:xfrm>
            <a:off x="5745163" y="4030663"/>
            <a:ext cx="1685925" cy="2019300"/>
          </a:xfrm>
          <a:prstGeom prst="rect">
            <a:avLst/>
          </a:prstGeom>
          <a:blipFill rotWithShape="1">
            <a:blip r:embed="rId2"/>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19463" name="object 6"/>
          <p:cNvSpPr txBox="1"/>
          <p:nvPr/>
        </p:nvSpPr>
        <p:spPr>
          <a:xfrm>
            <a:off x="3295650" y="4157663"/>
            <a:ext cx="2165350" cy="1701800"/>
          </a:xfrm>
          <a:prstGeom prst="rect">
            <a:avLst/>
          </a:prstGeom>
          <a:noFill/>
          <a:ln w="9525">
            <a:noFill/>
          </a:ln>
        </p:spPr>
        <p:txBody>
          <a:bodyPr lIns="0" tIns="0" rIns="0" bIns="0" anchor="t"/>
          <a:p>
            <a:pPr marL="12700" lvl="0" indent="0" algn="just" eaLnBrk="0" hangingPunct="0"/>
            <a:r>
              <a:rPr lang="zh-CN" altLang="zh-CN" sz="2800" dirty="0">
                <a:solidFill>
                  <a:srgbClr val="003366"/>
                </a:solidFill>
                <a:latin typeface="宋体" panose="02010600030101010101" pitchFamily="2" charset="-122"/>
                <a:ea typeface="宋体" panose="02010600030101010101" pitchFamily="2" charset="-122"/>
              </a:rPr>
              <a:t>专利需对主要 产品在</a:t>
            </a:r>
            <a:r>
              <a:rPr lang="zh-CN" altLang="zh-CN" sz="2800" dirty="0">
                <a:solidFill>
                  <a:srgbClr val="FF0000"/>
                </a:solidFill>
                <a:latin typeface="宋体" panose="02010600030101010101" pitchFamily="2" charset="-122"/>
                <a:ea typeface="宋体" panose="02010600030101010101" pitchFamily="2" charset="-122"/>
              </a:rPr>
              <a:t>技术上 </a:t>
            </a:r>
            <a:r>
              <a:rPr lang="zh-CN" altLang="zh-CN" sz="2800" dirty="0">
                <a:solidFill>
                  <a:srgbClr val="003366"/>
                </a:solidFill>
                <a:latin typeface="宋体" panose="02010600030101010101" pitchFamily="2" charset="-122"/>
                <a:ea typeface="宋体" panose="02010600030101010101" pitchFamily="2" charset="-122"/>
              </a:rPr>
              <a:t>发挥核心支持 作用。</a:t>
            </a:r>
            <a:endParaRPr lang="zh-CN" altLang="zh-CN" sz="2800"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20482"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20483" name="object 2"/>
          <p:cNvSpPr/>
          <p:nvPr/>
        </p:nvSpPr>
        <p:spPr>
          <a:xfrm>
            <a:off x="4014788" y="2078038"/>
            <a:ext cx="1857375" cy="1849437"/>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84" name="object 3"/>
          <p:cNvSpPr/>
          <p:nvPr/>
        </p:nvSpPr>
        <p:spPr>
          <a:xfrm>
            <a:off x="4381500" y="2311400"/>
            <a:ext cx="315913" cy="311150"/>
          </a:xfrm>
          <a:prstGeom prst="rect">
            <a:avLst/>
          </a:prstGeom>
          <a:blipFill rotWithShape="1">
            <a:blip r:embed="rId2"/>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85" name="object 6"/>
          <p:cNvSpPr/>
          <p:nvPr/>
        </p:nvSpPr>
        <p:spPr>
          <a:xfrm>
            <a:off x="3535363" y="4497388"/>
            <a:ext cx="2725737" cy="1674812"/>
          </a:xfrm>
          <a:prstGeom prst="rect">
            <a:avLst/>
          </a:prstGeom>
          <a:blipFill rotWithShape="1">
            <a:blip r:embed="rId3"/>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86" name="object 7"/>
          <p:cNvSpPr/>
          <p:nvPr/>
        </p:nvSpPr>
        <p:spPr>
          <a:xfrm>
            <a:off x="4098925" y="4838700"/>
            <a:ext cx="457200" cy="447675"/>
          </a:xfrm>
          <a:prstGeom prst="rect">
            <a:avLst/>
          </a:prstGeom>
          <a:blipFill rotWithShape="1">
            <a:blip r:embed="rId4"/>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87" name="object 8"/>
          <p:cNvSpPr/>
          <p:nvPr/>
        </p:nvSpPr>
        <p:spPr>
          <a:xfrm>
            <a:off x="4699000" y="4116388"/>
            <a:ext cx="482600" cy="407987"/>
          </a:xfrm>
          <a:prstGeom prst="rect">
            <a:avLst/>
          </a:prstGeom>
          <a:blipFill rotWithShape="1">
            <a:blip r:embed="rId5"/>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88" name="object 9"/>
          <p:cNvSpPr/>
          <p:nvPr/>
        </p:nvSpPr>
        <p:spPr>
          <a:xfrm>
            <a:off x="4483100" y="3770313"/>
            <a:ext cx="914400" cy="346075"/>
          </a:xfrm>
          <a:prstGeom prst="rect">
            <a:avLst/>
          </a:prstGeom>
          <a:blipFill rotWithShape="1">
            <a:blip r:embed="rId6"/>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89" name="object 10"/>
          <p:cNvSpPr/>
          <p:nvPr/>
        </p:nvSpPr>
        <p:spPr>
          <a:xfrm>
            <a:off x="2108200" y="4770438"/>
            <a:ext cx="1922463" cy="793750"/>
          </a:xfrm>
          <a:prstGeom prst="rect">
            <a:avLst/>
          </a:prstGeom>
          <a:blipFill rotWithShape="1">
            <a:blip r:embed="rId7"/>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0" name="object 11"/>
          <p:cNvSpPr/>
          <p:nvPr/>
        </p:nvSpPr>
        <p:spPr>
          <a:xfrm>
            <a:off x="2122488" y="2797175"/>
            <a:ext cx="1857375" cy="1851025"/>
          </a:xfrm>
          <a:prstGeom prst="rect">
            <a:avLst/>
          </a:prstGeom>
          <a:blipFill rotWithShape="1">
            <a:blip r:embed="rId8"/>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1" name="object 12"/>
          <p:cNvSpPr/>
          <p:nvPr/>
        </p:nvSpPr>
        <p:spPr>
          <a:xfrm>
            <a:off x="2489200" y="3030538"/>
            <a:ext cx="314325" cy="311150"/>
          </a:xfrm>
          <a:prstGeom prst="rect">
            <a:avLst/>
          </a:prstGeom>
          <a:blipFill rotWithShape="1">
            <a:blip r:embed="rId9"/>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2" name="object 13"/>
          <p:cNvSpPr/>
          <p:nvPr/>
        </p:nvSpPr>
        <p:spPr>
          <a:xfrm>
            <a:off x="5888038" y="4770438"/>
            <a:ext cx="1924050" cy="793750"/>
          </a:xfrm>
          <a:prstGeom prst="rect">
            <a:avLst/>
          </a:prstGeom>
          <a:blipFill rotWithShape="1">
            <a:blip r:embed="rId10"/>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3" name="object 14"/>
          <p:cNvSpPr/>
          <p:nvPr/>
        </p:nvSpPr>
        <p:spPr>
          <a:xfrm>
            <a:off x="5903913" y="2797175"/>
            <a:ext cx="1857375" cy="1851025"/>
          </a:xfrm>
          <a:prstGeom prst="rect">
            <a:avLst/>
          </a:prstGeom>
          <a:blipFill rotWithShape="1">
            <a:blip r:embed="rId1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4" name="object 15"/>
          <p:cNvSpPr/>
          <p:nvPr/>
        </p:nvSpPr>
        <p:spPr>
          <a:xfrm>
            <a:off x="6270625" y="3030538"/>
            <a:ext cx="314325" cy="311150"/>
          </a:xfrm>
          <a:prstGeom prst="rect">
            <a:avLst/>
          </a:prstGeom>
          <a:blipFill rotWithShape="1">
            <a:blip r:embed="rId12"/>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5" name="object 16"/>
          <p:cNvSpPr/>
          <p:nvPr/>
        </p:nvSpPr>
        <p:spPr>
          <a:xfrm>
            <a:off x="3549650" y="4675188"/>
            <a:ext cx="628650" cy="314325"/>
          </a:xfrm>
          <a:prstGeom prst="rect">
            <a:avLst/>
          </a:prstGeom>
          <a:blipFill rotWithShape="1">
            <a:blip r:embed="rId13"/>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6" name="object 17"/>
          <p:cNvSpPr/>
          <p:nvPr/>
        </p:nvSpPr>
        <p:spPr>
          <a:xfrm>
            <a:off x="3381375" y="4232275"/>
            <a:ext cx="790575" cy="579438"/>
          </a:xfrm>
          <a:prstGeom prst="rect">
            <a:avLst/>
          </a:prstGeom>
          <a:blipFill rotWithShape="1">
            <a:blip r:embed="rId14"/>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7" name="object 18"/>
          <p:cNvSpPr/>
          <p:nvPr/>
        </p:nvSpPr>
        <p:spPr>
          <a:xfrm>
            <a:off x="5662613" y="4219575"/>
            <a:ext cx="766762" cy="765175"/>
          </a:xfrm>
          <a:prstGeom prst="rect">
            <a:avLst/>
          </a:prstGeom>
          <a:blipFill rotWithShape="1">
            <a:blip r:embed="rId15"/>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8" name="object 19"/>
          <p:cNvSpPr/>
          <p:nvPr/>
        </p:nvSpPr>
        <p:spPr>
          <a:xfrm>
            <a:off x="6297613" y="4681538"/>
            <a:ext cx="158750" cy="139700"/>
          </a:xfrm>
          <a:prstGeom prst="rect">
            <a:avLst/>
          </a:prstGeom>
          <a:blipFill rotWithShape="1">
            <a:blip r:embed="rId16"/>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499" name="object 20"/>
          <p:cNvSpPr/>
          <p:nvPr/>
        </p:nvSpPr>
        <p:spPr>
          <a:xfrm>
            <a:off x="1193800" y="4648200"/>
            <a:ext cx="1857375" cy="1852613"/>
          </a:xfrm>
          <a:prstGeom prst="rect">
            <a:avLst/>
          </a:prstGeom>
          <a:blipFill rotWithShape="1">
            <a:blip r:embed="rId17"/>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500" name="object 21"/>
          <p:cNvSpPr/>
          <p:nvPr/>
        </p:nvSpPr>
        <p:spPr>
          <a:xfrm>
            <a:off x="1560513" y="4881563"/>
            <a:ext cx="315912" cy="312737"/>
          </a:xfrm>
          <a:prstGeom prst="rect">
            <a:avLst/>
          </a:prstGeom>
          <a:blipFill rotWithShape="1">
            <a:blip r:embed="rId18"/>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501" name="object 22"/>
          <p:cNvSpPr/>
          <p:nvPr/>
        </p:nvSpPr>
        <p:spPr>
          <a:xfrm>
            <a:off x="2822575" y="5181600"/>
            <a:ext cx="754063" cy="914400"/>
          </a:xfrm>
          <a:prstGeom prst="rect">
            <a:avLst/>
          </a:prstGeom>
          <a:blipFill rotWithShape="1">
            <a:blip r:embed="rId19"/>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502" name="object 23"/>
          <p:cNvSpPr/>
          <p:nvPr/>
        </p:nvSpPr>
        <p:spPr>
          <a:xfrm>
            <a:off x="6872288" y="4667250"/>
            <a:ext cx="1857375" cy="1849438"/>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503" name="object 24"/>
          <p:cNvSpPr/>
          <p:nvPr/>
        </p:nvSpPr>
        <p:spPr>
          <a:xfrm>
            <a:off x="7239000" y="4900613"/>
            <a:ext cx="315913" cy="311150"/>
          </a:xfrm>
          <a:prstGeom prst="rect">
            <a:avLst/>
          </a:prstGeom>
          <a:blipFill rotWithShape="1">
            <a:blip r:embed="rId20"/>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504" name="object 25"/>
          <p:cNvSpPr/>
          <p:nvPr/>
        </p:nvSpPr>
        <p:spPr>
          <a:xfrm>
            <a:off x="6321425" y="5219700"/>
            <a:ext cx="754063" cy="914400"/>
          </a:xfrm>
          <a:prstGeom prst="rect">
            <a:avLst/>
          </a:prstGeom>
          <a:blipFill rotWithShape="1">
            <a:blip r:embed="rId2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
        <p:nvSpPr>
          <p:cNvPr id="20505" name="object 26"/>
          <p:cNvSpPr txBox="1"/>
          <p:nvPr/>
        </p:nvSpPr>
        <p:spPr>
          <a:xfrm>
            <a:off x="1027113" y="2576513"/>
            <a:ext cx="4795837" cy="1111250"/>
          </a:xfrm>
          <a:prstGeom prst="rect">
            <a:avLst/>
          </a:prstGeom>
          <a:noFill/>
          <a:ln w="9525">
            <a:noFill/>
          </a:ln>
        </p:spPr>
        <p:txBody>
          <a:bodyPr lIns="0" tIns="0" rIns="0" bIns="0" anchor="t"/>
          <a:p>
            <a:pPr marL="3078480" lvl="0" indent="0" algn="ctr" eaLnBrk="0" hangingPunct="0">
              <a:lnSpc>
                <a:spcPts val="2175"/>
              </a:lnSpc>
              <a:spcBef>
                <a:spcPts val="65"/>
              </a:spcBef>
            </a:pPr>
            <a:r>
              <a:rPr lang="zh-CN" altLang="zh-CN" b="1" dirty="0">
                <a:solidFill>
                  <a:srgbClr val="FFFFFF"/>
                </a:solidFill>
                <a:latin typeface="Microsoft YaHei UI" panose="020B0503020204020204" pitchFamily="34" charset="-122"/>
                <a:ea typeface="Microsoft YaHei UI" panose="020B0503020204020204" pitchFamily="34" charset="-122"/>
              </a:rPr>
              <a:t>对产品整个生产 流程和原材料</a:t>
            </a:r>
            <a:endParaRPr lang="zh-CN" altLang="zh-CN" dirty="0">
              <a:latin typeface="Microsoft YaHei UI" panose="020B0503020204020204" pitchFamily="34" charset="-122"/>
              <a:ea typeface="Microsoft YaHei UI" panose="020B0503020204020204" pitchFamily="34" charset="-122"/>
            </a:endParaRPr>
          </a:p>
          <a:p>
            <a:pPr marL="3078480" lvl="0" indent="0" algn="r" eaLnBrk="0" hangingPunct="0">
              <a:lnSpc>
                <a:spcPts val="2090"/>
              </a:lnSpc>
            </a:pPr>
            <a:r>
              <a:rPr lang="zh-CN" altLang="zh-CN" b="1" dirty="0">
                <a:solidFill>
                  <a:srgbClr val="FFFFFF"/>
                </a:solidFill>
                <a:latin typeface="Microsoft YaHei UI" panose="020B0503020204020204" pitchFamily="34" charset="-122"/>
                <a:ea typeface="Microsoft YaHei UI" panose="020B0503020204020204" pitchFamily="34" charset="-122"/>
              </a:rPr>
              <a:t>进行拆解放大</a:t>
            </a:r>
            <a:endParaRPr lang="zh-CN" altLang="zh-CN" dirty="0">
              <a:latin typeface="Microsoft YaHei UI" panose="020B0503020204020204" pitchFamily="34" charset="-122"/>
              <a:ea typeface="Microsoft YaHei UI" panose="020B0503020204020204" pitchFamily="34" charset="-122"/>
            </a:endParaRPr>
          </a:p>
        </p:txBody>
      </p:sp>
      <p:sp>
        <p:nvSpPr>
          <p:cNvPr id="20506" name="object 27"/>
          <p:cNvSpPr txBox="1"/>
          <p:nvPr/>
        </p:nvSpPr>
        <p:spPr>
          <a:xfrm>
            <a:off x="3852863" y="5399088"/>
            <a:ext cx="2159000" cy="377825"/>
          </a:xfrm>
          <a:prstGeom prst="rect">
            <a:avLst/>
          </a:prstGeom>
          <a:noFill/>
          <a:ln w="9525">
            <a:noFill/>
          </a:ln>
        </p:spPr>
        <p:txBody>
          <a:bodyPr lIns="0" tIns="0" rIns="0" bIns="0" anchor="t"/>
          <a:p>
            <a:pPr marL="12700" lvl="0" indent="0" eaLnBrk="0" hangingPunct="0"/>
            <a:r>
              <a:rPr lang="zh-CN" altLang="zh-CN" sz="2400" b="1" dirty="0">
                <a:latin typeface="Microsoft YaHei UI" panose="020B0503020204020204" pitchFamily="34" charset="-122"/>
                <a:ea typeface="Microsoft YaHei UI" panose="020B0503020204020204" pitchFamily="34" charset="-122"/>
              </a:rPr>
              <a:t>从产品倒推项目</a:t>
            </a:r>
            <a:endParaRPr lang="zh-CN" altLang="zh-CN" sz="2400" dirty="0">
              <a:latin typeface="Microsoft YaHei UI" panose="020B0503020204020204" pitchFamily="34" charset="-122"/>
              <a:ea typeface="Microsoft YaHei UI" panose="020B0503020204020204" pitchFamily="34" charset="-122"/>
            </a:endParaRPr>
          </a:p>
        </p:txBody>
      </p:sp>
      <p:sp>
        <p:nvSpPr>
          <p:cNvPr id="20507" name="object 28"/>
          <p:cNvSpPr txBox="1"/>
          <p:nvPr/>
        </p:nvSpPr>
        <p:spPr>
          <a:xfrm>
            <a:off x="2495550" y="3400425"/>
            <a:ext cx="1168400" cy="561975"/>
          </a:xfrm>
          <a:prstGeom prst="rect">
            <a:avLst/>
          </a:prstGeom>
          <a:noFill/>
          <a:ln w="9525">
            <a:noFill/>
          </a:ln>
        </p:spPr>
        <p:txBody>
          <a:bodyPr lIns="0" tIns="0" rIns="0" bIns="0" anchor="t"/>
          <a:p>
            <a:pPr marL="12700" lvl="0" indent="114300" eaLnBrk="0" hangingPunct="0"/>
            <a:r>
              <a:rPr lang="zh-CN" altLang="zh-CN" b="1" dirty="0">
                <a:solidFill>
                  <a:srgbClr val="FFFFFF"/>
                </a:solidFill>
                <a:latin typeface="Microsoft YaHei UI" panose="020B0503020204020204" pitchFamily="34" charset="-122"/>
                <a:ea typeface="Microsoft YaHei UI" panose="020B0503020204020204" pitchFamily="34" charset="-122"/>
              </a:rPr>
              <a:t>单一产品 类型多样化</a:t>
            </a:r>
            <a:endParaRPr lang="zh-CN" altLang="zh-CN" dirty="0">
              <a:latin typeface="Microsoft YaHei UI" panose="020B0503020204020204" pitchFamily="34" charset="-122"/>
              <a:ea typeface="Microsoft YaHei UI" panose="020B0503020204020204" pitchFamily="34" charset="-122"/>
            </a:endParaRPr>
          </a:p>
        </p:txBody>
      </p:sp>
      <p:sp>
        <p:nvSpPr>
          <p:cNvPr id="20508" name="object 29"/>
          <p:cNvSpPr txBox="1"/>
          <p:nvPr/>
        </p:nvSpPr>
        <p:spPr>
          <a:xfrm>
            <a:off x="1654175" y="5256213"/>
            <a:ext cx="939800" cy="560387"/>
          </a:xfrm>
          <a:prstGeom prst="rect">
            <a:avLst/>
          </a:prstGeom>
          <a:noFill/>
          <a:ln w="9525">
            <a:noFill/>
          </a:ln>
        </p:spPr>
        <p:txBody>
          <a:bodyPr lIns="0" tIns="0" rIns="0" bIns="0" anchor="t"/>
          <a:p>
            <a:pPr marL="12700" lvl="0" indent="114300" eaLnBrk="0" hangingPunct="0"/>
            <a:r>
              <a:rPr lang="zh-CN" altLang="zh-CN" b="1" dirty="0">
                <a:solidFill>
                  <a:srgbClr val="FFFFFF"/>
                </a:solidFill>
                <a:latin typeface="Microsoft YaHei UI" panose="020B0503020204020204" pitchFamily="34" charset="-122"/>
                <a:ea typeface="Microsoft YaHei UI" panose="020B0503020204020204" pitchFamily="34" charset="-122"/>
              </a:rPr>
              <a:t>技术点 排列组合</a:t>
            </a:r>
            <a:endParaRPr lang="zh-CN" altLang="zh-CN" dirty="0">
              <a:latin typeface="Microsoft YaHei UI" panose="020B0503020204020204" pitchFamily="34" charset="-122"/>
              <a:ea typeface="Microsoft YaHei UI" panose="020B0503020204020204" pitchFamily="34" charset="-122"/>
            </a:endParaRPr>
          </a:p>
        </p:txBody>
      </p:sp>
      <p:sp>
        <p:nvSpPr>
          <p:cNvPr id="20509" name="object 30"/>
          <p:cNvSpPr txBox="1"/>
          <p:nvPr/>
        </p:nvSpPr>
        <p:spPr>
          <a:xfrm>
            <a:off x="6037263" y="3468688"/>
            <a:ext cx="1625600" cy="561975"/>
          </a:xfrm>
          <a:prstGeom prst="rect">
            <a:avLst/>
          </a:prstGeom>
          <a:noFill/>
          <a:ln w="9525">
            <a:noFill/>
          </a:ln>
        </p:spPr>
        <p:txBody>
          <a:bodyPr lIns="0" tIns="0" rIns="0" bIns="0" anchor="t"/>
          <a:p>
            <a:pPr marL="241300" lvl="0" indent="-228600" eaLnBrk="0" hangingPunct="0"/>
            <a:r>
              <a:rPr lang="zh-CN" altLang="zh-CN" b="1" dirty="0">
                <a:solidFill>
                  <a:srgbClr val="FFFFFF"/>
                </a:solidFill>
                <a:latin typeface="Microsoft YaHei UI" panose="020B0503020204020204" pitchFamily="34" charset="-122"/>
                <a:ea typeface="Microsoft YaHei UI" panose="020B0503020204020204" pitchFamily="34" charset="-122"/>
              </a:rPr>
              <a:t>上游供应商技术 有选择选取</a:t>
            </a:r>
            <a:endParaRPr lang="zh-CN" altLang="zh-CN" dirty="0">
              <a:latin typeface="Microsoft YaHei UI" panose="020B0503020204020204" pitchFamily="34" charset="-122"/>
              <a:ea typeface="Microsoft YaHei UI" panose="020B0503020204020204" pitchFamily="34" charset="-122"/>
            </a:endParaRPr>
          </a:p>
        </p:txBody>
      </p:sp>
      <p:sp>
        <p:nvSpPr>
          <p:cNvPr id="33" name="object 31"/>
          <p:cNvSpPr txBox="1"/>
          <p:nvPr/>
        </p:nvSpPr>
        <p:spPr>
          <a:xfrm>
            <a:off x="7221538" y="5114925"/>
            <a:ext cx="1168400" cy="561975"/>
          </a:xfrm>
          <a:prstGeom prst="rect">
            <a:avLst/>
          </a:prstGeom>
        </p:spPr>
        <p:txBody>
          <a:bodyPr lIns="0" tIns="0" rIns="0" bIns="0"/>
          <a:lstStyle>
            <a:lvl1pPr marL="12700" indent="342900">
              <a:defRPr>
                <a:solidFill>
                  <a:schemeClr val="tx1"/>
                </a:solidFill>
                <a:latin typeface="Arial" panose="020B0604020202020204" pitchFamily="34" charset="0"/>
                <a:ea typeface="华文隶书" pitchFamily="2" charset="-122"/>
              </a:defRPr>
            </a:lvl1pPr>
            <a:lvl2pPr marL="742950" indent="-285750">
              <a:defRPr>
                <a:solidFill>
                  <a:schemeClr val="tx1"/>
                </a:solidFill>
                <a:latin typeface="Arial" panose="020B0604020202020204" pitchFamily="34" charset="0"/>
                <a:ea typeface="华文隶书" pitchFamily="2" charset="-122"/>
              </a:defRPr>
            </a:lvl2pPr>
            <a:lvl3pPr marL="1143000" indent="-228600">
              <a:defRPr>
                <a:solidFill>
                  <a:schemeClr val="tx1"/>
                </a:solidFill>
                <a:latin typeface="Arial" panose="020B0604020202020204" pitchFamily="34" charset="0"/>
                <a:ea typeface="华文隶书" pitchFamily="2" charset="-122"/>
              </a:defRPr>
            </a:lvl3pPr>
            <a:lvl4pPr marL="1600200" indent="-228600">
              <a:defRPr>
                <a:solidFill>
                  <a:schemeClr val="tx1"/>
                </a:solidFill>
                <a:latin typeface="Arial" panose="020B0604020202020204" pitchFamily="34" charset="0"/>
                <a:ea typeface="华文隶书" pitchFamily="2" charset="-122"/>
              </a:defRPr>
            </a:lvl4pPr>
            <a:lvl5pPr marL="2057400" indent="-228600">
              <a:defRPr>
                <a:solidFill>
                  <a:schemeClr val="tx1"/>
                </a:solidFill>
                <a:latin typeface="Arial" panose="020B0604020202020204" pitchFamily="34" charset="0"/>
                <a:ea typeface="华文隶书"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隶书"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隶书"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隶书"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隶书" pitchFamily="2" charset="-122"/>
              </a:defRPr>
            </a:lvl9pPr>
          </a:lstStyle>
          <a:p>
            <a:pPr marL="12700" marR="0" lvl="0" indent="342900" algn="l" defTabSz="914400" rtl="0" eaLnBrk="0" fontAlgn="base" latinLnBrk="0" hangingPunct="0">
              <a:lnSpc>
                <a:spcPct val="100000"/>
              </a:lnSpc>
              <a:spcBef>
                <a:spcPct val="0"/>
              </a:spcBef>
              <a:spcAft>
                <a:spcPct val="0"/>
              </a:spcAft>
              <a:buClrTx/>
              <a:buSzTx/>
              <a:buFontTx/>
              <a:buNone/>
              <a:defRPr/>
            </a:pPr>
            <a:r>
              <a:rPr kumimoji="0" lang="zh-CN" sz="1800" b="1" i="0" u="none" strike="noStrike" kern="120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rPr>
              <a:t>编！ </a:t>
            </a:r>
            <a:endParaRPr kumimoji="0" lang="en-US" sz="1800" b="1" i="0" u="none" strike="noStrike" kern="120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a:p>
            <a:pPr marL="12700" marR="0" lvl="0" indent="-12700" algn="l" defTabSz="914400" rtl="0" eaLnBrk="0" fontAlgn="base" latinLnBrk="0" hangingPunct="0">
              <a:lnSpc>
                <a:spcPct val="100000"/>
              </a:lnSpc>
              <a:spcBef>
                <a:spcPct val="0"/>
              </a:spcBef>
              <a:spcAft>
                <a:spcPct val="0"/>
              </a:spcAft>
              <a:buClrTx/>
              <a:buSzTx/>
              <a:buFontTx/>
              <a:buNone/>
              <a:defRPr/>
            </a:pPr>
            <a:r>
              <a:rPr kumimoji="0" lang="zh-CN" sz="1800" b="1" i="0" u="none" strike="noStrike" kern="1200" cap="none" spc="0" normalizeH="0" baseline="0" noProof="0" dirty="0" smtClean="0">
                <a:ln>
                  <a:noFill/>
                </a:ln>
                <a:solidFill>
                  <a:srgbClr val="FFFFFF"/>
                </a:solidFill>
                <a:effectLst/>
                <a:uLnTx/>
                <a:uFillTx/>
                <a:latin typeface="Microsoft YaHei UI" panose="020B0503020204020204" pitchFamily="34" charset="-122"/>
                <a:ea typeface="Microsoft YaHei UI" panose="020B0503020204020204" pitchFamily="34" charset="-122"/>
                <a:cs typeface="+mn-cs"/>
              </a:rPr>
              <a:t>有材料支撑</a:t>
            </a:r>
            <a:endParaRPr kumimoji="0" lang="zh-CN" sz="1800" b="0" i="0" u="none" strike="noStrike" kern="1200" cap="none" spc="0" normalizeH="0" baseline="0" noProof="0" dirty="0" smtClean="0">
              <a:ln>
                <a:noFill/>
              </a:ln>
              <a:solidFill>
                <a:schemeClr val="tx1"/>
              </a:solidFill>
              <a:effectLst/>
              <a:uLnTx/>
              <a:uFillTx/>
              <a:latin typeface="Microsoft YaHei UI" panose="020B0503020204020204" pitchFamily="34" charset="-122"/>
              <a:ea typeface="Microsoft YaHei UI" panose="020B0503020204020204" pitchFamily="34" charset="-122"/>
              <a:cs typeface="+mn-cs"/>
            </a:endParaRPr>
          </a:p>
        </p:txBody>
      </p:sp>
      <p:sp>
        <p:nvSpPr>
          <p:cNvPr id="20511" name="object 2"/>
          <p:cNvSpPr txBox="1"/>
          <p:nvPr/>
        </p:nvSpPr>
        <p:spPr>
          <a:xfrm>
            <a:off x="769938" y="2063750"/>
            <a:ext cx="2611437" cy="285750"/>
          </a:xfrm>
          <a:prstGeom prst="rect">
            <a:avLst/>
          </a:prstGeom>
          <a:noFill/>
          <a:ln w="9525">
            <a:noFill/>
          </a:ln>
        </p:spPr>
        <p:txBody>
          <a:bodyPr lIns="0" tIns="0" rIns="0" bIns="0" anchor="t"/>
          <a:p>
            <a:pPr marL="12700" lvl="0" indent="0" eaLnBrk="0" hangingPunct="0"/>
            <a:r>
              <a:rPr lang="en-US" altLang="zh-CN" b="1" dirty="0">
                <a:solidFill>
                  <a:srgbClr val="003366"/>
                </a:solidFill>
                <a:latin typeface="Arial" panose="020B0604020202020204" pitchFamily="34" charset="0"/>
                <a:ea typeface="Arial" panose="020B0604020202020204" pitchFamily="34" charset="0"/>
              </a:rPr>
              <a:t>5</a:t>
            </a:r>
            <a:r>
              <a:rPr lang="zh-CN" altLang="en-US" dirty="0">
                <a:solidFill>
                  <a:srgbClr val="003366"/>
                </a:solidFill>
                <a:latin typeface="宋体" panose="02010600030101010101" pitchFamily="2" charset="-122"/>
                <a:ea typeface="宋体" panose="02010600030101010101" pitchFamily="2" charset="-122"/>
              </a:rPr>
              <a:t>、研发项目的制定思路</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21506"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21507" name="object 2"/>
          <p:cNvSpPr txBox="1"/>
          <p:nvPr/>
        </p:nvSpPr>
        <p:spPr>
          <a:xfrm>
            <a:off x="711200" y="2020888"/>
            <a:ext cx="4064000" cy="285750"/>
          </a:xfrm>
          <a:prstGeom prst="rect">
            <a:avLst/>
          </a:prstGeom>
          <a:noFill/>
          <a:ln w="9525">
            <a:noFill/>
          </a:ln>
        </p:spPr>
        <p:txBody>
          <a:bodyPr lIns="0" tIns="0" rIns="0" bIns="0" anchor="t"/>
          <a:p>
            <a:pPr marL="12700" lvl="0" indent="0" eaLnBrk="0" hangingPunct="0"/>
            <a:r>
              <a:rPr lang="en-US" altLang="zh-CN" b="1" dirty="0">
                <a:solidFill>
                  <a:srgbClr val="003366"/>
                </a:solidFill>
                <a:latin typeface="Arial" panose="020B0604020202020204" pitchFamily="34" charset="0"/>
                <a:ea typeface="Arial" panose="020B0604020202020204" pitchFamily="34" charset="0"/>
              </a:rPr>
              <a:t>6</a:t>
            </a:r>
            <a:r>
              <a:rPr lang="zh-CN" altLang="zh-CN" dirty="0">
                <a:solidFill>
                  <a:srgbClr val="003366"/>
                </a:solidFill>
                <a:latin typeface="宋体" panose="02010600030101010101" pitchFamily="2" charset="-122"/>
                <a:ea typeface="宋体" panose="02010600030101010101" pitchFamily="2" charset="-122"/>
              </a:rPr>
              <a:t>、高企框架的搭建一：研发项目框架表</a:t>
            </a:r>
            <a:endParaRPr lang="zh-CN" altLang="zh-CN" dirty="0">
              <a:latin typeface="宋体" panose="02010600030101010101" pitchFamily="2" charset="-122"/>
              <a:ea typeface="宋体" panose="02010600030101010101" pitchFamily="2" charset="-122"/>
            </a:endParaRPr>
          </a:p>
        </p:txBody>
      </p:sp>
      <p:sp>
        <p:nvSpPr>
          <p:cNvPr id="21508" name="object 3"/>
          <p:cNvSpPr/>
          <p:nvPr/>
        </p:nvSpPr>
        <p:spPr>
          <a:xfrm>
            <a:off x="312738" y="2506663"/>
            <a:ext cx="8296275" cy="3617912"/>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22530"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22531" name="object 2"/>
          <p:cNvSpPr txBox="1"/>
          <p:nvPr/>
        </p:nvSpPr>
        <p:spPr>
          <a:xfrm>
            <a:off x="700088" y="2089150"/>
            <a:ext cx="4064000" cy="285750"/>
          </a:xfrm>
          <a:prstGeom prst="rect">
            <a:avLst/>
          </a:prstGeom>
          <a:noFill/>
          <a:ln w="9525">
            <a:noFill/>
          </a:ln>
        </p:spPr>
        <p:txBody>
          <a:bodyPr lIns="0" tIns="0" rIns="0" bIns="0" anchor="t"/>
          <a:p>
            <a:pPr marL="12700" lvl="0" indent="0" eaLnBrk="0" hangingPunct="0"/>
            <a:r>
              <a:rPr lang="en-US" altLang="zh-CN" b="1" dirty="0">
                <a:solidFill>
                  <a:srgbClr val="003366"/>
                </a:solidFill>
                <a:latin typeface="Arial" panose="020B0604020202020204" pitchFamily="34" charset="0"/>
                <a:ea typeface="Arial" panose="020B0604020202020204" pitchFamily="34" charset="0"/>
              </a:rPr>
              <a:t>7</a:t>
            </a:r>
            <a:r>
              <a:rPr lang="zh-CN" altLang="zh-CN" dirty="0">
                <a:solidFill>
                  <a:srgbClr val="003366"/>
                </a:solidFill>
                <a:latin typeface="宋体" panose="02010600030101010101" pitchFamily="2" charset="-122"/>
                <a:ea typeface="宋体" panose="02010600030101010101" pitchFamily="2" charset="-122"/>
              </a:rPr>
              <a:t>、高企框架的搭建二：科技成果转化表</a:t>
            </a:r>
            <a:endParaRPr lang="zh-CN" altLang="zh-CN" dirty="0">
              <a:latin typeface="宋体" panose="02010600030101010101" pitchFamily="2" charset="-122"/>
              <a:ea typeface="宋体" panose="02010600030101010101" pitchFamily="2" charset="-122"/>
            </a:endParaRPr>
          </a:p>
        </p:txBody>
      </p:sp>
      <p:sp>
        <p:nvSpPr>
          <p:cNvPr id="22532" name="object 3"/>
          <p:cNvSpPr/>
          <p:nvPr/>
        </p:nvSpPr>
        <p:spPr>
          <a:xfrm>
            <a:off x="393700" y="2609850"/>
            <a:ext cx="8134350" cy="3714750"/>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23554"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23555" name="object 2"/>
          <p:cNvSpPr txBox="1"/>
          <p:nvPr/>
        </p:nvSpPr>
        <p:spPr>
          <a:xfrm>
            <a:off x="677863" y="2116138"/>
            <a:ext cx="5675312" cy="285750"/>
          </a:xfrm>
          <a:prstGeom prst="rect">
            <a:avLst/>
          </a:prstGeom>
          <a:noFill/>
          <a:ln w="9525">
            <a:noFill/>
          </a:ln>
        </p:spPr>
        <p:txBody>
          <a:bodyPr lIns="0" tIns="0" rIns="0" bIns="0" anchor="t"/>
          <a:p>
            <a:pPr marL="12700" lvl="0" indent="0" eaLnBrk="0" hangingPunct="0"/>
            <a:r>
              <a:rPr lang="en-US" altLang="zh-CN" b="1" dirty="0">
                <a:solidFill>
                  <a:srgbClr val="003366"/>
                </a:solidFill>
                <a:latin typeface="Arial" panose="020B0604020202020204" pitchFamily="34" charset="0"/>
                <a:ea typeface="Arial" panose="020B0604020202020204" pitchFamily="34" charset="0"/>
              </a:rPr>
              <a:t>8</a:t>
            </a:r>
            <a:r>
              <a:rPr lang="zh-CN" altLang="zh-CN" dirty="0">
                <a:solidFill>
                  <a:srgbClr val="003366"/>
                </a:solidFill>
                <a:latin typeface="宋体" panose="02010600030101010101" pitchFamily="2" charset="-122"/>
                <a:ea typeface="宋体" panose="02010600030101010101" pitchFamily="2" charset="-122"/>
              </a:rPr>
              <a:t>、高企框架的搭建三：专利与高新技术的相关性说明表</a:t>
            </a:r>
            <a:endParaRPr lang="zh-CN" altLang="zh-CN" dirty="0">
              <a:latin typeface="宋体" panose="02010600030101010101" pitchFamily="2" charset="-122"/>
              <a:ea typeface="宋体" panose="02010600030101010101" pitchFamily="2" charset="-122"/>
            </a:endParaRPr>
          </a:p>
        </p:txBody>
      </p:sp>
      <p:sp>
        <p:nvSpPr>
          <p:cNvPr id="23556" name="object 3"/>
          <p:cNvSpPr/>
          <p:nvPr/>
        </p:nvSpPr>
        <p:spPr>
          <a:xfrm>
            <a:off x="217488" y="2919413"/>
            <a:ext cx="8358187" cy="2630487"/>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98475" y="333375"/>
            <a:ext cx="8001000" cy="1216025"/>
          </a:xfrm>
          <a:ln/>
        </p:spPr>
        <p:txBody>
          <a:bodyPr wrap="square" lIns="91440" tIns="45720" rIns="91440" bIns="45720" anchor="b"/>
          <a:p>
            <a:r>
              <a:rPr lang="zh-CN" altLang="en-US" b="1" dirty="0">
                <a:ea typeface="黑体" panose="02010609060101010101" pitchFamily="49" charset="-122"/>
              </a:rPr>
              <a:t>目录</a:t>
            </a:r>
            <a:endParaRPr lang="zh-CN" altLang="en-US" b="1" dirty="0">
              <a:ea typeface="黑体" panose="02010609060101010101" pitchFamily="49" charset="-122"/>
            </a:endParaRPr>
          </a:p>
        </p:txBody>
      </p:sp>
      <p:sp>
        <p:nvSpPr>
          <p:cNvPr id="6146" name="Rectangle 3"/>
          <p:cNvSpPr>
            <a:spLocks noGrp="1"/>
          </p:cNvSpPr>
          <p:nvPr>
            <p:ph idx="1"/>
          </p:nvPr>
        </p:nvSpPr>
        <p:spPr>
          <a:xfrm>
            <a:off x="500063" y="1943100"/>
            <a:ext cx="8759825" cy="4267200"/>
          </a:xfrm>
          <a:ln/>
        </p:spPr>
        <p:txBody>
          <a:bodyPr wrap="square" lIns="91440" tIns="45720" rIns="91440" bIns="45720" anchor="t"/>
          <a:p>
            <a:pPr>
              <a:buChar char="p"/>
            </a:pPr>
            <a:endParaRPr lang="zh-CN" altLang="en-US" dirty="0"/>
          </a:p>
          <a:p>
            <a:pPr>
              <a:buChar char="p"/>
            </a:pPr>
            <a:r>
              <a:rPr lang="zh-CN" altLang="en-US" dirty="0"/>
              <a:t>第一部分 高企认定条件及财务讲解</a:t>
            </a:r>
            <a:endParaRPr lang="zh-CN" altLang="en-US" dirty="0"/>
          </a:p>
          <a:p>
            <a:pPr>
              <a:buChar char="p"/>
            </a:pPr>
            <a:r>
              <a:rPr lang="zh-CN" altLang="en-US" dirty="0"/>
              <a:t>第二部分 高企审计重点及要求</a:t>
            </a:r>
            <a:endParaRPr lang="zh-CN" altLang="en-US" dirty="0"/>
          </a:p>
          <a:p>
            <a:pPr>
              <a:buChar char="p"/>
            </a:pPr>
            <a:r>
              <a:rPr lang="zh-CN" altLang="en-US" dirty="0"/>
              <a:t>第三部分 企业研发费用税前扣除的财务简介</a:t>
            </a:r>
            <a:endParaRPr lang="zh-CN" altLang="en-US" dirty="0"/>
          </a:p>
          <a:p>
            <a:pPr>
              <a:buNone/>
            </a:pPr>
            <a:endParaRPr lang="zh-CN" altLang="en-US" dirty="0"/>
          </a:p>
          <a:p>
            <a:pPr>
              <a:buChar char="l"/>
            </a:pPr>
            <a:endParaRPr lang="zh-CN" alt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574675" y="485775"/>
            <a:ext cx="8001000" cy="1216025"/>
          </a:xfrm>
          <a:ln/>
        </p:spPr>
        <p:txBody>
          <a:bodyPr wrap="square" lIns="91440" tIns="45720" rIns="91440" bIns="45720" anchor="b"/>
          <a:p>
            <a:r>
              <a:rPr lang="zh-CN" altLang="en-US" sz="2800" dirty="0"/>
              <a:t>七、研发项目与知识产权</a:t>
            </a:r>
            <a:endParaRPr lang="zh-CN" altLang="en-US" sz="2800" dirty="0"/>
          </a:p>
        </p:txBody>
      </p:sp>
      <p:sp>
        <p:nvSpPr>
          <p:cNvPr id="24578"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sp>
        <p:nvSpPr>
          <p:cNvPr id="24579" name="object 2"/>
          <p:cNvSpPr txBox="1"/>
          <p:nvPr/>
        </p:nvSpPr>
        <p:spPr>
          <a:xfrm>
            <a:off x="711200" y="2063750"/>
            <a:ext cx="4191000" cy="285750"/>
          </a:xfrm>
          <a:prstGeom prst="rect">
            <a:avLst/>
          </a:prstGeom>
          <a:noFill/>
          <a:ln w="9525">
            <a:noFill/>
          </a:ln>
        </p:spPr>
        <p:txBody>
          <a:bodyPr lIns="0" tIns="0" rIns="0" bIns="0" anchor="t"/>
          <a:p>
            <a:pPr marL="12700" lvl="0" indent="0" eaLnBrk="0" hangingPunct="0"/>
            <a:r>
              <a:rPr lang="en-US" altLang="zh-CN" b="1" dirty="0">
                <a:solidFill>
                  <a:srgbClr val="003366"/>
                </a:solidFill>
                <a:latin typeface="Arial" panose="020B0604020202020204" pitchFamily="34" charset="0"/>
                <a:ea typeface="Arial" panose="020B0604020202020204" pitchFamily="34" charset="0"/>
              </a:rPr>
              <a:t>9</a:t>
            </a:r>
            <a:r>
              <a:rPr lang="zh-CN" altLang="zh-CN" dirty="0">
                <a:solidFill>
                  <a:srgbClr val="003366"/>
                </a:solidFill>
                <a:latin typeface="宋体" panose="02010600030101010101" pitchFamily="2" charset="-122"/>
                <a:ea typeface="宋体" panose="02010600030101010101" pitchFamily="2" charset="-122"/>
              </a:rPr>
              <a:t>、高企框架的搭建四：研发费用明细表</a:t>
            </a:r>
            <a:endParaRPr lang="zh-CN" altLang="zh-CN" dirty="0">
              <a:latin typeface="宋体" panose="02010600030101010101" pitchFamily="2" charset="-122"/>
              <a:ea typeface="宋体" panose="02010600030101010101" pitchFamily="2" charset="-122"/>
            </a:endParaRPr>
          </a:p>
        </p:txBody>
      </p:sp>
      <p:sp>
        <p:nvSpPr>
          <p:cNvPr id="24580" name="object 3"/>
          <p:cNvSpPr/>
          <p:nvPr/>
        </p:nvSpPr>
        <p:spPr>
          <a:xfrm>
            <a:off x="1449388" y="2444750"/>
            <a:ext cx="6542087" cy="3857625"/>
          </a:xfrm>
          <a:prstGeom prst="rect">
            <a:avLst/>
          </a:prstGeom>
          <a:blipFill rotWithShape="1">
            <a:blip r:embed="rId1"/>
            <a:stretch>
              <a:fillRect/>
            </a:stretch>
          </a:blipFill>
          <a:ln w="9525">
            <a:noFill/>
          </a:ln>
        </p:spPr>
        <p:txBody>
          <a:bodyPr lIns="0" tIns="0" rIns="0" bIns="0" anchor="t"/>
          <a:p>
            <a:pPr lvl="0" indent="0" eaLnBrk="0" hangingPunct="0"/>
            <a:endParaRPr lang="zh-CN" altLang="zh-CN" dirty="0">
              <a:latin typeface="Arial" panose="020B0604020202020204" pitchFamily="34" charset="0"/>
              <a:ea typeface="华文隶书" pitchFamily="2"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xfrm>
            <a:off x="574675" y="485775"/>
            <a:ext cx="8001000" cy="1216025"/>
          </a:xfrm>
          <a:ln/>
        </p:spPr>
        <p:txBody>
          <a:bodyPr wrap="square" lIns="91440" tIns="45720" rIns="91440" bIns="45720" anchor="b"/>
          <a:p>
            <a:r>
              <a:rPr lang="zh-CN" altLang="en-US" sz="2800" dirty="0"/>
              <a:t>八、制度规划</a:t>
            </a:r>
            <a:endParaRPr lang="zh-CN" altLang="en-US" sz="2800" dirty="0"/>
          </a:p>
        </p:txBody>
      </p:sp>
      <p:sp>
        <p:nvSpPr>
          <p:cNvPr id="25602"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pic>
        <p:nvPicPr>
          <p:cNvPr id="25603" name="图片 1"/>
          <p:cNvPicPr>
            <a:picLocks noChangeAspect="1"/>
          </p:cNvPicPr>
          <p:nvPr/>
        </p:nvPicPr>
        <p:blipFill>
          <a:blip r:embed="rId1"/>
          <a:stretch>
            <a:fillRect/>
          </a:stretch>
        </p:blipFill>
        <p:spPr>
          <a:xfrm>
            <a:off x="574675" y="2182813"/>
            <a:ext cx="7837488" cy="4105275"/>
          </a:xfrm>
          <a:prstGeom prst="rect">
            <a:avLst/>
          </a:prstGeom>
          <a:noFill/>
          <a:ln w="9525">
            <a:noFill/>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xfrm>
            <a:off x="574675" y="485775"/>
            <a:ext cx="8001000" cy="1216025"/>
          </a:xfrm>
          <a:ln/>
        </p:spPr>
        <p:txBody>
          <a:bodyPr wrap="square" lIns="91440" tIns="45720" rIns="91440" bIns="45720" anchor="b"/>
          <a:p>
            <a:r>
              <a:rPr lang="zh-CN" altLang="en-US" sz="2800" dirty="0"/>
              <a:t>八、制度规划</a:t>
            </a:r>
            <a:endParaRPr lang="zh-CN" altLang="en-US" sz="2800" dirty="0"/>
          </a:p>
        </p:txBody>
      </p:sp>
      <p:sp>
        <p:nvSpPr>
          <p:cNvPr id="26626" name="内容占位符 1"/>
          <p:cNvSpPr>
            <a:spLocks noGrp="1"/>
          </p:cNvSpPr>
          <p:nvPr>
            <p:ph sz="half" idx="2"/>
          </p:nvPr>
        </p:nvSpPr>
        <p:spPr>
          <a:ln/>
        </p:spPr>
        <p:txBody>
          <a:bodyPr wrap="square" lIns="91440" tIns="45720" rIns="91440" bIns="45720" anchor="t"/>
          <a:p>
            <a:pPr/>
            <a:endParaRPr lang="en-US" altLang="zh-CN" dirty="0">
              <a:latin typeface="+mn-lt"/>
              <a:ea typeface="+mn-ea"/>
              <a:cs typeface="+mn-cs"/>
            </a:endParaRPr>
          </a:p>
          <a:p>
            <a:pPr/>
            <a:endParaRPr lang="zh-CN" altLang="en-US" dirty="0">
              <a:latin typeface="+mn-lt"/>
              <a:ea typeface="+mn-ea"/>
              <a:cs typeface="+mn-cs"/>
            </a:endParaRPr>
          </a:p>
        </p:txBody>
      </p:sp>
      <p:pic>
        <p:nvPicPr>
          <p:cNvPr id="26627" name="图片 1"/>
          <p:cNvPicPr>
            <a:picLocks noChangeAspect="1"/>
          </p:cNvPicPr>
          <p:nvPr/>
        </p:nvPicPr>
        <p:blipFill>
          <a:blip r:embed="rId1"/>
          <a:stretch>
            <a:fillRect/>
          </a:stretch>
        </p:blipFill>
        <p:spPr>
          <a:xfrm>
            <a:off x="574675" y="2408238"/>
            <a:ext cx="8018463" cy="3276600"/>
          </a:xfrm>
          <a:prstGeom prst="rect">
            <a:avLst/>
          </a:prstGeom>
          <a:noFill/>
          <a:ln w="9525">
            <a:noFill/>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4"/>
          <p:cNvSpPr>
            <a:spLocks noGrp="1"/>
          </p:cNvSpPr>
          <p:nvPr>
            <p:ph type="title"/>
          </p:nvPr>
        </p:nvSpPr>
        <p:spPr>
          <a:ln/>
        </p:spPr>
        <p:txBody>
          <a:bodyPr wrap="square" lIns="91440" tIns="45720" rIns="91440" bIns="45720" anchor="b"/>
          <a:p>
            <a:r>
              <a:rPr lang="zh-CN" altLang="en-US" sz="2400" b="1" dirty="0">
                <a:latin typeface="宋体" panose="02010600030101010101" pitchFamily="2" charset="-122"/>
              </a:rPr>
              <a:t>九、高企新旧政策变化</a:t>
            </a:r>
            <a:endParaRPr lang="zh-CN" altLang="en-US" sz="2400" dirty="0"/>
          </a:p>
        </p:txBody>
      </p:sp>
      <p:sp>
        <p:nvSpPr>
          <p:cNvPr id="27650" name="内容占位符 5"/>
          <p:cNvSpPr>
            <a:spLocks noGrp="1"/>
          </p:cNvSpPr>
          <p:nvPr>
            <p:ph idx="1"/>
          </p:nvPr>
        </p:nvSpPr>
        <p:spPr>
          <a:ln/>
        </p:spPr>
        <p:txBody>
          <a:bodyPr wrap="square" lIns="91440" tIns="45720" rIns="91440" bIns="45720" anchor="t"/>
          <a:p>
            <a:pPr marL="0" indent="0">
              <a:lnSpc>
                <a:spcPct val="150000"/>
              </a:lnSpc>
              <a:buNone/>
            </a:pPr>
            <a:r>
              <a:rPr lang="zh-CN" altLang="en-US" sz="1800" dirty="0">
                <a:latin typeface="宋体" panose="02010600030101010101" pitchFamily="2" charset="-122"/>
              </a:rPr>
              <a:t>1.授权独占知识产权不认可，申报前取得的知识产权均有效，共享专利只能一家使用，</a:t>
            </a:r>
            <a:r>
              <a:rPr lang="en-US" altLang="zh-CN" sz="1800" dirty="0">
                <a:latin typeface="宋体" panose="02010600030101010101" pitchFamily="2" charset="-122"/>
              </a:rPr>
              <a:t>I</a:t>
            </a:r>
            <a:r>
              <a:rPr lang="zh-CN" altLang="en-US" sz="1800" dirty="0">
                <a:latin typeface="宋体" panose="02010600030101010101" pitchFamily="2" charset="-122"/>
              </a:rPr>
              <a:t>类专利可以多次使用，但应提供知识产权先进性、技术指标、参数、查新、认证认可、评比等，且核心知识产权技术对应产品收入超过当期高新技术产品收入</a:t>
            </a:r>
            <a:r>
              <a:rPr lang="en-US" altLang="zh-CN" sz="1800" dirty="0">
                <a:latin typeface="宋体" panose="02010600030101010101" pitchFamily="2" charset="-122"/>
              </a:rPr>
              <a:t>50%</a:t>
            </a:r>
            <a:r>
              <a:rPr lang="zh-CN" altLang="en-US" sz="1800" dirty="0">
                <a:latin typeface="宋体" panose="02010600030101010101" pitchFamily="2" charset="-122"/>
              </a:rPr>
              <a:t>以上；参与规范、标准、方法编制证明</a:t>
            </a:r>
            <a:endParaRPr lang="en-US" altLang="zh-CN" sz="1800" dirty="0">
              <a:latin typeface="宋体" panose="02010600030101010101" pitchFamily="2" charset="-122"/>
            </a:endParaRPr>
          </a:p>
          <a:p>
            <a:pPr marL="0" indent="0">
              <a:lnSpc>
                <a:spcPct val="150000"/>
              </a:lnSpc>
              <a:buNone/>
            </a:pPr>
            <a:r>
              <a:rPr lang="en-US" altLang="zh-CN" sz="1800" dirty="0">
                <a:latin typeface="宋体" panose="02010600030101010101" pitchFamily="2" charset="-122"/>
              </a:rPr>
              <a:t>2.</a:t>
            </a:r>
            <a:r>
              <a:rPr lang="zh-CN" altLang="en-US" sz="1800" dirty="0">
                <a:latin typeface="宋体" panose="02010600030101010101" pitchFamily="2" charset="-122"/>
              </a:rPr>
              <a:t>先进制造与自动化领域代替高新技术改造传统产业，汽摩与建安行业申报高企难。</a:t>
            </a:r>
            <a:endParaRPr lang="en-US" altLang="zh-CN" sz="1800" dirty="0">
              <a:latin typeface="宋体" panose="02010600030101010101" pitchFamily="2" charset="-122"/>
            </a:endParaRPr>
          </a:p>
          <a:p>
            <a:pPr marL="0" indent="0">
              <a:lnSpc>
                <a:spcPct val="150000"/>
              </a:lnSpc>
              <a:buNone/>
            </a:pPr>
            <a:r>
              <a:rPr lang="en-US" altLang="zh-CN" sz="1800" dirty="0">
                <a:latin typeface="宋体" panose="02010600030101010101" pitchFamily="2" charset="-122"/>
              </a:rPr>
              <a:t>3</a:t>
            </a:r>
            <a:r>
              <a:rPr lang="zh-CN" altLang="en-US" sz="1800" dirty="0">
                <a:latin typeface="宋体" panose="02010600030101010101" pitchFamily="2" charset="-122"/>
              </a:rPr>
              <a:t>.从事研发和相关技术创新活动的科技人员≥职工10%以上，兼职</a:t>
            </a:r>
            <a:r>
              <a:rPr lang="en-US" altLang="zh-CN" sz="1800" dirty="0">
                <a:latin typeface="宋体" panose="02010600030101010101" pitchFamily="2" charset="-122"/>
              </a:rPr>
              <a:t>183</a:t>
            </a:r>
            <a:r>
              <a:rPr lang="zh-CN" altLang="en-US" sz="1800" dirty="0">
                <a:latin typeface="宋体" panose="02010600030101010101" pitchFamily="2" charset="-122"/>
              </a:rPr>
              <a:t>天以上，无学历要求，但应提供合同或社保证明，人力派遣不算企业职工人数，总人数企业自行申报</a:t>
            </a:r>
            <a:r>
              <a:rPr lang="en-US" altLang="zh-CN" sz="1800" dirty="0">
                <a:latin typeface="宋体" panose="02010600030101010101" pitchFamily="2" charset="-122"/>
              </a:rPr>
              <a:t>.</a:t>
            </a:r>
            <a:r>
              <a:rPr lang="zh-CN" altLang="en-US" sz="1800" dirty="0">
                <a:latin typeface="宋体" panose="02010600030101010101" pitchFamily="2" charset="-122"/>
              </a:rPr>
              <a:t>若有社保与一页纸类证明也可。</a:t>
            </a:r>
            <a:endParaRPr lang="en-US" altLang="zh-CN" sz="1800" dirty="0">
              <a:latin typeface="宋体" panose="02010600030101010101" pitchFamily="2" charset="-122"/>
            </a:endParaRPr>
          </a:p>
          <a:p>
            <a:pPr marL="0" indent="0">
              <a:lnSpc>
                <a:spcPct val="150000"/>
              </a:lnSpc>
              <a:buNone/>
            </a:pPr>
            <a:r>
              <a:rPr lang="en-US" altLang="zh-CN" sz="1800" dirty="0">
                <a:latin typeface="宋体" panose="02010600030101010101" pitchFamily="2" charset="-122"/>
              </a:rPr>
              <a:t>4.</a:t>
            </a:r>
            <a:r>
              <a:rPr lang="zh-CN" altLang="en-US" sz="1800" dirty="0">
                <a:latin typeface="宋体" panose="02010600030101010101" pitchFamily="2" charset="-122"/>
              </a:rPr>
              <a:t>军工企业申报高企应先自行脱密，申报后信息已公开。</a:t>
            </a:r>
            <a:endParaRPr lang="zh-CN" altLang="en-US" sz="1800" dirty="0"/>
          </a:p>
          <a:p>
            <a:pPr marL="0" indent="0">
              <a:lnSpc>
                <a:spcPct val="150000"/>
              </a:lnSpc>
              <a:buNone/>
            </a:pPr>
            <a:endParaRPr lang="zh-CN" altLang="en-US" sz="1800"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3"/>
          <p:cNvSpPr>
            <a:spLocks noGrp="1" noChangeArrowheads="1"/>
          </p:cNvSpPr>
          <p:nvPr>
            <p:ph idx="1"/>
          </p:nvPr>
        </p:nvSpPr>
        <p:spPr>
          <a:xfrm>
            <a:off x="566738" y="1752600"/>
            <a:ext cx="8316913" cy="4681538"/>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5.</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成果转化三年</a:t>
            </a: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15</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项，对应该有</a:t>
            </a: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15</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项技术转化成产品、工艺、成果、服务等，应有发票、图片、合同、检测、查新、专利证明，一项技术转化成多种形态、规格型号的产品，按源头计算，只计算一项转化。</a:t>
            </a:r>
            <a:endPar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6.</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每年</a:t>
            </a: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5</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月自动填报高企年报，否则</a:t>
            </a: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2</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年不报就取消高企资格；高企只针对法人企业，不含集团与子企业。</a:t>
            </a:r>
            <a:endPar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7.</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报送前三年完整的审计报告与所得税申报表，高企收入与纳税申报对应关系。</a:t>
            </a:r>
            <a:endPar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8.</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研发组织管理水平材料：</a:t>
            </a:r>
            <a:r>
              <a:rPr kumimoji="0" lang="zh-CN" altLang="en-US" sz="1800" b="0" i="0" u="none" strike="noStrike" kern="0" cap="none" spc="0" normalizeH="0" baseline="0" noProof="0" dirty="0" smtClean="0">
                <a:ln>
                  <a:noFill/>
                </a:ln>
                <a:solidFill>
                  <a:schemeClr val="tx1"/>
                </a:solidFill>
                <a:effectLst/>
                <a:uLnTx/>
                <a:uFillTx/>
                <a:latin typeface="+mn-lt"/>
                <a:ea typeface="+mn-ea"/>
                <a:cs typeface="+mn-cs"/>
              </a:rPr>
              <a:t>编制了研发费用辅助账，建立开放式的创新创业平台，建立了科技人员的培养进修、职工技能培训、优秀人才引进，以及人才绩效评      价奖励制度</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如何证明？</a:t>
            </a:r>
            <a:endPar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9.</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企业对评审结果不服可申诉，但申报时资料应齐备，申诉时不再补充资料。</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endParaRPr kumimoji="0" lang="en-US" altLang="zh-CN" sz="1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endParaRPr kumimoji="0" lang="zh-CN" altLang="en-US" sz="20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wrap="square" lIns="91440" tIns="45720" rIns="91440" bIns="45720" anchor="b"/>
          <a:p>
            <a:r>
              <a:rPr lang="zh-CN" altLang="en-US" sz="2400" b="1" dirty="0"/>
              <a:t>十、申请表中财务数据填报说明</a:t>
            </a:r>
            <a:endParaRPr lang="zh-CN" altLang="en-US" sz="2400" b="1" dirty="0"/>
          </a:p>
        </p:txBody>
      </p:sp>
      <p:sp>
        <p:nvSpPr>
          <p:cNvPr id="30722" name="Text Box 4"/>
          <p:cNvSpPr txBox="1"/>
          <p:nvPr/>
        </p:nvSpPr>
        <p:spPr>
          <a:xfrm>
            <a:off x="755650" y="2420938"/>
            <a:ext cx="7310438" cy="366712"/>
          </a:xfrm>
          <a:prstGeom prst="rect">
            <a:avLst/>
          </a:prstGeom>
          <a:noFill/>
          <a:ln w="9525">
            <a:noFill/>
          </a:ln>
        </p:spPr>
        <p:txBody>
          <a:bodyPr anchor="t">
            <a:spAutoFit/>
          </a:bodyPr>
          <a:p>
            <a:pPr lvl="0" indent="0" eaLnBrk="0" hangingPunct="0">
              <a:buClr>
                <a:schemeClr val="accent2"/>
              </a:buClr>
              <a:buFont typeface="Wingdings" panose="05000000000000000000" pitchFamily="2" charset="2"/>
              <a:buChar char="n"/>
            </a:pPr>
            <a:endParaRPr lang="zh-CN" altLang="zh-CN" dirty="0">
              <a:latin typeface="Arial" panose="020B0604020202020204" pitchFamily="34" charset="0"/>
              <a:ea typeface="华文隶书" pitchFamily="2" charset="-122"/>
            </a:endParaRPr>
          </a:p>
        </p:txBody>
      </p:sp>
      <p:sp>
        <p:nvSpPr>
          <p:cNvPr id="30723" name="Text Box 5"/>
          <p:cNvSpPr txBox="1"/>
          <p:nvPr/>
        </p:nvSpPr>
        <p:spPr>
          <a:xfrm>
            <a:off x="352425" y="1682750"/>
            <a:ext cx="8509000" cy="4618038"/>
          </a:xfrm>
          <a:prstGeom prst="rect">
            <a:avLst/>
          </a:prstGeom>
          <a:noFill/>
          <a:ln w="9525">
            <a:noFill/>
          </a:ln>
        </p:spPr>
        <p:txBody>
          <a:bodyPr anchor="t">
            <a:spAutoFit/>
          </a:bodyPr>
          <a:p>
            <a:pPr lvl="0" indent="0" eaLnBrk="0" hangingPunct="0">
              <a:lnSpc>
                <a:spcPct val="150000"/>
              </a:lnSpc>
              <a:buClr>
                <a:schemeClr val="accent2"/>
              </a:buClr>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表内的所有财务数据须出自具有资质的会计师事务所的专项审计报告。</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企业应如实填报所附各表。要求文字简洁，数据准确、详实。</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表内栏目不得空缺，无内容时填写 “</a:t>
            </a:r>
            <a:r>
              <a:rPr lang="zh-CN"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；数据有小数时，保留小数点后</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位。</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近</a:t>
            </a:r>
            <a:r>
              <a:rPr lang="zh-CN"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年”是指：申报当年以前的连续</a:t>
            </a:r>
            <a:r>
              <a:rPr lang="zh-CN"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2014.2015.2016</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４</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企业近</a:t>
            </a:r>
            <a:r>
              <a:rPr lang="zh-CN"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年财务状况”是指：企业申报当年前</a:t>
            </a:r>
            <a:r>
              <a:rPr lang="zh-CN"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(2016</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利润总额据利润表上利润总额科目填列</a:t>
            </a:r>
            <a:endParaRPr lang="en-US" altLang="zh-CN"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销售收入＝主营业务收入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其他业务收入。</a:t>
            </a:r>
            <a:endParaRPr lang="en-US" altLang="zh-CN"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企业总收入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收入总额</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不征税收入。</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　    净资产</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资产总额</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负债总额</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５</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高新技术产品（服务）收入”是指：企业符合</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重点领域</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要求的产品（服务）的销售收入与技术性收入的总和。        </a:t>
            </a:r>
            <a:r>
              <a:rPr lang="zh-CN" altLang="en-US" sz="1600" dirty="0">
                <a:latin typeface="Arial" panose="020B0604020202020204" pitchFamily="34" charset="0"/>
                <a:ea typeface="华文隶书" pitchFamily="2" charset="-122"/>
              </a:rPr>
              <a:t>          </a:t>
            </a:r>
            <a:endParaRPr lang="zh-CN" altLang="en-US" sz="1600" dirty="0">
              <a:latin typeface="Arial" panose="020B0604020202020204" pitchFamily="34" charset="0"/>
              <a:ea typeface="华文隶书" pitchFamily="2" charset="-122"/>
            </a:endParaRPr>
          </a:p>
        </p:txBody>
      </p:sp>
    </p:spTree>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563563" y="903288"/>
            <a:ext cx="8001000" cy="1216025"/>
          </a:xfrm>
          <a:ln/>
        </p:spPr>
        <p:txBody>
          <a:bodyPr wrap="square" lIns="91440" tIns="45720" rIns="91440" bIns="45720" anchor="b"/>
          <a:p>
            <a:br>
              <a:rPr lang="en-US" altLang="zh-CN" sz="4000" b="1" dirty="0"/>
            </a:br>
            <a:br>
              <a:rPr lang="en-US" altLang="zh-CN" sz="4000" b="1" dirty="0"/>
            </a:br>
            <a:br>
              <a:rPr lang="en-US" altLang="zh-CN" sz="4000" b="1" dirty="0"/>
            </a:br>
            <a:r>
              <a:rPr lang="zh-CN" altLang="en-US" sz="2800" b="1" dirty="0"/>
              <a:t>十一、研究开发项目</a:t>
            </a:r>
            <a:br>
              <a:rPr lang="zh-CN" altLang="en-US" sz="4000" b="1" dirty="0"/>
            </a:br>
            <a:endParaRPr lang="zh-CN" altLang="zh-CN" dirty="0"/>
          </a:p>
        </p:txBody>
      </p:sp>
      <p:sp>
        <p:nvSpPr>
          <p:cNvPr id="31746" name="Rectangle 3"/>
          <p:cNvSpPr>
            <a:spLocks noGrp="1"/>
          </p:cNvSpPr>
          <p:nvPr>
            <p:ph idx="1"/>
          </p:nvPr>
        </p:nvSpPr>
        <p:spPr>
          <a:xfrm>
            <a:off x="566738" y="1651000"/>
            <a:ext cx="8113712" cy="4579938"/>
          </a:xfrm>
          <a:ln/>
        </p:spPr>
        <p:txBody>
          <a:bodyPr wrap="square" lIns="91440" tIns="45720" rIns="91440" bIns="45720" anchor="t"/>
          <a:p>
            <a:pPr>
              <a:lnSpc>
                <a:spcPct val="150000"/>
              </a:lnSpc>
              <a:buChar char="n"/>
            </a:pPr>
            <a:r>
              <a:rPr lang="zh-CN" altLang="en-US" sz="2000" dirty="0">
                <a:latin typeface="宋体" panose="02010600030101010101" pitchFamily="2" charset="-122"/>
              </a:rPr>
              <a:t>关键词：工、投、摊、设、备、资、费（方便记忆七个项目-同音“工头贪色备资费”） 内外相加有例外</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---自主开发+委外开发</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---鼓励自主，限制委外(按发生额的80%列支)</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委外开发</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 ---独立交易    </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 ---各项目互相独立，毫不相容</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 ---本项目受益对象独立于其他费用</a:t>
            </a:r>
            <a:endParaRPr lang="zh-CN" altLang="en-US" sz="2000" dirty="0">
              <a:latin typeface="宋体" panose="02010600030101010101" pitchFamily="2" charset="-122"/>
            </a:endParaRPr>
          </a:p>
          <a:p>
            <a:pPr>
              <a:lnSpc>
                <a:spcPct val="150000"/>
              </a:lnSpc>
              <a:buChar char="n"/>
            </a:pPr>
            <a:r>
              <a:rPr lang="zh-CN" altLang="en-US" sz="2000" dirty="0">
                <a:latin typeface="宋体" panose="02010600030101010101" pitchFamily="2" charset="-122"/>
              </a:rPr>
              <a:t> ---未独立核算的处理建议（按销售或工资比例摊销）</a:t>
            </a:r>
            <a:endParaRPr lang="zh-CN" altLang="en-US" sz="2000" dirty="0">
              <a:latin typeface="宋体" panose="02010600030101010101" pitchFamily="2" charset="-122"/>
            </a:endParaRPr>
          </a:p>
        </p:txBody>
      </p:sp>
    </p:spTree>
  </p:cSld>
  <p:clrMapOvr>
    <a:masterClrMapping/>
  </p:clrMapOvr>
  <p:transition>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wrap="square" lIns="91440" tIns="45720" rIns="91440" bIns="45720" anchor="b"/>
          <a:p>
            <a:pPr algn="ctr"/>
            <a:r>
              <a:rPr lang="zh-CN" altLang="zh-CN" sz="2000" dirty="0">
                <a:latin typeface="宋体" panose="02010600030101010101" pitchFamily="2" charset="-122"/>
              </a:rPr>
              <a:t>   </a:t>
            </a:r>
            <a:r>
              <a:rPr lang="zh-CN" altLang="en-US" sz="2000" dirty="0">
                <a:latin typeface="宋体" panose="02010600030101010101" pitchFamily="2" charset="-122"/>
              </a:rPr>
              <a:t>企业年度研究开发费用结构明细表</a:t>
            </a:r>
            <a:br>
              <a:rPr lang="zh-CN" altLang="en-US" sz="2000" dirty="0">
                <a:latin typeface="宋体" panose="02010600030101010101" pitchFamily="2" charset="-122"/>
              </a:rPr>
            </a:br>
            <a:r>
              <a:rPr lang="zh-CN" altLang="en-US" sz="2000" dirty="0">
                <a:latin typeface="宋体" panose="02010600030101010101" pitchFamily="2" charset="-122"/>
              </a:rPr>
              <a:t>    </a:t>
            </a:r>
            <a:r>
              <a:rPr lang="zh-CN" altLang="zh-CN" sz="2000" dirty="0">
                <a:latin typeface="宋体" panose="02010600030101010101" pitchFamily="2" charset="-122"/>
              </a:rPr>
              <a:t>(</a:t>
            </a:r>
            <a:r>
              <a:rPr lang="zh-CN" altLang="en-US" sz="2000" dirty="0">
                <a:latin typeface="宋体" panose="02010600030101010101" pitchFamily="2" charset="-122"/>
              </a:rPr>
              <a:t>按</a:t>
            </a:r>
            <a:r>
              <a:rPr lang="en-US" altLang="zh-CN" sz="2000" dirty="0">
                <a:latin typeface="宋体" panose="02010600030101010101" pitchFamily="2" charset="-122"/>
              </a:rPr>
              <a:t>2014.2015.2016</a:t>
            </a:r>
            <a:r>
              <a:rPr lang="zh-CN" altLang="en-US" sz="2000" dirty="0">
                <a:latin typeface="宋体" panose="02010600030101010101" pitchFamily="2" charset="-122"/>
              </a:rPr>
              <a:t>每年分别填报</a:t>
            </a:r>
            <a:r>
              <a:rPr lang="zh-CN" altLang="zh-CN" sz="2000" dirty="0">
                <a:latin typeface="宋体" panose="02010600030101010101" pitchFamily="2" charset="-122"/>
              </a:rPr>
              <a:t>)</a:t>
            </a:r>
            <a:br>
              <a:rPr lang="zh-CN" altLang="zh-CN" sz="2000" dirty="0">
                <a:latin typeface="宋体" panose="02010600030101010101" pitchFamily="2" charset="-122"/>
              </a:rPr>
            </a:br>
            <a:r>
              <a:rPr lang="zh-CN" altLang="zh-CN" sz="2000" dirty="0">
                <a:latin typeface="宋体" panose="02010600030101010101" pitchFamily="2" charset="-122"/>
              </a:rPr>
              <a:t>         </a:t>
            </a:r>
            <a:r>
              <a:rPr lang="zh-CN" altLang="en-US" sz="2000" dirty="0">
                <a:latin typeface="宋体" panose="02010600030101010101" pitchFamily="2" charset="-122"/>
              </a:rPr>
              <a:t>年度                                      单位：万元</a:t>
            </a:r>
            <a:endParaRPr lang="zh-CN" altLang="en-US" sz="2000" dirty="0">
              <a:latin typeface="宋体" panose="02010600030101010101" pitchFamily="2" charset="-122"/>
            </a:endParaRPr>
          </a:p>
        </p:txBody>
      </p:sp>
      <p:sp>
        <p:nvSpPr>
          <p:cNvPr id="32770" name="Text Box 3"/>
          <p:cNvSpPr txBox="1"/>
          <p:nvPr/>
        </p:nvSpPr>
        <p:spPr>
          <a:xfrm>
            <a:off x="669925" y="2740025"/>
            <a:ext cx="8439150" cy="366713"/>
          </a:xfrm>
          <a:prstGeom prst="rect">
            <a:avLst/>
          </a:prstGeom>
          <a:noFill/>
          <a:ln w="9525">
            <a:noFill/>
          </a:ln>
        </p:spPr>
        <p:txBody>
          <a:bodyPr anchor="t">
            <a:spAutoFit/>
          </a:bodyPr>
          <a:p>
            <a:pPr lvl="0" indent="0" eaLnBrk="0" hangingPunct="0">
              <a:buFont typeface="Arial" panose="020B0604020202020204" pitchFamily="34" charset="0"/>
              <a:buNone/>
            </a:pPr>
            <a:endParaRPr lang="zh-CN" altLang="zh-CN" dirty="0">
              <a:latin typeface="Arial" panose="020B0604020202020204" pitchFamily="34" charset="0"/>
              <a:ea typeface="华文隶书" pitchFamily="2" charset="-122"/>
            </a:endParaRPr>
          </a:p>
        </p:txBody>
      </p:sp>
      <p:graphicFrame>
        <p:nvGraphicFramePr>
          <p:cNvPr id="30724" name="表格 30723"/>
          <p:cNvGraphicFramePr/>
          <p:nvPr/>
        </p:nvGraphicFramePr>
        <p:xfrm>
          <a:off x="539750" y="1844675"/>
          <a:ext cx="8001000" cy="4314825"/>
        </p:xfrm>
        <a:graphic>
          <a:graphicData uri="http://schemas.openxmlformats.org/drawingml/2006/table">
            <a:tbl>
              <a:tblPr/>
              <a:tblGrid>
                <a:gridCol w="2084388"/>
                <a:gridCol w="985837"/>
                <a:gridCol w="985838"/>
                <a:gridCol w="985837"/>
                <a:gridCol w="987425"/>
                <a:gridCol w="985838"/>
                <a:gridCol w="985837"/>
              </a:tblGrid>
              <a:tr h="655638">
                <a:tc>
                  <a:txBody>
                    <a:bodyPr/>
                    <a:p>
                      <a:pPr lvl="0">
                        <a:buFont typeface="Wingdings" panose="05000000000000000000" pitchFamily="2" charset="2"/>
                        <a:buNone/>
                      </a:pPr>
                      <a:r>
                        <a:rPr lang="zh-CN" altLang="en-US" sz="1200" b="1"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研发项目编号</a:t>
                      </a:r>
                      <a:endParaRPr lang="zh-CN" altLang="en-US" sz="1200" b="1"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p>
                      <a:pPr lvl="0">
                        <a:buFont typeface="Wingdings" panose="05000000000000000000" pitchFamily="2" charset="2"/>
                        <a:buNone/>
                      </a:pPr>
                      <a:r>
                        <a:rPr lang="zh-CN" altLang="zh-CN" sz="1200" b="1"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科目累计发生额</a:t>
                      </a:r>
                      <a:endParaRPr lang="zh-CN" altLang="zh-CN" sz="1200" b="1"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p>
                      <a:pPr lvl="0">
                        <a:buFont typeface="Wingdings" panose="05000000000000000000" pitchFamily="2" charset="2"/>
                        <a:buNone/>
                      </a:pPr>
                      <a:endParaRPr lang="zh-CN" altLang="zh-CN" sz="1200" b="1"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RD01</a:t>
                      </a:r>
                      <a:endPar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RD02</a:t>
                      </a:r>
                      <a:endPar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lgn="ctr">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RD0</a:t>
                      </a:r>
                      <a:r>
                        <a:rPr lang="en-US" altLang="zh-CN" sz="1200" dirty="0">
                          <a:solidFill>
                            <a:schemeClr val="hlink"/>
                          </a:solidFill>
                          <a:effectLst>
                            <a:outerShdw blurRad="38100" dist="38100" dir="2700000">
                              <a:srgbClr val="000000"/>
                            </a:outerShdw>
                          </a:effectLst>
                          <a:latin typeface="Times New Roman" panose="02020603050405020304" pitchFamily="18" charset="0"/>
                          <a:ea typeface="仿宋_GB2312" panose="02010609030101010101" pitchFamily="49" charset="-122"/>
                        </a:rPr>
                        <a:t>3</a:t>
                      </a:r>
                      <a:endParaRPr lang="en-US" altLang="zh-CN" sz="1200" dirty="0">
                        <a:solidFill>
                          <a:schemeClr val="hlink"/>
                        </a:solidFill>
                        <a:effectLst>
                          <a:outerShdw blurRad="38100" dist="38100" dir="2700000">
                            <a:srgbClr val="000000"/>
                          </a:outerShdw>
                        </a:effectLst>
                        <a:latin typeface="Times New Roman" panose="02020603050405020304" pitchFamily="18" charset="0"/>
                        <a:ea typeface="仿宋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lgn="ctr">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a:t>
                      </a:r>
                      <a:endPar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lgn="ctr">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RD</a:t>
                      </a:r>
                      <a:r>
                        <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a:t>
                      </a:r>
                      <a:endPar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lgn="ctr">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合计</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1787">
                <a:tc>
                  <a:txBody>
                    <a:bodyPr/>
                    <a:p>
                      <a:pPr lvl="0">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 </a:t>
                      </a: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内部研究开发投入额</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0688">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其中</a:t>
                      </a: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a:t>
                      </a:r>
                      <a:r>
                        <a:rPr lang="zh-CN" altLang="en-US"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 </a:t>
                      </a: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 </a:t>
                      </a: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人员人工费用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7812">
                <a:tc>
                  <a:txBody>
                    <a:bodyPr/>
                    <a:p>
                      <a:pPr lvl="0">
                        <a:buFont typeface="Wingdings" panose="05000000000000000000" pitchFamily="2" charset="2"/>
                        <a:buNone/>
                      </a:pPr>
                      <a:r>
                        <a:rPr lang="en-US" altLang="zh-CN"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 </a:t>
                      </a: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           直接投入费用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8313">
                <a:tc>
                  <a:txBody>
                    <a:bodyPr/>
                    <a:p>
                      <a:pPr lvl="0" indent="441325">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折旧费用与长期</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p>
                      <a:pPr lvl="0" indent="441325">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费用摊销费用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3687">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        无形资产摊销费用</a:t>
                      </a:r>
                      <a:endParaRPr lang="zh-CN" altLang="en-US"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3688">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            设计费用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7812">
                <a:tc>
                  <a:txBody>
                    <a:bodyPr/>
                    <a:p>
                      <a:pPr lvl="0">
                        <a:buFont typeface="Wingdings" panose="05000000000000000000" pitchFamily="2" charset="2"/>
                        <a:buNone/>
                      </a:pPr>
                      <a:r>
                        <a:rPr lang="zh-CN" altLang="en-US" sz="10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             设备调试费用与试验费用</a:t>
                      </a:r>
                      <a:endParaRPr lang="zh-CN" altLang="en-US" sz="10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638">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            其他费用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9400">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委托外部研究开发费用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9400">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其中</a:t>
                      </a: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a:t>
                      </a: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境内的外部研发费用</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a:p>
                      <a:pPr lvl="0">
                        <a:buFont typeface="Wingdings" panose="05000000000000000000" pitchFamily="2" charset="2"/>
                        <a:buNone/>
                      </a:pP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研究开发费用</a:t>
                      </a: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a:t>
                      </a: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内、外部</a:t>
                      </a:r>
                      <a:r>
                        <a:rPr lang="en-US" altLang="zh-CN" sz="1200" dirty="0">
                          <a:solidFill>
                            <a:schemeClr val="hlink"/>
                          </a:solidFill>
                          <a:effectLst>
                            <a:outerShdw blurRad="38100" dist="38100" dir="2700000">
                              <a:srgbClr val="000000"/>
                            </a:outerShdw>
                          </a:effectLst>
                          <a:latin typeface="Verdana" panose="020B0604030504040204" pitchFamily="34" charset="0"/>
                          <a:ea typeface="楷体_GB2312" panose="02010609030101010101" pitchFamily="49" charset="-122"/>
                        </a:rPr>
                        <a:t>)</a:t>
                      </a:r>
                      <a:r>
                        <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rPr>
                        <a:t>小计</a:t>
                      </a:r>
                      <a:endParaRPr lang="zh-CN" altLang="en-US" sz="1200" dirty="0">
                        <a:solidFill>
                          <a:schemeClr val="hlink"/>
                        </a:solidFill>
                        <a:effectLst>
                          <a:outerShdw blurRad="38100" dist="38100" dir="2700000">
                            <a:srgbClr val="000000"/>
                          </a:outerShdw>
                        </a:effectLst>
                        <a:latin typeface="Times New Roman" panose="02020603050405020304" pitchFamily="18" charset="0"/>
                        <a:ea typeface="楷体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2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32877" name="直接连接符 6"/>
          <p:cNvCxnSpPr/>
          <p:nvPr/>
        </p:nvCxnSpPr>
        <p:spPr>
          <a:xfrm>
            <a:off x="2314575" y="2419350"/>
            <a:ext cx="95250" cy="1588"/>
          </a:xfrm>
          <a:prstGeom prst="line">
            <a:avLst/>
          </a:prstGeom>
          <a:ln w="9525">
            <a:noFill/>
          </a:ln>
        </p:spPr>
      </p:cxnSp>
      <p:cxnSp>
        <p:nvCxnSpPr>
          <p:cNvPr id="32878" name="直接连接符 10"/>
          <p:cNvCxnSpPr/>
          <p:nvPr/>
        </p:nvCxnSpPr>
        <p:spPr>
          <a:xfrm>
            <a:off x="857250" y="2076450"/>
            <a:ext cx="914400" cy="914400"/>
          </a:xfrm>
          <a:prstGeom prst="line">
            <a:avLst/>
          </a:prstGeom>
          <a:ln w="9525">
            <a:noFill/>
          </a:ln>
        </p:spPr>
      </p:cxnSp>
      <p:cxnSp>
        <p:nvCxnSpPr>
          <p:cNvPr id="32879" name="直接连接符 12"/>
          <p:cNvCxnSpPr/>
          <p:nvPr/>
        </p:nvCxnSpPr>
        <p:spPr>
          <a:xfrm rot="10800000">
            <a:off x="2238375" y="2419350"/>
            <a:ext cx="200025" cy="28575"/>
          </a:xfrm>
          <a:prstGeom prst="line">
            <a:avLst/>
          </a:prstGeom>
          <a:ln w="9525">
            <a:noFill/>
          </a:ln>
        </p:spPr>
      </p:cxnSp>
    </p:spTree>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574675" y="400050"/>
            <a:ext cx="8001000" cy="1216025"/>
          </a:xfrm>
          <a:ln/>
        </p:spPr>
        <p:txBody>
          <a:bodyPr wrap="square" lIns="91440" tIns="45720" rIns="91440" bIns="45720" anchor="b"/>
          <a:p>
            <a:r>
              <a:rPr lang="zh-CN" altLang="en-US" sz="2000" b="1" dirty="0"/>
              <a:t>研究开发费用明细分类项目</a:t>
            </a:r>
            <a:endParaRPr lang="zh-CN" altLang="en-US" sz="2000" b="1" dirty="0"/>
          </a:p>
        </p:txBody>
      </p:sp>
      <p:sp>
        <p:nvSpPr>
          <p:cNvPr id="31747" name="Rectangle 3"/>
          <p:cNvSpPr>
            <a:spLocks noGrp="1" noChangeArrowheads="1"/>
          </p:cNvSpPr>
          <p:nvPr>
            <p:ph idx="1"/>
          </p:nvPr>
        </p:nvSpPr>
        <p:spPr>
          <a:xfrm>
            <a:off x="566738" y="1606550"/>
            <a:ext cx="8340725" cy="4467225"/>
          </a:xfrm>
        </p:spPr>
        <p:txBody>
          <a:bodyPr vert="horz" wrap="square" lIns="91440" tIns="45720" rIns="91440" bIns="45720" numCol="1" anchor="t" anchorCtr="0" compatLnSpc="1"/>
          <a:lstStyle/>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①</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人员员工</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研发人员基本工资</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奖金</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津贴</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补贴</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年终加薪</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加班</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统筹保险</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辅助劳务成本按工时比例分摊。</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②</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直接投入</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材料</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物资</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设备</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实验室费用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水</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燃料</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中间试验</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模具</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样品</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样机</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试验品测试</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检验费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仪器设备维护</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经营租赁固定资产租赁费。</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③</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折旧与长期待摊费用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开发活动购置仪器设备</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建筑物折旧</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研发设施改建</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改装</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装修</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修理发生的长期待摊费用摊销。</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④</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设计费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新产品</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新工艺</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构思</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开发制造</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进行工序</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技术</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规范</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操作特性等方面设计所发生费用。</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⑤</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装备调试费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工装准备引发研发活动发生费用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研制机器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模具</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工具</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改变生产</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质量控制程序</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或制定新方法及标准所发生费用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endParaRPr kumimoji="0" lang="zh-CN" altLang="zh-CN" sz="16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Tree>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3"/>
          <p:cNvSpPr>
            <a:spLocks noGrp="1" noChangeArrowheads="1"/>
          </p:cNvSpPr>
          <p:nvPr>
            <p:ph idx="1"/>
          </p:nvPr>
        </p:nvSpPr>
        <p:spPr>
          <a:xfrm>
            <a:off x="317500" y="1593850"/>
            <a:ext cx="8634413" cy="4784725"/>
          </a:xfrm>
        </p:spPr>
        <p:txBody>
          <a:bodyPr vert="horz" wrap="square" lIns="91440" tIns="45720" rIns="91440" bIns="45720" numCol="1" anchor="t" anchorCtr="0" compatLnSpc="1"/>
          <a:lstStyle/>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⑥</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无形资产摊销费用：研发活动的软件、知识产权、非专利技术（专有技术、许可证、设计和计算方法等）的摊销费用。</a:t>
            </a:r>
            <a:endPar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⑦</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其他费用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不超过总研发费</a:t>
            </a: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2</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0%):</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研发人员培训</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培养</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专家咨询</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参考资料</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技术研讨会费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专利申请及维护</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研发活动的办公费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科技保险</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差费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其他小额费用</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⑧</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委托外部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国内外</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研究开发费（委托外部研究开发费用发生额的</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80</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％计入研发费用总额）</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委托企业</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学校</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院所</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技术服务机构</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等国内外机构进行开发项目所发生费用。</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企业在境内发生研发费用总额≥全部研发费</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60%:</a:t>
            </a:r>
            <a:endPar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企业内部研发实际支出全部费用或委托境内其他企业</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单位</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机构进行研发所发生支出费用</a:t>
            </a:r>
            <a:r>
              <a:rPr kumimoji="0" lang="zh-CN"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不包括委托境外完成研发所发生费用。</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34818" name="标题 4"/>
          <p:cNvSpPr>
            <a:spLocks noGrp="1"/>
          </p:cNvSpPr>
          <p:nvPr>
            <p:ph type="title"/>
          </p:nvPr>
        </p:nvSpPr>
        <p:spPr>
          <a:ln/>
        </p:spPr>
        <p:txBody>
          <a:bodyPr wrap="square" lIns="91440" tIns="45720" rIns="91440" bIns="45720" anchor="b"/>
          <a:p>
            <a:r>
              <a:rPr lang="zh-CN" altLang="en-US" sz="2400" b="1" dirty="0"/>
              <a:t>研究开发费用明细分类项目</a:t>
            </a:r>
            <a:endParaRPr lang="zh-CN" altLang="en-US" sz="2400" dirty="0"/>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内容占位符 6"/>
          <p:cNvSpPr>
            <a:spLocks noGrp="1"/>
          </p:cNvSpPr>
          <p:nvPr>
            <p:ph idx="1"/>
          </p:nvPr>
        </p:nvSpPr>
        <p:spPr>
          <a:xfrm>
            <a:off x="342900" y="1862138"/>
            <a:ext cx="8642350" cy="4941888"/>
          </a:xfrm>
        </p:spPr>
        <p:txBody>
          <a:bodyPr vert="horz" wrap="square" lIns="91440" tIns="45720" rIns="91440" bIns="45720" numCol="1" anchor="t" anchorCtr="0" compatLnSpc="1"/>
          <a:lstStyle/>
          <a:p>
            <a:pPr marL="469900" marR="0" lvl="0" indent="-46990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一、高企认定的税收优惠政策</a:t>
            </a:r>
            <a:endParaRPr kumimoji="0" lang="en-US" altLang="zh-CN" sz="20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1800" b="0" i="0" u="none" strike="noStrike" kern="0" cap="none" spc="0" normalizeH="0" baseline="0" noProof="0" dirty="0" smtClean="0">
                <a:ln>
                  <a:noFill/>
                </a:ln>
                <a:solidFill>
                  <a:schemeClr val="tx1"/>
                </a:solidFill>
                <a:effectLst/>
                <a:uLnTx/>
                <a:uFillTx/>
                <a:latin typeface="+mn-ea"/>
                <a:ea typeface="+mn-ea"/>
                <a:cs typeface="+mn-cs"/>
              </a:rPr>
              <a:t>1</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企业为开发新技术、新产品、新工艺发生的研究开发费用，未形成无形资产计入当期损益的，在按照规定据实扣除的基础上，按照研究开发费用的</a:t>
            </a:r>
            <a:r>
              <a:rPr kumimoji="0" lang="en-US" altLang="zh-CN" sz="1800" b="0" i="0" u="none" strike="noStrike" kern="0" cap="none" spc="0" normalizeH="0" baseline="0" noProof="0" dirty="0" smtClean="0">
                <a:ln>
                  <a:noFill/>
                </a:ln>
                <a:solidFill>
                  <a:schemeClr val="tx1"/>
                </a:solidFill>
                <a:effectLst/>
                <a:uLnTx/>
                <a:uFillTx/>
                <a:latin typeface="+mn-ea"/>
                <a:ea typeface="+mn-ea"/>
                <a:cs typeface="+mn-cs"/>
              </a:rPr>
              <a:t>50</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％加计扣除；形成无形资产的</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按照无形资产成本的</a:t>
            </a:r>
            <a:r>
              <a:rPr kumimoji="0" lang="en-US" altLang="zh-CN" sz="1800" b="0" i="0" u="none" strike="noStrike" kern="0" cap="none" spc="0" normalizeH="0" baseline="0" noProof="0" dirty="0" smtClean="0">
                <a:ln>
                  <a:noFill/>
                </a:ln>
                <a:solidFill>
                  <a:schemeClr val="tx1"/>
                </a:solidFill>
                <a:effectLst/>
                <a:uLnTx/>
                <a:uFillTx/>
                <a:latin typeface="+mn-ea"/>
                <a:ea typeface="+mn-ea"/>
                <a:cs typeface="+mn-cs"/>
              </a:rPr>
              <a:t>150</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％摊销</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  </a:t>
            </a:r>
            <a:endParaRPr kumimoji="0" lang="en-US" altLang="zh-CN" sz="18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1800" b="0" i="0" u="none" strike="noStrike" kern="0" cap="none" spc="0" normalizeH="0" baseline="0" noProof="0" dirty="0" smtClean="0">
                <a:ln>
                  <a:noFill/>
                </a:ln>
                <a:solidFill>
                  <a:schemeClr val="tx1"/>
                </a:solidFill>
                <a:effectLst/>
                <a:uLnTx/>
                <a:uFillTx/>
                <a:latin typeface="+mn-ea"/>
                <a:ea typeface="+mn-ea"/>
                <a:cs typeface="+mn-cs"/>
              </a:rPr>
              <a:t>2</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所得税减免</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国家需要重点扶持的高新技术企业，减按</a:t>
            </a:r>
            <a:r>
              <a:rPr kumimoji="0" lang="en-US" altLang="zh-CN" sz="1800" b="0" i="0" u="none" strike="noStrike" kern="0" cap="none" spc="0" normalizeH="0" baseline="0" noProof="0" dirty="0" smtClean="0">
                <a:ln>
                  <a:noFill/>
                </a:ln>
                <a:solidFill>
                  <a:schemeClr val="tx1"/>
                </a:solidFill>
                <a:effectLst/>
                <a:uLnTx/>
                <a:uFillTx/>
                <a:latin typeface="+mn-ea"/>
                <a:ea typeface="+mn-ea"/>
                <a:cs typeface="+mn-cs"/>
              </a:rPr>
              <a:t>15</a:t>
            </a:r>
            <a:r>
              <a:rPr kumimoji="0" lang="zh-CN" altLang="zh-CN" sz="1800" b="0" i="0" u="none" strike="noStrike" kern="0" cap="none" spc="0" normalizeH="0" baseline="0" noProof="0" dirty="0" smtClean="0">
                <a:ln>
                  <a:noFill/>
                </a:ln>
                <a:solidFill>
                  <a:schemeClr val="tx1"/>
                </a:solidFill>
                <a:effectLst/>
                <a:uLnTx/>
                <a:uFillTx/>
                <a:latin typeface="+mn-ea"/>
                <a:ea typeface="+mn-ea"/>
                <a:cs typeface="+mn-cs"/>
              </a:rPr>
              <a:t>％的税率征收企业所得税。</a:t>
            </a:r>
            <a:endParaRPr kumimoji="0" lang="zh-CN" altLang="zh-CN" sz="18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en-US" altLang="zh-CN" sz="1800" b="0" i="0" u="none" strike="noStrike" kern="0" cap="none" spc="0" normalizeH="0" baseline="0" noProof="0" dirty="0" smtClean="0">
                <a:ln>
                  <a:noFill/>
                </a:ln>
                <a:solidFill>
                  <a:schemeClr val="tx1"/>
                </a:solidFill>
                <a:effectLst/>
                <a:uLnTx/>
                <a:uFillTx/>
                <a:latin typeface="+mn-ea"/>
                <a:ea typeface="+mn-ea"/>
                <a:cs typeface="+mn-cs"/>
              </a:rPr>
              <a:t>3</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）城市</a:t>
            </a:r>
            <a:r>
              <a:rPr kumimoji="0" lang="zh-CN" altLang="en-US" sz="1800" b="0" i="0" u="none" strike="noStrike" kern="0" cap="none" spc="0" normalizeH="0" baseline="0" noProof="0" dirty="0">
                <a:ln>
                  <a:noFill/>
                </a:ln>
                <a:solidFill>
                  <a:schemeClr val="tx1"/>
                </a:solidFill>
                <a:effectLst/>
                <a:uLnTx/>
                <a:uFillTx/>
                <a:latin typeface="+mn-ea"/>
                <a:ea typeface="+mn-ea"/>
                <a:cs typeface="+mn-cs"/>
              </a:rPr>
              <a:t>建设配套费免缴：高新技术企业免缴生产性建设用房城市建设配套费。</a:t>
            </a:r>
            <a:endParaRPr kumimoji="0" lang="zh-CN" altLang="en-US" sz="1800" b="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20000"/>
              </a:spcBef>
              <a:spcAft>
                <a:spcPct val="0"/>
              </a:spcAft>
              <a:buClr>
                <a:schemeClr val="accent2"/>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mn-ea"/>
                <a:ea typeface="+mn-ea"/>
                <a:cs typeface="+mn-cs"/>
              </a:rPr>
              <a:t>（</a:t>
            </a:r>
            <a:r>
              <a:rPr kumimoji="0" lang="zh-CN" altLang="zh-CN" sz="1800" b="0" i="0" u="none" strike="noStrike" kern="0" cap="none" spc="0" normalizeH="0" baseline="0" noProof="0" dirty="0">
                <a:ln>
                  <a:noFill/>
                </a:ln>
                <a:solidFill>
                  <a:schemeClr val="tx1"/>
                </a:solidFill>
                <a:effectLst/>
                <a:uLnTx/>
                <a:uFillTx/>
                <a:latin typeface="+mn-ea"/>
                <a:ea typeface="+mn-ea"/>
                <a:cs typeface="+mn-cs"/>
              </a:rPr>
              <a:t>4</a:t>
            </a:r>
            <a:r>
              <a:rPr kumimoji="0" lang="zh-CN" altLang="en-US" sz="1800" b="0" i="0" u="none" strike="noStrike" kern="0" cap="none" spc="0" normalizeH="0" baseline="0" noProof="0" dirty="0" smtClean="0">
                <a:ln>
                  <a:noFill/>
                </a:ln>
                <a:solidFill>
                  <a:schemeClr val="tx1"/>
                </a:solidFill>
                <a:effectLst/>
                <a:uLnTx/>
                <a:uFillTx/>
                <a:latin typeface="+mn-ea"/>
                <a:ea typeface="+mn-ea"/>
                <a:cs typeface="+mn-cs"/>
              </a:rPr>
              <a:t>）</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申报</a:t>
            </a:r>
            <a:r>
              <a:rPr kumimoji="0" lang="zh-CN" altLang="zh-CN" sz="1800" b="0" i="0" u="none" strike="noStrike" kern="0" cap="none" spc="0" normalizeH="0" baseline="0" noProof="0" dirty="0">
                <a:ln>
                  <a:noFill/>
                </a:ln>
                <a:solidFill>
                  <a:schemeClr val="tx1"/>
                </a:solidFill>
                <a:effectLst/>
                <a:uLnTx/>
                <a:uFillTx/>
                <a:latin typeface="+mn-lt"/>
                <a:ea typeface="+mn-ea"/>
                <a:cs typeface="+mn-cs"/>
              </a:rPr>
              <a:t>单位首次通过高新技术企业认定后</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mn-lt"/>
                <a:ea typeface="+mn-ea"/>
                <a:cs typeface="+mn-cs"/>
              </a:rPr>
              <a:t>市科委</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一次性</a:t>
            </a:r>
            <a:r>
              <a:rPr kumimoji="0" lang="zh-CN" altLang="zh-CN" sz="1800" b="0" i="0" u="none" strike="noStrike" kern="0" cap="none" spc="0" normalizeH="0" baseline="0" noProof="0" dirty="0">
                <a:ln>
                  <a:noFill/>
                </a:ln>
                <a:solidFill>
                  <a:schemeClr val="tx1"/>
                </a:solidFill>
                <a:effectLst/>
                <a:uLnTx/>
                <a:uFillTx/>
                <a:latin typeface="+mn-lt"/>
                <a:ea typeface="+mn-ea"/>
                <a:cs typeface="+mn-cs"/>
              </a:rPr>
              <a:t>给予奖励性后补助资金</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20</a:t>
            </a:r>
            <a:r>
              <a:rPr kumimoji="0" lang="zh-CN" altLang="zh-CN" sz="1800" b="0" i="0" u="none" strike="noStrike" kern="0" cap="none" spc="0" normalizeH="0" baseline="0" noProof="0" dirty="0">
                <a:ln>
                  <a:noFill/>
                </a:ln>
                <a:solidFill>
                  <a:schemeClr val="tx1"/>
                </a:solidFill>
                <a:effectLst/>
                <a:uLnTx/>
                <a:uFillTx/>
                <a:latin typeface="+mn-lt"/>
                <a:ea typeface="+mn-ea"/>
                <a:cs typeface="+mn-cs"/>
              </a:rPr>
              <a:t>万元，自主安排用于高新技术企业申报和科研</a:t>
            </a:r>
            <a:r>
              <a:rPr kumimoji="0" lang="zh-CN" altLang="zh-CN" sz="1800" b="0" i="0" u="none" strike="noStrike" kern="0" cap="none" spc="0" normalizeH="0" baseline="0" noProof="0" dirty="0" smtClean="0">
                <a:ln>
                  <a:noFill/>
                </a:ln>
                <a:solidFill>
                  <a:schemeClr val="tx1"/>
                </a:solidFill>
                <a:effectLst/>
                <a:uLnTx/>
                <a:uFillTx/>
                <a:latin typeface="+mn-lt"/>
                <a:ea typeface="+mn-ea"/>
                <a:cs typeface="+mn-cs"/>
              </a:rPr>
              <a:t>活动</a:t>
            </a:r>
            <a:r>
              <a:rPr kumimoji="0" lang="zh-CN" altLang="en-US" sz="1800" b="0"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75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(5)</a:t>
            </a:r>
            <a:r>
              <a:rPr kumimoji="0" lang="zh-CN" altLang="en-US" sz="1800" b="0" i="0" u="none" strike="noStrike" kern="0" cap="none" spc="0" normalizeH="0" baseline="0" noProof="0" dirty="0">
                <a:ln>
                  <a:noFill/>
                </a:ln>
                <a:solidFill>
                  <a:schemeClr val="tx1"/>
                </a:solidFill>
                <a:effectLst/>
                <a:uLnTx/>
                <a:uFillTx/>
                <a:latin typeface="+mn-ea"/>
                <a:ea typeface="+mn-ea"/>
                <a:cs typeface="+mn-cs"/>
              </a:rPr>
              <a:t>新认定高企前三年所得税地方留成部分最高</a:t>
            </a:r>
            <a:r>
              <a:rPr kumimoji="0" lang="zh-CN" altLang="zh-CN" sz="1800" b="0" i="0" u="none" strike="noStrike" kern="0" cap="none" spc="0" normalizeH="0" baseline="0" noProof="0" dirty="0">
                <a:ln>
                  <a:noFill/>
                </a:ln>
                <a:solidFill>
                  <a:schemeClr val="tx1"/>
                </a:solidFill>
                <a:effectLst/>
                <a:uLnTx/>
                <a:uFillTx/>
                <a:latin typeface="+mn-ea"/>
                <a:ea typeface="+mn-ea"/>
                <a:cs typeface="+mn-cs"/>
              </a:rPr>
              <a:t>50%</a:t>
            </a:r>
            <a:r>
              <a:rPr kumimoji="0" lang="zh-CN" altLang="en-US" sz="1800" b="0" i="0" u="none" strike="noStrike" kern="0" cap="none" spc="0" normalizeH="0" baseline="0" noProof="0" dirty="0">
                <a:ln>
                  <a:noFill/>
                </a:ln>
                <a:solidFill>
                  <a:schemeClr val="tx1"/>
                </a:solidFill>
                <a:effectLst/>
                <a:uLnTx/>
                <a:uFillTx/>
                <a:latin typeface="+mn-ea"/>
                <a:ea typeface="+mn-ea"/>
                <a:cs typeface="+mn-cs"/>
              </a:rPr>
              <a:t>的奖励企业再创新（单户低于</a:t>
            </a:r>
            <a:r>
              <a:rPr kumimoji="0" lang="en-US" altLang="zh-CN" sz="1800" b="0" i="0" u="none" strike="noStrike" kern="0" cap="none" spc="0" normalizeH="0" baseline="0" noProof="0" dirty="0">
                <a:ln>
                  <a:noFill/>
                </a:ln>
                <a:solidFill>
                  <a:schemeClr val="tx1"/>
                </a:solidFill>
                <a:effectLst/>
                <a:uLnTx/>
                <a:uFillTx/>
                <a:latin typeface="+mn-ea"/>
                <a:ea typeface="+mn-ea"/>
                <a:cs typeface="+mn-cs"/>
              </a:rPr>
              <a:t>300</a:t>
            </a:r>
            <a:r>
              <a:rPr kumimoji="0" lang="zh-CN" altLang="en-US" sz="1800" b="0" i="0" u="none" strike="noStrike" kern="0" cap="none" spc="0" normalizeH="0" baseline="0" noProof="0" dirty="0">
                <a:ln>
                  <a:noFill/>
                </a:ln>
                <a:solidFill>
                  <a:schemeClr val="tx1"/>
                </a:solidFill>
                <a:effectLst/>
                <a:uLnTx/>
                <a:uFillTx/>
                <a:latin typeface="+mn-ea"/>
                <a:ea typeface="+mn-ea"/>
                <a:cs typeface="+mn-cs"/>
              </a:rPr>
              <a:t>万元）；市经信委按上年研发费</a:t>
            </a:r>
            <a:r>
              <a:rPr kumimoji="0" lang="en-US" altLang="zh-CN" sz="1800" b="0" i="0" u="none" strike="noStrike" kern="0" cap="none" spc="0" normalizeH="0" baseline="0" noProof="0" dirty="0">
                <a:ln>
                  <a:noFill/>
                </a:ln>
                <a:solidFill>
                  <a:schemeClr val="tx1"/>
                </a:solidFill>
                <a:effectLst/>
                <a:uLnTx/>
                <a:uFillTx/>
                <a:latin typeface="+mn-ea"/>
                <a:ea typeface="+mn-ea"/>
                <a:cs typeface="+mn-cs"/>
              </a:rPr>
              <a:t>*6%</a:t>
            </a:r>
            <a:r>
              <a:rPr kumimoji="0" lang="zh-CN" altLang="en-US" sz="1800" b="0" i="0" u="none" strike="noStrike" kern="0" cap="none" spc="0" normalizeH="0" baseline="0" noProof="0" dirty="0">
                <a:ln>
                  <a:noFill/>
                </a:ln>
                <a:solidFill>
                  <a:schemeClr val="tx1"/>
                </a:solidFill>
                <a:effectLst/>
                <a:uLnTx/>
                <a:uFillTx/>
                <a:latin typeface="+mn-ea"/>
                <a:ea typeface="+mn-ea"/>
                <a:cs typeface="+mn-cs"/>
              </a:rPr>
              <a:t>予以奖励补贴，但单户不超过</a:t>
            </a:r>
            <a:r>
              <a:rPr kumimoji="0" lang="en-US" altLang="zh-CN" sz="1800" b="0" i="0" u="none" strike="noStrike" kern="0" cap="none" spc="0" normalizeH="0" baseline="0" noProof="0" dirty="0">
                <a:ln>
                  <a:noFill/>
                </a:ln>
                <a:solidFill>
                  <a:schemeClr val="tx1"/>
                </a:solidFill>
                <a:effectLst/>
                <a:uLnTx/>
                <a:uFillTx/>
                <a:latin typeface="+mn-ea"/>
                <a:ea typeface="+mn-ea"/>
                <a:cs typeface="+mn-cs"/>
              </a:rPr>
              <a:t>500</a:t>
            </a:r>
            <a:r>
              <a:rPr kumimoji="0" lang="zh-CN" altLang="en-US" sz="1800" b="0" i="0" u="none" strike="noStrike" kern="0" cap="none" spc="0" normalizeH="0" baseline="0" noProof="0" dirty="0">
                <a:ln>
                  <a:noFill/>
                </a:ln>
                <a:solidFill>
                  <a:schemeClr val="tx1"/>
                </a:solidFill>
                <a:effectLst/>
                <a:uLnTx/>
                <a:uFillTx/>
                <a:latin typeface="+mn-ea"/>
                <a:ea typeface="+mn-ea"/>
                <a:cs typeface="+mn-cs"/>
              </a:rPr>
              <a:t>万元</a:t>
            </a:r>
            <a:endParaRPr kumimoji="0" lang="zh-CN" altLang="en-US" sz="18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576263" y="0"/>
            <a:ext cx="8001000" cy="121602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        第一部分 高企认定讲解</a:t>
            </a:r>
            <a:endPar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10"/>
                                        </p:tgtEl>
                                        <p:attrNameLst>
                                          <p:attrName>style.visibility</p:attrName>
                                        </p:attrNameLst>
                                      </p:cBhvr>
                                      <p:to>
                                        <p:strVal val="visible"/>
                                      </p:to>
                                    </p:set>
                                    <p:anim calcmode="lin" valueType="num">
                                      <p:cBhvr additive="base">
                                        <p:cTn id="7" dur="799" fill="hold">
                                          <p:stCondLst>
                                            <p:cond delay="0"/>
                                          </p:stCondLst>
                                        </p:cTn>
                                        <p:tgtEl>
                                          <p:spTgt spid="10"/>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charRg st="0" end="14"/>
                                            </p:txEl>
                                          </p:spTgt>
                                        </p:tgtEl>
                                        <p:attrNameLst>
                                          <p:attrName>style.visibility</p:attrName>
                                        </p:attrNameLst>
                                      </p:cBhvr>
                                      <p:to>
                                        <p:strVal val="visible"/>
                                      </p:to>
                                    </p:set>
                                    <p:anim calcmode="lin" valueType="num">
                                      <p:cBhvr additive="base">
                                        <p:cTn id="13" dur="500" fill="hold"/>
                                        <p:tgtEl>
                                          <p:spTgt spid="7">
                                            <p:txEl>
                                              <p:charRg st="0"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charRg st="14" end="116"/>
                                            </p:txEl>
                                          </p:spTgt>
                                        </p:tgtEl>
                                        <p:attrNameLst>
                                          <p:attrName>style.visibility</p:attrName>
                                        </p:attrNameLst>
                                      </p:cBhvr>
                                      <p:to>
                                        <p:strVal val="visible"/>
                                      </p:to>
                                    </p:set>
                                    <p:anim calcmode="lin" valueType="num">
                                      <p:cBhvr additive="base">
                                        <p:cTn id="19" dur="500" fill="hold"/>
                                        <p:tgtEl>
                                          <p:spTgt spid="7">
                                            <p:txEl>
                                              <p:charRg st="14"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charRg st="14"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charRg st="116" end="158"/>
                                            </p:txEl>
                                          </p:spTgt>
                                        </p:tgtEl>
                                        <p:attrNameLst>
                                          <p:attrName>style.visibility</p:attrName>
                                        </p:attrNameLst>
                                      </p:cBhvr>
                                      <p:to>
                                        <p:strVal val="visible"/>
                                      </p:to>
                                    </p:set>
                                    <p:anim calcmode="lin" valueType="num">
                                      <p:cBhvr additive="base">
                                        <p:cTn id="25" dur="500" fill="hold"/>
                                        <p:tgtEl>
                                          <p:spTgt spid="7">
                                            <p:txEl>
                                              <p:charRg st="116" end="15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charRg st="116" end="15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charRg st="158" end="195"/>
                                            </p:txEl>
                                          </p:spTgt>
                                        </p:tgtEl>
                                        <p:attrNameLst>
                                          <p:attrName>style.visibility</p:attrName>
                                        </p:attrNameLst>
                                      </p:cBhvr>
                                      <p:to>
                                        <p:strVal val="visible"/>
                                      </p:to>
                                    </p:set>
                                    <p:anim calcmode="lin" valueType="num">
                                      <p:cBhvr additive="base">
                                        <p:cTn id="31" dur="500" fill="hold"/>
                                        <p:tgtEl>
                                          <p:spTgt spid="7">
                                            <p:txEl>
                                              <p:charRg st="158" end="19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charRg st="158" end="19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charRg st="195" end="258"/>
                                            </p:txEl>
                                          </p:spTgt>
                                        </p:tgtEl>
                                        <p:attrNameLst>
                                          <p:attrName>style.visibility</p:attrName>
                                        </p:attrNameLst>
                                      </p:cBhvr>
                                      <p:to>
                                        <p:strVal val="visible"/>
                                      </p:to>
                                    </p:set>
                                    <p:anim calcmode="lin" valueType="num">
                                      <p:cBhvr additive="base">
                                        <p:cTn id="37" dur="500" fill="hold"/>
                                        <p:tgtEl>
                                          <p:spTgt spid="7">
                                            <p:txEl>
                                              <p:charRg st="195" end="25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charRg st="195" end="25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charRg st="258" end="335"/>
                                            </p:txEl>
                                          </p:spTgt>
                                        </p:tgtEl>
                                        <p:attrNameLst>
                                          <p:attrName>style.visibility</p:attrName>
                                        </p:attrNameLst>
                                      </p:cBhvr>
                                      <p:to>
                                        <p:strVal val="visible"/>
                                      </p:to>
                                    </p:set>
                                    <p:anim calcmode="lin" valueType="num">
                                      <p:cBhvr additive="base">
                                        <p:cTn id="43" dur="500" fill="hold"/>
                                        <p:tgtEl>
                                          <p:spTgt spid="7">
                                            <p:txEl>
                                              <p:charRg st="258" end="33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charRg st="258" end="3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ln/>
        </p:spPr>
        <p:txBody>
          <a:bodyPr wrap="square" lIns="91440" tIns="45720" rIns="91440" bIns="45720" anchor="b"/>
          <a:p>
            <a:r>
              <a:rPr lang="zh-CN" altLang="en-US" sz="2800" b="1" dirty="0"/>
              <a:t>十二、高新收入认定</a:t>
            </a:r>
            <a:endParaRPr lang="zh-CN" altLang="en-US" sz="2800" b="1" dirty="0"/>
          </a:p>
        </p:txBody>
      </p:sp>
      <p:sp>
        <p:nvSpPr>
          <p:cNvPr id="35842" name="Rectangle 3"/>
          <p:cNvSpPr>
            <a:spLocks noGrp="1"/>
          </p:cNvSpPr>
          <p:nvPr>
            <p:ph idx="1"/>
          </p:nvPr>
        </p:nvSpPr>
        <p:spPr>
          <a:xfrm>
            <a:off x="566738" y="1752600"/>
            <a:ext cx="8142287" cy="4267200"/>
          </a:xfrm>
          <a:ln/>
        </p:spPr>
        <p:txBody>
          <a:bodyPr wrap="square" lIns="91440" tIns="45720" rIns="91440" bIns="45720" anchor="t"/>
          <a:p>
            <a:pPr>
              <a:lnSpc>
                <a:spcPct val="150000"/>
              </a:lnSpc>
              <a:buChar char="n"/>
            </a:pPr>
            <a:r>
              <a:rPr lang="zh-CN" altLang="en-US" sz="1800" dirty="0"/>
              <a:t>一、公司基本情况  </a:t>
            </a:r>
            <a:endParaRPr lang="zh-CN" altLang="en-US" sz="1800" dirty="0"/>
          </a:p>
          <a:p>
            <a:pPr>
              <a:lnSpc>
                <a:spcPct val="150000"/>
              </a:lnSpc>
              <a:buChar char="n"/>
            </a:pPr>
            <a:r>
              <a:rPr lang="zh-CN" altLang="en-US" sz="1800" dirty="0"/>
              <a:t>提示：公司基本情况应当采用简洁的语言，一般应分段表述。其内容主要包括基本沿革、所处行业、经营范围、主要产品或提供的劳务、分支机构等有关资料。 （</a:t>
            </a:r>
            <a:r>
              <a:rPr lang="zh-CN" altLang="en-US" sz="1800" dirty="0">
                <a:solidFill>
                  <a:srgbClr val="FF0000"/>
                </a:solidFill>
              </a:rPr>
              <a:t>注意系统集成中的总包、土木工程、外购部件的扣除）</a:t>
            </a:r>
            <a:endParaRPr lang="zh-CN" altLang="en-US" sz="1800" dirty="0"/>
          </a:p>
          <a:p>
            <a:pPr>
              <a:lnSpc>
                <a:spcPct val="150000"/>
              </a:lnSpc>
              <a:buChar char="n"/>
            </a:pPr>
            <a:r>
              <a:rPr lang="zh-CN" altLang="en-US" sz="1800" dirty="0"/>
              <a:t> ABC 股份有限公司（以下简称公司或本公司）系经××批准，由××发起设立，于××年×月×日在××工商行政管理局登记注册，取得注册号为××的《企业法人营业执照》，现有注册资本××元。  </a:t>
            </a:r>
            <a:endParaRPr lang="zh-CN" altLang="en-US" sz="1800" dirty="0"/>
          </a:p>
          <a:p>
            <a:pPr>
              <a:lnSpc>
                <a:spcPct val="150000"/>
              </a:lnSpc>
              <a:buChar char="n"/>
            </a:pPr>
            <a:r>
              <a:rPr lang="zh-CN" altLang="en-US" sz="1800" dirty="0"/>
              <a:t>   本公司属××行业。经营范围：××。主要产品或提供的劳务：××。  </a:t>
            </a:r>
            <a:endParaRPr lang="zh-CN" altLang="en-US" sz="1800" dirty="0"/>
          </a:p>
          <a:p>
            <a:pPr>
              <a:lnSpc>
                <a:spcPct val="150000"/>
              </a:lnSpc>
              <a:buChar char="n"/>
            </a:pPr>
            <a:r>
              <a:rPr lang="zh-CN" altLang="en-US" sz="1800" dirty="0"/>
              <a:t>    [本公司下设××、××等分支机构。]</a:t>
            </a:r>
            <a:endParaRPr lang="zh-CN" altLang="en-US" sz="1800" dirty="0"/>
          </a:p>
        </p:txBody>
      </p:sp>
    </p:spTree>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wrap="square" lIns="91440" tIns="45720" rIns="91440" bIns="45720" anchor="b"/>
          <a:p>
            <a:r>
              <a:rPr lang="zh-CN" altLang="en-US" sz="2000" b="1" dirty="0"/>
              <a:t>高新收入认定</a:t>
            </a:r>
            <a:endParaRPr lang="zh-CN" altLang="en-US" sz="2000" b="1" dirty="0"/>
          </a:p>
        </p:txBody>
      </p:sp>
      <p:sp>
        <p:nvSpPr>
          <p:cNvPr id="36866" name="Rectangle 3"/>
          <p:cNvSpPr>
            <a:spLocks noGrp="1"/>
          </p:cNvSpPr>
          <p:nvPr>
            <p:ph idx="1"/>
          </p:nvPr>
        </p:nvSpPr>
        <p:spPr>
          <a:xfrm>
            <a:off x="566738" y="1752600"/>
            <a:ext cx="8012112" cy="4489450"/>
          </a:xfrm>
          <a:ln/>
        </p:spPr>
        <p:txBody>
          <a:bodyPr wrap="square" lIns="91440" tIns="45720" rIns="91440" bIns="45720" anchor="t"/>
          <a:p>
            <a:pPr>
              <a:lnSpc>
                <a:spcPts val="2500"/>
              </a:lnSpc>
              <a:buChar char="n"/>
            </a:pPr>
            <a:r>
              <a:rPr lang="zh-CN" altLang="en-US" sz="1800" dirty="0"/>
              <a:t>二、高新技术产品（服务）收入明细表的编制基础  </a:t>
            </a:r>
            <a:endParaRPr lang="zh-CN" altLang="en-US" sz="1800" dirty="0"/>
          </a:p>
          <a:p>
            <a:pPr>
              <a:lnSpc>
                <a:spcPts val="2500"/>
              </a:lnSpc>
              <a:buChar char="n"/>
            </a:pPr>
            <a:r>
              <a:rPr lang="zh-CN" altLang="zh-CN" sz="1800" dirty="0"/>
              <a:t>     </a:t>
            </a:r>
            <a:r>
              <a:rPr lang="zh-CN" altLang="en-US" sz="1800" dirty="0"/>
              <a:t>本公司在企业会计准则框架下，按照 </a:t>
            </a:r>
            <a:r>
              <a:rPr lang="zh-CN" altLang="zh-CN" sz="1800" dirty="0"/>
              <a:t>《</a:t>
            </a:r>
            <a:r>
              <a:rPr lang="zh-CN" altLang="en-US" sz="1800" dirty="0"/>
              <a:t>高新技术企业认定管理办法</a:t>
            </a:r>
            <a:r>
              <a:rPr lang="zh-CN" altLang="zh-CN" sz="1800" dirty="0"/>
              <a:t>》</a:t>
            </a:r>
            <a:r>
              <a:rPr lang="zh-CN" altLang="en-US" sz="1800" dirty="0"/>
              <a:t>和</a:t>
            </a:r>
            <a:r>
              <a:rPr lang="zh-CN" altLang="zh-CN" sz="1800" dirty="0"/>
              <a:t>《</a:t>
            </a:r>
            <a:r>
              <a:rPr lang="zh-CN" altLang="en-US" sz="1800" dirty="0"/>
              <a:t>高新技术企业认定管理工作指引</a:t>
            </a:r>
            <a:r>
              <a:rPr lang="zh-CN" altLang="zh-CN" sz="1800" dirty="0"/>
              <a:t>》</a:t>
            </a:r>
            <a:r>
              <a:rPr lang="zh-CN" altLang="en-US" sz="1800" dirty="0"/>
              <a:t>的规定编制高新技术产品（服务）收入明细表。企业产品取得高新产品证书、知识产权保护、技术查新、权威部门鉴定 等只要符合</a:t>
            </a:r>
            <a:r>
              <a:rPr lang="zh-CN" altLang="zh-CN" sz="1800" dirty="0"/>
              <a:t>8</a:t>
            </a:r>
            <a:r>
              <a:rPr lang="zh-CN" altLang="en-US" sz="1800" dirty="0"/>
              <a:t>大高技术领域，都可以确定为高新收入 。</a:t>
            </a:r>
            <a:endParaRPr lang="zh-CN" altLang="en-US" sz="1800" dirty="0"/>
          </a:p>
          <a:p>
            <a:pPr>
              <a:lnSpc>
                <a:spcPts val="2500"/>
              </a:lnSpc>
              <a:buChar char="n"/>
            </a:pPr>
            <a:r>
              <a:rPr lang="zh-CN" altLang="en-US" sz="1800" dirty="0"/>
              <a:t>三、公司采用的编制原则和方法 </a:t>
            </a:r>
            <a:endParaRPr lang="zh-CN" altLang="en-US" sz="1800" dirty="0"/>
          </a:p>
          <a:p>
            <a:pPr>
              <a:lnSpc>
                <a:spcPts val="2500"/>
              </a:lnSpc>
              <a:buChar char="n"/>
            </a:pPr>
            <a:r>
              <a:rPr lang="zh-CN" altLang="en-US" sz="1800" dirty="0"/>
              <a:t>提示：高新技术产品（服务）收入明细表是根据</a:t>
            </a:r>
            <a:r>
              <a:rPr lang="zh-CN" altLang="zh-CN" sz="1800" dirty="0"/>
              <a:t>《</a:t>
            </a:r>
            <a:r>
              <a:rPr lang="zh-CN" altLang="en-US" sz="1800" dirty="0"/>
              <a:t>高新技术企业认定管理办法</a:t>
            </a:r>
            <a:r>
              <a:rPr lang="zh-CN" altLang="zh-CN" sz="1800" dirty="0"/>
              <a:t>》</a:t>
            </a:r>
            <a:r>
              <a:rPr lang="zh-CN" altLang="en-US" sz="1800" dirty="0"/>
              <a:t>和</a:t>
            </a:r>
            <a:r>
              <a:rPr lang="zh-CN" altLang="zh-CN" sz="1800" dirty="0"/>
              <a:t>《</a:t>
            </a:r>
            <a:r>
              <a:rPr lang="zh-CN" altLang="en-US" sz="1800" dirty="0"/>
              <a:t>高新技术企业认定管理工作指引</a:t>
            </a:r>
            <a:r>
              <a:rPr lang="zh-CN" altLang="zh-CN" sz="1800" dirty="0"/>
              <a:t>》</a:t>
            </a:r>
            <a:r>
              <a:rPr lang="zh-CN" altLang="en-US" sz="1800" dirty="0"/>
              <a:t>的规定，对高新技术产品（服务）收入归集而编制的。公司应当说明各项高新技术产品（服务）收入的归集方法、依据以及重要估计。 </a:t>
            </a:r>
            <a:endParaRPr lang="zh-CN" altLang="en-US" sz="1800" dirty="0"/>
          </a:p>
          <a:p>
            <a:pPr>
              <a:lnSpc>
                <a:spcPts val="2500"/>
              </a:lnSpc>
              <a:buChar char="n"/>
            </a:pPr>
            <a:r>
              <a:rPr lang="zh-CN" altLang="en-US" sz="1800" dirty="0"/>
              <a:t>四、其他说明 </a:t>
            </a:r>
            <a:endParaRPr lang="zh-CN" altLang="en-US" sz="1800" dirty="0"/>
          </a:p>
          <a:p>
            <a:pPr>
              <a:lnSpc>
                <a:spcPts val="2500"/>
              </a:lnSpc>
              <a:buChar char="n"/>
            </a:pPr>
            <a:r>
              <a:rPr lang="zh-CN" altLang="en-US" sz="1800" dirty="0"/>
              <a:t>提示：详细阐述高新技术产品（服务）收入明细表中需要特别说明的有关项目（如关联交易）和公司认为需要说明的其他事项。</a:t>
            </a:r>
            <a:endParaRPr lang="zh-CN" altLang="en-US" sz="1800" dirty="0"/>
          </a:p>
        </p:txBody>
      </p:sp>
    </p:spTree>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ln/>
        </p:spPr>
        <p:txBody>
          <a:bodyPr wrap="square" lIns="91440" tIns="45720" rIns="91440" bIns="45720" anchor="b"/>
          <a:p>
            <a:pPr algn="ctr"/>
            <a:r>
              <a:rPr lang="zh-CN" altLang="en-US" sz="1800" dirty="0"/>
              <a:t>高新技术产品（服务）收入明细表 </a:t>
            </a:r>
            <a:br>
              <a:rPr lang="zh-CN" altLang="en-US" sz="1800" dirty="0"/>
            </a:br>
            <a:r>
              <a:rPr lang="zh-CN" altLang="en-US" sz="1800" dirty="0"/>
              <a:t>201</a:t>
            </a:r>
            <a:r>
              <a:rPr lang="en-US" altLang="zh-CN" sz="1800" dirty="0"/>
              <a:t>5</a:t>
            </a:r>
            <a:r>
              <a:rPr lang="zh-CN" altLang="en-US" sz="1800" dirty="0"/>
              <a:t>年度</a:t>
            </a:r>
            <a:br>
              <a:rPr lang="zh-CN" altLang="en-US" sz="1800" dirty="0"/>
            </a:br>
            <a:br>
              <a:rPr lang="zh-CN" altLang="en-US" sz="1800" dirty="0"/>
            </a:br>
            <a:r>
              <a:rPr lang="zh-CN" altLang="en-US" sz="1800" dirty="0"/>
              <a:t>        编制单位：ABC股份有限公司                            单位：人民币万元  </a:t>
            </a:r>
            <a:endParaRPr lang="zh-CN" altLang="en-US" sz="1800" dirty="0"/>
          </a:p>
        </p:txBody>
      </p:sp>
      <p:graphicFrame>
        <p:nvGraphicFramePr>
          <p:cNvPr id="35843" name="表格占位符 35842"/>
          <p:cNvGraphicFramePr/>
          <p:nvPr>
            <p:ph type="tbl" idx="1"/>
          </p:nvPr>
        </p:nvGraphicFramePr>
        <p:xfrm>
          <a:off x="566738" y="1752600"/>
          <a:ext cx="8001000" cy="4267200"/>
        </p:xfrm>
        <a:graphic>
          <a:graphicData uri="http://schemas.openxmlformats.org/drawingml/2006/table">
            <a:tbl>
              <a:tblPr/>
              <a:tblGrid>
                <a:gridCol w="3960813"/>
                <a:gridCol w="4040187"/>
              </a:tblGrid>
              <a:tr h="358775">
                <a:tc>
                  <a:txBody>
                    <a:bodyPr/>
                    <a:p>
                      <a:pPr lvl="0" algn="ctr">
                        <a:buFont typeface="Wingdings" panose="05000000000000000000" pitchFamily="2" charset="2"/>
                        <a:buNone/>
                      </a:pPr>
                      <a:r>
                        <a:rPr lang="zh-CN" altLang="en-US" sz="1400" dirty="0">
                          <a:solidFill>
                            <a:schemeClr val="hlink"/>
                          </a:solidFill>
                          <a:latin typeface="Times New Roman" panose="02020603050405020304" pitchFamily="18" charset="0"/>
                          <a:ea typeface="仿宋_GB2312" panose="02010609030101010101" pitchFamily="49" charset="-122"/>
                        </a:rPr>
                        <a:t>项目</a:t>
                      </a:r>
                      <a:endParaRPr lang="zh-CN" altLang="en-US" sz="1400" dirty="0">
                        <a:solidFill>
                          <a:schemeClr val="hlink"/>
                        </a:solidFill>
                        <a:latin typeface="Verdana" panose="020B0604030504040204" pitchFamily="34" charset="0"/>
                        <a:ea typeface="仿宋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lgn="ctr">
                        <a:buFont typeface="Wingdings" panose="05000000000000000000" pitchFamily="2" charset="2"/>
                        <a:buNone/>
                      </a:pPr>
                      <a:r>
                        <a:rPr lang="zh-CN" altLang="en-US" sz="1400" dirty="0">
                          <a:solidFill>
                            <a:schemeClr val="hlink"/>
                          </a:solidFill>
                          <a:latin typeface="Times New Roman" panose="02020603050405020304" pitchFamily="18" charset="0"/>
                          <a:ea typeface="仿宋_GB2312" panose="02010609030101010101" pitchFamily="49" charset="-122"/>
                        </a:rPr>
                        <a:t>金额</a:t>
                      </a:r>
                      <a:endParaRPr lang="zh-CN" altLang="en-US" sz="1400" dirty="0">
                        <a:solidFill>
                          <a:schemeClr val="hlink"/>
                        </a:solidFill>
                        <a:latin typeface="Verdana" panose="020B0604030504040204" pitchFamily="34" charset="0"/>
                        <a:ea typeface="仿宋_GB2312" panose="02010609030101010101"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08425">
                <a:tc>
                  <a:txBody>
                    <a:bodyPr/>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一、产品收入</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1</a:t>
                      </a:r>
                      <a:r>
                        <a:rPr lang="zh-CN" altLang="en-US" sz="1400" dirty="0">
                          <a:solidFill>
                            <a:schemeClr val="hlink"/>
                          </a:solidFill>
                          <a:latin typeface="Times New Roman" panose="02020603050405020304" pitchFamily="18" charset="0"/>
                          <a:ea typeface="仿宋_GB2312" panose="02010609030101010101" pitchFamily="49" charset="-122"/>
                        </a:rPr>
                        <a:t>．主要产品收入</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2</a:t>
                      </a:r>
                      <a:r>
                        <a:rPr lang="zh-CN" altLang="en-US" sz="1400" dirty="0">
                          <a:solidFill>
                            <a:schemeClr val="hlink"/>
                          </a:solidFill>
                          <a:latin typeface="Times New Roman" panose="02020603050405020304" pitchFamily="18" charset="0"/>
                          <a:ea typeface="仿宋_GB2312" panose="02010609030101010101" pitchFamily="49" charset="-122"/>
                        </a:rPr>
                        <a:t>．</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3</a:t>
                      </a:r>
                      <a:r>
                        <a:rPr lang="zh-CN" altLang="en-US" sz="1400" dirty="0">
                          <a:solidFill>
                            <a:schemeClr val="hlink"/>
                          </a:solidFill>
                          <a:latin typeface="Times New Roman" panose="02020603050405020304" pitchFamily="18" charset="0"/>
                          <a:ea typeface="仿宋_GB2312" panose="02010609030101010101" pitchFamily="49" charset="-122"/>
                        </a:rPr>
                        <a:t>．</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4</a:t>
                      </a:r>
                      <a:r>
                        <a:rPr lang="zh-CN" altLang="en-US" sz="1400" dirty="0">
                          <a:solidFill>
                            <a:schemeClr val="hlink"/>
                          </a:solidFill>
                          <a:latin typeface="Times New Roman" panose="02020603050405020304" pitchFamily="18" charset="0"/>
                          <a:ea typeface="仿宋_GB2312" panose="02010609030101010101" pitchFamily="49" charset="-122"/>
                        </a:rPr>
                        <a:t>．</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小计</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二、技术性收入</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1</a:t>
                      </a:r>
                      <a:r>
                        <a:rPr lang="zh-CN" altLang="en-US" sz="1400" dirty="0">
                          <a:solidFill>
                            <a:schemeClr val="hlink"/>
                          </a:solidFill>
                          <a:latin typeface="Times New Roman" panose="02020603050405020304" pitchFamily="18" charset="0"/>
                          <a:ea typeface="仿宋_GB2312" panose="02010609030101010101" pitchFamily="49" charset="-122"/>
                        </a:rPr>
                        <a:t>．技术转让收入</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2</a:t>
                      </a:r>
                      <a:r>
                        <a:rPr lang="zh-CN" altLang="en-US" sz="1400" dirty="0">
                          <a:solidFill>
                            <a:schemeClr val="hlink"/>
                          </a:solidFill>
                          <a:latin typeface="Times New Roman" panose="02020603050405020304" pitchFamily="18" charset="0"/>
                          <a:ea typeface="仿宋_GB2312" panose="02010609030101010101" pitchFamily="49" charset="-122"/>
                        </a:rPr>
                        <a:t>．技术服务收入</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  </a:t>
                      </a:r>
                      <a:r>
                        <a:rPr lang="en-US" altLang="zh-CN" sz="1400" dirty="0">
                          <a:solidFill>
                            <a:schemeClr val="hlink"/>
                          </a:solidFill>
                          <a:latin typeface="Times New Roman" panose="02020603050405020304" pitchFamily="18" charset="0"/>
                          <a:ea typeface="仿宋_GB2312" panose="02010609030101010101" pitchFamily="49" charset="-122"/>
                        </a:rPr>
                        <a:t>3</a:t>
                      </a:r>
                      <a:r>
                        <a:rPr lang="zh-CN" altLang="en-US" sz="1400" dirty="0">
                          <a:solidFill>
                            <a:schemeClr val="hlink"/>
                          </a:solidFill>
                          <a:latin typeface="Times New Roman" panose="02020603050405020304" pitchFamily="18" charset="0"/>
                          <a:ea typeface="仿宋_GB2312" panose="02010609030101010101" pitchFamily="49" charset="-122"/>
                        </a:rPr>
                        <a:t>．接受委托科研收入</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小计</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Char char="•"/>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高新技术产品（服务）收入合计</a:t>
                      </a:r>
                      <a:endParaRPr lang="zh-CN" altLang="en-US" sz="1400" dirty="0">
                        <a:solidFill>
                          <a:schemeClr val="hlink"/>
                        </a:solidFill>
                        <a:latin typeface="Times New Roman" panose="02020603050405020304" pitchFamily="18" charset="0"/>
                        <a:ea typeface="仿宋_GB2312" panose="02010609030101010101" pitchFamily="49" charset="-122"/>
                      </a:endParaRPr>
                    </a:p>
                    <a:p>
                      <a:pPr marL="457200" lvl="0" indent="-457200" defTabSz="0">
                        <a:buFont typeface="Wingdings" panose="05000000000000000000" pitchFamily="2" charset="2"/>
                        <a:buNone/>
                        <a:tabLst>
                          <a:tab pos="400050" algn="l"/>
                        </a:tabLst>
                      </a:pPr>
                      <a:r>
                        <a:rPr lang="zh-CN" altLang="en-US" sz="1400" dirty="0">
                          <a:solidFill>
                            <a:schemeClr val="hlink"/>
                          </a:solidFill>
                          <a:latin typeface="Times New Roman" panose="02020603050405020304" pitchFamily="18" charset="0"/>
                          <a:ea typeface="仿宋_GB2312" panose="02010609030101010101" pitchFamily="49" charset="-122"/>
                        </a:rPr>
                        <a:t>三、</a:t>
                      </a:r>
                      <a:r>
                        <a:rPr lang="zh-CN" altLang="en-US" sz="1400" dirty="0">
                          <a:solidFill>
                            <a:schemeClr val="hlink"/>
                          </a:solidFill>
                          <a:latin typeface="Verdana" panose="020B0604030504040204" pitchFamily="34" charset="0"/>
                          <a:ea typeface="宋体" panose="02010600030101010101" pitchFamily="2" charset="-122"/>
                        </a:rPr>
                        <a:t>高新技术产品（服务）收入合计</a:t>
                      </a:r>
                      <a:endParaRPr lang="zh-CN" altLang="en-US" sz="1400" dirty="0">
                        <a:solidFill>
                          <a:schemeClr val="hlink"/>
                        </a:solidFill>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a:spcBef>
                          <a:spcPct val="20000"/>
                        </a:spcBef>
                        <a:buClr>
                          <a:schemeClr val="accent2"/>
                        </a:buClr>
                        <a:buFont typeface="Wingdings" panose="05000000000000000000" pitchFamily="2" charset="2"/>
                        <a:buNone/>
                      </a:pPr>
                      <a:endParaRPr lang="zh-CN" altLang="zh-CN" sz="1400" dirty="0">
                        <a:solidFill>
                          <a:schemeClr val="hlink"/>
                        </a:solidFill>
                        <a:effectLst>
                          <a:outerShdw blurRad="38100" dist="38100" dir="2700000">
                            <a:srgbClr val="000000"/>
                          </a:outerShdw>
                        </a:effectLst>
                        <a:latin typeface="Verdana" panose="020B0604030504040204" pitchFamily="34" charset="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576263" y="835025"/>
            <a:ext cx="8001000" cy="1328738"/>
          </a:xfrm>
          <a:ln/>
        </p:spPr>
        <p:txBody>
          <a:bodyPr wrap="square" lIns="91440" tIns="45720" rIns="91440" bIns="45720" anchor="b"/>
          <a:p>
            <a:r>
              <a:rPr lang="zh-CN" altLang="en-US" sz="2400" b="1" dirty="0">
                <a:latin typeface="宋体" panose="02010600030101010101" pitchFamily="2" charset="-122"/>
              </a:rPr>
              <a:t>十三、高新企业认定专项审计指引</a:t>
            </a:r>
            <a:br>
              <a:rPr lang="zh-CN" altLang="en-US" sz="4000" b="1" dirty="0">
                <a:latin typeface="宋体" panose="02010600030101010101" pitchFamily="2" charset="-122"/>
              </a:rPr>
            </a:br>
            <a:endParaRPr lang="zh-CN" altLang="zh-CN" dirty="0"/>
          </a:p>
        </p:txBody>
      </p:sp>
      <p:sp>
        <p:nvSpPr>
          <p:cNvPr id="38914" name="Rectangle 3"/>
          <p:cNvSpPr>
            <a:spLocks noGrp="1"/>
          </p:cNvSpPr>
          <p:nvPr>
            <p:ph idx="1"/>
          </p:nvPr>
        </p:nvSpPr>
        <p:spPr>
          <a:xfrm>
            <a:off x="566738" y="1752600"/>
            <a:ext cx="8113712" cy="4411663"/>
          </a:xfrm>
          <a:ln/>
        </p:spPr>
        <p:txBody>
          <a:bodyPr wrap="square" lIns="91440" tIns="45720" rIns="91440" bIns="45720" anchor="t"/>
          <a:p>
            <a:pPr>
              <a:lnSpc>
                <a:spcPct val="150000"/>
              </a:lnSpc>
              <a:buNone/>
            </a:pPr>
            <a:r>
              <a:rPr lang="zh-CN" altLang="en-US" sz="1800" dirty="0">
                <a:latin typeface="宋体" panose="02010600030101010101" pitchFamily="2" charset="-122"/>
              </a:rPr>
              <a:t>1.专项审计范围</a:t>
            </a:r>
            <a:endParaRPr lang="zh-CN" altLang="en-US" sz="1800" dirty="0">
              <a:latin typeface="宋体" panose="02010600030101010101" pitchFamily="2" charset="-122"/>
            </a:endParaRPr>
          </a:p>
          <a:p>
            <a:pPr>
              <a:lnSpc>
                <a:spcPct val="150000"/>
              </a:lnSpc>
              <a:buNone/>
            </a:pPr>
            <a:r>
              <a:rPr lang="zh-CN" altLang="en-US" sz="1800" dirty="0">
                <a:latin typeface="宋体" panose="02010600030101010101" pitchFamily="2" charset="-122"/>
              </a:rPr>
              <a:t>   ——高新企业最近</a:t>
            </a:r>
            <a:r>
              <a:rPr lang="en-US" altLang="zh-CN" sz="1800" dirty="0">
                <a:latin typeface="宋体" panose="02010600030101010101" pitchFamily="2" charset="-122"/>
              </a:rPr>
              <a:t>2014.2015.2016</a:t>
            </a:r>
            <a:r>
              <a:rPr lang="zh-CN" altLang="en-US" sz="1800" dirty="0">
                <a:latin typeface="宋体" panose="02010600030101010101" pitchFamily="2" charset="-122"/>
              </a:rPr>
              <a:t>三个会计年度（不满3年按实际经营年限）的研发费结构明细表</a:t>
            </a:r>
            <a:endParaRPr lang="zh-CN" altLang="en-US" sz="1800" dirty="0">
              <a:latin typeface="宋体" panose="02010600030101010101" pitchFamily="2" charset="-122"/>
            </a:endParaRPr>
          </a:p>
          <a:p>
            <a:pPr>
              <a:lnSpc>
                <a:spcPct val="150000"/>
              </a:lnSpc>
              <a:buNone/>
            </a:pPr>
            <a:r>
              <a:rPr lang="zh-CN" altLang="en-US" sz="1800" dirty="0">
                <a:latin typeface="宋体" panose="02010600030101010101" pitchFamily="2" charset="-122"/>
              </a:rPr>
              <a:t>   ——</a:t>
            </a:r>
            <a:r>
              <a:rPr lang="en-US" altLang="zh-CN" sz="1800" dirty="0">
                <a:latin typeface="宋体" panose="02010600030101010101" pitchFamily="2" charset="-122"/>
              </a:rPr>
              <a:t>2015</a:t>
            </a:r>
            <a:r>
              <a:rPr lang="zh-CN" altLang="en-US" sz="1800" dirty="0">
                <a:latin typeface="宋体" panose="02010600030101010101" pitchFamily="2" charset="-122"/>
              </a:rPr>
              <a:t>年度高新产品（服务）收入明细表</a:t>
            </a:r>
            <a:endParaRPr lang="zh-CN" altLang="en-US" sz="1800" dirty="0">
              <a:latin typeface="宋体" panose="02010600030101010101" pitchFamily="2" charset="-122"/>
            </a:endParaRPr>
          </a:p>
          <a:p>
            <a:pPr>
              <a:lnSpc>
                <a:spcPct val="150000"/>
              </a:lnSpc>
              <a:buNone/>
            </a:pPr>
            <a:r>
              <a:rPr lang="zh-CN" altLang="en-US" sz="1800" dirty="0">
                <a:latin typeface="宋体" panose="02010600030101010101" pitchFamily="2" charset="-122"/>
              </a:rPr>
              <a:t>2.审计意见：      </a:t>
            </a:r>
            <a:endParaRPr lang="zh-CN" altLang="en-US" sz="1800" dirty="0">
              <a:latin typeface="宋体" panose="02010600030101010101" pitchFamily="2" charset="-122"/>
            </a:endParaRPr>
          </a:p>
          <a:p>
            <a:pPr>
              <a:lnSpc>
                <a:spcPct val="150000"/>
              </a:lnSpc>
              <a:buNone/>
            </a:pPr>
            <a:r>
              <a:rPr lang="zh-CN" altLang="en-US" sz="1800" dirty="0">
                <a:latin typeface="宋体" panose="02010600030101010101" pitchFamily="2" charset="-122"/>
              </a:rPr>
              <a:t>   ①  研发费结构明细表和高新产品（服务）收入明细表是否在运用会计准则和会计制度框架下，按</a:t>
            </a:r>
            <a:r>
              <a:rPr lang="en-US" altLang="zh-CN" sz="1800" dirty="0">
                <a:latin typeface="宋体" panose="02010600030101010101" pitchFamily="2" charset="-122"/>
              </a:rPr>
              <a:t>3</a:t>
            </a:r>
            <a:r>
              <a:rPr lang="zh-CN" altLang="en-US" sz="1800" dirty="0">
                <a:latin typeface="宋体" panose="02010600030101010101" pitchFamily="2" charset="-122"/>
              </a:rPr>
              <a:t>2号《认定管理办法》和</a:t>
            </a:r>
            <a:r>
              <a:rPr lang="en-US" altLang="zh-CN" sz="1800" dirty="0">
                <a:latin typeface="宋体" panose="02010600030101010101" pitchFamily="2" charset="-122"/>
              </a:rPr>
              <a:t>195</a:t>
            </a:r>
            <a:r>
              <a:rPr lang="zh-CN" altLang="en-US" sz="1800" dirty="0">
                <a:latin typeface="宋体" panose="02010600030101010101" pitchFamily="2" charset="-122"/>
              </a:rPr>
              <a:t>号《认定工作指引》规定编制</a:t>
            </a:r>
            <a:endParaRPr lang="zh-CN" altLang="en-US" sz="1800" dirty="0">
              <a:latin typeface="宋体" panose="02010600030101010101" pitchFamily="2" charset="-122"/>
            </a:endParaRPr>
          </a:p>
          <a:p>
            <a:pPr>
              <a:lnSpc>
                <a:spcPct val="150000"/>
              </a:lnSpc>
              <a:buNone/>
            </a:pPr>
            <a:r>
              <a:rPr lang="zh-CN" altLang="en-US" sz="1800" dirty="0">
                <a:latin typeface="宋体" panose="02010600030101010101" pitchFamily="2" charset="-122"/>
              </a:rPr>
              <a:t>    ②   研发费结构明细表和高新收入明细表是否在所有重大方面公允反映企 业在审计期间研发费用和高新收入情况.</a:t>
            </a:r>
            <a:endParaRPr lang="zh-CN" altLang="en-US" sz="1800" dirty="0">
              <a:latin typeface="宋体" panose="02010600030101010101" pitchFamily="2" charset="-122"/>
            </a:endParaRPr>
          </a:p>
        </p:txBody>
      </p:sp>
    </p:spTree>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3"/>
          <p:cNvSpPr txBox="1"/>
          <p:nvPr/>
        </p:nvSpPr>
        <p:spPr>
          <a:xfrm>
            <a:off x="612775" y="1165225"/>
            <a:ext cx="7518400" cy="762000"/>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sz="2400" b="1" dirty="0">
                <a:latin typeface="Arial" panose="020B0604020202020204" pitchFamily="34" charset="0"/>
                <a:ea typeface="宋体" panose="02010600030101010101" pitchFamily="2" charset="-122"/>
              </a:rPr>
              <a:t>十四、会计师事务所审计报告</a:t>
            </a:r>
            <a:endParaRPr lang="zh-CN" altLang="en-US" sz="2400" b="1" dirty="0">
              <a:latin typeface="Arial" panose="020B0604020202020204" pitchFamily="34" charset="0"/>
              <a:ea typeface="宋体" panose="02010600030101010101" pitchFamily="2" charset="-122"/>
            </a:endParaRPr>
          </a:p>
          <a:p>
            <a:pPr lvl="0" indent="0" eaLnBrk="0" hangingPunct="0">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39938" name="Text Box 4"/>
          <p:cNvSpPr txBox="1"/>
          <p:nvPr/>
        </p:nvSpPr>
        <p:spPr>
          <a:xfrm>
            <a:off x="612775" y="1943100"/>
            <a:ext cx="6634163" cy="4754563"/>
          </a:xfrm>
          <a:prstGeom prst="rect">
            <a:avLst/>
          </a:prstGeom>
          <a:noFill/>
          <a:ln w="9525">
            <a:noFill/>
          </a:ln>
        </p:spPr>
        <p:txBody>
          <a:bodyPr anchor="t">
            <a:spAutoFit/>
          </a:bodyPr>
          <a:p>
            <a:pPr lvl="0" indent="0" eaLnBrk="0" hangingPunct="0">
              <a:lnSpc>
                <a:spcPct val="150000"/>
              </a:lnSpc>
              <a:buClr>
                <a:schemeClr val="accent2"/>
              </a:buClr>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需要会计师事务所提供哪些审计报告？</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企业</a:t>
            </a:r>
            <a:r>
              <a:rPr lang="en-US" altLang="zh-CN" dirty="0">
                <a:latin typeface="宋体" panose="02010600030101010101" pitchFamily="2" charset="-122"/>
                <a:ea typeface="宋体" panose="02010600030101010101" pitchFamily="2" charset="-122"/>
              </a:rPr>
              <a:t>2014.2015.2016</a:t>
            </a:r>
            <a:r>
              <a:rPr lang="zh-CN" altLang="en-US" dirty="0">
                <a:latin typeface="宋体" panose="02010600030101010101" pitchFamily="2" charset="-122"/>
                <a:ea typeface="宋体" panose="02010600030101010101" pitchFamily="2" charset="-122"/>
              </a:rPr>
              <a:t>三年度审计报告（企业已审计的直接提供</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用于计算企业成长性指标</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审计报告上面列明</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研发费</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高新技术产品或技术收入）</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Font typeface="Arial" panose="020B0604020202020204" pitchFamily="34" charset="0"/>
              <a:buNone/>
            </a:pPr>
            <a:r>
              <a:rPr lang="zh-CN"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本次必审计</a:t>
            </a:r>
            <a:r>
              <a:rPr lang="zh-CN"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研究开发费用结构明细表专项审计</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及项目技术说明</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Font typeface="Arial" panose="020B0604020202020204" pitchFamily="34" charset="0"/>
              <a:buNone/>
            </a:pPr>
            <a:r>
              <a:rPr lang="zh-CN"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本次必审计</a:t>
            </a:r>
            <a:r>
              <a:rPr lang="zh-CN"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高新技术产品（服务）收入明细表专项审计</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及产品技术说明</a:t>
            </a:r>
            <a:endParaRPr lang="zh-CN" altLang="en-US" dirty="0">
              <a:latin typeface="宋体" panose="02010600030101010101" pitchFamily="2" charset="-122"/>
              <a:ea typeface="宋体" panose="02010600030101010101" pitchFamily="2" charset="-122"/>
            </a:endParaRPr>
          </a:p>
          <a:p>
            <a:pPr lvl="0" indent="0" eaLnBrk="0" hangingPunct="0">
              <a:lnSpc>
                <a:spcPct val="150000"/>
              </a:lnSpc>
              <a:buFont typeface="Arial" panose="020B0604020202020204" pitchFamily="34" charset="0"/>
              <a:buNone/>
            </a:pPr>
            <a:r>
              <a:rPr lang="zh-CN"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按认定惯例：将研发费与高新收入两部分合并出具一个专项审计报告！</a:t>
            </a:r>
            <a:endParaRPr lang="zh-CN" altLang="en-US"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endParaRPr lang="zh-CN" altLang="zh-CN"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endParaRPr lang="zh-CN" altLang="zh-CN" dirty="0">
              <a:latin typeface="Arial" panose="020B0604020202020204" pitchFamily="34" charset="0"/>
              <a:ea typeface="华文隶书" pitchFamily="2" charset="-122"/>
            </a:endParaRPr>
          </a:p>
        </p:txBody>
      </p:sp>
    </p:spTree>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657225" y="823913"/>
            <a:ext cx="8001000" cy="1216025"/>
          </a:xfrm>
          <a:ln/>
        </p:spPr>
        <p:txBody>
          <a:bodyPr wrap="square" lIns="91440" tIns="45720" rIns="91440" bIns="45720" anchor="b"/>
          <a:p>
            <a:r>
              <a:rPr lang="zh-CN" altLang="en-US" sz="2800" b="1" dirty="0"/>
              <a:t>十五、近几年审计中的问题</a:t>
            </a:r>
            <a:br>
              <a:rPr lang="zh-CN" altLang="en-US" sz="2800" b="1" dirty="0"/>
            </a:br>
            <a:endParaRPr lang="zh-CN" altLang="zh-CN" sz="2800" dirty="0"/>
          </a:p>
        </p:txBody>
      </p:sp>
      <p:sp>
        <p:nvSpPr>
          <p:cNvPr id="40962" name="Rectangle 3"/>
          <p:cNvSpPr>
            <a:spLocks noGrp="1"/>
          </p:cNvSpPr>
          <p:nvPr>
            <p:ph idx="1"/>
          </p:nvPr>
        </p:nvSpPr>
        <p:spPr>
          <a:xfrm>
            <a:off x="87313" y="1814513"/>
            <a:ext cx="8834437" cy="4314825"/>
          </a:xfrm>
          <a:ln/>
        </p:spPr>
        <p:txBody>
          <a:bodyPr wrap="square" lIns="91440" tIns="45720" rIns="91440" bIns="45720" anchor="t"/>
          <a:p>
            <a:pPr>
              <a:lnSpc>
                <a:spcPts val="2500"/>
              </a:lnSpc>
              <a:buChar char="n"/>
            </a:pPr>
            <a:r>
              <a:rPr lang="zh-CN" altLang="en-US" sz="1600" dirty="0">
                <a:latin typeface="宋体" panose="02010600030101010101" pitchFamily="2" charset="-122"/>
              </a:rPr>
              <a:t>一、在近几年高新技术企业的审计过程中，我们发现在企业的财务核算中主要存在以下问题：</a:t>
            </a:r>
            <a:endParaRPr lang="zh-CN" altLang="en-US" sz="1600" dirty="0">
              <a:latin typeface="宋体" panose="02010600030101010101" pitchFamily="2" charset="-122"/>
            </a:endParaRPr>
          </a:p>
          <a:p>
            <a:pPr>
              <a:lnSpc>
                <a:spcPts val="2500"/>
              </a:lnSpc>
              <a:buChar char="n"/>
            </a:pPr>
            <a:r>
              <a:rPr lang="zh-CN" altLang="zh-CN" sz="1600" dirty="0">
                <a:latin typeface="宋体" panose="02010600030101010101" pitchFamily="2" charset="-122"/>
              </a:rPr>
              <a:t>1</a:t>
            </a:r>
            <a:r>
              <a:rPr lang="zh-CN" altLang="en-US" sz="1600" dirty="0">
                <a:latin typeface="宋体" panose="02010600030101010101" pitchFamily="2" charset="-122"/>
              </a:rPr>
              <a:t>、企业普遍存在未对研发项目及研发经费实行单独核算或虽单独核算但核算口径与</a:t>
            </a:r>
            <a:r>
              <a:rPr lang="zh-CN" altLang="zh-CN" sz="1600" dirty="0">
                <a:latin typeface="宋体" panose="02010600030101010101" pitchFamily="2" charset="-122"/>
              </a:rPr>
              <a:t>《</a:t>
            </a:r>
            <a:r>
              <a:rPr lang="zh-CN" altLang="en-US" sz="1600" dirty="0">
                <a:latin typeface="宋体" panose="02010600030101010101" pitchFamily="2" charset="-122"/>
              </a:rPr>
              <a:t>高新技术企业认定管理工作指引</a:t>
            </a:r>
            <a:r>
              <a:rPr lang="zh-CN" altLang="zh-CN" sz="1600" dirty="0">
                <a:latin typeface="宋体" panose="02010600030101010101" pitchFamily="2" charset="-122"/>
              </a:rPr>
              <a:t>》</a:t>
            </a:r>
            <a:r>
              <a:rPr lang="zh-CN" altLang="en-US" sz="1600" dirty="0">
                <a:latin typeface="宋体" panose="02010600030101010101" pitchFamily="2" charset="-122"/>
              </a:rPr>
              <a:t>中对研发费用的认定范围不一致。</a:t>
            </a:r>
            <a:endParaRPr lang="zh-CN" altLang="en-US" sz="1600" dirty="0">
              <a:latin typeface="宋体" panose="02010600030101010101" pitchFamily="2" charset="-122"/>
            </a:endParaRPr>
          </a:p>
          <a:p>
            <a:pPr>
              <a:lnSpc>
                <a:spcPts val="2500"/>
              </a:lnSpc>
              <a:buChar char="n"/>
            </a:pPr>
            <a:r>
              <a:rPr lang="zh-CN" altLang="en-US" sz="1600" dirty="0">
                <a:latin typeface="宋体" panose="02010600030101010101" pitchFamily="2" charset="-122"/>
              </a:rPr>
              <a:t>经我们了解绝大部分的企业未专门设科目核算研发费用，而是分散在“生产成本”、“管理费用”等科目进行核算，申报时临时从相关科目中将与研发有关的费用筛选出来作为研发费用，这对确认项目研发费用带来一定的难度。</a:t>
            </a:r>
            <a:endParaRPr lang="zh-CN" altLang="en-US" sz="1600" dirty="0">
              <a:latin typeface="宋体" panose="02010600030101010101" pitchFamily="2" charset="-122"/>
            </a:endParaRPr>
          </a:p>
          <a:p>
            <a:pPr>
              <a:lnSpc>
                <a:spcPts val="2500"/>
              </a:lnSpc>
              <a:buChar char="n"/>
            </a:pPr>
            <a:r>
              <a:rPr lang="zh-CN" altLang="en-US" sz="1600" dirty="0">
                <a:latin typeface="宋体" panose="02010600030101010101" pitchFamily="2" charset="-122"/>
              </a:rPr>
              <a:t>另有部分企业虽然在“管理费用”或“研发支出”中对研发费用进行了单独核算，但口径与</a:t>
            </a:r>
            <a:r>
              <a:rPr lang="zh-CN" altLang="zh-CN" sz="1600" dirty="0">
                <a:latin typeface="宋体" panose="02010600030101010101" pitchFamily="2" charset="-122"/>
              </a:rPr>
              <a:t>《</a:t>
            </a:r>
            <a:r>
              <a:rPr lang="zh-CN" altLang="en-US" sz="1600" dirty="0">
                <a:latin typeface="宋体" panose="02010600030101010101" pitchFamily="2" charset="-122"/>
              </a:rPr>
              <a:t>高新技术企业认定管理工作指引</a:t>
            </a:r>
            <a:r>
              <a:rPr lang="zh-CN" altLang="zh-CN" sz="1600" dirty="0">
                <a:latin typeface="宋体" panose="02010600030101010101" pitchFamily="2" charset="-122"/>
              </a:rPr>
              <a:t>》</a:t>
            </a:r>
            <a:r>
              <a:rPr lang="zh-CN" altLang="en-US" sz="1600" dirty="0">
                <a:latin typeface="宋体" panose="02010600030101010101" pitchFamily="2" charset="-122"/>
              </a:rPr>
              <a:t>中对研发费用的认定范围不一致。在申报时按照高新技术企业认定管理办法及指引的规定重新进行了归集。</a:t>
            </a:r>
            <a:endParaRPr lang="zh-CN" altLang="en-US" sz="1600" dirty="0">
              <a:latin typeface="宋体" panose="02010600030101010101" pitchFamily="2" charset="-122"/>
            </a:endParaRPr>
          </a:p>
          <a:p>
            <a:pPr>
              <a:lnSpc>
                <a:spcPts val="2500"/>
              </a:lnSpc>
              <a:buChar char="n"/>
            </a:pPr>
            <a:r>
              <a:rPr lang="zh-CN" altLang="zh-CN" sz="1600" dirty="0">
                <a:latin typeface="宋体" panose="02010600030101010101" pitchFamily="2" charset="-122"/>
              </a:rPr>
              <a:t>2</a:t>
            </a:r>
            <a:r>
              <a:rPr lang="zh-CN" altLang="en-US" sz="1600" dirty="0">
                <a:latin typeface="宋体" panose="02010600030101010101" pitchFamily="2" charset="-122"/>
              </a:rPr>
              <a:t>、对于研发和经营中的共同性费用分配标准不明确。经我们了解部分企业在研发活动和经营活动中经常会发生一些共同性的费用，如研发人员同时兼任其他非研发工作，机器设备及房屋建筑物由研发和经营共同使用时，无法采取合理的基础对该部分费用进行合理分配。</a:t>
            </a:r>
            <a:endParaRPr lang="zh-CN" altLang="en-US" sz="1600" dirty="0">
              <a:latin typeface="宋体" panose="02010600030101010101" pitchFamily="2" charset="-122"/>
            </a:endParaRPr>
          </a:p>
        </p:txBody>
      </p:sp>
    </p:spTree>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wrap="square" lIns="91440" tIns="45720" rIns="91440" bIns="45720" anchor="b"/>
          <a:p>
            <a:pPr algn="ctr"/>
            <a:br>
              <a:rPr lang="en-US" altLang="zh-CN" sz="4000" b="1" dirty="0"/>
            </a:br>
            <a:r>
              <a:rPr lang="zh-CN" altLang="en-US" sz="2000" b="1" dirty="0"/>
              <a:t>高企审计中的问题应对</a:t>
            </a:r>
            <a:endParaRPr lang="zh-CN" altLang="en-US" sz="2000" b="1" dirty="0"/>
          </a:p>
        </p:txBody>
      </p:sp>
      <p:sp>
        <p:nvSpPr>
          <p:cNvPr id="41986" name="Rectangle 3"/>
          <p:cNvSpPr>
            <a:spLocks noGrp="1"/>
          </p:cNvSpPr>
          <p:nvPr>
            <p:ph idx="1"/>
          </p:nvPr>
        </p:nvSpPr>
        <p:spPr>
          <a:xfrm>
            <a:off x="576263" y="1730375"/>
            <a:ext cx="8001000" cy="4267200"/>
          </a:xfrm>
          <a:ln/>
        </p:spPr>
        <p:txBody>
          <a:bodyPr wrap="square" lIns="91440" tIns="45720" rIns="91440" bIns="45720" anchor="t"/>
          <a:p>
            <a:pPr>
              <a:lnSpc>
                <a:spcPct val="150000"/>
              </a:lnSpc>
              <a:buChar char="n"/>
            </a:pPr>
            <a:r>
              <a:rPr lang="zh-CN" altLang="en-US" sz="2000" dirty="0"/>
              <a:t>二、对高新技术企业财务核算的几点要求：</a:t>
            </a:r>
            <a:endParaRPr lang="zh-CN" altLang="en-US" sz="2000" dirty="0"/>
          </a:p>
          <a:p>
            <a:pPr>
              <a:lnSpc>
                <a:spcPct val="150000"/>
              </a:lnSpc>
              <a:buChar char="n"/>
            </a:pPr>
            <a:r>
              <a:rPr lang="zh-CN" altLang="zh-CN" sz="2000" dirty="0"/>
              <a:t>1</a:t>
            </a:r>
            <a:r>
              <a:rPr lang="zh-CN" altLang="en-US" sz="2000" dirty="0"/>
              <a:t>、对研发费用按项目单独核算且坚持配比和一贯性原则。</a:t>
            </a:r>
            <a:endParaRPr lang="zh-CN" altLang="en-US" sz="2000" dirty="0"/>
          </a:p>
          <a:p>
            <a:pPr>
              <a:lnSpc>
                <a:spcPct val="150000"/>
              </a:lnSpc>
              <a:buChar char="n"/>
            </a:pPr>
            <a:r>
              <a:rPr lang="zh-CN" altLang="zh-CN" sz="2000" dirty="0"/>
              <a:t>2</a:t>
            </a:r>
            <a:r>
              <a:rPr lang="zh-CN" altLang="en-US" sz="2000" dirty="0"/>
              <a:t>、对共同性费用尽量采用合理相关的标准进行分配；如：分配机器折旧时可按工时或产量进行分配。</a:t>
            </a:r>
            <a:endParaRPr lang="zh-CN" altLang="en-US" sz="2000" dirty="0"/>
          </a:p>
          <a:p>
            <a:pPr>
              <a:lnSpc>
                <a:spcPct val="150000"/>
              </a:lnSpc>
              <a:buChar char="n"/>
            </a:pPr>
            <a:r>
              <a:rPr lang="zh-CN" altLang="zh-CN" sz="2000" dirty="0"/>
              <a:t>3</a:t>
            </a:r>
            <a:r>
              <a:rPr lang="zh-CN" altLang="en-US" sz="2000" dirty="0"/>
              <a:t>、对高新收入的确认应尽量取得相关技术权威部门的认证或符合八大领域</a:t>
            </a:r>
            <a:r>
              <a:rPr lang="en-US" altLang="zh-CN" sz="2000" dirty="0"/>
              <a:t>,</a:t>
            </a:r>
            <a:r>
              <a:rPr lang="zh-CN" altLang="en-US" sz="2000" dirty="0"/>
              <a:t>且开票名称、合同名称与财务账面核算名称保持一致。</a:t>
            </a:r>
            <a:endParaRPr lang="zh-CN" altLang="en-US" sz="2000" dirty="0"/>
          </a:p>
          <a:p>
            <a:pPr>
              <a:lnSpc>
                <a:spcPct val="150000"/>
              </a:lnSpc>
              <a:buChar char="n"/>
            </a:pPr>
            <a:r>
              <a:rPr lang="zh-CN" altLang="zh-CN" sz="2000" dirty="0"/>
              <a:t>4</a:t>
            </a:r>
            <a:r>
              <a:rPr lang="zh-CN" altLang="en-US" sz="2000" dirty="0"/>
              <a:t>、企业近三个会计年度的财务报表收入必须与税务报表一致，如不一致应说明原因。每年的年初数应与前一年的年末数一致，如不一致应在报表附注中说明原 由。</a:t>
            </a:r>
            <a:endParaRPr lang="zh-CN" altLang="en-US" sz="2000" dirty="0"/>
          </a:p>
        </p:txBody>
      </p:sp>
    </p:spTree>
  </p:cSld>
  <p:clrMapOvr>
    <a:masterClrMapping/>
  </p:clrMapOvr>
  <p:transition>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wrap="square" lIns="91440" tIns="45720" rIns="91440" bIns="45720" anchor="b"/>
          <a:p>
            <a:r>
              <a:rPr lang="zh-CN" altLang="en-US" sz="2800" dirty="0">
                <a:latin typeface="宋体" panose="02010600030101010101" pitchFamily="2" charset="-122"/>
              </a:rPr>
              <a:t> </a:t>
            </a:r>
            <a:r>
              <a:rPr lang="zh-CN" altLang="en-US" sz="2800" b="1" dirty="0">
                <a:latin typeface="宋体" panose="02010600030101010101" pitchFamily="2" charset="-122"/>
              </a:rPr>
              <a:t>十六、复审</a:t>
            </a:r>
            <a:endParaRPr lang="zh-CN" altLang="zh-CN" sz="2800" dirty="0"/>
          </a:p>
        </p:txBody>
      </p:sp>
      <p:sp>
        <p:nvSpPr>
          <p:cNvPr id="43010" name="Text Box 4"/>
          <p:cNvSpPr txBox="1"/>
          <p:nvPr/>
        </p:nvSpPr>
        <p:spPr>
          <a:xfrm>
            <a:off x="800100" y="2130425"/>
            <a:ext cx="7516813" cy="2678113"/>
          </a:xfrm>
          <a:prstGeom prst="rect">
            <a:avLst/>
          </a:prstGeom>
          <a:noFill/>
          <a:ln w="9525">
            <a:noFill/>
          </a:ln>
        </p:spPr>
        <p:txBody>
          <a:bodyPr anchor="t">
            <a:spAutoFit/>
          </a:bodyPr>
          <a:p>
            <a:pPr lvl="0" indent="0" eaLnBrk="0" hangingPunct="0">
              <a:buFont typeface="Arial" panose="020B0604020202020204" pitchFamily="34" charset="0"/>
              <a:buNone/>
            </a:pPr>
            <a:endParaRPr lang="zh-CN" altLang="en-US" sz="24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r>
              <a:rPr lang="zh-CN" altLang="en-US" sz="2400" dirty="0">
                <a:latin typeface="宋体" panose="02010600030101010101" pitchFamily="2" charset="-122"/>
                <a:ea typeface="宋体" panose="02010600030101010101" pitchFamily="2" charset="-122"/>
              </a:rPr>
              <a:t>    对期满三年复审的资料进行强调：高新技术企业复审须提交近三个会计年度开展研究开发等技术创新活动的报告，经具有资质并符合本《工作指引》相关条件的中介机构出具的近三个会计年度企业研究与开发费用专项审计报告 、近一个会计年度高新技术产品（服务）收入专项审计报告并提交前三个年度报表审计报告;</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a:spLocks noChangeArrowheads="1"/>
          </p:cNvSpPr>
          <p:nvPr/>
        </p:nvSpPr>
        <p:spPr bwMode="auto">
          <a:xfrm>
            <a:off x="612775" y="1773238"/>
            <a:ext cx="8099425" cy="4144963"/>
          </a:xfrm>
          <a:prstGeom prst="rect">
            <a:avLst/>
          </a:prstGeom>
          <a:noFill/>
          <a:ln>
            <a:noFill/>
          </a:ln>
        </p:spPr>
        <p:txBody>
          <a:bodyPr>
            <a:spAutoFit/>
          </a:bodyPr>
          <a:lstStyle>
            <a:lvl1pPr>
              <a:defRPr>
                <a:solidFill>
                  <a:schemeClr val="tx1"/>
                </a:solidFill>
                <a:latin typeface="Arial" panose="020B0604020202020204" pitchFamily="34" charset="0"/>
                <a:ea typeface="华文隶书" pitchFamily="2" charset="-122"/>
              </a:defRPr>
            </a:lvl1pPr>
            <a:lvl2pPr marL="742950" indent="-285750">
              <a:defRPr>
                <a:solidFill>
                  <a:schemeClr val="tx1"/>
                </a:solidFill>
                <a:latin typeface="Arial" panose="020B0604020202020204" pitchFamily="34" charset="0"/>
                <a:ea typeface="华文隶书" pitchFamily="2" charset="-122"/>
              </a:defRPr>
            </a:lvl2pPr>
            <a:lvl3pPr marL="1143000" indent="-228600">
              <a:defRPr>
                <a:solidFill>
                  <a:schemeClr val="tx1"/>
                </a:solidFill>
                <a:latin typeface="Arial" panose="020B0604020202020204" pitchFamily="34" charset="0"/>
                <a:ea typeface="华文隶书" pitchFamily="2" charset="-122"/>
              </a:defRPr>
            </a:lvl3pPr>
            <a:lvl4pPr marL="1600200" indent="-228600">
              <a:defRPr>
                <a:solidFill>
                  <a:schemeClr val="tx1"/>
                </a:solidFill>
                <a:latin typeface="Arial" panose="020B0604020202020204" pitchFamily="34" charset="0"/>
                <a:ea typeface="华文隶书" pitchFamily="2" charset="-122"/>
              </a:defRPr>
            </a:lvl4pPr>
            <a:lvl5pPr marL="2057400" indent="-228600">
              <a:defRPr>
                <a:solidFill>
                  <a:schemeClr val="tx1"/>
                </a:solidFill>
                <a:latin typeface="Arial" panose="020B0604020202020204" pitchFamily="34" charset="0"/>
                <a:ea typeface="华文隶书"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华文隶书"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华文隶书"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华文隶书"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华文隶书"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公司的主要会计处理：</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201</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年</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月，实验室领用用材料时：</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借：研发支出</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费用化支出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500000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　　　贷：原材料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500000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201</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年</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月，支付人员工资薪酬时：</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借：研发支出</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费用化支出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100000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　　　贷：应付职工薪酬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100000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201</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年</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月，支付研究、调查、实验费用</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借：研发支出</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费用化支出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600000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　　贷：银行存款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600000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201</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年</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月，支付注册费、场地费：</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借：研发支出</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资本化支出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400000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　　　贷：银行存款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400000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201</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年</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6</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月，结转研发费用：</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借：无形资产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1600000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　　　贷：研发支出</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费用化支出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1200000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　　　 研发支出</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资本化支出	　</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400000</a:t>
            </a:r>
            <a:endParaRPr kumimoji="0" lang="zh-CN"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6</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、在企业申报</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201</a:t>
            </a:r>
            <a:r>
              <a:rPr kumimoji="0" lang="en-US" altLang="zh-CN" sz="1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年上半年企业所得税时，进行纳税</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调整，调减计税所得额</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8</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万元（</a:t>
            </a:r>
            <a:r>
              <a:rPr kumimoji="0" lang="zh-CN" altLang="zh-CN" sz="1400" b="0" i="0" u="none" strike="noStrike" kern="1200" cap="none" spc="0" normalizeH="0" baseline="0" noProof="0" dirty="0" smtClean="0">
                <a:ln>
                  <a:noFill/>
                </a:ln>
                <a:solidFill>
                  <a:schemeClr val="tx1"/>
                </a:solidFill>
                <a:effectLst/>
                <a:uLnTx/>
                <a:uFillTx/>
                <a:latin typeface="+mn-ea"/>
                <a:ea typeface="+mn-ea"/>
                <a:cs typeface="+mn-cs"/>
              </a:rPr>
              <a:t>160000X50%=80000</a:t>
            </a:r>
            <a:r>
              <a:rPr kumimoji="0" lang="zh-CN" altLang="en-US" sz="1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1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4034" name="Text Box 3"/>
          <p:cNvSpPr txBox="1"/>
          <p:nvPr/>
        </p:nvSpPr>
        <p:spPr>
          <a:xfrm>
            <a:off x="838200" y="987425"/>
            <a:ext cx="6973888" cy="457200"/>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sz="2400" b="1" dirty="0">
                <a:latin typeface="宋体" panose="02010600030101010101" pitchFamily="2" charset="-122"/>
                <a:ea typeface="宋体" panose="02010600030101010101" pitchFamily="2" charset="-122"/>
              </a:rPr>
              <a:t>十七、 会计处理方法参考</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wrap="square" lIns="91440" tIns="45720" rIns="91440" bIns="45720" anchor="b"/>
          <a:p>
            <a:r>
              <a:rPr lang="zh-CN" altLang="en-US" sz="3600" b="1" dirty="0"/>
              <a:t>第二部分</a:t>
            </a:r>
            <a:r>
              <a:rPr lang="zh-CN" altLang="en-US" sz="3400" b="1" dirty="0"/>
              <a:t>高企专项审计所需资料清单</a:t>
            </a:r>
            <a:endParaRPr lang="zh-CN" altLang="en-US" sz="3400" b="1" dirty="0"/>
          </a:p>
        </p:txBody>
      </p:sp>
      <p:sp>
        <p:nvSpPr>
          <p:cNvPr id="45058" name="Rectangle 3"/>
          <p:cNvSpPr>
            <a:spLocks noGrp="1"/>
          </p:cNvSpPr>
          <p:nvPr>
            <p:ph idx="1"/>
          </p:nvPr>
        </p:nvSpPr>
        <p:spPr>
          <a:ln/>
        </p:spPr>
        <p:txBody>
          <a:bodyPr wrap="square" lIns="91440" tIns="45720" rIns="91440" bIns="45720" anchor="t"/>
          <a:p>
            <a:pPr>
              <a:lnSpc>
                <a:spcPct val="80000"/>
              </a:lnSpc>
              <a:buNone/>
            </a:pPr>
            <a:r>
              <a:rPr lang="en-US" altLang="zh-CN" sz="1900" dirty="0">
                <a:latin typeface="宋体" panose="02010600030101010101" pitchFamily="2" charset="-122"/>
              </a:rPr>
              <a:t>1</a:t>
            </a:r>
            <a:r>
              <a:rPr lang="zh-CN" altLang="en-US" sz="1900" dirty="0">
                <a:latin typeface="宋体" panose="02010600030101010101" pitchFamily="2" charset="-122"/>
              </a:rPr>
              <a:t>、高新产品认定证书等符合国家重点支持领域的产品资料</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2</a:t>
            </a:r>
            <a:r>
              <a:rPr lang="zh-CN" altLang="en-US" sz="1900" dirty="0">
                <a:latin typeface="宋体" panose="02010600030101010101" pitchFamily="2" charset="-122"/>
              </a:rPr>
              <a:t>、研发项目立项资料、基本情况简介（电子版）</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3</a:t>
            </a:r>
            <a:r>
              <a:rPr lang="zh-CN" altLang="en-US" sz="1900" dirty="0">
                <a:latin typeface="宋体" panose="02010600030101010101" pitchFamily="2" charset="-122"/>
              </a:rPr>
              <a:t>、专利证书、查新报告复印件</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4</a:t>
            </a:r>
            <a:r>
              <a:rPr lang="zh-CN" altLang="en-US" sz="1900" dirty="0">
                <a:latin typeface="宋体" panose="02010600030101010101" pitchFamily="2" charset="-122"/>
              </a:rPr>
              <a:t>、</a:t>
            </a:r>
            <a:r>
              <a:rPr lang="en-US" altLang="zh-CN" sz="1900" dirty="0">
                <a:latin typeface="宋体" panose="02010600030101010101" pitchFamily="2" charset="-122"/>
              </a:rPr>
              <a:t>2014--2016</a:t>
            </a:r>
            <a:r>
              <a:rPr lang="zh-CN" altLang="en-US" sz="1900" dirty="0">
                <a:latin typeface="宋体" panose="02010600030101010101" pitchFamily="2" charset="-122"/>
              </a:rPr>
              <a:t>三年度研发人员名单，主要研发人员（约</a:t>
            </a:r>
            <a:r>
              <a:rPr lang="en-US" altLang="zh-CN" sz="1900" dirty="0">
                <a:latin typeface="宋体" panose="02010600030101010101" pitchFamily="2" charset="-122"/>
              </a:rPr>
              <a:t>10</a:t>
            </a:r>
            <a:r>
              <a:rPr lang="zh-CN" altLang="en-US" sz="1900" dirty="0">
                <a:latin typeface="宋体" panose="02010600030101010101" pitchFamily="2" charset="-122"/>
              </a:rPr>
              <a:t>份） 的学历证书、职称证书、劳动合同复印件</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5</a:t>
            </a:r>
            <a:r>
              <a:rPr lang="zh-CN" altLang="en-US" sz="1900" dirty="0">
                <a:latin typeface="宋体" panose="02010600030101010101" pitchFamily="2" charset="-122"/>
              </a:rPr>
              <a:t>、公司营业执照复印件</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6</a:t>
            </a:r>
            <a:r>
              <a:rPr lang="zh-CN" altLang="en-US" sz="1900" dirty="0">
                <a:latin typeface="宋体" panose="02010600030101010101" pitchFamily="2" charset="-122"/>
              </a:rPr>
              <a:t>、</a:t>
            </a:r>
            <a:r>
              <a:rPr lang="en-US" altLang="zh-CN" sz="1900" dirty="0">
                <a:latin typeface="宋体" panose="02010600030101010101" pitchFamily="2" charset="-122"/>
              </a:rPr>
              <a:t>2014</a:t>
            </a:r>
            <a:r>
              <a:rPr lang="zh-CN" altLang="en-US" sz="1900" dirty="0">
                <a:latin typeface="宋体" panose="02010600030101010101" pitchFamily="2" charset="-122"/>
              </a:rPr>
              <a:t>、</a:t>
            </a:r>
            <a:r>
              <a:rPr lang="en-US" altLang="zh-CN" sz="1900" dirty="0">
                <a:latin typeface="宋体" panose="02010600030101010101" pitchFamily="2" charset="-122"/>
              </a:rPr>
              <a:t>2015</a:t>
            </a:r>
            <a:r>
              <a:rPr lang="zh-CN" altLang="en-US" sz="1900" dirty="0">
                <a:latin typeface="宋体" panose="02010600030101010101" pitchFamily="2" charset="-122"/>
              </a:rPr>
              <a:t>、</a:t>
            </a:r>
            <a:r>
              <a:rPr lang="en-US" altLang="zh-CN" sz="1900" dirty="0">
                <a:latin typeface="宋体" panose="02010600030101010101" pitchFamily="2" charset="-122"/>
              </a:rPr>
              <a:t>2016</a:t>
            </a:r>
            <a:r>
              <a:rPr lang="zh-CN" altLang="en-US" sz="1900" dirty="0">
                <a:latin typeface="宋体" panose="02010600030101010101" pitchFamily="2" charset="-122"/>
              </a:rPr>
              <a:t>年审计报告（要求贴防伪标示、年初年末数据对应）</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7</a:t>
            </a:r>
            <a:r>
              <a:rPr lang="zh-CN" altLang="en-US" sz="1900" dirty="0">
                <a:latin typeface="宋体" panose="02010600030101010101" pitchFamily="2" charset="-122"/>
              </a:rPr>
              <a:t>、</a:t>
            </a:r>
            <a:r>
              <a:rPr lang="en-US" altLang="zh-CN" sz="1900" dirty="0">
                <a:latin typeface="宋体" panose="02010600030101010101" pitchFamily="2" charset="-122"/>
              </a:rPr>
              <a:t> 2014--2016</a:t>
            </a:r>
            <a:r>
              <a:rPr lang="zh-CN" altLang="en-US" sz="1900" dirty="0">
                <a:latin typeface="宋体" panose="02010600030101010101" pitchFamily="2" charset="-122"/>
              </a:rPr>
              <a:t>三年研发人员工资统计表（按年分月）、每年复印</a:t>
            </a:r>
            <a:r>
              <a:rPr lang="en-US" altLang="zh-CN" sz="1900" dirty="0">
                <a:latin typeface="宋体" panose="02010600030101010101" pitchFamily="2" charset="-122"/>
              </a:rPr>
              <a:t>2</a:t>
            </a:r>
            <a:r>
              <a:rPr lang="zh-CN" altLang="en-US" sz="1900" dirty="0">
                <a:latin typeface="宋体" panose="02010600030101010101" pitchFamily="2" charset="-122"/>
              </a:rPr>
              <a:t>个月工资表</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8</a:t>
            </a:r>
            <a:r>
              <a:rPr lang="zh-CN" altLang="en-US" sz="1900" dirty="0">
                <a:latin typeface="宋体" panose="02010600030101010101" pitchFamily="2" charset="-122"/>
              </a:rPr>
              <a:t>、</a:t>
            </a:r>
            <a:r>
              <a:rPr lang="en-US" altLang="zh-CN" sz="1900" dirty="0">
                <a:latin typeface="宋体" panose="02010600030101010101" pitchFamily="2" charset="-122"/>
              </a:rPr>
              <a:t> 2014--2016</a:t>
            </a:r>
            <a:r>
              <a:rPr lang="zh-CN" altLang="en-US" sz="1900" dirty="0">
                <a:latin typeface="宋体" panose="02010600030101010101" pitchFamily="2" charset="-122"/>
              </a:rPr>
              <a:t>三年研发设备折旧明细表</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9</a:t>
            </a:r>
            <a:r>
              <a:rPr lang="zh-CN" altLang="en-US" sz="1900" dirty="0">
                <a:latin typeface="宋体" panose="02010600030101010101" pitchFamily="2" charset="-122"/>
              </a:rPr>
              <a:t>、</a:t>
            </a:r>
            <a:r>
              <a:rPr lang="en-US" altLang="zh-CN" sz="1900" dirty="0">
                <a:latin typeface="宋体" panose="02010600030101010101" pitchFamily="2" charset="-122"/>
              </a:rPr>
              <a:t> 2014--2016</a:t>
            </a:r>
            <a:r>
              <a:rPr lang="zh-CN" altLang="en-US" sz="1900" dirty="0">
                <a:latin typeface="宋体" panose="02010600030101010101" pitchFamily="2" charset="-122"/>
              </a:rPr>
              <a:t>三年直接投入、其他投入明细表</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10</a:t>
            </a:r>
            <a:r>
              <a:rPr lang="zh-CN" altLang="en-US" sz="1900" dirty="0">
                <a:latin typeface="宋体" panose="02010600030101010101" pitchFamily="2" charset="-122"/>
              </a:rPr>
              <a:t>、</a:t>
            </a:r>
            <a:r>
              <a:rPr lang="en-US" altLang="zh-CN" sz="1900" dirty="0">
                <a:latin typeface="宋体" panose="02010600030101010101" pitchFamily="2" charset="-122"/>
              </a:rPr>
              <a:t>2016</a:t>
            </a:r>
            <a:r>
              <a:rPr lang="zh-CN" altLang="en-US" sz="1900" dirty="0">
                <a:latin typeface="宋体" panose="02010600030101010101" pitchFamily="2" charset="-122"/>
              </a:rPr>
              <a:t>年高新产品收入明细表复印件</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11</a:t>
            </a:r>
            <a:r>
              <a:rPr lang="zh-CN" altLang="en-US" sz="1900" dirty="0">
                <a:latin typeface="宋体" panose="02010600030101010101" pitchFamily="2" charset="-122"/>
              </a:rPr>
              <a:t>、</a:t>
            </a:r>
            <a:r>
              <a:rPr lang="en-US" altLang="zh-CN" sz="1900" dirty="0">
                <a:latin typeface="宋体" panose="02010600030101010101" pitchFamily="2" charset="-122"/>
              </a:rPr>
              <a:t>2016</a:t>
            </a:r>
            <a:r>
              <a:rPr lang="zh-CN" altLang="en-US" sz="1900" dirty="0">
                <a:latin typeface="宋体" panose="02010600030101010101" pitchFamily="2" charset="-122"/>
              </a:rPr>
              <a:t>年高新产品销售合同复印件</a:t>
            </a:r>
            <a:endParaRPr lang="zh-CN" altLang="en-US" sz="1900" dirty="0">
              <a:latin typeface="宋体" panose="02010600030101010101" pitchFamily="2" charset="-122"/>
            </a:endParaRPr>
          </a:p>
          <a:p>
            <a:pPr>
              <a:lnSpc>
                <a:spcPct val="80000"/>
              </a:lnSpc>
              <a:buNone/>
            </a:pPr>
            <a:r>
              <a:rPr lang="en-US" altLang="zh-CN" sz="1900" dirty="0">
                <a:latin typeface="宋体" panose="02010600030101010101" pitchFamily="2" charset="-122"/>
              </a:rPr>
              <a:t>12</a:t>
            </a:r>
            <a:r>
              <a:rPr lang="zh-CN" altLang="en-US" sz="1900" dirty="0">
                <a:latin typeface="宋体" panose="02010600030101010101" pitchFamily="2" charset="-122"/>
              </a:rPr>
              <a:t>、如有设计费等还需要相关合同复印件</a:t>
            </a:r>
            <a:endParaRPr lang="zh-CN" altLang="en-US" sz="1900" dirty="0">
              <a:latin typeface="宋体" panose="02010600030101010101" pitchFamily="2" charset="-122"/>
            </a:endParaRPr>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3"/>
          <p:cNvSpPr txBox="1"/>
          <p:nvPr/>
        </p:nvSpPr>
        <p:spPr>
          <a:xfrm>
            <a:off x="669925" y="1766888"/>
            <a:ext cx="8177213" cy="3140075"/>
          </a:xfrm>
          <a:prstGeom prst="rect">
            <a:avLst/>
          </a:prstGeom>
          <a:noFill/>
          <a:ln w="9525">
            <a:noFill/>
          </a:ln>
        </p:spPr>
        <p:txBody>
          <a:bodyPr anchor="t">
            <a:spAutoFit/>
          </a:bodyPr>
          <a:p>
            <a:pPr lvl="0" indent="0" eaLnBrk="0" hangingPunct="0">
              <a:buFont typeface="Arial" panose="020B0604020202020204" pitchFamily="34" charset="0"/>
              <a:buNone/>
            </a:pPr>
            <a:endParaRPr lang="zh-CN" altLang="en-US" sz="2400" b="1" dirty="0">
              <a:latin typeface="Arial" panose="020B0604020202020204" pitchFamily="34" charset="0"/>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1.认定根据文件：（国科发火[20</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2号）—《认定管理办法》（</a:t>
            </a:r>
            <a:r>
              <a:rPr lang="en-US" altLang="zh-CN" sz="2000" dirty="0">
                <a:latin typeface="宋体" panose="02010600030101010101" pitchFamily="2" charset="-122"/>
                <a:ea typeface="宋体" panose="02010600030101010101" pitchFamily="2" charset="-122"/>
              </a:rPr>
              <a:t>2016.1.29</a:t>
            </a:r>
            <a:r>
              <a:rPr lang="zh-CN" altLang="en-US" sz="2000" dirty="0">
                <a:latin typeface="宋体" panose="02010600030101010101" pitchFamily="2" charset="-122"/>
                <a:ea typeface="宋体" panose="02010600030101010101" pitchFamily="2" charset="-122"/>
              </a:rPr>
              <a:t>修订） ；（国科发火</a:t>
            </a:r>
            <a:r>
              <a:rPr lang="en-US" altLang="zh-CN" sz="2000" dirty="0">
                <a:latin typeface="宋体" panose="02010600030101010101" pitchFamily="2" charset="-122"/>
                <a:ea typeface="宋体" panose="02010600030101010101" pitchFamily="2" charset="-122"/>
              </a:rPr>
              <a:t>[2016]195</a:t>
            </a:r>
            <a:r>
              <a:rPr lang="zh-CN" altLang="en-US" sz="2000" dirty="0">
                <a:latin typeface="宋体" panose="02010600030101010101" pitchFamily="2" charset="-122"/>
                <a:ea typeface="宋体" panose="02010600030101010101" pitchFamily="2" charset="-122"/>
              </a:rPr>
              <a:t>号）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高新技术企业认定管理工作指引</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2016.6.29</a:t>
            </a:r>
            <a:r>
              <a:rPr lang="zh-CN" altLang="en-US" sz="2000" dirty="0">
                <a:latin typeface="宋体" panose="02010600030101010101" pitchFamily="2" charset="-122"/>
                <a:ea typeface="宋体" panose="02010600030101010101" pitchFamily="2" charset="-122"/>
              </a:rPr>
              <a:t>修订） 。</a:t>
            </a:r>
            <a:endParaRPr lang="zh-CN" altLang="en-US" sz="2000"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2.科技部、财政部、国税总局联合制定政策，国家级认定。</a:t>
            </a:r>
            <a:endParaRPr lang="en-US" altLang="zh-CN" sz="2000"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Wingdings" panose="05000000000000000000" pitchFamily="2" charset="2"/>
              <a:buChar char="n"/>
            </a:pPr>
            <a:r>
              <a:rPr lang="zh-CN" altLang="en-US" sz="1600" dirty="0">
                <a:latin typeface="Arial" panose="020B0604020202020204" pitchFamily="34" charset="0"/>
                <a:ea typeface="华文隶书" pitchFamily="2" charset="-122"/>
              </a:rPr>
              <a:t>西部大开发：自</a:t>
            </a:r>
            <a:r>
              <a:rPr lang="en-US" altLang="zh-CN" sz="1600" dirty="0">
                <a:latin typeface="Arial" panose="020B0604020202020204" pitchFamily="34" charset="0"/>
                <a:ea typeface="华文隶书" pitchFamily="2" charset="-122"/>
              </a:rPr>
              <a:t>2011</a:t>
            </a:r>
            <a:r>
              <a:rPr lang="zh-CN" altLang="en-US" sz="1600" dirty="0">
                <a:latin typeface="Arial" panose="020B0604020202020204" pitchFamily="34" charset="0"/>
                <a:ea typeface="华文隶书" pitchFamily="2" charset="-122"/>
              </a:rPr>
              <a:t>年</a:t>
            </a:r>
            <a:r>
              <a:rPr lang="en-US" altLang="zh-CN" sz="1600" dirty="0">
                <a:latin typeface="Arial" panose="020B0604020202020204" pitchFamily="34" charset="0"/>
                <a:ea typeface="华文隶书" pitchFamily="2" charset="-122"/>
              </a:rPr>
              <a:t>1</a:t>
            </a:r>
            <a:r>
              <a:rPr lang="zh-CN" altLang="en-US" sz="1600" dirty="0">
                <a:latin typeface="Arial" panose="020B0604020202020204" pitchFamily="34" charset="0"/>
                <a:ea typeface="华文隶书" pitchFamily="2" charset="-122"/>
              </a:rPr>
              <a:t>月</a:t>
            </a:r>
            <a:r>
              <a:rPr lang="en-US" altLang="zh-CN" sz="1600" dirty="0">
                <a:latin typeface="Arial" panose="020B0604020202020204" pitchFamily="34" charset="0"/>
                <a:ea typeface="华文隶书" pitchFamily="2" charset="-122"/>
              </a:rPr>
              <a:t>1</a:t>
            </a:r>
            <a:r>
              <a:rPr lang="zh-CN" altLang="en-US" sz="1600" dirty="0">
                <a:latin typeface="Arial" panose="020B0604020202020204" pitchFamily="34" charset="0"/>
                <a:ea typeface="华文隶书" pitchFamily="2" charset="-122"/>
              </a:rPr>
              <a:t>日至</a:t>
            </a:r>
            <a:r>
              <a:rPr lang="en-US" altLang="zh-CN" sz="1600" dirty="0">
                <a:latin typeface="Arial" panose="020B0604020202020204" pitchFamily="34" charset="0"/>
                <a:ea typeface="华文隶书" pitchFamily="2" charset="-122"/>
              </a:rPr>
              <a:t>2020</a:t>
            </a:r>
            <a:r>
              <a:rPr lang="zh-CN" altLang="en-US" sz="1600" dirty="0">
                <a:latin typeface="Arial" panose="020B0604020202020204" pitchFamily="34" charset="0"/>
                <a:ea typeface="华文隶书" pitchFamily="2" charset="-122"/>
              </a:rPr>
              <a:t>年</a:t>
            </a:r>
            <a:r>
              <a:rPr lang="en-US" altLang="zh-CN" sz="1600" dirty="0">
                <a:latin typeface="Arial" panose="020B0604020202020204" pitchFamily="34" charset="0"/>
                <a:ea typeface="华文隶书" pitchFamily="2" charset="-122"/>
              </a:rPr>
              <a:t>12</a:t>
            </a:r>
            <a:r>
              <a:rPr lang="zh-CN" altLang="en-US" sz="1600" dirty="0">
                <a:latin typeface="Arial" panose="020B0604020202020204" pitchFamily="34" charset="0"/>
                <a:ea typeface="华文隶书" pitchFamily="2" charset="-122"/>
              </a:rPr>
              <a:t>月</a:t>
            </a:r>
            <a:r>
              <a:rPr lang="en-US" altLang="zh-CN" sz="1600" dirty="0">
                <a:latin typeface="Arial" panose="020B0604020202020204" pitchFamily="34" charset="0"/>
                <a:ea typeface="华文隶书" pitchFamily="2" charset="-122"/>
              </a:rPr>
              <a:t>31</a:t>
            </a:r>
            <a:r>
              <a:rPr lang="zh-CN" altLang="en-US" sz="1600" dirty="0">
                <a:latin typeface="Arial" panose="020B0604020202020204" pitchFamily="34" charset="0"/>
                <a:ea typeface="华文隶书" pitchFamily="2" charset="-122"/>
              </a:rPr>
              <a:t>日，减按</a:t>
            </a:r>
            <a:r>
              <a:rPr lang="en-US" altLang="zh-CN" sz="1600" dirty="0">
                <a:latin typeface="Arial" panose="020B0604020202020204" pitchFamily="34" charset="0"/>
                <a:ea typeface="华文隶书" pitchFamily="2" charset="-122"/>
              </a:rPr>
              <a:t>15%</a:t>
            </a:r>
            <a:r>
              <a:rPr lang="zh-CN" altLang="en-US" sz="1600" dirty="0">
                <a:latin typeface="Arial" panose="020B0604020202020204" pitchFamily="34" charset="0"/>
                <a:ea typeface="华文隶书" pitchFamily="2" charset="-122"/>
              </a:rPr>
              <a:t>的税率征收企业所得税。</a:t>
            </a:r>
            <a:endParaRPr lang="en-US" altLang="zh-CN" sz="1600" dirty="0">
              <a:latin typeface="宋体" panose="02010600030101010101" pitchFamily="2" charset="-122"/>
              <a:ea typeface="宋体" panose="02010600030101010101" pitchFamily="2" charset="-122"/>
            </a:endParaRPr>
          </a:p>
          <a:p>
            <a:pPr lvl="0" indent="0" eaLnBrk="0" hangingPunct="0">
              <a:lnSpc>
                <a:spcPct val="150000"/>
              </a:lnSpc>
              <a:buClr>
                <a:schemeClr val="accent2"/>
              </a:buClr>
              <a:buFont typeface="Arial" panose="020B0604020202020204" pitchFamily="34" charset="0"/>
              <a:buNone/>
            </a:pPr>
            <a:endParaRPr lang="zh-CN" altLang="en-US" sz="2000" dirty="0">
              <a:latin typeface="宋体" panose="02010600030101010101" pitchFamily="2" charset="-122"/>
              <a:ea typeface="宋体" panose="02010600030101010101" pitchFamily="2" charset="-122"/>
            </a:endParaRPr>
          </a:p>
        </p:txBody>
      </p:sp>
      <p:sp>
        <p:nvSpPr>
          <p:cNvPr id="8194" name="矩形 1"/>
          <p:cNvSpPr/>
          <p:nvPr/>
        </p:nvSpPr>
        <p:spPr>
          <a:xfrm>
            <a:off x="1014413" y="1068388"/>
            <a:ext cx="3505200" cy="523875"/>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sz="2800" b="1" dirty="0">
                <a:solidFill>
                  <a:srgbClr val="000000"/>
                </a:solidFill>
                <a:latin typeface="Arial" panose="020B0604020202020204" pitchFamily="34" charset="0"/>
                <a:ea typeface="宋体" panose="02010600030101010101" pitchFamily="2" charset="-122"/>
              </a:rPr>
              <a:t>二、高企认定依据</a:t>
            </a:r>
            <a:endParaRPr lang="zh-CN" altLang="en-US" sz="2800" b="1"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p:push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46082" name="Rectangle 588"/>
          <p:cNvSpPr/>
          <p:nvPr/>
        </p:nvSpPr>
        <p:spPr>
          <a:xfrm>
            <a:off x="1403350" y="657225"/>
            <a:ext cx="5688013" cy="395288"/>
          </a:xfrm>
          <a:prstGeom prst="rect">
            <a:avLst/>
          </a:prstGeom>
          <a:noFill/>
          <a:ln w="9525">
            <a:noFill/>
          </a:ln>
        </p:spPr>
        <p:txBody>
          <a:bodyPr lIns="0" tIns="152352" rIns="0" bIns="0" anchor="ctr">
            <a:spAutoFit/>
          </a:bodyPr>
          <a:p>
            <a:pPr lvl="0" indent="0" algn="ctr">
              <a:buFont typeface="Arial" panose="020B0604020202020204" pitchFamily="34" charset="0"/>
              <a:buNone/>
            </a:pPr>
            <a:r>
              <a:rPr lang="en-US" altLang="zh-CN" sz="1600" b="1" dirty="0">
                <a:latin typeface="Tahoma" panose="020B0604030504040204" pitchFamily="34" charset="0"/>
                <a:ea typeface="宋体" panose="02010600030101010101" pitchFamily="2" charset="-122"/>
              </a:rPr>
              <a:t>          </a:t>
            </a:r>
            <a:endParaRPr lang="zh-CN" altLang="en-US" sz="1600" dirty="0">
              <a:latin typeface="Tahoma" panose="020B0604030504040204" pitchFamily="34" charset="0"/>
              <a:ea typeface="宋体" panose="02010600030101010101" pitchFamily="2" charset="-122"/>
            </a:endParaRPr>
          </a:p>
        </p:txBody>
      </p:sp>
      <p:sp>
        <p:nvSpPr>
          <p:cNvPr id="46083" name="Text Box 3"/>
          <p:cNvSpPr txBox="1"/>
          <p:nvPr/>
        </p:nvSpPr>
        <p:spPr>
          <a:xfrm>
            <a:off x="34925" y="260350"/>
            <a:ext cx="8004175" cy="731838"/>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年高新技术产品(服务)收入明细表</a:t>
            </a:r>
            <a:endParaRPr lang="zh-CN" altLang="en-US" sz="24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46084" name="Text Box 4"/>
          <p:cNvSpPr txBox="1"/>
          <p:nvPr/>
        </p:nvSpPr>
        <p:spPr>
          <a:xfrm>
            <a:off x="900113" y="1139825"/>
            <a:ext cx="6911975" cy="365125"/>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dirty="0">
                <a:latin typeface="Arial" panose="020B0604020202020204" pitchFamily="34" charset="0"/>
                <a:ea typeface="华文隶书" pitchFamily="2" charset="-122"/>
              </a:rPr>
              <a:t>单位名称：                                                                单位：元</a:t>
            </a:r>
            <a:endParaRPr lang="zh-CN" altLang="en-US" dirty="0">
              <a:latin typeface="Arial" panose="020B0604020202020204" pitchFamily="34" charset="0"/>
              <a:ea typeface="华文隶书" pitchFamily="2" charset="-122"/>
            </a:endParaRPr>
          </a:p>
        </p:txBody>
      </p:sp>
      <p:graphicFrame>
        <p:nvGraphicFramePr>
          <p:cNvPr id="59397" name="Group 5"/>
          <p:cNvGraphicFramePr>
            <a:graphicFrameLocks noGrp="1"/>
          </p:cNvGraphicFramePr>
          <p:nvPr/>
        </p:nvGraphicFramePr>
        <p:xfrm>
          <a:off x="762000" y="1631950"/>
          <a:ext cx="7258050" cy="2667000"/>
        </p:xfrm>
        <a:graphic>
          <a:graphicData uri="http://schemas.openxmlformats.org/drawingml/2006/table">
            <a:tbl>
              <a:tblPr/>
              <a:tblGrid>
                <a:gridCol w="533400"/>
                <a:gridCol w="533400"/>
                <a:gridCol w="1065213"/>
                <a:gridCol w="1660525"/>
                <a:gridCol w="1862137"/>
                <a:gridCol w="1603375"/>
              </a:tblGrid>
              <a:tr h="381000">
                <a:tc grid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201</a:t>
                      </a:r>
                      <a:r>
                        <a:rPr kumimoji="0" lang="en-US" altLang="zh-CN"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5</a:t>
                      </a: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年</a:t>
                      </a:r>
                      <a:endPar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hMerge="1">
                  <a:tcPr/>
                </a:tc>
                <a:tc row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凭证号</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row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摘要</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row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公司名称</a:t>
                      </a:r>
                      <a:endPar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rowSpan="2">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金额</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月</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日</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vMerge="1">
                  <a:tcPr/>
                </a:tc>
                <a:tc vMerge="1">
                  <a:tcPr/>
                </a:tc>
                <a:tc vMerge="1">
                  <a:tcPr/>
                </a:tc>
                <a:tc vMerge="1">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381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push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47106" name="Rectangle 588"/>
          <p:cNvSpPr/>
          <p:nvPr/>
        </p:nvSpPr>
        <p:spPr>
          <a:xfrm>
            <a:off x="1403350" y="657225"/>
            <a:ext cx="5688013" cy="395288"/>
          </a:xfrm>
          <a:prstGeom prst="rect">
            <a:avLst/>
          </a:prstGeom>
          <a:noFill/>
          <a:ln w="9525">
            <a:noFill/>
          </a:ln>
        </p:spPr>
        <p:txBody>
          <a:bodyPr lIns="0" tIns="152352" rIns="0" bIns="0" anchor="ctr">
            <a:spAutoFit/>
          </a:bodyPr>
          <a:p>
            <a:pPr lvl="0" indent="0" algn="ctr">
              <a:buFont typeface="Arial" panose="020B0604020202020204" pitchFamily="34" charset="0"/>
              <a:buNone/>
            </a:pPr>
            <a:r>
              <a:rPr lang="en-US" altLang="zh-CN" sz="1600" b="1" dirty="0">
                <a:latin typeface="Tahoma" panose="020B0604030504040204" pitchFamily="34" charset="0"/>
                <a:ea typeface="宋体" panose="02010600030101010101" pitchFamily="2" charset="-122"/>
              </a:rPr>
              <a:t>          </a:t>
            </a:r>
            <a:endParaRPr lang="zh-CN" altLang="en-US" sz="1600" dirty="0">
              <a:latin typeface="Tahoma" panose="020B0604030504040204" pitchFamily="34" charset="0"/>
              <a:ea typeface="宋体" panose="02010600030101010101" pitchFamily="2" charset="-122"/>
            </a:endParaRPr>
          </a:p>
        </p:txBody>
      </p:sp>
      <p:sp>
        <p:nvSpPr>
          <p:cNvPr id="47107" name="Text Box 3"/>
          <p:cNvSpPr txBox="1"/>
          <p:nvPr/>
        </p:nvSpPr>
        <p:spPr>
          <a:xfrm>
            <a:off x="34925" y="260350"/>
            <a:ext cx="8004175" cy="457200"/>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年(201</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年分年填列)研发人员工资表</a:t>
            </a:r>
            <a:endParaRPr lang="zh-CN" altLang="en-US" sz="2400" dirty="0">
              <a:latin typeface="宋体" panose="02010600030101010101" pitchFamily="2" charset="-122"/>
              <a:ea typeface="宋体" panose="02010600030101010101" pitchFamily="2" charset="-122"/>
            </a:endParaRPr>
          </a:p>
        </p:txBody>
      </p:sp>
      <p:sp>
        <p:nvSpPr>
          <p:cNvPr id="47108" name="Text Box 4"/>
          <p:cNvSpPr txBox="1"/>
          <p:nvPr/>
        </p:nvSpPr>
        <p:spPr>
          <a:xfrm>
            <a:off x="900113" y="1139825"/>
            <a:ext cx="6911975" cy="365125"/>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dirty="0">
                <a:latin typeface="Arial" panose="020B0604020202020204" pitchFamily="34" charset="0"/>
                <a:ea typeface="华文隶书" pitchFamily="2" charset="-122"/>
              </a:rPr>
              <a:t>单位名称：                                                                单位：元</a:t>
            </a:r>
            <a:endParaRPr lang="zh-CN" altLang="en-US" dirty="0">
              <a:latin typeface="Arial" panose="020B0604020202020204" pitchFamily="34" charset="0"/>
              <a:ea typeface="华文隶书" pitchFamily="2" charset="-122"/>
            </a:endParaRPr>
          </a:p>
        </p:txBody>
      </p:sp>
      <p:graphicFrame>
        <p:nvGraphicFramePr>
          <p:cNvPr id="60421" name="Group 5"/>
          <p:cNvGraphicFramePr>
            <a:graphicFrameLocks noGrp="1"/>
          </p:cNvGraphicFramePr>
          <p:nvPr/>
        </p:nvGraphicFramePr>
        <p:xfrm>
          <a:off x="173038" y="1552575"/>
          <a:ext cx="8802688" cy="3311525"/>
        </p:xfrm>
        <a:graphic>
          <a:graphicData uri="http://schemas.openxmlformats.org/drawingml/2006/table">
            <a:tbl>
              <a:tblPr/>
              <a:tblGrid>
                <a:gridCol w="627062"/>
                <a:gridCol w="627063"/>
                <a:gridCol w="627062"/>
                <a:gridCol w="627063"/>
                <a:gridCol w="627062"/>
                <a:gridCol w="627063"/>
                <a:gridCol w="628650"/>
                <a:gridCol w="625475"/>
                <a:gridCol w="628650"/>
                <a:gridCol w="625475"/>
                <a:gridCol w="633412"/>
                <a:gridCol w="633413"/>
                <a:gridCol w="631825"/>
                <a:gridCol w="633412"/>
              </a:tblGrid>
              <a:tr h="825500">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姓名</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1</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2</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3</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4</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5</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6</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7</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8</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9</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10</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11</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12</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合计</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r>
              <a:tr h="620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622300">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620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622300">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push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48130" name="Rectangle 588"/>
          <p:cNvSpPr/>
          <p:nvPr/>
        </p:nvSpPr>
        <p:spPr>
          <a:xfrm>
            <a:off x="1403350" y="657225"/>
            <a:ext cx="5688013" cy="395288"/>
          </a:xfrm>
          <a:prstGeom prst="rect">
            <a:avLst/>
          </a:prstGeom>
          <a:noFill/>
          <a:ln w="9525">
            <a:noFill/>
          </a:ln>
        </p:spPr>
        <p:txBody>
          <a:bodyPr lIns="0" tIns="152352" rIns="0" bIns="0" anchor="ctr">
            <a:spAutoFit/>
          </a:bodyPr>
          <a:p>
            <a:pPr lvl="0" indent="0" algn="ctr">
              <a:buFont typeface="Arial" panose="020B0604020202020204" pitchFamily="34" charset="0"/>
              <a:buNone/>
            </a:pPr>
            <a:r>
              <a:rPr lang="en-US" altLang="zh-CN" sz="1600" b="1" dirty="0">
                <a:latin typeface="Tahoma" panose="020B0604030504040204" pitchFamily="34" charset="0"/>
                <a:ea typeface="宋体" panose="02010600030101010101" pitchFamily="2" charset="-122"/>
              </a:rPr>
              <a:t>          </a:t>
            </a:r>
            <a:endParaRPr lang="zh-CN" altLang="en-US" sz="1600" dirty="0">
              <a:latin typeface="Tahoma" panose="020B0604030504040204" pitchFamily="34" charset="0"/>
              <a:ea typeface="宋体" panose="02010600030101010101" pitchFamily="2" charset="-122"/>
            </a:endParaRPr>
          </a:p>
        </p:txBody>
      </p:sp>
      <p:sp>
        <p:nvSpPr>
          <p:cNvPr id="48131" name="Text Box 3"/>
          <p:cNvSpPr txBox="1"/>
          <p:nvPr/>
        </p:nvSpPr>
        <p:spPr>
          <a:xfrm>
            <a:off x="34925" y="260350"/>
            <a:ext cx="8004175" cy="457200"/>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年(201</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年分年填列)研发设备折旧明细表</a:t>
            </a:r>
            <a:endParaRPr lang="zh-CN" altLang="en-US" sz="2400" dirty="0">
              <a:latin typeface="宋体" panose="02010600030101010101" pitchFamily="2" charset="-122"/>
              <a:ea typeface="宋体" panose="02010600030101010101" pitchFamily="2" charset="-122"/>
            </a:endParaRPr>
          </a:p>
        </p:txBody>
      </p:sp>
      <p:sp>
        <p:nvSpPr>
          <p:cNvPr id="48132" name="Text Box 4"/>
          <p:cNvSpPr txBox="1"/>
          <p:nvPr/>
        </p:nvSpPr>
        <p:spPr>
          <a:xfrm>
            <a:off x="900113" y="1139825"/>
            <a:ext cx="6911975" cy="365125"/>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dirty="0">
                <a:latin typeface="Arial" panose="020B0604020202020204" pitchFamily="34" charset="0"/>
                <a:ea typeface="华文隶书" pitchFamily="2" charset="-122"/>
              </a:rPr>
              <a:t>单位名称：                                                                单位：元</a:t>
            </a:r>
            <a:endParaRPr lang="zh-CN" altLang="en-US" dirty="0">
              <a:latin typeface="Arial" panose="020B0604020202020204" pitchFamily="34" charset="0"/>
              <a:ea typeface="华文隶书" pitchFamily="2" charset="-122"/>
            </a:endParaRPr>
          </a:p>
        </p:txBody>
      </p:sp>
      <p:graphicFrame>
        <p:nvGraphicFramePr>
          <p:cNvPr id="61445" name="Group 5"/>
          <p:cNvGraphicFramePr>
            <a:graphicFrameLocks noGrp="1"/>
          </p:cNvGraphicFramePr>
          <p:nvPr/>
        </p:nvGraphicFramePr>
        <p:xfrm>
          <a:off x="720725" y="1506538"/>
          <a:ext cx="7337425" cy="3300413"/>
        </p:xfrm>
        <a:graphic>
          <a:graphicData uri="http://schemas.openxmlformats.org/drawingml/2006/table">
            <a:tbl>
              <a:tblPr/>
              <a:tblGrid>
                <a:gridCol w="814388"/>
                <a:gridCol w="814387"/>
                <a:gridCol w="814388"/>
                <a:gridCol w="814387"/>
                <a:gridCol w="815975"/>
                <a:gridCol w="814388"/>
                <a:gridCol w="814387"/>
                <a:gridCol w="814388"/>
                <a:gridCol w="820737"/>
              </a:tblGrid>
              <a:tr h="1238249">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资产名称</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开始使用日期</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计提原值</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月折旧额</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本年折旧</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累计折旧</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净值</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净残值</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使用月限</a:t>
                      </a:r>
                      <a:endParaRPr kumimoji="0" 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5159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5159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5159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push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49154" name="Rectangle 588"/>
          <p:cNvSpPr/>
          <p:nvPr/>
        </p:nvSpPr>
        <p:spPr>
          <a:xfrm>
            <a:off x="1403350" y="657225"/>
            <a:ext cx="5688013" cy="395288"/>
          </a:xfrm>
          <a:prstGeom prst="rect">
            <a:avLst/>
          </a:prstGeom>
          <a:noFill/>
          <a:ln w="9525">
            <a:noFill/>
          </a:ln>
        </p:spPr>
        <p:txBody>
          <a:bodyPr lIns="0" tIns="152352" rIns="0" bIns="0" anchor="ctr">
            <a:spAutoFit/>
          </a:bodyPr>
          <a:p>
            <a:pPr lvl="0" indent="0" algn="ctr">
              <a:buFont typeface="Arial" panose="020B0604020202020204" pitchFamily="34" charset="0"/>
              <a:buNone/>
            </a:pPr>
            <a:r>
              <a:rPr lang="en-US" altLang="zh-CN" sz="1600" b="1" dirty="0">
                <a:latin typeface="Tahoma" panose="020B0604030504040204" pitchFamily="34" charset="0"/>
                <a:ea typeface="宋体" panose="02010600030101010101" pitchFamily="2" charset="-122"/>
              </a:rPr>
              <a:t>          </a:t>
            </a:r>
            <a:endParaRPr lang="zh-CN" altLang="en-US" sz="1600" dirty="0">
              <a:latin typeface="Tahoma" panose="020B0604030504040204" pitchFamily="34" charset="0"/>
              <a:ea typeface="宋体" panose="02010600030101010101" pitchFamily="2" charset="-122"/>
            </a:endParaRPr>
          </a:p>
        </p:txBody>
      </p:sp>
      <p:sp>
        <p:nvSpPr>
          <p:cNvPr id="49155" name="Text Box 3"/>
          <p:cNvSpPr txBox="1"/>
          <p:nvPr/>
        </p:nvSpPr>
        <p:spPr>
          <a:xfrm>
            <a:off x="34925" y="260350"/>
            <a:ext cx="8004175" cy="731838"/>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年(201</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年分年填列)研发费用-直接投入明细表</a:t>
            </a:r>
            <a:endParaRPr lang="zh-CN" altLang="en-US" sz="24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49156" name="Text Box 4"/>
          <p:cNvSpPr txBox="1"/>
          <p:nvPr/>
        </p:nvSpPr>
        <p:spPr>
          <a:xfrm>
            <a:off x="900113" y="1139825"/>
            <a:ext cx="6911975" cy="365125"/>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dirty="0">
                <a:latin typeface="Arial" panose="020B0604020202020204" pitchFamily="34" charset="0"/>
                <a:ea typeface="华文隶书" pitchFamily="2" charset="-122"/>
              </a:rPr>
              <a:t>单位名称：                                                                单位：元</a:t>
            </a:r>
            <a:endParaRPr lang="zh-CN" altLang="en-US" dirty="0">
              <a:latin typeface="Arial" panose="020B0604020202020204" pitchFamily="34" charset="0"/>
              <a:ea typeface="华文隶书" pitchFamily="2" charset="-122"/>
            </a:endParaRPr>
          </a:p>
        </p:txBody>
      </p:sp>
      <p:sp>
        <p:nvSpPr>
          <p:cNvPr id="49157" name="Text Box 5"/>
          <p:cNvSpPr txBox="1"/>
          <p:nvPr/>
        </p:nvSpPr>
        <p:spPr>
          <a:xfrm>
            <a:off x="827088" y="1878013"/>
            <a:ext cx="7223125" cy="365125"/>
          </a:xfrm>
          <a:prstGeom prst="rect">
            <a:avLst/>
          </a:prstGeom>
          <a:noFill/>
          <a:ln w="9525">
            <a:noFill/>
          </a:ln>
        </p:spPr>
        <p:txBody>
          <a:bodyPr anchor="t">
            <a:spAutoFit/>
          </a:bodyPr>
          <a:p>
            <a:pPr lvl="0" indent="0" eaLnBrk="0" hangingPunct="0">
              <a:buFont typeface="Arial" panose="020B0604020202020204" pitchFamily="34" charset="0"/>
              <a:buNone/>
            </a:pPr>
            <a:endParaRPr lang="zh-CN" altLang="zh-CN" dirty="0">
              <a:latin typeface="Arial" panose="020B0604020202020204" pitchFamily="34" charset="0"/>
              <a:ea typeface="华文隶书" pitchFamily="2" charset="-122"/>
            </a:endParaRPr>
          </a:p>
        </p:txBody>
      </p:sp>
      <p:graphicFrame>
        <p:nvGraphicFramePr>
          <p:cNvPr id="62470" name="Group 6"/>
          <p:cNvGraphicFramePr>
            <a:graphicFrameLocks noGrp="1"/>
          </p:cNvGraphicFramePr>
          <p:nvPr/>
        </p:nvGraphicFramePr>
        <p:xfrm>
          <a:off x="781050" y="1530350"/>
          <a:ext cx="6788150" cy="2109788"/>
        </p:xfrm>
        <a:graphic>
          <a:graphicData uri="http://schemas.openxmlformats.org/drawingml/2006/table">
            <a:tbl>
              <a:tblPr/>
              <a:tblGrid>
                <a:gridCol w="758825"/>
                <a:gridCol w="1096963"/>
                <a:gridCol w="2881312"/>
                <a:gridCol w="2051050"/>
              </a:tblGrid>
              <a:tr h="43497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月</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凭证号</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摘要</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金额</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r>
              <a:tr h="4191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4206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push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50178" name="Rectangle 588"/>
          <p:cNvSpPr/>
          <p:nvPr/>
        </p:nvSpPr>
        <p:spPr>
          <a:xfrm>
            <a:off x="1403350" y="657225"/>
            <a:ext cx="5688013" cy="395288"/>
          </a:xfrm>
          <a:prstGeom prst="rect">
            <a:avLst/>
          </a:prstGeom>
          <a:noFill/>
          <a:ln w="9525">
            <a:noFill/>
          </a:ln>
        </p:spPr>
        <p:txBody>
          <a:bodyPr lIns="0" tIns="152352" rIns="0" bIns="0" anchor="ctr">
            <a:spAutoFit/>
          </a:bodyPr>
          <a:p>
            <a:pPr lvl="0" indent="0" algn="ctr">
              <a:buFont typeface="Arial" panose="020B0604020202020204" pitchFamily="34" charset="0"/>
              <a:buNone/>
            </a:pPr>
            <a:r>
              <a:rPr lang="en-US" altLang="zh-CN" sz="1600" b="1" dirty="0">
                <a:latin typeface="Tahoma" panose="020B0604030504040204" pitchFamily="34" charset="0"/>
                <a:ea typeface="宋体" panose="02010600030101010101" pitchFamily="2" charset="-122"/>
              </a:rPr>
              <a:t>          </a:t>
            </a:r>
            <a:endParaRPr lang="zh-CN" altLang="en-US" sz="1600" dirty="0">
              <a:latin typeface="Tahoma" panose="020B0604030504040204" pitchFamily="34" charset="0"/>
              <a:ea typeface="宋体" panose="02010600030101010101" pitchFamily="2" charset="-122"/>
            </a:endParaRPr>
          </a:p>
        </p:txBody>
      </p:sp>
      <p:sp>
        <p:nvSpPr>
          <p:cNvPr id="50179" name="Text Box 3"/>
          <p:cNvSpPr txBox="1"/>
          <p:nvPr/>
        </p:nvSpPr>
        <p:spPr>
          <a:xfrm>
            <a:off x="34925" y="260350"/>
            <a:ext cx="8004175" cy="731838"/>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年(201</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/201</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年分年填列)研发费用-其他费用明细表</a:t>
            </a:r>
            <a:endParaRPr lang="zh-CN" altLang="en-US" sz="24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50180" name="Text Box 4"/>
          <p:cNvSpPr txBox="1"/>
          <p:nvPr/>
        </p:nvSpPr>
        <p:spPr>
          <a:xfrm>
            <a:off x="900113" y="1139825"/>
            <a:ext cx="6911975" cy="365125"/>
          </a:xfrm>
          <a:prstGeom prst="rect">
            <a:avLst/>
          </a:prstGeom>
          <a:noFill/>
          <a:ln w="9525">
            <a:noFill/>
          </a:ln>
        </p:spPr>
        <p:txBody>
          <a:bodyPr anchor="t">
            <a:spAutoFit/>
          </a:bodyPr>
          <a:p>
            <a:pPr lvl="0" indent="0" eaLnBrk="0" hangingPunct="0">
              <a:buFont typeface="Arial" panose="020B0604020202020204" pitchFamily="34" charset="0"/>
              <a:buNone/>
            </a:pPr>
            <a:r>
              <a:rPr lang="zh-CN" altLang="en-US" dirty="0">
                <a:latin typeface="Arial" panose="020B0604020202020204" pitchFamily="34" charset="0"/>
                <a:ea typeface="华文隶书" pitchFamily="2" charset="-122"/>
              </a:rPr>
              <a:t>单位名称：                                                                单位：元</a:t>
            </a:r>
            <a:endParaRPr lang="zh-CN" altLang="en-US" dirty="0">
              <a:latin typeface="Arial" panose="020B0604020202020204" pitchFamily="34" charset="0"/>
              <a:ea typeface="华文隶书" pitchFamily="2" charset="-122"/>
            </a:endParaRPr>
          </a:p>
        </p:txBody>
      </p:sp>
      <p:sp>
        <p:nvSpPr>
          <p:cNvPr id="50181" name="Text Box 5"/>
          <p:cNvSpPr txBox="1"/>
          <p:nvPr/>
        </p:nvSpPr>
        <p:spPr>
          <a:xfrm>
            <a:off x="827088" y="1878013"/>
            <a:ext cx="7223125" cy="365125"/>
          </a:xfrm>
          <a:prstGeom prst="rect">
            <a:avLst/>
          </a:prstGeom>
          <a:noFill/>
          <a:ln w="9525">
            <a:noFill/>
          </a:ln>
        </p:spPr>
        <p:txBody>
          <a:bodyPr anchor="t">
            <a:spAutoFit/>
          </a:bodyPr>
          <a:p>
            <a:pPr lvl="0" indent="0" eaLnBrk="0" hangingPunct="0">
              <a:buFont typeface="Arial" panose="020B0604020202020204" pitchFamily="34" charset="0"/>
              <a:buNone/>
            </a:pPr>
            <a:endParaRPr lang="zh-CN" altLang="zh-CN" dirty="0">
              <a:latin typeface="Arial" panose="020B0604020202020204" pitchFamily="34" charset="0"/>
              <a:ea typeface="华文隶书" pitchFamily="2" charset="-122"/>
            </a:endParaRPr>
          </a:p>
        </p:txBody>
      </p:sp>
      <p:graphicFrame>
        <p:nvGraphicFramePr>
          <p:cNvPr id="63494" name="Group 6"/>
          <p:cNvGraphicFramePr>
            <a:graphicFrameLocks noGrp="1"/>
          </p:cNvGraphicFramePr>
          <p:nvPr/>
        </p:nvGraphicFramePr>
        <p:xfrm>
          <a:off x="912813" y="1609725"/>
          <a:ext cx="7027863" cy="2181225"/>
        </p:xfrm>
        <a:graphic>
          <a:graphicData uri="http://schemas.openxmlformats.org/drawingml/2006/table">
            <a:tbl>
              <a:tblPr/>
              <a:tblGrid>
                <a:gridCol w="833437"/>
                <a:gridCol w="1263650"/>
                <a:gridCol w="2284413"/>
                <a:gridCol w="2646362"/>
              </a:tblGrid>
              <a:tr h="4413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月</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凭证号</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摘要</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金额</a:t>
                      </a:r>
                      <a:endParaRPr kumimoji="0" lang="zh-CN" altLang="en-US"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F81BD"/>
                    </a:solidFill>
                  </a:tcPr>
                </a:tc>
              </a:tr>
              <a:tr h="4143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4413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r h="442913">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8E8"/>
                    </a:solidFill>
                  </a:tcPr>
                </a:tc>
              </a:tr>
              <a:tr h="4413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marL="90170" marR="90170" marT="46990" marB="46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wrap="square" lIns="91440" tIns="45720" rIns="91440" bIns="45720" anchor="b"/>
          <a:p>
            <a:r>
              <a:rPr lang="zh-CN" altLang="en-US" sz="3400" b="1" dirty="0">
                <a:ea typeface="黑体" panose="02010609060101010101" pitchFamily="49" charset="-122"/>
              </a:rPr>
              <a:t>                    第三部分 </a:t>
            </a:r>
            <a:br>
              <a:rPr lang="zh-CN" altLang="en-US" sz="3400" b="1" dirty="0">
                <a:ea typeface="黑体" panose="02010609060101010101" pitchFamily="49" charset="-122"/>
              </a:rPr>
            </a:br>
            <a:r>
              <a:rPr lang="zh-CN" altLang="en-US" sz="3400" b="1" dirty="0">
                <a:ea typeface="黑体" panose="02010609060101010101" pitchFamily="49" charset="-122"/>
              </a:rPr>
              <a:t>企业研发费用税前扣除的财务简介</a:t>
            </a:r>
            <a:endParaRPr lang="zh-CN" altLang="en-US" sz="3400" b="1" dirty="0">
              <a:ea typeface="黑体" panose="02010609060101010101" pitchFamily="49" charset="-122"/>
            </a:endParaRPr>
          </a:p>
        </p:txBody>
      </p:sp>
      <p:sp>
        <p:nvSpPr>
          <p:cNvPr id="51202" name="Rectangle 3"/>
          <p:cNvSpPr>
            <a:spLocks noGrp="1"/>
          </p:cNvSpPr>
          <p:nvPr>
            <p:ph idx="1"/>
          </p:nvPr>
        </p:nvSpPr>
        <p:spPr>
          <a:ln/>
        </p:spPr>
        <p:txBody>
          <a:bodyPr wrap="square" lIns="91440" tIns="45720" rIns="91440" bIns="45720" anchor="t"/>
          <a:p>
            <a:pPr>
              <a:buNone/>
            </a:pPr>
            <a:r>
              <a:rPr lang="zh-CN" altLang="en-US" sz="2000" dirty="0"/>
              <a:t>     主要内容：</a:t>
            </a:r>
            <a:endParaRPr lang="zh-CN" altLang="en-US" sz="2000" dirty="0"/>
          </a:p>
          <a:p>
            <a:pPr>
              <a:buChar char="p"/>
            </a:pPr>
            <a:r>
              <a:rPr lang="zh-CN" altLang="en-US" sz="2000" dirty="0"/>
              <a:t>研究开发活动流程</a:t>
            </a:r>
            <a:endParaRPr lang="zh-CN" altLang="en-US" sz="2000" dirty="0"/>
          </a:p>
          <a:p>
            <a:pPr>
              <a:buChar char="p"/>
            </a:pPr>
            <a:r>
              <a:rPr lang="zh-CN" altLang="en-US" sz="2000" dirty="0"/>
              <a:t>允许加计扣除高新技术研发活动领域</a:t>
            </a:r>
            <a:endParaRPr lang="zh-CN" altLang="en-US" sz="2000" dirty="0"/>
          </a:p>
          <a:p>
            <a:pPr>
              <a:buChar char="p"/>
            </a:pPr>
            <a:r>
              <a:rPr lang="zh-CN" altLang="en-US" sz="2000" dirty="0"/>
              <a:t>加计扣除研发费用情况归集表</a:t>
            </a:r>
            <a:endParaRPr lang="zh-CN" altLang="en-US" sz="2000" dirty="0"/>
          </a:p>
          <a:p>
            <a:pPr>
              <a:buChar char="p"/>
            </a:pPr>
            <a:r>
              <a:rPr lang="zh-CN" altLang="en-US" sz="2000" dirty="0"/>
              <a:t>研发费及费用结构明细表</a:t>
            </a:r>
            <a:endParaRPr lang="zh-CN" altLang="en-US" sz="2000" dirty="0"/>
          </a:p>
          <a:p>
            <a:pPr>
              <a:buChar char="p"/>
            </a:pPr>
            <a:r>
              <a:rPr lang="zh-CN" altLang="en-US" sz="2000" dirty="0"/>
              <a:t>研究开发费加计扣除范围</a:t>
            </a:r>
            <a:endParaRPr lang="zh-CN" altLang="en-US" sz="2000" dirty="0"/>
          </a:p>
          <a:p>
            <a:pPr>
              <a:buChar char="p"/>
            </a:pPr>
            <a:r>
              <a:rPr lang="zh-CN" altLang="en-US" sz="2000" dirty="0"/>
              <a:t>研究开发费加计扣除注意事项</a:t>
            </a:r>
            <a:endParaRPr lang="zh-CN" altLang="en-US" sz="2000" dirty="0"/>
          </a:p>
          <a:p>
            <a:pPr>
              <a:buChar char="p"/>
            </a:pPr>
            <a:r>
              <a:rPr lang="zh-CN" altLang="en-US" sz="2000" dirty="0"/>
              <a:t>研究开发费加计扣除所需资料</a:t>
            </a:r>
            <a:endParaRPr lang="zh-CN" altLang="en-US" sz="2000" dirty="0"/>
          </a:p>
          <a:p>
            <a:pPr>
              <a:buChar char="p"/>
            </a:pPr>
            <a:r>
              <a:rPr lang="zh-CN" altLang="en-US" sz="2000" dirty="0"/>
              <a:t>企业研发费用的会计与税务处理及案例分析</a:t>
            </a:r>
            <a:endParaRPr lang="zh-CN" altLang="en-US" sz="2000" dirty="0"/>
          </a:p>
          <a:p>
            <a:pPr>
              <a:buChar char="p"/>
            </a:pPr>
            <a:r>
              <a:rPr lang="zh-CN" altLang="en-US" sz="2000" dirty="0"/>
              <a:t>企业所得税申报表构成及主要附表的内容介绍</a:t>
            </a:r>
            <a:endParaRPr lang="zh-CN" altLang="en-US" sz="2000" dirty="0"/>
          </a:p>
          <a:p>
            <a:pPr>
              <a:buChar char="p"/>
            </a:pPr>
            <a:r>
              <a:rPr lang="zh-CN" altLang="en-US" sz="2000" dirty="0"/>
              <a:t>税务师事务所研发费加计扣除鉴证所需资料清单</a:t>
            </a:r>
            <a:endParaRPr lang="zh-CN" altLang="en-US" sz="2000" dirty="0"/>
          </a:p>
        </p:txBody>
      </p:sp>
    </p:spTree>
  </p:cSld>
  <p:clrMapOvr>
    <a:masterClrMapping/>
  </p:clrMapOvr>
  <p:transition>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noChangeArrowheads="1"/>
          </p:cNvSpPr>
          <p:nvPr>
            <p:ph type="title"/>
          </p:nvPr>
        </p:nvSpPr>
        <p:spPr>
          <a:xfrm>
            <a:off x="611188" y="931863"/>
            <a:ext cx="6985000" cy="5445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研究开发活动流程   （研发部门）</a:t>
            </a:r>
            <a:endParaRPr kumimoji="0" 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4515" name="Rectangle 3"/>
          <p:cNvSpPr>
            <a:spLocks noGrp="1" noRot="1"/>
          </p:cNvSpPr>
          <p:nvPr>
            <p:ph idx="4294967295"/>
          </p:nvPr>
        </p:nvSpPr>
        <p:spPr>
          <a:xfrm>
            <a:off x="827088" y="1844675"/>
            <a:ext cx="7753350" cy="4105275"/>
          </a:xfrm>
          <a:ln/>
        </p:spPr>
        <p:txBody>
          <a:bodyPr wrap="square" lIns="91440" tIns="45720" rIns="91440" bIns="45720" anchor="t"/>
          <a:p>
            <a:pPr lvl="0" indent="-469900"/>
            <a:r>
              <a:rPr lang="zh-CN" altLang="en-US" sz="1800" dirty="0">
                <a:latin typeface="黑体" panose="02010609060101010101" pitchFamily="49" charset="-122"/>
                <a:ea typeface="黑体" panose="02010609060101010101" pitchFamily="49" charset="-122"/>
              </a:rPr>
              <a:t>研发活动流程</a:t>
            </a:r>
            <a:endParaRPr lang="zh-CN" altLang="en-US" sz="1800" dirty="0">
              <a:latin typeface="黑体" panose="02010609060101010101" pitchFamily="49" charset="-122"/>
              <a:ea typeface="黑体" panose="02010609060101010101" pitchFamily="49" charset="-122"/>
            </a:endParaRPr>
          </a:p>
          <a:p>
            <a:pPr lvl="1" indent="-436245"/>
            <a:r>
              <a:rPr lang="zh-CN" altLang="en-US" sz="1800" dirty="0">
                <a:latin typeface="黑体" panose="02010609060101010101" pitchFamily="49" charset="-122"/>
                <a:ea typeface="黑体" panose="02010609060101010101" pitchFamily="49" charset="-122"/>
              </a:rPr>
              <a:t>研发投入           研发产出          用途</a:t>
            </a:r>
            <a:endParaRPr lang="zh-CN" altLang="en-US" sz="1800" dirty="0">
              <a:latin typeface="黑体" panose="02010609060101010101" pitchFamily="49" charset="-122"/>
              <a:ea typeface="黑体" panose="02010609060101010101" pitchFamily="49" charset="-122"/>
            </a:endParaRPr>
          </a:p>
          <a:p>
            <a:pPr lvl="1" indent="-436245">
              <a:buNone/>
            </a:pPr>
            <a:endParaRPr lang="zh-CN" altLang="en-US" sz="1800" dirty="0">
              <a:latin typeface="黑体" panose="02010609060101010101" pitchFamily="49" charset="-122"/>
              <a:ea typeface="黑体" panose="02010609060101010101" pitchFamily="49" charset="-122"/>
            </a:endParaRPr>
          </a:p>
          <a:p>
            <a:pPr lvl="1" indent="-436245">
              <a:buNone/>
            </a:pPr>
            <a:r>
              <a:rPr lang="zh-CN" altLang="en-US" sz="1800" dirty="0">
                <a:latin typeface="黑体" panose="02010609060101010101" pitchFamily="49" charset="-122"/>
                <a:ea typeface="黑体" panose="02010609060101010101" pitchFamily="49" charset="-122"/>
              </a:rPr>
              <a:t> 研发人员             专利权                出售</a:t>
            </a:r>
            <a:endParaRPr lang="zh-CN" altLang="en-US" sz="1800" dirty="0">
              <a:latin typeface="黑体" panose="02010609060101010101" pitchFamily="49" charset="-122"/>
              <a:ea typeface="黑体" panose="02010609060101010101" pitchFamily="49" charset="-122"/>
            </a:endParaRPr>
          </a:p>
          <a:p>
            <a:pPr lvl="1" indent="-436245">
              <a:buNone/>
            </a:pPr>
            <a:r>
              <a:rPr lang="zh-CN" altLang="en-US" sz="1800" dirty="0">
                <a:latin typeface="黑体" panose="02010609060101010101" pitchFamily="49" charset="-122"/>
                <a:ea typeface="黑体" panose="02010609060101010101" pitchFamily="49" charset="-122"/>
              </a:rPr>
              <a:t> 研发材料             非专利技术</a:t>
            </a:r>
            <a:endParaRPr lang="zh-CN" altLang="en-US" sz="1800" dirty="0">
              <a:latin typeface="黑体" panose="02010609060101010101" pitchFamily="49" charset="-122"/>
              <a:ea typeface="黑体" panose="02010609060101010101" pitchFamily="49" charset="-122"/>
            </a:endParaRPr>
          </a:p>
          <a:p>
            <a:pPr lvl="1" indent="-436245">
              <a:buNone/>
            </a:pPr>
            <a:r>
              <a:rPr lang="zh-CN" altLang="en-US" sz="1800" dirty="0">
                <a:latin typeface="黑体" panose="02010609060101010101" pitchFamily="49" charset="-122"/>
                <a:ea typeface="黑体" panose="02010609060101010101" pitchFamily="49" charset="-122"/>
              </a:rPr>
              <a:t> 研发设备             版权等             自用（投入生产）   </a:t>
            </a:r>
            <a:endParaRPr lang="zh-CN" altLang="en-US" sz="1800" dirty="0">
              <a:latin typeface="黑体" panose="02010609060101010101" pitchFamily="49" charset="-122"/>
              <a:ea typeface="黑体" panose="02010609060101010101" pitchFamily="49" charset="-122"/>
            </a:endParaRPr>
          </a:p>
          <a:p>
            <a:pPr lvl="1" indent="-436245">
              <a:buNone/>
            </a:pPr>
            <a:r>
              <a:rPr lang="zh-CN" altLang="en-US" sz="1800" dirty="0">
                <a:latin typeface="黑体" panose="02010609060101010101" pitchFamily="49" charset="-122"/>
                <a:ea typeface="黑体" panose="02010609060101010101" pitchFamily="49" charset="-122"/>
              </a:rPr>
              <a:t> 其他             </a:t>
            </a:r>
            <a:endParaRPr lang="zh-CN" altLang="en-US" sz="1800" dirty="0">
              <a:latin typeface="黑体" panose="02010609060101010101" pitchFamily="49" charset="-122"/>
              <a:ea typeface="黑体" panose="02010609060101010101" pitchFamily="49" charset="-122"/>
            </a:endParaRPr>
          </a:p>
          <a:p>
            <a:pPr lvl="1" indent="-436245">
              <a:buNone/>
            </a:pPr>
            <a:r>
              <a:rPr lang="zh-CN" altLang="en-US" sz="1800" dirty="0">
                <a:latin typeface="黑体" panose="02010609060101010101" pitchFamily="49" charset="-122"/>
                <a:ea typeface="黑体" panose="02010609060101010101" pitchFamily="49" charset="-122"/>
              </a:rPr>
              <a:t>                    （或研发失败）</a:t>
            </a:r>
            <a:endParaRPr lang="zh-CN" altLang="en-US" sz="1800" dirty="0">
              <a:latin typeface="黑体" panose="02010609060101010101" pitchFamily="49" charset="-122"/>
              <a:ea typeface="黑体" panose="02010609060101010101" pitchFamily="49" charset="-122"/>
            </a:endParaRPr>
          </a:p>
          <a:p>
            <a:pPr lvl="1" indent="-436245">
              <a:buNone/>
            </a:pPr>
            <a:endParaRPr lang="zh-CN" altLang="en-US" sz="1800" dirty="0">
              <a:latin typeface="黑体" panose="02010609060101010101" pitchFamily="49" charset="-122"/>
              <a:ea typeface="黑体" panose="02010609060101010101" pitchFamily="49" charset="-122"/>
            </a:endParaRPr>
          </a:p>
          <a:p>
            <a:pPr lvl="1" indent="-436245">
              <a:buNone/>
            </a:pPr>
            <a:endParaRPr lang="zh-CN" altLang="en-US" sz="1800" dirty="0">
              <a:latin typeface="黑体" panose="02010609060101010101" pitchFamily="49" charset="-122"/>
              <a:ea typeface="黑体" panose="02010609060101010101" pitchFamily="49" charset="-122"/>
            </a:endParaRPr>
          </a:p>
          <a:p>
            <a:pPr lvl="1" indent="-436245">
              <a:buNone/>
            </a:pPr>
            <a:r>
              <a:rPr lang="zh-CN" altLang="en-US" sz="1800" dirty="0">
                <a:latin typeface="黑体" panose="02010609060101010101" pitchFamily="49" charset="-122"/>
                <a:ea typeface="黑体" panose="02010609060101010101" pitchFamily="49" charset="-122"/>
              </a:rPr>
              <a:t>注意：研发活动立项前发生的费用不得作为加计扣除的基数，如：项目的可行性论证发生的费用</a:t>
            </a:r>
            <a:endParaRPr lang="zh-CN" altLang="en-US" sz="1800" dirty="0">
              <a:latin typeface="黑体" panose="02010609060101010101" pitchFamily="49" charset="-122"/>
              <a:ea typeface="黑体" panose="02010609060101010101" pitchFamily="49" charset="-122"/>
            </a:endParaRPr>
          </a:p>
        </p:txBody>
      </p:sp>
      <p:sp>
        <p:nvSpPr>
          <p:cNvPr id="52227" name="灯片编号占位符 5"/>
          <p:cNvSpPr txBox="1">
            <a:spLocks noGrp="1"/>
          </p:cNvSpPr>
          <p:nvPr/>
        </p:nvSpPr>
        <p:spPr>
          <a:xfrm>
            <a:off x="6457950" y="6356350"/>
            <a:ext cx="2057400" cy="365125"/>
          </a:xfrm>
          <a:prstGeom prst="rect">
            <a:avLst/>
          </a:prstGeom>
          <a:noFill/>
          <a:ln w="9525">
            <a:noFill/>
          </a:ln>
        </p:spPr>
        <p:txBody>
          <a:bodyPr anchor="ctr"/>
          <a:p>
            <a:pPr lvl="0" indent="0" algn="r">
              <a:buFont typeface="Arial" panose="020B0604020202020204" pitchFamily="34" charset="0"/>
              <a:buNone/>
            </a:pPr>
            <a:fld id="{9A0DB2DC-4C9A-4742-B13C-FB6460FD3503}" type="slidenum">
              <a:rPr lang="en-US" altLang="zh-CN" sz="1200" dirty="0">
                <a:solidFill>
                  <a:srgbClr val="898989"/>
                </a:solidFill>
                <a:latin typeface="Arial" panose="020B0604020202020204" pitchFamily="34" charset="0"/>
                <a:ea typeface="华文隶书" pitchFamily="2" charset="-122"/>
              </a:rPr>
            </a:fld>
            <a:endParaRPr lang="en-US" altLang="zh-CN" sz="1200" dirty="0">
              <a:solidFill>
                <a:srgbClr val="898989"/>
              </a:solidFill>
              <a:latin typeface="Arial" panose="020B0604020202020204" pitchFamily="34" charset="0"/>
              <a:ea typeface="华文隶书" pitchFamily="2" charset="-122"/>
            </a:endParaRPr>
          </a:p>
        </p:txBody>
      </p:sp>
      <p:sp>
        <p:nvSpPr>
          <p:cNvPr id="52228" name="Line 4"/>
          <p:cNvSpPr/>
          <p:nvPr/>
        </p:nvSpPr>
        <p:spPr>
          <a:xfrm flipV="1">
            <a:off x="5489575" y="3159125"/>
            <a:ext cx="647700" cy="215900"/>
          </a:xfrm>
          <a:prstGeom prst="line">
            <a:avLst/>
          </a:prstGeom>
          <a:ln w="28575" cap="flat" cmpd="sng">
            <a:solidFill>
              <a:schemeClr val="tx1"/>
            </a:solidFill>
            <a:prstDash val="solid"/>
            <a:round/>
            <a:headEnd type="none" w="med" len="med"/>
            <a:tailEnd type="triangle" w="lg" len="lg"/>
          </a:ln>
        </p:spPr>
      </p:sp>
      <p:sp>
        <p:nvSpPr>
          <p:cNvPr id="52229" name="Line 5"/>
          <p:cNvSpPr/>
          <p:nvPr/>
        </p:nvSpPr>
        <p:spPr>
          <a:xfrm>
            <a:off x="5489575" y="3375025"/>
            <a:ext cx="379413" cy="433388"/>
          </a:xfrm>
          <a:prstGeom prst="line">
            <a:avLst/>
          </a:prstGeom>
          <a:ln w="28575" cap="flat" cmpd="sng">
            <a:solidFill>
              <a:schemeClr val="tx1"/>
            </a:solidFill>
            <a:prstDash val="solid"/>
            <a:round/>
            <a:headEnd type="none" w="med" len="med"/>
            <a:tailEnd type="triangle" w="lg" len="lg"/>
          </a:ln>
        </p:spPr>
      </p:sp>
      <p:sp>
        <p:nvSpPr>
          <p:cNvPr id="52230" name="Rectangle 6"/>
          <p:cNvSpPr/>
          <p:nvPr/>
        </p:nvSpPr>
        <p:spPr>
          <a:xfrm>
            <a:off x="1258888" y="2781300"/>
            <a:ext cx="1243012" cy="1620838"/>
          </a:xfrm>
          <a:prstGeom prst="rect">
            <a:avLst/>
          </a:prstGeom>
          <a:noFill/>
          <a:ln w="28575" cap="flat" cmpd="sng">
            <a:solidFill>
              <a:srgbClr val="800080"/>
            </a:solidFill>
            <a:prstDash val="solid"/>
            <a:miter/>
            <a:headEnd type="none" w="med" len="med"/>
            <a:tailEnd type="none" w="med" len="med"/>
          </a:ln>
        </p:spPr>
        <p:txBody>
          <a:bodyPr wrap="none" anchor="ctr"/>
          <a:p>
            <a:pPr lvl="0" inden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52231" name="Rectangle 7"/>
          <p:cNvSpPr/>
          <p:nvPr/>
        </p:nvSpPr>
        <p:spPr>
          <a:xfrm>
            <a:off x="3762375" y="2835275"/>
            <a:ext cx="1565275" cy="2052638"/>
          </a:xfrm>
          <a:prstGeom prst="rect">
            <a:avLst/>
          </a:prstGeom>
          <a:noFill/>
          <a:ln w="28575" cap="flat" cmpd="sng">
            <a:solidFill>
              <a:srgbClr val="800080"/>
            </a:solidFill>
            <a:prstDash val="solid"/>
            <a:miter/>
            <a:headEnd type="none" w="med" len="med"/>
            <a:tailEnd type="none" w="med" len="med"/>
          </a:ln>
        </p:spPr>
        <p:txBody>
          <a:bodyPr wrap="none" anchor="ctr"/>
          <a:p>
            <a:pPr lvl="0" indent="0" algn="ctr">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52232" name="Oval 8"/>
          <p:cNvSpPr/>
          <p:nvPr/>
        </p:nvSpPr>
        <p:spPr>
          <a:xfrm>
            <a:off x="6137275" y="2887663"/>
            <a:ext cx="1314450" cy="487362"/>
          </a:xfrm>
          <a:prstGeom prst="ellipse">
            <a:avLst/>
          </a:prstGeom>
          <a:noFill/>
          <a:ln w="28575" cap="flat" cmpd="sng">
            <a:solidFill>
              <a:srgbClr val="800080"/>
            </a:solidFill>
            <a:prstDash val="solid"/>
            <a:round/>
            <a:headEnd type="none" w="med" len="med"/>
            <a:tailEnd type="none" w="med" len="med"/>
          </a:ln>
        </p:spPr>
        <p:txBody>
          <a:bodyPr wrap="none" anchor="ctr"/>
          <a:p>
            <a:pPr lvl="0" inden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52233" name="Oval 9"/>
          <p:cNvSpPr/>
          <p:nvPr/>
        </p:nvSpPr>
        <p:spPr>
          <a:xfrm>
            <a:off x="5867400" y="3429000"/>
            <a:ext cx="2349500" cy="595313"/>
          </a:xfrm>
          <a:prstGeom prst="ellipse">
            <a:avLst/>
          </a:prstGeom>
          <a:noFill/>
          <a:ln w="28575" cap="flat" cmpd="sng">
            <a:solidFill>
              <a:srgbClr val="800080"/>
            </a:solidFill>
            <a:prstDash val="solid"/>
            <a:round/>
            <a:headEnd type="none" w="med" len="med"/>
            <a:tailEnd type="none" w="med" len="med"/>
          </a:ln>
        </p:spPr>
        <p:txBody>
          <a:bodyPr wrap="none" anchor="ctr"/>
          <a:p>
            <a:pPr lvl="0" inden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52234" name="Line 10"/>
          <p:cNvSpPr/>
          <p:nvPr/>
        </p:nvSpPr>
        <p:spPr>
          <a:xfrm>
            <a:off x="2771775" y="2420938"/>
            <a:ext cx="1241425" cy="0"/>
          </a:xfrm>
          <a:prstGeom prst="line">
            <a:avLst/>
          </a:prstGeom>
          <a:ln w="19050" cap="flat" cmpd="sng">
            <a:solidFill>
              <a:srgbClr val="000000"/>
            </a:solidFill>
            <a:prstDash val="solid"/>
            <a:round/>
            <a:headEnd type="none" w="med" len="med"/>
            <a:tailEnd type="triangle" w="lg" len="lg"/>
          </a:ln>
        </p:spPr>
      </p:sp>
      <p:sp>
        <p:nvSpPr>
          <p:cNvPr id="52235" name="Line 11"/>
          <p:cNvSpPr/>
          <p:nvPr/>
        </p:nvSpPr>
        <p:spPr>
          <a:xfrm>
            <a:off x="5076825" y="2420938"/>
            <a:ext cx="917575" cy="0"/>
          </a:xfrm>
          <a:prstGeom prst="line">
            <a:avLst/>
          </a:prstGeom>
          <a:ln w="19050" cap="flat" cmpd="sng">
            <a:solidFill>
              <a:srgbClr val="000000"/>
            </a:solidFill>
            <a:prstDash val="solid"/>
            <a:round/>
            <a:headEnd type="none" w="med" len="med"/>
            <a:tailEnd type="triangle" w="lg" len="lg"/>
          </a:ln>
        </p:spPr>
      </p:sp>
      <p:sp>
        <p:nvSpPr>
          <p:cNvPr id="52236" name="Line 13"/>
          <p:cNvSpPr/>
          <p:nvPr/>
        </p:nvSpPr>
        <p:spPr>
          <a:xfrm>
            <a:off x="2789238" y="3482975"/>
            <a:ext cx="271462" cy="0"/>
          </a:xfrm>
          <a:prstGeom prst="line">
            <a:avLst/>
          </a:prstGeom>
          <a:ln w="31750" cap="flat" cmpd="sng">
            <a:solidFill>
              <a:schemeClr val="tx1"/>
            </a:solidFill>
            <a:prstDash val="solid"/>
            <a:round/>
            <a:headEnd type="none" w="med" len="med"/>
            <a:tailEnd type="none" w="med" len="med"/>
          </a:ln>
        </p:spPr>
      </p:sp>
      <p:sp>
        <p:nvSpPr>
          <p:cNvPr id="52237" name="Line 14"/>
          <p:cNvSpPr/>
          <p:nvPr/>
        </p:nvSpPr>
        <p:spPr>
          <a:xfrm flipV="1">
            <a:off x="3006725" y="3213100"/>
            <a:ext cx="755650" cy="269875"/>
          </a:xfrm>
          <a:prstGeom prst="line">
            <a:avLst/>
          </a:prstGeom>
          <a:ln w="19050" cap="flat" cmpd="sng">
            <a:solidFill>
              <a:schemeClr val="tx1"/>
            </a:solidFill>
            <a:prstDash val="solid"/>
            <a:round/>
            <a:headEnd type="none" w="med" len="med"/>
            <a:tailEnd type="triangle" w="lg" len="lg"/>
          </a:ln>
        </p:spPr>
      </p:sp>
      <p:sp>
        <p:nvSpPr>
          <p:cNvPr id="52238" name="Line 15"/>
          <p:cNvSpPr/>
          <p:nvPr/>
        </p:nvSpPr>
        <p:spPr>
          <a:xfrm>
            <a:off x="3060700" y="3482975"/>
            <a:ext cx="701675" cy="649288"/>
          </a:xfrm>
          <a:prstGeom prst="line">
            <a:avLst/>
          </a:prstGeom>
          <a:ln w="19050" cap="flat" cmpd="sng">
            <a:solidFill>
              <a:schemeClr val="tx1"/>
            </a:solidFill>
            <a:prstDash val="solid"/>
            <a:round/>
            <a:headEnd type="none" w="med" len="med"/>
            <a:tailEnd type="triangle" w="lg" len="lg"/>
          </a:ln>
        </p:spPr>
      </p:sp>
      <p:sp>
        <p:nvSpPr>
          <p:cNvPr id="52239" name="Line 16"/>
          <p:cNvSpPr/>
          <p:nvPr/>
        </p:nvSpPr>
        <p:spPr>
          <a:xfrm>
            <a:off x="5327650" y="3375025"/>
            <a:ext cx="161925" cy="0"/>
          </a:xfrm>
          <a:prstGeom prst="line">
            <a:avLst/>
          </a:prstGeom>
          <a:ln w="28575" cap="flat" cmpd="sng">
            <a:solidFill>
              <a:schemeClr val="tx1"/>
            </a:solidFill>
            <a:prstDash val="solid"/>
            <a:round/>
            <a:headEnd type="none" w="med" len="med"/>
            <a:tailEnd type="none" w="med" len="med"/>
          </a:ln>
        </p:spPr>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65538"/>
                                        </p:tgtEl>
                                        <p:attrNameLst>
                                          <p:attrName>style.visibility</p:attrName>
                                        </p:attrNameLst>
                                      </p:cBhvr>
                                      <p:to>
                                        <p:strVal val="visible"/>
                                      </p:to>
                                    </p:set>
                                    <p:anim calcmode="lin" valueType="num">
                                      <p:cBhvr additive="base">
                                        <p:cTn id="7" dur="799" fill="hold">
                                          <p:stCondLst>
                                            <p:cond delay="0"/>
                                          </p:stCondLst>
                                        </p:cTn>
                                        <p:tgtEl>
                                          <p:spTgt spid="65538"/>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6553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64515">
                                            <p:txEl>
                                              <p:charRg st="0" end="7"/>
                                            </p:txEl>
                                          </p:spTgt>
                                        </p:tgtEl>
                                        <p:attrNameLst>
                                          <p:attrName>style.visibility</p:attrName>
                                        </p:attrNameLst>
                                      </p:cBhvr>
                                      <p:to>
                                        <p:strVal val="visible"/>
                                      </p:to>
                                    </p:set>
                                    <p:animEffect transition="in" filter="fade">
                                      <p:cBhvr>
                                        <p:cTn id="13" dur="1000"/>
                                        <p:tgtEl>
                                          <p:spTgt spid="64515">
                                            <p:txEl>
                                              <p:charRg st="0" end="7"/>
                                            </p:txEl>
                                          </p:spTgt>
                                        </p:tgtEl>
                                      </p:cBhvr>
                                    </p:animEffect>
                                    <p:anim calcmode="lin" valueType="num">
                                      <p:cBhvr>
                                        <p:cTn id="14" dur="1000" fill="hold"/>
                                        <p:tgtEl>
                                          <p:spTgt spid="64515">
                                            <p:txEl>
                                              <p:charRg st="0" end="7"/>
                                            </p:txEl>
                                          </p:spTgt>
                                        </p:tgtEl>
                                        <p:attrNameLst>
                                          <p:attrName>ppt_x</p:attrName>
                                        </p:attrNameLst>
                                      </p:cBhvr>
                                      <p:tavLst>
                                        <p:tav tm="0">
                                          <p:val>
                                            <p:strVal val="#ppt_x-.1"/>
                                          </p:val>
                                        </p:tav>
                                        <p:tav tm="100000">
                                          <p:val>
                                            <p:strVal val="#ppt_x"/>
                                          </p:val>
                                        </p:tav>
                                      </p:tavLst>
                                    </p:anim>
                                    <p:anim calcmode="lin" valueType="num">
                                      <p:cBhvr>
                                        <p:cTn id="15" dur="1000" fill="hold"/>
                                        <p:tgtEl>
                                          <p:spTgt spid="64515">
                                            <p:txEl>
                                              <p:charRg st="0" end="7"/>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64515">
                                            <p:txEl>
                                              <p:charRg st="7" end="39"/>
                                            </p:txEl>
                                          </p:spTgt>
                                        </p:tgtEl>
                                        <p:attrNameLst>
                                          <p:attrName>style.visibility</p:attrName>
                                        </p:attrNameLst>
                                      </p:cBhvr>
                                      <p:to>
                                        <p:strVal val="visible"/>
                                      </p:to>
                                    </p:set>
                                    <p:animEffect transition="in" filter="fade">
                                      <p:cBhvr>
                                        <p:cTn id="18" dur="1000"/>
                                        <p:tgtEl>
                                          <p:spTgt spid="64515">
                                            <p:txEl>
                                              <p:charRg st="7" end="39"/>
                                            </p:txEl>
                                          </p:spTgt>
                                        </p:tgtEl>
                                      </p:cBhvr>
                                    </p:animEffect>
                                    <p:anim calcmode="lin" valueType="num">
                                      <p:cBhvr>
                                        <p:cTn id="19" dur="1000" fill="hold"/>
                                        <p:tgtEl>
                                          <p:spTgt spid="64515">
                                            <p:txEl>
                                              <p:charRg st="7" end="39"/>
                                            </p:txEl>
                                          </p:spTgt>
                                        </p:tgtEl>
                                        <p:attrNameLst>
                                          <p:attrName>ppt_x</p:attrName>
                                        </p:attrNameLst>
                                      </p:cBhvr>
                                      <p:tavLst>
                                        <p:tav tm="0">
                                          <p:val>
                                            <p:strVal val="#ppt_x-.1"/>
                                          </p:val>
                                        </p:tav>
                                        <p:tav tm="100000">
                                          <p:val>
                                            <p:strVal val="#ppt_x"/>
                                          </p:val>
                                        </p:tav>
                                      </p:tavLst>
                                    </p:anim>
                                    <p:anim calcmode="lin" valueType="num">
                                      <p:cBhvr>
                                        <p:cTn id="20" dur="1000" fill="hold"/>
                                        <p:tgtEl>
                                          <p:spTgt spid="64515">
                                            <p:txEl>
                                              <p:charRg st="7" end="39"/>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64515">
                                            <p:txEl>
                                              <p:charRg st="40" end="80"/>
                                            </p:txEl>
                                          </p:spTgt>
                                        </p:tgtEl>
                                        <p:attrNameLst>
                                          <p:attrName>style.visibility</p:attrName>
                                        </p:attrNameLst>
                                      </p:cBhvr>
                                      <p:to>
                                        <p:strVal val="visible"/>
                                      </p:to>
                                    </p:set>
                                    <p:animEffect transition="in" filter="fade">
                                      <p:cBhvr>
                                        <p:cTn id="23" dur="1000"/>
                                        <p:tgtEl>
                                          <p:spTgt spid="64515">
                                            <p:txEl>
                                              <p:charRg st="40" end="80"/>
                                            </p:txEl>
                                          </p:spTgt>
                                        </p:tgtEl>
                                      </p:cBhvr>
                                    </p:animEffect>
                                    <p:anim calcmode="lin" valueType="num">
                                      <p:cBhvr>
                                        <p:cTn id="24" dur="1000" fill="hold"/>
                                        <p:tgtEl>
                                          <p:spTgt spid="64515">
                                            <p:txEl>
                                              <p:charRg st="40" end="80"/>
                                            </p:txEl>
                                          </p:spTgt>
                                        </p:tgtEl>
                                        <p:attrNameLst>
                                          <p:attrName>ppt_x</p:attrName>
                                        </p:attrNameLst>
                                      </p:cBhvr>
                                      <p:tavLst>
                                        <p:tav tm="0">
                                          <p:val>
                                            <p:strVal val="#ppt_x-.1"/>
                                          </p:val>
                                        </p:tav>
                                        <p:tav tm="100000">
                                          <p:val>
                                            <p:strVal val="#ppt_x"/>
                                          </p:val>
                                        </p:tav>
                                      </p:tavLst>
                                    </p:anim>
                                    <p:anim calcmode="lin" valueType="num">
                                      <p:cBhvr>
                                        <p:cTn id="25" dur="1000" fill="hold"/>
                                        <p:tgtEl>
                                          <p:spTgt spid="64515">
                                            <p:txEl>
                                              <p:charRg st="40" end="80"/>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64515">
                                            <p:txEl>
                                              <p:charRg st="80" end="104"/>
                                            </p:txEl>
                                          </p:spTgt>
                                        </p:tgtEl>
                                        <p:attrNameLst>
                                          <p:attrName>style.visibility</p:attrName>
                                        </p:attrNameLst>
                                      </p:cBhvr>
                                      <p:to>
                                        <p:strVal val="visible"/>
                                      </p:to>
                                    </p:set>
                                    <p:animEffect transition="in" filter="fade">
                                      <p:cBhvr>
                                        <p:cTn id="28" dur="1000"/>
                                        <p:tgtEl>
                                          <p:spTgt spid="64515">
                                            <p:txEl>
                                              <p:charRg st="80" end="104"/>
                                            </p:txEl>
                                          </p:spTgt>
                                        </p:tgtEl>
                                      </p:cBhvr>
                                    </p:animEffect>
                                    <p:anim calcmode="lin" valueType="num">
                                      <p:cBhvr>
                                        <p:cTn id="29" dur="1000" fill="hold"/>
                                        <p:tgtEl>
                                          <p:spTgt spid="64515">
                                            <p:txEl>
                                              <p:charRg st="80" end="104"/>
                                            </p:txEl>
                                          </p:spTgt>
                                        </p:tgtEl>
                                        <p:attrNameLst>
                                          <p:attrName>ppt_x</p:attrName>
                                        </p:attrNameLst>
                                      </p:cBhvr>
                                      <p:tavLst>
                                        <p:tav tm="0">
                                          <p:val>
                                            <p:strVal val="#ppt_x-.1"/>
                                          </p:val>
                                        </p:tav>
                                        <p:tav tm="100000">
                                          <p:val>
                                            <p:strVal val="#ppt_x"/>
                                          </p:val>
                                        </p:tav>
                                      </p:tavLst>
                                    </p:anim>
                                    <p:anim calcmode="lin" valueType="num">
                                      <p:cBhvr>
                                        <p:cTn id="30" dur="1000" fill="hold"/>
                                        <p:tgtEl>
                                          <p:spTgt spid="64515">
                                            <p:txEl>
                                              <p:charRg st="80" end="104"/>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64515">
                                            <p:txEl>
                                              <p:charRg st="104" end="150"/>
                                            </p:txEl>
                                          </p:spTgt>
                                        </p:tgtEl>
                                        <p:attrNameLst>
                                          <p:attrName>style.visibility</p:attrName>
                                        </p:attrNameLst>
                                      </p:cBhvr>
                                      <p:to>
                                        <p:strVal val="visible"/>
                                      </p:to>
                                    </p:set>
                                    <p:animEffect transition="in" filter="fade">
                                      <p:cBhvr>
                                        <p:cTn id="33" dur="1000"/>
                                        <p:tgtEl>
                                          <p:spTgt spid="64515">
                                            <p:txEl>
                                              <p:charRg st="104" end="150"/>
                                            </p:txEl>
                                          </p:spTgt>
                                        </p:tgtEl>
                                      </p:cBhvr>
                                    </p:animEffect>
                                    <p:anim calcmode="lin" valueType="num">
                                      <p:cBhvr>
                                        <p:cTn id="34" dur="1000" fill="hold"/>
                                        <p:tgtEl>
                                          <p:spTgt spid="64515">
                                            <p:txEl>
                                              <p:charRg st="104" end="150"/>
                                            </p:txEl>
                                          </p:spTgt>
                                        </p:tgtEl>
                                        <p:attrNameLst>
                                          <p:attrName>ppt_x</p:attrName>
                                        </p:attrNameLst>
                                      </p:cBhvr>
                                      <p:tavLst>
                                        <p:tav tm="0">
                                          <p:val>
                                            <p:strVal val="#ppt_x-.1"/>
                                          </p:val>
                                        </p:tav>
                                        <p:tav tm="100000">
                                          <p:val>
                                            <p:strVal val="#ppt_x"/>
                                          </p:val>
                                        </p:tav>
                                      </p:tavLst>
                                    </p:anim>
                                    <p:anim calcmode="lin" valueType="num">
                                      <p:cBhvr>
                                        <p:cTn id="35" dur="1000" fill="hold"/>
                                        <p:tgtEl>
                                          <p:spTgt spid="64515">
                                            <p:txEl>
                                              <p:charRg st="104" end="150"/>
                                            </p:txEl>
                                          </p:spTgt>
                                        </p:tgtEl>
                                        <p:attrNameLst>
                                          <p:attrName>ppt_y</p:attrName>
                                        </p:attrNameLst>
                                      </p:cBhvr>
                                      <p:tavLst>
                                        <p:tav tm="0">
                                          <p:val>
                                            <p:strVal val="#ppt_y"/>
                                          </p:val>
                                        </p:tav>
                                        <p:tav tm="100000">
                                          <p:val>
                                            <p:strVal val="#ppt_y"/>
                                          </p:val>
                                        </p:tav>
                                      </p:tavLst>
                                    </p:anim>
                                  </p:childTnLst>
                                </p:cTn>
                              </p:par>
                              <p:par>
                                <p:cTn id="36" presetID="40" presetClass="entr" presetSubtype="0" fill="hold" grpId="0" nodeType="withEffect">
                                  <p:stCondLst>
                                    <p:cond delay="0"/>
                                  </p:stCondLst>
                                  <p:iterate type="lt">
                                    <p:tmPct val="10000"/>
                                  </p:iterate>
                                  <p:childTnLst>
                                    <p:set>
                                      <p:cBhvr>
                                        <p:cTn id="37" fill="hold">
                                          <p:stCondLst>
                                            <p:cond delay="0"/>
                                          </p:stCondLst>
                                        </p:cTn>
                                        <p:tgtEl>
                                          <p:spTgt spid="64515">
                                            <p:txEl>
                                              <p:charRg st="150" end="167"/>
                                            </p:txEl>
                                          </p:spTgt>
                                        </p:tgtEl>
                                        <p:attrNameLst>
                                          <p:attrName>style.visibility</p:attrName>
                                        </p:attrNameLst>
                                      </p:cBhvr>
                                      <p:to>
                                        <p:strVal val="visible"/>
                                      </p:to>
                                    </p:set>
                                    <p:animEffect transition="in" filter="fade">
                                      <p:cBhvr>
                                        <p:cTn id="38" dur="1000"/>
                                        <p:tgtEl>
                                          <p:spTgt spid="64515">
                                            <p:txEl>
                                              <p:charRg st="150" end="167"/>
                                            </p:txEl>
                                          </p:spTgt>
                                        </p:tgtEl>
                                      </p:cBhvr>
                                    </p:animEffect>
                                    <p:anim calcmode="lin" valueType="num">
                                      <p:cBhvr>
                                        <p:cTn id="39" dur="1000" fill="hold"/>
                                        <p:tgtEl>
                                          <p:spTgt spid="64515">
                                            <p:txEl>
                                              <p:charRg st="150" end="167"/>
                                            </p:txEl>
                                          </p:spTgt>
                                        </p:tgtEl>
                                        <p:attrNameLst>
                                          <p:attrName>ppt_x</p:attrName>
                                        </p:attrNameLst>
                                      </p:cBhvr>
                                      <p:tavLst>
                                        <p:tav tm="0">
                                          <p:val>
                                            <p:strVal val="#ppt_x-.1"/>
                                          </p:val>
                                        </p:tav>
                                        <p:tav tm="100000">
                                          <p:val>
                                            <p:strVal val="#ppt_x"/>
                                          </p:val>
                                        </p:tav>
                                      </p:tavLst>
                                    </p:anim>
                                    <p:anim calcmode="lin" valueType="num">
                                      <p:cBhvr>
                                        <p:cTn id="40" dur="1000" fill="hold"/>
                                        <p:tgtEl>
                                          <p:spTgt spid="64515">
                                            <p:txEl>
                                              <p:charRg st="150" end="167"/>
                                            </p:txEl>
                                          </p:spTgt>
                                        </p:tgtEl>
                                        <p:attrNameLst>
                                          <p:attrName>ppt_y</p:attrName>
                                        </p:attrNameLst>
                                      </p:cBhvr>
                                      <p:tavLst>
                                        <p:tav tm="0">
                                          <p:val>
                                            <p:strVal val="#ppt_y"/>
                                          </p:val>
                                        </p:tav>
                                        <p:tav tm="100000">
                                          <p:val>
                                            <p:strVal val="#ppt_y"/>
                                          </p:val>
                                        </p:tav>
                                      </p:tavLst>
                                    </p:anim>
                                  </p:childTnLst>
                                </p:cTn>
                              </p:par>
                              <p:par>
                                <p:cTn id="41" presetID="40" presetClass="entr" presetSubtype="0" fill="hold" grpId="0" nodeType="withEffect">
                                  <p:stCondLst>
                                    <p:cond delay="0"/>
                                  </p:stCondLst>
                                  <p:iterate type="lt">
                                    <p:tmPct val="10000"/>
                                  </p:iterate>
                                  <p:childTnLst>
                                    <p:set>
                                      <p:cBhvr>
                                        <p:cTn id="42" fill="hold">
                                          <p:stCondLst>
                                            <p:cond delay="0"/>
                                          </p:stCondLst>
                                        </p:cTn>
                                        <p:tgtEl>
                                          <p:spTgt spid="64515">
                                            <p:txEl>
                                              <p:charRg st="167" end="195"/>
                                            </p:txEl>
                                          </p:spTgt>
                                        </p:tgtEl>
                                        <p:attrNameLst>
                                          <p:attrName>style.visibility</p:attrName>
                                        </p:attrNameLst>
                                      </p:cBhvr>
                                      <p:to>
                                        <p:strVal val="visible"/>
                                      </p:to>
                                    </p:set>
                                    <p:animEffect transition="in" filter="fade">
                                      <p:cBhvr>
                                        <p:cTn id="43" dur="1000"/>
                                        <p:tgtEl>
                                          <p:spTgt spid="64515">
                                            <p:txEl>
                                              <p:charRg st="167" end="195"/>
                                            </p:txEl>
                                          </p:spTgt>
                                        </p:tgtEl>
                                      </p:cBhvr>
                                    </p:animEffect>
                                    <p:anim calcmode="lin" valueType="num">
                                      <p:cBhvr>
                                        <p:cTn id="44" dur="1000" fill="hold"/>
                                        <p:tgtEl>
                                          <p:spTgt spid="64515">
                                            <p:txEl>
                                              <p:charRg st="167" end="195"/>
                                            </p:txEl>
                                          </p:spTgt>
                                        </p:tgtEl>
                                        <p:attrNameLst>
                                          <p:attrName>ppt_x</p:attrName>
                                        </p:attrNameLst>
                                      </p:cBhvr>
                                      <p:tavLst>
                                        <p:tav tm="0">
                                          <p:val>
                                            <p:strVal val="#ppt_x-.1"/>
                                          </p:val>
                                        </p:tav>
                                        <p:tav tm="100000">
                                          <p:val>
                                            <p:strVal val="#ppt_x"/>
                                          </p:val>
                                        </p:tav>
                                      </p:tavLst>
                                    </p:anim>
                                    <p:anim calcmode="lin" valueType="num">
                                      <p:cBhvr>
                                        <p:cTn id="45" dur="1000" fill="hold"/>
                                        <p:tgtEl>
                                          <p:spTgt spid="64515">
                                            <p:txEl>
                                              <p:charRg st="167" end="195"/>
                                            </p:txEl>
                                          </p:spTgt>
                                        </p:tgtEl>
                                        <p:attrNameLst>
                                          <p:attrName>ppt_y</p:attrName>
                                        </p:attrNameLst>
                                      </p:cBhvr>
                                      <p:tavLst>
                                        <p:tav tm="0">
                                          <p:val>
                                            <p:strVal val="#ppt_y"/>
                                          </p:val>
                                        </p:tav>
                                        <p:tav tm="100000">
                                          <p:val>
                                            <p:strVal val="#ppt_y"/>
                                          </p:val>
                                        </p:tav>
                                      </p:tavLst>
                                    </p:anim>
                                  </p:childTnLst>
                                </p:cTn>
                              </p:par>
                              <p:par>
                                <p:cTn id="46" presetID="40" presetClass="entr" presetSubtype="0" fill="hold" grpId="0" nodeType="withEffect">
                                  <p:stCondLst>
                                    <p:cond delay="0"/>
                                  </p:stCondLst>
                                  <p:iterate type="lt">
                                    <p:tmPct val="10000"/>
                                  </p:iterate>
                                  <p:childTnLst>
                                    <p:set>
                                      <p:cBhvr>
                                        <p:cTn id="47" fill="hold">
                                          <p:stCondLst>
                                            <p:cond delay="0"/>
                                          </p:stCondLst>
                                        </p:cTn>
                                        <p:tgtEl>
                                          <p:spTgt spid="64515">
                                            <p:txEl>
                                              <p:charRg st="197" end="240"/>
                                            </p:txEl>
                                          </p:spTgt>
                                        </p:tgtEl>
                                        <p:attrNameLst>
                                          <p:attrName>style.visibility</p:attrName>
                                        </p:attrNameLst>
                                      </p:cBhvr>
                                      <p:to>
                                        <p:strVal val="visible"/>
                                      </p:to>
                                    </p:set>
                                    <p:animEffect transition="in" filter="fade">
                                      <p:cBhvr>
                                        <p:cTn id="48" dur="1000"/>
                                        <p:tgtEl>
                                          <p:spTgt spid="64515">
                                            <p:txEl>
                                              <p:charRg st="197" end="240"/>
                                            </p:txEl>
                                          </p:spTgt>
                                        </p:tgtEl>
                                      </p:cBhvr>
                                    </p:animEffect>
                                    <p:anim calcmode="lin" valueType="num">
                                      <p:cBhvr>
                                        <p:cTn id="49" dur="1000" fill="hold"/>
                                        <p:tgtEl>
                                          <p:spTgt spid="64515">
                                            <p:txEl>
                                              <p:charRg st="197" end="240"/>
                                            </p:txEl>
                                          </p:spTgt>
                                        </p:tgtEl>
                                        <p:attrNameLst>
                                          <p:attrName>ppt_x</p:attrName>
                                        </p:attrNameLst>
                                      </p:cBhvr>
                                      <p:tavLst>
                                        <p:tav tm="0">
                                          <p:val>
                                            <p:strVal val="#ppt_x-.1"/>
                                          </p:val>
                                        </p:tav>
                                        <p:tav tm="100000">
                                          <p:val>
                                            <p:strVal val="#ppt_x"/>
                                          </p:val>
                                        </p:tav>
                                      </p:tavLst>
                                    </p:anim>
                                    <p:anim calcmode="lin" valueType="num">
                                      <p:cBhvr>
                                        <p:cTn id="50" dur="1000" fill="hold"/>
                                        <p:tgtEl>
                                          <p:spTgt spid="64515">
                                            <p:txEl>
                                              <p:charRg st="197" end="2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ldLvl="0"/>
      <p:bldP spid="6451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53250" name="文本框 5"/>
          <p:cNvSpPr txBox="1"/>
          <p:nvPr/>
        </p:nvSpPr>
        <p:spPr>
          <a:xfrm>
            <a:off x="1979613" y="476250"/>
            <a:ext cx="5111750" cy="1216025"/>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1600" b="1" dirty="0">
                <a:latin typeface="宋体" panose="02010600030101010101" pitchFamily="2" charset="-122"/>
                <a:ea typeface="宋体" panose="02010600030101010101" pitchFamily="2" charset="-122"/>
              </a:rPr>
              <a:t>可加计扣除研究开发费用情况归集表</a:t>
            </a:r>
            <a:r>
              <a:rPr lang="en-US" altLang="zh-CN" sz="1600" b="1" dirty="0">
                <a:latin typeface="宋体" panose="02010600030101010101" pitchFamily="2" charset="-122"/>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续表一</a:t>
            </a:r>
            <a:r>
              <a:rPr lang="en-US" altLang="zh-CN" sz="1400" b="1"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a:p>
            <a:pPr lvl="0" indent="0" algn="ctr" eaLnBrk="0" hangingPunct="0">
              <a:buFont typeface="Arial" panose="020B0604020202020204" pitchFamily="34" charset="0"/>
              <a:buNone/>
            </a:pPr>
            <a:endParaRPr lang="en-US" altLang="zh-CN" sz="1100" b="1" dirty="0">
              <a:latin typeface="宋体" panose="02010600030101010101" pitchFamily="2" charset="-122"/>
              <a:ea typeface="宋体" panose="02010600030101010101" pitchFamily="2" charset="-122"/>
            </a:endParaRPr>
          </a:p>
          <a:p>
            <a:pPr lvl="0" indent="0" algn="ctr" eaLnBrk="0" hangingPunct="0">
              <a:buFont typeface="Arial" panose="020B0604020202020204" pitchFamily="34" charset="0"/>
              <a:buNone/>
            </a:pPr>
            <a:r>
              <a:rPr lang="zh-CN" altLang="en-US" sz="1100" b="1" dirty="0">
                <a:latin typeface="宋体" panose="02010600030101010101" pitchFamily="2" charset="-122"/>
                <a:ea typeface="宋体" panose="02010600030101010101" pitchFamily="2" charset="-122"/>
              </a:rPr>
              <a:t>（已计入无形资产成本的费用除外）</a:t>
            </a:r>
            <a:endParaRPr lang="en-US" altLang="zh-CN" sz="1100" b="1" dirty="0">
              <a:latin typeface="宋体" panose="02010600030101010101" pitchFamily="2" charset="-122"/>
              <a:ea typeface="宋体" panose="02010600030101010101" pitchFamily="2" charset="-122"/>
            </a:endParaRPr>
          </a:p>
          <a:p>
            <a:pPr lvl="0" indent="0" algn="ctr" eaLnBrk="0" hangingPunct="0">
              <a:buFont typeface="Arial" panose="020B0604020202020204" pitchFamily="34" charset="0"/>
              <a:buNone/>
            </a:pPr>
            <a:endParaRPr lang="zh-CN" altLang="en-US" sz="11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纳税人名称</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公章</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纳税人识别号：</a:t>
            </a:r>
            <a:r>
              <a:rPr lang="en-US" altLang="zh-CN" sz="1200" dirty="0">
                <a:latin typeface="宋体" panose="02010600030101010101" pitchFamily="2" charset="-122"/>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r>
              <a:rPr lang="en-US" altLang="zh-CN" sz="1200" u="sng"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年度（</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季度）</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金额单位：元</a:t>
            </a:r>
            <a:endParaRPr lang="zh-CN" altLang="en-US" sz="1200" dirty="0">
              <a:latin typeface="Arial" panose="020B0604020202020204" pitchFamily="34" charset="0"/>
              <a:ea typeface="华文隶书" pitchFamily="2" charset="-122"/>
            </a:endParaRPr>
          </a:p>
        </p:txBody>
      </p:sp>
      <p:graphicFrame>
        <p:nvGraphicFramePr>
          <p:cNvPr id="68698" name="Group 90"/>
          <p:cNvGraphicFramePr>
            <a:graphicFrameLocks noGrp="1"/>
          </p:cNvGraphicFramePr>
          <p:nvPr/>
        </p:nvGraphicFramePr>
        <p:xfrm>
          <a:off x="1547813" y="1700213"/>
          <a:ext cx="6048375" cy="4995863"/>
        </p:xfrm>
        <a:graphic>
          <a:graphicData uri="http://schemas.openxmlformats.org/drawingml/2006/table">
            <a:tbl>
              <a:tblPr/>
              <a:tblGrid>
                <a:gridCol w="458787"/>
                <a:gridCol w="4252913"/>
                <a:gridCol w="1336675"/>
              </a:tblGrid>
              <a:tr h="412747">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序号</a:t>
                      </a:r>
                      <a:endParaRPr kumimoji="0" lang="zh-CN" altLang="en-US" sz="12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费  用  项  目</a:t>
                      </a:r>
                      <a:endParaRPr kumimoji="0" lang="zh-CN" altLang="en-US" sz="12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2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发生额</a:t>
                      </a:r>
                      <a:endParaRPr kumimoji="0" lang="zh-CN" altLang="en-US" sz="12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D9D9D9"/>
                    </a:solidFill>
                  </a:tcPr>
                </a:tc>
              </a:tr>
              <a:tr h="266700">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endPar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一、研发活动直接消耗的材料、燃料和动力费用</a:t>
                      </a:r>
                      <a:endPar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材料</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燃料</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4</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动力费用</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5</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6</a:t>
                      </a:r>
                      <a:endPar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二、直接从事研发活动的本企业在职人员费用</a:t>
                      </a:r>
                      <a:endPar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7</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工资、薪金</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8</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津贴、补贴</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9</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奖金</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10</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41300">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11</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12</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三、专门用于研发活动的有关折旧费</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（按规定一次或分次摊入管理费的仪器和设备除外）</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13</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仪器</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14</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设备</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15</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16</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四、专门用于研发活动的有关租赁费</a:t>
                      </a:r>
                      <a:endPar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2F2F2"/>
                    </a:solid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17</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仪器</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18</a:t>
                      </a:r>
                      <a:endParaRPr kumimoji="0" lang="en-US"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altLang="zh-CN"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设备</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1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sh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graphicFrame>
        <p:nvGraphicFramePr>
          <p:cNvPr id="70659" name="Group 3"/>
          <p:cNvGraphicFramePr>
            <a:graphicFrameLocks noGrp="1"/>
          </p:cNvGraphicFramePr>
          <p:nvPr/>
        </p:nvGraphicFramePr>
        <p:xfrm>
          <a:off x="1547813" y="1484313"/>
          <a:ext cx="6032500" cy="5305425"/>
        </p:xfrm>
        <a:graphic>
          <a:graphicData uri="http://schemas.openxmlformats.org/drawingml/2006/table">
            <a:tbl>
              <a:tblPr/>
              <a:tblGrid>
                <a:gridCol w="457200"/>
                <a:gridCol w="4656137"/>
                <a:gridCol w="919163"/>
              </a:tblGrid>
              <a:tr h="4032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序号</a:t>
                      </a:r>
                      <a:endParaRPr kumimoji="0" lang="zh-CN" sz="14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费  用  项  目</a:t>
                      </a:r>
                      <a:endParaRPr kumimoji="0" lang="zh-CN" sz="14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发生额</a:t>
                      </a:r>
                      <a:endParaRPr kumimoji="0" lang="zh-CN" sz="14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19</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20</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五、专门用于研发活动的有关无形资产摊销费</a:t>
                      </a:r>
                      <a:endParaRPr kumimoji="0" 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21</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软件</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22</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专利权</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23</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非专利技术</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24</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25</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六、专门用于中间试验和产品试制的模具、工艺装备开发及制造费</a:t>
                      </a:r>
                      <a:endParaRPr kumimoji="0" 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26</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27</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七、研发成果论证、鉴定、评审、验收费用</a:t>
                      </a:r>
                      <a:endParaRPr kumimoji="0" 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28</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29</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八、与研发活动直接相关的其它费用</a:t>
                      </a:r>
                      <a:endParaRPr kumimoji="0" 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30</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新产品设计费 </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31</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2.</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新工艺规程制定费</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32</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技术图书资料费 </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33</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4.</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资料翻译费</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34</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zh-CN"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 </a:t>
                      </a:r>
                      <a:endParaRPr kumimoji="0" lang="zh-CN" alt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35</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合计数</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1+2+3···+34</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36</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从有关部门和母公司取得的研究开发费专项拨款</a:t>
                      </a:r>
                      <a:endParaRPr kumimoji="0" 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37</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r>
                        <a:rPr kumimoji="0" lang="zh-CN" altLang="en-US" sz="14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加计扣除额</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35-36</a:t>
                      </a:r>
                      <a:r>
                        <a:rPr kumimoji="0" lang="zh-CN" alt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r>
                        <a:rPr kumimoji="0" lang="en-US" sz="12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×50%</a:t>
                      </a:r>
                      <a:endParaRPr kumimoji="0" lang="en-US"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pPr>
                      <a:endPar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endParaRPr>
                    </a:p>
                  </a:txBody>
                  <a:tcPr marL="9525" marR="9525" marT="9526" marB="0"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60" name="文本框 7"/>
          <p:cNvSpPr txBox="1"/>
          <p:nvPr/>
        </p:nvSpPr>
        <p:spPr>
          <a:xfrm>
            <a:off x="1979613" y="260350"/>
            <a:ext cx="5111750" cy="1216025"/>
          </a:xfrm>
          <a:prstGeom prst="rect">
            <a:avLst/>
          </a:prstGeom>
          <a:noFill/>
          <a:ln w="9525">
            <a:noFill/>
          </a:ln>
        </p:spPr>
        <p:txBody>
          <a:bodyPr anchor="t">
            <a:spAutoFit/>
          </a:bodyPr>
          <a:p>
            <a:pPr lvl="0" indent="0" algn="ctr" eaLnBrk="0" hangingPunct="0">
              <a:buFont typeface="Arial" panose="020B0604020202020204" pitchFamily="34" charset="0"/>
              <a:buNone/>
            </a:pPr>
            <a:r>
              <a:rPr lang="zh-CN" altLang="en-US" sz="1600" b="1" dirty="0">
                <a:latin typeface="宋体" panose="02010600030101010101" pitchFamily="2" charset="-122"/>
                <a:ea typeface="宋体" panose="02010600030101010101" pitchFamily="2" charset="-122"/>
              </a:rPr>
              <a:t>可加计扣除研究开发费用情况归集表</a:t>
            </a:r>
            <a:r>
              <a:rPr lang="en-US" altLang="zh-CN" sz="1600" b="1" dirty="0">
                <a:latin typeface="宋体" panose="02010600030101010101" pitchFamily="2" charset="-122"/>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续表二</a:t>
            </a:r>
            <a:r>
              <a:rPr lang="en-US" altLang="zh-CN" sz="1400" b="1"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a:p>
            <a:pPr lvl="0" indent="0" algn="ctr" eaLnBrk="0" hangingPunct="0">
              <a:buFont typeface="Arial" panose="020B0604020202020204" pitchFamily="34" charset="0"/>
              <a:buNone/>
            </a:pPr>
            <a:endParaRPr lang="en-US" altLang="zh-CN" sz="1100" b="1" dirty="0">
              <a:latin typeface="宋体" panose="02010600030101010101" pitchFamily="2" charset="-122"/>
              <a:ea typeface="宋体" panose="02010600030101010101" pitchFamily="2" charset="-122"/>
            </a:endParaRPr>
          </a:p>
          <a:p>
            <a:pPr lvl="0" indent="0" algn="ctr" eaLnBrk="0" hangingPunct="0">
              <a:buFont typeface="Arial" panose="020B0604020202020204" pitchFamily="34" charset="0"/>
              <a:buNone/>
            </a:pPr>
            <a:r>
              <a:rPr lang="zh-CN" altLang="en-US" sz="1100" b="1" dirty="0">
                <a:latin typeface="宋体" panose="02010600030101010101" pitchFamily="2" charset="-122"/>
                <a:ea typeface="宋体" panose="02010600030101010101" pitchFamily="2" charset="-122"/>
              </a:rPr>
              <a:t>（已计入无形资产成本的费用除外）</a:t>
            </a:r>
            <a:endParaRPr lang="en-US" altLang="zh-CN" sz="1100" b="1" dirty="0">
              <a:latin typeface="宋体" panose="02010600030101010101" pitchFamily="2" charset="-122"/>
              <a:ea typeface="宋体" panose="02010600030101010101" pitchFamily="2" charset="-122"/>
            </a:endParaRPr>
          </a:p>
          <a:p>
            <a:pPr lvl="0" indent="0" algn="ctr" eaLnBrk="0" hangingPunct="0">
              <a:buFont typeface="Arial" panose="020B0604020202020204" pitchFamily="34" charset="0"/>
              <a:buNone/>
            </a:pPr>
            <a:endParaRPr lang="zh-CN" altLang="en-US" sz="11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纳税人名称</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公章</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纳税人识别号：</a:t>
            </a:r>
            <a:r>
              <a:rPr lang="en-US" altLang="zh-CN" sz="1200" dirty="0">
                <a:latin typeface="宋体" panose="02010600030101010101" pitchFamily="2" charset="-122"/>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pPr lvl="0" indent="0" eaLnBrk="0" hangingPunct="0">
              <a:buFont typeface="Arial" panose="020B0604020202020204" pitchFamily="34" charset="0"/>
              <a:buNone/>
            </a:pPr>
            <a:r>
              <a:rPr lang="en-US" altLang="zh-CN" sz="1200" u="sng"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年度（</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季度）</a:t>
            </a:r>
            <a:r>
              <a:rPr lang="en-US" altLang="zh-CN" sz="1200"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金额单位：元</a:t>
            </a:r>
            <a:endParaRPr lang="zh-CN" altLang="en-US" sz="1200" dirty="0">
              <a:latin typeface="Arial" panose="020B0604020202020204" pitchFamily="34" charset="0"/>
              <a:ea typeface="华文隶书" pitchFamily="2" charset="-122"/>
            </a:endParaRPr>
          </a:p>
        </p:txBody>
      </p:sp>
    </p:spTree>
  </p:cSld>
  <p:clrMapOvr>
    <a:masterClrMapping/>
  </p:clrMapOvr>
  <p:transition>
    <p:push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1/7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8851" name="Rectangle 3"/>
          <p:cNvSpPr>
            <a:spLocks noGrp="1"/>
          </p:cNvSpPr>
          <p:nvPr>
            <p:ph type="body"/>
          </p:nvPr>
        </p:nvSpPr>
        <p:spPr>
          <a:xfrm>
            <a:off x="323850" y="1484313"/>
            <a:ext cx="8496300" cy="4752975"/>
          </a:xfrm>
          <a:ln/>
        </p:spPr>
        <p:txBody>
          <a:bodyPr wrap="square" lIns="91440" tIns="45720" rIns="91440" bIns="45720" anchor="t"/>
          <a:p>
            <a:pPr marL="469900" lvl="1" indent="-469900" eaLnBrk="1" hangingPunct="1">
              <a:lnSpc>
                <a:spcPct val="90000"/>
              </a:lnSpc>
              <a:buNone/>
            </a:pPr>
            <a:endParaRPr lang="en-US" altLang="zh-CN" sz="1400" dirty="0">
              <a:solidFill>
                <a:srgbClr val="7030A0"/>
              </a:solidFill>
              <a:latin typeface="楷体_GB2312" panose="02010609030101010101" pitchFamily="49" charset="-122"/>
              <a:ea typeface="楷体_GB2312" panose="02010609030101010101" pitchFamily="49" charset="-122"/>
            </a:endParaRPr>
          </a:p>
          <a:p>
            <a:pPr marL="469900" lvl="1" indent="-469900">
              <a:lnSpc>
                <a:spcPct val="80000"/>
              </a:lnSpc>
            </a:pPr>
            <a:r>
              <a:rPr lang="zh-CN" altLang="en-US" sz="1800" dirty="0"/>
              <a:t>例</a:t>
            </a:r>
            <a:r>
              <a:rPr lang="en-US" altLang="zh-CN" sz="1800" dirty="0"/>
              <a:t>1</a:t>
            </a:r>
            <a:r>
              <a:rPr lang="zh-CN" altLang="en-US" sz="1800" dirty="0"/>
              <a:t>：</a:t>
            </a:r>
            <a:r>
              <a:rPr lang="en-US" altLang="zh-CN" sz="1800" dirty="0"/>
              <a:t>A</a:t>
            </a:r>
            <a:r>
              <a:rPr lang="zh-CN" altLang="en-US" sz="1800" dirty="0"/>
              <a:t>公司自行研究开发一项技术，截至</a:t>
            </a:r>
            <a:r>
              <a:rPr lang="en-US" altLang="zh-CN" sz="1800" dirty="0"/>
              <a:t>2008</a:t>
            </a:r>
            <a:r>
              <a:rPr lang="zh-CN" altLang="en-US" sz="1800" dirty="0"/>
              <a:t>年</a:t>
            </a:r>
            <a:r>
              <a:rPr lang="en-US" altLang="zh-CN" sz="1800" dirty="0"/>
              <a:t>6</a:t>
            </a:r>
            <a:r>
              <a:rPr lang="zh-CN" altLang="en-US" sz="1800" dirty="0"/>
              <a:t>月</a:t>
            </a:r>
            <a:r>
              <a:rPr lang="en-US" altLang="zh-CN" sz="1800" dirty="0"/>
              <a:t>30</a:t>
            </a:r>
            <a:r>
              <a:rPr lang="zh-CN" altLang="en-US" sz="1800" dirty="0"/>
              <a:t>日，发生研发支出合计</a:t>
            </a:r>
            <a:r>
              <a:rPr lang="en-US" altLang="zh-CN" sz="1800" dirty="0"/>
              <a:t>100</a:t>
            </a:r>
            <a:r>
              <a:rPr lang="zh-CN" altLang="en-US" sz="1800" dirty="0"/>
              <a:t>万元，经测试该项研发活动完成了研究阶段，从</a:t>
            </a:r>
            <a:r>
              <a:rPr lang="en-US" altLang="zh-CN" sz="1800" dirty="0"/>
              <a:t>2008</a:t>
            </a:r>
            <a:r>
              <a:rPr lang="zh-CN" altLang="en-US" sz="1800" dirty="0"/>
              <a:t>年</a:t>
            </a:r>
            <a:r>
              <a:rPr lang="en-US" altLang="zh-CN" sz="1800" dirty="0"/>
              <a:t>7</a:t>
            </a:r>
            <a:r>
              <a:rPr lang="zh-CN" altLang="en-US" sz="1800" dirty="0"/>
              <a:t>月</a:t>
            </a:r>
            <a:r>
              <a:rPr lang="en-US" altLang="zh-CN" sz="1800" dirty="0"/>
              <a:t>1</a:t>
            </a:r>
            <a:r>
              <a:rPr lang="zh-CN" altLang="en-US" sz="1800" dirty="0"/>
              <a:t>日开始进入开发阶段。该阶段发生研发支出</a:t>
            </a:r>
            <a:r>
              <a:rPr lang="en-US" altLang="zh-CN" sz="1800" dirty="0"/>
              <a:t>120</a:t>
            </a:r>
            <a:r>
              <a:rPr lang="zh-CN" altLang="en-US" sz="1800" dirty="0"/>
              <a:t>万元，假定符合无形资产准则规定的开发支出资本化的条件。</a:t>
            </a:r>
            <a:r>
              <a:rPr lang="en-US" altLang="zh-CN" sz="1800" dirty="0"/>
              <a:t>2008</a:t>
            </a:r>
            <a:r>
              <a:rPr lang="zh-CN" altLang="en-US" sz="1800" dirty="0"/>
              <a:t>年</a:t>
            </a:r>
            <a:r>
              <a:rPr lang="en-US" altLang="zh-CN" sz="1800" dirty="0"/>
              <a:t>12</a:t>
            </a:r>
            <a:r>
              <a:rPr lang="zh-CN" altLang="en-US" sz="1800" dirty="0"/>
              <a:t>月</a:t>
            </a:r>
            <a:r>
              <a:rPr lang="en-US" altLang="zh-CN" sz="1800" dirty="0"/>
              <a:t>31</a:t>
            </a:r>
            <a:r>
              <a:rPr lang="zh-CN" altLang="en-US" sz="1800" dirty="0"/>
              <a:t>日，该项研发活动结束，最终开发出一项非专利技术。相关会计处理如下：</a:t>
            </a:r>
            <a:endParaRPr lang="zh-CN" altLang="en-US" sz="1800" dirty="0"/>
          </a:p>
          <a:p>
            <a:pPr marL="469900" lvl="1" indent="-469900">
              <a:lnSpc>
                <a:spcPct val="80000"/>
              </a:lnSpc>
            </a:pPr>
            <a:r>
              <a:rPr lang="zh-CN" altLang="en-US" sz="1800" dirty="0"/>
              <a:t>　　</a:t>
            </a:r>
            <a:r>
              <a:rPr lang="en-US" altLang="zh-CN" sz="1800" dirty="0"/>
              <a:t>1</a:t>
            </a:r>
            <a:r>
              <a:rPr lang="zh-CN" altLang="en-US" sz="1800" dirty="0"/>
              <a:t>、</a:t>
            </a:r>
            <a:r>
              <a:rPr lang="en-US" altLang="zh-CN" sz="1800" dirty="0"/>
              <a:t>2008</a:t>
            </a:r>
            <a:r>
              <a:rPr lang="zh-CN" altLang="en-US" sz="1800" dirty="0"/>
              <a:t>年</a:t>
            </a:r>
            <a:r>
              <a:rPr lang="en-US" altLang="zh-CN" sz="1800" dirty="0"/>
              <a:t>6</a:t>
            </a:r>
            <a:r>
              <a:rPr lang="zh-CN" altLang="en-US" sz="1800" dirty="0"/>
              <a:t>月</a:t>
            </a:r>
            <a:r>
              <a:rPr lang="en-US" altLang="zh-CN" sz="1800" dirty="0"/>
              <a:t>30</a:t>
            </a:r>
            <a:r>
              <a:rPr lang="zh-CN" altLang="en-US" sz="1800" dirty="0"/>
              <a:t>日前发生的研发支出： </a:t>
            </a:r>
            <a:endParaRPr lang="zh-CN" altLang="en-US" sz="1800" dirty="0"/>
          </a:p>
          <a:p>
            <a:pPr marL="469900" lvl="1" indent="-469900">
              <a:lnSpc>
                <a:spcPct val="80000"/>
              </a:lnSpc>
              <a:buNone/>
            </a:pPr>
            <a:r>
              <a:rPr lang="zh-CN" altLang="en-US" sz="1800" dirty="0"/>
              <a:t>　　        借：研发支出</a:t>
            </a:r>
            <a:r>
              <a:rPr lang="en-US" altLang="zh-CN" sz="1800" dirty="0"/>
              <a:t>—</a:t>
            </a:r>
            <a:r>
              <a:rPr lang="zh-CN" altLang="en-US" sz="1800" dirty="0"/>
              <a:t>费用化支出 </a:t>
            </a:r>
            <a:r>
              <a:rPr lang="en-US" altLang="zh-CN" sz="1800" dirty="0"/>
              <a:t>100 </a:t>
            </a:r>
            <a:endParaRPr lang="en-US" altLang="zh-CN" sz="1800" dirty="0"/>
          </a:p>
          <a:p>
            <a:pPr marL="469900" lvl="1" indent="-469900">
              <a:lnSpc>
                <a:spcPct val="80000"/>
              </a:lnSpc>
              <a:buNone/>
            </a:pPr>
            <a:r>
              <a:rPr lang="zh-CN" altLang="en-US" sz="1800" dirty="0"/>
              <a:t>　　　         　贷：</a:t>
            </a:r>
            <a:r>
              <a:rPr lang="zh-CN" altLang="en-US" sz="1800" dirty="0">
                <a:hlinkClick r:id="rId1"/>
              </a:rPr>
              <a:t>银行</a:t>
            </a:r>
            <a:r>
              <a:rPr lang="zh-CN" altLang="en-US" sz="1800" dirty="0"/>
              <a:t>存款等 </a:t>
            </a:r>
            <a:r>
              <a:rPr lang="en-US" altLang="zh-CN" sz="1800" dirty="0"/>
              <a:t>100 </a:t>
            </a:r>
            <a:endParaRPr lang="en-US" altLang="zh-CN" sz="1800" dirty="0"/>
          </a:p>
          <a:p>
            <a:pPr marL="469900" lvl="1" indent="-469900">
              <a:lnSpc>
                <a:spcPct val="80000"/>
              </a:lnSpc>
            </a:pPr>
            <a:r>
              <a:rPr lang="zh-CN" altLang="en-US" sz="1800" dirty="0"/>
              <a:t>　　</a:t>
            </a:r>
            <a:r>
              <a:rPr lang="en-US" altLang="zh-CN" sz="1800" dirty="0"/>
              <a:t>2</a:t>
            </a:r>
            <a:r>
              <a:rPr lang="zh-CN" altLang="en-US" sz="1800" dirty="0"/>
              <a:t>、</a:t>
            </a:r>
            <a:r>
              <a:rPr lang="en-US" altLang="zh-CN" sz="1800" dirty="0"/>
              <a:t>2008</a:t>
            </a:r>
            <a:r>
              <a:rPr lang="zh-CN" altLang="en-US" sz="1800" dirty="0"/>
              <a:t>年</a:t>
            </a:r>
            <a:r>
              <a:rPr lang="en-US" altLang="zh-CN" sz="1800" dirty="0"/>
              <a:t>6</a:t>
            </a:r>
            <a:r>
              <a:rPr lang="zh-CN" altLang="en-US" sz="1800" dirty="0"/>
              <a:t>月</a:t>
            </a:r>
            <a:r>
              <a:rPr lang="en-US" altLang="zh-CN" sz="1800" dirty="0"/>
              <a:t>30</a:t>
            </a:r>
            <a:r>
              <a:rPr lang="zh-CN" altLang="en-US" sz="1800" dirty="0"/>
              <a:t>日前，发生的研发支出全部属于研究阶段的支出： </a:t>
            </a:r>
            <a:endParaRPr lang="zh-CN" altLang="en-US" sz="1800" dirty="0"/>
          </a:p>
          <a:p>
            <a:pPr marL="469900" lvl="1" indent="-469900">
              <a:lnSpc>
                <a:spcPct val="80000"/>
              </a:lnSpc>
              <a:buNone/>
            </a:pPr>
            <a:r>
              <a:rPr lang="zh-CN" altLang="en-US" sz="1800" dirty="0"/>
              <a:t>　　        借：管理费用 </a:t>
            </a:r>
            <a:r>
              <a:rPr lang="en-US" altLang="zh-CN" sz="1800" dirty="0"/>
              <a:t>100 </a:t>
            </a:r>
            <a:endParaRPr lang="en-US" altLang="zh-CN" sz="1800" dirty="0"/>
          </a:p>
          <a:p>
            <a:pPr marL="469900" lvl="1" indent="-469900">
              <a:lnSpc>
                <a:spcPct val="80000"/>
              </a:lnSpc>
              <a:buNone/>
            </a:pPr>
            <a:r>
              <a:rPr lang="zh-CN" altLang="en-US" sz="1800" dirty="0"/>
              <a:t>　　　         　贷：研发支出</a:t>
            </a:r>
            <a:r>
              <a:rPr lang="en-US" altLang="zh-CN" sz="1800" dirty="0"/>
              <a:t>—</a:t>
            </a:r>
            <a:r>
              <a:rPr lang="zh-CN" altLang="en-US" sz="1800" dirty="0"/>
              <a:t>费用化支出 </a:t>
            </a:r>
            <a:r>
              <a:rPr lang="en-US" altLang="zh-CN" sz="1800" dirty="0"/>
              <a:t>100 </a:t>
            </a:r>
            <a:endParaRPr lang="en-US" altLang="zh-CN" sz="1800" dirty="0"/>
          </a:p>
          <a:p>
            <a:pPr marL="469900" lvl="1" indent="-469900">
              <a:lnSpc>
                <a:spcPct val="80000"/>
              </a:lnSpc>
            </a:pPr>
            <a:r>
              <a:rPr lang="zh-CN" altLang="en-US" sz="1800" dirty="0"/>
              <a:t>　　</a:t>
            </a:r>
            <a:r>
              <a:rPr lang="en-US" altLang="zh-CN" sz="1800" dirty="0"/>
              <a:t>3</a:t>
            </a:r>
            <a:r>
              <a:rPr lang="zh-CN" altLang="en-US" sz="1800" dirty="0"/>
              <a:t>、</a:t>
            </a:r>
            <a:r>
              <a:rPr lang="en-US" altLang="zh-CN" sz="1800" dirty="0"/>
              <a:t>2008</a:t>
            </a:r>
            <a:r>
              <a:rPr lang="zh-CN" altLang="en-US" sz="1800" dirty="0"/>
              <a:t>年下半年，发生开发支出并满足资本化确认条件： </a:t>
            </a:r>
            <a:endParaRPr lang="zh-CN" altLang="en-US" sz="1800" dirty="0"/>
          </a:p>
          <a:p>
            <a:pPr marL="469900" lvl="1" indent="-469900">
              <a:lnSpc>
                <a:spcPct val="80000"/>
              </a:lnSpc>
              <a:buNone/>
            </a:pPr>
            <a:r>
              <a:rPr lang="zh-CN" altLang="en-US" sz="1800" dirty="0"/>
              <a:t>　　        借：研发支出</a:t>
            </a:r>
            <a:r>
              <a:rPr lang="en-US" altLang="zh-CN" sz="1800" dirty="0"/>
              <a:t>—</a:t>
            </a:r>
            <a:r>
              <a:rPr lang="zh-CN" altLang="en-US" sz="1800" dirty="0"/>
              <a:t>资本化支出 </a:t>
            </a:r>
            <a:r>
              <a:rPr lang="en-US" altLang="zh-CN" sz="1800" dirty="0"/>
              <a:t>120 </a:t>
            </a:r>
            <a:endParaRPr lang="en-US" altLang="zh-CN" sz="1800" dirty="0"/>
          </a:p>
          <a:p>
            <a:pPr marL="469900" lvl="1" indent="-469900">
              <a:lnSpc>
                <a:spcPct val="80000"/>
              </a:lnSpc>
              <a:buNone/>
            </a:pPr>
            <a:r>
              <a:rPr lang="zh-CN" altLang="en-US" sz="1800" dirty="0"/>
              <a:t>　　　         　贷：银行存款等 </a:t>
            </a:r>
            <a:r>
              <a:rPr lang="en-US" altLang="zh-CN" sz="1800" dirty="0"/>
              <a:t>120 </a:t>
            </a:r>
            <a:endParaRPr lang="en-US" altLang="zh-CN" sz="1800" dirty="0"/>
          </a:p>
          <a:p>
            <a:pPr marL="469900" lvl="1" indent="-469900">
              <a:lnSpc>
                <a:spcPct val="80000"/>
              </a:lnSpc>
            </a:pPr>
            <a:r>
              <a:rPr lang="zh-CN" altLang="en-US" sz="1800" dirty="0"/>
              <a:t>　　</a:t>
            </a:r>
            <a:r>
              <a:rPr lang="en-US" altLang="zh-CN" sz="1800" dirty="0"/>
              <a:t>4</a:t>
            </a:r>
            <a:r>
              <a:rPr lang="zh-CN" altLang="en-US" sz="1800" dirty="0"/>
              <a:t>、</a:t>
            </a:r>
            <a:r>
              <a:rPr lang="en-US" altLang="zh-CN" sz="1800" dirty="0"/>
              <a:t>2008</a:t>
            </a:r>
            <a:r>
              <a:rPr lang="zh-CN" altLang="en-US" sz="1800" dirty="0"/>
              <a:t>年</a:t>
            </a:r>
            <a:r>
              <a:rPr lang="en-US" altLang="zh-CN" sz="1800" dirty="0"/>
              <a:t>12</a:t>
            </a:r>
            <a:r>
              <a:rPr lang="zh-CN" altLang="en-US" sz="1800" dirty="0"/>
              <a:t>月</a:t>
            </a:r>
            <a:r>
              <a:rPr lang="en-US" altLang="zh-CN" sz="1800" dirty="0"/>
              <a:t>31</a:t>
            </a:r>
            <a:r>
              <a:rPr lang="zh-CN" altLang="en-US" sz="1800" dirty="0"/>
              <a:t>日，该技术研发完成并形成无形资产： </a:t>
            </a:r>
            <a:endParaRPr lang="zh-CN" altLang="en-US" sz="1800" dirty="0"/>
          </a:p>
          <a:p>
            <a:pPr marL="469900" lvl="1" indent="-469900">
              <a:lnSpc>
                <a:spcPct val="80000"/>
              </a:lnSpc>
              <a:buNone/>
            </a:pPr>
            <a:r>
              <a:rPr lang="zh-CN" altLang="en-US" sz="1800" dirty="0"/>
              <a:t>　　        借：无形资产</a:t>
            </a:r>
            <a:r>
              <a:rPr lang="en-US" altLang="zh-CN" sz="1800" dirty="0"/>
              <a:t>—</a:t>
            </a:r>
            <a:r>
              <a:rPr lang="zh-CN" altLang="en-US" sz="1800" dirty="0"/>
              <a:t>非专利技术 </a:t>
            </a:r>
            <a:r>
              <a:rPr lang="en-US" altLang="zh-CN" sz="1800" dirty="0"/>
              <a:t>120 </a:t>
            </a:r>
            <a:endParaRPr lang="en-US" altLang="zh-CN" sz="1800" dirty="0"/>
          </a:p>
          <a:p>
            <a:pPr marL="469900" lvl="1" indent="-469900">
              <a:lnSpc>
                <a:spcPct val="80000"/>
              </a:lnSpc>
              <a:buNone/>
            </a:pPr>
            <a:r>
              <a:rPr lang="zh-CN" altLang="en-US" sz="1800" dirty="0"/>
              <a:t>　　　       　贷：研发支出</a:t>
            </a:r>
            <a:r>
              <a:rPr lang="en-US" altLang="zh-CN" sz="1800" dirty="0"/>
              <a:t>—</a:t>
            </a:r>
            <a:r>
              <a:rPr lang="zh-CN" altLang="en-US" sz="1800" dirty="0"/>
              <a:t>资本化支出 </a:t>
            </a:r>
            <a:r>
              <a:rPr lang="en-US" altLang="zh-CN" sz="1800" dirty="0"/>
              <a:t>120 </a:t>
            </a:r>
            <a:endParaRPr lang="en-US" altLang="zh-CN" sz="1800" dirty="0"/>
          </a:p>
          <a:p>
            <a:pPr marL="469900" lvl="1" indent="-469900">
              <a:lnSpc>
                <a:spcPct val="80000"/>
              </a:lnSpc>
            </a:pPr>
            <a:endParaRPr lang="zh-CN" altLang="en-US" sz="11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79874"/>
                                        </p:tgtEl>
                                        <p:attrNameLst>
                                          <p:attrName>style.visibility</p:attrName>
                                        </p:attrNameLst>
                                      </p:cBhvr>
                                      <p:to>
                                        <p:strVal val="visible"/>
                                      </p:to>
                                    </p:set>
                                    <p:anim calcmode="lin" valueType="num">
                                      <p:cBhvr additive="base">
                                        <p:cTn id="7" dur="799" fill="hold">
                                          <p:stCondLst>
                                            <p:cond delay="0"/>
                                          </p:stCondLst>
                                        </p:cTn>
                                        <p:tgtEl>
                                          <p:spTgt spid="79874"/>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79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78851">
                                            <p:txEl>
                                              <p:charRg st="1" end="164"/>
                                            </p:txEl>
                                          </p:spTgt>
                                        </p:tgtEl>
                                        <p:attrNameLst>
                                          <p:attrName>style.visibility</p:attrName>
                                        </p:attrNameLst>
                                      </p:cBhvr>
                                      <p:to>
                                        <p:strVal val="visible"/>
                                      </p:to>
                                    </p:set>
                                    <p:animEffect transition="in" filter="fade">
                                      <p:cBhvr>
                                        <p:cTn id="13" dur="1000"/>
                                        <p:tgtEl>
                                          <p:spTgt spid="78851">
                                            <p:txEl>
                                              <p:charRg st="1" end="164"/>
                                            </p:txEl>
                                          </p:spTgt>
                                        </p:tgtEl>
                                      </p:cBhvr>
                                    </p:animEffect>
                                    <p:anim calcmode="lin" valueType="num">
                                      <p:cBhvr>
                                        <p:cTn id="14" dur="1000" fill="hold"/>
                                        <p:tgtEl>
                                          <p:spTgt spid="78851">
                                            <p:txEl>
                                              <p:charRg st="1" end="164"/>
                                            </p:txEl>
                                          </p:spTgt>
                                        </p:tgtEl>
                                        <p:attrNameLst>
                                          <p:attrName>ppt_x</p:attrName>
                                        </p:attrNameLst>
                                      </p:cBhvr>
                                      <p:tavLst>
                                        <p:tav tm="0">
                                          <p:val>
                                            <p:strVal val="#ppt_x-.1"/>
                                          </p:val>
                                        </p:tav>
                                        <p:tav tm="100000">
                                          <p:val>
                                            <p:strVal val="#ppt_x"/>
                                          </p:val>
                                        </p:tav>
                                      </p:tavLst>
                                    </p:anim>
                                    <p:anim calcmode="lin" valueType="num">
                                      <p:cBhvr>
                                        <p:cTn id="15" dur="1000" fill="hold"/>
                                        <p:tgtEl>
                                          <p:spTgt spid="78851">
                                            <p:txEl>
                                              <p:charRg st="1" end="164"/>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78851">
                                            <p:txEl>
                                              <p:charRg st="164" end="189"/>
                                            </p:txEl>
                                          </p:spTgt>
                                        </p:tgtEl>
                                        <p:attrNameLst>
                                          <p:attrName>style.visibility</p:attrName>
                                        </p:attrNameLst>
                                      </p:cBhvr>
                                      <p:to>
                                        <p:strVal val="visible"/>
                                      </p:to>
                                    </p:set>
                                    <p:animEffect transition="in" filter="fade">
                                      <p:cBhvr>
                                        <p:cTn id="18" dur="1000"/>
                                        <p:tgtEl>
                                          <p:spTgt spid="78851">
                                            <p:txEl>
                                              <p:charRg st="164" end="189"/>
                                            </p:txEl>
                                          </p:spTgt>
                                        </p:tgtEl>
                                      </p:cBhvr>
                                    </p:animEffect>
                                    <p:anim calcmode="lin" valueType="num">
                                      <p:cBhvr>
                                        <p:cTn id="19" dur="1000" fill="hold"/>
                                        <p:tgtEl>
                                          <p:spTgt spid="78851">
                                            <p:txEl>
                                              <p:charRg st="164" end="189"/>
                                            </p:txEl>
                                          </p:spTgt>
                                        </p:tgtEl>
                                        <p:attrNameLst>
                                          <p:attrName>ppt_x</p:attrName>
                                        </p:attrNameLst>
                                      </p:cBhvr>
                                      <p:tavLst>
                                        <p:tav tm="0">
                                          <p:val>
                                            <p:strVal val="#ppt_x-.1"/>
                                          </p:val>
                                        </p:tav>
                                        <p:tav tm="100000">
                                          <p:val>
                                            <p:strVal val="#ppt_x"/>
                                          </p:val>
                                        </p:tav>
                                      </p:tavLst>
                                    </p:anim>
                                    <p:anim calcmode="lin" valueType="num">
                                      <p:cBhvr>
                                        <p:cTn id="20" dur="1000" fill="hold"/>
                                        <p:tgtEl>
                                          <p:spTgt spid="78851">
                                            <p:txEl>
                                              <p:charRg st="164" end="189"/>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78851">
                                            <p:txEl>
                                              <p:charRg st="189" end="217"/>
                                            </p:txEl>
                                          </p:spTgt>
                                        </p:tgtEl>
                                        <p:attrNameLst>
                                          <p:attrName>style.visibility</p:attrName>
                                        </p:attrNameLst>
                                      </p:cBhvr>
                                      <p:to>
                                        <p:strVal val="visible"/>
                                      </p:to>
                                    </p:set>
                                    <p:animEffect transition="in" filter="fade">
                                      <p:cBhvr>
                                        <p:cTn id="23" dur="1000"/>
                                        <p:tgtEl>
                                          <p:spTgt spid="78851">
                                            <p:txEl>
                                              <p:charRg st="189" end="217"/>
                                            </p:txEl>
                                          </p:spTgt>
                                        </p:tgtEl>
                                      </p:cBhvr>
                                    </p:animEffect>
                                    <p:anim calcmode="lin" valueType="num">
                                      <p:cBhvr>
                                        <p:cTn id="24" dur="1000" fill="hold"/>
                                        <p:tgtEl>
                                          <p:spTgt spid="78851">
                                            <p:txEl>
                                              <p:charRg st="189" end="217"/>
                                            </p:txEl>
                                          </p:spTgt>
                                        </p:tgtEl>
                                        <p:attrNameLst>
                                          <p:attrName>ppt_x</p:attrName>
                                        </p:attrNameLst>
                                      </p:cBhvr>
                                      <p:tavLst>
                                        <p:tav tm="0">
                                          <p:val>
                                            <p:strVal val="#ppt_x-.1"/>
                                          </p:val>
                                        </p:tav>
                                        <p:tav tm="100000">
                                          <p:val>
                                            <p:strVal val="#ppt_x"/>
                                          </p:val>
                                        </p:tav>
                                      </p:tavLst>
                                    </p:anim>
                                    <p:anim calcmode="lin" valueType="num">
                                      <p:cBhvr>
                                        <p:cTn id="25" dur="1000" fill="hold"/>
                                        <p:tgtEl>
                                          <p:spTgt spid="78851">
                                            <p:txEl>
                                              <p:charRg st="189" end="217"/>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78851">
                                            <p:txEl>
                                              <p:charRg st="217" end="243"/>
                                            </p:txEl>
                                          </p:spTgt>
                                        </p:tgtEl>
                                        <p:attrNameLst>
                                          <p:attrName>style.visibility</p:attrName>
                                        </p:attrNameLst>
                                      </p:cBhvr>
                                      <p:to>
                                        <p:strVal val="visible"/>
                                      </p:to>
                                    </p:set>
                                    <p:animEffect transition="in" filter="fade">
                                      <p:cBhvr>
                                        <p:cTn id="28" dur="1000"/>
                                        <p:tgtEl>
                                          <p:spTgt spid="78851">
                                            <p:txEl>
                                              <p:charRg st="217" end="243"/>
                                            </p:txEl>
                                          </p:spTgt>
                                        </p:tgtEl>
                                      </p:cBhvr>
                                    </p:animEffect>
                                    <p:anim calcmode="lin" valueType="num">
                                      <p:cBhvr>
                                        <p:cTn id="29" dur="1000" fill="hold"/>
                                        <p:tgtEl>
                                          <p:spTgt spid="78851">
                                            <p:txEl>
                                              <p:charRg st="217" end="243"/>
                                            </p:txEl>
                                          </p:spTgt>
                                        </p:tgtEl>
                                        <p:attrNameLst>
                                          <p:attrName>ppt_x</p:attrName>
                                        </p:attrNameLst>
                                      </p:cBhvr>
                                      <p:tavLst>
                                        <p:tav tm="0">
                                          <p:val>
                                            <p:strVal val="#ppt_x-.1"/>
                                          </p:val>
                                        </p:tav>
                                        <p:tav tm="100000">
                                          <p:val>
                                            <p:strVal val="#ppt_x"/>
                                          </p:val>
                                        </p:tav>
                                      </p:tavLst>
                                    </p:anim>
                                    <p:anim calcmode="lin" valueType="num">
                                      <p:cBhvr>
                                        <p:cTn id="30" dur="1000" fill="hold"/>
                                        <p:tgtEl>
                                          <p:spTgt spid="78851">
                                            <p:txEl>
                                              <p:charRg st="217" end="243"/>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78851">
                                            <p:txEl>
                                              <p:charRg st="243" end="280"/>
                                            </p:txEl>
                                          </p:spTgt>
                                        </p:tgtEl>
                                        <p:attrNameLst>
                                          <p:attrName>style.visibility</p:attrName>
                                        </p:attrNameLst>
                                      </p:cBhvr>
                                      <p:to>
                                        <p:strVal val="visible"/>
                                      </p:to>
                                    </p:set>
                                    <p:animEffect transition="in" filter="fade">
                                      <p:cBhvr>
                                        <p:cTn id="33" dur="1000"/>
                                        <p:tgtEl>
                                          <p:spTgt spid="78851">
                                            <p:txEl>
                                              <p:charRg st="243" end="280"/>
                                            </p:txEl>
                                          </p:spTgt>
                                        </p:tgtEl>
                                      </p:cBhvr>
                                    </p:animEffect>
                                    <p:anim calcmode="lin" valueType="num">
                                      <p:cBhvr>
                                        <p:cTn id="34" dur="1000" fill="hold"/>
                                        <p:tgtEl>
                                          <p:spTgt spid="78851">
                                            <p:txEl>
                                              <p:charRg st="243" end="280"/>
                                            </p:txEl>
                                          </p:spTgt>
                                        </p:tgtEl>
                                        <p:attrNameLst>
                                          <p:attrName>ppt_x</p:attrName>
                                        </p:attrNameLst>
                                      </p:cBhvr>
                                      <p:tavLst>
                                        <p:tav tm="0">
                                          <p:val>
                                            <p:strVal val="#ppt_x-.1"/>
                                          </p:val>
                                        </p:tav>
                                        <p:tav tm="100000">
                                          <p:val>
                                            <p:strVal val="#ppt_x"/>
                                          </p:val>
                                        </p:tav>
                                      </p:tavLst>
                                    </p:anim>
                                    <p:anim calcmode="lin" valueType="num">
                                      <p:cBhvr>
                                        <p:cTn id="35" dur="1000" fill="hold"/>
                                        <p:tgtEl>
                                          <p:spTgt spid="78851">
                                            <p:txEl>
                                              <p:charRg st="243" end="280"/>
                                            </p:txEl>
                                          </p:spTgt>
                                        </p:tgtEl>
                                        <p:attrNameLst>
                                          <p:attrName>ppt_y</p:attrName>
                                        </p:attrNameLst>
                                      </p:cBhvr>
                                      <p:tavLst>
                                        <p:tav tm="0">
                                          <p:val>
                                            <p:strVal val="#ppt_y"/>
                                          </p:val>
                                        </p:tav>
                                        <p:tav tm="100000">
                                          <p:val>
                                            <p:strVal val="#ppt_y"/>
                                          </p:val>
                                        </p:tav>
                                      </p:tavLst>
                                    </p:anim>
                                  </p:childTnLst>
                                </p:cTn>
                              </p:par>
                              <p:par>
                                <p:cTn id="36" presetID="40" presetClass="entr" presetSubtype="0" fill="hold" grpId="0" nodeType="withEffect">
                                  <p:stCondLst>
                                    <p:cond delay="0"/>
                                  </p:stCondLst>
                                  <p:iterate type="lt">
                                    <p:tmPct val="10000"/>
                                  </p:iterate>
                                  <p:childTnLst>
                                    <p:set>
                                      <p:cBhvr>
                                        <p:cTn id="37" fill="hold">
                                          <p:stCondLst>
                                            <p:cond delay="0"/>
                                          </p:stCondLst>
                                        </p:cTn>
                                        <p:tgtEl>
                                          <p:spTgt spid="78851">
                                            <p:txEl>
                                              <p:charRg st="280" end="302"/>
                                            </p:txEl>
                                          </p:spTgt>
                                        </p:tgtEl>
                                        <p:attrNameLst>
                                          <p:attrName>style.visibility</p:attrName>
                                        </p:attrNameLst>
                                      </p:cBhvr>
                                      <p:to>
                                        <p:strVal val="visible"/>
                                      </p:to>
                                    </p:set>
                                    <p:animEffect transition="in" filter="fade">
                                      <p:cBhvr>
                                        <p:cTn id="38" dur="1000"/>
                                        <p:tgtEl>
                                          <p:spTgt spid="78851">
                                            <p:txEl>
                                              <p:charRg st="280" end="302"/>
                                            </p:txEl>
                                          </p:spTgt>
                                        </p:tgtEl>
                                      </p:cBhvr>
                                    </p:animEffect>
                                    <p:anim calcmode="lin" valueType="num">
                                      <p:cBhvr>
                                        <p:cTn id="39" dur="1000" fill="hold"/>
                                        <p:tgtEl>
                                          <p:spTgt spid="78851">
                                            <p:txEl>
                                              <p:charRg st="280" end="302"/>
                                            </p:txEl>
                                          </p:spTgt>
                                        </p:tgtEl>
                                        <p:attrNameLst>
                                          <p:attrName>ppt_x</p:attrName>
                                        </p:attrNameLst>
                                      </p:cBhvr>
                                      <p:tavLst>
                                        <p:tav tm="0">
                                          <p:val>
                                            <p:strVal val="#ppt_x-.1"/>
                                          </p:val>
                                        </p:tav>
                                        <p:tav tm="100000">
                                          <p:val>
                                            <p:strVal val="#ppt_x"/>
                                          </p:val>
                                        </p:tav>
                                      </p:tavLst>
                                    </p:anim>
                                    <p:anim calcmode="lin" valueType="num">
                                      <p:cBhvr>
                                        <p:cTn id="40" dur="1000" fill="hold"/>
                                        <p:tgtEl>
                                          <p:spTgt spid="78851">
                                            <p:txEl>
                                              <p:charRg st="280" end="302"/>
                                            </p:txEl>
                                          </p:spTgt>
                                        </p:tgtEl>
                                        <p:attrNameLst>
                                          <p:attrName>ppt_y</p:attrName>
                                        </p:attrNameLst>
                                      </p:cBhvr>
                                      <p:tavLst>
                                        <p:tav tm="0">
                                          <p:val>
                                            <p:strVal val="#ppt_y"/>
                                          </p:val>
                                        </p:tav>
                                        <p:tav tm="100000">
                                          <p:val>
                                            <p:strVal val="#ppt_y"/>
                                          </p:val>
                                        </p:tav>
                                      </p:tavLst>
                                    </p:anim>
                                  </p:childTnLst>
                                </p:cTn>
                              </p:par>
                              <p:par>
                                <p:cTn id="41" presetID="40" presetClass="entr" presetSubtype="0" fill="hold" grpId="0" nodeType="withEffect">
                                  <p:stCondLst>
                                    <p:cond delay="0"/>
                                  </p:stCondLst>
                                  <p:iterate type="lt">
                                    <p:tmPct val="10000"/>
                                  </p:iterate>
                                  <p:childTnLst>
                                    <p:set>
                                      <p:cBhvr>
                                        <p:cTn id="42" fill="hold">
                                          <p:stCondLst>
                                            <p:cond delay="0"/>
                                          </p:stCondLst>
                                        </p:cTn>
                                        <p:tgtEl>
                                          <p:spTgt spid="78851">
                                            <p:txEl>
                                              <p:charRg st="302" end="333"/>
                                            </p:txEl>
                                          </p:spTgt>
                                        </p:tgtEl>
                                        <p:attrNameLst>
                                          <p:attrName>style.visibility</p:attrName>
                                        </p:attrNameLst>
                                      </p:cBhvr>
                                      <p:to>
                                        <p:strVal val="visible"/>
                                      </p:to>
                                    </p:set>
                                    <p:animEffect transition="in" filter="fade">
                                      <p:cBhvr>
                                        <p:cTn id="43" dur="1000"/>
                                        <p:tgtEl>
                                          <p:spTgt spid="78851">
                                            <p:txEl>
                                              <p:charRg st="302" end="333"/>
                                            </p:txEl>
                                          </p:spTgt>
                                        </p:tgtEl>
                                      </p:cBhvr>
                                    </p:animEffect>
                                    <p:anim calcmode="lin" valueType="num">
                                      <p:cBhvr>
                                        <p:cTn id="44" dur="1000" fill="hold"/>
                                        <p:tgtEl>
                                          <p:spTgt spid="78851">
                                            <p:txEl>
                                              <p:charRg st="302" end="333"/>
                                            </p:txEl>
                                          </p:spTgt>
                                        </p:tgtEl>
                                        <p:attrNameLst>
                                          <p:attrName>ppt_x</p:attrName>
                                        </p:attrNameLst>
                                      </p:cBhvr>
                                      <p:tavLst>
                                        <p:tav tm="0">
                                          <p:val>
                                            <p:strVal val="#ppt_x-.1"/>
                                          </p:val>
                                        </p:tav>
                                        <p:tav tm="100000">
                                          <p:val>
                                            <p:strVal val="#ppt_x"/>
                                          </p:val>
                                        </p:tav>
                                      </p:tavLst>
                                    </p:anim>
                                    <p:anim calcmode="lin" valueType="num">
                                      <p:cBhvr>
                                        <p:cTn id="45" dur="1000" fill="hold"/>
                                        <p:tgtEl>
                                          <p:spTgt spid="78851">
                                            <p:txEl>
                                              <p:charRg st="302" end="333"/>
                                            </p:txEl>
                                          </p:spTgt>
                                        </p:tgtEl>
                                        <p:attrNameLst>
                                          <p:attrName>ppt_y</p:attrName>
                                        </p:attrNameLst>
                                      </p:cBhvr>
                                      <p:tavLst>
                                        <p:tav tm="0">
                                          <p:val>
                                            <p:strVal val="#ppt_y"/>
                                          </p:val>
                                        </p:tav>
                                        <p:tav tm="100000">
                                          <p:val>
                                            <p:strVal val="#ppt_y"/>
                                          </p:val>
                                        </p:tav>
                                      </p:tavLst>
                                    </p:anim>
                                  </p:childTnLst>
                                </p:cTn>
                              </p:par>
                              <p:par>
                                <p:cTn id="46" presetID="40" presetClass="entr" presetSubtype="0" fill="hold" grpId="0" nodeType="withEffect">
                                  <p:stCondLst>
                                    <p:cond delay="0"/>
                                  </p:stCondLst>
                                  <p:iterate type="lt">
                                    <p:tmPct val="10000"/>
                                  </p:iterate>
                                  <p:childTnLst>
                                    <p:set>
                                      <p:cBhvr>
                                        <p:cTn id="47" fill="hold">
                                          <p:stCondLst>
                                            <p:cond delay="0"/>
                                          </p:stCondLst>
                                        </p:cTn>
                                        <p:tgtEl>
                                          <p:spTgt spid="78851">
                                            <p:txEl>
                                              <p:charRg st="333" end="365"/>
                                            </p:txEl>
                                          </p:spTgt>
                                        </p:tgtEl>
                                        <p:attrNameLst>
                                          <p:attrName>style.visibility</p:attrName>
                                        </p:attrNameLst>
                                      </p:cBhvr>
                                      <p:to>
                                        <p:strVal val="visible"/>
                                      </p:to>
                                    </p:set>
                                    <p:animEffect transition="in" filter="fade">
                                      <p:cBhvr>
                                        <p:cTn id="48" dur="1000"/>
                                        <p:tgtEl>
                                          <p:spTgt spid="78851">
                                            <p:txEl>
                                              <p:charRg st="333" end="365"/>
                                            </p:txEl>
                                          </p:spTgt>
                                        </p:tgtEl>
                                      </p:cBhvr>
                                    </p:animEffect>
                                    <p:anim calcmode="lin" valueType="num">
                                      <p:cBhvr>
                                        <p:cTn id="49" dur="1000" fill="hold"/>
                                        <p:tgtEl>
                                          <p:spTgt spid="78851">
                                            <p:txEl>
                                              <p:charRg st="333" end="365"/>
                                            </p:txEl>
                                          </p:spTgt>
                                        </p:tgtEl>
                                        <p:attrNameLst>
                                          <p:attrName>ppt_x</p:attrName>
                                        </p:attrNameLst>
                                      </p:cBhvr>
                                      <p:tavLst>
                                        <p:tav tm="0">
                                          <p:val>
                                            <p:strVal val="#ppt_x-.1"/>
                                          </p:val>
                                        </p:tav>
                                        <p:tav tm="100000">
                                          <p:val>
                                            <p:strVal val="#ppt_x"/>
                                          </p:val>
                                        </p:tav>
                                      </p:tavLst>
                                    </p:anim>
                                    <p:anim calcmode="lin" valueType="num">
                                      <p:cBhvr>
                                        <p:cTn id="50" dur="1000" fill="hold"/>
                                        <p:tgtEl>
                                          <p:spTgt spid="78851">
                                            <p:txEl>
                                              <p:charRg st="333" end="365"/>
                                            </p:txEl>
                                          </p:spTgt>
                                        </p:tgtEl>
                                        <p:attrNameLst>
                                          <p:attrName>ppt_y</p:attrName>
                                        </p:attrNameLst>
                                      </p:cBhvr>
                                      <p:tavLst>
                                        <p:tav tm="0">
                                          <p:val>
                                            <p:strVal val="#ppt_y"/>
                                          </p:val>
                                        </p:tav>
                                        <p:tav tm="100000">
                                          <p:val>
                                            <p:strVal val="#ppt_y"/>
                                          </p:val>
                                        </p:tav>
                                      </p:tavLst>
                                    </p:anim>
                                  </p:childTnLst>
                                </p:cTn>
                              </p:par>
                              <p:par>
                                <p:cTn id="51" presetID="40" presetClass="entr" presetSubtype="0" fill="hold" grpId="0" nodeType="withEffect">
                                  <p:stCondLst>
                                    <p:cond delay="0"/>
                                  </p:stCondLst>
                                  <p:iterate type="lt">
                                    <p:tmPct val="10000"/>
                                  </p:iterate>
                                  <p:childTnLst>
                                    <p:set>
                                      <p:cBhvr>
                                        <p:cTn id="52" fill="hold">
                                          <p:stCondLst>
                                            <p:cond delay="0"/>
                                          </p:stCondLst>
                                        </p:cTn>
                                        <p:tgtEl>
                                          <p:spTgt spid="78851">
                                            <p:txEl>
                                              <p:charRg st="365" end="393"/>
                                            </p:txEl>
                                          </p:spTgt>
                                        </p:tgtEl>
                                        <p:attrNameLst>
                                          <p:attrName>style.visibility</p:attrName>
                                        </p:attrNameLst>
                                      </p:cBhvr>
                                      <p:to>
                                        <p:strVal val="visible"/>
                                      </p:to>
                                    </p:set>
                                    <p:animEffect transition="in" filter="fade">
                                      <p:cBhvr>
                                        <p:cTn id="53" dur="1000"/>
                                        <p:tgtEl>
                                          <p:spTgt spid="78851">
                                            <p:txEl>
                                              <p:charRg st="365" end="393"/>
                                            </p:txEl>
                                          </p:spTgt>
                                        </p:tgtEl>
                                      </p:cBhvr>
                                    </p:animEffect>
                                    <p:anim calcmode="lin" valueType="num">
                                      <p:cBhvr>
                                        <p:cTn id="54" dur="1000" fill="hold"/>
                                        <p:tgtEl>
                                          <p:spTgt spid="78851">
                                            <p:txEl>
                                              <p:charRg st="365" end="393"/>
                                            </p:txEl>
                                          </p:spTgt>
                                        </p:tgtEl>
                                        <p:attrNameLst>
                                          <p:attrName>ppt_x</p:attrName>
                                        </p:attrNameLst>
                                      </p:cBhvr>
                                      <p:tavLst>
                                        <p:tav tm="0">
                                          <p:val>
                                            <p:strVal val="#ppt_x-.1"/>
                                          </p:val>
                                        </p:tav>
                                        <p:tav tm="100000">
                                          <p:val>
                                            <p:strVal val="#ppt_x"/>
                                          </p:val>
                                        </p:tav>
                                      </p:tavLst>
                                    </p:anim>
                                    <p:anim calcmode="lin" valueType="num">
                                      <p:cBhvr>
                                        <p:cTn id="55" dur="1000" fill="hold"/>
                                        <p:tgtEl>
                                          <p:spTgt spid="78851">
                                            <p:txEl>
                                              <p:charRg st="365" end="393"/>
                                            </p:txEl>
                                          </p:spTgt>
                                        </p:tgtEl>
                                        <p:attrNameLst>
                                          <p:attrName>ppt_y</p:attrName>
                                        </p:attrNameLst>
                                      </p:cBhvr>
                                      <p:tavLst>
                                        <p:tav tm="0">
                                          <p:val>
                                            <p:strVal val="#ppt_y"/>
                                          </p:val>
                                        </p:tav>
                                        <p:tav tm="100000">
                                          <p:val>
                                            <p:strVal val="#ppt_y"/>
                                          </p:val>
                                        </p:tav>
                                      </p:tavLst>
                                    </p:anim>
                                  </p:childTnLst>
                                </p:cTn>
                              </p:par>
                              <p:par>
                                <p:cTn id="56" presetID="40" presetClass="entr" presetSubtype="0" fill="hold" grpId="0" nodeType="withEffect">
                                  <p:stCondLst>
                                    <p:cond delay="0"/>
                                  </p:stCondLst>
                                  <p:iterate type="lt">
                                    <p:tmPct val="10000"/>
                                  </p:iterate>
                                  <p:childTnLst>
                                    <p:set>
                                      <p:cBhvr>
                                        <p:cTn id="57" fill="hold">
                                          <p:stCondLst>
                                            <p:cond delay="0"/>
                                          </p:stCondLst>
                                        </p:cTn>
                                        <p:tgtEl>
                                          <p:spTgt spid="78851">
                                            <p:txEl>
                                              <p:charRg st="393" end="419"/>
                                            </p:txEl>
                                          </p:spTgt>
                                        </p:tgtEl>
                                        <p:attrNameLst>
                                          <p:attrName>style.visibility</p:attrName>
                                        </p:attrNameLst>
                                      </p:cBhvr>
                                      <p:to>
                                        <p:strVal val="visible"/>
                                      </p:to>
                                    </p:set>
                                    <p:animEffect transition="in" filter="fade">
                                      <p:cBhvr>
                                        <p:cTn id="58" dur="1000"/>
                                        <p:tgtEl>
                                          <p:spTgt spid="78851">
                                            <p:txEl>
                                              <p:charRg st="393" end="419"/>
                                            </p:txEl>
                                          </p:spTgt>
                                        </p:tgtEl>
                                      </p:cBhvr>
                                    </p:animEffect>
                                    <p:anim calcmode="lin" valueType="num">
                                      <p:cBhvr>
                                        <p:cTn id="59" dur="1000" fill="hold"/>
                                        <p:tgtEl>
                                          <p:spTgt spid="78851">
                                            <p:txEl>
                                              <p:charRg st="393" end="419"/>
                                            </p:txEl>
                                          </p:spTgt>
                                        </p:tgtEl>
                                        <p:attrNameLst>
                                          <p:attrName>ppt_x</p:attrName>
                                        </p:attrNameLst>
                                      </p:cBhvr>
                                      <p:tavLst>
                                        <p:tav tm="0">
                                          <p:val>
                                            <p:strVal val="#ppt_x-.1"/>
                                          </p:val>
                                        </p:tav>
                                        <p:tav tm="100000">
                                          <p:val>
                                            <p:strVal val="#ppt_x"/>
                                          </p:val>
                                        </p:tav>
                                      </p:tavLst>
                                    </p:anim>
                                    <p:anim calcmode="lin" valueType="num">
                                      <p:cBhvr>
                                        <p:cTn id="60" dur="1000" fill="hold"/>
                                        <p:tgtEl>
                                          <p:spTgt spid="78851">
                                            <p:txEl>
                                              <p:charRg st="393" end="419"/>
                                            </p:txEl>
                                          </p:spTgt>
                                        </p:tgtEl>
                                        <p:attrNameLst>
                                          <p:attrName>ppt_y</p:attrName>
                                        </p:attrNameLst>
                                      </p:cBhvr>
                                      <p:tavLst>
                                        <p:tav tm="0">
                                          <p:val>
                                            <p:strVal val="#ppt_y"/>
                                          </p:val>
                                        </p:tav>
                                        <p:tav tm="100000">
                                          <p:val>
                                            <p:strVal val="#ppt_y"/>
                                          </p:val>
                                        </p:tav>
                                      </p:tavLst>
                                    </p:anim>
                                  </p:childTnLst>
                                </p:cTn>
                              </p:par>
                              <p:par>
                                <p:cTn id="61" presetID="40" presetClass="entr" presetSubtype="0" fill="hold" grpId="0" nodeType="withEffect">
                                  <p:stCondLst>
                                    <p:cond delay="0"/>
                                  </p:stCondLst>
                                  <p:iterate type="lt">
                                    <p:tmPct val="10000"/>
                                  </p:iterate>
                                  <p:childTnLst>
                                    <p:set>
                                      <p:cBhvr>
                                        <p:cTn id="62" fill="hold">
                                          <p:stCondLst>
                                            <p:cond delay="0"/>
                                          </p:stCondLst>
                                        </p:cTn>
                                        <p:tgtEl>
                                          <p:spTgt spid="78851">
                                            <p:txEl>
                                              <p:charRg st="419" end="452"/>
                                            </p:txEl>
                                          </p:spTgt>
                                        </p:tgtEl>
                                        <p:attrNameLst>
                                          <p:attrName>style.visibility</p:attrName>
                                        </p:attrNameLst>
                                      </p:cBhvr>
                                      <p:to>
                                        <p:strVal val="visible"/>
                                      </p:to>
                                    </p:set>
                                    <p:animEffect transition="in" filter="fade">
                                      <p:cBhvr>
                                        <p:cTn id="63" dur="1000"/>
                                        <p:tgtEl>
                                          <p:spTgt spid="78851">
                                            <p:txEl>
                                              <p:charRg st="419" end="452"/>
                                            </p:txEl>
                                          </p:spTgt>
                                        </p:tgtEl>
                                      </p:cBhvr>
                                    </p:animEffect>
                                    <p:anim calcmode="lin" valueType="num">
                                      <p:cBhvr>
                                        <p:cTn id="64" dur="1000" fill="hold"/>
                                        <p:tgtEl>
                                          <p:spTgt spid="78851">
                                            <p:txEl>
                                              <p:charRg st="419" end="452"/>
                                            </p:txEl>
                                          </p:spTgt>
                                        </p:tgtEl>
                                        <p:attrNameLst>
                                          <p:attrName>ppt_x</p:attrName>
                                        </p:attrNameLst>
                                      </p:cBhvr>
                                      <p:tavLst>
                                        <p:tav tm="0">
                                          <p:val>
                                            <p:strVal val="#ppt_x-.1"/>
                                          </p:val>
                                        </p:tav>
                                        <p:tav tm="100000">
                                          <p:val>
                                            <p:strVal val="#ppt_x"/>
                                          </p:val>
                                        </p:tav>
                                      </p:tavLst>
                                    </p:anim>
                                    <p:anim calcmode="lin" valueType="num">
                                      <p:cBhvr>
                                        <p:cTn id="65" dur="1000" fill="hold"/>
                                        <p:tgtEl>
                                          <p:spTgt spid="78851">
                                            <p:txEl>
                                              <p:charRg st="419" end="452"/>
                                            </p:txEl>
                                          </p:spTgt>
                                        </p:tgtEl>
                                        <p:attrNameLst>
                                          <p:attrName>ppt_y</p:attrName>
                                        </p:attrNameLst>
                                      </p:cBhvr>
                                      <p:tavLst>
                                        <p:tav tm="0">
                                          <p:val>
                                            <p:strVal val="#ppt_y"/>
                                          </p:val>
                                        </p:tav>
                                        <p:tav tm="100000">
                                          <p:val>
                                            <p:strVal val="#ppt_y"/>
                                          </p:val>
                                        </p:tav>
                                      </p:tavLst>
                                    </p:anim>
                                  </p:childTnLst>
                                </p:cTn>
                              </p:par>
                              <p:par>
                                <p:cTn id="66" presetID="40" presetClass="entr" presetSubtype="0" fill="hold" grpId="0" nodeType="withEffect">
                                  <p:stCondLst>
                                    <p:cond delay="0"/>
                                  </p:stCondLst>
                                  <p:iterate type="lt">
                                    <p:tmPct val="10000"/>
                                  </p:iterate>
                                  <p:childTnLst>
                                    <p:set>
                                      <p:cBhvr>
                                        <p:cTn id="67" fill="hold">
                                          <p:stCondLst>
                                            <p:cond delay="0"/>
                                          </p:stCondLst>
                                        </p:cTn>
                                        <p:tgtEl>
                                          <p:spTgt spid="78851">
                                            <p:txEl>
                                              <p:charRg st="452" end="480"/>
                                            </p:txEl>
                                          </p:spTgt>
                                        </p:tgtEl>
                                        <p:attrNameLst>
                                          <p:attrName>style.visibility</p:attrName>
                                        </p:attrNameLst>
                                      </p:cBhvr>
                                      <p:to>
                                        <p:strVal val="visible"/>
                                      </p:to>
                                    </p:set>
                                    <p:animEffect transition="in" filter="fade">
                                      <p:cBhvr>
                                        <p:cTn id="68" dur="1000"/>
                                        <p:tgtEl>
                                          <p:spTgt spid="78851">
                                            <p:txEl>
                                              <p:charRg st="452" end="480"/>
                                            </p:txEl>
                                          </p:spTgt>
                                        </p:tgtEl>
                                      </p:cBhvr>
                                    </p:animEffect>
                                    <p:anim calcmode="lin" valueType="num">
                                      <p:cBhvr>
                                        <p:cTn id="69" dur="1000" fill="hold"/>
                                        <p:tgtEl>
                                          <p:spTgt spid="78851">
                                            <p:txEl>
                                              <p:charRg st="452" end="480"/>
                                            </p:txEl>
                                          </p:spTgt>
                                        </p:tgtEl>
                                        <p:attrNameLst>
                                          <p:attrName>ppt_x</p:attrName>
                                        </p:attrNameLst>
                                      </p:cBhvr>
                                      <p:tavLst>
                                        <p:tav tm="0">
                                          <p:val>
                                            <p:strVal val="#ppt_x-.1"/>
                                          </p:val>
                                        </p:tav>
                                        <p:tav tm="100000">
                                          <p:val>
                                            <p:strVal val="#ppt_x"/>
                                          </p:val>
                                        </p:tav>
                                      </p:tavLst>
                                    </p:anim>
                                    <p:anim calcmode="lin" valueType="num">
                                      <p:cBhvr>
                                        <p:cTn id="70" dur="1000" fill="hold"/>
                                        <p:tgtEl>
                                          <p:spTgt spid="78851">
                                            <p:txEl>
                                              <p:charRg st="452" end="480"/>
                                            </p:txEl>
                                          </p:spTgt>
                                        </p:tgtEl>
                                        <p:attrNameLst>
                                          <p:attrName>ppt_y</p:attrName>
                                        </p:attrNameLst>
                                      </p:cBhvr>
                                      <p:tavLst>
                                        <p:tav tm="0">
                                          <p:val>
                                            <p:strVal val="#ppt_y"/>
                                          </p:val>
                                        </p:tav>
                                        <p:tav tm="100000">
                                          <p:val>
                                            <p:strVal val="#ppt_y"/>
                                          </p:val>
                                        </p:tav>
                                      </p:tavLst>
                                    </p:anim>
                                  </p:childTnLst>
                                </p:cTn>
                              </p:par>
                              <p:par>
                                <p:cTn id="71" presetID="40" presetClass="entr" presetSubtype="0" fill="hold" grpId="0" nodeType="withEffect">
                                  <p:stCondLst>
                                    <p:cond delay="0"/>
                                  </p:stCondLst>
                                  <p:iterate type="lt">
                                    <p:tmPct val="10000"/>
                                  </p:iterate>
                                  <p:childTnLst>
                                    <p:set>
                                      <p:cBhvr>
                                        <p:cTn id="72" fill="hold">
                                          <p:stCondLst>
                                            <p:cond delay="0"/>
                                          </p:stCondLst>
                                        </p:cTn>
                                        <p:tgtEl>
                                          <p:spTgt spid="78851">
                                            <p:txEl>
                                              <p:charRg st="480" end="509"/>
                                            </p:txEl>
                                          </p:spTgt>
                                        </p:tgtEl>
                                        <p:attrNameLst>
                                          <p:attrName>style.visibility</p:attrName>
                                        </p:attrNameLst>
                                      </p:cBhvr>
                                      <p:to>
                                        <p:strVal val="visible"/>
                                      </p:to>
                                    </p:set>
                                    <p:animEffect transition="in" filter="fade">
                                      <p:cBhvr>
                                        <p:cTn id="73" dur="1000"/>
                                        <p:tgtEl>
                                          <p:spTgt spid="78851">
                                            <p:txEl>
                                              <p:charRg st="480" end="509"/>
                                            </p:txEl>
                                          </p:spTgt>
                                        </p:tgtEl>
                                      </p:cBhvr>
                                    </p:animEffect>
                                    <p:anim calcmode="lin" valueType="num">
                                      <p:cBhvr>
                                        <p:cTn id="74" dur="1000" fill="hold"/>
                                        <p:tgtEl>
                                          <p:spTgt spid="78851">
                                            <p:txEl>
                                              <p:charRg st="480" end="509"/>
                                            </p:txEl>
                                          </p:spTgt>
                                        </p:tgtEl>
                                        <p:attrNameLst>
                                          <p:attrName>ppt_x</p:attrName>
                                        </p:attrNameLst>
                                      </p:cBhvr>
                                      <p:tavLst>
                                        <p:tav tm="0">
                                          <p:val>
                                            <p:strVal val="#ppt_x-.1"/>
                                          </p:val>
                                        </p:tav>
                                        <p:tav tm="100000">
                                          <p:val>
                                            <p:strVal val="#ppt_x"/>
                                          </p:val>
                                        </p:tav>
                                      </p:tavLst>
                                    </p:anim>
                                    <p:anim calcmode="lin" valueType="num">
                                      <p:cBhvr>
                                        <p:cTn id="75" dur="1000" fill="hold"/>
                                        <p:tgtEl>
                                          <p:spTgt spid="78851">
                                            <p:txEl>
                                              <p:charRg st="480" end="50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ldLvl="0"/>
      <p:bldP spid="788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4"/>
          <p:cNvSpPr txBox="1"/>
          <p:nvPr/>
        </p:nvSpPr>
        <p:spPr>
          <a:xfrm>
            <a:off x="576263" y="1917700"/>
            <a:ext cx="8353425" cy="3992563"/>
          </a:xfrm>
          <a:prstGeom prst="rect">
            <a:avLst/>
          </a:prstGeom>
          <a:noFill/>
          <a:ln w="9525">
            <a:noFill/>
          </a:ln>
        </p:spPr>
        <p:txBody>
          <a:bodyPr anchor="t">
            <a:spAutoFit/>
          </a:bodyPr>
          <a:p>
            <a:pPr lvl="0" indent="0" eaLnBrk="0" hangingPunct="0">
              <a:buClr>
                <a:schemeClr val="accent2"/>
              </a:buClr>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1.成立一年以上居民企业。</a:t>
            </a:r>
            <a:endParaRPr lang="en-US" altLang="zh-CN"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通过自主研发、受让、受赠、并购等方式，获得对其主要产品（服务）在技术上发挥核心支持作用的知识产权的所有权。</a:t>
            </a:r>
            <a:endParaRPr lang="zh-CN" altLang="en-US"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.产品（服务）属于《国家重点支持高新技术领域》：电子信息、生物与新医药、航空航天、新材料、高技术服务、新能源及节能、资源与环境、先进制造与自动化。</a:t>
            </a:r>
            <a:endParaRPr lang="en-US" altLang="zh-CN"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.从事研发和相关技术创新活动的科技人员≥职工10%</a:t>
            </a:r>
            <a:endParaRPr lang="en-US" altLang="zh-CN"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.近3年研发费用总额占3年销售收入比例：</a:t>
            </a:r>
            <a:endParaRPr lang="zh-CN" altLang="en-US"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None/>
            </a:pPr>
            <a:r>
              <a:rPr lang="zh-CN" altLang="en-US" sz="1600" dirty="0">
                <a:latin typeface="宋体" panose="02010600030101010101" pitchFamily="2" charset="-122"/>
                <a:ea typeface="宋体" panose="02010600030101010101" pitchFamily="2" charset="-122"/>
              </a:rPr>
              <a:t>    ①201</a:t>
            </a:r>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年收入≤ 5000万（含</a:t>
            </a:r>
            <a:r>
              <a:rPr lang="en-US" altLang="zh-CN" sz="1600" dirty="0">
                <a:latin typeface="宋体" panose="02010600030101010101" pitchFamily="2" charset="-122"/>
                <a:ea typeface="宋体" panose="02010600030101010101" pitchFamily="2" charset="-122"/>
              </a:rPr>
              <a:t>5000</a:t>
            </a:r>
            <a:r>
              <a:rPr lang="zh-CN" altLang="en-US" sz="1600" dirty="0">
                <a:latin typeface="宋体" panose="02010600030101010101" pitchFamily="2" charset="-122"/>
                <a:ea typeface="宋体" panose="02010600030101010101" pitchFamily="2" charset="-122"/>
              </a:rPr>
              <a:t>万）,</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年研发费≥</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年销售收入×</a:t>
            </a:r>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②5000万＜201</a:t>
            </a:r>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年收入≤２亿（含</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亿） ，</a:t>
            </a:r>
            <a:r>
              <a:rPr lang="en-US" altLang="zh-CN" sz="1600" dirty="0">
                <a:latin typeface="宋体" panose="02010600030101010101" pitchFamily="2" charset="-122"/>
                <a:ea typeface="宋体" panose="02010600030101010101" pitchFamily="2" charset="-122"/>
              </a:rPr>
              <a:t> 3</a:t>
            </a:r>
            <a:r>
              <a:rPr lang="zh-CN" altLang="en-US" sz="1600" dirty="0">
                <a:latin typeface="宋体" panose="02010600030101010101" pitchFamily="2" charset="-122"/>
                <a:ea typeface="宋体" panose="02010600030101010101" pitchFamily="2" charset="-122"/>
              </a:rPr>
              <a:t>年研发费≥</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年销售收入×４％</a:t>
            </a:r>
            <a:endParaRPr lang="en-US" altLang="zh-CN"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None/>
            </a:pPr>
            <a:r>
              <a:rPr lang="zh-CN" altLang="en-US" sz="1600" dirty="0">
                <a:latin typeface="宋体" panose="02010600030101010101" pitchFamily="2" charset="-122"/>
                <a:ea typeface="宋体" panose="02010600030101010101" pitchFamily="2" charset="-122"/>
              </a:rPr>
              <a:t>    ③201</a:t>
            </a:r>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年收入</a:t>
            </a:r>
            <a:r>
              <a:rPr lang="en-US" altLang="zh-CN" sz="1600" dirty="0">
                <a:latin typeface="宋体" panose="02010600030101010101" pitchFamily="2" charset="-122"/>
                <a:ea typeface="宋体" panose="02010600030101010101" pitchFamily="2" charset="-122"/>
              </a:rPr>
              <a:t>〉</a:t>
            </a:r>
            <a:r>
              <a:rPr lang="en-US" altLang="zh-CN" sz="1600" dirty="0">
                <a:latin typeface="Arial" panose="020B0604020202020204" pitchFamily="34" charset="0"/>
                <a:ea typeface="华文隶书" pitchFamily="2" charset="-122"/>
              </a:rPr>
              <a:t> </a:t>
            </a:r>
            <a:r>
              <a:rPr lang="zh-CN" altLang="en-US" sz="1600" dirty="0">
                <a:latin typeface="宋体" panose="02010600030101010101" pitchFamily="2" charset="-122"/>
                <a:ea typeface="宋体" panose="02010600030101010101" pitchFamily="2" charset="-122"/>
              </a:rPr>
              <a:t>２亿，</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年研发费</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年销售收入×３％</a:t>
            </a:r>
            <a:endParaRPr lang="zh-CN" altLang="en-US"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None/>
            </a:pPr>
            <a:r>
              <a:rPr lang="zh-CN" altLang="en-US" sz="1600" dirty="0">
                <a:latin typeface="宋体" panose="02010600030101010101" pitchFamily="2" charset="-122"/>
                <a:ea typeface="宋体" panose="02010600030101010101" pitchFamily="2" charset="-122"/>
              </a:rPr>
              <a:t>    有境外研发费的:其中在中国境内研发费≥研发费总额的60％; 企业不满3年的按实际年限计算。</a:t>
            </a:r>
            <a:endParaRPr lang="zh-CN" altLang="en-US"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.高新产品(服务)收入占企业201</a:t>
            </a:r>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年总收入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含主营业务收入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其他业务收入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营业外收入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投资收益</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利息收入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汇兑收益等</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60％以上</a:t>
            </a:r>
            <a:r>
              <a:rPr lang="en-US" altLang="zh-CN" sz="1600"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7</a:t>
            </a:r>
            <a:r>
              <a:rPr lang="zh-CN" altLang="en-US" sz="1600" dirty="0">
                <a:latin typeface="宋体" panose="02010600030101010101" pitchFamily="2" charset="-122"/>
                <a:ea typeface="宋体" panose="02010600030101010101" pitchFamily="2" charset="-122"/>
              </a:rPr>
              <a:t>.知识产权、研究开发组织管理水平、科技成果转化能力、企业成长性等指标.</a:t>
            </a:r>
            <a:endParaRPr lang="en-US" altLang="zh-CN" sz="1600" dirty="0">
              <a:latin typeface="宋体" panose="02010600030101010101" pitchFamily="2" charset="-122"/>
              <a:ea typeface="宋体" panose="02010600030101010101" pitchFamily="2" charset="-122"/>
            </a:endParaRPr>
          </a:p>
          <a:p>
            <a:pPr lvl="0" indent="0" eaLnBrk="0" hangingPunct="0">
              <a:buClr>
                <a:schemeClr val="accent2"/>
              </a:buClr>
              <a:buFont typeface="Wingdings" panose="05000000000000000000" pitchFamily="2" charset="2"/>
              <a:buChar char="n"/>
            </a:pPr>
            <a:r>
              <a:rPr lang="en-US" altLang="zh-CN" sz="1600" dirty="0">
                <a:latin typeface="宋体" panose="02010600030101010101" pitchFamily="2" charset="-122"/>
                <a:ea typeface="宋体" panose="02010600030101010101" pitchFamily="2" charset="-122"/>
              </a:rPr>
              <a:t>8.</a:t>
            </a:r>
            <a:r>
              <a:rPr lang="zh-CN" altLang="en-US" sz="1600" dirty="0">
                <a:latin typeface="宋体" panose="02010600030101010101" pitchFamily="2" charset="-122"/>
                <a:ea typeface="宋体" panose="02010600030101010101" pitchFamily="2" charset="-122"/>
              </a:rPr>
              <a:t>申请认定前一年内未发生重大安全、重大质量事故或严重环境违法行为。</a:t>
            </a:r>
            <a:endParaRPr lang="zh-CN" altLang="en-US" sz="1600" dirty="0">
              <a:latin typeface="宋体" panose="02010600030101010101" pitchFamily="2" charset="-122"/>
              <a:ea typeface="宋体" panose="02010600030101010101" pitchFamily="2" charset="-122"/>
            </a:endParaRPr>
          </a:p>
        </p:txBody>
      </p:sp>
      <p:sp>
        <p:nvSpPr>
          <p:cNvPr id="9218" name="矩形 1"/>
          <p:cNvSpPr/>
          <p:nvPr/>
        </p:nvSpPr>
        <p:spPr>
          <a:xfrm>
            <a:off x="671513" y="1042988"/>
            <a:ext cx="3070225" cy="523875"/>
          </a:xfrm>
          <a:prstGeom prst="rect">
            <a:avLst/>
          </a:prstGeom>
          <a:noFill/>
          <a:ln w="9525">
            <a:noFill/>
          </a:ln>
        </p:spPr>
        <p:txBody>
          <a:bodyPr wrap="none" anchor="t">
            <a:spAutoFit/>
          </a:bodyPr>
          <a:p>
            <a:pPr lvl="0" indent="0" eaLnBrk="0" hangingPunct="0">
              <a:buFont typeface="Arial" panose="020B0604020202020204" pitchFamily="34" charset="0"/>
              <a:buNone/>
            </a:pPr>
            <a:r>
              <a:rPr lang="zh-CN" altLang="en-US" sz="2800" b="1" dirty="0">
                <a:solidFill>
                  <a:schemeClr val="tx2"/>
                </a:solidFill>
                <a:latin typeface="宋体" panose="02010600030101010101" pitchFamily="2" charset="-122"/>
                <a:ea typeface="宋体" panose="02010600030101010101" pitchFamily="2" charset="-122"/>
              </a:rPr>
              <a:t>三、高企认定条件</a:t>
            </a:r>
            <a:endParaRPr lang="zh-CN" altLang="en-US" sz="2800" b="1" dirty="0">
              <a:solidFill>
                <a:schemeClr val="tx2"/>
              </a:solidFill>
              <a:latin typeface="宋体" panose="02010600030101010101" pitchFamily="2" charset="-122"/>
              <a:ea typeface="宋体" panose="02010600030101010101" pitchFamily="2" charset="-122"/>
            </a:endParaRPr>
          </a:p>
        </p:txBody>
      </p:sp>
    </p:spTree>
  </p:cSld>
  <p:clrMapOvr>
    <a:masterClrMapping/>
  </p:clrMapOvr>
  <p:transition>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2/7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9875" name="Rectangle 3"/>
          <p:cNvSpPr>
            <a:spLocks noGrp="1"/>
          </p:cNvSpPr>
          <p:nvPr>
            <p:ph type="body"/>
          </p:nvPr>
        </p:nvSpPr>
        <p:spPr>
          <a:xfrm>
            <a:off x="315913" y="1473200"/>
            <a:ext cx="8964612" cy="4321175"/>
          </a:xfrm>
          <a:ln/>
        </p:spPr>
        <p:txBody>
          <a:bodyPr wrap="square" lIns="91440" tIns="45720" rIns="91440" bIns="45720" anchor="t"/>
          <a:p>
            <a:pPr marL="469900" lvl="1" indent="-469900">
              <a:lnSpc>
                <a:spcPct val="80000"/>
              </a:lnSpc>
            </a:pPr>
            <a:endParaRPr lang="zh-CN" altLang="en-US" sz="500" dirty="0"/>
          </a:p>
          <a:p>
            <a:pPr marL="469900" lvl="1" indent="-469900">
              <a:lnSpc>
                <a:spcPts val="2400"/>
              </a:lnSpc>
              <a:buNone/>
            </a:pPr>
            <a:r>
              <a:rPr lang="zh-CN" altLang="en-US" sz="700" dirty="0"/>
              <a:t>　</a:t>
            </a:r>
            <a:r>
              <a:rPr lang="zh-CN" altLang="en-US" sz="1800" b="1" dirty="0">
                <a:solidFill>
                  <a:srgbClr val="FF0000"/>
                </a:solidFill>
              </a:rPr>
              <a:t>按企业所得税法的规定，研究开发费用的具体加计扣除的方式，应分两个阶段进行。 </a:t>
            </a:r>
            <a:endParaRPr lang="zh-CN" altLang="en-US" sz="1800" b="1" dirty="0">
              <a:solidFill>
                <a:srgbClr val="FF0000"/>
              </a:solidFill>
            </a:endParaRPr>
          </a:p>
          <a:p>
            <a:pPr marL="469900" lvl="1" indent="-469900">
              <a:lnSpc>
                <a:spcPts val="2400"/>
              </a:lnSpc>
            </a:pPr>
            <a:r>
              <a:rPr lang="zh-CN" altLang="en-US" sz="1800" dirty="0"/>
              <a:t>　</a:t>
            </a:r>
            <a:r>
              <a:rPr lang="zh-CN" altLang="en-US" sz="1800" b="1" dirty="0"/>
              <a:t>一、研究开发费用未形成无形资产</a:t>
            </a:r>
            <a:endParaRPr lang="zh-CN" altLang="en-US" sz="1800" dirty="0"/>
          </a:p>
          <a:p>
            <a:pPr marL="469900" lvl="1" indent="-469900">
              <a:lnSpc>
                <a:spcPts val="2400"/>
              </a:lnSpc>
              <a:buNone/>
            </a:pPr>
            <a:r>
              <a:rPr lang="zh-CN" altLang="en-US" sz="1800" dirty="0"/>
              <a:t>　　对于未形成无形资产的研究开发费用，应当计入当期损益，在按规定实行</a:t>
            </a:r>
            <a:r>
              <a:rPr lang="en-US" altLang="zh-CN" sz="1800" dirty="0"/>
              <a:t>100%</a:t>
            </a:r>
            <a:r>
              <a:rPr lang="zh-CN" altLang="en-US" sz="1800" dirty="0"/>
              <a:t>扣除的基础上，在计算应纳税所得额时，再按研究开发费用的</a:t>
            </a:r>
            <a:r>
              <a:rPr lang="en-US" altLang="zh-CN" sz="1800" dirty="0"/>
              <a:t>50%</a:t>
            </a:r>
            <a:r>
              <a:rPr lang="zh-CN" altLang="en-US" sz="1800" dirty="0"/>
              <a:t>加计扣除。 </a:t>
            </a:r>
            <a:endParaRPr lang="zh-CN" altLang="en-US" sz="1800" dirty="0"/>
          </a:p>
          <a:p>
            <a:pPr marL="469900" lvl="1" indent="-469900">
              <a:lnSpc>
                <a:spcPts val="2400"/>
              </a:lnSpc>
              <a:buNone/>
            </a:pPr>
            <a:r>
              <a:rPr lang="zh-CN" altLang="en-US" sz="1800" dirty="0"/>
              <a:t>　　例</a:t>
            </a:r>
            <a:r>
              <a:rPr lang="en-US" altLang="zh-CN" sz="1800" dirty="0"/>
              <a:t>2</a:t>
            </a:r>
            <a:r>
              <a:rPr lang="zh-CN" altLang="en-US" sz="1800" dirty="0"/>
              <a:t>：沿用例</a:t>
            </a:r>
            <a:r>
              <a:rPr lang="en-US" altLang="zh-CN" sz="1800" dirty="0"/>
              <a:t>1</a:t>
            </a:r>
            <a:r>
              <a:rPr lang="zh-CN" altLang="en-US" sz="1800" dirty="0"/>
              <a:t>资料，</a:t>
            </a:r>
            <a:r>
              <a:rPr lang="en-US" altLang="zh-CN" sz="1800" dirty="0"/>
              <a:t>A</a:t>
            </a:r>
            <a:r>
              <a:rPr lang="zh-CN" altLang="en-US" sz="1800" dirty="0"/>
              <a:t>公司</a:t>
            </a:r>
            <a:r>
              <a:rPr lang="en-US" altLang="zh-CN" sz="1800" dirty="0"/>
              <a:t>2008</a:t>
            </a:r>
            <a:r>
              <a:rPr lang="zh-CN" altLang="en-US" sz="1800" dirty="0"/>
              <a:t>年度按会计准则核算的会计利润为</a:t>
            </a:r>
            <a:r>
              <a:rPr lang="en-US" altLang="zh-CN" sz="1800" dirty="0"/>
              <a:t>300</a:t>
            </a:r>
            <a:r>
              <a:rPr lang="zh-CN" altLang="en-US" sz="1800" dirty="0"/>
              <a:t>万元，假定按企业所得税法规定没有其他调整事项，则该公司</a:t>
            </a:r>
            <a:r>
              <a:rPr lang="en-US" altLang="zh-CN" sz="1800" dirty="0"/>
              <a:t>2008</a:t>
            </a:r>
            <a:r>
              <a:rPr lang="zh-CN" altLang="en-US" sz="1800" dirty="0"/>
              <a:t>年度的应纳所得税额应为： </a:t>
            </a:r>
            <a:endParaRPr lang="zh-CN" altLang="en-US" sz="1800" dirty="0"/>
          </a:p>
          <a:p>
            <a:pPr marL="469900" lvl="1" indent="-469900">
              <a:lnSpc>
                <a:spcPts val="2400"/>
              </a:lnSpc>
              <a:buNone/>
            </a:pPr>
            <a:r>
              <a:rPr lang="zh-CN" altLang="en-US" sz="1800" dirty="0"/>
              <a:t>　　应纳税所得额</a:t>
            </a:r>
            <a:r>
              <a:rPr lang="en-US" altLang="zh-CN" sz="1800" dirty="0"/>
              <a:t>=300-100×50%=250</a:t>
            </a:r>
            <a:r>
              <a:rPr lang="zh-CN" altLang="en-US" sz="1800" dirty="0"/>
              <a:t>（万元） </a:t>
            </a:r>
            <a:endParaRPr lang="zh-CN" altLang="en-US" sz="1800" dirty="0"/>
          </a:p>
          <a:p>
            <a:pPr marL="469900" lvl="1" indent="-469900">
              <a:lnSpc>
                <a:spcPts val="2400"/>
              </a:lnSpc>
              <a:buNone/>
            </a:pPr>
            <a:r>
              <a:rPr lang="zh-CN" altLang="en-US" sz="1800" dirty="0"/>
              <a:t>　　应纳所得税额</a:t>
            </a:r>
            <a:r>
              <a:rPr lang="en-US" altLang="zh-CN" sz="1800" dirty="0"/>
              <a:t>=250×25%=62.5</a:t>
            </a:r>
            <a:r>
              <a:rPr lang="zh-CN" altLang="en-US" sz="1800" dirty="0"/>
              <a:t>（万元） </a:t>
            </a:r>
            <a:endParaRPr lang="zh-CN" altLang="en-US" sz="1800" dirty="0"/>
          </a:p>
          <a:p>
            <a:pPr marL="469900" lvl="1" indent="-469900">
              <a:lnSpc>
                <a:spcPts val="2400"/>
              </a:lnSpc>
            </a:pPr>
            <a:r>
              <a:rPr lang="zh-CN" altLang="en-US" sz="1800" dirty="0"/>
              <a:t>　</a:t>
            </a:r>
            <a:r>
              <a:rPr lang="zh-CN" altLang="en-US" sz="1800" b="1" dirty="0"/>
              <a:t>二、研究开发费用形成无形资产</a:t>
            </a:r>
            <a:endParaRPr lang="zh-CN" altLang="en-US" sz="1800" dirty="0"/>
          </a:p>
          <a:p>
            <a:pPr marL="469900" lvl="1" indent="-469900">
              <a:lnSpc>
                <a:spcPts val="2400"/>
              </a:lnSpc>
              <a:buNone/>
            </a:pPr>
            <a:r>
              <a:rPr lang="zh-CN" altLang="en-US" sz="1800" dirty="0"/>
              <a:t>　　形成无形资产的研究开发费用，则属于资本化支出，构成无形资产成本，应允许加计后作为无形资产的成本，按照规定摊销，也就是说形成无形资产的研究开发费用，按无形资产成本的</a:t>
            </a:r>
            <a:r>
              <a:rPr lang="en-US" altLang="zh-CN" sz="1800" dirty="0"/>
              <a:t>150%</a:t>
            </a:r>
            <a:r>
              <a:rPr lang="zh-CN" altLang="en-US" sz="1800" dirty="0"/>
              <a:t>从无形资产使用的月份起，按其使用寿命平均进行摊销。 </a:t>
            </a:r>
            <a:endParaRPr lang="zh-CN" altLang="en-US" sz="1800" dirty="0"/>
          </a:p>
          <a:p>
            <a:pPr marL="469900" lvl="1" indent="-469900">
              <a:lnSpc>
                <a:spcPct val="80000"/>
              </a:lnSpc>
              <a:buNone/>
            </a:pPr>
            <a:r>
              <a:rPr lang="zh-CN" altLang="en-US" sz="1800" dirty="0"/>
              <a:t>　　</a:t>
            </a:r>
            <a:endParaRPr lang="en-US" altLang="zh-CN" sz="18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80898"/>
                                        </p:tgtEl>
                                        <p:attrNameLst>
                                          <p:attrName>style.visibility</p:attrName>
                                        </p:attrNameLst>
                                      </p:cBhvr>
                                      <p:to>
                                        <p:strVal val="visible"/>
                                      </p:to>
                                    </p:set>
                                    <p:anim calcmode="lin" valueType="num">
                                      <p:cBhvr additive="base">
                                        <p:cTn id="7" dur="799" fill="hold">
                                          <p:stCondLst>
                                            <p:cond delay="0"/>
                                          </p:stCondLst>
                                        </p:cTn>
                                        <p:tgtEl>
                                          <p:spTgt spid="80898"/>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08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79875">
                                            <p:txEl>
                                              <p:charRg st="1" end="41"/>
                                            </p:txEl>
                                          </p:spTgt>
                                        </p:tgtEl>
                                        <p:attrNameLst>
                                          <p:attrName>style.visibility</p:attrName>
                                        </p:attrNameLst>
                                      </p:cBhvr>
                                      <p:to>
                                        <p:strVal val="visible"/>
                                      </p:to>
                                    </p:set>
                                    <p:animEffect transition="in" filter="fade">
                                      <p:cBhvr>
                                        <p:cTn id="13" dur="1000"/>
                                        <p:tgtEl>
                                          <p:spTgt spid="79875">
                                            <p:txEl>
                                              <p:charRg st="1" end="41"/>
                                            </p:txEl>
                                          </p:spTgt>
                                        </p:tgtEl>
                                      </p:cBhvr>
                                    </p:animEffect>
                                    <p:anim calcmode="lin" valueType="num">
                                      <p:cBhvr>
                                        <p:cTn id="14" dur="1000" fill="hold"/>
                                        <p:tgtEl>
                                          <p:spTgt spid="79875">
                                            <p:txEl>
                                              <p:charRg st="1" end="41"/>
                                            </p:txEl>
                                          </p:spTgt>
                                        </p:tgtEl>
                                        <p:attrNameLst>
                                          <p:attrName>ppt_x</p:attrName>
                                        </p:attrNameLst>
                                      </p:cBhvr>
                                      <p:tavLst>
                                        <p:tav tm="0">
                                          <p:val>
                                            <p:strVal val="#ppt_x-.1"/>
                                          </p:val>
                                        </p:tav>
                                        <p:tav tm="100000">
                                          <p:val>
                                            <p:strVal val="#ppt_x"/>
                                          </p:val>
                                        </p:tav>
                                      </p:tavLst>
                                    </p:anim>
                                    <p:anim calcmode="lin" valueType="num">
                                      <p:cBhvr>
                                        <p:cTn id="15" dur="1000" fill="hold"/>
                                        <p:tgtEl>
                                          <p:spTgt spid="79875">
                                            <p:txEl>
                                              <p:charRg st="1" end="41"/>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79875">
                                            <p:txEl>
                                              <p:charRg st="41" end="58"/>
                                            </p:txEl>
                                          </p:spTgt>
                                        </p:tgtEl>
                                        <p:attrNameLst>
                                          <p:attrName>style.visibility</p:attrName>
                                        </p:attrNameLst>
                                      </p:cBhvr>
                                      <p:to>
                                        <p:strVal val="visible"/>
                                      </p:to>
                                    </p:set>
                                    <p:animEffect transition="in" filter="fade">
                                      <p:cBhvr>
                                        <p:cTn id="18" dur="1000"/>
                                        <p:tgtEl>
                                          <p:spTgt spid="79875">
                                            <p:txEl>
                                              <p:charRg st="41" end="58"/>
                                            </p:txEl>
                                          </p:spTgt>
                                        </p:tgtEl>
                                      </p:cBhvr>
                                    </p:animEffect>
                                    <p:anim calcmode="lin" valueType="num">
                                      <p:cBhvr>
                                        <p:cTn id="19" dur="1000" fill="hold"/>
                                        <p:tgtEl>
                                          <p:spTgt spid="79875">
                                            <p:txEl>
                                              <p:charRg st="41" end="58"/>
                                            </p:txEl>
                                          </p:spTgt>
                                        </p:tgtEl>
                                        <p:attrNameLst>
                                          <p:attrName>ppt_x</p:attrName>
                                        </p:attrNameLst>
                                      </p:cBhvr>
                                      <p:tavLst>
                                        <p:tav tm="0">
                                          <p:val>
                                            <p:strVal val="#ppt_x-.1"/>
                                          </p:val>
                                        </p:tav>
                                        <p:tav tm="100000">
                                          <p:val>
                                            <p:strVal val="#ppt_x"/>
                                          </p:val>
                                        </p:tav>
                                      </p:tavLst>
                                    </p:anim>
                                    <p:anim calcmode="lin" valueType="num">
                                      <p:cBhvr>
                                        <p:cTn id="20" dur="1000" fill="hold"/>
                                        <p:tgtEl>
                                          <p:spTgt spid="79875">
                                            <p:txEl>
                                              <p:charRg st="41" end="58"/>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79875">
                                            <p:txEl>
                                              <p:charRg st="58" end="133"/>
                                            </p:txEl>
                                          </p:spTgt>
                                        </p:tgtEl>
                                        <p:attrNameLst>
                                          <p:attrName>style.visibility</p:attrName>
                                        </p:attrNameLst>
                                      </p:cBhvr>
                                      <p:to>
                                        <p:strVal val="visible"/>
                                      </p:to>
                                    </p:set>
                                    <p:animEffect transition="in" filter="fade">
                                      <p:cBhvr>
                                        <p:cTn id="23" dur="1000"/>
                                        <p:tgtEl>
                                          <p:spTgt spid="79875">
                                            <p:txEl>
                                              <p:charRg st="58" end="133"/>
                                            </p:txEl>
                                          </p:spTgt>
                                        </p:tgtEl>
                                      </p:cBhvr>
                                    </p:animEffect>
                                    <p:anim calcmode="lin" valueType="num">
                                      <p:cBhvr>
                                        <p:cTn id="24" dur="1000" fill="hold"/>
                                        <p:tgtEl>
                                          <p:spTgt spid="79875">
                                            <p:txEl>
                                              <p:charRg st="58" end="133"/>
                                            </p:txEl>
                                          </p:spTgt>
                                        </p:tgtEl>
                                        <p:attrNameLst>
                                          <p:attrName>ppt_x</p:attrName>
                                        </p:attrNameLst>
                                      </p:cBhvr>
                                      <p:tavLst>
                                        <p:tav tm="0">
                                          <p:val>
                                            <p:strVal val="#ppt_x-.1"/>
                                          </p:val>
                                        </p:tav>
                                        <p:tav tm="100000">
                                          <p:val>
                                            <p:strVal val="#ppt_x"/>
                                          </p:val>
                                        </p:tav>
                                      </p:tavLst>
                                    </p:anim>
                                    <p:anim calcmode="lin" valueType="num">
                                      <p:cBhvr>
                                        <p:cTn id="25" dur="1000" fill="hold"/>
                                        <p:tgtEl>
                                          <p:spTgt spid="79875">
                                            <p:txEl>
                                              <p:charRg st="58" end="133"/>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79875">
                                            <p:txEl>
                                              <p:charRg st="133" end="215"/>
                                            </p:txEl>
                                          </p:spTgt>
                                        </p:tgtEl>
                                        <p:attrNameLst>
                                          <p:attrName>style.visibility</p:attrName>
                                        </p:attrNameLst>
                                      </p:cBhvr>
                                      <p:to>
                                        <p:strVal val="visible"/>
                                      </p:to>
                                    </p:set>
                                    <p:animEffect transition="in" filter="fade">
                                      <p:cBhvr>
                                        <p:cTn id="28" dur="1000"/>
                                        <p:tgtEl>
                                          <p:spTgt spid="79875">
                                            <p:txEl>
                                              <p:charRg st="133" end="215"/>
                                            </p:txEl>
                                          </p:spTgt>
                                        </p:tgtEl>
                                      </p:cBhvr>
                                    </p:animEffect>
                                    <p:anim calcmode="lin" valueType="num">
                                      <p:cBhvr>
                                        <p:cTn id="29" dur="1000" fill="hold"/>
                                        <p:tgtEl>
                                          <p:spTgt spid="79875">
                                            <p:txEl>
                                              <p:charRg st="133" end="215"/>
                                            </p:txEl>
                                          </p:spTgt>
                                        </p:tgtEl>
                                        <p:attrNameLst>
                                          <p:attrName>ppt_x</p:attrName>
                                        </p:attrNameLst>
                                      </p:cBhvr>
                                      <p:tavLst>
                                        <p:tav tm="0">
                                          <p:val>
                                            <p:strVal val="#ppt_x-.1"/>
                                          </p:val>
                                        </p:tav>
                                        <p:tav tm="100000">
                                          <p:val>
                                            <p:strVal val="#ppt_x"/>
                                          </p:val>
                                        </p:tav>
                                      </p:tavLst>
                                    </p:anim>
                                    <p:anim calcmode="lin" valueType="num">
                                      <p:cBhvr>
                                        <p:cTn id="30" dur="1000" fill="hold"/>
                                        <p:tgtEl>
                                          <p:spTgt spid="79875">
                                            <p:txEl>
                                              <p:charRg st="133" end="215"/>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79875">
                                            <p:txEl>
                                              <p:charRg st="215" end="245"/>
                                            </p:txEl>
                                          </p:spTgt>
                                        </p:tgtEl>
                                        <p:attrNameLst>
                                          <p:attrName>style.visibility</p:attrName>
                                        </p:attrNameLst>
                                      </p:cBhvr>
                                      <p:to>
                                        <p:strVal val="visible"/>
                                      </p:to>
                                    </p:set>
                                    <p:animEffect transition="in" filter="fade">
                                      <p:cBhvr>
                                        <p:cTn id="33" dur="1000"/>
                                        <p:tgtEl>
                                          <p:spTgt spid="79875">
                                            <p:txEl>
                                              <p:charRg st="215" end="245"/>
                                            </p:txEl>
                                          </p:spTgt>
                                        </p:tgtEl>
                                      </p:cBhvr>
                                    </p:animEffect>
                                    <p:anim calcmode="lin" valueType="num">
                                      <p:cBhvr>
                                        <p:cTn id="34" dur="1000" fill="hold"/>
                                        <p:tgtEl>
                                          <p:spTgt spid="79875">
                                            <p:txEl>
                                              <p:charRg st="215" end="245"/>
                                            </p:txEl>
                                          </p:spTgt>
                                        </p:tgtEl>
                                        <p:attrNameLst>
                                          <p:attrName>ppt_x</p:attrName>
                                        </p:attrNameLst>
                                      </p:cBhvr>
                                      <p:tavLst>
                                        <p:tav tm="0">
                                          <p:val>
                                            <p:strVal val="#ppt_x-.1"/>
                                          </p:val>
                                        </p:tav>
                                        <p:tav tm="100000">
                                          <p:val>
                                            <p:strVal val="#ppt_x"/>
                                          </p:val>
                                        </p:tav>
                                      </p:tavLst>
                                    </p:anim>
                                    <p:anim calcmode="lin" valueType="num">
                                      <p:cBhvr>
                                        <p:cTn id="35" dur="1000" fill="hold"/>
                                        <p:tgtEl>
                                          <p:spTgt spid="79875">
                                            <p:txEl>
                                              <p:charRg st="215" end="245"/>
                                            </p:txEl>
                                          </p:spTgt>
                                        </p:tgtEl>
                                        <p:attrNameLst>
                                          <p:attrName>ppt_y</p:attrName>
                                        </p:attrNameLst>
                                      </p:cBhvr>
                                      <p:tavLst>
                                        <p:tav tm="0">
                                          <p:val>
                                            <p:strVal val="#ppt_y"/>
                                          </p:val>
                                        </p:tav>
                                        <p:tav tm="100000">
                                          <p:val>
                                            <p:strVal val="#ppt_y"/>
                                          </p:val>
                                        </p:tav>
                                      </p:tavLst>
                                    </p:anim>
                                  </p:childTnLst>
                                </p:cTn>
                              </p:par>
                              <p:par>
                                <p:cTn id="36" presetID="40" presetClass="entr" presetSubtype="0" fill="hold" grpId="0" nodeType="withEffect">
                                  <p:stCondLst>
                                    <p:cond delay="0"/>
                                  </p:stCondLst>
                                  <p:iterate type="lt">
                                    <p:tmPct val="10000"/>
                                  </p:iterate>
                                  <p:childTnLst>
                                    <p:set>
                                      <p:cBhvr>
                                        <p:cTn id="37" fill="hold">
                                          <p:stCondLst>
                                            <p:cond delay="0"/>
                                          </p:stCondLst>
                                        </p:cTn>
                                        <p:tgtEl>
                                          <p:spTgt spid="79875">
                                            <p:txEl>
                                              <p:charRg st="245" end="272"/>
                                            </p:txEl>
                                          </p:spTgt>
                                        </p:tgtEl>
                                        <p:attrNameLst>
                                          <p:attrName>style.visibility</p:attrName>
                                        </p:attrNameLst>
                                      </p:cBhvr>
                                      <p:to>
                                        <p:strVal val="visible"/>
                                      </p:to>
                                    </p:set>
                                    <p:animEffect transition="in" filter="fade">
                                      <p:cBhvr>
                                        <p:cTn id="38" dur="1000"/>
                                        <p:tgtEl>
                                          <p:spTgt spid="79875">
                                            <p:txEl>
                                              <p:charRg st="245" end="272"/>
                                            </p:txEl>
                                          </p:spTgt>
                                        </p:tgtEl>
                                      </p:cBhvr>
                                    </p:animEffect>
                                    <p:anim calcmode="lin" valueType="num">
                                      <p:cBhvr>
                                        <p:cTn id="39" dur="1000" fill="hold"/>
                                        <p:tgtEl>
                                          <p:spTgt spid="79875">
                                            <p:txEl>
                                              <p:charRg st="245" end="272"/>
                                            </p:txEl>
                                          </p:spTgt>
                                        </p:tgtEl>
                                        <p:attrNameLst>
                                          <p:attrName>ppt_x</p:attrName>
                                        </p:attrNameLst>
                                      </p:cBhvr>
                                      <p:tavLst>
                                        <p:tav tm="0">
                                          <p:val>
                                            <p:strVal val="#ppt_x-.1"/>
                                          </p:val>
                                        </p:tav>
                                        <p:tav tm="100000">
                                          <p:val>
                                            <p:strVal val="#ppt_x"/>
                                          </p:val>
                                        </p:tav>
                                      </p:tavLst>
                                    </p:anim>
                                    <p:anim calcmode="lin" valueType="num">
                                      <p:cBhvr>
                                        <p:cTn id="40" dur="1000" fill="hold"/>
                                        <p:tgtEl>
                                          <p:spTgt spid="79875">
                                            <p:txEl>
                                              <p:charRg st="245" end="272"/>
                                            </p:txEl>
                                          </p:spTgt>
                                        </p:tgtEl>
                                        <p:attrNameLst>
                                          <p:attrName>ppt_y</p:attrName>
                                        </p:attrNameLst>
                                      </p:cBhvr>
                                      <p:tavLst>
                                        <p:tav tm="0">
                                          <p:val>
                                            <p:strVal val="#ppt_y"/>
                                          </p:val>
                                        </p:tav>
                                        <p:tav tm="100000">
                                          <p:val>
                                            <p:strVal val="#ppt_y"/>
                                          </p:val>
                                        </p:tav>
                                      </p:tavLst>
                                    </p:anim>
                                  </p:childTnLst>
                                </p:cTn>
                              </p:par>
                              <p:par>
                                <p:cTn id="41" presetID="40" presetClass="entr" presetSubtype="0" fill="hold" grpId="0" nodeType="withEffect">
                                  <p:stCondLst>
                                    <p:cond delay="0"/>
                                  </p:stCondLst>
                                  <p:iterate type="lt">
                                    <p:tmPct val="10000"/>
                                  </p:iterate>
                                  <p:childTnLst>
                                    <p:set>
                                      <p:cBhvr>
                                        <p:cTn id="42" fill="hold">
                                          <p:stCondLst>
                                            <p:cond delay="0"/>
                                          </p:stCondLst>
                                        </p:cTn>
                                        <p:tgtEl>
                                          <p:spTgt spid="79875">
                                            <p:txEl>
                                              <p:charRg st="272" end="288"/>
                                            </p:txEl>
                                          </p:spTgt>
                                        </p:tgtEl>
                                        <p:attrNameLst>
                                          <p:attrName>style.visibility</p:attrName>
                                        </p:attrNameLst>
                                      </p:cBhvr>
                                      <p:to>
                                        <p:strVal val="visible"/>
                                      </p:to>
                                    </p:set>
                                    <p:animEffect transition="in" filter="fade">
                                      <p:cBhvr>
                                        <p:cTn id="43" dur="1000"/>
                                        <p:tgtEl>
                                          <p:spTgt spid="79875">
                                            <p:txEl>
                                              <p:charRg st="272" end="288"/>
                                            </p:txEl>
                                          </p:spTgt>
                                        </p:tgtEl>
                                      </p:cBhvr>
                                    </p:animEffect>
                                    <p:anim calcmode="lin" valueType="num">
                                      <p:cBhvr>
                                        <p:cTn id="44" dur="1000" fill="hold"/>
                                        <p:tgtEl>
                                          <p:spTgt spid="79875">
                                            <p:txEl>
                                              <p:charRg st="272" end="288"/>
                                            </p:txEl>
                                          </p:spTgt>
                                        </p:tgtEl>
                                        <p:attrNameLst>
                                          <p:attrName>ppt_x</p:attrName>
                                        </p:attrNameLst>
                                      </p:cBhvr>
                                      <p:tavLst>
                                        <p:tav tm="0">
                                          <p:val>
                                            <p:strVal val="#ppt_x-.1"/>
                                          </p:val>
                                        </p:tav>
                                        <p:tav tm="100000">
                                          <p:val>
                                            <p:strVal val="#ppt_x"/>
                                          </p:val>
                                        </p:tav>
                                      </p:tavLst>
                                    </p:anim>
                                    <p:anim calcmode="lin" valueType="num">
                                      <p:cBhvr>
                                        <p:cTn id="45" dur="1000" fill="hold"/>
                                        <p:tgtEl>
                                          <p:spTgt spid="79875">
                                            <p:txEl>
                                              <p:charRg st="272" end="288"/>
                                            </p:txEl>
                                          </p:spTgt>
                                        </p:tgtEl>
                                        <p:attrNameLst>
                                          <p:attrName>ppt_y</p:attrName>
                                        </p:attrNameLst>
                                      </p:cBhvr>
                                      <p:tavLst>
                                        <p:tav tm="0">
                                          <p:val>
                                            <p:strVal val="#ppt_y"/>
                                          </p:val>
                                        </p:tav>
                                        <p:tav tm="100000">
                                          <p:val>
                                            <p:strVal val="#ppt_y"/>
                                          </p:val>
                                        </p:tav>
                                      </p:tavLst>
                                    </p:anim>
                                  </p:childTnLst>
                                </p:cTn>
                              </p:par>
                              <p:par>
                                <p:cTn id="46" presetID="40" presetClass="entr" presetSubtype="0" fill="hold" grpId="0" nodeType="withEffect">
                                  <p:stCondLst>
                                    <p:cond delay="0"/>
                                  </p:stCondLst>
                                  <p:iterate type="lt">
                                    <p:tmPct val="10000"/>
                                  </p:iterate>
                                  <p:childTnLst>
                                    <p:set>
                                      <p:cBhvr>
                                        <p:cTn id="47" fill="hold">
                                          <p:stCondLst>
                                            <p:cond delay="0"/>
                                          </p:stCondLst>
                                        </p:cTn>
                                        <p:tgtEl>
                                          <p:spTgt spid="79875">
                                            <p:txEl>
                                              <p:charRg st="288" end="402"/>
                                            </p:txEl>
                                          </p:spTgt>
                                        </p:tgtEl>
                                        <p:attrNameLst>
                                          <p:attrName>style.visibility</p:attrName>
                                        </p:attrNameLst>
                                      </p:cBhvr>
                                      <p:to>
                                        <p:strVal val="visible"/>
                                      </p:to>
                                    </p:set>
                                    <p:animEffect transition="in" filter="fade">
                                      <p:cBhvr>
                                        <p:cTn id="48" dur="1000"/>
                                        <p:tgtEl>
                                          <p:spTgt spid="79875">
                                            <p:txEl>
                                              <p:charRg st="288" end="402"/>
                                            </p:txEl>
                                          </p:spTgt>
                                        </p:tgtEl>
                                      </p:cBhvr>
                                    </p:animEffect>
                                    <p:anim calcmode="lin" valueType="num">
                                      <p:cBhvr>
                                        <p:cTn id="49" dur="1000" fill="hold"/>
                                        <p:tgtEl>
                                          <p:spTgt spid="79875">
                                            <p:txEl>
                                              <p:charRg st="288" end="402"/>
                                            </p:txEl>
                                          </p:spTgt>
                                        </p:tgtEl>
                                        <p:attrNameLst>
                                          <p:attrName>ppt_x</p:attrName>
                                        </p:attrNameLst>
                                      </p:cBhvr>
                                      <p:tavLst>
                                        <p:tav tm="0">
                                          <p:val>
                                            <p:strVal val="#ppt_x-.1"/>
                                          </p:val>
                                        </p:tav>
                                        <p:tav tm="100000">
                                          <p:val>
                                            <p:strVal val="#ppt_x"/>
                                          </p:val>
                                        </p:tav>
                                      </p:tavLst>
                                    </p:anim>
                                    <p:anim calcmode="lin" valueType="num">
                                      <p:cBhvr>
                                        <p:cTn id="50" dur="1000" fill="hold"/>
                                        <p:tgtEl>
                                          <p:spTgt spid="79875">
                                            <p:txEl>
                                              <p:charRg st="288" end="402"/>
                                            </p:txEl>
                                          </p:spTgt>
                                        </p:tgtEl>
                                        <p:attrNameLst>
                                          <p:attrName>ppt_y</p:attrName>
                                        </p:attrNameLst>
                                      </p:cBhvr>
                                      <p:tavLst>
                                        <p:tav tm="0">
                                          <p:val>
                                            <p:strVal val="#ppt_y"/>
                                          </p:val>
                                        </p:tav>
                                        <p:tav tm="100000">
                                          <p:val>
                                            <p:strVal val="#ppt_y"/>
                                          </p:val>
                                        </p:tav>
                                      </p:tavLst>
                                    </p:anim>
                                  </p:childTnLst>
                                </p:cTn>
                              </p:par>
                              <p:par>
                                <p:cTn id="51" presetID="40" presetClass="entr" presetSubtype="0" fill="hold" grpId="0" nodeType="withEffect">
                                  <p:stCondLst>
                                    <p:cond delay="0"/>
                                  </p:stCondLst>
                                  <p:iterate type="lt">
                                    <p:tmPct val="10000"/>
                                  </p:iterate>
                                  <p:childTnLst>
                                    <p:set>
                                      <p:cBhvr>
                                        <p:cTn id="52" fill="hold">
                                          <p:stCondLst>
                                            <p:cond delay="0"/>
                                          </p:stCondLst>
                                        </p:cTn>
                                        <p:tgtEl>
                                          <p:spTgt spid="79875">
                                            <p:txEl>
                                              <p:charRg st="402" end="405"/>
                                            </p:txEl>
                                          </p:spTgt>
                                        </p:tgtEl>
                                        <p:attrNameLst>
                                          <p:attrName>style.visibility</p:attrName>
                                        </p:attrNameLst>
                                      </p:cBhvr>
                                      <p:to>
                                        <p:strVal val="visible"/>
                                      </p:to>
                                    </p:set>
                                    <p:animEffect transition="in" filter="fade">
                                      <p:cBhvr>
                                        <p:cTn id="53" dur="1000"/>
                                        <p:tgtEl>
                                          <p:spTgt spid="79875">
                                            <p:txEl>
                                              <p:charRg st="402" end="405"/>
                                            </p:txEl>
                                          </p:spTgt>
                                        </p:tgtEl>
                                      </p:cBhvr>
                                    </p:animEffect>
                                    <p:anim calcmode="lin" valueType="num">
                                      <p:cBhvr>
                                        <p:cTn id="54" dur="1000" fill="hold"/>
                                        <p:tgtEl>
                                          <p:spTgt spid="79875">
                                            <p:txEl>
                                              <p:charRg st="402" end="405"/>
                                            </p:txEl>
                                          </p:spTgt>
                                        </p:tgtEl>
                                        <p:attrNameLst>
                                          <p:attrName>ppt_x</p:attrName>
                                        </p:attrNameLst>
                                      </p:cBhvr>
                                      <p:tavLst>
                                        <p:tav tm="0">
                                          <p:val>
                                            <p:strVal val="#ppt_x-.1"/>
                                          </p:val>
                                        </p:tav>
                                        <p:tav tm="100000">
                                          <p:val>
                                            <p:strVal val="#ppt_x"/>
                                          </p:val>
                                        </p:tav>
                                      </p:tavLst>
                                    </p:anim>
                                    <p:anim calcmode="lin" valueType="num">
                                      <p:cBhvr>
                                        <p:cTn id="55" dur="1000" fill="hold"/>
                                        <p:tgtEl>
                                          <p:spTgt spid="79875">
                                            <p:txEl>
                                              <p:charRg st="402" end="4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ldLvl="0"/>
      <p:bldP spid="798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3/7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0899" name="Rectangle 3"/>
          <p:cNvSpPr>
            <a:spLocks noGrp="1"/>
          </p:cNvSpPr>
          <p:nvPr>
            <p:ph type="body"/>
          </p:nvPr>
        </p:nvSpPr>
        <p:spPr>
          <a:xfrm>
            <a:off x="327025" y="1604963"/>
            <a:ext cx="8637588" cy="4560887"/>
          </a:xfrm>
          <a:ln/>
        </p:spPr>
        <p:txBody>
          <a:bodyPr wrap="square" lIns="91440" tIns="45720" rIns="91440" bIns="45720" anchor="t"/>
          <a:p>
            <a:pPr marL="469900" lvl="1" indent="-469900">
              <a:lnSpc>
                <a:spcPct val="80000"/>
              </a:lnSpc>
            </a:pPr>
            <a:endParaRPr lang="zh-CN" altLang="en-US" sz="1200" dirty="0"/>
          </a:p>
          <a:p>
            <a:pPr marL="469900" lvl="1" indent="-469900">
              <a:lnSpc>
                <a:spcPct val="80000"/>
              </a:lnSpc>
              <a:buNone/>
            </a:pPr>
            <a:r>
              <a:rPr lang="zh-CN" altLang="en-US" sz="1600" dirty="0"/>
              <a:t>　</a:t>
            </a:r>
            <a:endParaRPr lang="en-US" altLang="zh-CN" sz="1600" dirty="0"/>
          </a:p>
          <a:p>
            <a:pPr marL="469900" lvl="1" indent="-469900">
              <a:lnSpc>
                <a:spcPct val="80000"/>
              </a:lnSpc>
            </a:pPr>
            <a:r>
              <a:rPr lang="zh-CN" altLang="en-US" b="1" dirty="0">
                <a:solidFill>
                  <a:srgbClr val="FF0000"/>
                </a:solidFill>
              </a:rPr>
              <a:t>研究开发费用加计扣除的方式，有两种方式可供选择。</a:t>
            </a:r>
            <a:endParaRPr lang="zh-CN" altLang="en-US" b="1" dirty="0">
              <a:solidFill>
                <a:srgbClr val="FF0000"/>
              </a:solidFill>
            </a:endParaRPr>
          </a:p>
          <a:p>
            <a:pPr marL="469900" lvl="1" indent="-469900">
              <a:buNone/>
            </a:pPr>
            <a:r>
              <a:rPr lang="zh-CN" altLang="en-US" sz="2800" dirty="0"/>
              <a:t>　</a:t>
            </a:r>
            <a:endParaRPr lang="en-US" altLang="zh-CN" sz="2800" dirty="0"/>
          </a:p>
          <a:p>
            <a:pPr marL="469900" lvl="1" indent="-469900"/>
            <a:r>
              <a:rPr lang="zh-CN" altLang="en-US" b="1" dirty="0"/>
              <a:t>第一种方式：</a:t>
            </a:r>
            <a:r>
              <a:rPr lang="zh-CN" altLang="en-US" dirty="0"/>
              <a:t>是按企业会计准则规定，将构成无形资产的研究开发费用总额的</a:t>
            </a:r>
            <a:r>
              <a:rPr lang="en-US" altLang="zh-CN" dirty="0"/>
              <a:t>100%</a:t>
            </a:r>
            <a:r>
              <a:rPr lang="zh-CN" altLang="en-US" dirty="0"/>
              <a:t>转入无形资产，在规定的使用寿命内平均摊销；待纳税申报时，再按年摊销额的</a:t>
            </a:r>
            <a:r>
              <a:rPr lang="en-US" altLang="zh-CN" dirty="0"/>
              <a:t>50%</a:t>
            </a:r>
            <a:r>
              <a:rPr lang="zh-CN" altLang="en-US" dirty="0"/>
              <a:t>在税前加计扣除，在纳税申报环节享受所得税的优惠。</a:t>
            </a:r>
            <a:endParaRPr lang="en-US" altLang="zh-CN" dirty="0"/>
          </a:p>
          <a:p>
            <a:pPr marL="469900" lvl="1" indent="-469900">
              <a:buNone/>
            </a:pPr>
            <a:r>
              <a:rPr lang="zh-CN" altLang="en-US" sz="2800" dirty="0"/>
              <a:t>　</a:t>
            </a:r>
            <a:endParaRPr lang="en-US" altLang="zh-CN" sz="28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81922"/>
                                        </p:tgtEl>
                                        <p:attrNameLst>
                                          <p:attrName>style.visibility</p:attrName>
                                        </p:attrNameLst>
                                      </p:cBhvr>
                                      <p:to>
                                        <p:strVal val="visible"/>
                                      </p:to>
                                    </p:set>
                                    <p:anim calcmode="lin" valueType="num">
                                      <p:cBhvr additive="base">
                                        <p:cTn id="7" dur="799" fill="hold">
                                          <p:stCondLst>
                                            <p:cond delay="0"/>
                                          </p:stCondLst>
                                        </p:cTn>
                                        <p:tgtEl>
                                          <p:spTgt spid="81922"/>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19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80899">
                                            <p:txEl>
                                              <p:charRg st="1" end="3"/>
                                            </p:txEl>
                                          </p:spTgt>
                                        </p:tgtEl>
                                        <p:attrNameLst>
                                          <p:attrName>style.visibility</p:attrName>
                                        </p:attrNameLst>
                                      </p:cBhvr>
                                      <p:to>
                                        <p:strVal val="visible"/>
                                      </p:to>
                                    </p:set>
                                    <p:animEffect transition="in" filter="fade">
                                      <p:cBhvr>
                                        <p:cTn id="13" dur="1000"/>
                                        <p:tgtEl>
                                          <p:spTgt spid="80899">
                                            <p:txEl>
                                              <p:charRg st="1" end="3"/>
                                            </p:txEl>
                                          </p:spTgt>
                                        </p:tgtEl>
                                      </p:cBhvr>
                                    </p:animEffect>
                                    <p:anim calcmode="lin" valueType="num">
                                      <p:cBhvr>
                                        <p:cTn id="14" dur="1000" fill="hold"/>
                                        <p:tgtEl>
                                          <p:spTgt spid="80899">
                                            <p:txEl>
                                              <p:charRg st="1" end="3"/>
                                            </p:txEl>
                                          </p:spTgt>
                                        </p:tgtEl>
                                        <p:attrNameLst>
                                          <p:attrName>ppt_x</p:attrName>
                                        </p:attrNameLst>
                                      </p:cBhvr>
                                      <p:tavLst>
                                        <p:tav tm="0">
                                          <p:val>
                                            <p:strVal val="#ppt_x-.1"/>
                                          </p:val>
                                        </p:tav>
                                        <p:tav tm="100000">
                                          <p:val>
                                            <p:strVal val="#ppt_x"/>
                                          </p:val>
                                        </p:tav>
                                      </p:tavLst>
                                    </p:anim>
                                    <p:anim calcmode="lin" valueType="num">
                                      <p:cBhvr>
                                        <p:cTn id="15" dur="1000" fill="hold"/>
                                        <p:tgtEl>
                                          <p:spTgt spid="80899">
                                            <p:txEl>
                                              <p:charRg st="1" end="3"/>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80899">
                                            <p:txEl>
                                              <p:charRg st="3" end="28"/>
                                            </p:txEl>
                                          </p:spTgt>
                                        </p:tgtEl>
                                        <p:attrNameLst>
                                          <p:attrName>style.visibility</p:attrName>
                                        </p:attrNameLst>
                                      </p:cBhvr>
                                      <p:to>
                                        <p:strVal val="visible"/>
                                      </p:to>
                                    </p:set>
                                    <p:animEffect transition="in" filter="fade">
                                      <p:cBhvr>
                                        <p:cTn id="18" dur="1000"/>
                                        <p:tgtEl>
                                          <p:spTgt spid="80899">
                                            <p:txEl>
                                              <p:charRg st="3" end="28"/>
                                            </p:txEl>
                                          </p:spTgt>
                                        </p:tgtEl>
                                      </p:cBhvr>
                                    </p:animEffect>
                                    <p:anim calcmode="lin" valueType="num">
                                      <p:cBhvr>
                                        <p:cTn id="19" dur="1000" fill="hold"/>
                                        <p:tgtEl>
                                          <p:spTgt spid="80899">
                                            <p:txEl>
                                              <p:charRg st="3" end="28"/>
                                            </p:txEl>
                                          </p:spTgt>
                                        </p:tgtEl>
                                        <p:attrNameLst>
                                          <p:attrName>ppt_x</p:attrName>
                                        </p:attrNameLst>
                                      </p:cBhvr>
                                      <p:tavLst>
                                        <p:tav tm="0">
                                          <p:val>
                                            <p:strVal val="#ppt_x-.1"/>
                                          </p:val>
                                        </p:tav>
                                        <p:tav tm="100000">
                                          <p:val>
                                            <p:strVal val="#ppt_x"/>
                                          </p:val>
                                        </p:tav>
                                      </p:tavLst>
                                    </p:anim>
                                    <p:anim calcmode="lin" valueType="num">
                                      <p:cBhvr>
                                        <p:cTn id="20" dur="1000" fill="hold"/>
                                        <p:tgtEl>
                                          <p:spTgt spid="80899">
                                            <p:txEl>
                                              <p:charRg st="3" end="28"/>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80899">
                                            <p:txEl>
                                              <p:charRg st="28" end="30"/>
                                            </p:txEl>
                                          </p:spTgt>
                                        </p:tgtEl>
                                        <p:attrNameLst>
                                          <p:attrName>style.visibility</p:attrName>
                                        </p:attrNameLst>
                                      </p:cBhvr>
                                      <p:to>
                                        <p:strVal val="visible"/>
                                      </p:to>
                                    </p:set>
                                    <p:animEffect transition="in" filter="fade">
                                      <p:cBhvr>
                                        <p:cTn id="23" dur="1000"/>
                                        <p:tgtEl>
                                          <p:spTgt spid="80899">
                                            <p:txEl>
                                              <p:charRg st="28" end="30"/>
                                            </p:txEl>
                                          </p:spTgt>
                                        </p:tgtEl>
                                      </p:cBhvr>
                                    </p:animEffect>
                                    <p:anim calcmode="lin" valueType="num">
                                      <p:cBhvr>
                                        <p:cTn id="24" dur="1000" fill="hold"/>
                                        <p:tgtEl>
                                          <p:spTgt spid="80899">
                                            <p:txEl>
                                              <p:charRg st="28" end="30"/>
                                            </p:txEl>
                                          </p:spTgt>
                                        </p:tgtEl>
                                        <p:attrNameLst>
                                          <p:attrName>ppt_x</p:attrName>
                                        </p:attrNameLst>
                                      </p:cBhvr>
                                      <p:tavLst>
                                        <p:tav tm="0">
                                          <p:val>
                                            <p:strVal val="#ppt_x-.1"/>
                                          </p:val>
                                        </p:tav>
                                        <p:tav tm="100000">
                                          <p:val>
                                            <p:strVal val="#ppt_x"/>
                                          </p:val>
                                        </p:tav>
                                      </p:tavLst>
                                    </p:anim>
                                    <p:anim calcmode="lin" valueType="num">
                                      <p:cBhvr>
                                        <p:cTn id="25" dur="1000" fill="hold"/>
                                        <p:tgtEl>
                                          <p:spTgt spid="80899">
                                            <p:txEl>
                                              <p:charRg st="28" end="30"/>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80899">
                                            <p:txEl>
                                              <p:charRg st="30" end="131"/>
                                            </p:txEl>
                                          </p:spTgt>
                                        </p:tgtEl>
                                        <p:attrNameLst>
                                          <p:attrName>style.visibility</p:attrName>
                                        </p:attrNameLst>
                                      </p:cBhvr>
                                      <p:to>
                                        <p:strVal val="visible"/>
                                      </p:to>
                                    </p:set>
                                    <p:animEffect transition="in" filter="fade">
                                      <p:cBhvr>
                                        <p:cTn id="28" dur="1000"/>
                                        <p:tgtEl>
                                          <p:spTgt spid="80899">
                                            <p:txEl>
                                              <p:charRg st="30" end="131"/>
                                            </p:txEl>
                                          </p:spTgt>
                                        </p:tgtEl>
                                      </p:cBhvr>
                                    </p:animEffect>
                                    <p:anim calcmode="lin" valueType="num">
                                      <p:cBhvr>
                                        <p:cTn id="29" dur="1000" fill="hold"/>
                                        <p:tgtEl>
                                          <p:spTgt spid="80899">
                                            <p:txEl>
                                              <p:charRg st="30" end="131"/>
                                            </p:txEl>
                                          </p:spTgt>
                                        </p:tgtEl>
                                        <p:attrNameLst>
                                          <p:attrName>ppt_x</p:attrName>
                                        </p:attrNameLst>
                                      </p:cBhvr>
                                      <p:tavLst>
                                        <p:tav tm="0">
                                          <p:val>
                                            <p:strVal val="#ppt_x-.1"/>
                                          </p:val>
                                        </p:tav>
                                        <p:tav tm="100000">
                                          <p:val>
                                            <p:strVal val="#ppt_x"/>
                                          </p:val>
                                        </p:tav>
                                      </p:tavLst>
                                    </p:anim>
                                    <p:anim calcmode="lin" valueType="num">
                                      <p:cBhvr>
                                        <p:cTn id="30" dur="1000" fill="hold"/>
                                        <p:tgtEl>
                                          <p:spTgt spid="80899">
                                            <p:txEl>
                                              <p:charRg st="30" end="131"/>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80899">
                                            <p:txEl>
                                              <p:charRg st="131" end="133"/>
                                            </p:txEl>
                                          </p:spTgt>
                                        </p:tgtEl>
                                        <p:attrNameLst>
                                          <p:attrName>style.visibility</p:attrName>
                                        </p:attrNameLst>
                                      </p:cBhvr>
                                      <p:to>
                                        <p:strVal val="visible"/>
                                      </p:to>
                                    </p:set>
                                    <p:animEffect transition="in" filter="fade">
                                      <p:cBhvr>
                                        <p:cTn id="33" dur="1000"/>
                                        <p:tgtEl>
                                          <p:spTgt spid="80899">
                                            <p:txEl>
                                              <p:charRg st="131" end="133"/>
                                            </p:txEl>
                                          </p:spTgt>
                                        </p:tgtEl>
                                      </p:cBhvr>
                                    </p:animEffect>
                                    <p:anim calcmode="lin" valueType="num">
                                      <p:cBhvr>
                                        <p:cTn id="34" dur="1000" fill="hold"/>
                                        <p:tgtEl>
                                          <p:spTgt spid="80899">
                                            <p:txEl>
                                              <p:charRg st="131" end="133"/>
                                            </p:txEl>
                                          </p:spTgt>
                                        </p:tgtEl>
                                        <p:attrNameLst>
                                          <p:attrName>ppt_x</p:attrName>
                                        </p:attrNameLst>
                                      </p:cBhvr>
                                      <p:tavLst>
                                        <p:tav tm="0">
                                          <p:val>
                                            <p:strVal val="#ppt_x-.1"/>
                                          </p:val>
                                        </p:tav>
                                        <p:tav tm="100000">
                                          <p:val>
                                            <p:strVal val="#ppt_x"/>
                                          </p:val>
                                        </p:tav>
                                      </p:tavLst>
                                    </p:anim>
                                    <p:anim calcmode="lin" valueType="num">
                                      <p:cBhvr>
                                        <p:cTn id="35" dur="1000" fill="hold"/>
                                        <p:tgtEl>
                                          <p:spTgt spid="80899">
                                            <p:txEl>
                                              <p:charRg st="131" end="13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ldLvl="0"/>
      <p:bldP spid="808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4/7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23" name="Rectangle 3"/>
          <p:cNvSpPr>
            <a:spLocks noGrp="1"/>
          </p:cNvSpPr>
          <p:nvPr>
            <p:ph type="body"/>
          </p:nvPr>
        </p:nvSpPr>
        <p:spPr>
          <a:xfrm>
            <a:off x="327025" y="1604963"/>
            <a:ext cx="8496300" cy="4560887"/>
          </a:xfrm>
          <a:ln/>
        </p:spPr>
        <p:txBody>
          <a:bodyPr wrap="square" lIns="91440" tIns="45720" rIns="91440" bIns="45720" anchor="t"/>
          <a:p>
            <a:pPr marL="469900" lvl="1" indent="-469900"/>
            <a:endParaRPr lang="zh-CN" altLang="en-US" sz="1200" dirty="0"/>
          </a:p>
          <a:p>
            <a:pPr marL="469900" lvl="1" indent="-469900"/>
            <a:r>
              <a:rPr lang="zh-CN" altLang="en-US" sz="1600" dirty="0"/>
              <a:t>　</a:t>
            </a:r>
            <a:r>
              <a:rPr lang="zh-CN" altLang="en-US" sz="2000" dirty="0"/>
              <a:t>　例</a:t>
            </a:r>
            <a:r>
              <a:rPr lang="en-US" altLang="zh-CN" sz="2000" dirty="0"/>
              <a:t>3</a:t>
            </a:r>
            <a:r>
              <a:rPr lang="zh-CN" altLang="en-US" sz="2000" dirty="0"/>
              <a:t>：沿用例</a:t>
            </a:r>
            <a:r>
              <a:rPr lang="en-US" altLang="zh-CN" sz="2000" dirty="0"/>
              <a:t>1</a:t>
            </a:r>
            <a:r>
              <a:rPr lang="zh-CN" altLang="en-US" sz="2000" dirty="0"/>
              <a:t>和例</a:t>
            </a:r>
            <a:r>
              <a:rPr lang="en-US" altLang="zh-CN" sz="2000" dirty="0"/>
              <a:t>2</a:t>
            </a:r>
            <a:r>
              <a:rPr lang="zh-CN" altLang="en-US" sz="2000" dirty="0"/>
              <a:t>资料，符合无形资产准则规定的开发支出资本化条件的</a:t>
            </a:r>
            <a:r>
              <a:rPr lang="en-US" altLang="zh-CN" sz="2000" dirty="0"/>
              <a:t>120</a:t>
            </a:r>
            <a:r>
              <a:rPr lang="zh-CN" altLang="en-US" sz="2000" dirty="0"/>
              <a:t>万元，构成无形资产成本。假定该非专利技术的使用寿命为</a:t>
            </a:r>
            <a:r>
              <a:rPr lang="en-US" altLang="zh-CN" sz="2000" dirty="0"/>
              <a:t>10</a:t>
            </a:r>
            <a:r>
              <a:rPr lang="zh-CN" altLang="en-US" sz="2000" dirty="0"/>
              <a:t>年。</a:t>
            </a:r>
            <a:r>
              <a:rPr lang="en-US" altLang="zh-CN" sz="2000" dirty="0"/>
              <a:t>A</a:t>
            </a:r>
            <a:r>
              <a:rPr lang="zh-CN" altLang="en-US" sz="2000" dirty="0"/>
              <a:t>公司</a:t>
            </a:r>
            <a:r>
              <a:rPr lang="en-US" altLang="zh-CN" sz="2000" dirty="0"/>
              <a:t>2009</a:t>
            </a:r>
            <a:r>
              <a:rPr lang="zh-CN" altLang="en-US" sz="2000" dirty="0"/>
              <a:t>年度按会计准则核算的会计利润为</a:t>
            </a:r>
            <a:r>
              <a:rPr lang="en-US" altLang="zh-CN" sz="2000" dirty="0"/>
              <a:t>350</a:t>
            </a:r>
            <a:r>
              <a:rPr lang="zh-CN" altLang="en-US" sz="2000" dirty="0"/>
              <a:t>万元，假定按税法规定没有其他调整事项，</a:t>
            </a:r>
            <a:r>
              <a:rPr lang="en-US" altLang="zh-CN" sz="2000" dirty="0"/>
              <a:t>A</a:t>
            </a:r>
            <a:r>
              <a:rPr lang="zh-CN" altLang="en-US" sz="2000" dirty="0"/>
              <a:t>公司应作如下会计处理：</a:t>
            </a:r>
            <a:endParaRPr lang="zh-CN" altLang="en-US" sz="2000" dirty="0"/>
          </a:p>
          <a:p>
            <a:pPr marL="469900" lvl="1" indent="-469900"/>
            <a:r>
              <a:rPr lang="zh-CN" altLang="en-US" sz="2000" dirty="0"/>
              <a:t>　　</a:t>
            </a:r>
            <a:r>
              <a:rPr lang="en-US" altLang="zh-CN" sz="2000" dirty="0"/>
              <a:t>1</a:t>
            </a:r>
            <a:r>
              <a:rPr lang="zh-CN" altLang="en-US" sz="2000" dirty="0"/>
              <a:t>、</a:t>
            </a:r>
            <a:r>
              <a:rPr lang="en-US" altLang="zh-CN" sz="2000" dirty="0"/>
              <a:t>2008</a:t>
            </a:r>
            <a:r>
              <a:rPr lang="zh-CN" altLang="en-US" sz="2000" dirty="0"/>
              <a:t>年</a:t>
            </a:r>
            <a:r>
              <a:rPr lang="en-US" altLang="zh-CN" sz="2000" dirty="0"/>
              <a:t>12</a:t>
            </a:r>
            <a:r>
              <a:rPr lang="zh-CN" altLang="en-US" sz="2000" dirty="0"/>
              <a:t>月</a:t>
            </a:r>
            <a:r>
              <a:rPr lang="en-US" altLang="zh-CN" sz="2000" dirty="0"/>
              <a:t>31</a:t>
            </a:r>
            <a:r>
              <a:rPr lang="zh-CN" altLang="en-US" sz="2000" dirty="0"/>
              <a:t>日，该非专利技术研发完成并形成无形资产，转账分录同例</a:t>
            </a:r>
            <a:r>
              <a:rPr lang="en-US" altLang="zh-CN" sz="2000" dirty="0"/>
              <a:t>1</a:t>
            </a:r>
            <a:r>
              <a:rPr lang="zh-CN" altLang="en-US" sz="2000" dirty="0"/>
              <a:t>题第</a:t>
            </a:r>
            <a:r>
              <a:rPr lang="en-US" altLang="zh-CN" sz="2000" dirty="0"/>
              <a:t>4</a:t>
            </a:r>
            <a:r>
              <a:rPr lang="zh-CN" altLang="en-US" sz="2000" dirty="0"/>
              <a:t>笔分录。</a:t>
            </a:r>
            <a:endParaRPr lang="zh-CN" altLang="en-US" sz="2000" dirty="0"/>
          </a:p>
          <a:p>
            <a:pPr marL="469900" lvl="1" indent="-469900"/>
            <a:r>
              <a:rPr lang="zh-CN" altLang="en-US" sz="2000" dirty="0"/>
              <a:t>　　</a:t>
            </a:r>
            <a:r>
              <a:rPr lang="en-US" altLang="zh-CN" sz="2000" dirty="0"/>
              <a:t>2</a:t>
            </a:r>
            <a:r>
              <a:rPr lang="zh-CN" altLang="en-US" sz="2000" dirty="0"/>
              <a:t>、从</a:t>
            </a:r>
            <a:r>
              <a:rPr lang="en-US" altLang="zh-CN" sz="2000" dirty="0"/>
              <a:t>2009</a:t>
            </a:r>
            <a:r>
              <a:rPr lang="zh-CN" altLang="en-US" sz="2000" dirty="0"/>
              <a:t>年起，无形资产每年的摊销处理： </a:t>
            </a:r>
            <a:endParaRPr lang="zh-CN" altLang="en-US" sz="2000" dirty="0"/>
          </a:p>
          <a:p>
            <a:pPr marL="469900" lvl="1" indent="-469900">
              <a:buNone/>
            </a:pPr>
            <a:r>
              <a:rPr lang="zh-CN" altLang="en-US" sz="2000" dirty="0"/>
              <a:t>     　    借：制造费用 </a:t>
            </a:r>
            <a:r>
              <a:rPr lang="en-US" altLang="zh-CN" sz="2000" dirty="0"/>
              <a:t>12</a:t>
            </a:r>
            <a:r>
              <a:rPr lang="zh-CN" altLang="en-US" sz="2000" dirty="0"/>
              <a:t>（</a:t>
            </a:r>
            <a:r>
              <a:rPr lang="en-US" altLang="zh-CN" sz="2000" dirty="0"/>
              <a:t>120/10</a:t>
            </a:r>
            <a:r>
              <a:rPr lang="zh-CN" altLang="en-US" sz="2000" dirty="0"/>
              <a:t>） </a:t>
            </a:r>
            <a:endParaRPr lang="zh-CN" altLang="en-US" sz="2000" dirty="0"/>
          </a:p>
          <a:p>
            <a:pPr marL="469900" lvl="1" indent="-469900">
              <a:buNone/>
            </a:pPr>
            <a:r>
              <a:rPr lang="zh-CN" altLang="en-US" sz="2000" dirty="0"/>
              <a:t>     　　　  贷：累计摊销 </a:t>
            </a:r>
            <a:r>
              <a:rPr lang="en-US" altLang="zh-CN" sz="2000" dirty="0"/>
              <a:t>12 </a:t>
            </a:r>
            <a:endParaRPr lang="en-US" altLang="zh-CN" sz="2000" dirty="0"/>
          </a:p>
          <a:p>
            <a:pPr marL="469900" lvl="1" indent="-469900"/>
            <a:r>
              <a:rPr lang="zh-CN" altLang="en-US" sz="2000" dirty="0"/>
              <a:t>　　</a:t>
            </a:r>
            <a:r>
              <a:rPr lang="en-US" altLang="zh-CN" sz="2000" dirty="0"/>
              <a:t>3</a:t>
            </a:r>
            <a:r>
              <a:rPr lang="zh-CN" altLang="en-US" sz="2000" dirty="0"/>
              <a:t>、计算</a:t>
            </a:r>
            <a:r>
              <a:rPr lang="en-US" altLang="zh-CN" sz="2000" dirty="0"/>
              <a:t>2009</a:t>
            </a:r>
            <a:r>
              <a:rPr lang="zh-CN" altLang="en-US" sz="2000" dirty="0"/>
              <a:t>年的纳税所得额和应纳所得税额： </a:t>
            </a:r>
            <a:endParaRPr lang="zh-CN" altLang="en-US" sz="2000" dirty="0"/>
          </a:p>
          <a:p>
            <a:pPr marL="469900" lvl="1" indent="-469900">
              <a:buNone/>
            </a:pPr>
            <a:r>
              <a:rPr lang="zh-CN" altLang="en-US" sz="2000" dirty="0"/>
              <a:t>           应纳税所得额</a:t>
            </a:r>
            <a:r>
              <a:rPr lang="en-US" altLang="zh-CN" sz="2000" dirty="0"/>
              <a:t>=350-12×50%=344</a:t>
            </a:r>
            <a:r>
              <a:rPr lang="zh-CN" altLang="en-US" sz="2000" dirty="0"/>
              <a:t>（万元） </a:t>
            </a:r>
            <a:endParaRPr lang="zh-CN" altLang="en-US" sz="2000" dirty="0"/>
          </a:p>
          <a:p>
            <a:pPr marL="469900" lvl="1" indent="-469900">
              <a:buNone/>
            </a:pPr>
            <a:r>
              <a:rPr lang="zh-CN" altLang="en-US" sz="2000" dirty="0"/>
              <a:t>          应纳所得税额</a:t>
            </a:r>
            <a:r>
              <a:rPr lang="en-US" altLang="zh-CN" sz="2000" dirty="0"/>
              <a:t>=344×25%=86</a:t>
            </a:r>
            <a:r>
              <a:rPr lang="zh-CN" altLang="en-US" sz="2000" dirty="0"/>
              <a:t>（万元） </a:t>
            </a:r>
            <a:r>
              <a:rPr lang="zh-CN" altLang="en-US" sz="1600" dirty="0"/>
              <a:t>　</a:t>
            </a:r>
            <a:endParaRPr lang="en-US" altLang="zh-CN" sz="16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82946"/>
                                        </p:tgtEl>
                                        <p:attrNameLst>
                                          <p:attrName>style.visibility</p:attrName>
                                        </p:attrNameLst>
                                      </p:cBhvr>
                                      <p:to>
                                        <p:strVal val="visible"/>
                                      </p:to>
                                    </p:set>
                                    <p:anim calcmode="lin" valueType="num">
                                      <p:cBhvr additive="base">
                                        <p:cTn id="7" dur="799" fill="hold">
                                          <p:stCondLst>
                                            <p:cond delay="0"/>
                                          </p:stCondLst>
                                        </p:cTn>
                                        <p:tgtEl>
                                          <p:spTgt spid="82946"/>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29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81923">
                                            <p:txEl>
                                              <p:charRg st="1" end="127"/>
                                            </p:txEl>
                                          </p:spTgt>
                                        </p:tgtEl>
                                        <p:attrNameLst>
                                          <p:attrName>style.visibility</p:attrName>
                                        </p:attrNameLst>
                                      </p:cBhvr>
                                      <p:to>
                                        <p:strVal val="visible"/>
                                      </p:to>
                                    </p:set>
                                    <p:animEffect transition="in" filter="fade">
                                      <p:cBhvr>
                                        <p:cTn id="13" dur="1000"/>
                                        <p:tgtEl>
                                          <p:spTgt spid="81923">
                                            <p:txEl>
                                              <p:charRg st="1" end="127"/>
                                            </p:txEl>
                                          </p:spTgt>
                                        </p:tgtEl>
                                      </p:cBhvr>
                                    </p:animEffect>
                                    <p:anim calcmode="lin" valueType="num">
                                      <p:cBhvr>
                                        <p:cTn id="14" dur="1000" fill="hold"/>
                                        <p:tgtEl>
                                          <p:spTgt spid="81923">
                                            <p:txEl>
                                              <p:charRg st="1" end="127"/>
                                            </p:txEl>
                                          </p:spTgt>
                                        </p:tgtEl>
                                        <p:attrNameLst>
                                          <p:attrName>ppt_x</p:attrName>
                                        </p:attrNameLst>
                                      </p:cBhvr>
                                      <p:tavLst>
                                        <p:tav tm="0">
                                          <p:val>
                                            <p:strVal val="#ppt_x-.1"/>
                                          </p:val>
                                        </p:tav>
                                        <p:tav tm="100000">
                                          <p:val>
                                            <p:strVal val="#ppt_x"/>
                                          </p:val>
                                        </p:tav>
                                      </p:tavLst>
                                    </p:anim>
                                    <p:anim calcmode="lin" valueType="num">
                                      <p:cBhvr>
                                        <p:cTn id="15" dur="1000" fill="hold"/>
                                        <p:tgtEl>
                                          <p:spTgt spid="81923">
                                            <p:txEl>
                                              <p:charRg st="1" end="127"/>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81923">
                                            <p:txEl>
                                              <p:charRg st="127" end="176"/>
                                            </p:txEl>
                                          </p:spTgt>
                                        </p:tgtEl>
                                        <p:attrNameLst>
                                          <p:attrName>style.visibility</p:attrName>
                                        </p:attrNameLst>
                                      </p:cBhvr>
                                      <p:to>
                                        <p:strVal val="visible"/>
                                      </p:to>
                                    </p:set>
                                    <p:animEffect transition="in" filter="fade">
                                      <p:cBhvr>
                                        <p:cTn id="18" dur="1000"/>
                                        <p:tgtEl>
                                          <p:spTgt spid="81923">
                                            <p:txEl>
                                              <p:charRg st="127" end="176"/>
                                            </p:txEl>
                                          </p:spTgt>
                                        </p:tgtEl>
                                      </p:cBhvr>
                                    </p:animEffect>
                                    <p:anim calcmode="lin" valueType="num">
                                      <p:cBhvr>
                                        <p:cTn id="19" dur="1000" fill="hold"/>
                                        <p:tgtEl>
                                          <p:spTgt spid="81923">
                                            <p:txEl>
                                              <p:charRg st="127" end="176"/>
                                            </p:txEl>
                                          </p:spTgt>
                                        </p:tgtEl>
                                        <p:attrNameLst>
                                          <p:attrName>ppt_x</p:attrName>
                                        </p:attrNameLst>
                                      </p:cBhvr>
                                      <p:tavLst>
                                        <p:tav tm="0">
                                          <p:val>
                                            <p:strVal val="#ppt_x-.1"/>
                                          </p:val>
                                        </p:tav>
                                        <p:tav tm="100000">
                                          <p:val>
                                            <p:strVal val="#ppt_x"/>
                                          </p:val>
                                        </p:tav>
                                      </p:tavLst>
                                    </p:anim>
                                    <p:anim calcmode="lin" valueType="num">
                                      <p:cBhvr>
                                        <p:cTn id="20" dur="1000" fill="hold"/>
                                        <p:tgtEl>
                                          <p:spTgt spid="81923">
                                            <p:txEl>
                                              <p:charRg st="127" end="176"/>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81923">
                                            <p:txEl>
                                              <p:charRg st="176" end="202"/>
                                            </p:txEl>
                                          </p:spTgt>
                                        </p:tgtEl>
                                        <p:attrNameLst>
                                          <p:attrName>style.visibility</p:attrName>
                                        </p:attrNameLst>
                                      </p:cBhvr>
                                      <p:to>
                                        <p:strVal val="visible"/>
                                      </p:to>
                                    </p:set>
                                    <p:animEffect transition="in" filter="fade">
                                      <p:cBhvr>
                                        <p:cTn id="23" dur="1000"/>
                                        <p:tgtEl>
                                          <p:spTgt spid="81923">
                                            <p:txEl>
                                              <p:charRg st="176" end="202"/>
                                            </p:txEl>
                                          </p:spTgt>
                                        </p:tgtEl>
                                      </p:cBhvr>
                                    </p:animEffect>
                                    <p:anim calcmode="lin" valueType="num">
                                      <p:cBhvr>
                                        <p:cTn id="24" dur="1000" fill="hold"/>
                                        <p:tgtEl>
                                          <p:spTgt spid="81923">
                                            <p:txEl>
                                              <p:charRg st="176" end="202"/>
                                            </p:txEl>
                                          </p:spTgt>
                                        </p:tgtEl>
                                        <p:attrNameLst>
                                          <p:attrName>ppt_x</p:attrName>
                                        </p:attrNameLst>
                                      </p:cBhvr>
                                      <p:tavLst>
                                        <p:tav tm="0">
                                          <p:val>
                                            <p:strVal val="#ppt_x-.1"/>
                                          </p:val>
                                        </p:tav>
                                        <p:tav tm="100000">
                                          <p:val>
                                            <p:strVal val="#ppt_x"/>
                                          </p:val>
                                        </p:tav>
                                      </p:tavLst>
                                    </p:anim>
                                    <p:anim calcmode="lin" valueType="num">
                                      <p:cBhvr>
                                        <p:cTn id="25" dur="1000" fill="hold"/>
                                        <p:tgtEl>
                                          <p:spTgt spid="81923">
                                            <p:txEl>
                                              <p:charRg st="176" end="202"/>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81923">
                                            <p:txEl>
                                              <p:charRg st="202" end="231"/>
                                            </p:txEl>
                                          </p:spTgt>
                                        </p:tgtEl>
                                        <p:attrNameLst>
                                          <p:attrName>style.visibility</p:attrName>
                                        </p:attrNameLst>
                                      </p:cBhvr>
                                      <p:to>
                                        <p:strVal val="visible"/>
                                      </p:to>
                                    </p:set>
                                    <p:animEffect transition="in" filter="fade">
                                      <p:cBhvr>
                                        <p:cTn id="28" dur="1000"/>
                                        <p:tgtEl>
                                          <p:spTgt spid="81923">
                                            <p:txEl>
                                              <p:charRg st="202" end="231"/>
                                            </p:txEl>
                                          </p:spTgt>
                                        </p:tgtEl>
                                      </p:cBhvr>
                                    </p:animEffect>
                                    <p:anim calcmode="lin" valueType="num">
                                      <p:cBhvr>
                                        <p:cTn id="29" dur="1000" fill="hold"/>
                                        <p:tgtEl>
                                          <p:spTgt spid="81923">
                                            <p:txEl>
                                              <p:charRg st="202" end="231"/>
                                            </p:txEl>
                                          </p:spTgt>
                                        </p:tgtEl>
                                        <p:attrNameLst>
                                          <p:attrName>ppt_x</p:attrName>
                                        </p:attrNameLst>
                                      </p:cBhvr>
                                      <p:tavLst>
                                        <p:tav tm="0">
                                          <p:val>
                                            <p:strVal val="#ppt_x-.1"/>
                                          </p:val>
                                        </p:tav>
                                        <p:tav tm="100000">
                                          <p:val>
                                            <p:strVal val="#ppt_x"/>
                                          </p:val>
                                        </p:tav>
                                      </p:tavLst>
                                    </p:anim>
                                    <p:anim calcmode="lin" valueType="num">
                                      <p:cBhvr>
                                        <p:cTn id="30" dur="1000" fill="hold"/>
                                        <p:tgtEl>
                                          <p:spTgt spid="81923">
                                            <p:txEl>
                                              <p:charRg st="202" end="231"/>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81923">
                                            <p:txEl>
                                              <p:charRg st="231" end="252"/>
                                            </p:txEl>
                                          </p:spTgt>
                                        </p:tgtEl>
                                        <p:attrNameLst>
                                          <p:attrName>style.visibility</p:attrName>
                                        </p:attrNameLst>
                                      </p:cBhvr>
                                      <p:to>
                                        <p:strVal val="visible"/>
                                      </p:to>
                                    </p:set>
                                    <p:animEffect transition="in" filter="fade">
                                      <p:cBhvr>
                                        <p:cTn id="33" dur="1000"/>
                                        <p:tgtEl>
                                          <p:spTgt spid="81923">
                                            <p:txEl>
                                              <p:charRg st="231" end="252"/>
                                            </p:txEl>
                                          </p:spTgt>
                                        </p:tgtEl>
                                      </p:cBhvr>
                                    </p:animEffect>
                                    <p:anim calcmode="lin" valueType="num">
                                      <p:cBhvr>
                                        <p:cTn id="34" dur="1000" fill="hold"/>
                                        <p:tgtEl>
                                          <p:spTgt spid="81923">
                                            <p:txEl>
                                              <p:charRg st="231" end="252"/>
                                            </p:txEl>
                                          </p:spTgt>
                                        </p:tgtEl>
                                        <p:attrNameLst>
                                          <p:attrName>ppt_x</p:attrName>
                                        </p:attrNameLst>
                                      </p:cBhvr>
                                      <p:tavLst>
                                        <p:tav tm="0">
                                          <p:val>
                                            <p:strVal val="#ppt_x-.1"/>
                                          </p:val>
                                        </p:tav>
                                        <p:tav tm="100000">
                                          <p:val>
                                            <p:strVal val="#ppt_x"/>
                                          </p:val>
                                        </p:tav>
                                      </p:tavLst>
                                    </p:anim>
                                    <p:anim calcmode="lin" valueType="num">
                                      <p:cBhvr>
                                        <p:cTn id="35" dur="1000" fill="hold"/>
                                        <p:tgtEl>
                                          <p:spTgt spid="81923">
                                            <p:txEl>
                                              <p:charRg st="231" end="252"/>
                                            </p:txEl>
                                          </p:spTgt>
                                        </p:tgtEl>
                                        <p:attrNameLst>
                                          <p:attrName>ppt_y</p:attrName>
                                        </p:attrNameLst>
                                      </p:cBhvr>
                                      <p:tavLst>
                                        <p:tav tm="0">
                                          <p:val>
                                            <p:strVal val="#ppt_y"/>
                                          </p:val>
                                        </p:tav>
                                        <p:tav tm="100000">
                                          <p:val>
                                            <p:strVal val="#ppt_y"/>
                                          </p:val>
                                        </p:tav>
                                      </p:tavLst>
                                    </p:anim>
                                  </p:childTnLst>
                                </p:cTn>
                              </p:par>
                              <p:par>
                                <p:cTn id="36" presetID="40" presetClass="entr" presetSubtype="0" fill="hold" grpId="0" nodeType="withEffect">
                                  <p:stCondLst>
                                    <p:cond delay="0"/>
                                  </p:stCondLst>
                                  <p:iterate type="lt">
                                    <p:tmPct val="10000"/>
                                  </p:iterate>
                                  <p:childTnLst>
                                    <p:set>
                                      <p:cBhvr>
                                        <p:cTn id="37" fill="hold">
                                          <p:stCondLst>
                                            <p:cond delay="0"/>
                                          </p:stCondLst>
                                        </p:cTn>
                                        <p:tgtEl>
                                          <p:spTgt spid="81923">
                                            <p:txEl>
                                              <p:charRg st="252" end="279"/>
                                            </p:txEl>
                                          </p:spTgt>
                                        </p:tgtEl>
                                        <p:attrNameLst>
                                          <p:attrName>style.visibility</p:attrName>
                                        </p:attrNameLst>
                                      </p:cBhvr>
                                      <p:to>
                                        <p:strVal val="visible"/>
                                      </p:to>
                                    </p:set>
                                    <p:animEffect transition="in" filter="fade">
                                      <p:cBhvr>
                                        <p:cTn id="38" dur="1000"/>
                                        <p:tgtEl>
                                          <p:spTgt spid="81923">
                                            <p:txEl>
                                              <p:charRg st="252" end="279"/>
                                            </p:txEl>
                                          </p:spTgt>
                                        </p:tgtEl>
                                      </p:cBhvr>
                                    </p:animEffect>
                                    <p:anim calcmode="lin" valueType="num">
                                      <p:cBhvr>
                                        <p:cTn id="39" dur="1000" fill="hold"/>
                                        <p:tgtEl>
                                          <p:spTgt spid="81923">
                                            <p:txEl>
                                              <p:charRg st="252" end="279"/>
                                            </p:txEl>
                                          </p:spTgt>
                                        </p:tgtEl>
                                        <p:attrNameLst>
                                          <p:attrName>ppt_x</p:attrName>
                                        </p:attrNameLst>
                                      </p:cBhvr>
                                      <p:tavLst>
                                        <p:tav tm="0">
                                          <p:val>
                                            <p:strVal val="#ppt_x-.1"/>
                                          </p:val>
                                        </p:tav>
                                        <p:tav tm="100000">
                                          <p:val>
                                            <p:strVal val="#ppt_x"/>
                                          </p:val>
                                        </p:tav>
                                      </p:tavLst>
                                    </p:anim>
                                    <p:anim calcmode="lin" valueType="num">
                                      <p:cBhvr>
                                        <p:cTn id="40" dur="1000" fill="hold"/>
                                        <p:tgtEl>
                                          <p:spTgt spid="81923">
                                            <p:txEl>
                                              <p:charRg st="252" end="279"/>
                                            </p:txEl>
                                          </p:spTgt>
                                        </p:tgtEl>
                                        <p:attrNameLst>
                                          <p:attrName>ppt_y</p:attrName>
                                        </p:attrNameLst>
                                      </p:cBhvr>
                                      <p:tavLst>
                                        <p:tav tm="0">
                                          <p:val>
                                            <p:strVal val="#ppt_y"/>
                                          </p:val>
                                        </p:tav>
                                        <p:tav tm="100000">
                                          <p:val>
                                            <p:strVal val="#ppt_y"/>
                                          </p:val>
                                        </p:tav>
                                      </p:tavLst>
                                    </p:anim>
                                  </p:childTnLst>
                                </p:cTn>
                              </p:par>
                              <p:par>
                                <p:cTn id="41" presetID="40" presetClass="entr" presetSubtype="0" fill="hold" grpId="0" nodeType="withEffect">
                                  <p:stCondLst>
                                    <p:cond delay="0"/>
                                  </p:stCondLst>
                                  <p:iterate type="lt">
                                    <p:tmPct val="10000"/>
                                  </p:iterate>
                                  <p:childTnLst>
                                    <p:set>
                                      <p:cBhvr>
                                        <p:cTn id="42" fill="hold">
                                          <p:stCondLst>
                                            <p:cond delay="0"/>
                                          </p:stCondLst>
                                        </p:cTn>
                                        <p:tgtEl>
                                          <p:spTgt spid="81923">
                                            <p:txEl>
                                              <p:charRg st="279" end="317"/>
                                            </p:txEl>
                                          </p:spTgt>
                                        </p:tgtEl>
                                        <p:attrNameLst>
                                          <p:attrName>style.visibility</p:attrName>
                                        </p:attrNameLst>
                                      </p:cBhvr>
                                      <p:to>
                                        <p:strVal val="visible"/>
                                      </p:to>
                                    </p:set>
                                    <p:animEffect transition="in" filter="fade">
                                      <p:cBhvr>
                                        <p:cTn id="43" dur="1000"/>
                                        <p:tgtEl>
                                          <p:spTgt spid="81923">
                                            <p:txEl>
                                              <p:charRg st="279" end="317"/>
                                            </p:txEl>
                                          </p:spTgt>
                                        </p:tgtEl>
                                      </p:cBhvr>
                                    </p:animEffect>
                                    <p:anim calcmode="lin" valueType="num">
                                      <p:cBhvr>
                                        <p:cTn id="44" dur="1000" fill="hold"/>
                                        <p:tgtEl>
                                          <p:spTgt spid="81923">
                                            <p:txEl>
                                              <p:charRg st="279" end="317"/>
                                            </p:txEl>
                                          </p:spTgt>
                                        </p:tgtEl>
                                        <p:attrNameLst>
                                          <p:attrName>ppt_x</p:attrName>
                                        </p:attrNameLst>
                                      </p:cBhvr>
                                      <p:tavLst>
                                        <p:tav tm="0">
                                          <p:val>
                                            <p:strVal val="#ppt_x-.1"/>
                                          </p:val>
                                        </p:tav>
                                        <p:tav tm="100000">
                                          <p:val>
                                            <p:strVal val="#ppt_x"/>
                                          </p:val>
                                        </p:tav>
                                      </p:tavLst>
                                    </p:anim>
                                    <p:anim calcmode="lin" valueType="num">
                                      <p:cBhvr>
                                        <p:cTn id="45" dur="1000" fill="hold"/>
                                        <p:tgtEl>
                                          <p:spTgt spid="81923">
                                            <p:txEl>
                                              <p:charRg st="279" end="317"/>
                                            </p:txEl>
                                          </p:spTgt>
                                        </p:tgtEl>
                                        <p:attrNameLst>
                                          <p:attrName>ppt_y</p:attrName>
                                        </p:attrNameLst>
                                      </p:cBhvr>
                                      <p:tavLst>
                                        <p:tav tm="0">
                                          <p:val>
                                            <p:strVal val="#ppt_y"/>
                                          </p:val>
                                        </p:tav>
                                        <p:tav tm="100000">
                                          <p:val>
                                            <p:strVal val="#ppt_y"/>
                                          </p:val>
                                        </p:tav>
                                      </p:tavLst>
                                    </p:anim>
                                  </p:childTnLst>
                                </p:cTn>
                              </p:par>
                              <p:par>
                                <p:cTn id="46" presetID="40" presetClass="entr" presetSubtype="0" fill="hold" grpId="0" nodeType="withEffect">
                                  <p:stCondLst>
                                    <p:cond delay="0"/>
                                  </p:stCondLst>
                                  <p:iterate type="lt">
                                    <p:tmPct val="10000"/>
                                  </p:iterate>
                                  <p:childTnLst>
                                    <p:set>
                                      <p:cBhvr>
                                        <p:cTn id="47" fill="hold">
                                          <p:stCondLst>
                                            <p:cond delay="0"/>
                                          </p:stCondLst>
                                        </p:cTn>
                                        <p:tgtEl>
                                          <p:spTgt spid="81923">
                                            <p:txEl>
                                              <p:charRg st="317" end="351"/>
                                            </p:txEl>
                                          </p:spTgt>
                                        </p:tgtEl>
                                        <p:attrNameLst>
                                          <p:attrName>style.visibility</p:attrName>
                                        </p:attrNameLst>
                                      </p:cBhvr>
                                      <p:to>
                                        <p:strVal val="visible"/>
                                      </p:to>
                                    </p:set>
                                    <p:animEffect transition="in" filter="fade">
                                      <p:cBhvr>
                                        <p:cTn id="48" dur="1000"/>
                                        <p:tgtEl>
                                          <p:spTgt spid="81923">
                                            <p:txEl>
                                              <p:charRg st="317" end="351"/>
                                            </p:txEl>
                                          </p:spTgt>
                                        </p:tgtEl>
                                      </p:cBhvr>
                                    </p:animEffect>
                                    <p:anim calcmode="lin" valueType="num">
                                      <p:cBhvr>
                                        <p:cTn id="49" dur="1000" fill="hold"/>
                                        <p:tgtEl>
                                          <p:spTgt spid="81923">
                                            <p:txEl>
                                              <p:charRg st="317" end="351"/>
                                            </p:txEl>
                                          </p:spTgt>
                                        </p:tgtEl>
                                        <p:attrNameLst>
                                          <p:attrName>ppt_x</p:attrName>
                                        </p:attrNameLst>
                                      </p:cBhvr>
                                      <p:tavLst>
                                        <p:tav tm="0">
                                          <p:val>
                                            <p:strVal val="#ppt_x-.1"/>
                                          </p:val>
                                        </p:tav>
                                        <p:tav tm="100000">
                                          <p:val>
                                            <p:strVal val="#ppt_x"/>
                                          </p:val>
                                        </p:tav>
                                      </p:tavLst>
                                    </p:anim>
                                    <p:anim calcmode="lin" valueType="num">
                                      <p:cBhvr>
                                        <p:cTn id="50" dur="1000" fill="hold"/>
                                        <p:tgtEl>
                                          <p:spTgt spid="81923">
                                            <p:txEl>
                                              <p:charRg st="317" end="35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ldLvl="0"/>
      <p:bldP spid="819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5/7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2947" name="Rectangle 3"/>
          <p:cNvSpPr>
            <a:spLocks noGrp="1"/>
          </p:cNvSpPr>
          <p:nvPr>
            <p:ph type="body"/>
          </p:nvPr>
        </p:nvSpPr>
        <p:spPr>
          <a:xfrm>
            <a:off x="-96837" y="2349500"/>
            <a:ext cx="9132887" cy="4321175"/>
          </a:xfrm>
          <a:ln/>
        </p:spPr>
        <p:txBody>
          <a:bodyPr wrap="square" lIns="91440" tIns="45720" rIns="91440" bIns="45720" anchor="t"/>
          <a:p>
            <a:pPr marL="469900" lvl="1" indent="0"/>
            <a:r>
              <a:rPr lang="zh-CN" altLang="en-US" dirty="0"/>
              <a:t>　</a:t>
            </a:r>
            <a:r>
              <a:rPr lang="zh-CN" altLang="en-US" b="1" dirty="0"/>
              <a:t>第二种方式：</a:t>
            </a:r>
            <a:r>
              <a:rPr lang="zh-CN" altLang="en-US" dirty="0"/>
              <a:t>是按企业所得税法规定，将构成无形资产的研究开发费用总额的</a:t>
            </a:r>
            <a:r>
              <a:rPr lang="en-US" altLang="zh-CN" dirty="0"/>
              <a:t>150%</a:t>
            </a:r>
            <a:r>
              <a:rPr lang="zh-CN" altLang="en-US" dirty="0"/>
              <a:t>，直接转入无形资产成本，同时将加计的</a:t>
            </a:r>
            <a:r>
              <a:rPr lang="en-US" altLang="zh-CN" dirty="0"/>
              <a:t>50%</a:t>
            </a:r>
            <a:r>
              <a:rPr lang="zh-CN" altLang="en-US" dirty="0"/>
              <a:t>成本的摊销额提前计入企业研发年度的净利润。在会计核算时，按使用寿命进行平均摊销，将加计后的摊销额直接计入成本费用，不需要再进行纳税调整，从会计核算上享受了税收优惠。 </a:t>
            </a:r>
            <a:endParaRPr lang="zh-CN" altLang="en-US" dirty="0"/>
          </a:p>
          <a:p>
            <a:pPr marL="469900" lvl="1" indent="0">
              <a:buNone/>
            </a:pPr>
            <a:r>
              <a:rPr lang="zh-CN" altLang="en-US" sz="1800" dirty="0"/>
              <a:t>　　　　</a:t>
            </a:r>
            <a:endParaRPr lang="en-US" altLang="zh-CN" sz="1800" dirty="0"/>
          </a:p>
          <a:p>
            <a:pPr marL="469900" lvl="1" indent="0" eaLnBrk="1" hangingPunct="1">
              <a:lnSpc>
                <a:spcPct val="80000"/>
              </a:lnSpc>
              <a:spcBef>
                <a:spcPts val="500"/>
              </a:spcBef>
              <a:spcAft>
                <a:spcPts val="200"/>
              </a:spcAft>
              <a:buNone/>
            </a:pPr>
            <a:endParaRPr lang="zh-CN" altLang="en-US" sz="1800" dirty="0">
              <a:latin typeface="楷体_GB2312" panose="02010609030101010101" pitchFamily="49" charset="-122"/>
              <a:ea typeface="楷体_GB2312" panose="02010609030101010101" pitchFamily="49"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83970"/>
                                        </p:tgtEl>
                                        <p:attrNameLst>
                                          <p:attrName>style.visibility</p:attrName>
                                        </p:attrNameLst>
                                      </p:cBhvr>
                                      <p:to>
                                        <p:strVal val="visible"/>
                                      </p:to>
                                    </p:set>
                                    <p:anim calcmode="lin" valueType="num">
                                      <p:cBhvr additive="base">
                                        <p:cTn id="7" dur="799" fill="hold">
                                          <p:stCondLst>
                                            <p:cond delay="0"/>
                                          </p:stCondLst>
                                        </p:cTn>
                                        <p:tgtEl>
                                          <p:spTgt spid="83970"/>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39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82947">
                                            <p:txEl>
                                              <p:charRg st="0" end="144"/>
                                            </p:txEl>
                                          </p:spTgt>
                                        </p:tgtEl>
                                        <p:attrNameLst>
                                          <p:attrName>style.visibility</p:attrName>
                                        </p:attrNameLst>
                                      </p:cBhvr>
                                      <p:to>
                                        <p:strVal val="visible"/>
                                      </p:to>
                                    </p:set>
                                    <p:animEffect transition="in" filter="fade">
                                      <p:cBhvr>
                                        <p:cTn id="13" dur="1000"/>
                                        <p:tgtEl>
                                          <p:spTgt spid="82947">
                                            <p:txEl>
                                              <p:charRg st="0" end="144"/>
                                            </p:txEl>
                                          </p:spTgt>
                                        </p:tgtEl>
                                      </p:cBhvr>
                                    </p:animEffect>
                                    <p:anim calcmode="lin" valueType="num">
                                      <p:cBhvr>
                                        <p:cTn id="14" dur="1000" fill="hold"/>
                                        <p:tgtEl>
                                          <p:spTgt spid="82947">
                                            <p:txEl>
                                              <p:charRg st="0" end="144"/>
                                            </p:txEl>
                                          </p:spTgt>
                                        </p:tgtEl>
                                        <p:attrNameLst>
                                          <p:attrName>ppt_x</p:attrName>
                                        </p:attrNameLst>
                                      </p:cBhvr>
                                      <p:tavLst>
                                        <p:tav tm="0">
                                          <p:val>
                                            <p:strVal val="#ppt_x-.1"/>
                                          </p:val>
                                        </p:tav>
                                        <p:tav tm="100000">
                                          <p:val>
                                            <p:strVal val="#ppt_x"/>
                                          </p:val>
                                        </p:tav>
                                      </p:tavLst>
                                    </p:anim>
                                    <p:anim calcmode="lin" valueType="num">
                                      <p:cBhvr>
                                        <p:cTn id="15" dur="1000" fill="hold"/>
                                        <p:tgtEl>
                                          <p:spTgt spid="82947">
                                            <p:txEl>
                                              <p:charRg st="0" end="144"/>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82947">
                                            <p:txEl>
                                              <p:charRg st="144" end="149"/>
                                            </p:txEl>
                                          </p:spTgt>
                                        </p:tgtEl>
                                        <p:attrNameLst>
                                          <p:attrName>style.visibility</p:attrName>
                                        </p:attrNameLst>
                                      </p:cBhvr>
                                      <p:to>
                                        <p:strVal val="visible"/>
                                      </p:to>
                                    </p:set>
                                    <p:animEffect transition="in" filter="fade">
                                      <p:cBhvr>
                                        <p:cTn id="18" dur="1000"/>
                                        <p:tgtEl>
                                          <p:spTgt spid="82947">
                                            <p:txEl>
                                              <p:charRg st="144" end="149"/>
                                            </p:txEl>
                                          </p:spTgt>
                                        </p:tgtEl>
                                      </p:cBhvr>
                                    </p:animEffect>
                                    <p:anim calcmode="lin" valueType="num">
                                      <p:cBhvr>
                                        <p:cTn id="19" dur="1000" fill="hold"/>
                                        <p:tgtEl>
                                          <p:spTgt spid="82947">
                                            <p:txEl>
                                              <p:charRg st="144" end="149"/>
                                            </p:txEl>
                                          </p:spTgt>
                                        </p:tgtEl>
                                        <p:attrNameLst>
                                          <p:attrName>ppt_x</p:attrName>
                                        </p:attrNameLst>
                                      </p:cBhvr>
                                      <p:tavLst>
                                        <p:tav tm="0">
                                          <p:val>
                                            <p:strVal val="#ppt_x-.1"/>
                                          </p:val>
                                        </p:tav>
                                        <p:tav tm="100000">
                                          <p:val>
                                            <p:strVal val="#ppt_x"/>
                                          </p:val>
                                        </p:tav>
                                      </p:tavLst>
                                    </p:anim>
                                    <p:anim calcmode="lin" valueType="num">
                                      <p:cBhvr>
                                        <p:cTn id="20" dur="1000" fill="hold"/>
                                        <p:tgtEl>
                                          <p:spTgt spid="82947">
                                            <p:txEl>
                                              <p:charRg st="144" end="14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ldLvl="0"/>
      <p:bldP spid="829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6/7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3971" name="Rectangle 3"/>
          <p:cNvSpPr>
            <a:spLocks noGrp="1"/>
          </p:cNvSpPr>
          <p:nvPr>
            <p:ph type="body"/>
          </p:nvPr>
        </p:nvSpPr>
        <p:spPr>
          <a:xfrm>
            <a:off x="-96837" y="1844675"/>
            <a:ext cx="9277350" cy="4321175"/>
          </a:xfrm>
          <a:ln/>
        </p:spPr>
        <p:txBody>
          <a:bodyPr wrap="square" lIns="91440" tIns="45720" rIns="91440" bIns="45720" anchor="t"/>
          <a:p>
            <a:pPr marL="469900" lvl="1" indent="0"/>
            <a:r>
              <a:rPr lang="zh-CN" altLang="en-US" sz="1800" dirty="0"/>
              <a:t>　　例</a:t>
            </a:r>
            <a:r>
              <a:rPr lang="en-US" altLang="zh-CN" sz="1800" dirty="0"/>
              <a:t>4</a:t>
            </a:r>
            <a:r>
              <a:rPr lang="zh-CN" altLang="en-US" sz="1800" dirty="0"/>
              <a:t>：沿用例</a:t>
            </a:r>
            <a:r>
              <a:rPr lang="en-US" altLang="zh-CN" sz="1800" dirty="0"/>
              <a:t>3</a:t>
            </a:r>
            <a:r>
              <a:rPr lang="zh-CN" altLang="en-US" sz="1800" dirty="0"/>
              <a:t>资料，</a:t>
            </a:r>
            <a:r>
              <a:rPr lang="en-US" altLang="zh-CN" sz="1800" dirty="0"/>
              <a:t>A</a:t>
            </a:r>
            <a:r>
              <a:rPr lang="zh-CN" altLang="en-US" sz="1800" dirty="0"/>
              <a:t>公司应作如下会计处理： </a:t>
            </a:r>
            <a:endParaRPr lang="zh-CN" altLang="en-US" sz="1800" dirty="0"/>
          </a:p>
          <a:p>
            <a:pPr marL="469900" lvl="1" indent="0"/>
            <a:r>
              <a:rPr lang="zh-CN" altLang="en-US" sz="1800" dirty="0"/>
              <a:t>　 </a:t>
            </a:r>
            <a:r>
              <a:rPr lang="en-US" altLang="zh-CN" sz="1800" dirty="0"/>
              <a:t>1</a:t>
            </a:r>
            <a:r>
              <a:rPr lang="zh-CN" altLang="en-US" sz="1800" dirty="0"/>
              <a:t>、</a:t>
            </a:r>
            <a:r>
              <a:rPr lang="en-US" altLang="zh-CN" sz="1800" dirty="0"/>
              <a:t>2008</a:t>
            </a:r>
            <a:r>
              <a:rPr lang="zh-CN" altLang="en-US" sz="1800" dirty="0"/>
              <a:t>年</a:t>
            </a:r>
            <a:r>
              <a:rPr lang="en-US" altLang="zh-CN" sz="1800" dirty="0"/>
              <a:t>12</a:t>
            </a:r>
            <a:r>
              <a:rPr lang="zh-CN" altLang="en-US" sz="1800" dirty="0"/>
              <a:t>月</a:t>
            </a:r>
            <a:r>
              <a:rPr lang="en-US" altLang="zh-CN" sz="1800" dirty="0"/>
              <a:t>31</a:t>
            </a:r>
            <a:r>
              <a:rPr lang="zh-CN" altLang="en-US" sz="1800" dirty="0"/>
              <a:t>日，将构成无形资产成本的</a:t>
            </a:r>
            <a:r>
              <a:rPr lang="en-US" altLang="zh-CN" sz="1800" dirty="0"/>
              <a:t>120</a:t>
            </a:r>
            <a:r>
              <a:rPr lang="zh-CN" altLang="en-US" sz="1800" dirty="0"/>
              <a:t>万元，按</a:t>
            </a:r>
            <a:r>
              <a:rPr lang="en-US" altLang="zh-CN" sz="1800" dirty="0"/>
              <a:t>150%</a:t>
            </a:r>
            <a:r>
              <a:rPr lang="zh-CN" altLang="en-US" sz="1800" dirty="0"/>
              <a:t>加计后 </a:t>
            </a:r>
            <a:endParaRPr lang="zh-CN" altLang="en-US" sz="1800" dirty="0"/>
          </a:p>
          <a:p>
            <a:pPr marL="469900" lvl="1" indent="0">
              <a:buNone/>
            </a:pPr>
            <a:r>
              <a:rPr lang="zh-CN" altLang="en-US" sz="1800" dirty="0"/>
              <a:t>          转入无形资产。 </a:t>
            </a:r>
            <a:endParaRPr lang="zh-CN" altLang="en-US" sz="1800" dirty="0"/>
          </a:p>
          <a:p>
            <a:pPr marL="469900" lvl="1" indent="0">
              <a:buNone/>
            </a:pPr>
            <a:r>
              <a:rPr lang="zh-CN" altLang="en-US" sz="1800" dirty="0"/>
              <a:t>   　借：无形资产</a:t>
            </a:r>
            <a:r>
              <a:rPr lang="en-US" altLang="zh-CN" sz="1800" dirty="0"/>
              <a:t>—</a:t>
            </a:r>
            <a:r>
              <a:rPr lang="zh-CN" altLang="en-US" sz="1800" dirty="0"/>
              <a:t>非专利技术 </a:t>
            </a:r>
            <a:r>
              <a:rPr lang="en-US" altLang="zh-CN" sz="1800" dirty="0"/>
              <a:t>180</a:t>
            </a:r>
            <a:r>
              <a:rPr lang="zh-CN" altLang="en-US" sz="1800" dirty="0"/>
              <a:t>（</a:t>
            </a:r>
            <a:r>
              <a:rPr lang="en-US" altLang="zh-CN" sz="1800" dirty="0"/>
              <a:t>120×150%</a:t>
            </a:r>
            <a:r>
              <a:rPr lang="zh-CN" altLang="en-US" sz="1800" dirty="0"/>
              <a:t>） </a:t>
            </a:r>
            <a:endParaRPr lang="zh-CN" altLang="en-US" sz="1800" dirty="0"/>
          </a:p>
          <a:p>
            <a:pPr marL="469900" lvl="1" indent="0">
              <a:buNone/>
            </a:pPr>
            <a:r>
              <a:rPr lang="zh-CN" altLang="en-US" sz="1800" dirty="0"/>
              <a:t>   　　　贷：研发支出</a:t>
            </a:r>
            <a:r>
              <a:rPr lang="en-US" altLang="zh-CN" sz="1800" dirty="0"/>
              <a:t>—</a:t>
            </a:r>
            <a:r>
              <a:rPr lang="zh-CN" altLang="en-US" sz="1800" dirty="0"/>
              <a:t>资本化支出 </a:t>
            </a:r>
            <a:r>
              <a:rPr lang="en-US" altLang="zh-CN" sz="1800" dirty="0"/>
              <a:t>120 </a:t>
            </a:r>
            <a:endParaRPr lang="en-US" altLang="zh-CN" sz="1800" dirty="0"/>
          </a:p>
          <a:p>
            <a:pPr marL="469900" lvl="1" indent="0">
              <a:buNone/>
            </a:pPr>
            <a:r>
              <a:rPr lang="zh-CN" altLang="en-US" sz="1800" dirty="0"/>
              <a:t>　　　　　   以前年度损益调整 </a:t>
            </a:r>
            <a:r>
              <a:rPr lang="en-US" altLang="zh-CN" sz="1800" dirty="0"/>
              <a:t>60</a:t>
            </a:r>
            <a:r>
              <a:rPr lang="zh-CN" altLang="en-US" sz="1800" dirty="0"/>
              <a:t>（</a:t>
            </a:r>
            <a:r>
              <a:rPr lang="en-US" altLang="zh-CN" sz="1800" dirty="0"/>
              <a:t>180- 120</a:t>
            </a:r>
            <a:r>
              <a:rPr lang="zh-CN" altLang="en-US" sz="1800" dirty="0"/>
              <a:t>） </a:t>
            </a:r>
            <a:endParaRPr lang="en-US" altLang="zh-CN" sz="1800" dirty="0"/>
          </a:p>
          <a:p>
            <a:pPr marL="469900" lvl="1" indent="0">
              <a:buNone/>
            </a:pPr>
            <a:r>
              <a:rPr lang="zh-CN" altLang="en-US" sz="1800" dirty="0"/>
              <a:t>同时将以前年度损益调整的</a:t>
            </a:r>
            <a:r>
              <a:rPr lang="en-US" altLang="zh-CN" sz="1800" dirty="0"/>
              <a:t>60</a:t>
            </a:r>
            <a:r>
              <a:rPr lang="zh-CN" altLang="en-US" sz="1800" dirty="0"/>
              <a:t>万元，作为净利润提前计入企业研发年度的净利润。 </a:t>
            </a:r>
            <a:endParaRPr lang="zh-CN" altLang="en-US" sz="1800" dirty="0"/>
          </a:p>
          <a:p>
            <a:pPr marL="469900" lvl="1" indent="0">
              <a:buNone/>
            </a:pPr>
            <a:r>
              <a:rPr lang="zh-CN" altLang="en-US" sz="1800" dirty="0"/>
              <a:t> 　　借：以前年度损益调整 </a:t>
            </a:r>
            <a:r>
              <a:rPr lang="en-US" altLang="zh-CN" sz="1800" dirty="0"/>
              <a:t>60 </a:t>
            </a:r>
            <a:endParaRPr lang="en-US" altLang="zh-CN" sz="1800" dirty="0"/>
          </a:p>
          <a:p>
            <a:pPr marL="469900" lvl="1" indent="0">
              <a:buNone/>
            </a:pPr>
            <a:r>
              <a:rPr lang="zh-CN" altLang="en-US" sz="1800" dirty="0"/>
              <a:t> 　　　　贷：利润分配</a:t>
            </a:r>
            <a:r>
              <a:rPr lang="en-US" altLang="zh-CN" sz="1800" dirty="0"/>
              <a:t>—</a:t>
            </a:r>
            <a:r>
              <a:rPr lang="zh-CN" altLang="en-US" sz="1800" dirty="0"/>
              <a:t>未分配利润 </a:t>
            </a:r>
            <a:r>
              <a:rPr lang="en-US" altLang="zh-CN" sz="1800" dirty="0"/>
              <a:t>60 </a:t>
            </a:r>
            <a:endParaRPr lang="en-US" altLang="zh-CN" sz="1800" dirty="0"/>
          </a:p>
          <a:p>
            <a:pPr marL="469900" lvl="1" indent="0" eaLnBrk="1" hangingPunct="1">
              <a:spcBef>
                <a:spcPts val="500"/>
              </a:spcBef>
              <a:spcAft>
                <a:spcPts val="200"/>
              </a:spcAft>
              <a:buNone/>
            </a:pPr>
            <a:r>
              <a:rPr lang="en-US" altLang="zh-CN" sz="1800" dirty="0"/>
              <a:t>2</a:t>
            </a:r>
            <a:r>
              <a:rPr lang="zh-CN" altLang="en-US" sz="1800" dirty="0"/>
              <a:t>、从</a:t>
            </a:r>
            <a:r>
              <a:rPr lang="en-US" altLang="zh-CN" sz="1800" dirty="0"/>
              <a:t>2009</a:t>
            </a:r>
            <a:r>
              <a:rPr lang="zh-CN" altLang="en-US" sz="1800" dirty="0"/>
              <a:t>年起，无形资产每年的摊销处理： </a:t>
            </a:r>
            <a:endParaRPr lang="zh-CN" altLang="en-US" sz="1800" dirty="0"/>
          </a:p>
          <a:p>
            <a:pPr marL="469900" lvl="1" indent="0"/>
            <a:r>
              <a:rPr lang="zh-CN" altLang="en-US" sz="1800" dirty="0"/>
              <a:t>　　借：制造费用 </a:t>
            </a:r>
            <a:r>
              <a:rPr lang="en-US" altLang="zh-CN" sz="1800" dirty="0"/>
              <a:t>18</a:t>
            </a:r>
            <a:r>
              <a:rPr lang="zh-CN" altLang="en-US" sz="1800" dirty="0"/>
              <a:t>（</a:t>
            </a:r>
            <a:r>
              <a:rPr lang="en-US" altLang="zh-CN" sz="1800" dirty="0"/>
              <a:t>180/10</a:t>
            </a:r>
            <a:r>
              <a:rPr lang="zh-CN" altLang="en-US" sz="1800" dirty="0"/>
              <a:t>） </a:t>
            </a:r>
            <a:endParaRPr lang="zh-CN" altLang="en-US" sz="1800" dirty="0"/>
          </a:p>
          <a:p>
            <a:pPr marL="469900" lvl="1" indent="0"/>
            <a:r>
              <a:rPr lang="zh-CN" altLang="en-US" sz="1800" dirty="0"/>
              <a:t>　　　　贷：累计摊销 </a:t>
            </a:r>
            <a:r>
              <a:rPr lang="en-US" altLang="zh-CN" sz="1800" dirty="0"/>
              <a:t>18 </a:t>
            </a:r>
            <a:endParaRPr lang="en-US" altLang="zh-CN" sz="1800" dirty="0"/>
          </a:p>
          <a:p>
            <a:pPr marL="469900" lvl="1" indent="0">
              <a:lnSpc>
                <a:spcPct val="80000"/>
              </a:lnSpc>
              <a:buNone/>
            </a:pPr>
            <a:endParaRPr lang="zh-CN" altLang="en-US" sz="1800" dirty="0">
              <a:latin typeface="楷体_GB2312" panose="02010609030101010101" pitchFamily="49" charset="-122"/>
              <a:ea typeface="楷体_GB2312" panose="02010609030101010101" pitchFamily="49"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84994"/>
                                        </p:tgtEl>
                                        <p:attrNameLst>
                                          <p:attrName>style.visibility</p:attrName>
                                        </p:attrNameLst>
                                      </p:cBhvr>
                                      <p:to>
                                        <p:strVal val="visible"/>
                                      </p:to>
                                    </p:set>
                                    <p:anim calcmode="lin" valueType="num">
                                      <p:cBhvr additive="base">
                                        <p:cTn id="7" dur="799" fill="hold">
                                          <p:stCondLst>
                                            <p:cond delay="0"/>
                                          </p:stCondLst>
                                        </p:cTn>
                                        <p:tgtEl>
                                          <p:spTgt spid="84994"/>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499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83971">
                                            <p:txEl>
                                              <p:charRg st="0" end="26"/>
                                            </p:txEl>
                                          </p:spTgt>
                                        </p:tgtEl>
                                        <p:attrNameLst>
                                          <p:attrName>style.visibility</p:attrName>
                                        </p:attrNameLst>
                                      </p:cBhvr>
                                      <p:to>
                                        <p:strVal val="visible"/>
                                      </p:to>
                                    </p:set>
                                    <p:animEffect transition="in" filter="fade">
                                      <p:cBhvr>
                                        <p:cTn id="13" dur="1000"/>
                                        <p:tgtEl>
                                          <p:spTgt spid="83971">
                                            <p:txEl>
                                              <p:charRg st="0" end="26"/>
                                            </p:txEl>
                                          </p:spTgt>
                                        </p:tgtEl>
                                      </p:cBhvr>
                                    </p:animEffect>
                                    <p:anim calcmode="lin" valueType="num">
                                      <p:cBhvr>
                                        <p:cTn id="14" dur="1000" fill="hold"/>
                                        <p:tgtEl>
                                          <p:spTgt spid="83971">
                                            <p:txEl>
                                              <p:charRg st="0" end="26"/>
                                            </p:txEl>
                                          </p:spTgt>
                                        </p:tgtEl>
                                        <p:attrNameLst>
                                          <p:attrName>ppt_x</p:attrName>
                                        </p:attrNameLst>
                                      </p:cBhvr>
                                      <p:tavLst>
                                        <p:tav tm="0">
                                          <p:val>
                                            <p:strVal val="#ppt_x-.1"/>
                                          </p:val>
                                        </p:tav>
                                        <p:tav tm="100000">
                                          <p:val>
                                            <p:strVal val="#ppt_x"/>
                                          </p:val>
                                        </p:tav>
                                      </p:tavLst>
                                    </p:anim>
                                    <p:anim calcmode="lin" valueType="num">
                                      <p:cBhvr>
                                        <p:cTn id="15" dur="1000" fill="hold"/>
                                        <p:tgtEl>
                                          <p:spTgt spid="83971">
                                            <p:txEl>
                                              <p:charRg st="0" end="26"/>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83971">
                                            <p:txEl>
                                              <p:charRg st="26" end="68"/>
                                            </p:txEl>
                                          </p:spTgt>
                                        </p:tgtEl>
                                        <p:attrNameLst>
                                          <p:attrName>style.visibility</p:attrName>
                                        </p:attrNameLst>
                                      </p:cBhvr>
                                      <p:to>
                                        <p:strVal val="visible"/>
                                      </p:to>
                                    </p:set>
                                    <p:animEffect transition="in" filter="fade">
                                      <p:cBhvr>
                                        <p:cTn id="18" dur="1000"/>
                                        <p:tgtEl>
                                          <p:spTgt spid="83971">
                                            <p:txEl>
                                              <p:charRg st="26" end="68"/>
                                            </p:txEl>
                                          </p:spTgt>
                                        </p:tgtEl>
                                      </p:cBhvr>
                                    </p:animEffect>
                                    <p:anim calcmode="lin" valueType="num">
                                      <p:cBhvr>
                                        <p:cTn id="19" dur="1000" fill="hold"/>
                                        <p:tgtEl>
                                          <p:spTgt spid="83971">
                                            <p:txEl>
                                              <p:charRg st="26" end="68"/>
                                            </p:txEl>
                                          </p:spTgt>
                                        </p:tgtEl>
                                        <p:attrNameLst>
                                          <p:attrName>ppt_x</p:attrName>
                                        </p:attrNameLst>
                                      </p:cBhvr>
                                      <p:tavLst>
                                        <p:tav tm="0">
                                          <p:val>
                                            <p:strVal val="#ppt_x-.1"/>
                                          </p:val>
                                        </p:tav>
                                        <p:tav tm="100000">
                                          <p:val>
                                            <p:strVal val="#ppt_x"/>
                                          </p:val>
                                        </p:tav>
                                      </p:tavLst>
                                    </p:anim>
                                    <p:anim calcmode="lin" valueType="num">
                                      <p:cBhvr>
                                        <p:cTn id="20" dur="1000" fill="hold"/>
                                        <p:tgtEl>
                                          <p:spTgt spid="83971">
                                            <p:txEl>
                                              <p:charRg st="26" end="68"/>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83971">
                                            <p:txEl>
                                              <p:charRg st="68" end="87"/>
                                            </p:txEl>
                                          </p:spTgt>
                                        </p:tgtEl>
                                        <p:attrNameLst>
                                          <p:attrName>style.visibility</p:attrName>
                                        </p:attrNameLst>
                                      </p:cBhvr>
                                      <p:to>
                                        <p:strVal val="visible"/>
                                      </p:to>
                                    </p:set>
                                    <p:animEffect transition="in" filter="fade">
                                      <p:cBhvr>
                                        <p:cTn id="23" dur="1000"/>
                                        <p:tgtEl>
                                          <p:spTgt spid="83971">
                                            <p:txEl>
                                              <p:charRg st="68" end="87"/>
                                            </p:txEl>
                                          </p:spTgt>
                                        </p:tgtEl>
                                      </p:cBhvr>
                                    </p:animEffect>
                                    <p:anim calcmode="lin" valueType="num">
                                      <p:cBhvr>
                                        <p:cTn id="24" dur="1000" fill="hold"/>
                                        <p:tgtEl>
                                          <p:spTgt spid="83971">
                                            <p:txEl>
                                              <p:charRg st="68" end="87"/>
                                            </p:txEl>
                                          </p:spTgt>
                                        </p:tgtEl>
                                        <p:attrNameLst>
                                          <p:attrName>ppt_x</p:attrName>
                                        </p:attrNameLst>
                                      </p:cBhvr>
                                      <p:tavLst>
                                        <p:tav tm="0">
                                          <p:val>
                                            <p:strVal val="#ppt_x-.1"/>
                                          </p:val>
                                        </p:tav>
                                        <p:tav tm="100000">
                                          <p:val>
                                            <p:strVal val="#ppt_x"/>
                                          </p:val>
                                        </p:tav>
                                      </p:tavLst>
                                    </p:anim>
                                    <p:anim calcmode="lin" valueType="num">
                                      <p:cBhvr>
                                        <p:cTn id="25" dur="1000" fill="hold"/>
                                        <p:tgtEl>
                                          <p:spTgt spid="83971">
                                            <p:txEl>
                                              <p:charRg st="68" end="87"/>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83971">
                                            <p:txEl>
                                              <p:charRg st="87" end="119"/>
                                            </p:txEl>
                                          </p:spTgt>
                                        </p:tgtEl>
                                        <p:attrNameLst>
                                          <p:attrName>style.visibility</p:attrName>
                                        </p:attrNameLst>
                                      </p:cBhvr>
                                      <p:to>
                                        <p:strVal val="visible"/>
                                      </p:to>
                                    </p:set>
                                    <p:animEffect transition="in" filter="fade">
                                      <p:cBhvr>
                                        <p:cTn id="28" dur="1000"/>
                                        <p:tgtEl>
                                          <p:spTgt spid="83971">
                                            <p:txEl>
                                              <p:charRg st="87" end="119"/>
                                            </p:txEl>
                                          </p:spTgt>
                                        </p:tgtEl>
                                      </p:cBhvr>
                                    </p:animEffect>
                                    <p:anim calcmode="lin" valueType="num">
                                      <p:cBhvr>
                                        <p:cTn id="29" dur="1000" fill="hold"/>
                                        <p:tgtEl>
                                          <p:spTgt spid="83971">
                                            <p:txEl>
                                              <p:charRg st="87" end="119"/>
                                            </p:txEl>
                                          </p:spTgt>
                                        </p:tgtEl>
                                        <p:attrNameLst>
                                          <p:attrName>ppt_x</p:attrName>
                                        </p:attrNameLst>
                                      </p:cBhvr>
                                      <p:tavLst>
                                        <p:tav tm="0">
                                          <p:val>
                                            <p:strVal val="#ppt_x-.1"/>
                                          </p:val>
                                        </p:tav>
                                        <p:tav tm="100000">
                                          <p:val>
                                            <p:strVal val="#ppt_x"/>
                                          </p:val>
                                        </p:tav>
                                      </p:tavLst>
                                    </p:anim>
                                    <p:anim calcmode="lin" valueType="num">
                                      <p:cBhvr>
                                        <p:cTn id="30" dur="1000" fill="hold"/>
                                        <p:tgtEl>
                                          <p:spTgt spid="83971">
                                            <p:txEl>
                                              <p:charRg st="87" end="119"/>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83971">
                                            <p:txEl>
                                              <p:charRg st="119" end="143"/>
                                            </p:txEl>
                                          </p:spTgt>
                                        </p:tgtEl>
                                        <p:attrNameLst>
                                          <p:attrName>style.visibility</p:attrName>
                                        </p:attrNameLst>
                                      </p:cBhvr>
                                      <p:to>
                                        <p:strVal val="visible"/>
                                      </p:to>
                                    </p:set>
                                    <p:animEffect transition="in" filter="fade">
                                      <p:cBhvr>
                                        <p:cTn id="33" dur="1000"/>
                                        <p:tgtEl>
                                          <p:spTgt spid="83971">
                                            <p:txEl>
                                              <p:charRg st="119" end="143"/>
                                            </p:txEl>
                                          </p:spTgt>
                                        </p:tgtEl>
                                      </p:cBhvr>
                                    </p:animEffect>
                                    <p:anim calcmode="lin" valueType="num">
                                      <p:cBhvr>
                                        <p:cTn id="34" dur="1000" fill="hold"/>
                                        <p:tgtEl>
                                          <p:spTgt spid="83971">
                                            <p:txEl>
                                              <p:charRg st="119" end="143"/>
                                            </p:txEl>
                                          </p:spTgt>
                                        </p:tgtEl>
                                        <p:attrNameLst>
                                          <p:attrName>ppt_x</p:attrName>
                                        </p:attrNameLst>
                                      </p:cBhvr>
                                      <p:tavLst>
                                        <p:tav tm="0">
                                          <p:val>
                                            <p:strVal val="#ppt_x-.1"/>
                                          </p:val>
                                        </p:tav>
                                        <p:tav tm="100000">
                                          <p:val>
                                            <p:strVal val="#ppt_x"/>
                                          </p:val>
                                        </p:tav>
                                      </p:tavLst>
                                    </p:anim>
                                    <p:anim calcmode="lin" valueType="num">
                                      <p:cBhvr>
                                        <p:cTn id="35" dur="1000" fill="hold"/>
                                        <p:tgtEl>
                                          <p:spTgt spid="83971">
                                            <p:txEl>
                                              <p:charRg st="119" end="143"/>
                                            </p:txEl>
                                          </p:spTgt>
                                        </p:tgtEl>
                                        <p:attrNameLst>
                                          <p:attrName>ppt_y</p:attrName>
                                        </p:attrNameLst>
                                      </p:cBhvr>
                                      <p:tavLst>
                                        <p:tav tm="0">
                                          <p:val>
                                            <p:strVal val="#ppt_y"/>
                                          </p:val>
                                        </p:tav>
                                        <p:tav tm="100000">
                                          <p:val>
                                            <p:strVal val="#ppt_y"/>
                                          </p:val>
                                        </p:tav>
                                      </p:tavLst>
                                    </p:anim>
                                  </p:childTnLst>
                                </p:cTn>
                              </p:par>
                              <p:par>
                                <p:cTn id="36" presetID="40" presetClass="entr" presetSubtype="0" fill="hold" grpId="0" nodeType="withEffect">
                                  <p:stCondLst>
                                    <p:cond delay="0"/>
                                  </p:stCondLst>
                                  <p:iterate type="lt">
                                    <p:tmPct val="10000"/>
                                  </p:iterate>
                                  <p:childTnLst>
                                    <p:set>
                                      <p:cBhvr>
                                        <p:cTn id="37" fill="hold">
                                          <p:stCondLst>
                                            <p:cond delay="0"/>
                                          </p:stCondLst>
                                        </p:cTn>
                                        <p:tgtEl>
                                          <p:spTgt spid="83971">
                                            <p:txEl>
                                              <p:charRg st="143" end="174"/>
                                            </p:txEl>
                                          </p:spTgt>
                                        </p:tgtEl>
                                        <p:attrNameLst>
                                          <p:attrName>style.visibility</p:attrName>
                                        </p:attrNameLst>
                                      </p:cBhvr>
                                      <p:to>
                                        <p:strVal val="visible"/>
                                      </p:to>
                                    </p:set>
                                    <p:animEffect transition="in" filter="fade">
                                      <p:cBhvr>
                                        <p:cTn id="38" dur="1000"/>
                                        <p:tgtEl>
                                          <p:spTgt spid="83971">
                                            <p:txEl>
                                              <p:charRg st="143" end="174"/>
                                            </p:txEl>
                                          </p:spTgt>
                                        </p:tgtEl>
                                      </p:cBhvr>
                                    </p:animEffect>
                                    <p:anim calcmode="lin" valueType="num">
                                      <p:cBhvr>
                                        <p:cTn id="39" dur="1000" fill="hold"/>
                                        <p:tgtEl>
                                          <p:spTgt spid="83971">
                                            <p:txEl>
                                              <p:charRg st="143" end="174"/>
                                            </p:txEl>
                                          </p:spTgt>
                                        </p:tgtEl>
                                        <p:attrNameLst>
                                          <p:attrName>ppt_x</p:attrName>
                                        </p:attrNameLst>
                                      </p:cBhvr>
                                      <p:tavLst>
                                        <p:tav tm="0">
                                          <p:val>
                                            <p:strVal val="#ppt_x-.1"/>
                                          </p:val>
                                        </p:tav>
                                        <p:tav tm="100000">
                                          <p:val>
                                            <p:strVal val="#ppt_x"/>
                                          </p:val>
                                        </p:tav>
                                      </p:tavLst>
                                    </p:anim>
                                    <p:anim calcmode="lin" valueType="num">
                                      <p:cBhvr>
                                        <p:cTn id="40" dur="1000" fill="hold"/>
                                        <p:tgtEl>
                                          <p:spTgt spid="83971">
                                            <p:txEl>
                                              <p:charRg st="143" end="174"/>
                                            </p:txEl>
                                          </p:spTgt>
                                        </p:tgtEl>
                                        <p:attrNameLst>
                                          <p:attrName>ppt_y</p:attrName>
                                        </p:attrNameLst>
                                      </p:cBhvr>
                                      <p:tavLst>
                                        <p:tav tm="0">
                                          <p:val>
                                            <p:strVal val="#ppt_y"/>
                                          </p:val>
                                        </p:tav>
                                        <p:tav tm="100000">
                                          <p:val>
                                            <p:strVal val="#ppt_y"/>
                                          </p:val>
                                        </p:tav>
                                      </p:tavLst>
                                    </p:anim>
                                  </p:childTnLst>
                                </p:cTn>
                              </p:par>
                              <p:par>
                                <p:cTn id="41" presetID="40" presetClass="entr" presetSubtype="0" fill="hold" grpId="0" nodeType="withEffect">
                                  <p:stCondLst>
                                    <p:cond delay="0"/>
                                  </p:stCondLst>
                                  <p:iterate type="lt">
                                    <p:tmPct val="10000"/>
                                  </p:iterate>
                                  <p:childTnLst>
                                    <p:set>
                                      <p:cBhvr>
                                        <p:cTn id="42" fill="hold">
                                          <p:stCondLst>
                                            <p:cond delay="0"/>
                                          </p:stCondLst>
                                        </p:cTn>
                                        <p:tgtEl>
                                          <p:spTgt spid="83971">
                                            <p:txEl>
                                              <p:charRg st="174" end="213"/>
                                            </p:txEl>
                                          </p:spTgt>
                                        </p:tgtEl>
                                        <p:attrNameLst>
                                          <p:attrName>style.visibility</p:attrName>
                                        </p:attrNameLst>
                                      </p:cBhvr>
                                      <p:to>
                                        <p:strVal val="visible"/>
                                      </p:to>
                                    </p:set>
                                    <p:animEffect transition="in" filter="fade">
                                      <p:cBhvr>
                                        <p:cTn id="43" dur="1000"/>
                                        <p:tgtEl>
                                          <p:spTgt spid="83971">
                                            <p:txEl>
                                              <p:charRg st="174" end="213"/>
                                            </p:txEl>
                                          </p:spTgt>
                                        </p:tgtEl>
                                      </p:cBhvr>
                                    </p:animEffect>
                                    <p:anim calcmode="lin" valueType="num">
                                      <p:cBhvr>
                                        <p:cTn id="44" dur="1000" fill="hold"/>
                                        <p:tgtEl>
                                          <p:spTgt spid="83971">
                                            <p:txEl>
                                              <p:charRg st="174" end="213"/>
                                            </p:txEl>
                                          </p:spTgt>
                                        </p:tgtEl>
                                        <p:attrNameLst>
                                          <p:attrName>ppt_x</p:attrName>
                                        </p:attrNameLst>
                                      </p:cBhvr>
                                      <p:tavLst>
                                        <p:tav tm="0">
                                          <p:val>
                                            <p:strVal val="#ppt_x-.1"/>
                                          </p:val>
                                        </p:tav>
                                        <p:tav tm="100000">
                                          <p:val>
                                            <p:strVal val="#ppt_x"/>
                                          </p:val>
                                        </p:tav>
                                      </p:tavLst>
                                    </p:anim>
                                    <p:anim calcmode="lin" valueType="num">
                                      <p:cBhvr>
                                        <p:cTn id="45" dur="1000" fill="hold"/>
                                        <p:tgtEl>
                                          <p:spTgt spid="83971">
                                            <p:txEl>
                                              <p:charRg st="174" end="213"/>
                                            </p:txEl>
                                          </p:spTgt>
                                        </p:tgtEl>
                                        <p:attrNameLst>
                                          <p:attrName>ppt_y</p:attrName>
                                        </p:attrNameLst>
                                      </p:cBhvr>
                                      <p:tavLst>
                                        <p:tav tm="0">
                                          <p:val>
                                            <p:strVal val="#ppt_y"/>
                                          </p:val>
                                        </p:tav>
                                        <p:tav tm="100000">
                                          <p:val>
                                            <p:strVal val="#ppt_y"/>
                                          </p:val>
                                        </p:tav>
                                      </p:tavLst>
                                    </p:anim>
                                  </p:childTnLst>
                                </p:cTn>
                              </p:par>
                              <p:par>
                                <p:cTn id="46" presetID="40" presetClass="entr" presetSubtype="0" fill="hold" grpId="0" nodeType="withEffect">
                                  <p:stCondLst>
                                    <p:cond delay="0"/>
                                  </p:stCondLst>
                                  <p:iterate type="lt">
                                    <p:tmPct val="10000"/>
                                  </p:iterate>
                                  <p:childTnLst>
                                    <p:set>
                                      <p:cBhvr>
                                        <p:cTn id="47" fill="hold">
                                          <p:stCondLst>
                                            <p:cond delay="0"/>
                                          </p:stCondLst>
                                        </p:cTn>
                                        <p:tgtEl>
                                          <p:spTgt spid="83971">
                                            <p:txEl>
                                              <p:charRg st="213" end="231"/>
                                            </p:txEl>
                                          </p:spTgt>
                                        </p:tgtEl>
                                        <p:attrNameLst>
                                          <p:attrName>style.visibility</p:attrName>
                                        </p:attrNameLst>
                                      </p:cBhvr>
                                      <p:to>
                                        <p:strVal val="visible"/>
                                      </p:to>
                                    </p:set>
                                    <p:animEffect transition="in" filter="fade">
                                      <p:cBhvr>
                                        <p:cTn id="48" dur="1000"/>
                                        <p:tgtEl>
                                          <p:spTgt spid="83971">
                                            <p:txEl>
                                              <p:charRg st="213" end="231"/>
                                            </p:txEl>
                                          </p:spTgt>
                                        </p:tgtEl>
                                      </p:cBhvr>
                                    </p:animEffect>
                                    <p:anim calcmode="lin" valueType="num">
                                      <p:cBhvr>
                                        <p:cTn id="49" dur="1000" fill="hold"/>
                                        <p:tgtEl>
                                          <p:spTgt spid="83971">
                                            <p:txEl>
                                              <p:charRg st="213" end="231"/>
                                            </p:txEl>
                                          </p:spTgt>
                                        </p:tgtEl>
                                        <p:attrNameLst>
                                          <p:attrName>ppt_x</p:attrName>
                                        </p:attrNameLst>
                                      </p:cBhvr>
                                      <p:tavLst>
                                        <p:tav tm="0">
                                          <p:val>
                                            <p:strVal val="#ppt_x-.1"/>
                                          </p:val>
                                        </p:tav>
                                        <p:tav tm="100000">
                                          <p:val>
                                            <p:strVal val="#ppt_x"/>
                                          </p:val>
                                        </p:tav>
                                      </p:tavLst>
                                    </p:anim>
                                    <p:anim calcmode="lin" valueType="num">
                                      <p:cBhvr>
                                        <p:cTn id="50" dur="1000" fill="hold"/>
                                        <p:tgtEl>
                                          <p:spTgt spid="83971">
                                            <p:txEl>
                                              <p:charRg st="213" end="231"/>
                                            </p:txEl>
                                          </p:spTgt>
                                        </p:tgtEl>
                                        <p:attrNameLst>
                                          <p:attrName>ppt_y</p:attrName>
                                        </p:attrNameLst>
                                      </p:cBhvr>
                                      <p:tavLst>
                                        <p:tav tm="0">
                                          <p:val>
                                            <p:strVal val="#ppt_y"/>
                                          </p:val>
                                        </p:tav>
                                        <p:tav tm="100000">
                                          <p:val>
                                            <p:strVal val="#ppt_y"/>
                                          </p:val>
                                        </p:tav>
                                      </p:tavLst>
                                    </p:anim>
                                  </p:childTnLst>
                                </p:cTn>
                              </p:par>
                              <p:par>
                                <p:cTn id="51" presetID="40" presetClass="entr" presetSubtype="0" fill="hold" grpId="0" nodeType="withEffect">
                                  <p:stCondLst>
                                    <p:cond delay="0"/>
                                  </p:stCondLst>
                                  <p:iterate type="lt">
                                    <p:tmPct val="10000"/>
                                  </p:iterate>
                                  <p:childTnLst>
                                    <p:set>
                                      <p:cBhvr>
                                        <p:cTn id="52" fill="hold">
                                          <p:stCondLst>
                                            <p:cond delay="0"/>
                                          </p:stCondLst>
                                        </p:cTn>
                                        <p:tgtEl>
                                          <p:spTgt spid="83971">
                                            <p:txEl>
                                              <p:charRg st="231" end="253"/>
                                            </p:txEl>
                                          </p:spTgt>
                                        </p:tgtEl>
                                        <p:attrNameLst>
                                          <p:attrName>style.visibility</p:attrName>
                                        </p:attrNameLst>
                                      </p:cBhvr>
                                      <p:to>
                                        <p:strVal val="visible"/>
                                      </p:to>
                                    </p:set>
                                    <p:animEffect transition="in" filter="fade">
                                      <p:cBhvr>
                                        <p:cTn id="53" dur="1000"/>
                                        <p:tgtEl>
                                          <p:spTgt spid="83971">
                                            <p:txEl>
                                              <p:charRg st="231" end="253"/>
                                            </p:txEl>
                                          </p:spTgt>
                                        </p:tgtEl>
                                      </p:cBhvr>
                                    </p:animEffect>
                                    <p:anim calcmode="lin" valueType="num">
                                      <p:cBhvr>
                                        <p:cTn id="54" dur="1000" fill="hold"/>
                                        <p:tgtEl>
                                          <p:spTgt spid="83971">
                                            <p:txEl>
                                              <p:charRg st="231" end="253"/>
                                            </p:txEl>
                                          </p:spTgt>
                                        </p:tgtEl>
                                        <p:attrNameLst>
                                          <p:attrName>ppt_x</p:attrName>
                                        </p:attrNameLst>
                                      </p:cBhvr>
                                      <p:tavLst>
                                        <p:tav tm="0">
                                          <p:val>
                                            <p:strVal val="#ppt_x-.1"/>
                                          </p:val>
                                        </p:tav>
                                        <p:tav tm="100000">
                                          <p:val>
                                            <p:strVal val="#ppt_x"/>
                                          </p:val>
                                        </p:tav>
                                      </p:tavLst>
                                    </p:anim>
                                    <p:anim calcmode="lin" valueType="num">
                                      <p:cBhvr>
                                        <p:cTn id="55" dur="1000" fill="hold"/>
                                        <p:tgtEl>
                                          <p:spTgt spid="83971">
                                            <p:txEl>
                                              <p:charRg st="231" end="253"/>
                                            </p:txEl>
                                          </p:spTgt>
                                        </p:tgtEl>
                                        <p:attrNameLst>
                                          <p:attrName>ppt_y</p:attrName>
                                        </p:attrNameLst>
                                      </p:cBhvr>
                                      <p:tavLst>
                                        <p:tav tm="0">
                                          <p:val>
                                            <p:strVal val="#ppt_y"/>
                                          </p:val>
                                        </p:tav>
                                        <p:tav tm="100000">
                                          <p:val>
                                            <p:strVal val="#ppt_y"/>
                                          </p:val>
                                        </p:tav>
                                      </p:tavLst>
                                    </p:anim>
                                  </p:childTnLst>
                                </p:cTn>
                              </p:par>
                              <p:par>
                                <p:cTn id="56" presetID="40" presetClass="entr" presetSubtype="0" fill="hold" grpId="0" nodeType="withEffect">
                                  <p:stCondLst>
                                    <p:cond delay="0"/>
                                  </p:stCondLst>
                                  <p:iterate type="lt">
                                    <p:tmPct val="10000"/>
                                  </p:iterate>
                                  <p:childTnLst>
                                    <p:set>
                                      <p:cBhvr>
                                        <p:cTn id="57" fill="hold">
                                          <p:stCondLst>
                                            <p:cond delay="0"/>
                                          </p:stCondLst>
                                        </p:cTn>
                                        <p:tgtEl>
                                          <p:spTgt spid="83971">
                                            <p:txEl>
                                              <p:charRg st="253" end="277"/>
                                            </p:txEl>
                                          </p:spTgt>
                                        </p:tgtEl>
                                        <p:attrNameLst>
                                          <p:attrName>style.visibility</p:attrName>
                                        </p:attrNameLst>
                                      </p:cBhvr>
                                      <p:to>
                                        <p:strVal val="visible"/>
                                      </p:to>
                                    </p:set>
                                    <p:animEffect transition="in" filter="fade">
                                      <p:cBhvr>
                                        <p:cTn id="58" dur="1000"/>
                                        <p:tgtEl>
                                          <p:spTgt spid="83971">
                                            <p:txEl>
                                              <p:charRg st="253" end="277"/>
                                            </p:txEl>
                                          </p:spTgt>
                                        </p:tgtEl>
                                      </p:cBhvr>
                                    </p:animEffect>
                                    <p:anim calcmode="lin" valueType="num">
                                      <p:cBhvr>
                                        <p:cTn id="59" dur="1000" fill="hold"/>
                                        <p:tgtEl>
                                          <p:spTgt spid="83971">
                                            <p:txEl>
                                              <p:charRg st="253" end="277"/>
                                            </p:txEl>
                                          </p:spTgt>
                                        </p:tgtEl>
                                        <p:attrNameLst>
                                          <p:attrName>ppt_x</p:attrName>
                                        </p:attrNameLst>
                                      </p:cBhvr>
                                      <p:tavLst>
                                        <p:tav tm="0">
                                          <p:val>
                                            <p:strVal val="#ppt_x-.1"/>
                                          </p:val>
                                        </p:tav>
                                        <p:tav tm="100000">
                                          <p:val>
                                            <p:strVal val="#ppt_x"/>
                                          </p:val>
                                        </p:tav>
                                      </p:tavLst>
                                    </p:anim>
                                    <p:anim calcmode="lin" valueType="num">
                                      <p:cBhvr>
                                        <p:cTn id="60" dur="1000" fill="hold"/>
                                        <p:tgtEl>
                                          <p:spTgt spid="83971">
                                            <p:txEl>
                                              <p:charRg st="253" end="277"/>
                                            </p:txEl>
                                          </p:spTgt>
                                        </p:tgtEl>
                                        <p:attrNameLst>
                                          <p:attrName>ppt_y</p:attrName>
                                        </p:attrNameLst>
                                      </p:cBhvr>
                                      <p:tavLst>
                                        <p:tav tm="0">
                                          <p:val>
                                            <p:strVal val="#ppt_y"/>
                                          </p:val>
                                        </p:tav>
                                        <p:tav tm="100000">
                                          <p:val>
                                            <p:strVal val="#ppt_y"/>
                                          </p:val>
                                        </p:tav>
                                      </p:tavLst>
                                    </p:anim>
                                  </p:childTnLst>
                                </p:cTn>
                              </p:par>
                              <p:par>
                                <p:cTn id="61" presetID="40" presetClass="entr" presetSubtype="0" fill="hold" grpId="0" nodeType="withEffect">
                                  <p:stCondLst>
                                    <p:cond delay="0"/>
                                  </p:stCondLst>
                                  <p:iterate type="lt">
                                    <p:tmPct val="10000"/>
                                  </p:iterate>
                                  <p:childTnLst>
                                    <p:set>
                                      <p:cBhvr>
                                        <p:cTn id="62" fill="hold">
                                          <p:stCondLst>
                                            <p:cond delay="0"/>
                                          </p:stCondLst>
                                        </p:cTn>
                                        <p:tgtEl>
                                          <p:spTgt spid="83971">
                                            <p:txEl>
                                              <p:charRg st="277" end="298"/>
                                            </p:txEl>
                                          </p:spTgt>
                                        </p:tgtEl>
                                        <p:attrNameLst>
                                          <p:attrName>style.visibility</p:attrName>
                                        </p:attrNameLst>
                                      </p:cBhvr>
                                      <p:to>
                                        <p:strVal val="visible"/>
                                      </p:to>
                                    </p:set>
                                    <p:animEffect transition="in" filter="fade">
                                      <p:cBhvr>
                                        <p:cTn id="63" dur="1000"/>
                                        <p:tgtEl>
                                          <p:spTgt spid="83971">
                                            <p:txEl>
                                              <p:charRg st="277" end="298"/>
                                            </p:txEl>
                                          </p:spTgt>
                                        </p:tgtEl>
                                      </p:cBhvr>
                                    </p:animEffect>
                                    <p:anim calcmode="lin" valueType="num">
                                      <p:cBhvr>
                                        <p:cTn id="64" dur="1000" fill="hold"/>
                                        <p:tgtEl>
                                          <p:spTgt spid="83971">
                                            <p:txEl>
                                              <p:charRg st="277" end="298"/>
                                            </p:txEl>
                                          </p:spTgt>
                                        </p:tgtEl>
                                        <p:attrNameLst>
                                          <p:attrName>ppt_x</p:attrName>
                                        </p:attrNameLst>
                                      </p:cBhvr>
                                      <p:tavLst>
                                        <p:tav tm="0">
                                          <p:val>
                                            <p:strVal val="#ppt_x-.1"/>
                                          </p:val>
                                        </p:tav>
                                        <p:tav tm="100000">
                                          <p:val>
                                            <p:strVal val="#ppt_x"/>
                                          </p:val>
                                        </p:tav>
                                      </p:tavLst>
                                    </p:anim>
                                    <p:anim calcmode="lin" valueType="num">
                                      <p:cBhvr>
                                        <p:cTn id="65" dur="1000" fill="hold"/>
                                        <p:tgtEl>
                                          <p:spTgt spid="83971">
                                            <p:txEl>
                                              <p:charRg st="277" end="298"/>
                                            </p:txEl>
                                          </p:spTgt>
                                        </p:tgtEl>
                                        <p:attrNameLst>
                                          <p:attrName>ppt_y</p:attrName>
                                        </p:attrNameLst>
                                      </p:cBhvr>
                                      <p:tavLst>
                                        <p:tav tm="0">
                                          <p:val>
                                            <p:strVal val="#ppt_y"/>
                                          </p:val>
                                        </p:tav>
                                        <p:tav tm="100000">
                                          <p:val>
                                            <p:strVal val="#ppt_y"/>
                                          </p:val>
                                        </p:tav>
                                      </p:tavLst>
                                    </p:anim>
                                  </p:childTnLst>
                                </p:cTn>
                              </p:par>
                              <p:par>
                                <p:cTn id="66" presetID="40" presetClass="entr" presetSubtype="0" fill="hold" grpId="0" nodeType="withEffect">
                                  <p:stCondLst>
                                    <p:cond delay="0"/>
                                  </p:stCondLst>
                                  <p:iterate type="lt">
                                    <p:tmPct val="10000"/>
                                  </p:iterate>
                                  <p:childTnLst>
                                    <p:set>
                                      <p:cBhvr>
                                        <p:cTn id="67" fill="hold">
                                          <p:stCondLst>
                                            <p:cond delay="0"/>
                                          </p:stCondLst>
                                        </p:cTn>
                                        <p:tgtEl>
                                          <p:spTgt spid="83971">
                                            <p:txEl>
                                              <p:charRg st="298" end="313"/>
                                            </p:txEl>
                                          </p:spTgt>
                                        </p:tgtEl>
                                        <p:attrNameLst>
                                          <p:attrName>style.visibility</p:attrName>
                                        </p:attrNameLst>
                                      </p:cBhvr>
                                      <p:to>
                                        <p:strVal val="visible"/>
                                      </p:to>
                                    </p:set>
                                    <p:animEffect transition="in" filter="fade">
                                      <p:cBhvr>
                                        <p:cTn id="68" dur="1000"/>
                                        <p:tgtEl>
                                          <p:spTgt spid="83971">
                                            <p:txEl>
                                              <p:charRg st="298" end="313"/>
                                            </p:txEl>
                                          </p:spTgt>
                                        </p:tgtEl>
                                      </p:cBhvr>
                                    </p:animEffect>
                                    <p:anim calcmode="lin" valueType="num">
                                      <p:cBhvr>
                                        <p:cTn id="69" dur="1000" fill="hold"/>
                                        <p:tgtEl>
                                          <p:spTgt spid="83971">
                                            <p:txEl>
                                              <p:charRg st="298" end="313"/>
                                            </p:txEl>
                                          </p:spTgt>
                                        </p:tgtEl>
                                        <p:attrNameLst>
                                          <p:attrName>ppt_x</p:attrName>
                                        </p:attrNameLst>
                                      </p:cBhvr>
                                      <p:tavLst>
                                        <p:tav tm="0">
                                          <p:val>
                                            <p:strVal val="#ppt_x-.1"/>
                                          </p:val>
                                        </p:tav>
                                        <p:tav tm="100000">
                                          <p:val>
                                            <p:strVal val="#ppt_x"/>
                                          </p:val>
                                        </p:tav>
                                      </p:tavLst>
                                    </p:anim>
                                    <p:anim calcmode="lin" valueType="num">
                                      <p:cBhvr>
                                        <p:cTn id="70" dur="1000" fill="hold"/>
                                        <p:tgtEl>
                                          <p:spTgt spid="83971">
                                            <p:txEl>
                                              <p:charRg st="298" end="3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ldLvl="0"/>
      <p:bldP spid="8397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35000"/>
              </a:lnSpc>
              <a:spcBef>
                <a:spcPts val="300"/>
              </a:spcBef>
              <a:spcAft>
                <a:spcPct val="0"/>
              </a:spcAft>
              <a:buClrTx/>
              <a:buSzTx/>
              <a:buFontTx/>
              <a:buNone/>
              <a:defRPr/>
            </a:pPr>
            <a:r>
              <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企业研发费用的会计与税务处理案例</a:t>
            </a:r>
            <a:r>
              <a:rPr kumimoji="0" 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a:t>
            </a:r>
            <a:r>
              <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7/7</a:t>
            </a:r>
            <a:endParaRPr kumimoji="0" lang="en-US" sz="16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4995" name="Rectangle 3"/>
          <p:cNvSpPr>
            <a:spLocks noGrp="1"/>
          </p:cNvSpPr>
          <p:nvPr>
            <p:ph type="body"/>
          </p:nvPr>
        </p:nvSpPr>
        <p:spPr>
          <a:xfrm>
            <a:off x="4763" y="2349500"/>
            <a:ext cx="8928100" cy="4321175"/>
          </a:xfrm>
          <a:ln/>
        </p:spPr>
        <p:txBody>
          <a:bodyPr wrap="square" lIns="91440" tIns="45720" rIns="91440" bIns="45720" anchor="t"/>
          <a:p>
            <a:pPr marL="469900" lvl="1" indent="0"/>
            <a:r>
              <a:rPr lang="zh-CN" altLang="en-US" dirty="0"/>
              <a:t>　    上述两种加计扣除方式，虽然形式上不同，但其结果是相同的，每年在税前扣除的金额，均是形成无形资产成本</a:t>
            </a:r>
            <a:r>
              <a:rPr lang="en-US" altLang="zh-CN" dirty="0"/>
              <a:t>150%</a:t>
            </a:r>
            <a:r>
              <a:rPr lang="zh-CN" altLang="en-US" dirty="0"/>
              <a:t>的使用年限的平均值。前者是在会计核算时不反映加计扣除，而在纳税申报时进行了调整扣除。后者是在会计核算时进行了加计扣除；而纳税申报时就无须再进行调整。两种方式享受所得税优惠政策的结果是一样的。</a:t>
            </a:r>
            <a:endParaRPr lang="zh-CN" altLang="en-US" dirty="0"/>
          </a:p>
          <a:p>
            <a:pPr marL="469900" lvl="1" indent="0">
              <a:buNone/>
            </a:pPr>
            <a:endParaRPr lang="zh-CN" altLang="en-US"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86018"/>
                                        </p:tgtEl>
                                        <p:attrNameLst>
                                          <p:attrName>style.visibility</p:attrName>
                                        </p:attrNameLst>
                                      </p:cBhvr>
                                      <p:to>
                                        <p:strVal val="visible"/>
                                      </p:to>
                                    </p:set>
                                    <p:anim calcmode="lin" valueType="num">
                                      <p:cBhvr additive="base">
                                        <p:cTn id="7" dur="799" fill="hold">
                                          <p:stCondLst>
                                            <p:cond delay="0"/>
                                          </p:stCondLst>
                                        </p:cTn>
                                        <p:tgtEl>
                                          <p:spTgt spid="86018"/>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60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84995">
                                            <p:txEl>
                                              <p:charRg st="0" end="154"/>
                                            </p:txEl>
                                          </p:spTgt>
                                        </p:tgtEl>
                                        <p:attrNameLst>
                                          <p:attrName>style.visibility</p:attrName>
                                        </p:attrNameLst>
                                      </p:cBhvr>
                                      <p:to>
                                        <p:strVal val="visible"/>
                                      </p:to>
                                    </p:set>
                                    <p:animEffect transition="in" filter="fade">
                                      <p:cBhvr>
                                        <p:cTn id="13" dur="1000"/>
                                        <p:tgtEl>
                                          <p:spTgt spid="84995">
                                            <p:txEl>
                                              <p:charRg st="0" end="154"/>
                                            </p:txEl>
                                          </p:spTgt>
                                        </p:tgtEl>
                                      </p:cBhvr>
                                    </p:animEffect>
                                    <p:anim calcmode="lin" valueType="num">
                                      <p:cBhvr>
                                        <p:cTn id="14" dur="1000" fill="hold"/>
                                        <p:tgtEl>
                                          <p:spTgt spid="84995">
                                            <p:txEl>
                                              <p:charRg st="0" end="154"/>
                                            </p:txEl>
                                          </p:spTgt>
                                        </p:tgtEl>
                                        <p:attrNameLst>
                                          <p:attrName>ppt_x</p:attrName>
                                        </p:attrNameLst>
                                      </p:cBhvr>
                                      <p:tavLst>
                                        <p:tav tm="0">
                                          <p:val>
                                            <p:strVal val="#ppt_x-.1"/>
                                          </p:val>
                                        </p:tav>
                                        <p:tav tm="100000">
                                          <p:val>
                                            <p:strVal val="#ppt_x"/>
                                          </p:val>
                                        </p:tav>
                                      </p:tavLst>
                                    </p:anim>
                                    <p:anim calcmode="lin" valueType="num">
                                      <p:cBhvr>
                                        <p:cTn id="15" dur="1000" fill="hold"/>
                                        <p:tgtEl>
                                          <p:spTgt spid="84995">
                                            <p:txEl>
                                              <p:charRg st="0" end="1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ldLvl="0"/>
      <p:bldP spid="8499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4"/>
          <p:cNvSpPr>
            <a:spLocks noGrp="1"/>
          </p:cNvSpPr>
          <p:nvPr>
            <p:ph type="ctrTitle"/>
          </p:nvPr>
        </p:nvSpPr>
        <p:spPr>
          <a:xfrm>
            <a:off x="574675" y="2152650"/>
            <a:ext cx="7883525" cy="752475"/>
          </a:xfrm>
          <a:ln/>
        </p:spPr>
        <p:txBody>
          <a:bodyPr wrap="square" lIns="91440" tIns="45720" rIns="91440" bIns="45720" anchor="b"/>
          <a:p>
            <a:pPr/>
            <a:r>
              <a:rPr lang="zh-CN" altLang="en-US" sz="2400" dirty="0">
                <a:hlinkClick r:id="rId1" action="ppaction://hlinkfile"/>
              </a:rPr>
              <a:t>最新所得税年报报表</a:t>
            </a:r>
            <a:r>
              <a:rPr lang="en-US" altLang="zh-CN" sz="2400" dirty="0">
                <a:hlinkClick r:id="rId1" action="ppaction://hlinkfile"/>
              </a:rPr>
              <a:t>.xls</a:t>
            </a:r>
            <a:endParaRPr lang="zh-CN" altLang="en-US" sz="2400" dirty="0"/>
          </a:p>
        </p:txBody>
      </p:sp>
    </p:spTree>
  </p:cSld>
  <p:clrMapOvr>
    <a:masterClrMapping/>
  </p:clrMapOvr>
  <p:transition>
    <p:push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研发费加计扣除鉴证所需资料清单</a:t>
            </a:r>
            <a:endParaRPr kumimoji="0" 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4211" name="Rectangle 3"/>
          <p:cNvSpPr>
            <a:spLocks noGrp="1"/>
          </p:cNvSpPr>
          <p:nvPr>
            <p:ph type="body"/>
          </p:nvPr>
        </p:nvSpPr>
        <p:spPr>
          <a:xfrm>
            <a:off x="0" y="1700213"/>
            <a:ext cx="8964613" cy="4465637"/>
          </a:xfrm>
          <a:ln/>
        </p:spPr>
        <p:txBody>
          <a:bodyPr wrap="square" lIns="91440" tIns="45720" rIns="91440" bIns="45720" anchor="t"/>
          <a:p>
            <a:pPr lvl="1" indent="-436245" eaLnBrk="1" hangingPunct="1">
              <a:spcBef>
                <a:spcPts val="500"/>
              </a:spcBef>
              <a:spcAft>
                <a:spcPts val="200"/>
              </a:spcAft>
            </a:pPr>
            <a:r>
              <a:rPr lang="zh-CN" altLang="en-US" sz="1200" dirty="0"/>
              <a:t>营业执照（副本）、税务登记证（副本）</a:t>
            </a:r>
            <a:endParaRPr lang="zh-CN" altLang="en-US" sz="1200" dirty="0"/>
          </a:p>
          <a:p>
            <a:pPr lvl="1" indent="-436245" eaLnBrk="1" hangingPunct="1">
              <a:spcBef>
                <a:spcPts val="500"/>
              </a:spcBef>
              <a:spcAft>
                <a:spcPts val="200"/>
              </a:spcAft>
            </a:pPr>
            <a:r>
              <a:rPr lang="zh-CN" altLang="en-US" sz="1200" dirty="0"/>
              <a:t>公司章程（最新）</a:t>
            </a:r>
            <a:endParaRPr lang="en-US" altLang="zh-CN" sz="1200" dirty="0"/>
          </a:p>
          <a:p>
            <a:pPr lvl="1" indent="-436245" eaLnBrk="1" hangingPunct="1">
              <a:spcBef>
                <a:spcPts val="500"/>
              </a:spcBef>
              <a:spcAft>
                <a:spcPts val="200"/>
              </a:spcAft>
            </a:pPr>
            <a:r>
              <a:rPr lang="zh-CN" altLang="en-US" sz="1200" dirty="0"/>
              <a:t>上年度财务报表（或审计报告）</a:t>
            </a:r>
            <a:endParaRPr lang="zh-CN" altLang="en-US" sz="1200" dirty="0"/>
          </a:p>
          <a:p>
            <a:pPr lvl="1" indent="-436245" eaLnBrk="1" hangingPunct="1">
              <a:spcBef>
                <a:spcPts val="500"/>
              </a:spcBef>
              <a:spcAft>
                <a:spcPts val="200"/>
              </a:spcAft>
            </a:pPr>
            <a:r>
              <a:rPr lang="zh-CN" altLang="en-US" sz="1200" dirty="0"/>
              <a:t>项目立项书、如董事会或类似权力机构的决议、政府有关主管部门的立项计划或批复等</a:t>
            </a:r>
            <a:endParaRPr lang="zh-CN" altLang="en-US" sz="1200" dirty="0"/>
          </a:p>
          <a:p>
            <a:pPr lvl="1" indent="-436245" eaLnBrk="1" hangingPunct="1">
              <a:spcBef>
                <a:spcPts val="500"/>
              </a:spcBef>
              <a:spcAft>
                <a:spcPts val="200"/>
              </a:spcAft>
            </a:pPr>
            <a:r>
              <a:rPr lang="zh-CN" altLang="en-US" sz="1200" dirty="0"/>
              <a:t>知识产权证书、生产批文，新产品或新技术证明（查新）材料、产品质量检验报告，省级以上科技计划立项证明，高新技术产品证书</a:t>
            </a:r>
            <a:endParaRPr lang="zh-CN" altLang="en-US" sz="1200" dirty="0"/>
          </a:p>
          <a:p>
            <a:pPr lvl="1" indent="-436245" eaLnBrk="1" hangingPunct="1">
              <a:spcBef>
                <a:spcPts val="500"/>
              </a:spcBef>
              <a:spcAft>
                <a:spcPts val="200"/>
              </a:spcAft>
            </a:pPr>
            <a:r>
              <a:rPr lang="zh-CN" altLang="en-US" sz="1200" dirty="0"/>
              <a:t>委托开发协议、采购材料合同</a:t>
            </a:r>
            <a:endParaRPr lang="zh-CN" altLang="en-US" sz="1200" dirty="0"/>
          </a:p>
          <a:p>
            <a:pPr lvl="1" indent="-436245" eaLnBrk="1" hangingPunct="1">
              <a:spcBef>
                <a:spcPts val="500"/>
              </a:spcBef>
              <a:spcAft>
                <a:spcPts val="200"/>
              </a:spcAft>
            </a:pPr>
            <a:r>
              <a:rPr lang="zh-CN" altLang="en-US" sz="1200" dirty="0"/>
              <a:t>收入合同等</a:t>
            </a:r>
            <a:endParaRPr lang="zh-CN" altLang="en-US" sz="1200" dirty="0"/>
          </a:p>
          <a:p>
            <a:pPr lvl="1" indent="-436245" eaLnBrk="1" hangingPunct="1">
              <a:spcBef>
                <a:spcPts val="500"/>
              </a:spcBef>
              <a:spcAft>
                <a:spcPts val="200"/>
              </a:spcAft>
            </a:pPr>
            <a:r>
              <a:rPr lang="zh-CN" altLang="en-US" sz="1200" dirty="0"/>
              <a:t>收入会计凭证及附件</a:t>
            </a:r>
            <a:endParaRPr lang="zh-CN" altLang="en-US" sz="1200" dirty="0"/>
          </a:p>
          <a:p>
            <a:pPr lvl="1" indent="-436245" eaLnBrk="1" hangingPunct="1">
              <a:spcBef>
                <a:spcPts val="500"/>
              </a:spcBef>
              <a:spcAft>
                <a:spcPts val="200"/>
              </a:spcAft>
            </a:pPr>
            <a:r>
              <a:rPr lang="zh-CN" altLang="en-US" sz="1200" dirty="0"/>
              <a:t>收入明细账</a:t>
            </a:r>
            <a:endParaRPr lang="zh-CN" altLang="en-US" sz="1200" dirty="0"/>
          </a:p>
          <a:p>
            <a:pPr lvl="1" indent="-436245" eaLnBrk="1" hangingPunct="1">
              <a:spcBef>
                <a:spcPts val="500"/>
              </a:spcBef>
              <a:spcAft>
                <a:spcPts val="200"/>
              </a:spcAft>
            </a:pPr>
            <a:r>
              <a:rPr lang="zh-CN" altLang="en-US" sz="1200" dirty="0"/>
              <a:t>研究开发费用结构明细表</a:t>
            </a:r>
            <a:endParaRPr lang="zh-CN" altLang="en-US" sz="1200" dirty="0"/>
          </a:p>
          <a:p>
            <a:pPr lvl="1" indent="-436245" eaLnBrk="1" hangingPunct="1">
              <a:spcBef>
                <a:spcPts val="500"/>
              </a:spcBef>
              <a:spcAft>
                <a:spcPts val="200"/>
              </a:spcAft>
            </a:pPr>
            <a:r>
              <a:rPr lang="zh-CN" altLang="en-US" sz="1200" dirty="0"/>
              <a:t>公司全体人员工资发放表</a:t>
            </a:r>
            <a:endParaRPr lang="zh-CN" altLang="en-US" sz="1200" dirty="0"/>
          </a:p>
          <a:p>
            <a:pPr lvl="1" indent="-436245" eaLnBrk="1" hangingPunct="1">
              <a:spcBef>
                <a:spcPts val="500"/>
              </a:spcBef>
              <a:spcAft>
                <a:spcPts val="200"/>
              </a:spcAft>
            </a:pPr>
            <a:r>
              <a:rPr lang="zh-CN" altLang="en-US" sz="1200" dirty="0"/>
              <a:t>研发人员工资表发放情况（每月收集）</a:t>
            </a:r>
            <a:endParaRPr lang="zh-CN" altLang="en-US" sz="1200" dirty="0"/>
          </a:p>
          <a:p>
            <a:pPr lvl="1" indent="-436245" eaLnBrk="1" hangingPunct="1">
              <a:spcBef>
                <a:spcPts val="500"/>
              </a:spcBef>
              <a:spcAft>
                <a:spcPts val="200"/>
              </a:spcAft>
            </a:pPr>
            <a:r>
              <a:rPr lang="zh-CN" altLang="en-US" sz="1200" dirty="0"/>
              <a:t>公司全体人员工资发放表</a:t>
            </a:r>
            <a:endParaRPr lang="zh-CN" altLang="en-US" sz="1200" dirty="0"/>
          </a:p>
          <a:p>
            <a:pPr lvl="1" indent="-436245" eaLnBrk="1" hangingPunct="1">
              <a:spcBef>
                <a:spcPts val="500"/>
              </a:spcBef>
              <a:spcAft>
                <a:spcPts val="200"/>
              </a:spcAft>
            </a:pPr>
            <a:r>
              <a:rPr lang="zh-CN" altLang="en-US" sz="1200" dirty="0"/>
              <a:t>研究开发费用会计记账凭证及附件</a:t>
            </a:r>
            <a:endParaRPr lang="zh-CN" altLang="en-US" sz="1200" dirty="0"/>
          </a:p>
          <a:p>
            <a:pPr lvl="1" indent="-436245" eaLnBrk="1" hangingPunct="1">
              <a:spcBef>
                <a:spcPts val="500"/>
              </a:spcBef>
              <a:spcAft>
                <a:spcPts val="200"/>
              </a:spcAft>
            </a:pPr>
            <a:r>
              <a:rPr lang="zh-CN" altLang="en-US" sz="1200" dirty="0"/>
              <a:t>研究开发费用明细账、科目余额表</a:t>
            </a:r>
            <a:endParaRPr lang="zh-CN" altLang="en-US" sz="1200" dirty="0"/>
          </a:p>
          <a:p>
            <a:pPr lvl="1" indent="-436245" eaLnBrk="1" hangingPunct="1">
              <a:spcBef>
                <a:spcPts val="500"/>
              </a:spcBef>
              <a:spcAft>
                <a:spcPts val="200"/>
              </a:spcAft>
            </a:pPr>
            <a:r>
              <a:rPr lang="zh-CN" altLang="en-US" sz="1200" dirty="0"/>
              <a:t>实施方案、阶段性报告或工作总结、验收报告或政府有关主管部门的批复等</a:t>
            </a:r>
            <a:endParaRPr lang="zh-CN" altLang="en-US" sz="1200" dirty="0"/>
          </a:p>
          <a:p>
            <a:pPr lvl="1" indent="-436245" eaLnBrk="1" hangingPunct="1">
              <a:spcBef>
                <a:spcPts val="500"/>
              </a:spcBef>
              <a:spcAft>
                <a:spcPts val="200"/>
              </a:spcAft>
            </a:pPr>
            <a:endParaRPr lang="zh-CN" altLang="en-US" sz="12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fill="hold">
                                          <p:stCondLst>
                                            <p:cond delay="0"/>
                                          </p:stCondLst>
                                        </p:cTn>
                                        <p:tgtEl>
                                          <p:spTgt spid="95234"/>
                                        </p:tgtEl>
                                        <p:attrNameLst>
                                          <p:attrName>style.visibility</p:attrName>
                                        </p:attrNameLst>
                                      </p:cBhvr>
                                      <p:to>
                                        <p:strVal val="visible"/>
                                      </p:to>
                                    </p:set>
                                    <p:anim calcmode="lin" valueType="num">
                                      <p:cBhvr additive="base">
                                        <p:cTn id="7" dur="799" fill="hold">
                                          <p:stCondLst>
                                            <p:cond delay="0"/>
                                          </p:stCondLst>
                                        </p:cTn>
                                        <p:tgtEl>
                                          <p:spTgt spid="95234"/>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952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fill="hold">
                                          <p:stCondLst>
                                            <p:cond delay="0"/>
                                          </p:stCondLst>
                                        </p:cTn>
                                        <p:tgtEl>
                                          <p:spTgt spid="94211">
                                            <p:txEl>
                                              <p:charRg st="0" end="19"/>
                                            </p:txEl>
                                          </p:spTgt>
                                        </p:tgtEl>
                                        <p:attrNameLst>
                                          <p:attrName>style.visibility</p:attrName>
                                        </p:attrNameLst>
                                      </p:cBhvr>
                                      <p:to>
                                        <p:strVal val="visible"/>
                                      </p:to>
                                    </p:set>
                                    <p:animEffect transition="in" filter="fade">
                                      <p:cBhvr>
                                        <p:cTn id="13" dur="1000"/>
                                        <p:tgtEl>
                                          <p:spTgt spid="94211">
                                            <p:txEl>
                                              <p:charRg st="0" end="19"/>
                                            </p:txEl>
                                          </p:spTgt>
                                        </p:tgtEl>
                                      </p:cBhvr>
                                    </p:animEffect>
                                    <p:anim calcmode="lin" valueType="num">
                                      <p:cBhvr>
                                        <p:cTn id="14" dur="1000" fill="hold"/>
                                        <p:tgtEl>
                                          <p:spTgt spid="94211">
                                            <p:txEl>
                                              <p:charRg st="0" end="19"/>
                                            </p:txEl>
                                          </p:spTgt>
                                        </p:tgtEl>
                                        <p:attrNameLst>
                                          <p:attrName>ppt_x</p:attrName>
                                        </p:attrNameLst>
                                      </p:cBhvr>
                                      <p:tavLst>
                                        <p:tav tm="0">
                                          <p:val>
                                            <p:strVal val="#ppt_x-.1"/>
                                          </p:val>
                                        </p:tav>
                                        <p:tav tm="100000">
                                          <p:val>
                                            <p:strVal val="#ppt_x"/>
                                          </p:val>
                                        </p:tav>
                                      </p:tavLst>
                                    </p:anim>
                                    <p:anim calcmode="lin" valueType="num">
                                      <p:cBhvr>
                                        <p:cTn id="15" dur="1000" fill="hold"/>
                                        <p:tgtEl>
                                          <p:spTgt spid="94211">
                                            <p:txEl>
                                              <p:charRg st="0" end="19"/>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fill="hold">
                                          <p:stCondLst>
                                            <p:cond delay="0"/>
                                          </p:stCondLst>
                                        </p:cTn>
                                        <p:tgtEl>
                                          <p:spTgt spid="94211">
                                            <p:txEl>
                                              <p:charRg st="19" end="28"/>
                                            </p:txEl>
                                          </p:spTgt>
                                        </p:tgtEl>
                                        <p:attrNameLst>
                                          <p:attrName>style.visibility</p:attrName>
                                        </p:attrNameLst>
                                      </p:cBhvr>
                                      <p:to>
                                        <p:strVal val="visible"/>
                                      </p:to>
                                    </p:set>
                                    <p:animEffect transition="in" filter="fade">
                                      <p:cBhvr>
                                        <p:cTn id="18" dur="1000"/>
                                        <p:tgtEl>
                                          <p:spTgt spid="94211">
                                            <p:txEl>
                                              <p:charRg st="19" end="28"/>
                                            </p:txEl>
                                          </p:spTgt>
                                        </p:tgtEl>
                                      </p:cBhvr>
                                    </p:animEffect>
                                    <p:anim calcmode="lin" valueType="num">
                                      <p:cBhvr>
                                        <p:cTn id="19" dur="1000" fill="hold"/>
                                        <p:tgtEl>
                                          <p:spTgt spid="94211">
                                            <p:txEl>
                                              <p:charRg st="19" end="28"/>
                                            </p:txEl>
                                          </p:spTgt>
                                        </p:tgtEl>
                                        <p:attrNameLst>
                                          <p:attrName>ppt_x</p:attrName>
                                        </p:attrNameLst>
                                      </p:cBhvr>
                                      <p:tavLst>
                                        <p:tav tm="0">
                                          <p:val>
                                            <p:strVal val="#ppt_x-.1"/>
                                          </p:val>
                                        </p:tav>
                                        <p:tav tm="100000">
                                          <p:val>
                                            <p:strVal val="#ppt_x"/>
                                          </p:val>
                                        </p:tav>
                                      </p:tavLst>
                                    </p:anim>
                                    <p:anim calcmode="lin" valueType="num">
                                      <p:cBhvr>
                                        <p:cTn id="20" dur="1000" fill="hold"/>
                                        <p:tgtEl>
                                          <p:spTgt spid="94211">
                                            <p:txEl>
                                              <p:charRg st="19" end="28"/>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fill="hold">
                                          <p:stCondLst>
                                            <p:cond delay="0"/>
                                          </p:stCondLst>
                                        </p:cTn>
                                        <p:tgtEl>
                                          <p:spTgt spid="94211">
                                            <p:txEl>
                                              <p:charRg st="28" end="43"/>
                                            </p:txEl>
                                          </p:spTgt>
                                        </p:tgtEl>
                                        <p:attrNameLst>
                                          <p:attrName>style.visibility</p:attrName>
                                        </p:attrNameLst>
                                      </p:cBhvr>
                                      <p:to>
                                        <p:strVal val="visible"/>
                                      </p:to>
                                    </p:set>
                                    <p:animEffect transition="in" filter="fade">
                                      <p:cBhvr>
                                        <p:cTn id="23" dur="1000"/>
                                        <p:tgtEl>
                                          <p:spTgt spid="94211">
                                            <p:txEl>
                                              <p:charRg st="28" end="43"/>
                                            </p:txEl>
                                          </p:spTgt>
                                        </p:tgtEl>
                                      </p:cBhvr>
                                    </p:animEffect>
                                    <p:anim calcmode="lin" valueType="num">
                                      <p:cBhvr>
                                        <p:cTn id="24" dur="1000" fill="hold"/>
                                        <p:tgtEl>
                                          <p:spTgt spid="94211">
                                            <p:txEl>
                                              <p:charRg st="28" end="43"/>
                                            </p:txEl>
                                          </p:spTgt>
                                        </p:tgtEl>
                                        <p:attrNameLst>
                                          <p:attrName>ppt_x</p:attrName>
                                        </p:attrNameLst>
                                      </p:cBhvr>
                                      <p:tavLst>
                                        <p:tav tm="0">
                                          <p:val>
                                            <p:strVal val="#ppt_x-.1"/>
                                          </p:val>
                                        </p:tav>
                                        <p:tav tm="100000">
                                          <p:val>
                                            <p:strVal val="#ppt_x"/>
                                          </p:val>
                                        </p:tav>
                                      </p:tavLst>
                                    </p:anim>
                                    <p:anim calcmode="lin" valueType="num">
                                      <p:cBhvr>
                                        <p:cTn id="25" dur="1000" fill="hold"/>
                                        <p:tgtEl>
                                          <p:spTgt spid="94211">
                                            <p:txEl>
                                              <p:charRg st="28" end="43"/>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fill="hold">
                                          <p:stCondLst>
                                            <p:cond delay="0"/>
                                          </p:stCondLst>
                                        </p:cTn>
                                        <p:tgtEl>
                                          <p:spTgt spid="94211">
                                            <p:txEl>
                                              <p:charRg st="43" end="82"/>
                                            </p:txEl>
                                          </p:spTgt>
                                        </p:tgtEl>
                                        <p:attrNameLst>
                                          <p:attrName>style.visibility</p:attrName>
                                        </p:attrNameLst>
                                      </p:cBhvr>
                                      <p:to>
                                        <p:strVal val="visible"/>
                                      </p:to>
                                    </p:set>
                                    <p:animEffect transition="in" filter="fade">
                                      <p:cBhvr>
                                        <p:cTn id="28" dur="1000"/>
                                        <p:tgtEl>
                                          <p:spTgt spid="94211">
                                            <p:txEl>
                                              <p:charRg st="43" end="82"/>
                                            </p:txEl>
                                          </p:spTgt>
                                        </p:tgtEl>
                                      </p:cBhvr>
                                    </p:animEffect>
                                    <p:anim calcmode="lin" valueType="num">
                                      <p:cBhvr>
                                        <p:cTn id="29" dur="1000" fill="hold"/>
                                        <p:tgtEl>
                                          <p:spTgt spid="94211">
                                            <p:txEl>
                                              <p:charRg st="43" end="82"/>
                                            </p:txEl>
                                          </p:spTgt>
                                        </p:tgtEl>
                                        <p:attrNameLst>
                                          <p:attrName>ppt_x</p:attrName>
                                        </p:attrNameLst>
                                      </p:cBhvr>
                                      <p:tavLst>
                                        <p:tav tm="0">
                                          <p:val>
                                            <p:strVal val="#ppt_x-.1"/>
                                          </p:val>
                                        </p:tav>
                                        <p:tav tm="100000">
                                          <p:val>
                                            <p:strVal val="#ppt_x"/>
                                          </p:val>
                                        </p:tav>
                                      </p:tavLst>
                                    </p:anim>
                                    <p:anim calcmode="lin" valueType="num">
                                      <p:cBhvr>
                                        <p:cTn id="30" dur="1000" fill="hold"/>
                                        <p:tgtEl>
                                          <p:spTgt spid="94211">
                                            <p:txEl>
                                              <p:charRg st="43" end="82"/>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fill="hold">
                                          <p:stCondLst>
                                            <p:cond delay="0"/>
                                          </p:stCondLst>
                                        </p:cTn>
                                        <p:tgtEl>
                                          <p:spTgt spid="94211">
                                            <p:txEl>
                                              <p:charRg st="82" end="141"/>
                                            </p:txEl>
                                          </p:spTgt>
                                        </p:tgtEl>
                                        <p:attrNameLst>
                                          <p:attrName>style.visibility</p:attrName>
                                        </p:attrNameLst>
                                      </p:cBhvr>
                                      <p:to>
                                        <p:strVal val="visible"/>
                                      </p:to>
                                    </p:set>
                                    <p:animEffect transition="in" filter="fade">
                                      <p:cBhvr>
                                        <p:cTn id="33" dur="1000"/>
                                        <p:tgtEl>
                                          <p:spTgt spid="94211">
                                            <p:txEl>
                                              <p:charRg st="82" end="141"/>
                                            </p:txEl>
                                          </p:spTgt>
                                        </p:tgtEl>
                                      </p:cBhvr>
                                    </p:animEffect>
                                    <p:anim calcmode="lin" valueType="num">
                                      <p:cBhvr>
                                        <p:cTn id="34" dur="1000" fill="hold"/>
                                        <p:tgtEl>
                                          <p:spTgt spid="94211">
                                            <p:txEl>
                                              <p:charRg st="82" end="141"/>
                                            </p:txEl>
                                          </p:spTgt>
                                        </p:tgtEl>
                                        <p:attrNameLst>
                                          <p:attrName>ppt_x</p:attrName>
                                        </p:attrNameLst>
                                      </p:cBhvr>
                                      <p:tavLst>
                                        <p:tav tm="0">
                                          <p:val>
                                            <p:strVal val="#ppt_x-.1"/>
                                          </p:val>
                                        </p:tav>
                                        <p:tav tm="100000">
                                          <p:val>
                                            <p:strVal val="#ppt_x"/>
                                          </p:val>
                                        </p:tav>
                                      </p:tavLst>
                                    </p:anim>
                                    <p:anim calcmode="lin" valueType="num">
                                      <p:cBhvr>
                                        <p:cTn id="35" dur="1000" fill="hold"/>
                                        <p:tgtEl>
                                          <p:spTgt spid="94211">
                                            <p:txEl>
                                              <p:charRg st="82" end="141"/>
                                            </p:txEl>
                                          </p:spTgt>
                                        </p:tgtEl>
                                        <p:attrNameLst>
                                          <p:attrName>ppt_y</p:attrName>
                                        </p:attrNameLst>
                                      </p:cBhvr>
                                      <p:tavLst>
                                        <p:tav tm="0">
                                          <p:val>
                                            <p:strVal val="#ppt_y"/>
                                          </p:val>
                                        </p:tav>
                                        <p:tav tm="100000">
                                          <p:val>
                                            <p:strVal val="#ppt_y"/>
                                          </p:val>
                                        </p:tav>
                                      </p:tavLst>
                                    </p:anim>
                                  </p:childTnLst>
                                </p:cTn>
                              </p:par>
                              <p:par>
                                <p:cTn id="36" presetID="40" presetClass="entr" presetSubtype="0" fill="hold" grpId="0" nodeType="withEffect">
                                  <p:stCondLst>
                                    <p:cond delay="0"/>
                                  </p:stCondLst>
                                  <p:iterate type="lt">
                                    <p:tmPct val="10000"/>
                                  </p:iterate>
                                  <p:childTnLst>
                                    <p:set>
                                      <p:cBhvr>
                                        <p:cTn id="37" fill="hold">
                                          <p:stCondLst>
                                            <p:cond delay="0"/>
                                          </p:stCondLst>
                                        </p:cTn>
                                        <p:tgtEl>
                                          <p:spTgt spid="94211">
                                            <p:txEl>
                                              <p:charRg st="141" end="155"/>
                                            </p:txEl>
                                          </p:spTgt>
                                        </p:tgtEl>
                                        <p:attrNameLst>
                                          <p:attrName>style.visibility</p:attrName>
                                        </p:attrNameLst>
                                      </p:cBhvr>
                                      <p:to>
                                        <p:strVal val="visible"/>
                                      </p:to>
                                    </p:set>
                                    <p:animEffect transition="in" filter="fade">
                                      <p:cBhvr>
                                        <p:cTn id="38" dur="1000"/>
                                        <p:tgtEl>
                                          <p:spTgt spid="94211">
                                            <p:txEl>
                                              <p:charRg st="141" end="155"/>
                                            </p:txEl>
                                          </p:spTgt>
                                        </p:tgtEl>
                                      </p:cBhvr>
                                    </p:animEffect>
                                    <p:anim calcmode="lin" valueType="num">
                                      <p:cBhvr>
                                        <p:cTn id="39" dur="1000" fill="hold"/>
                                        <p:tgtEl>
                                          <p:spTgt spid="94211">
                                            <p:txEl>
                                              <p:charRg st="141" end="155"/>
                                            </p:txEl>
                                          </p:spTgt>
                                        </p:tgtEl>
                                        <p:attrNameLst>
                                          <p:attrName>ppt_x</p:attrName>
                                        </p:attrNameLst>
                                      </p:cBhvr>
                                      <p:tavLst>
                                        <p:tav tm="0">
                                          <p:val>
                                            <p:strVal val="#ppt_x-.1"/>
                                          </p:val>
                                        </p:tav>
                                        <p:tav tm="100000">
                                          <p:val>
                                            <p:strVal val="#ppt_x"/>
                                          </p:val>
                                        </p:tav>
                                      </p:tavLst>
                                    </p:anim>
                                    <p:anim calcmode="lin" valueType="num">
                                      <p:cBhvr>
                                        <p:cTn id="40" dur="1000" fill="hold"/>
                                        <p:tgtEl>
                                          <p:spTgt spid="94211">
                                            <p:txEl>
                                              <p:charRg st="141" end="155"/>
                                            </p:txEl>
                                          </p:spTgt>
                                        </p:tgtEl>
                                        <p:attrNameLst>
                                          <p:attrName>ppt_y</p:attrName>
                                        </p:attrNameLst>
                                      </p:cBhvr>
                                      <p:tavLst>
                                        <p:tav tm="0">
                                          <p:val>
                                            <p:strVal val="#ppt_y"/>
                                          </p:val>
                                        </p:tav>
                                        <p:tav tm="100000">
                                          <p:val>
                                            <p:strVal val="#ppt_y"/>
                                          </p:val>
                                        </p:tav>
                                      </p:tavLst>
                                    </p:anim>
                                  </p:childTnLst>
                                </p:cTn>
                              </p:par>
                              <p:par>
                                <p:cTn id="41" presetID="40" presetClass="entr" presetSubtype="0" fill="hold" grpId="0" nodeType="withEffect">
                                  <p:stCondLst>
                                    <p:cond delay="0"/>
                                  </p:stCondLst>
                                  <p:iterate type="lt">
                                    <p:tmPct val="10000"/>
                                  </p:iterate>
                                  <p:childTnLst>
                                    <p:set>
                                      <p:cBhvr>
                                        <p:cTn id="42" fill="hold">
                                          <p:stCondLst>
                                            <p:cond delay="0"/>
                                          </p:stCondLst>
                                        </p:cTn>
                                        <p:tgtEl>
                                          <p:spTgt spid="94211">
                                            <p:txEl>
                                              <p:charRg st="155" end="161"/>
                                            </p:txEl>
                                          </p:spTgt>
                                        </p:tgtEl>
                                        <p:attrNameLst>
                                          <p:attrName>style.visibility</p:attrName>
                                        </p:attrNameLst>
                                      </p:cBhvr>
                                      <p:to>
                                        <p:strVal val="visible"/>
                                      </p:to>
                                    </p:set>
                                    <p:animEffect transition="in" filter="fade">
                                      <p:cBhvr>
                                        <p:cTn id="43" dur="1000"/>
                                        <p:tgtEl>
                                          <p:spTgt spid="94211">
                                            <p:txEl>
                                              <p:charRg st="155" end="161"/>
                                            </p:txEl>
                                          </p:spTgt>
                                        </p:tgtEl>
                                      </p:cBhvr>
                                    </p:animEffect>
                                    <p:anim calcmode="lin" valueType="num">
                                      <p:cBhvr>
                                        <p:cTn id="44" dur="1000" fill="hold"/>
                                        <p:tgtEl>
                                          <p:spTgt spid="94211">
                                            <p:txEl>
                                              <p:charRg st="155" end="161"/>
                                            </p:txEl>
                                          </p:spTgt>
                                        </p:tgtEl>
                                        <p:attrNameLst>
                                          <p:attrName>ppt_x</p:attrName>
                                        </p:attrNameLst>
                                      </p:cBhvr>
                                      <p:tavLst>
                                        <p:tav tm="0">
                                          <p:val>
                                            <p:strVal val="#ppt_x-.1"/>
                                          </p:val>
                                        </p:tav>
                                        <p:tav tm="100000">
                                          <p:val>
                                            <p:strVal val="#ppt_x"/>
                                          </p:val>
                                        </p:tav>
                                      </p:tavLst>
                                    </p:anim>
                                    <p:anim calcmode="lin" valueType="num">
                                      <p:cBhvr>
                                        <p:cTn id="45" dur="1000" fill="hold"/>
                                        <p:tgtEl>
                                          <p:spTgt spid="94211">
                                            <p:txEl>
                                              <p:charRg st="155" end="161"/>
                                            </p:txEl>
                                          </p:spTgt>
                                        </p:tgtEl>
                                        <p:attrNameLst>
                                          <p:attrName>ppt_y</p:attrName>
                                        </p:attrNameLst>
                                      </p:cBhvr>
                                      <p:tavLst>
                                        <p:tav tm="0">
                                          <p:val>
                                            <p:strVal val="#ppt_y"/>
                                          </p:val>
                                        </p:tav>
                                        <p:tav tm="100000">
                                          <p:val>
                                            <p:strVal val="#ppt_y"/>
                                          </p:val>
                                        </p:tav>
                                      </p:tavLst>
                                    </p:anim>
                                  </p:childTnLst>
                                </p:cTn>
                              </p:par>
                              <p:par>
                                <p:cTn id="46" presetID="40" presetClass="entr" presetSubtype="0" fill="hold" grpId="0" nodeType="withEffect">
                                  <p:stCondLst>
                                    <p:cond delay="0"/>
                                  </p:stCondLst>
                                  <p:iterate type="lt">
                                    <p:tmPct val="10000"/>
                                  </p:iterate>
                                  <p:childTnLst>
                                    <p:set>
                                      <p:cBhvr>
                                        <p:cTn id="47" fill="hold">
                                          <p:stCondLst>
                                            <p:cond delay="0"/>
                                          </p:stCondLst>
                                        </p:cTn>
                                        <p:tgtEl>
                                          <p:spTgt spid="94211">
                                            <p:txEl>
                                              <p:charRg st="161" end="171"/>
                                            </p:txEl>
                                          </p:spTgt>
                                        </p:tgtEl>
                                        <p:attrNameLst>
                                          <p:attrName>style.visibility</p:attrName>
                                        </p:attrNameLst>
                                      </p:cBhvr>
                                      <p:to>
                                        <p:strVal val="visible"/>
                                      </p:to>
                                    </p:set>
                                    <p:animEffect transition="in" filter="fade">
                                      <p:cBhvr>
                                        <p:cTn id="48" dur="1000"/>
                                        <p:tgtEl>
                                          <p:spTgt spid="94211">
                                            <p:txEl>
                                              <p:charRg st="161" end="171"/>
                                            </p:txEl>
                                          </p:spTgt>
                                        </p:tgtEl>
                                      </p:cBhvr>
                                    </p:animEffect>
                                    <p:anim calcmode="lin" valueType="num">
                                      <p:cBhvr>
                                        <p:cTn id="49" dur="1000" fill="hold"/>
                                        <p:tgtEl>
                                          <p:spTgt spid="94211">
                                            <p:txEl>
                                              <p:charRg st="161" end="171"/>
                                            </p:txEl>
                                          </p:spTgt>
                                        </p:tgtEl>
                                        <p:attrNameLst>
                                          <p:attrName>ppt_x</p:attrName>
                                        </p:attrNameLst>
                                      </p:cBhvr>
                                      <p:tavLst>
                                        <p:tav tm="0">
                                          <p:val>
                                            <p:strVal val="#ppt_x-.1"/>
                                          </p:val>
                                        </p:tav>
                                        <p:tav tm="100000">
                                          <p:val>
                                            <p:strVal val="#ppt_x"/>
                                          </p:val>
                                        </p:tav>
                                      </p:tavLst>
                                    </p:anim>
                                    <p:anim calcmode="lin" valueType="num">
                                      <p:cBhvr>
                                        <p:cTn id="50" dur="1000" fill="hold"/>
                                        <p:tgtEl>
                                          <p:spTgt spid="94211">
                                            <p:txEl>
                                              <p:charRg st="161" end="171"/>
                                            </p:txEl>
                                          </p:spTgt>
                                        </p:tgtEl>
                                        <p:attrNameLst>
                                          <p:attrName>ppt_y</p:attrName>
                                        </p:attrNameLst>
                                      </p:cBhvr>
                                      <p:tavLst>
                                        <p:tav tm="0">
                                          <p:val>
                                            <p:strVal val="#ppt_y"/>
                                          </p:val>
                                        </p:tav>
                                        <p:tav tm="100000">
                                          <p:val>
                                            <p:strVal val="#ppt_y"/>
                                          </p:val>
                                        </p:tav>
                                      </p:tavLst>
                                    </p:anim>
                                  </p:childTnLst>
                                </p:cTn>
                              </p:par>
                              <p:par>
                                <p:cTn id="51" presetID="40" presetClass="entr" presetSubtype="0" fill="hold" grpId="0" nodeType="withEffect">
                                  <p:stCondLst>
                                    <p:cond delay="0"/>
                                  </p:stCondLst>
                                  <p:iterate type="lt">
                                    <p:tmPct val="10000"/>
                                  </p:iterate>
                                  <p:childTnLst>
                                    <p:set>
                                      <p:cBhvr>
                                        <p:cTn id="52" fill="hold">
                                          <p:stCondLst>
                                            <p:cond delay="0"/>
                                          </p:stCondLst>
                                        </p:cTn>
                                        <p:tgtEl>
                                          <p:spTgt spid="94211">
                                            <p:txEl>
                                              <p:charRg st="171" end="177"/>
                                            </p:txEl>
                                          </p:spTgt>
                                        </p:tgtEl>
                                        <p:attrNameLst>
                                          <p:attrName>style.visibility</p:attrName>
                                        </p:attrNameLst>
                                      </p:cBhvr>
                                      <p:to>
                                        <p:strVal val="visible"/>
                                      </p:to>
                                    </p:set>
                                    <p:animEffect transition="in" filter="fade">
                                      <p:cBhvr>
                                        <p:cTn id="53" dur="1000"/>
                                        <p:tgtEl>
                                          <p:spTgt spid="94211">
                                            <p:txEl>
                                              <p:charRg st="171" end="177"/>
                                            </p:txEl>
                                          </p:spTgt>
                                        </p:tgtEl>
                                      </p:cBhvr>
                                    </p:animEffect>
                                    <p:anim calcmode="lin" valueType="num">
                                      <p:cBhvr>
                                        <p:cTn id="54" dur="1000" fill="hold"/>
                                        <p:tgtEl>
                                          <p:spTgt spid="94211">
                                            <p:txEl>
                                              <p:charRg st="171" end="177"/>
                                            </p:txEl>
                                          </p:spTgt>
                                        </p:tgtEl>
                                        <p:attrNameLst>
                                          <p:attrName>ppt_x</p:attrName>
                                        </p:attrNameLst>
                                      </p:cBhvr>
                                      <p:tavLst>
                                        <p:tav tm="0">
                                          <p:val>
                                            <p:strVal val="#ppt_x-.1"/>
                                          </p:val>
                                        </p:tav>
                                        <p:tav tm="100000">
                                          <p:val>
                                            <p:strVal val="#ppt_x"/>
                                          </p:val>
                                        </p:tav>
                                      </p:tavLst>
                                    </p:anim>
                                    <p:anim calcmode="lin" valueType="num">
                                      <p:cBhvr>
                                        <p:cTn id="55" dur="1000" fill="hold"/>
                                        <p:tgtEl>
                                          <p:spTgt spid="94211">
                                            <p:txEl>
                                              <p:charRg st="171" end="177"/>
                                            </p:txEl>
                                          </p:spTgt>
                                        </p:tgtEl>
                                        <p:attrNameLst>
                                          <p:attrName>ppt_y</p:attrName>
                                        </p:attrNameLst>
                                      </p:cBhvr>
                                      <p:tavLst>
                                        <p:tav tm="0">
                                          <p:val>
                                            <p:strVal val="#ppt_y"/>
                                          </p:val>
                                        </p:tav>
                                        <p:tav tm="100000">
                                          <p:val>
                                            <p:strVal val="#ppt_y"/>
                                          </p:val>
                                        </p:tav>
                                      </p:tavLst>
                                    </p:anim>
                                  </p:childTnLst>
                                </p:cTn>
                              </p:par>
                              <p:par>
                                <p:cTn id="56" presetID="40" presetClass="entr" presetSubtype="0" fill="hold" grpId="0" nodeType="withEffect">
                                  <p:stCondLst>
                                    <p:cond delay="0"/>
                                  </p:stCondLst>
                                  <p:iterate type="lt">
                                    <p:tmPct val="10000"/>
                                  </p:iterate>
                                  <p:childTnLst>
                                    <p:set>
                                      <p:cBhvr>
                                        <p:cTn id="57" fill="hold">
                                          <p:stCondLst>
                                            <p:cond delay="0"/>
                                          </p:stCondLst>
                                        </p:cTn>
                                        <p:tgtEl>
                                          <p:spTgt spid="94211">
                                            <p:txEl>
                                              <p:charRg st="177" end="189"/>
                                            </p:txEl>
                                          </p:spTgt>
                                        </p:tgtEl>
                                        <p:attrNameLst>
                                          <p:attrName>style.visibility</p:attrName>
                                        </p:attrNameLst>
                                      </p:cBhvr>
                                      <p:to>
                                        <p:strVal val="visible"/>
                                      </p:to>
                                    </p:set>
                                    <p:animEffect transition="in" filter="fade">
                                      <p:cBhvr>
                                        <p:cTn id="58" dur="1000"/>
                                        <p:tgtEl>
                                          <p:spTgt spid="94211">
                                            <p:txEl>
                                              <p:charRg st="177" end="189"/>
                                            </p:txEl>
                                          </p:spTgt>
                                        </p:tgtEl>
                                      </p:cBhvr>
                                    </p:animEffect>
                                    <p:anim calcmode="lin" valueType="num">
                                      <p:cBhvr>
                                        <p:cTn id="59" dur="1000" fill="hold"/>
                                        <p:tgtEl>
                                          <p:spTgt spid="94211">
                                            <p:txEl>
                                              <p:charRg st="177" end="189"/>
                                            </p:txEl>
                                          </p:spTgt>
                                        </p:tgtEl>
                                        <p:attrNameLst>
                                          <p:attrName>ppt_x</p:attrName>
                                        </p:attrNameLst>
                                      </p:cBhvr>
                                      <p:tavLst>
                                        <p:tav tm="0">
                                          <p:val>
                                            <p:strVal val="#ppt_x-.1"/>
                                          </p:val>
                                        </p:tav>
                                        <p:tav tm="100000">
                                          <p:val>
                                            <p:strVal val="#ppt_x"/>
                                          </p:val>
                                        </p:tav>
                                      </p:tavLst>
                                    </p:anim>
                                    <p:anim calcmode="lin" valueType="num">
                                      <p:cBhvr>
                                        <p:cTn id="60" dur="1000" fill="hold"/>
                                        <p:tgtEl>
                                          <p:spTgt spid="94211">
                                            <p:txEl>
                                              <p:charRg st="177" end="189"/>
                                            </p:txEl>
                                          </p:spTgt>
                                        </p:tgtEl>
                                        <p:attrNameLst>
                                          <p:attrName>ppt_y</p:attrName>
                                        </p:attrNameLst>
                                      </p:cBhvr>
                                      <p:tavLst>
                                        <p:tav tm="0">
                                          <p:val>
                                            <p:strVal val="#ppt_y"/>
                                          </p:val>
                                        </p:tav>
                                        <p:tav tm="100000">
                                          <p:val>
                                            <p:strVal val="#ppt_y"/>
                                          </p:val>
                                        </p:tav>
                                      </p:tavLst>
                                    </p:anim>
                                  </p:childTnLst>
                                </p:cTn>
                              </p:par>
                              <p:par>
                                <p:cTn id="61" presetID="40" presetClass="entr" presetSubtype="0" fill="hold" grpId="0" nodeType="withEffect">
                                  <p:stCondLst>
                                    <p:cond delay="0"/>
                                  </p:stCondLst>
                                  <p:iterate type="lt">
                                    <p:tmPct val="10000"/>
                                  </p:iterate>
                                  <p:childTnLst>
                                    <p:set>
                                      <p:cBhvr>
                                        <p:cTn id="62" fill="hold">
                                          <p:stCondLst>
                                            <p:cond delay="0"/>
                                          </p:stCondLst>
                                        </p:cTn>
                                        <p:tgtEl>
                                          <p:spTgt spid="94211">
                                            <p:txEl>
                                              <p:charRg st="189" end="201"/>
                                            </p:txEl>
                                          </p:spTgt>
                                        </p:tgtEl>
                                        <p:attrNameLst>
                                          <p:attrName>style.visibility</p:attrName>
                                        </p:attrNameLst>
                                      </p:cBhvr>
                                      <p:to>
                                        <p:strVal val="visible"/>
                                      </p:to>
                                    </p:set>
                                    <p:animEffect transition="in" filter="fade">
                                      <p:cBhvr>
                                        <p:cTn id="63" dur="1000"/>
                                        <p:tgtEl>
                                          <p:spTgt spid="94211">
                                            <p:txEl>
                                              <p:charRg st="189" end="201"/>
                                            </p:txEl>
                                          </p:spTgt>
                                        </p:tgtEl>
                                      </p:cBhvr>
                                    </p:animEffect>
                                    <p:anim calcmode="lin" valueType="num">
                                      <p:cBhvr>
                                        <p:cTn id="64" dur="1000" fill="hold"/>
                                        <p:tgtEl>
                                          <p:spTgt spid="94211">
                                            <p:txEl>
                                              <p:charRg st="189" end="201"/>
                                            </p:txEl>
                                          </p:spTgt>
                                        </p:tgtEl>
                                        <p:attrNameLst>
                                          <p:attrName>ppt_x</p:attrName>
                                        </p:attrNameLst>
                                      </p:cBhvr>
                                      <p:tavLst>
                                        <p:tav tm="0">
                                          <p:val>
                                            <p:strVal val="#ppt_x-.1"/>
                                          </p:val>
                                        </p:tav>
                                        <p:tav tm="100000">
                                          <p:val>
                                            <p:strVal val="#ppt_x"/>
                                          </p:val>
                                        </p:tav>
                                      </p:tavLst>
                                    </p:anim>
                                    <p:anim calcmode="lin" valueType="num">
                                      <p:cBhvr>
                                        <p:cTn id="65" dur="1000" fill="hold"/>
                                        <p:tgtEl>
                                          <p:spTgt spid="94211">
                                            <p:txEl>
                                              <p:charRg st="189" end="201"/>
                                            </p:txEl>
                                          </p:spTgt>
                                        </p:tgtEl>
                                        <p:attrNameLst>
                                          <p:attrName>ppt_y</p:attrName>
                                        </p:attrNameLst>
                                      </p:cBhvr>
                                      <p:tavLst>
                                        <p:tav tm="0">
                                          <p:val>
                                            <p:strVal val="#ppt_y"/>
                                          </p:val>
                                        </p:tav>
                                        <p:tav tm="100000">
                                          <p:val>
                                            <p:strVal val="#ppt_y"/>
                                          </p:val>
                                        </p:tav>
                                      </p:tavLst>
                                    </p:anim>
                                  </p:childTnLst>
                                </p:cTn>
                              </p:par>
                              <p:par>
                                <p:cTn id="66" presetID="40" presetClass="entr" presetSubtype="0" fill="hold" grpId="0" nodeType="withEffect">
                                  <p:stCondLst>
                                    <p:cond delay="0"/>
                                  </p:stCondLst>
                                  <p:iterate type="lt">
                                    <p:tmPct val="10000"/>
                                  </p:iterate>
                                  <p:childTnLst>
                                    <p:set>
                                      <p:cBhvr>
                                        <p:cTn id="67" fill="hold">
                                          <p:stCondLst>
                                            <p:cond delay="0"/>
                                          </p:stCondLst>
                                        </p:cTn>
                                        <p:tgtEl>
                                          <p:spTgt spid="94211">
                                            <p:txEl>
                                              <p:charRg st="201" end="219"/>
                                            </p:txEl>
                                          </p:spTgt>
                                        </p:tgtEl>
                                        <p:attrNameLst>
                                          <p:attrName>style.visibility</p:attrName>
                                        </p:attrNameLst>
                                      </p:cBhvr>
                                      <p:to>
                                        <p:strVal val="visible"/>
                                      </p:to>
                                    </p:set>
                                    <p:animEffect transition="in" filter="fade">
                                      <p:cBhvr>
                                        <p:cTn id="68" dur="1000"/>
                                        <p:tgtEl>
                                          <p:spTgt spid="94211">
                                            <p:txEl>
                                              <p:charRg st="201" end="219"/>
                                            </p:txEl>
                                          </p:spTgt>
                                        </p:tgtEl>
                                      </p:cBhvr>
                                    </p:animEffect>
                                    <p:anim calcmode="lin" valueType="num">
                                      <p:cBhvr>
                                        <p:cTn id="69" dur="1000" fill="hold"/>
                                        <p:tgtEl>
                                          <p:spTgt spid="94211">
                                            <p:txEl>
                                              <p:charRg st="201" end="219"/>
                                            </p:txEl>
                                          </p:spTgt>
                                        </p:tgtEl>
                                        <p:attrNameLst>
                                          <p:attrName>ppt_x</p:attrName>
                                        </p:attrNameLst>
                                      </p:cBhvr>
                                      <p:tavLst>
                                        <p:tav tm="0">
                                          <p:val>
                                            <p:strVal val="#ppt_x-.1"/>
                                          </p:val>
                                        </p:tav>
                                        <p:tav tm="100000">
                                          <p:val>
                                            <p:strVal val="#ppt_x"/>
                                          </p:val>
                                        </p:tav>
                                      </p:tavLst>
                                    </p:anim>
                                    <p:anim calcmode="lin" valueType="num">
                                      <p:cBhvr>
                                        <p:cTn id="70" dur="1000" fill="hold"/>
                                        <p:tgtEl>
                                          <p:spTgt spid="94211">
                                            <p:txEl>
                                              <p:charRg st="201" end="219"/>
                                            </p:txEl>
                                          </p:spTgt>
                                        </p:tgtEl>
                                        <p:attrNameLst>
                                          <p:attrName>ppt_y</p:attrName>
                                        </p:attrNameLst>
                                      </p:cBhvr>
                                      <p:tavLst>
                                        <p:tav tm="0">
                                          <p:val>
                                            <p:strVal val="#ppt_y"/>
                                          </p:val>
                                        </p:tav>
                                        <p:tav tm="100000">
                                          <p:val>
                                            <p:strVal val="#ppt_y"/>
                                          </p:val>
                                        </p:tav>
                                      </p:tavLst>
                                    </p:anim>
                                  </p:childTnLst>
                                </p:cTn>
                              </p:par>
                              <p:par>
                                <p:cTn id="71" presetID="40" presetClass="entr" presetSubtype="0" fill="hold" grpId="0" nodeType="withEffect">
                                  <p:stCondLst>
                                    <p:cond delay="0"/>
                                  </p:stCondLst>
                                  <p:iterate type="lt">
                                    <p:tmPct val="10000"/>
                                  </p:iterate>
                                  <p:childTnLst>
                                    <p:set>
                                      <p:cBhvr>
                                        <p:cTn id="72" fill="hold">
                                          <p:stCondLst>
                                            <p:cond delay="0"/>
                                          </p:stCondLst>
                                        </p:cTn>
                                        <p:tgtEl>
                                          <p:spTgt spid="94211">
                                            <p:txEl>
                                              <p:charRg st="219" end="231"/>
                                            </p:txEl>
                                          </p:spTgt>
                                        </p:tgtEl>
                                        <p:attrNameLst>
                                          <p:attrName>style.visibility</p:attrName>
                                        </p:attrNameLst>
                                      </p:cBhvr>
                                      <p:to>
                                        <p:strVal val="visible"/>
                                      </p:to>
                                    </p:set>
                                    <p:animEffect transition="in" filter="fade">
                                      <p:cBhvr>
                                        <p:cTn id="73" dur="1000"/>
                                        <p:tgtEl>
                                          <p:spTgt spid="94211">
                                            <p:txEl>
                                              <p:charRg st="219" end="231"/>
                                            </p:txEl>
                                          </p:spTgt>
                                        </p:tgtEl>
                                      </p:cBhvr>
                                    </p:animEffect>
                                    <p:anim calcmode="lin" valueType="num">
                                      <p:cBhvr>
                                        <p:cTn id="74" dur="1000" fill="hold"/>
                                        <p:tgtEl>
                                          <p:spTgt spid="94211">
                                            <p:txEl>
                                              <p:charRg st="219" end="231"/>
                                            </p:txEl>
                                          </p:spTgt>
                                        </p:tgtEl>
                                        <p:attrNameLst>
                                          <p:attrName>ppt_x</p:attrName>
                                        </p:attrNameLst>
                                      </p:cBhvr>
                                      <p:tavLst>
                                        <p:tav tm="0">
                                          <p:val>
                                            <p:strVal val="#ppt_x-.1"/>
                                          </p:val>
                                        </p:tav>
                                        <p:tav tm="100000">
                                          <p:val>
                                            <p:strVal val="#ppt_x"/>
                                          </p:val>
                                        </p:tav>
                                      </p:tavLst>
                                    </p:anim>
                                    <p:anim calcmode="lin" valueType="num">
                                      <p:cBhvr>
                                        <p:cTn id="75" dur="1000" fill="hold"/>
                                        <p:tgtEl>
                                          <p:spTgt spid="94211">
                                            <p:txEl>
                                              <p:charRg st="219" end="231"/>
                                            </p:txEl>
                                          </p:spTgt>
                                        </p:tgtEl>
                                        <p:attrNameLst>
                                          <p:attrName>ppt_y</p:attrName>
                                        </p:attrNameLst>
                                      </p:cBhvr>
                                      <p:tavLst>
                                        <p:tav tm="0">
                                          <p:val>
                                            <p:strVal val="#ppt_y"/>
                                          </p:val>
                                        </p:tav>
                                        <p:tav tm="100000">
                                          <p:val>
                                            <p:strVal val="#ppt_y"/>
                                          </p:val>
                                        </p:tav>
                                      </p:tavLst>
                                    </p:anim>
                                  </p:childTnLst>
                                </p:cTn>
                              </p:par>
                              <p:par>
                                <p:cTn id="76" presetID="40" presetClass="entr" presetSubtype="0" fill="hold" grpId="0" nodeType="withEffect">
                                  <p:stCondLst>
                                    <p:cond delay="0"/>
                                  </p:stCondLst>
                                  <p:iterate type="lt">
                                    <p:tmPct val="10000"/>
                                  </p:iterate>
                                  <p:childTnLst>
                                    <p:set>
                                      <p:cBhvr>
                                        <p:cTn id="77" fill="hold">
                                          <p:stCondLst>
                                            <p:cond delay="0"/>
                                          </p:stCondLst>
                                        </p:cTn>
                                        <p:tgtEl>
                                          <p:spTgt spid="94211">
                                            <p:txEl>
                                              <p:charRg st="231" end="247"/>
                                            </p:txEl>
                                          </p:spTgt>
                                        </p:tgtEl>
                                        <p:attrNameLst>
                                          <p:attrName>style.visibility</p:attrName>
                                        </p:attrNameLst>
                                      </p:cBhvr>
                                      <p:to>
                                        <p:strVal val="visible"/>
                                      </p:to>
                                    </p:set>
                                    <p:animEffect transition="in" filter="fade">
                                      <p:cBhvr>
                                        <p:cTn id="78" dur="1000"/>
                                        <p:tgtEl>
                                          <p:spTgt spid="94211">
                                            <p:txEl>
                                              <p:charRg st="231" end="247"/>
                                            </p:txEl>
                                          </p:spTgt>
                                        </p:tgtEl>
                                      </p:cBhvr>
                                    </p:animEffect>
                                    <p:anim calcmode="lin" valueType="num">
                                      <p:cBhvr>
                                        <p:cTn id="79" dur="1000" fill="hold"/>
                                        <p:tgtEl>
                                          <p:spTgt spid="94211">
                                            <p:txEl>
                                              <p:charRg st="231" end="247"/>
                                            </p:txEl>
                                          </p:spTgt>
                                        </p:tgtEl>
                                        <p:attrNameLst>
                                          <p:attrName>ppt_x</p:attrName>
                                        </p:attrNameLst>
                                      </p:cBhvr>
                                      <p:tavLst>
                                        <p:tav tm="0">
                                          <p:val>
                                            <p:strVal val="#ppt_x-.1"/>
                                          </p:val>
                                        </p:tav>
                                        <p:tav tm="100000">
                                          <p:val>
                                            <p:strVal val="#ppt_x"/>
                                          </p:val>
                                        </p:tav>
                                      </p:tavLst>
                                    </p:anim>
                                    <p:anim calcmode="lin" valueType="num">
                                      <p:cBhvr>
                                        <p:cTn id="80" dur="1000" fill="hold"/>
                                        <p:tgtEl>
                                          <p:spTgt spid="94211">
                                            <p:txEl>
                                              <p:charRg st="231" end="247"/>
                                            </p:txEl>
                                          </p:spTgt>
                                        </p:tgtEl>
                                        <p:attrNameLst>
                                          <p:attrName>ppt_y</p:attrName>
                                        </p:attrNameLst>
                                      </p:cBhvr>
                                      <p:tavLst>
                                        <p:tav tm="0">
                                          <p:val>
                                            <p:strVal val="#ppt_y"/>
                                          </p:val>
                                        </p:tav>
                                        <p:tav tm="100000">
                                          <p:val>
                                            <p:strVal val="#ppt_y"/>
                                          </p:val>
                                        </p:tav>
                                      </p:tavLst>
                                    </p:anim>
                                  </p:childTnLst>
                                </p:cTn>
                              </p:par>
                              <p:par>
                                <p:cTn id="81" presetID="40" presetClass="entr" presetSubtype="0" fill="hold" grpId="0" nodeType="withEffect">
                                  <p:stCondLst>
                                    <p:cond delay="0"/>
                                  </p:stCondLst>
                                  <p:iterate type="lt">
                                    <p:tmPct val="10000"/>
                                  </p:iterate>
                                  <p:childTnLst>
                                    <p:set>
                                      <p:cBhvr>
                                        <p:cTn id="82" fill="hold">
                                          <p:stCondLst>
                                            <p:cond delay="0"/>
                                          </p:stCondLst>
                                        </p:cTn>
                                        <p:tgtEl>
                                          <p:spTgt spid="94211">
                                            <p:txEl>
                                              <p:charRg st="247" end="263"/>
                                            </p:txEl>
                                          </p:spTgt>
                                        </p:tgtEl>
                                        <p:attrNameLst>
                                          <p:attrName>style.visibility</p:attrName>
                                        </p:attrNameLst>
                                      </p:cBhvr>
                                      <p:to>
                                        <p:strVal val="visible"/>
                                      </p:to>
                                    </p:set>
                                    <p:animEffect transition="in" filter="fade">
                                      <p:cBhvr>
                                        <p:cTn id="83" dur="1000"/>
                                        <p:tgtEl>
                                          <p:spTgt spid="94211">
                                            <p:txEl>
                                              <p:charRg st="247" end="263"/>
                                            </p:txEl>
                                          </p:spTgt>
                                        </p:tgtEl>
                                      </p:cBhvr>
                                    </p:animEffect>
                                    <p:anim calcmode="lin" valueType="num">
                                      <p:cBhvr>
                                        <p:cTn id="84" dur="1000" fill="hold"/>
                                        <p:tgtEl>
                                          <p:spTgt spid="94211">
                                            <p:txEl>
                                              <p:charRg st="247" end="263"/>
                                            </p:txEl>
                                          </p:spTgt>
                                        </p:tgtEl>
                                        <p:attrNameLst>
                                          <p:attrName>ppt_x</p:attrName>
                                        </p:attrNameLst>
                                      </p:cBhvr>
                                      <p:tavLst>
                                        <p:tav tm="0">
                                          <p:val>
                                            <p:strVal val="#ppt_x-.1"/>
                                          </p:val>
                                        </p:tav>
                                        <p:tav tm="100000">
                                          <p:val>
                                            <p:strVal val="#ppt_x"/>
                                          </p:val>
                                        </p:tav>
                                      </p:tavLst>
                                    </p:anim>
                                    <p:anim calcmode="lin" valueType="num">
                                      <p:cBhvr>
                                        <p:cTn id="85" dur="1000" fill="hold"/>
                                        <p:tgtEl>
                                          <p:spTgt spid="94211">
                                            <p:txEl>
                                              <p:charRg st="247" end="263"/>
                                            </p:txEl>
                                          </p:spTgt>
                                        </p:tgtEl>
                                        <p:attrNameLst>
                                          <p:attrName>ppt_y</p:attrName>
                                        </p:attrNameLst>
                                      </p:cBhvr>
                                      <p:tavLst>
                                        <p:tav tm="0">
                                          <p:val>
                                            <p:strVal val="#ppt_y"/>
                                          </p:val>
                                        </p:tav>
                                        <p:tav tm="100000">
                                          <p:val>
                                            <p:strVal val="#ppt_y"/>
                                          </p:val>
                                        </p:tav>
                                      </p:tavLst>
                                    </p:anim>
                                  </p:childTnLst>
                                </p:cTn>
                              </p:par>
                              <p:par>
                                <p:cTn id="86" presetID="40" presetClass="entr" presetSubtype="0" fill="hold" grpId="0" nodeType="withEffect">
                                  <p:stCondLst>
                                    <p:cond delay="0"/>
                                  </p:stCondLst>
                                  <p:iterate type="lt">
                                    <p:tmPct val="10000"/>
                                  </p:iterate>
                                  <p:childTnLst>
                                    <p:set>
                                      <p:cBhvr>
                                        <p:cTn id="87" fill="hold">
                                          <p:stCondLst>
                                            <p:cond delay="0"/>
                                          </p:stCondLst>
                                        </p:cTn>
                                        <p:tgtEl>
                                          <p:spTgt spid="94211">
                                            <p:txEl>
                                              <p:charRg st="263" end="297"/>
                                            </p:txEl>
                                          </p:spTgt>
                                        </p:tgtEl>
                                        <p:attrNameLst>
                                          <p:attrName>style.visibility</p:attrName>
                                        </p:attrNameLst>
                                      </p:cBhvr>
                                      <p:to>
                                        <p:strVal val="visible"/>
                                      </p:to>
                                    </p:set>
                                    <p:animEffect transition="in" filter="fade">
                                      <p:cBhvr>
                                        <p:cTn id="88" dur="1000"/>
                                        <p:tgtEl>
                                          <p:spTgt spid="94211">
                                            <p:txEl>
                                              <p:charRg st="263" end="297"/>
                                            </p:txEl>
                                          </p:spTgt>
                                        </p:tgtEl>
                                      </p:cBhvr>
                                    </p:animEffect>
                                    <p:anim calcmode="lin" valueType="num">
                                      <p:cBhvr>
                                        <p:cTn id="89" dur="1000" fill="hold"/>
                                        <p:tgtEl>
                                          <p:spTgt spid="94211">
                                            <p:txEl>
                                              <p:charRg st="263" end="297"/>
                                            </p:txEl>
                                          </p:spTgt>
                                        </p:tgtEl>
                                        <p:attrNameLst>
                                          <p:attrName>ppt_x</p:attrName>
                                        </p:attrNameLst>
                                      </p:cBhvr>
                                      <p:tavLst>
                                        <p:tav tm="0">
                                          <p:val>
                                            <p:strVal val="#ppt_x-.1"/>
                                          </p:val>
                                        </p:tav>
                                        <p:tav tm="100000">
                                          <p:val>
                                            <p:strVal val="#ppt_x"/>
                                          </p:val>
                                        </p:tav>
                                      </p:tavLst>
                                    </p:anim>
                                    <p:anim calcmode="lin" valueType="num">
                                      <p:cBhvr>
                                        <p:cTn id="90" dur="1000" fill="hold"/>
                                        <p:tgtEl>
                                          <p:spTgt spid="94211">
                                            <p:txEl>
                                              <p:charRg st="263" end="2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ldLvl="0"/>
      <p:bldP spid="942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结束！</a:t>
            </a:r>
            <a:endParaRPr kumimoji="0" lang="zh-CN"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5235" name="Rectangle 3"/>
          <p:cNvSpPr>
            <a:spLocks noGrp="1"/>
          </p:cNvSpPr>
          <p:nvPr>
            <p:ph type="body"/>
          </p:nvPr>
        </p:nvSpPr>
        <p:spPr>
          <a:ln/>
        </p:spPr>
        <p:txBody>
          <a:bodyPr wrap="square" lIns="91440" tIns="45720" rIns="91440" bIns="45720" anchor="t"/>
          <a:p>
            <a:pPr lvl="0" indent="-469900" algn="ctr" eaLnBrk="1" hangingPunct="1">
              <a:buNone/>
            </a:pPr>
            <a:endParaRPr lang="zh-CN" altLang="en-US" dirty="0"/>
          </a:p>
          <a:p>
            <a:pPr lvl="0" indent="-469900" algn="ctr" eaLnBrk="1" hangingPunct="1">
              <a:buNone/>
            </a:pPr>
            <a:r>
              <a:rPr lang="zh-CN" altLang="en-US" dirty="0"/>
              <a:t>                         </a:t>
            </a:r>
            <a:endParaRPr lang="en-US" altLang="zh-CN" dirty="0"/>
          </a:p>
          <a:p>
            <a:pPr lvl="0" indent="-469900" eaLnBrk="1" hangingPunct="1">
              <a:buNone/>
            </a:pPr>
            <a:r>
              <a:rPr lang="en-US" altLang="zh-CN" sz="6600" dirty="0"/>
              <a:t>          </a:t>
            </a:r>
            <a:endParaRPr lang="zh-CN" altLang="en-US" sz="6600" dirty="0">
              <a:solidFill>
                <a:srgbClr val="FF0000"/>
              </a:solidFill>
            </a:endParaRPr>
          </a:p>
          <a:p>
            <a:pPr lvl="0" indent="-469900" algn="ctr" eaLnBrk="1" hangingPunct="1">
              <a:buNone/>
            </a:pPr>
            <a:r>
              <a:rPr lang="zh-CN" altLang="en-US" dirty="0"/>
              <a:t>   </a:t>
            </a:r>
            <a:endParaRPr lang="zh-CN" altLang="en-US" dirty="0"/>
          </a:p>
          <a:p>
            <a:pPr lvl="0" indent="-469900" algn="ctr" eaLnBrk="1" hangingPunct="1">
              <a:buNone/>
            </a:pPr>
            <a:r>
              <a:rPr lang="zh-CN" altLang="en-US" dirty="0"/>
              <a:t>                           </a:t>
            </a:r>
            <a:endParaRPr lang="zh-CN" altLang="en-US" dirty="0"/>
          </a:p>
          <a:p>
            <a:pPr lvl="0" indent="-469900" algn="ctr" eaLnBrk="1" hangingPunct="1">
              <a:buNone/>
            </a:pPr>
            <a:r>
              <a:rPr lang="zh-CN" altLang="en-US" dirty="0"/>
              <a:t>                           马豪杰：</a:t>
            </a:r>
            <a:r>
              <a:rPr lang="en-US" altLang="zh-CN" dirty="0"/>
              <a:t>13896461393</a:t>
            </a:r>
            <a:r>
              <a:rPr lang="zh-CN" altLang="en-US" dirty="0"/>
              <a:t>                 </a:t>
            </a:r>
            <a:endParaRPr lang="zh-CN" altLang="en-US" sz="6600" dirty="0">
              <a:solidFill>
                <a:srgbClr val="FF0000"/>
              </a:solidFill>
            </a:endParaRPr>
          </a:p>
        </p:txBody>
      </p:sp>
      <p:sp>
        <p:nvSpPr>
          <p:cNvPr id="96260" name="WordArt 5"/>
          <p:cNvSpPr>
            <a:spLocks noChangeArrowheads="1" noChangeShapeType="1" noTextEdit="1"/>
          </p:cNvSpPr>
          <p:nvPr/>
        </p:nvSpPr>
        <p:spPr bwMode="auto">
          <a:xfrm rot="615289">
            <a:off x="1210952" y="2058420"/>
            <a:ext cx="4192149" cy="2070639"/>
          </a:xfrm>
          <a:prstGeom prst="rect">
            <a:avLst/>
          </a:prstGeom>
        </p:spPr>
        <p:txBody>
          <a:bodyPr wrap="none" numCol="1" fromWordArt="1">
            <a:prstTxWarp prst="textCascadeUp">
              <a:avLst>
                <a:gd name="adj" fmla="val 44444"/>
              </a:avLst>
            </a:prstTxWarp>
            <a:scene3d>
              <a:camera prst="legacyPerspectiveFront">
                <a:rot lat="20519990" lon="1080000" rev="0"/>
              </a:camera>
              <a:lightRig rig="legacyFlat1" dir="r"/>
            </a:scene3d>
            <a:sp3d extrusionH="430200" prstMaterial="legacyMatte">
              <a:extrusionClr>
                <a:srgbClr val="FF6600"/>
              </a:extrusionClr>
            </a:sp3d>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500" b="1" i="0" u="none" strike="noStrike" kern="1200" cap="none" spc="0" normalizeH="0" baseline="0" noProof="0" dirty="0">
                <a:ln w="9525" cmpd="sng">
                  <a:round/>
                </a:ln>
                <a:gradFill rotWithShape="1">
                  <a:gsLst>
                    <a:gs pos="0">
                      <a:srgbClr val="FFE701"/>
                    </a:gs>
                    <a:gs pos="100000">
                      <a:srgbClr val="FE3E02"/>
                    </a:gs>
                  </a:gsLst>
                  <a:lin ang="5400000" scaled="1"/>
                </a:gradFill>
                <a:effectLst/>
                <a:uLnTx/>
                <a:uFillTx/>
                <a:latin typeface="华文新魏"/>
                <a:ea typeface="华文新魏"/>
                <a:cs typeface="+mn-cs"/>
              </a:rPr>
              <a:t>祝企业申报成功！</a:t>
            </a:r>
            <a:endParaRPr kumimoji="0" lang="en-US" altLang="zh-CN" sz="4500" b="1" i="0" u="none" strike="noStrike" kern="1200" cap="none" spc="0" normalizeH="0" baseline="0" noProof="0" dirty="0">
              <a:ln w="9525" cmpd="sng">
                <a:round/>
              </a:ln>
              <a:gradFill rotWithShape="1">
                <a:gsLst>
                  <a:gs pos="0">
                    <a:srgbClr val="FFE701"/>
                  </a:gs>
                  <a:gs pos="100000">
                    <a:srgbClr val="FE3E02"/>
                  </a:gs>
                </a:gsLst>
                <a:lin ang="5400000" scaled="1"/>
              </a:gradFill>
              <a:effectLst/>
              <a:uLnTx/>
              <a:uFillTx/>
              <a:latin typeface="华文新魏"/>
              <a:ea typeface="华文新魏"/>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500" b="1" i="0" u="none" strike="noStrike" kern="1200" cap="none" spc="0" normalizeH="0" baseline="0" noProof="0" dirty="0">
                <a:ln w="9525" cmpd="sng">
                  <a:round/>
                </a:ln>
                <a:gradFill rotWithShape="1">
                  <a:gsLst>
                    <a:gs pos="0">
                      <a:srgbClr val="FFE701"/>
                    </a:gs>
                    <a:gs pos="100000">
                      <a:srgbClr val="FE3E02"/>
                    </a:gs>
                  </a:gsLst>
                  <a:lin ang="5400000" scaled="1"/>
                </a:gradFill>
                <a:effectLst/>
                <a:uLnTx/>
                <a:uFillTx/>
                <a:latin typeface="华文新魏"/>
                <a:ea typeface="华文新魏"/>
                <a:cs typeface="+mn-cs"/>
              </a:rPr>
              <a:t>谢谢！</a:t>
            </a:r>
            <a:endParaRPr kumimoji="0" lang="zh-CN" altLang="en-US" sz="4500" b="1" i="0" u="none" strike="noStrike" kern="1200" cap="none" spc="0" normalizeH="0" baseline="0" noProof="0" dirty="0">
              <a:ln w="9525" cmpd="sng">
                <a:round/>
              </a:ln>
              <a:gradFill rotWithShape="1">
                <a:gsLst>
                  <a:gs pos="0">
                    <a:srgbClr val="FFE701"/>
                  </a:gs>
                  <a:gs pos="100000">
                    <a:srgbClr val="FE3E02"/>
                  </a:gs>
                </a:gsLst>
                <a:lin ang="5400000" scaled="1"/>
              </a:gradFill>
              <a:effectLst/>
              <a:uLnTx/>
              <a:uFillTx/>
              <a:latin typeface="华文新魏"/>
              <a:ea typeface="华文新魏"/>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fade">
                                      <p:cBhvr>
                                        <p:cTn id="7" dur="2000"/>
                                        <p:tgtEl>
                                          <p:spTgt spid="962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235"/>
                                        </p:tgtEl>
                                        <p:attrNameLst>
                                          <p:attrName>style.visibility</p:attrName>
                                        </p:attrNameLst>
                                      </p:cBhvr>
                                      <p:to>
                                        <p:strVal val="visible"/>
                                      </p:to>
                                    </p:set>
                                    <p:animEffect transition="in" filter="fade">
                                      <p:cBhvr>
                                        <p:cTn id="10" dur="2000"/>
                                        <p:tgtEl>
                                          <p:spTgt spid="9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ldLvl="0"/>
      <p:bldP spid="95235"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5"/>
          <p:cNvSpPr>
            <a:spLocks noGrp="1"/>
          </p:cNvSpPr>
          <p:nvPr>
            <p:ph type="ctrTitle"/>
          </p:nvPr>
        </p:nvSpPr>
        <p:spPr>
          <a:xfrm>
            <a:off x="546100" y="1704975"/>
            <a:ext cx="7496175" cy="3724275"/>
          </a:xfrm>
          <a:ln/>
        </p:spPr>
        <p:txBody>
          <a:bodyPr wrap="square" lIns="91440" tIns="45720" rIns="91440" bIns="45720" anchor="b"/>
          <a:p>
            <a:pPr/>
            <a:r>
              <a:rPr lang="zh-CN" altLang="en-US" sz="1800" dirty="0">
                <a:latin typeface="宋体" panose="02010600030101010101" pitchFamily="2" charset="-122"/>
              </a:rPr>
              <a:t>（一）重庆市高新技术企业认定机构</a:t>
            </a:r>
            <a:br>
              <a:rPr lang="en-US" altLang="zh-CN" sz="1800" dirty="0">
                <a:latin typeface="宋体" panose="02010600030101010101" pitchFamily="2" charset="-122"/>
              </a:rPr>
            </a:br>
            <a:r>
              <a:rPr lang="en-US" altLang="zh-CN" sz="1800" dirty="0">
                <a:latin typeface="宋体" panose="02010600030101010101" pitchFamily="2" charset="-122"/>
              </a:rPr>
              <a:t> </a:t>
            </a:r>
            <a:r>
              <a:rPr lang="zh-CN" altLang="en-US" sz="1800" dirty="0">
                <a:latin typeface="宋体" panose="02010600030101010101" pitchFamily="2" charset="-122"/>
              </a:rPr>
              <a:t>由市科技行政管理部门同本级财政、税务部门组成高新技术企业认定管理机构（以下称“认定机构”）。认定机构下设办公室，由市科技、财政、国税地税等税务相关人员组成，认定机构组成部门协同配合、认真负责地开展高新技术企业认定管理工作。</a:t>
            </a:r>
            <a:br>
              <a:rPr lang="en-US" altLang="zh-CN" sz="1800" dirty="0">
                <a:latin typeface="宋体" panose="02010600030101010101" pitchFamily="2" charset="-122"/>
              </a:rPr>
            </a:br>
            <a:br>
              <a:rPr lang="en-US" altLang="zh-CN" sz="1800" dirty="0">
                <a:latin typeface="宋体" panose="02010600030101010101" pitchFamily="2" charset="-122"/>
              </a:rPr>
            </a:br>
            <a:r>
              <a:rPr lang="zh-CN" altLang="en-US" sz="1800" dirty="0">
                <a:latin typeface="宋体" panose="02010600030101010101" pitchFamily="2" charset="-122"/>
              </a:rPr>
              <a:t>（二）组织推荐机构</a:t>
            </a:r>
            <a:br>
              <a:rPr lang="en-US" altLang="zh-CN" sz="1800" dirty="0">
                <a:latin typeface="宋体" panose="02010600030101010101" pitchFamily="2" charset="-122"/>
              </a:rPr>
            </a:br>
            <a:r>
              <a:rPr lang="zh-CN" altLang="en-US" sz="1800" dirty="0">
                <a:latin typeface="宋体" panose="02010600030101010101" pitchFamily="2" charset="-122"/>
              </a:rPr>
              <a:t>各区（市）县科技行政管理部门、两江新区、西永微电子园区、大学科技园区管理部门；</a:t>
            </a:r>
            <a:br>
              <a:rPr lang="zh-CN" altLang="en-US" sz="1800" dirty="0">
                <a:latin typeface="宋体" panose="02010600030101010101" pitchFamily="2" charset="-122"/>
              </a:rPr>
            </a:br>
            <a:br>
              <a:rPr lang="en-US" altLang="zh-CN" sz="1800" dirty="0">
                <a:latin typeface="宋体" panose="02010600030101010101" pitchFamily="2" charset="-122"/>
              </a:rPr>
            </a:br>
            <a:r>
              <a:rPr lang="zh-CN" altLang="en-US" sz="1800" dirty="0">
                <a:latin typeface="宋体" panose="02010600030101010101" pitchFamily="2" charset="-122"/>
              </a:rPr>
              <a:t>（三）中介机构</a:t>
            </a:r>
            <a:br>
              <a:rPr lang="en-US" altLang="zh-CN" sz="1800" dirty="0">
                <a:latin typeface="宋体" panose="02010600030101010101" pitchFamily="2" charset="-122"/>
              </a:rPr>
            </a:br>
            <a:r>
              <a:rPr lang="zh-CN" altLang="en-US" sz="1800" dirty="0">
                <a:latin typeface="宋体" panose="02010600030101010101" pitchFamily="2" charset="-122"/>
              </a:rPr>
              <a:t>指经认定机构认可的会计师事务所或税务师事务所合计</a:t>
            </a:r>
            <a:r>
              <a:rPr lang="en-US" altLang="zh-CN" sz="1800" dirty="0">
                <a:latin typeface="宋体" panose="02010600030101010101" pitchFamily="2" charset="-122"/>
              </a:rPr>
              <a:t>76</a:t>
            </a:r>
            <a:r>
              <a:rPr lang="zh-CN" altLang="en-US" sz="1800" dirty="0">
                <a:latin typeface="宋体" panose="02010600030101010101" pitchFamily="2" charset="-122"/>
              </a:rPr>
              <a:t>家</a:t>
            </a:r>
            <a:br>
              <a:rPr lang="zh-CN" altLang="en-US" sz="1800" dirty="0">
                <a:latin typeface="宋体" panose="02010600030101010101" pitchFamily="2" charset="-122"/>
              </a:rPr>
            </a:br>
            <a:r>
              <a:rPr lang="zh-CN" altLang="en-US" sz="1800" dirty="0">
                <a:latin typeface="宋体" panose="02010600030101010101" pitchFamily="2" charset="-122"/>
              </a:rPr>
              <a:t>认定机构对咨询受理中介机构和财务中介机构实行动态化管理</a:t>
            </a:r>
            <a:endParaRPr lang="zh-CN" altLang="en-US" sz="1800" dirty="0">
              <a:latin typeface="宋体" panose="02010600030101010101" pitchFamily="2" charset="-122"/>
            </a:endParaRPr>
          </a:p>
        </p:txBody>
      </p:sp>
      <p:sp>
        <p:nvSpPr>
          <p:cNvPr id="9" name="矩形 8"/>
          <p:cNvSpPr/>
          <p:nvPr/>
        </p:nvSpPr>
        <p:spPr>
          <a:xfrm>
            <a:off x="631825" y="1100138"/>
            <a:ext cx="6062663" cy="4603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四、高新技术企业认定相关机构与职责职能</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wrap="square" lIns="91440" tIns="45720" rIns="91440" bIns="45720" anchor="b"/>
          <a:p>
            <a:r>
              <a:rPr lang="zh-CN" altLang="en-US" sz="2800" b="1" dirty="0"/>
              <a:t>五、高新技术企业认定申报流程</a:t>
            </a:r>
            <a:endParaRPr lang="zh-CN" altLang="en-US" sz="2800" b="1" dirty="0"/>
          </a:p>
        </p:txBody>
      </p:sp>
      <p:sp>
        <p:nvSpPr>
          <p:cNvPr id="11266" name="矩形 7"/>
          <p:cNvSpPr/>
          <p:nvPr/>
        </p:nvSpPr>
        <p:spPr>
          <a:xfrm>
            <a:off x="1862138" y="1839913"/>
            <a:ext cx="1581150" cy="293687"/>
          </a:xfrm>
          <a:prstGeom prst="rect">
            <a:avLst/>
          </a:prstGeom>
          <a:noFill/>
          <a:ln w="9525">
            <a:noFill/>
          </a:ln>
        </p:spPr>
        <p:txBody>
          <a:bodyPr anchor="t"/>
          <a:p>
            <a:pPr lvl="0" indent="0" eaLnBrk="0" hangingPunct="0">
              <a:buFont typeface="Arial" panose="020B0604020202020204" pitchFamily="34" charset="0"/>
              <a:buNone/>
            </a:pPr>
            <a:endParaRPr lang="zh-CN" altLang="en-US" dirty="0">
              <a:latin typeface="Arial" panose="020B0604020202020204" pitchFamily="34" charset="0"/>
              <a:ea typeface="华文隶书" pitchFamily="2" charset="-122"/>
            </a:endParaRPr>
          </a:p>
        </p:txBody>
      </p:sp>
      <p:graphicFrame>
        <p:nvGraphicFramePr>
          <p:cNvPr id="12" name="图示 11"/>
          <p:cNvGraphicFramePr/>
          <p:nvPr/>
        </p:nvGraphicFramePr>
        <p:xfrm>
          <a:off x="1071653" y="1858883"/>
          <a:ext cx="4471190" cy="9068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268" name="下箭头 13"/>
          <p:cNvSpPr/>
          <p:nvPr/>
        </p:nvSpPr>
        <p:spPr>
          <a:xfrm>
            <a:off x="587375" y="0"/>
            <a:ext cx="484188" cy="977900"/>
          </a:xfrm>
          <a:prstGeom prst="downArrow">
            <a:avLst>
              <a:gd name="adj1" fmla="val 50000"/>
              <a:gd name="adj2" fmla="val 50005"/>
            </a:avLst>
          </a:prstGeom>
          <a:noFill/>
          <a:ln w="9525">
            <a:noFill/>
          </a:ln>
        </p:spPr>
        <p:txBody>
          <a:bodyPr anchor="t"/>
          <a:p>
            <a:pPr lvl="0" indent="0" eaLnBrk="0" hangingPunct="0">
              <a:buFont typeface="Arial" panose="020B0604020202020204" pitchFamily="34" charset="0"/>
              <a:buNone/>
            </a:pPr>
            <a:endParaRPr lang="zh-CN" altLang="en-US" dirty="0">
              <a:latin typeface="Arial" panose="020B0604020202020204" pitchFamily="34" charset="0"/>
              <a:ea typeface="华文隶书" pitchFamily="2" charset="-122"/>
            </a:endParaRPr>
          </a:p>
        </p:txBody>
      </p:sp>
      <p:sp>
        <p:nvSpPr>
          <p:cNvPr id="15" name="下箭头 14"/>
          <p:cNvSpPr/>
          <p:nvPr/>
        </p:nvSpPr>
        <p:spPr bwMode="auto">
          <a:xfrm>
            <a:off x="2959100" y="2693988"/>
            <a:ext cx="325438" cy="444500"/>
          </a:xfrm>
          <a:prstGeom prst="downArrow">
            <a:avLst/>
          </a:prstGeom>
          <a:noFill/>
          <a:ln>
            <a:solidFill>
              <a:srgbClr val="00B0F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华文隶书" pitchFamily="2" charset="-122"/>
              <a:cs typeface="+mn-cs"/>
            </a:endParaRPr>
          </a:p>
        </p:txBody>
      </p:sp>
      <p:graphicFrame>
        <p:nvGraphicFramePr>
          <p:cNvPr id="16" name="图示 15"/>
          <p:cNvGraphicFramePr/>
          <p:nvPr/>
        </p:nvGraphicFramePr>
        <p:xfrm>
          <a:off x="1998134" y="2946397"/>
          <a:ext cx="4560709" cy="10144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7" name="图示 16"/>
          <p:cNvGraphicFramePr/>
          <p:nvPr/>
        </p:nvGraphicFramePr>
        <p:xfrm>
          <a:off x="5076043" y="4515556"/>
          <a:ext cx="1399229" cy="18796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4" name="下箭头 23"/>
          <p:cNvSpPr/>
          <p:nvPr/>
        </p:nvSpPr>
        <p:spPr bwMode="auto">
          <a:xfrm>
            <a:off x="5594350" y="3897313"/>
            <a:ext cx="327025" cy="550863"/>
          </a:xfrm>
          <a:prstGeom prst="downArrow">
            <a:avLst/>
          </a:prstGeom>
          <a:noFill/>
          <a:ln>
            <a:solidFill>
              <a:srgbClr val="00B0F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华文隶书" pitchFamily="2" charset="-122"/>
              <a:cs typeface="+mn-cs"/>
            </a:endParaRPr>
          </a:p>
        </p:txBody>
      </p:sp>
      <p:sp>
        <p:nvSpPr>
          <p:cNvPr id="18" name="矩形 17"/>
          <p:cNvSpPr/>
          <p:nvPr/>
        </p:nvSpPr>
        <p:spPr>
          <a:xfrm>
            <a:off x="5729109" y="3960870"/>
            <a:ext cx="1131079" cy="338554"/>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ea"/>
                <a:ea typeface="+mn-ea"/>
                <a:cs typeface="+mn-cs"/>
              </a:rPr>
              <a:t>无异议</a:t>
            </a:r>
            <a:endParaRPr kumimoji="0" lang="zh-CN" altLang="en-US" sz="16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ea"/>
              <a:ea typeface="+mn-ea"/>
              <a:cs typeface="+mn-cs"/>
            </a:endParaRPr>
          </a:p>
        </p:txBody>
      </p:sp>
      <p:sp>
        <p:nvSpPr>
          <p:cNvPr id="27" name="下箭头 26"/>
          <p:cNvSpPr/>
          <p:nvPr/>
        </p:nvSpPr>
        <p:spPr bwMode="auto">
          <a:xfrm rot="16200000">
            <a:off x="6937375" y="3087688"/>
            <a:ext cx="327025" cy="923925"/>
          </a:xfrm>
          <a:prstGeom prst="downArrow">
            <a:avLst/>
          </a:prstGeom>
          <a:noFill/>
          <a:ln>
            <a:solidFill>
              <a:srgbClr val="00B0F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华文隶书" pitchFamily="2" charset="-122"/>
              <a:cs typeface="+mn-cs"/>
            </a:endParaRPr>
          </a:p>
        </p:txBody>
      </p:sp>
      <p:sp>
        <p:nvSpPr>
          <p:cNvPr id="19" name="矩形 18"/>
          <p:cNvSpPr/>
          <p:nvPr/>
        </p:nvSpPr>
        <p:spPr>
          <a:xfrm>
            <a:off x="6659085" y="3107442"/>
            <a:ext cx="805028" cy="338554"/>
          </a:xfrm>
          <a:prstGeom prst="rect">
            <a:avLst/>
          </a:prstGeom>
          <a:no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ea"/>
                <a:ea typeface="+mn-ea"/>
                <a:cs typeface="+mn-cs"/>
              </a:rPr>
              <a:t>有异议</a:t>
            </a:r>
            <a:endParaRPr kumimoji="0" lang="zh-CN" altLang="en-US" sz="16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ea"/>
              <a:ea typeface="+mn-ea"/>
              <a:cs typeface="+mn-cs"/>
            </a:endParaRPr>
          </a:p>
        </p:txBody>
      </p:sp>
      <p:grpSp>
        <p:nvGrpSpPr>
          <p:cNvPr id="11276" name="组合 31"/>
          <p:cNvGrpSpPr/>
          <p:nvPr/>
        </p:nvGrpSpPr>
        <p:grpSpPr>
          <a:xfrm>
            <a:off x="7585075" y="3106738"/>
            <a:ext cx="1331913" cy="782637"/>
            <a:chOff x="46246" y="11290"/>
            <a:chExt cx="1352981" cy="751656"/>
          </a:xfrm>
        </p:grpSpPr>
        <p:sp>
          <p:nvSpPr>
            <p:cNvPr id="33" name="圆角矩形 32"/>
            <p:cNvSpPr/>
            <p:nvPr/>
          </p:nvSpPr>
          <p:spPr>
            <a:xfrm>
              <a:off x="46246" y="11290"/>
              <a:ext cx="1352981" cy="751656"/>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sp>
        <p:sp>
          <p:nvSpPr>
            <p:cNvPr id="34" name="圆角矩形 4"/>
            <p:cNvSpPr/>
            <p:nvPr/>
          </p:nvSpPr>
          <p:spPr>
            <a:xfrm>
              <a:off x="68823" y="32635"/>
              <a:ext cx="1307828" cy="708966"/>
            </a:xfrm>
            <a:prstGeom prst="rect">
              <a:avLst/>
            </a:prstGeom>
          </p:spPr>
          <p:style>
            <a:lnRef idx="0">
              <a:scrgbClr r="0" g="0" b="0"/>
            </a:lnRef>
            <a:fillRef idx="0">
              <a:scrgbClr r="0" g="0" b="0"/>
            </a:fillRef>
            <a:effectRef idx="0">
              <a:scrgbClr r="0" g="0" b="0"/>
            </a:effectRef>
            <a:fontRef idx="minor">
              <a:schemeClr val="dk1"/>
            </a:fontRef>
          </p:style>
          <p:txBody>
            <a:bodyPr lIns="68580" tIns="68580" rIns="68580" bIns="68580" spcCol="1270" anchor="ctr"/>
            <a:lstStyle/>
            <a:p>
              <a:pPr marL="0" marR="0" lvl="0" indent="0" algn="ctr" defTabSz="800100" rtl="0" eaLnBrk="0" fontAlgn="base" latinLnBrk="0" hangingPunct="0">
                <a:lnSpc>
                  <a:spcPct val="90000"/>
                </a:lnSpc>
                <a:spcBef>
                  <a:spcPct val="0"/>
                </a:spcBef>
                <a:spcAft>
                  <a:spcPct val="3500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dk1"/>
                  </a:solidFill>
                  <a:effectLst/>
                  <a:uLnTx/>
                  <a:uFillTx/>
                  <a:latin typeface="+mn-lt"/>
                  <a:ea typeface="+mn-ea"/>
                  <a:cs typeface="+mn-cs"/>
                </a:rPr>
                <a:t>核实处理</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grpSp>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wrap="square" lIns="91440" tIns="45720" rIns="91440" bIns="45720" anchor="b"/>
          <a:p>
            <a:r>
              <a:rPr lang="zh-CN" altLang="en-US" sz="2800" b="1" dirty="0"/>
              <a:t>六、高新技术企业认定评分标准</a:t>
            </a:r>
            <a:endParaRPr lang="zh-CN" altLang="en-US" sz="2800"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rPr>
              <a:t>四项评分</a:t>
            </a:r>
            <a:r>
              <a:rPr kumimoji="0"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指标</a:t>
            </a:r>
            <a:r>
              <a:rPr kumimoji="0" lang="zh-CN" altLang="zh-CN"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rPr>
              <a:t>:</a:t>
            </a:r>
            <a:endParaRPr kumimoji="0" lang="en-US" altLang="zh-CN"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0" cap="none" spc="0" normalizeH="0" baseline="0" noProof="0" dirty="0" smtClean="0">
                <a:ln>
                  <a:noFill/>
                </a:ln>
                <a:solidFill>
                  <a:srgbClr val="000000"/>
                </a:solidFill>
                <a:effectLst/>
                <a:uLnTx/>
                <a:uFillTx/>
                <a:latin typeface="宋体" panose="02010600030101010101" pitchFamily="2" charset="-122"/>
                <a:ea typeface="+mn-ea"/>
                <a:cs typeface="+mn-cs"/>
              </a:rPr>
              <a:t>四</a:t>
            </a:r>
            <a:r>
              <a:rPr kumimoji="0"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项指标满分为</a:t>
            </a:r>
            <a:r>
              <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100</a:t>
            </a:r>
            <a:r>
              <a:rPr kumimoji="0"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分，综合得分达到</a:t>
            </a:r>
            <a:r>
              <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70</a:t>
            </a:r>
            <a:r>
              <a:rPr kumimoji="0"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分以上（不含</a:t>
            </a:r>
            <a:r>
              <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70</a:t>
            </a:r>
            <a:r>
              <a:rPr kumimoji="0"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rPr>
              <a:t>分）为符合认定要求。</a:t>
            </a:r>
            <a:endParaRPr kumimoji="0" lang="zh-CN" altLang="en-US" sz="2000" b="0" i="0" u="none" strike="noStrike" kern="0" cap="none" spc="0" normalizeH="0" baseline="0" noProof="0" dirty="0">
              <a:ln>
                <a:noFill/>
              </a:ln>
              <a:solidFill>
                <a:srgbClr val="000000"/>
              </a:solidFill>
              <a:effectLst/>
              <a:uLnTx/>
              <a:uFillTx/>
              <a:latin typeface="宋体" panose="02010600030101010101" pitchFamily="2" charset="-122"/>
              <a:ea typeface="+mn-ea"/>
              <a:cs typeface="+mn-cs"/>
            </a:endParaRPr>
          </a:p>
        </p:txBody>
      </p:sp>
      <p:graphicFrame>
        <p:nvGraphicFramePr>
          <p:cNvPr id="5" name="表格 4"/>
          <p:cNvGraphicFramePr>
            <a:graphicFrameLocks noGrp="1"/>
          </p:cNvGraphicFramePr>
          <p:nvPr/>
        </p:nvGraphicFramePr>
        <p:xfrm>
          <a:off x="1524000" y="2278063"/>
          <a:ext cx="6265863" cy="2063750"/>
        </p:xfrm>
        <a:graphic>
          <a:graphicData uri="http://schemas.openxmlformats.org/drawingml/2006/table">
            <a:tbl>
              <a:tblPr firstRow="1" bandRow="1">
                <a:tableStyleId>{5C22544A-7EE6-4342-B048-85BDC9FD1C3A}</a:tableStyleId>
              </a:tblPr>
              <a:tblGrid>
                <a:gridCol w="706503"/>
                <a:gridCol w="2849173"/>
                <a:gridCol w="2710188"/>
              </a:tblGrid>
              <a:tr h="365637">
                <a:tc>
                  <a:txBody>
                    <a:bodyPr/>
                    <a:lstStyle/>
                    <a:p>
                      <a:pPr algn="ctr"/>
                      <a:r>
                        <a:rPr lang="zh-CN" altLang="en-US" sz="1800" dirty="0" smtClean="0">
                          <a:solidFill>
                            <a:schemeClr val="tx1"/>
                          </a:solidFill>
                        </a:rPr>
                        <a:t>序号</a:t>
                      </a:r>
                      <a:endParaRPr lang="zh-CN" altLang="en-US" sz="1800" dirty="0">
                        <a:solidFill>
                          <a:schemeClr val="tx1"/>
                        </a:solidFill>
                      </a:endParaRPr>
                    </a:p>
                  </a:txBody>
                  <a:tcPr marL="91448" marR="91448" marT="45659" marB="45659">
                    <a:solidFill>
                      <a:srgbClr val="FFC000"/>
                    </a:solidFill>
                  </a:tcPr>
                </a:tc>
                <a:tc>
                  <a:txBody>
                    <a:bodyPr/>
                    <a:lstStyle/>
                    <a:p>
                      <a:pPr algn="ctr"/>
                      <a:r>
                        <a:rPr lang="zh-CN" altLang="en-US" sz="1800" dirty="0" smtClean="0">
                          <a:solidFill>
                            <a:schemeClr val="tx1"/>
                          </a:solidFill>
                        </a:rPr>
                        <a:t>指标</a:t>
                      </a:r>
                      <a:endParaRPr lang="zh-CN" altLang="en-US" sz="1800" dirty="0">
                        <a:solidFill>
                          <a:schemeClr val="tx1"/>
                        </a:solidFill>
                      </a:endParaRPr>
                    </a:p>
                  </a:txBody>
                  <a:tcPr marL="91448" marR="91448" marT="45659" marB="45659">
                    <a:solidFill>
                      <a:srgbClr val="FFC000"/>
                    </a:solidFill>
                  </a:tcPr>
                </a:tc>
                <a:tc>
                  <a:txBody>
                    <a:bodyPr/>
                    <a:lstStyle/>
                    <a:p>
                      <a:pPr algn="ctr"/>
                      <a:r>
                        <a:rPr lang="zh-CN" altLang="en-US" sz="1800" dirty="0" smtClean="0">
                          <a:solidFill>
                            <a:schemeClr val="tx1"/>
                          </a:solidFill>
                        </a:rPr>
                        <a:t>分值</a:t>
                      </a:r>
                      <a:endParaRPr lang="zh-CN" altLang="en-US" sz="1800" dirty="0">
                        <a:solidFill>
                          <a:schemeClr val="tx1"/>
                        </a:solidFill>
                      </a:endParaRPr>
                    </a:p>
                  </a:txBody>
                  <a:tcPr marL="91448" marR="91448" marT="45659" marB="45659">
                    <a:solidFill>
                      <a:srgbClr val="FFC000"/>
                    </a:solidFill>
                  </a:tcPr>
                </a:tc>
              </a:tr>
              <a:tr h="365637">
                <a:tc>
                  <a:txBody>
                    <a:bodyPr/>
                    <a:lstStyle/>
                    <a:p>
                      <a:pPr algn="ctr"/>
                      <a:r>
                        <a:rPr lang="en-US" altLang="zh-CN" sz="1800" dirty="0" smtClean="0">
                          <a:solidFill>
                            <a:schemeClr val="tx1"/>
                          </a:solidFill>
                        </a:rPr>
                        <a:t>1</a:t>
                      </a:r>
                      <a:endParaRPr lang="zh-CN" altLang="en-US" sz="1800" dirty="0">
                        <a:solidFill>
                          <a:schemeClr val="tx1"/>
                        </a:solidFill>
                      </a:endParaRPr>
                    </a:p>
                  </a:txBody>
                  <a:tcPr marL="91448" marR="91448" marT="45659" marB="45659">
                    <a:solidFill>
                      <a:srgbClr val="FFC000"/>
                    </a:solidFill>
                  </a:tcPr>
                </a:tc>
                <a:tc>
                  <a:txBody>
                    <a:bodyPr/>
                    <a:lstStyle/>
                    <a:p>
                      <a:pPr algn="ctr"/>
                      <a:r>
                        <a:rPr lang="zh-CN" altLang="en-US" sz="1800" dirty="0" smtClean="0">
                          <a:solidFill>
                            <a:schemeClr val="tx1"/>
                          </a:solidFill>
                        </a:rPr>
                        <a:t>知识产权</a:t>
                      </a:r>
                      <a:endParaRPr lang="zh-CN" altLang="en-US" sz="1800" dirty="0">
                        <a:solidFill>
                          <a:schemeClr val="tx1"/>
                        </a:solidFill>
                      </a:endParaRPr>
                    </a:p>
                  </a:txBody>
                  <a:tcPr marL="91448" marR="91448" marT="45659" marB="45659">
                    <a:solidFill>
                      <a:srgbClr val="FFC000"/>
                    </a:solidFill>
                  </a:tcPr>
                </a:tc>
                <a:tc>
                  <a:txBody>
                    <a:bodyPr/>
                    <a:lstStyle/>
                    <a:p>
                      <a:pPr algn="ctr"/>
                      <a:r>
                        <a:rPr lang="zh-CN" altLang="en-US" sz="1800" dirty="0" smtClean="0">
                          <a:solidFill>
                            <a:schemeClr val="tx1"/>
                          </a:solidFill>
                        </a:rPr>
                        <a:t>≤</a:t>
                      </a:r>
                      <a:r>
                        <a:rPr lang="en-US" altLang="zh-CN" sz="1800" dirty="0" smtClean="0">
                          <a:solidFill>
                            <a:schemeClr val="tx1"/>
                          </a:solidFill>
                        </a:rPr>
                        <a:t>30</a:t>
                      </a:r>
                      <a:endParaRPr lang="zh-CN" altLang="en-US" sz="1800" dirty="0">
                        <a:solidFill>
                          <a:schemeClr val="tx1"/>
                        </a:solidFill>
                      </a:endParaRPr>
                    </a:p>
                  </a:txBody>
                  <a:tcPr marL="91448" marR="91448" marT="45659" marB="45659">
                    <a:solidFill>
                      <a:srgbClr val="FFC000"/>
                    </a:solidFill>
                  </a:tcPr>
                </a:tc>
              </a:tr>
              <a:tr h="494601">
                <a:tc>
                  <a:txBody>
                    <a:bodyPr/>
                    <a:lstStyle/>
                    <a:p>
                      <a:pPr algn="ctr"/>
                      <a:r>
                        <a:rPr lang="en-US" altLang="zh-CN" sz="1800" dirty="0" smtClean="0">
                          <a:solidFill>
                            <a:schemeClr val="tx1"/>
                          </a:solidFill>
                        </a:rPr>
                        <a:t>2</a:t>
                      </a:r>
                      <a:endParaRPr lang="zh-CN" altLang="en-US" sz="1800" dirty="0">
                        <a:solidFill>
                          <a:schemeClr val="tx1"/>
                        </a:solidFill>
                      </a:endParaRPr>
                    </a:p>
                  </a:txBody>
                  <a:tcPr marL="91448" marR="91448" marT="45659" marB="45659">
                    <a:solidFill>
                      <a:srgbClr val="FFC000"/>
                    </a:solidFill>
                  </a:tcPr>
                </a:tc>
                <a:tc>
                  <a:txBody>
                    <a:bodyPr/>
                    <a:lstStyle/>
                    <a:p>
                      <a:pPr algn="ctr"/>
                      <a:r>
                        <a:rPr lang="zh-CN" altLang="en-US" sz="1800" dirty="0" smtClean="0">
                          <a:solidFill>
                            <a:schemeClr val="tx1"/>
                          </a:solidFill>
                        </a:rPr>
                        <a:t>科技成果转化能力</a:t>
                      </a:r>
                      <a:endParaRPr lang="zh-CN" altLang="en-US" sz="1800" dirty="0">
                        <a:solidFill>
                          <a:schemeClr val="tx1"/>
                        </a:solidFill>
                      </a:endParaRPr>
                    </a:p>
                  </a:txBody>
                  <a:tcPr marL="91448" marR="91448" marT="45659" marB="4565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chemeClr val="tx1"/>
                          </a:solidFill>
                        </a:rPr>
                        <a:t>≤</a:t>
                      </a:r>
                      <a:r>
                        <a:rPr lang="en-US" altLang="zh-CN" sz="1800" dirty="0" smtClean="0">
                          <a:solidFill>
                            <a:schemeClr val="tx1"/>
                          </a:solidFill>
                        </a:rPr>
                        <a:t>30</a:t>
                      </a:r>
                      <a:endParaRPr lang="zh-CN" altLang="en-US" sz="1800" dirty="0">
                        <a:solidFill>
                          <a:schemeClr val="tx1"/>
                        </a:solidFill>
                      </a:endParaRPr>
                    </a:p>
                  </a:txBody>
                  <a:tcPr marL="91448" marR="91448" marT="45659" marB="45659">
                    <a:solidFill>
                      <a:srgbClr val="FFC000"/>
                    </a:solidFill>
                  </a:tcPr>
                </a:tc>
              </a:tr>
              <a:tr h="469061">
                <a:tc>
                  <a:txBody>
                    <a:bodyPr/>
                    <a:lstStyle/>
                    <a:p>
                      <a:pPr algn="ctr"/>
                      <a:r>
                        <a:rPr lang="en-US" altLang="zh-CN" sz="1800" dirty="0" smtClean="0">
                          <a:solidFill>
                            <a:schemeClr val="tx1"/>
                          </a:solidFill>
                        </a:rPr>
                        <a:t>3</a:t>
                      </a:r>
                      <a:endParaRPr lang="zh-CN" altLang="en-US" sz="1800" dirty="0">
                        <a:solidFill>
                          <a:schemeClr val="tx1"/>
                        </a:solidFill>
                      </a:endParaRPr>
                    </a:p>
                  </a:txBody>
                  <a:tcPr marL="91448" marR="91448" marT="45659" marB="4565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chemeClr val="tx1"/>
                          </a:solidFill>
                        </a:rPr>
                        <a:t>研究开发组织管理水平</a:t>
                      </a:r>
                      <a:endParaRPr lang="zh-CN" altLang="en-US" sz="1800" dirty="0">
                        <a:solidFill>
                          <a:schemeClr val="tx1"/>
                        </a:solidFill>
                      </a:endParaRPr>
                    </a:p>
                  </a:txBody>
                  <a:tcPr marL="91448" marR="91448" marT="45659" marB="4565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chemeClr val="tx1"/>
                          </a:solidFill>
                        </a:rPr>
                        <a:t>≤</a:t>
                      </a:r>
                      <a:r>
                        <a:rPr lang="en-US" altLang="zh-CN" sz="1800" dirty="0" smtClean="0">
                          <a:solidFill>
                            <a:schemeClr val="tx1"/>
                          </a:solidFill>
                        </a:rPr>
                        <a:t>20</a:t>
                      </a:r>
                      <a:endParaRPr lang="zh-CN" altLang="en-US" sz="1800" dirty="0">
                        <a:solidFill>
                          <a:schemeClr val="tx1"/>
                        </a:solidFill>
                      </a:endParaRPr>
                    </a:p>
                  </a:txBody>
                  <a:tcPr marL="91448" marR="91448" marT="45659" marB="45659">
                    <a:solidFill>
                      <a:srgbClr val="FFC000"/>
                    </a:solidFill>
                  </a:tcPr>
                </a:tc>
              </a:tr>
              <a:tr h="365637">
                <a:tc>
                  <a:txBody>
                    <a:bodyPr/>
                    <a:lstStyle/>
                    <a:p>
                      <a:pPr algn="ctr"/>
                      <a:r>
                        <a:rPr lang="en-US" altLang="zh-CN" sz="1800" dirty="0" smtClean="0">
                          <a:solidFill>
                            <a:schemeClr val="tx1"/>
                          </a:solidFill>
                        </a:rPr>
                        <a:t>4</a:t>
                      </a:r>
                      <a:endParaRPr lang="zh-CN" altLang="en-US" sz="1800" dirty="0">
                        <a:solidFill>
                          <a:schemeClr val="tx1"/>
                        </a:solidFill>
                      </a:endParaRPr>
                    </a:p>
                  </a:txBody>
                  <a:tcPr marL="91448" marR="91448" marT="45659" marB="45659">
                    <a:solidFill>
                      <a:srgbClr val="FFC000"/>
                    </a:solidFill>
                  </a:tcPr>
                </a:tc>
                <a:tc>
                  <a:txBody>
                    <a:bodyPr/>
                    <a:lstStyle/>
                    <a:p>
                      <a:pPr algn="ctr"/>
                      <a:r>
                        <a:rPr lang="zh-CN" altLang="en-US" sz="1800" dirty="0" smtClean="0">
                          <a:solidFill>
                            <a:schemeClr val="tx1"/>
                          </a:solidFill>
                        </a:rPr>
                        <a:t>企业成长性</a:t>
                      </a:r>
                      <a:endParaRPr lang="zh-CN" altLang="en-US" sz="1800" dirty="0">
                        <a:solidFill>
                          <a:schemeClr val="tx1"/>
                        </a:solidFill>
                      </a:endParaRPr>
                    </a:p>
                  </a:txBody>
                  <a:tcPr marL="91448" marR="91448" marT="45659" marB="45659">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chemeClr val="tx1"/>
                          </a:solidFill>
                        </a:rPr>
                        <a:t>≤</a:t>
                      </a:r>
                      <a:r>
                        <a:rPr lang="en-US" altLang="zh-CN" sz="1800" dirty="0" smtClean="0">
                          <a:solidFill>
                            <a:schemeClr val="tx1"/>
                          </a:solidFill>
                        </a:rPr>
                        <a:t>20</a:t>
                      </a:r>
                      <a:endParaRPr lang="zh-CN" altLang="en-US" sz="1800" dirty="0">
                        <a:solidFill>
                          <a:schemeClr val="tx1"/>
                        </a:solidFill>
                      </a:endParaRPr>
                    </a:p>
                  </a:txBody>
                  <a:tcPr marL="91448" marR="91448" marT="45659" marB="45659">
                    <a:solidFill>
                      <a:srgbClr val="FFC000"/>
                    </a:solidFill>
                  </a:tcPr>
                </a:tc>
              </a:tr>
            </a:tbl>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charRg st="0" end="8"/>
                                            </p:txEl>
                                          </p:spTgt>
                                        </p:tgtEl>
                                        <p:attrNameLst>
                                          <p:attrName>style.visibility</p:attrName>
                                        </p:attrNameLst>
                                      </p:cBhvr>
                                      <p:to>
                                        <p:strVal val="visible"/>
                                      </p:to>
                                    </p:set>
                                    <p:animEffect transition="in" filter="fade">
                                      <p:cBhvr>
                                        <p:cTn id="7" dur="250"/>
                                        <p:tgtEl>
                                          <p:spTgt spid="3">
                                            <p:txEl>
                                              <p:charRg st="0" end="8"/>
                                            </p:txEl>
                                          </p:spTgt>
                                        </p:tgtEl>
                                      </p:cBhvr>
                                    </p:animEffect>
                                    <p:anim calcmode="lin" valueType="num">
                                      <p:cBhvr>
                                        <p:cTn id="8" dur="250" fill="hold"/>
                                        <p:tgtEl>
                                          <p:spTgt spid="3">
                                            <p:txEl>
                                              <p:charRg st="0" end="8"/>
                                            </p:txEl>
                                          </p:spTgt>
                                        </p:tgtEl>
                                        <p:attrNameLst>
                                          <p:attrName>ppt_x</p:attrName>
                                        </p:attrNameLst>
                                      </p:cBhvr>
                                      <p:tavLst>
                                        <p:tav tm="0">
                                          <p:val>
                                            <p:strVal val="#ppt_x"/>
                                          </p:val>
                                        </p:tav>
                                        <p:tav tm="100000">
                                          <p:val>
                                            <p:strVal val="#ppt_x"/>
                                          </p:val>
                                        </p:tav>
                                      </p:tavLst>
                                    </p:anim>
                                    <p:anim calcmode="lin" valueType="num">
                                      <p:cBhvr>
                                        <p:cTn id="9" dur="250" fill="hold"/>
                                        <p:tgtEl>
                                          <p:spTgt spid="3">
                                            <p:txEl>
                                              <p:charRg st="0"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charRg st="15" end="54"/>
                                            </p:txEl>
                                          </p:spTgt>
                                        </p:tgtEl>
                                        <p:attrNameLst>
                                          <p:attrName>style.visibility</p:attrName>
                                        </p:attrNameLst>
                                      </p:cBhvr>
                                      <p:to>
                                        <p:strVal val="visible"/>
                                      </p:to>
                                    </p:set>
                                    <p:animEffect transition="in" filter="fade">
                                      <p:cBhvr>
                                        <p:cTn id="14" dur="250"/>
                                        <p:tgtEl>
                                          <p:spTgt spid="3">
                                            <p:txEl>
                                              <p:charRg st="15" end="54"/>
                                            </p:txEl>
                                          </p:spTgt>
                                        </p:tgtEl>
                                      </p:cBhvr>
                                    </p:animEffect>
                                    <p:anim calcmode="lin" valueType="num">
                                      <p:cBhvr>
                                        <p:cTn id="15" dur="250" fill="hold"/>
                                        <p:tgtEl>
                                          <p:spTgt spid="3">
                                            <p:txEl>
                                              <p:charRg st="15" end="54"/>
                                            </p:txEl>
                                          </p:spTgt>
                                        </p:tgtEl>
                                        <p:attrNameLst>
                                          <p:attrName>ppt_x</p:attrName>
                                        </p:attrNameLst>
                                      </p:cBhvr>
                                      <p:tavLst>
                                        <p:tav tm="0">
                                          <p:val>
                                            <p:strVal val="#ppt_x"/>
                                          </p:val>
                                        </p:tav>
                                        <p:tav tm="100000">
                                          <p:val>
                                            <p:strVal val="#ppt_x"/>
                                          </p:val>
                                        </p:tav>
                                      </p:tavLst>
                                    </p:anim>
                                    <p:anim calcmode="lin" valueType="num">
                                      <p:cBhvr>
                                        <p:cTn id="16" dur="250" fill="hold"/>
                                        <p:tgtEl>
                                          <p:spTgt spid="3">
                                            <p:txEl>
                                              <p:charRg st="15"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6"/>
          <p:cNvSpPr>
            <a:spLocks noGrp="1"/>
          </p:cNvSpPr>
          <p:nvPr>
            <p:ph type="title"/>
          </p:nvPr>
        </p:nvSpPr>
        <p:spPr>
          <a:xfrm>
            <a:off x="576263" y="1128713"/>
            <a:ext cx="7999412" cy="595312"/>
          </a:xfrm>
          <a:ln/>
        </p:spPr>
        <p:txBody>
          <a:bodyPr wrap="square" lIns="91440" tIns="45720" rIns="91440" bIns="45720" anchor="b"/>
          <a:p>
            <a:r>
              <a:rPr lang="en-US" altLang="zh-CN" sz="2800" b="1" dirty="0"/>
              <a:t>1</a:t>
            </a:r>
            <a:r>
              <a:rPr lang="zh-CN" altLang="en-US" sz="2800" b="1" dirty="0"/>
              <a:t>、知识产权（≤</a:t>
            </a:r>
            <a:r>
              <a:rPr lang="en-US" altLang="zh-CN" sz="2800" b="1" dirty="0"/>
              <a:t>30</a:t>
            </a:r>
            <a:r>
              <a:rPr lang="zh-CN" altLang="en-US" sz="2800" b="1" dirty="0"/>
              <a:t>分）</a:t>
            </a:r>
            <a:endParaRPr lang="zh-CN" altLang="en-US" sz="2800" b="1" dirty="0"/>
          </a:p>
        </p:txBody>
      </p:sp>
      <p:graphicFrame>
        <p:nvGraphicFramePr>
          <p:cNvPr id="10" name="内容占位符 9"/>
          <p:cNvGraphicFramePr>
            <a:graphicFrameLocks noGrp="1"/>
          </p:cNvGraphicFramePr>
          <p:nvPr>
            <p:ph sz="half" idx="1"/>
          </p:nvPr>
        </p:nvGraphicFramePr>
        <p:xfrm>
          <a:off x="476250" y="2001838"/>
          <a:ext cx="3971925" cy="4346575"/>
        </p:xfrm>
        <a:graphic>
          <a:graphicData uri="http://schemas.openxmlformats.org/drawingml/2006/table">
            <a:tbl>
              <a:tblPr firstRow="1" bandRow="1">
                <a:tableStyleId>{5C22544A-7EE6-4342-B048-85BDC9FD1C3A}</a:tableStyleId>
              </a:tblPr>
              <a:tblGrid>
                <a:gridCol w="681301"/>
                <a:gridCol w="2563559"/>
                <a:gridCol w="727065"/>
              </a:tblGrid>
              <a:tr h="474409">
                <a:tc>
                  <a:txBody>
                    <a:bodyPr/>
                    <a:lstStyle/>
                    <a:p>
                      <a:pPr algn="ctr"/>
                      <a:r>
                        <a:rPr lang="zh-CN" altLang="en-US" sz="1600" dirty="0" smtClean="0">
                          <a:solidFill>
                            <a:schemeClr val="tx1"/>
                          </a:solidFill>
                          <a:latin typeface="+mn-ea"/>
                          <a:ea typeface="+mn-ea"/>
                        </a:rPr>
                        <a:t>序号</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知识产权相关评价指标</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分值</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474409">
                <a:tc>
                  <a:txBody>
                    <a:bodyPr/>
                    <a:lstStyle/>
                    <a:p>
                      <a:pPr algn="ctr"/>
                      <a:r>
                        <a:rPr lang="en-US" altLang="zh-CN" sz="1600" dirty="0" smtClean="0">
                          <a:solidFill>
                            <a:schemeClr val="tx1"/>
                          </a:solidFill>
                          <a:latin typeface="+mn-ea"/>
                          <a:ea typeface="+mn-ea"/>
                        </a:rPr>
                        <a:t>1</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技术的先进性</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latin typeface="+mn-ea"/>
                          <a:ea typeface="+mn-ea"/>
                        </a:rPr>
                        <a:t>≤</a:t>
                      </a:r>
                      <a:r>
                        <a:rPr lang="en-US" altLang="zh-CN" sz="1600" dirty="0" smtClean="0">
                          <a:latin typeface="+mn-ea"/>
                          <a:ea typeface="+mn-ea"/>
                        </a:rPr>
                        <a:t>8</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880287">
                <a:tc>
                  <a:txBody>
                    <a:bodyPr/>
                    <a:lstStyle/>
                    <a:p>
                      <a:pPr algn="ctr"/>
                      <a:r>
                        <a:rPr lang="en-US" altLang="zh-CN" sz="1600" dirty="0" smtClean="0">
                          <a:solidFill>
                            <a:schemeClr val="tx1"/>
                          </a:solidFill>
                          <a:latin typeface="+mn-ea"/>
                          <a:ea typeface="+mn-ea"/>
                        </a:rPr>
                        <a:t>2</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对主要产品（服务）在技术上发挥核心支持作用</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mn-ea"/>
                          <a:ea typeface="+mn-ea"/>
                        </a:rPr>
                        <a:t>≤</a:t>
                      </a:r>
                      <a:r>
                        <a:rPr lang="en-US" altLang="zh-CN" sz="1600" dirty="0" smtClean="0">
                          <a:latin typeface="+mn-ea"/>
                          <a:ea typeface="+mn-ea"/>
                        </a:rPr>
                        <a:t>8</a:t>
                      </a:r>
                      <a:endParaRPr lang="zh-CN" altLang="en-US" sz="1600" dirty="0" smtClean="0">
                        <a:solidFill>
                          <a:schemeClr val="tx1"/>
                        </a:solidFill>
                        <a:latin typeface="+mn-ea"/>
                        <a:ea typeface="+mn-ea"/>
                      </a:endParaRPr>
                    </a:p>
                    <a:p>
                      <a:pPr algn="ct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858183">
                <a:tc>
                  <a:txBody>
                    <a:bodyPr/>
                    <a:lstStyle/>
                    <a:p>
                      <a:pPr algn="ctr"/>
                      <a:r>
                        <a:rPr lang="en-US" altLang="zh-CN" sz="1600" dirty="0" smtClean="0">
                          <a:solidFill>
                            <a:schemeClr val="tx1"/>
                          </a:solidFill>
                          <a:latin typeface="+mn-ea"/>
                          <a:ea typeface="+mn-ea"/>
                        </a:rPr>
                        <a:t>3</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知识产权数量</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mn-ea"/>
                          <a:ea typeface="+mn-ea"/>
                        </a:rPr>
                        <a:t>≤</a:t>
                      </a:r>
                      <a:r>
                        <a:rPr lang="en-US" altLang="zh-CN" sz="1600" dirty="0" smtClean="0">
                          <a:latin typeface="+mn-ea"/>
                          <a:ea typeface="+mn-ea"/>
                        </a:rPr>
                        <a:t>8</a:t>
                      </a:r>
                      <a:endParaRPr lang="zh-CN" altLang="en-US" sz="1600" dirty="0" smtClean="0">
                        <a:solidFill>
                          <a:schemeClr val="tx1"/>
                        </a:solidFill>
                        <a:latin typeface="+mn-ea"/>
                        <a:ea typeface="+mn-ea"/>
                      </a:endParaRPr>
                    </a:p>
                    <a:p>
                      <a:pPr algn="ct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579273">
                <a:tc>
                  <a:txBody>
                    <a:bodyPr/>
                    <a:lstStyle/>
                    <a:p>
                      <a:pPr algn="ctr"/>
                      <a:r>
                        <a:rPr lang="en-US" altLang="zh-CN" sz="1600" dirty="0" smtClean="0">
                          <a:solidFill>
                            <a:schemeClr val="tx1"/>
                          </a:solidFill>
                          <a:latin typeface="+mn-ea"/>
                          <a:ea typeface="+mn-ea"/>
                        </a:rPr>
                        <a:t>4</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知识产权获得方式</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mn-ea"/>
                          <a:ea typeface="+mn-ea"/>
                        </a:rPr>
                        <a:t>≤</a:t>
                      </a:r>
                      <a:r>
                        <a:rPr lang="en-US" altLang="zh-CN" sz="1600" dirty="0" smtClean="0">
                          <a:latin typeface="+mn-ea"/>
                          <a:ea typeface="+mn-ea"/>
                        </a:rPr>
                        <a:t>6</a:t>
                      </a:r>
                      <a:endParaRPr lang="zh-CN" altLang="en-US" sz="1600" dirty="0" smtClean="0">
                        <a:solidFill>
                          <a:schemeClr val="tx1"/>
                        </a:solidFill>
                        <a:latin typeface="+mn-ea"/>
                        <a:ea typeface="+mn-ea"/>
                      </a:endParaRPr>
                    </a:p>
                    <a:p>
                      <a:pPr algn="ct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1080015">
                <a:tc>
                  <a:txBody>
                    <a:bodyPr/>
                    <a:lstStyle/>
                    <a:p>
                      <a:pPr algn="ctr"/>
                      <a:r>
                        <a:rPr lang="en-US" altLang="zh-CN" sz="1600" dirty="0" smtClean="0">
                          <a:solidFill>
                            <a:schemeClr val="tx1"/>
                          </a:solidFill>
                          <a:latin typeface="+mn-ea"/>
                          <a:ea typeface="+mn-ea"/>
                        </a:rPr>
                        <a:t>5</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solidFill>
                            <a:schemeClr val="tx1"/>
                          </a:solidFill>
                          <a:latin typeface="+mn-ea"/>
                          <a:ea typeface="+mn-ea"/>
                        </a:rPr>
                        <a:t>企业制定国家标准、行业标准、检测方法、技术规范的情况</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pPr algn="ctr"/>
                      <a:r>
                        <a:rPr lang="zh-CN" altLang="en-US" sz="1600" dirty="0" smtClean="0">
                          <a:latin typeface="+mn-ea"/>
                          <a:ea typeface="+mn-ea"/>
                        </a:rPr>
                        <a:t>≤</a:t>
                      </a:r>
                      <a:r>
                        <a:rPr lang="en-US" altLang="zh-CN" sz="1600" dirty="0" smtClean="0">
                          <a:latin typeface="+mn-ea"/>
                          <a:ea typeface="+mn-ea"/>
                        </a:rPr>
                        <a:t>2</a:t>
                      </a:r>
                      <a:endParaRPr lang="zh-CN" altLang="en-US" sz="1600" dirty="0">
                        <a:solidFill>
                          <a:schemeClr val="tx1"/>
                        </a:solidFill>
                        <a:latin typeface="+mn-ea"/>
                        <a:ea typeface="+mn-ea"/>
                      </a:endParaRPr>
                    </a:p>
                  </a:txBody>
                  <a:tcPr marL="91452" marR="91452" marT="45732" marB="45732" anchor="c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bl>
          </a:graphicData>
        </a:graphic>
      </p:graphicFrame>
      <p:sp>
        <p:nvSpPr>
          <p:cNvPr id="15" name="矩形 14"/>
          <p:cNvSpPr/>
          <p:nvPr/>
        </p:nvSpPr>
        <p:spPr>
          <a:xfrm>
            <a:off x="4964113" y="2997200"/>
            <a:ext cx="4078288" cy="830263"/>
          </a:xfrm>
          <a:prstGeom prst="rect">
            <a:avLst/>
          </a:prstGeom>
          <a:noFill/>
        </p:spPr>
        <p:txBody>
          <a:bodyPr>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A.</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强（</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7-8</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    </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B.</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较强（</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5-6</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C.</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一般（</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3-4</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  </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D.</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较弱（</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1-2</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E.</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无（</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0</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p:txBody>
      </p:sp>
      <p:sp>
        <p:nvSpPr>
          <p:cNvPr id="16" name="矩形 15"/>
          <p:cNvSpPr/>
          <p:nvPr/>
        </p:nvSpPr>
        <p:spPr>
          <a:xfrm>
            <a:off x="4951413" y="2135188"/>
            <a:ext cx="3608388" cy="1077913"/>
          </a:xfrm>
          <a:prstGeom prst="rect">
            <a:avLst/>
          </a:prstGeom>
          <a:no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A.</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高（</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7-8</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     </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B.</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较高（</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5-6</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C.</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一般（</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3-4</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   </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D.</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较低（</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1-2</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华文隶书" pitchFamily="2" charset="-122"/>
                <a:cs typeface="+mn-cs"/>
              </a:rPr>
              <a:t>E.</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华文隶书" pitchFamily="2" charset="-122"/>
                <a:cs typeface="+mn-cs"/>
              </a:rPr>
              <a:t>无（</a:t>
            </a:r>
            <a:r>
              <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华文隶书" pitchFamily="2" charset="-122"/>
                <a:cs typeface="+mn-cs"/>
              </a:rPr>
              <a:t>0</a:t>
            </a:r>
            <a:r>
              <a:rPr kumimoji="0" lang="zh-CN" altLang="en-US"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华文隶书" pitchFamily="2" charset="-122"/>
                <a:cs typeface="+mn-cs"/>
              </a:rPr>
              <a:t>分）</a:t>
            </a: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华文隶书"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p:txBody>
      </p:sp>
      <p:sp>
        <p:nvSpPr>
          <p:cNvPr id="17" name="内容占位符 8"/>
          <p:cNvSpPr>
            <a:spLocks noGrp="1"/>
          </p:cNvSpPr>
          <p:nvPr>
            <p:ph sz="half" idx="2"/>
          </p:nvPr>
        </p:nvSpPr>
        <p:spPr>
          <a:xfrm>
            <a:off x="4949825" y="3906838"/>
            <a:ext cx="3810000" cy="14208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A.1</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项及以上（</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Ⅰ</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类）（</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7-8</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   </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B.5</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项及以上（</a:t>
            </a: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楷体" panose="02010609060101010101" pitchFamily="49" charset="-122"/>
                <a:cs typeface="+mn-cs"/>
              </a:rPr>
              <a:t>Ⅱ</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楷体" panose="02010609060101010101" pitchFamily="49" charset="-122"/>
                <a:cs typeface="+mn-cs"/>
              </a:rPr>
              <a:t>类）</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5-6</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C.3-4</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项</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楷体" panose="02010609060101010101" pitchFamily="49" charset="-122"/>
                <a:cs typeface="+mn-cs"/>
              </a:rPr>
              <a:t>Ⅱ</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楷体" panose="02010609060101010101" pitchFamily="49" charset="-122"/>
                <a:cs typeface="+mn-cs"/>
              </a:rPr>
              <a:t>类）</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3-4</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  </a:t>
            </a:r>
            <a:endPar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D.1-2</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项</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楷体" panose="02010609060101010101" pitchFamily="49" charset="-122"/>
                <a:cs typeface="+mn-cs"/>
              </a:rPr>
              <a:t>Ⅱ</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楷体" panose="02010609060101010101" pitchFamily="49" charset="-122"/>
                <a:cs typeface="+mn-cs"/>
              </a:rPr>
              <a:t>类）</a:t>
            </a:r>
            <a:r>
              <a:rPr kumimoji="0" lang="zh-CN" altLang="en-US" sz="16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ea"/>
                <a:ea typeface="+mn-ea"/>
                <a:cs typeface="+mn-cs"/>
              </a:rPr>
              <a:t>（</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1-2</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E.</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无（</a:t>
            </a:r>
            <a:r>
              <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0</a:t>
            </a:r>
            <a:r>
              <a:rPr kumimoji="0" lang="zh-CN" altLang="en-US"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分）</a:t>
            </a:r>
            <a:endParaRPr kumimoji="0" lang="en-US" altLang="zh-CN" sz="16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600" b="0" i="0" u="none" strike="noStrike" kern="0" cap="none" spc="0" normalizeH="0" baseline="0" noProof="0" dirty="0">
              <a:ln>
                <a:noFill/>
              </a:ln>
              <a:solidFill>
                <a:schemeClr val="tx1"/>
              </a:solidFill>
              <a:effectLst/>
              <a:uLnTx/>
              <a:uFillTx/>
              <a:latin typeface="+mn-lt"/>
              <a:ea typeface="+mn-ea"/>
              <a:cs typeface="+mn-cs"/>
            </a:endParaRPr>
          </a:p>
        </p:txBody>
      </p:sp>
      <p:cxnSp>
        <p:nvCxnSpPr>
          <p:cNvPr id="24" name="曲线连接符 23"/>
          <p:cNvCxnSpPr/>
          <p:nvPr/>
        </p:nvCxnSpPr>
        <p:spPr bwMode="auto">
          <a:xfrm>
            <a:off x="4268788" y="5022850"/>
            <a:ext cx="777875" cy="711200"/>
          </a:xfrm>
          <a:prstGeom prst="curvedConnector3">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p:nvPr/>
        </p:nvCxnSpPr>
        <p:spPr bwMode="auto">
          <a:xfrm>
            <a:off x="4314825" y="2647950"/>
            <a:ext cx="528638"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p:nvPr/>
        </p:nvCxnSpPr>
        <p:spPr bwMode="auto">
          <a:xfrm>
            <a:off x="4303713" y="3413125"/>
            <a:ext cx="528638"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2" name="直接箭头连接符 31"/>
          <p:cNvCxnSpPr/>
          <p:nvPr/>
        </p:nvCxnSpPr>
        <p:spPr bwMode="auto">
          <a:xfrm>
            <a:off x="4314825" y="4311650"/>
            <a:ext cx="528638"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33" name="矩形 32"/>
          <p:cNvSpPr/>
          <p:nvPr/>
        </p:nvSpPr>
        <p:spPr>
          <a:xfrm>
            <a:off x="4976813" y="5484813"/>
            <a:ext cx="3395663" cy="633413"/>
          </a:xfrm>
          <a:prstGeom prst="rect">
            <a:avLst/>
          </a:prstGeom>
          <a:noFill/>
          <a:effectLst/>
        </p:spPr>
        <p:txBody>
          <a:bodyPr wrap="none">
            <a:spAutoFit/>
          </a:bodyPr>
          <a:lstStyle/>
          <a:p>
            <a:pPr marL="0" marR="0" lvl="0" indent="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A.</a:t>
            </a:r>
            <a:r>
              <a:rPr kumimoji="0" lang="zh-CN" altLang="en-US"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自主研发 （</a:t>
            </a:r>
            <a:r>
              <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1-6</a:t>
            </a:r>
            <a:r>
              <a:rPr kumimoji="0" lang="zh-CN" altLang="en-US"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分）   </a:t>
            </a:r>
            <a:endPar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B.</a:t>
            </a:r>
            <a:r>
              <a:rPr kumimoji="0" lang="zh-CN" altLang="en-US"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受让、受赠和并购等（ </a:t>
            </a:r>
            <a:r>
              <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1-</a:t>
            </a:r>
            <a:r>
              <a:rPr kumimoji="0" lang="zh-CN" altLang="en-US"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 </a:t>
            </a:r>
            <a:r>
              <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3</a:t>
            </a:r>
            <a:r>
              <a:rPr kumimoji="0" lang="zh-CN" altLang="en-US"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分）</a:t>
            </a:r>
            <a:endParaRPr kumimoji="0" lang="en-US" altLang="zh-CN" sz="1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sld>
</file>

<file path=ppt/theme/theme1.xml><?xml version="1.0" encoding="utf-8"?>
<a:theme xmlns:a="http://schemas.openxmlformats.org/drawingml/2006/main" name="4_Profile">
  <a:themeElements>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4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华文隶书"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华文隶书" pitchFamily="2" charset="-122"/>
          </a:defRPr>
        </a:defPPr>
      </a:lstStyle>
    </a:lnDef>
  </a:objectDefaults>
  <a:extraClrSchemeLst>
    <a:extraClrScheme>
      <a:clrScheme name="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Profile">
  <a:themeElements>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5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华文隶书"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华文隶书" pitchFamily="2" charset="-122"/>
          </a:defRPr>
        </a:defPPr>
      </a:lstStyle>
    </a:lnDef>
  </a:objectDefaults>
  <a:extraClrSchemeLst>
    <a:extraClrScheme>
      <a:clrScheme name="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8_Profile">
  <a:themeElements>
    <a:clrScheme name="3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8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华文隶书"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华文隶书" pitchFamily="2" charset="-122"/>
          </a:defRPr>
        </a:defPPr>
      </a:lstStyle>
    </a:lnDef>
  </a:objectDefaults>
  <a:extraClrSchemeLst>
    <a:extraClrScheme>
      <a:clrScheme name="3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牟-研发税前扣除培训1</Template>
  <TotalTime>0</TotalTime>
  <Words>12182</Words>
  <Application>WPS 演示</Application>
  <PresentationFormat>全屏显示(4:3)</PresentationFormat>
  <Paragraphs>975</Paragraphs>
  <Slides>58</Slides>
  <Notes>1</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58</vt:i4>
      </vt:variant>
    </vt:vector>
  </HeadingPairs>
  <TitlesOfParts>
    <vt:vector size="82" baseType="lpstr">
      <vt:lpstr>Arial</vt:lpstr>
      <vt:lpstr>宋体</vt:lpstr>
      <vt:lpstr>Wingdings</vt:lpstr>
      <vt:lpstr>华文隶书</vt:lpstr>
      <vt:lpstr>Verdana</vt:lpstr>
      <vt:lpstr>楷体</vt:lpstr>
      <vt:lpstr>黑体</vt:lpstr>
      <vt:lpstr>Microsoft JhengHei</vt:lpstr>
      <vt:lpstr>Microsoft YaHei UI</vt:lpstr>
      <vt:lpstr>Times New Roman</vt:lpstr>
      <vt:lpstr>楷体_GB2312</vt:lpstr>
      <vt:lpstr>仿宋_GB2312</vt:lpstr>
      <vt:lpstr>Tahoma</vt:lpstr>
      <vt:lpstr>Calibri</vt:lpstr>
      <vt:lpstr>微软雅黑</vt:lpstr>
      <vt:lpstr>Arial</vt:lpstr>
      <vt:lpstr>华文新魏</vt:lpstr>
      <vt:lpstr>新宋体</vt:lpstr>
      <vt:lpstr>仿宋</vt:lpstr>
      <vt:lpstr>Segoe Print</vt:lpstr>
      <vt:lpstr>Arial Unicode MS</vt:lpstr>
      <vt:lpstr>4_Profile</vt:lpstr>
      <vt:lpstr>5_Profile</vt:lpstr>
      <vt:lpstr>38_Profile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小瑜工作室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企业研究开发费税前扣除政策培训</dc:title>
  <dc:creator>jeff lau</dc:creator>
  <cp:lastModifiedBy>Administrator</cp:lastModifiedBy>
  <cp:revision>256</cp:revision>
  <dcterms:created xsi:type="dcterms:W3CDTF">2008-11-19T14:55:58Z</dcterms:created>
  <dcterms:modified xsi:type="dcterms:W3CDTF">2017-03-20T03:13:44Z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