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5143500" type="screen16x9"/>
  <p:notesSz cx="6858000" cy="9144000"/>
  <p:embeddedFontLst>
    <p:embeddedFont>
      <p:font typeface="Permanent Marker" charset="0"/>
      <p:regular r:id="rId24"/>
    </p:embeddedFont>
    <p:embeddedFont>
      <p:font typeface="맑은 고딕" pitchFamily="50" charset="-127"/>
      <p:regular r:id="rId25"/>
      <p:bold r:id="rId26"/>
    </p:embeddedFont>
    <p:embeddedFont>
      <p:font typeface="맑은 고딕 Semilight" pitchFamily="50" charset="-127"/>
      <p:regular r:id="rId27"/>
    </p:embeddedFont>
    <p:embeddedFont>
      <p:font typeface="Asap" charset="0"/>
      <p:regular r:id="rId28"/>
      <p:bold r:id="rId29"/>
      <p:italic r:id="rId30"/>
      <p:boldItalic r:id="rId31"/>
    </p:embeddedFont>
    <p:embeddedFont>
      <p:font typeface="Old Standard TT" charset="0"/>
      <p:regular r:id="rId32"/>
      <p:bold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9" autoAdjust="0"/>
  </p:normalViewPr>
  <p:slideViewPr>
    <p:cSldViewPr snapToGrid="0">
      <p:cViewPr>
        <p:scale>
          <a:sx n="66" d="100"/>
          <a:sy n="66" d="100"/>
        </p:scale>
        <p:origin x="-504" y="-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3662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a5d4628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a5d4628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176fbb90b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176fbb90b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176fbb90b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176fbb90b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3a5d4628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3a5d4628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0481f4564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0481f4564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3a5d4628f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3a5d4628f_7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3a5d462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3a5d462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3a5d4628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3a5d4628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3a5d462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3a5d4628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0481f45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0481f45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0481f456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0481f456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a5d4628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3a5d4628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3a40c2ff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3a40c2ff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3a5d4628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3a5d4628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3a5d4628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3a5d4628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a5d4628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3a5d4628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0481f45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0481f45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3a5d4628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3a5d4628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3a5d4628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3a5d4628f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8126306dd701e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88126306dd701e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8126306dd701e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8126306dd701e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5391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74EA7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rgbClr val="674EA7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3000" dirty="0">
                <a:solidFill>
                  <a:srgbClr val="674EA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“서비스가 거대해졌을 때는?”</a:t>
            </a:r>
            <a:endParaRPr sz="3000" dirty="0">
              <a:solidFill>
                <a:srgbClr val="674EA7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26" name="Google Shape;3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050" y="923925"/>
            <a:ext cx="330517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게임인가, SNS인가? 랭킹 서비스</a:t>
            </a: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/>
          <p:nvPr/>
        </p:nvSpPr>
        <p:spPr>
          <a:xfrm>
            <a:off x="782550" y="2562025"/>
            <a:ext cx="1800900" cy="3645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5"/>
          <p:cNvSpPr/>
          <p:nvPr/>
        </p:nvSpPr>
        <p:spPr>
          <a:xfrm>
            <a:off x="3014575" y="2562025"/>
            <a:ext cx="1949700" cy="3645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5"/>
          <p:cNvSpPr txBox="1">
            <a:spLocks noGrp="1"/>
          </p:cNvSpPr>
          <p:nvPr>
            <p:ph type="body" idx="1"/>
          </p:nvPr>
        </p:nvSpPr>
        <p:spPr>
          <a:xfrm>
            <a:off x="216383" y="1180341"/>
            <a:ext cx="5391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>
                <a:latin typeface="Courier New"/>
                <a:ea typeface="Courier New"/>
                <a:cs typeface="Courier New"/>
                <a:sym typeface="Courier New"/>
              </a:rPr>
              <a:t>@Transient &amp; @Scheduled</a:t>
            </a:r>
            <a:endParaRPr sz="300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5" name="Google Shape;3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050" y="923925"/>
            <a:ext cx="330517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게임인가, SNS인가? 랭킹 서비스</a:t>
            </a: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1B3D8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6"/>
          <p:cNvSpPr txBox="1">
            <a:spLocks noGrp="1"/>
          </p:cNvSpPr>
          <p:nvPr>
            <p:ph type="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POST 작성</a:t>
            </a:r>
            <a:endParaRPr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/>
        </p:nvSpPr>
        <p:spPr>
          <a:xfrm>
            <a:off x="2689575" y="288400"/>
            <a:ext cx="35748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“                     ”</a:t>
            </a:r>
            <a:endParaRPr sz="3000" b="1"/>
          </a:p>
        </p:txBody>
      </p:sp>
      <p:sp>
        <p:nvSpPr>
          <p:cNvPr id="348" name="Google Shape;348;p57"/>
          <p:cNvSpPr txBox="1"/>
          <p:nvPr/>
        </p:nvSpPr>
        <p:spPr>
          <a:xfrm>
            <a:off x="3274300" y="418600"/>
            <a:ext cx="2418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3가지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49" name="Google Shape;349;p57"/>
          <p:cNvCxnSpPr/>
          <p:nvPr/>
        </p:nvCxnSpPr>
        <p:spPr>
          <a:xfrm>
            <a:off x="316150" y="1018900"/>
            <a:ext cx="8334900" cy="8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57"/>
          <p:cNvSpPr txBox="1"/>
          <p:nvPr/>
        </p:nvSpPr>
        <p:spPr>
          <a:xfrm>
            <a:off x="833675" y="1811125"/>
            <a:ext cx="680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1.</a:t>
            </a:r>
            <a:endParaRPr sz="3000" b="1"/>
          </a:p>
        </p:txBody>
      </p:sp>
      <p:sp>
        <p:nvSpPr>
          <p:cNvPr id="351" name="Google Shape;351;p57"/>
          <p:cNvSpPr txBox="1"/>
          <p:nvPr/>
        </p:nvSpPr>
        <p:spPr>
          <a:xfrm>
            <a:off x="833675" y="2608650"/>
            <a:ext cx="680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2.</a:t>
            </a:r>
            <a:endParaRPr sz="3000" b="1"/>
          </a:p>
        </p:txBody>
      </p:sp>
      <p:sp>
        <p:nvSpPr>
          <p:cNvPr id="352" name="Google Shape;352;p57"/>
          <p:cNvSpPr txBox="1"/>
          <p:nvPr/>
        </p:nvSpPr>
        <p:spPr>
          <a:xfrm>
            <a:off x="867575" y="3482025"/>
            <a:ext cx="680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3.</a:t>
            </a:r>
            <a:endParaRPr sz="3000" b="1"/>
          </a:p>
        </p:txBody>
      </p:sp>
      <p:sp>
        <p:nvSpPr>
          <p:cNvPr id="353" name="Google Shape;353;p57"/>
          <p:cNvSpPr txBox="1"/>
          <p:nvPr/>
        </p:nvSpPr>
        <p:spPr>
          <a:xfrm>
            <a:off x="1473225" y="1941313"/>
            <a:ext cx="69375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이미지 선택시 이미지를 Python 서버로 보내 추천색상을 받아옴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4" name="Google Shape;354;p57"/>
          <p:cNvSpPr txBox="1"/>
          <p:nvPr/>
        </p:nvSpPr>
        <p:spPr>
          <a:xfrm>
            <a:off x="1548275" y="2738838"/>
            <a:ext cx="69375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이미지에서 정보를 공유하고자하는 아이템을 클릭 할 때 태그 생성 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5" name="Google Shape;355;p57"/>
          <p:cNvSpPr txBox="1"/>
          <p:nvPr/>
        </p:nvSpPr>
        <p:spPr>
          <a:xfrm>
            <a:off x="1548275" y="3612225"/>
            <a:ext cx="56613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등록버튼을 눌렀을 때 file, post, item값을 DB에 저장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/>
          <p:nvPr/>
        </p:nvSpPr>
        <p:spPr>
          <a:xfrm>
            <a:off x="2460975" y="288400"/>
            <a:ext cx="35748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“    1.                    ”</a:t>
            </a:r>
            <a:endParaRPr sz="3000" b="1"/>
          </a:p>
        </p:txBody>
      </p:sp>
      <p:sp>
        <p:nvSpPr>
          <p:cNvPr id="361" name="Google Shape;361;p58"/>
          <p:cNvSpPr txBox="1"/>
          <p:nvPr/>
        </p:nvSpPr>
        <p:spPr>
          <a:xfrm>
            <a:off x="3274300" y="418600"/>
            <a:ext cx="2418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Server값 전달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62" name="Google Shape;362;p58"/>
          <p:cNvCxnSpPr/>
          <p:nvPr/>
        </p:nvCxnSpPr>
        <p:spPr>
          <a:xfrm>
            <a:off x="316150" y="1018900"/>
            <a:ext cx="8334900" cy="8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3" name="Google Shape;36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00" y="1508575"/>
            <a:ext cx="86772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/>
        </p:nvSpPr>
        <p:spPr>
          <a:xfrm>
            <a:off x="2474450" y="288400"/>
            <a:ext cx="3643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“  2.             ”</a:t>
            </a:r>
            <a:endParaRPr sz="3000" b="1"/>
          </a:p>
        </p:txBody>
      </p:sp>
      <p:sp>
        <p:nvSpPr>
          <p:cNvPr id="369" name="Google Shape;369;p59"/>
          <p:cNvSpPr/>
          <p:nvPr/>
        </p:nvSpPr>
        <p:spPr>
          <a:xfrm>
            <a:off x="4389075" y="1509975"/>
            <a:ext cx="4136400" cy="3149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9"/>
          <p:cNvSpPr txBox="1"/>
          <p:nvPr/>
        </p:nvSpPr>
        <p:spPr>
          <a:xfrm>
            <a:off x="4740925" y="1325675"/>
            <a:ext cx="2471100" cy="3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&lt;div id=”itemTagWrap”&gt;</a:t>
            </a:r>
            <a:endParaRPr b="1"/>
          </a:p>
        </p:txBody>
      </p:sp>
      <p:grpSp>
        <p:nvGrpSpPr>
          <p:cNvPr id="371" name="Google Shape;371;p59"/>
          <p:cNvGrpSpPr/>
          <p:nvPr/>
        </p:nvGrpSpPr>
        <p:grpSpPr>
          <a:xfrm>
            <a:off x="4632850" y="1718400"/>
            <a:ext cx="3643500" cy="2723450"/>
            <a:chOff x="4632850" y="1489800"/>
            <a:chExt cx="3643500" cy="2723450"/>
          </a:xfrm>
        </p:grpSpPr>
        <p:sp>
          <p:nvSpPr>
            <p:cNvPr id="372" name="Google Shape;372;p59"/>
            <p:cNvSpPr/>
            <p:nvPr/>
          </p:nvSpPr>
          <p:spPr>
            <a:xfrm>
              <a:off x="4632850" y="1675850"/>
              <a:ext cx="3643500" cy="253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9"/>
            <p:cNvSpPr txBox="1"/>
            <p:nvPr/>
          </p:nvSpPr>
          <p:spPr>
            <a:xfrm>
              <a:off x="5115000" y="1489800"/>
              <a:ext cx="2021100" cy="351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&lt;div id=”itemTag”&gt;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59"/>
            <p:cNvSpPr/>
            <p:nvPr/>
          </p:nvSpPr>
          <p:spPr>
            <a:xfrm>
              <a:off x="4938400" y="2091200"/>
              <a:ext cx="3053100" cy="1882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9"/>
            <p:cNvSpPr txBox="1"/>
            <p:nvPr/>
          </p:nvSpPr>
          <p:spPr>
            <a:xfrm>
              <a:off x="5303000" y="1882525"/>
              <a:ext cx="1593900" cy="351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&lt;div id=”tag”&gt;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59"/>
            <p:cNvSpPr txBox="1"/>
            <p:nvPr/>
          </p:nvSpPr>
          <p:spPr>
            <a:xfrm>
              <a:off x="5668000" y="2740400"/>
              <a:ext cx="1593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&lt;input&gt;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7" name="Google Shape;377;p59"/>
          <p:cNvSpPr/>
          <p:nvPr/>
        </p:nvSpPr>
        <p:spPr>
          <a:xfrm>
            <a:off x="845625" y="1509975"/>
            <a:ext cx="2669700" cy="314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8" name="Google Shape;378;p59"/>
          <p:cNvCxnSpPr/>
          <p:nvPr/>
        </p:nvCxnSpPr>
        <p:spPr>
          <a:xfrm>
            <a:off x="845725" y="1519700"/>
            <a:ext cx="2660700" cy="314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59"/>
          <p:cNvCxnSpPr/>
          <p:nvPr/>
        </p:nvCxnSpPr>
        <p:spPr>
          <a:xfrm flipH="1">
            <a:off x="854475" y="1519700"/>
            <a:ext cx="2652000" cy="314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59"/>
          <p:cNvSpPr txBox="1"/>
          <p:nvPr/>
        </p:nvSpPr>
        <p:spPr>
          <a:xfrm>
            <a:off x="1708875" y="2872300"/>
            <a:ext cx="9432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IMAGE</a:t>
            </a:r>
            <a:endParaRPr sz="1800" b="1"/>
          </a:p>
        </p:txBody>
      </p:sp>
      <p:pic>
        <p:nvPicPr>
          <p:cNvPr id="381" name="Google Shape;381;p59"/>
          <p:cNvPicPr preferRelativeResize="0"/>
          <p:nvPr/>
        </p:nvPicPr>
        <p:blipFill rotWithShape="1">
          <a:blip r:embed="rId3">
            <a:alphaModFix/>
          </a:blip>
          <a:srcRect l="16076" t="9834" r="21466" b="11740"/>
          <a:stretch/>
        </p:blipFill>
        <p:spPr>
          <a:xfrm>
            <a:off x="2652063" y="2923875"/>
            <a:ext cx="325176" cy="408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59"/>
          <p:cNvGrpSpPr/>
          <p:nvPr/>
        </p:nvGrpSpPr>
        <p:grpSpPr>
          <a:xfrm>
            <a:off x="4632850" y="1718400"/>
            <a:ext cx="3643500" cy="2723450"/>
            <a:chOff x="4632850" y="1489800"/>
            <a:chExt cx="3643500" cy="2723450"/>
          </a:xfrm>
        </p:grpSpPr>
        <p:grpSp>
          <p:nvGrpSpPr>
            <p:cNvPr id="383" name="Google Shape;383;p59"/>
            <p:cNvGrpSpPr/>
            <p:nvPr/>
          </p:nvGrpSpPr>
          <p:grpSpPr>
            <a:xfrm>
              <a:off x="4632850" y="1489800"/>
              <a:ext cx="3643500" cy="1276550"/>
              <a:chOff x="4632850" y="1489800"/>
              <a:chExt cx="3643500" cy="1276550"/>
            </a:xfrm>
          </p:grpSpPr>
          <p:sp>
            <p:nvSpPr>
              <p:cNvPr id="384" name="Google Shape;384;p59"/>
              <p:cNvSpPr/>
              <p:nvPr/>
            </p:nvSpPr>
            <p:spPr>
              <a:xfrm>
                <a:off x="4632850" y="1675850"/>
                <a:ext cx="3643500" cy="10905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9"/>
              <p:cNvSpPr txBox="1"/>
              <p:nvPr/>
            </p:nvSpPr>
            <p:spPr>
              <a:xfrm>
                <a:off x="5115000" y="1489800"/>
                <a:ext cx="2021100" cy="351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/>
                  <a:t>&lt;div id=”itemTag”&gt;</a:t>
                </a:r>
                <a:endParaRPr b="1"/>
              </a:p>
            </p:txBody>
          </p:sp>
          <p:sp>
            <p:nvSpPr>
              <p:cNvPr id="386" name="Google Shape;386;p59"/>
              <p:cNvSpPr/>
              <p:nvPr/>
            </p:nvSpPr>
            <p:spPr>
              <a:xfrm>
                <a:off x="4928050" y="2025273"/>
                <a:ext cx="3053100" cy="5466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9"/>
              <p:cNvSpPr txBox="1"/>
              <p:nvPr/>
            </p:nvSpPr>
            <p:spPr>
              <a:xfrm>
                <a:off x="5292650" y="1816588"/>
                <a:ext cx="1593900" cy="351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/>
                  <a:t>&lt;div id=”tag”&gt;</a:t>
                </a:r>
                <a:endParaRPr b="1"/>
              </a:p>
            </p:txBody>
          </p:sp>
          <p:sp>
            <p:nvSpPr>
              <p:cNvPr id="388" name="Google Shape;388;p59"/>
              <p:cNvSpPr txBox="1"/>
              <p:nvPr/>
            </p:nvSpPr>
            <p:spPr>
              <a:xfrm>
                <a:off x="5657650" y="2094425"/>
                <a:ext cx="1593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/>
                  <a:t>&lt;input&gt;</a:t>
                </a:r>
                <a:endParaRPr b="1"/>
              </a:p>
            </p:txBody>
          </p:sp>
        </p:grpSp>
        <p:grpSp>
          <p:nvGrpSpPr>
            <p:cNvPr id="389" name="Google Shape;389;p59"/>
            <p:cNvGrpSpPr/>
            <p:nvPr/>
          </p:nvGrpSpPr>
          <p:grpSpPr>
            <a:xfrm>
              <a:off x="4632850" y="2936700"/>
              <a:ext cx="3643500" cy="1276550"/>
              <a:chOff x="4632850" y="1489800"/>
              <a:chExt cx="3643500" cy="1276550"/>
            </a:xfrm>
          </p:grpSpPr>
          <p:sp>
            <p:nvSpPr>
              <p:cNvPr id="390" name="Google Shape;390;p59"/>
              <p:cNvSpPr/>
              <p:nvPr/>
            </p:nvSpPr>
            <p:spPr>
              <a:xfrm>
                <a:off x="4632850" y="1675850"/>
                <a:ext cx="3643500" cy="10905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9"/>
              <p:cNvSpPr txBox="1"/>
              <p:nvPr/>
            </p:nvSpPr>
            <p:spPr>
              <a:xfrm>
                <a:off x="5115000" y="1489800"/>
                <a:ext cx="2021100" cy="351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/>
                  <a:t>&lt;div id=”itemTag”&gt;</a:t>
                </a:r>
                <a:endParaRPr b="1"/>
              </a:p>
            </p:txBody>
          </p:sp>
          <p:sp>
            <p:nvSpPr>
              <p:cNvPr id="392" name="Google Shape;392;p59"/>
              <p:cNvSpPr/>
              <p:nvPr/>
            </p:nvSpPr>
            <p:spPr>
              <a:xfrm>
                <a:off x="4928050" y="2025273"/>
                <a:ext cx="3053100" cy="5466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9"/>
              <p:cNvSpPr txBox="1"/>
              <p:nvPr/>
            </p:nvSpPr>
            <p:spPr>
              <a:xfrm>
                <a:off x="5292650" y="1816588"/>
                <a:ext cx="1593900" cy="351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/>
                  <a:t>&lt;div id=”tag”&gt;</a:t>
                </a:r>
                <a:endParaRPr b="1"/>
              </a:p>
            </p:txBody>
          </p:sp>
          <p:sp>
            <p:nvSpPr>
              <p:cNvPr id="394" name="Google Shape;394;p59"/>
              <p:cNvSpPr txBox="1"/>
              <p:nvPr/>
            </p:nvSpPr>
            <p:spPr>
              <a:xfrm>
                <a:off x="5657650" y="2094425"/>
                <a:ext cx="1593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/>
                  <a:t>&lt;input&gt;</a:t>
                </a:r>
                <a:endParaRPr b="1"/>
              </a:p>
            </p:txBody>
          </p:sp>
        </p:grpSp>
      </p:grpSp>
      <p:sp>
        <p:nvSpPr>
          <p:cNvPr id="395" name="Google Shape;395;p59"/>
          <p:cNvSpPr txBox="1"/>
          <p:nvPr/>
        </p:nvSpPr>
        <p:spPr>
          <a:xfrm>
            <a:off x="3315425" y="418600"/>
            <a:ext cx="2418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태그생성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96" name="Google Shape;396;p59"/>
          <p:cNvCxnSpPr/>
          <p:nvPr/>
        </p:nvCxnSpPr>
        <p:spPr>
          <a:xfrm>
            <a:off x="316150" y="1018900"/>
            <a:ext cx="8334900" cy="8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/>
        </p:nvSpPr>
        <p:spPr>
          <a:xfrm>
            <a:off x="2218350" y="288525"/>
            <a:ext cx="4892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“  3.                                 ”</a:t>
            </a:r>
            <a:endParaRPr sz="3000" b="1"/>
          </a:p>
        </p:txBody>
      </p:sp>
      <p:sp>
        <p:nvSpPr>
          <p:cNvPr id="402" name="Google Shape;402;p60"/>
          <p:cNvSpPr/>
          <p:nvPr/>
        </p:nvSpPr>
        <p:spPr>
          <a:xfrm>
            <a:off x="806175" y="1597825"/>
            <a:ext cx="1854900" cy="2261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0"/>
          <p:cNvSpPr txBox="1"/>
          <p:nvPr/>
        </p:nvSpPr>
        <p:spPr>
          <a:xfrm>
            <a:off x="3186825" y="418600"/>
            <a:ext cx="68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/>
              <a:t>File</a:t>
            </a:r>
            <a:endParaRPr sz="1800" b="1" dirty="0"/>
          </a:p>
        </p:txBody>
      </p:sp>
      <p:sp>
        <p:nvSpPr>
          <p:cNvPr id="404" name="Google Shape;404;p60"/>
          <p:cNvSpPr txBox="1"/>
          <p:nvPr/>
        </p:nvSpPr>
        <p:spPr>
          <a:xfrm>
            <a:off x="4141150" y="418600"/>
            <a:ext cx="68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Post</a:t>
            </a:r>
            <a:endParaRPr sz="1800" b="1"/>
          </a:p>
        </p:txBody>
      </p:sp>
      <p:sp>
        <p:nvSpPr>
          <p:cNvPr id="405" name="Google Shape;405;p60"/>
          <p:cNvSpPr txBox="1"/>
          <p:nvPr/>
        </p:nvSpPr>
        <p:spPr>
          <a:xfrm>
            <a:off x="5095450" y="418600"/>
            <a:ext cx="16038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Item DB저장</a:t>
            </a:r>
            <a:endParaRPr sz="1800" b="1"/>
          </a:p>
        </p:txBody>
      </p:sp>
      <p:sp>
        <p:nvSpPr>
          <p:cNvPr id="406" name="Google Shape;406;p60"/>
          <p:cNvSpPr/>
          <p:nvPr/>
        </p:nvSpPr>
        <p:spPr>
          <a:xfrm>
            <a:off x="3871750" y="545800"/>
            <a:ext cx="243000" cy="170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0"/>
          <p:cNvSpPr/>
          <p:nvPr/>
        </p:nvSpPr>
        <p:spPr>
          <a:xfrm>
            <a:off x="4899775" y="545800"/>
            <a:ext cx="243000" cy="170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8" name="Google Shape;408;p60"/>
          <p:cNvCxnSpPr/>
          <p:nvPr/>
        </p:nvCxnSpPr>
        <p:spPr>
          <a:xfrm>
            <a:off x="316150" y="1018900"/>
            <a:ext cx="8334900" cy="8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60"/>
          <p:cNvSpPr txBox="1"/>
          <p:nvPr/>
        </p:nvSpPr>
        <p:spPr>
          <a:xfrm>
            <a:off x="1293225" y="1959375"/>
            <a:ext cx="8808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Ajax</a:t>
            </a:r>
            <a:endParaRPr b="1"/>
          </a:p>
        </p:txBody>
      </p:sp>
      <p:sp>
        <p:nvSpPr>
          <p:cNvPr id="410" name="Google Shape;410;p60"/>
          <p:cNvSpPr/>
          <p:nvPr/>
        </p:nvSpPr>
        <p:spPr>
          <a:xfrm>
            <a:off x="3845175" y="1597825"/>
            <a:ext cx="1854900" cy="2261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8106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0"/>
          <p:cNvSpPr txBox="1"/>
          <p:nvPr/>
        </p:nvSpPr>
        <p:spPr>
          <a:xfrm>
            <a:off x="4246425" y="1999600"/>
            <a:ext cx="10524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Controller</a:t>
            </a:r>
            <a:endParaRPr b="1"/>
          </a:p>
        </p:txBody>
      </p:sp>
      <p:sp>
        <p:nvSpPr>
          <p:cNvPr id="412" name="Google Shape;412;p60"/>
          <p:cNvSpPr txBox="1"/>
          <p:nvPr/>
        </p:nvSpPr>
        <p:spPr>
          <a:xfrm>
            <a:off x="4246425" y="2500375"/>
            <a:ext cx="10524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Service</a:t>
            </a:r>
            <a:endParaRPr b="1"/>
          </a:p>
        </p:txBody>
      </p:sp>
      <p:sp>
        <p:nvSpPr>
          <p:cNvPr id="413" name="Google Shape;413;p60"/>
          <p:cNvSpPr txBox="1"/>
          <p:nvPr/>
        </p:nvSpPr>
        <p:spPr>
          <a:xfrm>
            <a:off x="4246425" y="3001150"/>
            <a:ext cx="10524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jpa</a:t>
            </a:r>
            <a:endParaRPr b="1"/>
          </a:p>
        </p:txBody>
      </p:sp>
      <p:pic>
        <p:nvPicPr>
          <p:cNvPr id="414" name="Google Shape;414;p60"/>
          <p:cNvPicPr preferRelativeResize="0"/>
          <p:nvPr/>
        </p:nvPicPr>
        <p:blipFill rotWithShape="1">
          <a:blip r:embed="rId3">
            <a:alphaModFix/>
          </a:blip>
          <a:srcRect l="25958" r="25852" b="5508"/>
          <a:stretch/>
        </p:blipFill>
        <p:spPr>
          <a:xfrm>
            <a:off x="6979975" y="1959385"/>
            <a:ext cx="1357850" cy="153829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0"/>
          <p:cNvSpPr/>
          <p:nvPr/>
        </p:nvSpPr>
        <p:spPr>
          <a:xfrm>
            <a:off x="2726925" y="2114650"/>
            <a:ext cx="1052400" cy="12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0"/>
          <p:cNvSpPr/>
          <p:nvPr/>
        </p:nvSpPr>
        <p:spPr>
          <a:xfrm>
            <a:off x="5813825" y="2114650"/>
            <a:ext cx="1052400" cy="12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0"/>
          <p:cNvSpPr txBox="1"/>
          <p:nvPr/>
        </p:nvSpPr>
        <p:spPr>
          <a:xfrm>
            <a:off x="2910675" y="1819450"/>
            <a:ext cx="68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File</a:t>
            </a:r>
            <a:endParaRPr b="1"/>
          </a:p>
        </p:txBody>
      </p:sp>
      <p:sp>
        <p:nvSpPr>
          <p:cNvPr id="418" name="Google Shape;418;p60"/>
          <p:cNvSpPr txBox="1"/>
          <p:nvPr/>
        </p:nvSpPr>
        <p:spPr>
          <a:xfrm>
            <a:off x="5997575" y="1762750"/>
            <a:ext cx="68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File</a:t>
            </a:r>
            <a:endParaRPr b="1"/>
          </a:p>
        </p:txBody>
      </p:sp>
      <p:sp>
        <p:nvSpPr>
          <p:cNvPr id="419" name="Google Shape;419;p60"/>
          <p:cNvSpPr/>
          <p:nvPr/>
        </p:nvSpPr>
        <p:spPr>
          <a:xfrm>
            <a:off x="5813825" y="2730475"/>
            <a:ext cx="1052400" cy="12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8106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0"/>
          <p:cNvSpPr/>
          <p:nvPr/>
        </p:nvSpPr>
        <p:spPr>
          <a:xfrm flipH="1">
            <a:off x="5813825" y="3291175"/>
            <a:ext cx="1052400" cy="12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8106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0"/>
          <p:cNvSpPr txBox="1"/>
          <p:nvPr/>
        </p:nvSpPr>
        <p:spPr>
          <a:xfrm>
            <a:off x="5748275" y="2418300"/>
            <a:ext cx="11835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File PK요청</a:t>
            </a:r>
            <a:endParaRPr b="1"/>
          </a:p>
        </p:txBody>
      </p:sp>
      <p:sp>
        <p:nvSpPr>
          <p:cNvPr id="422" name="Google Shape;422;p60"/>
          <p:cNvSpPr txBox="1"/>
          <p:nvPr/>
        </p:nvSpPr>
        <p:spPr>
          <a:xfrm>
            <a:off x="5748275" y="3001150"/>
            <a:ext cx="11835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File PK</a:t>
            </a:r>
            <a:endParaRPr b="1"/>
          </a:p>
        </p:txBody>
      </p:sp>
      <p:sp>
        <p:nvSpPr>
          <p:cNvPr id="423" name="Google Shape;423;p60"/>
          <p:cNvSpPr/>
          <p:nvPr/>
        </p:nvSpPr>
        <p:spPr>
          <a:xfrm rot="10800000">
            <a:off x="2726925" y="3205375"/>
            <a:ext cx="1052400" cy="12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8106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60"/>
          <p:cNvSpPr txBox="1"/>
          <p:nvPr/>
        </p:nvSpPr>
        <p:spPr>
          <a:xfrm>
            <a:off x="2661375" y="2882875"/>
            <a:ext cx="11835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File PK</a:t>
            </a:r>
            <a:endParaRPr b="1"/>
          </a:p>
        </p:txBody>
      </p:sp>
      <p:sp>
        <p:nvSpPr>
          <p:cNvPr id="425" name="Google Shape;425;p60"/>
          <p:cNvSpPr txBox="1"/>
          <p:nvPr/>
        </p:nvSpPr>
        <p:spPr>
          <a:xfrm>
            <a:off x="926450" y="3082375"/>
            <a:ext cx="16038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success(</a:t>
            </a:r>
            <a:r>
              <a:rPr lang="ko" b="1" u="sng"/>
              <a:t>filePk</a:t>
            </a:r>
            <a:r>
              <a:rPr lang="ko" b="1"/>
              <a:t>)</a:t>
            </a:r>
            <a:endParaRPr b="1"/>
          </a:p>
        </p:txBody>
      </p:sp>
      <p:cxnSp>
        <p:nvCxnSpPr>
          <p:cNvPr id="426" name="Google Shape;426;p60"/>
          <p:cNvCxnSpPr>
            <a:stCxn id="402" idx="1"/>
            <a:endCxn id="402" idx="3"/>
          </p:cNvCxnSpPr>
          <p:nvPr/>
        </p:nvCxnSpPr>
        <p:spPr>
          <a:xfrm>
            <a:off x="806175" y="2728525"/>
            <a:ext cx="185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60"/>
          <p:cNvSpPr txBox="1"/>
          <p:nvPr/>
        </p:nvSpPr>
        <p:spPr>
          <a:xfrm>
            <a:off x="1027850" y="4361200"/>
            <a:ext cx="21273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Post Ajax에서 사용</a:t>
            </a:r>
            <a:endParaRPr b="1" dirty="0"/>
          </a:p>
        </p:txBody>
      </p:sp>
      <p:cxnSp>
        <p:nvCxnSpPr>
          <p:cNvPr id="428" name="Google Shape;428;p60"/>
          <p:cNvCxnSpPr/>
          <p:nvPr/>
        </p:nvCxnSpPr>
        <p:spPr>
          <a:xfrm flipH="1">
            <a:off x="2090150" y="3407725"/>
            <a:ext cx="2700" cy="9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1B3D8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61"/>
          <p:cNvSpPr txBox="1">
            <a:spLocks noGrp="1"/>
          </p:cNvSpPr>
          <p:nvPr>
            <p:ph type="title"/>
          </p:nvPr>
        </p:nvSpPr>
        <p:spPr>
          <a:xfrm>
            <a:off x="512700" y="1810350"/>
            <a:ext cx="89904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토큰을 통한 검색 구현 </a:t>
            </a:r>
            <a:endParaRPr sz="4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feat. tokenfield, QueryDSL, ajax</a:t>
            </a:r>
            <a:endParaRPr sz="5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2"/>
          <p:cNvSpPr txBox="1"/>
          <p:nvPr/>
        </p:nvSpPr>
        <p:spPr>
          <a:xfrm>
            <a:off x="2689575" y="288400"/>
            <a:ext cx="35748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“                     ”</a:t>
            </a:r>
            <a:endParaRPr sz="3000" b="1"/>
          </a:p>
        </p:txBody>
      </p:sp>
      <p:sp>
        <p:nvSpPr>
          <p:cNvPr id="440" name="Google Shape;440;p62"/>
          <p:cNvSpPr txBox="1"/>
          <p:nvPr/>
        </p:nvSpPr>
        <p:spPr>
          <a:xfrm>
            <a:off x="3274300" y="418600"/>
            <a:ext cx="2418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토큰기반 검색이란?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441" name="Google Shape;441;p62"/>
          <p:cNvCxnSpPr/>
          <p:nvPr/>
        </p:nvCxnSpPr>
        <p:spPr>
          <a:xfrm>
            <a:off x="316150" y="1018900"/>
            <a:ext cx="8334900" cy="8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62"/>
          <p:cNvSpPr txBox="1"/>
          <p:nvPr/>
        </p:nvSpPr>
        <p:spPr>
          <a:xfrm>
            <a:off x="561000" y="1275400"/>
            <a:ext cx="8583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검색어 직접 입력 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용어의 문제: </a:t>
            </a:r>
            <a:r>
              <a:rPr lang="ko" dirty="0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패션용어에 무지할 경우 </a:t>
            </a:r>
            <a:endParaRPr dirty="0">
              <a:solidFill>
                <a:schemeClr val="dk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원하는 정보에 접근 어려움, 정확도 하락  </a:t>
            </a:r>
            <a:endParaRPr dirty="0">
              <a:solidFill>
                <a:schemeClr val="dk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3" name="Google Shape;443;p62"/>
          <p:cNvSpPr txBox="1"/>
          <p:nvPr/>
        </p:nvSpPr>
        <p:spPr>
          <a:xfrm>
            <a:off x="705750" y="3272900"/>
            <a:ext cx="8583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토큰 기반 검색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색상, 옷 유형, 브랜드 등의 </a:t>
            </a:r>
            <a:r>
              <a:rPr lang="ko" sz="1800" b="1" dirty="0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속성</a:t>
            </a:r>
            <a:r>
              <a:rPr lang="ko" dirty="0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미리 제시,</a:t>
            </a:r>
            <a:endParaRPr dirty="0">
              <a:solidFill>
                <a:schemeClr val="dk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유저는 속성들을 </a:t>
            </a:r>
            <a:r>
              <a:rPr lang="ko" sz="1800" b="1" dirty="0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조합</a:t>
            </a:r>
            <a:r>
              <a:rPr lang="ko" dirty="0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endParaRPr dirty="0">
              <a:solidFill>
                <a:schemeClr val="dk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원하는 스타일을 쉽게 </a:t>
            </a:r>
            <a:r>
              <a:rPr lang="ko" sz="1800" b="1" dirty="0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r>
              <a:rPr lang="ko" dirty="0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하는 방법 구상</a:t>
            </a:r>
            <a:endParaRPr dirty="0">
              <a:solidFill>
                <a:schemeClr val="dk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4" name="Google Shape;444;p62"/>
          <p:cNvSpPr/>
          <p:nvPr/>
        </p:nvSpPr>
        <p:spPr>
          <a:xfrm rot="5400000">
            <a:off x="4126300" y="2549225"/>
            <a:ext cx="714600" cy="510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"/>
          <p:cNvSpPr txBox="1"/>
          <p:nvPr/>
        </p:nvSpPr>
        <p:spPr>
          <a:xfrm>
            <a:off x="2689575" y="288400"/>
            <a:ext cx="35748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“                     ”</a:t>
            </a:r>
            <a:endParaRPr sz="3000" b="1"/>
          </a:p>
        </p:txBody>
      </p:sp>
      <p:sp>
        <p:nvSpPr>
          <p:cNvPr id="450" name="Google Shape;450;p63"/>
          <p:cNvSpPr txBox="1"/>
          <p:nvPr/>
        </p:nvSpPr>
        <p:spPr>
          <a:xfrm>
            <a:off x="3274300" y="418600"/>
            <a:ext cx="2418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검색 작동 원리 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451" name="Google Shape;451;p63"/>
          <p:cNvCxnSpPr/>
          <p:nvPr/>
        </p:nvCxnSpPr>
        <p:spPr>
          <a:xfrm>
            <a:off x="316150" y="1018900"/>
            <a:ext cx="8334900" cy="8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63"/>
          <p:cNvSpPr txBox="1"/>
          <p:nvPr/>
        </p:nvSpPr>
        <p:spPr>
          <a:xfrm>
            <a:off x="224075" y="1811125"/>
            <a:ext cx="680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1.</a:t>
            </a:r>
            <a:endParaRPr sz="3000" b="1"/>
          </a:p>
        </p:txBody>
      </p:sp>
      <p:sp>
        <p:nvSpPr>
          <p:cNvPr id="453" name="Google Shape;453;p63"/>
          <p:cNvSpPr txBox="1"/>
          <p:nvPr/>
        </p:nvSpPr>
        <p:spPr>
          <a:xfrm>
            <a:off x="278225" y="2865188"/>
            <a:ext cx="680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2.</a:t>
            </a:r>
            <a:endParaRPr sz="3000" b="1"/>
          </a:p>
        </p:txBody>
      </p:sp>
      <p:sp>
        <p:nvSpPr>
          <p:cNvPr id="454" name="Google Shape;454;p63"/>
          <p:cNvSpPr txBox="1"/>
          <p:nvPr/>
        </p:nvSpPr>
        <p:spPr>
          <a:xfrm>
            <a:off x="298425" y="4217700"/>
            <a:ext cx="680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3.</a:t>
            </a:r>
            <a:endParaRPr sz="3000" b="1"/>
          </a:p>
        </p:txBody>
      </p:sp>
      <p:sp>
        <p:nvSpPr>
          <p:cNvPr id="455" name="Google Shape;455;p63"/>
          <p:cNvSpPr txBox="1"/>
          <p:nvPr/>
        </p:nvSpPr>
        <p:spPr>
          <a:xfrm>
            <a:off x="224075" y="1950313"/>
            <a:ext cx="40803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검색창 구현, 검색어 전송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56" name="Google Shape;456;p63"/>
          <p:cNvSpPr txBox="1"/>
          <p:nvPr/>
        </p:nvSpPr>
        <p:spPr>
          <a:xfrm>
            <a:off x="-88700" y="4402875"/>
            <a:ext cx="56613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동적으로 쿼리문 작성, 결과 출력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57" name="Google Shape;457;p63"/>
          <p:cNvSpPr txBox="1"/>
          <p:nvPr/>
        </p:nvSpPr>
        <p:spPr>
          <a:xfrm>
            <a:off x="766900" y="1538838"/>
            <a:ext cx="4805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dk2"/>
                </a:solidFill>
              </a:rPr>
              <a:t>Tokenfield Plugin, AJAX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458" name="Google Shape;458;p63"/>
          <p:cNvSpPr txBox="1"/>
          <p:nvPr/>
        </p:nvSpPr>
        <p:spPr>
          <a:xfrm>
            <a:off x="479300" y="3156113"/>
            <a:ext cx="40803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검색어 문자 처리</a:t>
            </a:r>
            <a:endParaRPr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9" name="Google Shape;459;p63"/>
          <p:cNvSpPr txBox="1"/>
          <p:nvPr/>
        </p:nvSpPr>
        <p:spPr>
          <a:xfrm>
            <a:off x="755300" y="3994888"/>
            <a:ext cx="25071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dk2"/>
                </a:solidFill>
              </a:rPr>
              <a:t>QueryDSL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460" name="Google Shape;460;p63"/>
          <p:cNvSpPr/>
          <p:nvPr/>
        </p:nvSpPr>
        <p:spPr>
          <a:xfrm>
            <a:off x="3449075" y="3600100"/>
            <a:ext cx="5583000" cy="720300"/>
          </a:xfrm>
          <a:prstGeom prst="flowChartAlternateProcess">
            <a:avLst/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2"/>
              </a:highlight>
            </a:endParaRPr>
          </a:p>
        </p:txBody>
      </p:sp>
      <p:sp>
        <p:nvSpPr>
          <p:cNvPr id="461" name="Google Shape;461;p63"/>
          <p:cNvSpPr/>
          <p:nvPr/>
        </p:nvSpPr>
        <p:spPr>
          <a:xfrm>
            <a:off x="3648725" y="3809417"/>
            <a:ext cx="12024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부위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62" name="Google Shape;462;p63"/>
          <p:cNvSpPr/>
          <p:nvPr/>
        </p:nvSpPr>
        <p:spPr>
          <a:xfrm>
            <a:off x="4130740" y="3809417"/>
            <a:ext cx="7314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상의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63" name="Google Shape;463;p63"/>
          <p:cNvSpPr/>
          <p:nvPr/>
        </p:nvSpPr>
        <p:spPr>
          <a:xfrm>
            <a:off x="4989891" y="3809417"/>
            <a:ext cx="12024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색상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64" name="Google Shape;464;p63"/>
          <p:cNvSpPr/>
          <p:nvPr/>
        </p:nvSpPr>
        <p:spPr>
          <a:xfrm>
            <a:off x="5471906" y="3809417"/>
            <a:ext cx="7314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흰색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65" name="Google Shape;465;p63"/>
          <p:cNvSpPr/>
          <p:nvPr/>
        </p:nvSpPr>
        <p:spPr>
          <a:xfrm>
            <a:off x="6331058" y="3809417"/>
            <a:ext cx="12024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브랜드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66" name="Google Shape;466;p63"/>
          <p:cNvSpPr/>
          <p:nvPr/>
        </p:nvSpPr>
        <p:spPr>
          <a:xfrm>
            <a:off x="7020051" y="3809400"/>
            <a:ext cx="5244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구찌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67" name="Google Shape;467;p63"/>
          <p:cNvSpPr/>
          <p:nvPr/>
        </p:nvSpPr>
        <p:spPr>
          <a:xfrm>
            <a:off x="7672224" y="3809417"/>
            <a:ext cx="12024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스타일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68" name="Google Shape;468;p63"/>
          <p:cNvSpPr/>
          <p:nvPr/>
        </p:nvSpPr>
        <p:spPr>
          <a:xfrm>
            <a:off x="8303401" y="3809400"/>
            <a:ext cx="5823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댄디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69" name="Google Shape;469;p63"/>
          <p:cNvSpPr txBox="1"/>
          <p:nvPr/>
        </p:nvSpPr>
        <p:spPr>
          <a:xfrm>
            <a:off x="3622428" y="3519795"/>
            <a:ext cx="1202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tokenarray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0" name="Google Shape;470;p63"/>
          <p:cNvSpPr txBox="1"/>
          <p:nvPr/>
        </p:nvSpPr>
        <p:spPr>
          <a:xfrm>
            <a:off x="3426626" y="3225540"/>
            <a:ext cx="1646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Old Standard TT"/>
                <a:ea typeface="Old Standard TT"/>
                <a:cs typeface="Old Standard TT"/>
                <a:sym typeface="Old Standard TT"/>
              </a:rPr>
              <a:t>TokenArrList</a:t>
            </a:r>
            <a:endParaRPr sz="18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1" name="Google Shape;471;p63"/>
          <p:cNvSpPr txBox="1"/>
          <p:nvPr/>
        </p:nvSpPr>
        <p:spPr>
          <a:xfrm>
            <a:off x="4882326" y="3527576"/>
            <a:ext cx="1202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tokenarray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2" name="Google Shape;472;p63"/>
          <p:cNvSpPr txBox="1"/>
          <p:nvPr/>
        </p:nvSpPr>
        <p:spPr>
          <a:xfrm>
            <a:off x="6280525" y="3527576"/>
            <a:ext cx="1202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tokenarray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3" name="Google Shape;473;p63"/>
          <p:cNvSpPr txBox="1"/>
          <p:nvPr/>
        </p:nvSpPr>
        <p:spPr>
          <a:xfrm>
            <a:off x="7618094" y="3529906"/>
            <a:ext cx="1202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tokenarray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4" name="Google Shape;474;p63"/>
          <p:cNvSpPr/>
          <p:nvPr/>
        </p:nvSpPr>
        <p:spPr>
          <a:xfrm rot="5400000">
            <a:off x="6132975" y="3041481"/>
            <a:ext cx="366900" cy="510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3"/>
          <p:cNvSpPr/>
          <p:nvPr/>
        </p:nvSpPr>
        <p:spPr>
          <a:xfrm>
            <a:off x="3477793" y="2314751"/>
            <a:ext cx="5522400" cy="720300"/>
          </a:xfrm>
          <a:prstGeom prst="flowChartAlternateProcess">
            <a:avLst/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2"/>
              </a:highlight>
            </a:endParaRPr>
          </a:p>
        </p:txBody>
      </p:sp>
      <p:pic>
        <p:nvPicPr>
          <p:cNvPr id="476" name="Google Shape;47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018" y="2373726"/>
            <a:ext cx="51816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3"/>
          <p:cNvSpPr txBox="1"/>
          <p:nvPr/>
        </p:nvSpPr>
        <p:spPr>
          <a:xfrm>
            <a:off x="312125" y="2789300"/>
            <a:ext cx="25071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dk2"/>
                </a:solidFill>
              </a:rPr>
              <a:t>JAVA</a:t>
            </a:r>
            <a:endParaRPr sz="30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/>
          <p:nvPr/>
        </p:nvSpPr>
        <p:spPr>
          <a:xfrm>
            <a:off x="6187900" y="310225"/>
            <a:ext cx="1866000" cy="22140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Maria DB</a:t>
            </a:r>
            <a:endParaRPr/>
          </a:p>
        </p:txBody>
      </p:sp>
      <p:sp>
        <p:nvSpPr>
          <p:cNvPr id="258" name="Google Shape;258;p46"/>
          <p:cNvSpPr/>
          <p:nvPr/>
        </p:nvSpPr>
        <p:spPr>
          <a:xfrm>
            <a:off x="1110300" y="3569000"/>
            <a:ext cx="1527600" cy="1527600"/>
          </a:xfrm>
          <a:prstGeom prst="smileyFace">
            <a:avLst>
              <a:gd name="adj" fmla="val 4653"/>
            </a:avLst>
          </a:prstGeom>
          <a:solidFill>
            <a:srgbClr val="FFF2CC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Client</a:t>
            </a:r>
            <a:endParaRPr sz="2400"/>
          </a:p>
        </p:txBody>
      </p:sp>
      <p:grpSp>
        <p:nvGrpSpPr>
          <p:cNvPr id="259" name="Google Shape;259;p46"/>
          <p:cNvGrpSpPr/>
          <p:nvPr/>
        </p:nvGrpSpPr>
        <p:grpSpPr>
          <a:xfrm>
            <a:off x="714375" y="97550"/>
            <a:ext cx="4021975" cy="3016375"/>
            <a:chOff x="714375" y="97550"/>
            <a:chExt cx="4021975" cy="3016375"/>
          </a:xfrm>
        </p:grpSpPr>
        <p:sp>
          <p:nvSpPr>
            <p:cNvPr id="260" name="Google Shape;260;p46"/>
            <p:cNvSpPr/>
            <p:nvPr/>
          </p:nvSpPr>
          <p:spPr>
            <a:xfrm>
              <a:off x="733750" y="590625"/>
              <a:ext cx="4002600" cy="25233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>
                  <a:solidFill>
                    <a:srgbClr val="38761D"/>
                  </a:solidFill>
                </a:rPr>
                <a:t>[web server]</a:t>
              </a:r>
              <a:endParaRPr sz="2400">
                <a:solidFill>
                  <a:srgbClr val="38761D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0" b="1"/>
                <a:t>Fashion Log</a:t>
              </a:r>
              <a:endParaRPr sz="5000" b="1"/>
            </a:p>
          </p:txBody>
        </p:sp>
        <p:sp>
          <p:nvSpPr>
            <p:cNvPr id="261" name="Google Shape;261;p46"/>
            <p:cNvSpPr/>
            <p:nvPr/>
          </p:nvSpPr>
          <p:spPr>
            <a:xfrm flipH="1">
              <a:off x="714375" y="97550"/>
              <a:ext cx="1063500" cy="10344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storage</a:t>
              </a:r>
              <a:endParaRPr/>
            </a:p>
          </p:txBody>
        </p:sp>
      </p:grpSp>
      <p:sp>
        <p:nvSpPr>
          <p:cNvPr id="262" name="Google Shape;262;p46"/>
          <p:cNvSpPr/>
          <p:nvPr/>
        </p:nvSpPr>
        <p:spPr>
          <a:xfrm rot="5400000">
            <a:off x="5245975" y="934225"/>
            <a:ext cx="327300" cy="1111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6"/>
          <p:cNvSpPr/>
          <p:nvPr/>
        </p:nvSpPr>
        <p:spPr>
          <a:xfrm>
            <a:off x="1710446" y="2524225"/>
            <a:ext cx="327300" cy="948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6"/>
          <p:cNvSpPr/>
          <p:nvPr/>
        </p:nvSpPr>
        <p:spPr>
          <a:xfrm>
            <a:off x="3519575" y="2461975"/>
            <a:ext cx="2445900" cy="14757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8761D"/>
                </a:solidFill>
              </a:rPr>
              <a:t>[API]</a:t>
            </a:r>
            <a:endParaRPr sz="1200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/>
              <a:t>Color processor</a:t>
            </a:r>
            <a:endParaRPr sz="2400" b="1"/>
          </a:p>
        </p:txBody>
      </p:sp>
      <p:grpSp>
        <p:nvGrpSpPr>
          <p:cNvPr id="265" name="Google Shape;265;p46"/>
          <p:cNvGrpSpPr/>
          <p:nvPr/>
        </p:nvGrpSpPr>
        <p:grpSpPr>
          <a:xfrm>
            <a:off x="2637900" y="3691125"/>
            <a:ext cx="2293200" cy="1149400"/>
            <a:chOff x="2637900" y="3691125"/>
            <a:chExt cx="2293200" cy="1149400"/>
          </a:xfrm>
        </p:grpSpPr>
        <p:sp>
          <p:nvSpPr>
            <p:cNvPr id="266" name="Google Shape;266;p46"/>
            <p:cNvSpPr/>
            <p:nvPr/>
          </p:nvSpPr>
          <p:spPr>
            <a:xfrm rot="5400000" flipH="1">
              <a:off x="3382500" y="3171525"/>
              <a:ext cx="1029000" cy="20682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6"/>
            <p:cNvSpPr/>
            <p:nvPr/>
          </p:nvSpPr>
          <p:spPr>
            <a:xfrm flipH="1">
              <a:off x="2637900" y="4336825"/>
              <a:ext cx="1199700" cy="503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4"/>
          <p:cNvSpPr/>
          <p:nvPr/>
        </p:nvSpPr>
        <p:spPr>
          <a:xfrm>
            <a:off x="444000" y="4365900"/>
            <a:ext cx="8256000" cy="596100"/>
          </a:xfrm>
          <a:prstGeom prst="chevron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64"/>
          <p:cNvSpPr/>
          <p:nvPr/>
        </p:nvSpPr>
        <p:spPr>
          <a:xfrm>
            <a:off x="653475" y="303650"/>
            <a:ext cx="3884700" cy="720300"/>
          </a:xfrm>
          <a:prstGeom prst="flowChartAlternateProcess">
            <a:avLst/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2"/>
              </a:highlight>
            </a:endParaRPr>
          </a:p>
        </p:txBody>
      </p:sp>
      <p:sp>
        <p:nvSpPr>
          <p:cNvPr id="484" name="Google Shape;484;p64"/>
          <p:cNvSpPr/>
          <p:nvPr/>
        </p:nvSpPr>
        <p:spPr>
          <a:xfrm>
            <a:off x="853125" y="512967"/>
            <a:ext cx="12024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Category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85" name="Google Shape;485;p64"/>
          <p:cNvSpPr/>
          <p:nvPr/>
        </p:nvSpPr>
        <p:spPr>
          <a:xfrm>
            <a:off x="1802928" y="512975"/>
            <a:ext cx="6333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하의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86" name="Google Shape;486;p64"/>
          <p:cNvSpPr/>
          <p:nvPr/>
        </p:nvSpPr>
        <p:spPr>
          <a:xfrm>
            <a:off x="2621058" y="512967"/>
            <a:ext cx="12024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Brand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87" name="Google Shape;487;p64"/>
          <p:cNvSpPr/>
          <p:nvPr/>
        </p:nvSpPr>
        <p:spPr>
          <a:xfrm>
            <a:off x="3310050" y="512950"/>
            <a:ext cx="963000" cy="40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</a:rPr>
              <a:t>아디다스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88" name="Google Shape;488;p64"/>
          <p:cNvSpPr txBox="1"/>
          <p:nvPr/>
        </p:nvSpPr>
        <p:spPr>
          <a:xfrm>
            <a:off x="826828" y="223345"/>
            <a:ext cx="1202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tokenarray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9" name="Google Shape;489;p64"/>
          <p:cNvSpPr txBox="1"/>
          <p:nvPr/>
        </p:nvSpPr>
        <p:spPr>
          <a:xfrm>
            <a:off x="631026" y="-70910"/>
            <a:ext cx="1646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Old Standard TT"/>
                <a:ea typeface="Old Standard TT"/>
                <a:cs typeface="Old Standard TT"/>
                <a:sym typeface="Old Standard TT"/>
              </a:rPr>
              <a:t>TokenArrList</a:t>
            </a:r>
            <a:endParaRPr sz="18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0" name="Google Shape;490;p64"/>
          <p:cNvSpPr txBox="1"/>
          <p:nvPr/>
        </p:nvSpPr>
        <p:spPr>
          <a:xfrm>
            <a:off x="2570525" y="231126"/>
            <a:ext cx="12024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tokenarray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1" name="Google Shape;491;p64"/>
          <p:cNvSpPr/>
          <p:nvPr/>
        </p:nvSpPr>
        <p:spPr>
          <a:xfrm>
            <a:off x="487425" y="1388379"/>
            <a:ext cx="8213100" cy="860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64"/>
          <p:cNvSpPr/>
          <p:nvPr/>
        </p:nvSpPr>
        <p:spPr>
          <a:xfrm>
            <a:off x="501075" y="2380888"/>
            <a:ext cx="8213100" cy="860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64"/>
          <p:cNvCxnSpPr/>
          <p:nvPr/>
        </p:nvCxnSpPr>
        <p:spPr>
          <a:xfrm>
            <a:off x="919575" y="832650"/>
            <a:ext cx="20100" cy="64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" name="Google Shape;494;p64"/>
          <p:cNvCxnSpPr/>
          <p:nvPr/>
        </p:nvCxnSpPr>
        <p:spPr>
          <a:xfrm>
            <a:off x="2703225" y="832650"/>
            <a:ext cx="20100" cy="64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" name="Google Shape;495;p64"/>
          <p:cNvCxnSpPr/>
          <p:nvPr/>
        </p:nvCxnSpPr>
        <p:spPr>
          <a:xfrm>
            <a:off x="1149525" y="910062"/>
            <a:ext cx="11700" cy="1419300"/>
          </a:xfrm>
          <a:prstGeom prst="straightConnector1">
            <a:avLst/>
          </a:prstGeom>
          <a:noFill/>
          <a:ln w="38100" cap="flat" cmpd="sng">
            <a:solidFill>
              <a:srgbClr val="8106D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64"/>
          <p:cNvCxnSpPr/>
          <p:nvPr/>
        </p:nvCxnSpPr>
        <p:spPr>
          <a:xfrm>
            <a:off x="2843050" y="892405"/>
            <a:ext cx="11700" cy="1419300"/>
          </a:xfrm>
          <a:prstGeom prst="straightConnector1">
            <a:avLst/>
          </a:prstGeom>
          <a:noFill/>
          <a:ln w="38100" cap="flat" cmpd="sng">
            <a:solidFill>
              <a:srgbClr val="8106D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Google Shape;497;p64"/>
          <p:cNvSpPr/>
          <p:nvPr/>
        </p:nvSpPr>
        <p:spPr>
          <a:xfrm>
            <a:off x="487425" y="3373396"/>
            <a:ext cx="8213100" cy="860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8" name="Google Shape;498;p64"/>
          <p:cNvCxnSpPr/>
          <p:nvPr/>
        </p:nvCxnSpPr>
        <p:spPr>
          <a:xfrm>
            <a:off x="1983492" y="893991"/>
            <a:ext cx="17100" cy="25317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" name="Google Shape;499;p64"/>
          <p:cNvCxnSpPr/>
          <p:nvPr/>
        </p:nvCxnSpPr>
        <p:spPr>
          <a:xfrm>
            <a:off x="3439560" y="910062"/>
            <a:ext cx="17100" cy="25317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0" name="Google Shape;500;p64"/>
          <p:cNvSpPr txBox="1"/>
          <p:nvPr/>
        </p:nvSpPr>
        <p:spPr>
          <a:xfrm>
            <a:off x="3424475" y="1475504"/>
            <a:ext cx="680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1.</a:t>
            </a:r>
            <a:endParaRPr sz="1800" b="1"/>
          </a:p>
        </p:txBody>
      </p:sp>
      <p:sp>
        <p:nvSpPr>
          <p:cNvPr id="501" name="Google Shape;501;p64"/>
          <p:cNvSpPr txBox="1"/>
          <p:nvPr/>
        </p:nvSpPr>
        <p:spPr>
          <a:xfrm>
            <a:off x="3553880" y="2499988"/>
            <a:ext cx="45918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검색어- 검색대상간 일치/포함 관계 확인  </a:t>
            </a:r>
            <a:endParaRPr sz="1800" b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2" name="Google Shape;502;p64"/>
          <p:cNvSpPr txBox="1"/>
          <p:nvPr/>
        </p:nvSpPr>
        <p:spPr>
          <a:xfrm>
            <a:off x="3097510" y="3473691"/>
            <a:ext cx="50454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" sz="1800" i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 </a:t>
            </a:r>
            <a:r>
              <a:rPr lang="ko" sz="18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 조건을 만족시키는 POST 검색</a:t>
            </a:r>
            <a:r>
              <a:rPr lang="ko" sz="1800" b="1" i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sz="1800" b="1" i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3" name="Google Shape;503;p64"/>
          <p:cNvSpPr txBox="1"/>
          <p:nvPr/>
        </p:nvSpPr>
        <p:spPr>
          <a:xfrm>
            <a:off x="3534220" y="1495336"/>
            <a:ext cx="46398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외래키로 연관관계인 테이블 LeftJoin</a:t>
            </a:r>
            <a:endParaRPr sz="1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4" name="Google Shape;504;p64"/>
          <p:cNvSpPr txBox="1"/>
          <p:nvPr/>
        </p:nvSpPr>
        <p:spPr>
          <a:xfrm>
            <a:off x="-50475" y="1388379"/>
            <a:ext cx="148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JOIN</a:t>
            </a:r>
            <a:endParaRPr sz="2400"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5" name="Google Shape;505;p64"/>
          <p:cNvSpPr txBox="1"/>
          <p:nvPr/>
        </p:nvSpPr>
        <p:spPr>
          <a:xfrm>
            <a:off x="-50475" y="2393556"/>
            <a:ext cx="148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CT/EQ</a:t>
            </a:r>
            <a:endParaRPr sz="2400"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6" name="Google Shape;506;p64"/>
          <p:cNvSpPr txBox="1"/>
          <p:nvPr/>
        </p:nvSpPr>
        <p:spPr>
          <a:xfrm>
            <a:off x="-50475" y="3268143"/>
            <a:ext cx="148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WHERE</a:t>
            </a:r>
            <a:endParaRPr sz="2400"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7" name="Google Shape;507;p64"/>
          <p:cNvSpPr txBox="1"/>
          <p:nvPr/>
        </p:nvSpPr>
        <p:spPr>
          <a:xfrm>
            <a:off x="-35780" y="4234093"/>
            <a:ext cx="1485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FETCH</a:t>
            </a:r>
            <a:endParaRPr sz="2400"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8" name="Google Shape;508;p64"/>
          <p:cNvSpPr txBox="1"/>
          <p:nvPr/>
        </p:nvSpPr>
        <p:spPr>
          <a:xfrm>
            <a:off x="3020485" y="4447391"/>
            <a:ext cx="50454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 결과에 해당하는 POST 배열 리턴</a:t>
            </a:r>
            <a:r>
              <a:rPr lang="ko" sz="1800" b="1" i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sz="1800" b="1" i="1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65"/>
          <p:cNvSpPr txBox="1">
            <a:spLocks noGrp="1"/>
          </p:cNvSpPr>
          <p:nvPr>
            <p:ph type="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Arial"/>
              </a:rPr>
              <a:t>회고</a:t>
            </a:r>
            <a:endParaRPr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Arial"/>
              </a:rPr>
              <a:t>기술</a:t>
            </a:r>
            <a:endParaRPr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1B3D8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좋아요 / 팔로우</a:t>
            </a:r>
            <a:endParaRPr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body" idx="1"/>
          </p:nvPr>
        </p:nvSpPr>
        <p:spPr>
          <a:xfrm>
            <a:off x="204525" y="130782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notification이 필요한 이벤트를 묶어 다형성 활용</a:t>
            </a:r>
            <a:endParaRPr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“SocialEvent”</a:t>
            </a:r>
            <a:endParaRPr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연관 관계</a:t>
            </a:r>
            <a:endParaRPr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914400" lvl="1" indent="-381000" algn="l" rtl="0">
              <a:spcBef>
                <a:spcPts val="1600"/>
              </a:spcBef>
              <a:spcAft>
                <a:spcPts val="1600"/>
              </a:spcAft>
              <a:buSzPts val="2400"/>
              <a:buAutoNum type="alphaLcPeriod"/>
            </a:pPr>
            <a:r>
              <a:rPr lang="ko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(Cascade.DELETE)</a:t>
            </a:r>
            <a:endParaRPr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좋아요와 팔로우, 그리고 알림</a:t>
            </a: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86" name="Google Shape;286;p49"/>
          <p:cNvGrpSpPr/>
          <p:nvPr/>
        </p:nvGrpSpPr>
        <p:grpSpPr>
          <a:xfrm>
            <a:off x="4342975" y="1725875"/>
            <a:ext cx="4631700" cy="2193650"/>
            <a:chOff x="4332275" y="1307825"/>
            <a:chExt cx="4631700" cy="2193650"/>
          </a:xfrm>
        </p:grpSpPr>
        <p:sp>
          <p:nvSpPr>
            <p:cNvPr id="287" name="Google Shape;287;p49"/>
            <p:cNvSpPr/>
            <p:nvPr/>
          </p:nvSpPr>
          <p:spPr>
            <a:xfrm>
              <a:off x="5788675" y="1307825"/>
              <a:ext cx="1264800" cy="613200"/>
            </a:xfrm>
            <a:prstGeom prst="flowChartAlternateProcess">
              <a:avLst/>
            </a:prstGeom>
            <a:solidFill>
              <a:srgbClr val="76A5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Social Event</a:t>
              </a:r>
              <a:endParaRPr/>
            </a:p>
          </p:txBody>
        </p:sp>
        <p:sp>
          <p:nvSpPr>
            <p:cNvPr id="288" name="Google Shape;288;p49"/>
            <p:cNvSpPr/>
            <p:nvPr/>
          </p:nvSpPr>
          <p:spPr>
            <a:xfrm>
              <a:off x="4332275" y="2888275"/>
              <a:ext cx="1264800" cy="613200"/>
            </a:xfrm>
            <a:prstGeom prst="flowChartAlternateProcess">
              <a:avLst/>
            </a:prstGeom>
            <a:solidFill>
              <a:srgbClr val="76A5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Likes</a:t>
              </a:r>
              <a:endParaRPr/>
            </a:p>
          </p:txBody>
        </p:sp>
        <p:sp>
          <p:nvSpPr>
            <p:cNvPr id="289" name="Google Shape;289;p49"/>
            <p:cNvSpPr/>
            <p:nvPr/>
          </p:nvSpPr>
          <p:spPr>
            <a:xfrm>
              <a:off x="7245075" y="2888275"/>
              <a:ext cx="1264800" cy="613200"/>
            </a:xfrm>
            <a:prstGeom prst="flowChartAlternateProcess">
              <a:avLst/>
            </a:prstGeom>
            <a:solidFill>
              <a:srgbClr val="76A5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Follow</a:t>
              </a:r>
              <a:endParaRPr/>
            </a:p>
          </p:txBody>
        </p:sp>
        <p:sp>
          <p:nvSpPr>
            <p:cNvPr id="290" name="Google Shape;290;p49"/>
            <p:cNvSpPr/>
            <p:nvPr/>
          </p:nvSpPr>
          <p:spPr>
            <a:xfrm>
              <a:off x="5788675" y="2888275"/>
              <a:ext cx="1264800" cy="613200"/>
            </a:xfrm>
            <a:prstGeom prst="flowChartAlternateProcess">
              <a:avLst/>
            </a:prstGeom>
            <a:solidFill>
              <a:srgbClr val="76A5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Comment</a:t>
              </a:r>
              <a:endParaRPr/>
            </a:p>
          </p:txBody>
        </p:sp>
        <p:sp>
          <p:nvSpPr>
            <p:cNvPr id="291" name="Google Shape;291;p49"/>
            <p:cNvSpPr/>
            <p:nvPr/>
          </p:nvSpPr>
          <p:spPr>
            <a:xfrm>
              <a:off x="7699175" y="1307825"/>
              <a:ext cx="1264800" cy="613200"/>
            </a:xfrm>
            <a:prstGeom prst="flowChartAlternateProcess">
              <a:avLst/>
            </a:prstGeom>
            <a:solidFill>
              <a:srgbClr val="76A5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Notification</a:t>
              </a:r>
              <a:endParaRPr/>
            </a:p>
          </p:txBody>
        </p:sp>
        <p:cxnSp>
          <p:nvCxnSpPr>
            <p:cNvPr id="292" name="Google Shape;292;p49"/>
            <p:cNvCxnSpPr>
              <a:stCxn id="287" idx="2"/>
              <a:endCxn id="290" idx="0"/>
            </p:cNvCxnSpPr>
            <p:nvPr/>
          </p:nvCxnSpPr>
          <p:spPr>
            <a:xfrm>
              <a:off x="6421075" y="1921025"/>
              <a:ext cx="0" cy="96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3" name="Google Shape;293;p49"/>
            <p:cNvCxnSpPr>
              <a:stCxn id="288" idx="0"/>
              <a:endCxn id="289" idx="0"/>
            </p:cNvCxnSpPr>
            <p:nvPr/>
          </p:nvCxnSpPr>
          <p:spPr>
            <a:xfrm rot="-5400000" flipH="1">
              <a:off x="6420725" y="1432225"/>
              <a:ext cx="600" cy="2912700"/>
            </a:xfrm>
            <a:prstGeom prst="bentConnector3">
              <a:avLst>
                <a:gd name="adj1" fmla="val -9546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94" name="Google Shape;294;p49"/>
            <p:cNvCxnSpPr/>
            <p:nvPr/>
          </p:nvCxnSpPr>
          <p:spPr>
            <a:xfrm flipH="1">
              <a:off x="6421075" y="1921025"/>
              <a:ext cx="1889100" cy="18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1B3D8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핀터레스트 Layout</a:t>
            </a:r>
            <a:endParaRPr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1"/>
          <p:cNvPicPr preferRelativeResize="0"/>
          <p:nvPr/>
        </p:nvPicPr>
        <p:blipFill rotWithShape="1">
          <a:blip r:embed="rId3">
            <a:alphaModFix/>
          </a:blip>
          <a:srcRect l="7859" t="3087" b="3077"/>
          <a:stretch/>
        </p:blipFill>
        <p:spPr>
          <a:xfrm>
            <a:off x="3806375" y="586550"/>
            <a:ext cx="5337626" cy="33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핀터레스트 레이아웃</a:t>
            </a:r>
            <a:endParaRPr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914400" lvl="1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Asap"/>
              <a:buAutoNum type="alphaLcPeriod"/>
            </a:pPr>
            <a:r>
              <a:rPr lang="ko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Asap"/>
              </a:rPr>
              <a:t>Grid-a-licious</a:t>
            </a:r>
            <a:endParaRPr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sap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Asap"/>
              <a:buAutoNum type="arabicPeriod"/>
            </a:pPr>
            <a:r>
              <a:rPr lang="ko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Asap"/>
              </a:rPr>
              <a:t>Infinity Scroll</a:t>
            </a:r>
            <a:endParaRPr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sap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1600"/>
              </a:spcAft>
              <a:buSzPts val="2400"/>
              <a:buFont typeface="Asap"/>
              <a:buAutoNum type="arabicPeriod"/>
            </a:pPr>
            <a:r>
              <a:rPr lang="ko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Asap"/>
              </a:rPr>
              <a:t>Pageable </a:t>
            </a:r>
            <a:r>
              <a:rPr lang="ko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Courier New"/>
              </a:rPr>
              <a:t>&amp;</a:t>
            </a:r>
            <a:r>
              <a:rPr lang="ko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Asap"/>
              </a:rPr>
              <a:t> ajax</a:t>
            </a:r>
            <a:endParaRPr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sap"/>
            </a:endParaRPr>
          </a:p>
        </p:txBody>
      </p:sp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계속 보고싶은 SNS</a:t>
            </a: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/>
          <p:nvPr/>
        </p:nvSpPr>
        <p:spPr>
          <a:xfrm>
            <a:off x="-49850" y="1350750"/>
            <a:ext cx="9321600" cy="2607900"/>
          </a:xfrm>
          <a:prstGeom prst="rect">
            <a:avLst/>
          </a:prstGeom>
          <a:solidFill>
            <a:srgbClr val="1B3D8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title"/>
          </p:nvPr>
        </p:nvSpPr>
        <p:spPr>
          <a:xfrm>
            <a:off x="512700" y="1711900"/>
            <a:ext cx="8118600" cy="14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랭킹</a:t>
            </a:r>
            <a:endParaRPr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47694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>
                <a:latin typeface="Permanent Marker"/>
                <a:ea typeface="Permanent Marker"/>
                <a:cs typeface="Permanent Marker"/>
                <a:sym typeface="Permanent Marker"/>
              </a:rPr>
              <a:t>Follow / Likes / Brand / Item …</a:t>
            </a:r>
            <a:endParaRPr sz="24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>
                <a:latin typeface="Permanent Marker"/>
                <a:ea typeface="Permanent Marker"/>
                <a:cs typeface="Permanent Marker"/>
                <a:sym typeface="Permanent Marker"/>
              </a:rPr>
              <a:t>Join … Join … Join ...</a:t>
            </a:r>
            <a:endParaRPr sz="24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319" name="Google Shape;3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050" y="923925"/>
            <a:ext cx="330517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게임인가, SNS인가? 랭킹 서비스</a:t>
            </a: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384</Words>
  <Application>Microsoft Office PowerPoint</Application>
  <PresentationFormat>화면 슬라이드 쇼(16:9)</PresentationFormat>
  <Paragraphs>132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굴림</vt:lpstr>
      <vt:lpstr>Arial</vt:lpstr>
      <vt:lpstr>Courier New</vt:lpstr>
      <vt:lpstr>Permanent Marker</vt:lpstr>
      <vt:lpstr>맑은 고딕</vt:lpstr>
      <vt:lpstr>맑은 고딕 Semilight</vt:lpstr>
      <vt:lpstr>Asap</vt:lpstr>
      <vt:lpstr>Old Standard TT</vt:lpstr>
      <vt:lpstr>Paperback</vt:lpstr>
      <vt:lpstr>Architecture</vt:lpstr>
      <vt:lpstr>PowerPoint 프레젠테이션</vt:lpstr>
      <vt:lpstr>기술</vt:lpstr>
      <vt:lpstr>좋아요 / 팔로우</vt:lpstr>
      <vt:lpstr>좋아요와 팔로우, 그리고 알림</vt:lpstr>
      <vt:lpstr>핀터레스트 Layout</vt:lpstr>
      <vt:lpstr>계속 보고싶은 SNS</vt:lpstr>
      <vt:lpstr>랭킹</vt:lpstr>
      <vt:lpstr>게임인가, SNS인가? 랭킹 서비스 </vt:lpstr>
      <vt:lpstr>게임인가, SNS인가? 랭킹 서비스 </vt:lpstr>
      <vt:lpstr>게임인가, SNS인가? 랭킹 서비스 </vt:lpstr>
      <vt:lpstr>POST 작성</vt:lpstr>
      <vt:lpstr>PowerPoint 프레젠테이션</vt:lpstr>
      <vt:lpstr>PowerPoint 프레젠테이션</vt:lpstr>
      <vt:lpstr>PowerPoint 프레젠테이션</vt:lpstr>
      <vt:lpstr>PowerPoint 프레젠테이션</vt:lpstr>
      <vt:lpstr>토큰을 통한 검색 구현  feat. tokenfield, QueryDSL, ajax</vt:lpstr>
      <vt:lpstr>PowerPoint 프레젠테이션</vt:lpstr>
      <vt:lpstr>PowerPoint 프레젠테이션</vt:lpstr>
      <vt:lpstr>PowerPoint 프레젠테이션</vt:lpstr>
      <vt:lpstr>회고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Log</dc:title>
  <cp:lastModifiedBy>user</cp:lastModifiedBy>
  <cp:revision>9</cp:revision>
  <dcterms:modified xsi:type="dcterms:W3CDTF">2019-10-29T07:57:32Z</dcterms:modified>
</cp:coreProperties>
</file>