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Ju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39AD40-BA3F-4584-8676-E4BAAD127B5A}">
  <a:tblStyle styleId="{8539AD40-BA3F-4584-8676-E4BAAD127B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Ju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59c91a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7a59c91a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ab5bc9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aab5bc94d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9f3d6ff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a9f3d6f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9f3d6ff1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9f3d6ff1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수정, 삭제, 좋아요, 좋아요취소 메소드이다.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9f3d6ff1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9f3d6ff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작성, 수정, 삭제를 한페이지에서 하고 특정 프로젝트에 대한 댓글리스트를 띄어주는 메소드이다.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9f3d6ff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9f3d6ff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프로젝트 순으로 리스트를 뽑아 보여주는 메소드이다.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a9f3d6ff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a9f3d6ff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aab5bc94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aab5bc94d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9f3d6f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9f3d6f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aab5bc94d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aab5bc94d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a9f3d6ff1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a9f3d6ff1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59c91a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7a59c91a8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a9f3d6ff1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a9f3d6ff1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aab5bc94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7aab5bc94d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a9f3d6ff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a9f3d6ff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페이지에서는 랭킹을 볼수 있는데 가게랭킹은 다중쿼리로 좋아요순, 리뷰순, 별점순으로 리스트를 뽑아주고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프로젝트</a:t>
            </a:r>
            <a:r>
              <a:rPr lang="ko">
                <a:solidFill>
                  <a:schemeClr val="dk1"/>
                </a:solidFill>
              </a:rPr>
              <a:t>랭킹도 다중쿼리로 좋아요순, 퍼가요순, 최신순으로 리스트를 뽑아줄 예정입니다.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a59c91a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7a59c91a86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59c91a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7a59c91a86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59c91a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59c91a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59c91a8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a59c91a86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ab5bc94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ab5bc94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ab5bc9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7aab5bc94d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9f3d6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9f3d6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9f3d6ff1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9f3d6ff1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CA8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542203" y="1143007"/>
            <a:ext cx="1795500" cy="1795500"/>
          </a:xfrm>
          <a:prstGeom prst="ellipse">
            <a:avLst/>
          </a:prstGeom>
          <a:solidFill>
            <a:srgbClr val="FEF5CE"/>
          </a:solidFill>
          <a:ln cap="flat" cmpd="sng" w="57150">
            <a:solidFill>
              <a:srgbClr val="D4DB6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975000" y="3151675"/>
            <a:ext cx="5029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2조</a:t>
            </a:r>
            <a:endParaRPr b="1" sz="3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ko" sz="2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김주현   김덕현   김민서   서묘음   신은석</a:t>
            </a:r>
            <a:endParaRPr b="1"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400" y="1234975"/>
            <a:ext cx="1504800" cy="15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901640" y="2444302"/>
            <a:ext cx="3076500" cy="400500"/>
          </a:xfrm>
          <a:prstGeom prst="ribbon2">
            <a:avLst>
              <a:gd fmla="val 23802" name="adj1"/>
              <a:gd fmla="val 71672" name="adj2"/>
            </a:avLst>
          </a:prstGeom>
          <a:solidFill>
            <a:srgbClr val="FEF5CE"/>
          </a:solidFill>
          <a:ln cap="rnd" cmpd="sng" w="38100">
            <a:solidFill>
              <a:srgbClr val="D4D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595959"/>
                </a:solidFill>
                <a:latin typeface="Jua"/>
                <a:ea typeface="Jua"/>
                <a:cs typeface="Jua"/>
                <a:sym typeface="Jua"/>
              </a:rPr>
              <a:t>맛집의 민족</a:t>
            </a:r>
            <a:endParaRPr b="1" i="0" sz="1800" u="none" cap="none" strike="noStrike">
              <a:solidFill>
                <a:srgbClr val="595959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4DB6E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3"/>
          <p:cNvCxnSpPr/>
          <p:nvPr/>
        </p:nvCxnSpPr>
        <p:spPr>
          <a:xfrm>
            <a:off x="860981" y="-21701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52" name="Google Shape;152;p23"/>
          <p:cNvSpPr/>
          <p:nvPr/>
        </p:nvSpPr>
        <p:spPr>
          <a:xfrm>
            <a:off x="585096" y="464300"/>
            <a:ext cx="8207700" cy="44631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435077" y="314281"/>
            <a:ext cx="8207700" cy="446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" name="Google Shape;154;p23"/>
          <p:cNvCxnSpPr/>
          <p:nvPr/>
        </p:nvCxnSpPr>
        <p:spPr>
          <a:xfrm>
            <a:off x="673729" y="0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55" name="Google Shape;155;p23"/>
          <p:cNvCxnSpPr/>
          <p:nvPr/>
        </p:nvCxnSpPr>
        <p:spPr>
          <a:xfrm>
            <a:off x="8427079" y="-21701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56" name="Google Shape;156;p23"/>
          <p:cNvCxnSpPr/>
          <p:nvPr/>
        </p:nvCxnSpPr>
        <p:spPr>
          <a:xfrm>
            <a:off x="8709581" y="-12220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57" name="Google Shape;157;p23"/>
          <p:cNvSpPr txBox="1"/>
          <p:nvPr>
            <p:ph type="title"/>
          </p:nvPr>
        </p:nvSpPr>
        <p:spPr>
          <a:xfrm>
            <a:off x="1624275" y="2150850"/>
            <a:ext cx="61197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434343"/>
                </a:solidFill>
              </a:rPr>
              <a:t>Project</a:t>
            </a:r>
            <a:r>
              <a:rPr b="1" lang="ko" sz="3600">
                <a:solidFill>
                  <a:srgbClr val="434343"/>
                </a:solidFill>
              </a:rPr>
              <a:t>(프로젝트)</a:t>
            </a:r>
            <a:endParaRPr b="1" sz="3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575" y="2172125"/>
            <a:ext cx="3996425" cy="29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3140450" y="2310075"/>
            <a:ext cx="2985900" cy="14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3140450" y="3978450"/>
            <a:ext cx="2985900" cy="14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0682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4"/>
          <p:cNvGrpSpPr/>
          <p:nvPr/>
        </p:nvGrpSpPr>
        <p:grpSpPr>
          <a:xfrm>
            <a:off x="5147575" y="0"/>
            <a:ext cx="3996425" cy="2134575"/>
            <a:chOff x="5147575" y="0"/>
            <a:chExt cx="3996425" cy="2134575"/>
          </a:xfrm>
        </p:grpSpPr>
        <p:pic>
          <p:nvPicPr>
            <p:cNvPr id="167" name="Google Shape;167;p24"/>
            <p:cNvPicPr preferRelativeResize="0"/>
            <p:nvPr/>
          </p:nvPicPr>
          <p:blipFill rotWithShape="1">
            <a:blip r:embed="rId5">
              <a:alphaModFix/>
            </a:blip>
            <a:srcRect b="0" l="0" r="7510" t="0"/>
            <a:stretch/>
          </p:blipFill>
          <p:spPr>
            <a:xfrm>
              <a:off x="5147575" y="0"/>
              <a:ext cx="3996425" cy="213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4"/>
            <p:cNvSpPr/>
            <p:nvPr/>
          </p:nvSpPr>
          <p:spPr>
            <a:xfrm>
              <a:off x="5147575" y="799275"/>
              <a:ext cx="2243100" cy="133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58173" l="56988" r="11512" t="12077"/>
          <a:stretch/>
        </p:blipFill>
        <p:spPr>
          <a:xfrm>
            <a:off x="5124041" y="25"/>
            <a:ext cx="4019962" cy="2581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5"/>
          <p:cNvGrpSpPr/>
          <p:nvPr/>
        </p:nvGrpSpPr>
        <p:grpSpPr>
          <a:xfrm>
            <a:off x="4861392" y="2789165"/>
            <a:ext cx="4156300" cy="2165885"/>
            <a:chOff x="182450" y="3460575"/>
            <a:chExt cx="5485416" cy="1559200"/>
          </a:xfrm>
        </p:grpSpPr>
        <p:pic>
          <p:nvPicPr>
            <p:cNvPr id="175" name="Google Shape;175;p25"/>
            <p:cNvPicPr preferRelativeResize="0"/>
            <p:nvPr/>
          </p:nvPicPr>
          <p:blipFill rotWithShape="1">
            <a:blip r:embed="rId4">
              <a:alphaModFix/>
            </a:blip>
            <a:srcRect b="56949" l="0" r="5535" t="1952"/>
            <a:stretch/>
          </p:blipFill>
          <p:spPr>
            <a:xfrm>
              <a:off x="182450" y="3460575"/>
              <a:ext cx="2549900" cy="155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5"/>
            <p:cNvPicPr preferRelativeResize="0"/>
            <p:nvPr/>
          </p:nvPicPr>
          <p:blipFill rotWithShape="1">
            <a:blip r:embed="rId5">
              <a:alphaModFix/>
            </a:blip>
            <a:srcRect b="2129" l="0" r="2515" t="53962"/>
            <a:stretch/>
          </p:blipFill>
          <p:spPr>
            <a:xfrm>
              <a:off x="3204869" y="3460575"/>
              <a:ext cx="2462997" cy="1559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25"/>
            <p:cNvCxnSpPr>
              <a:stCxn id="175" idx="3"/>
              <a:endCxn id="176" idx="1"/>
            </p:cNvCxnSpPr>
            <p:nvPr/>
          </p:nvCxnSpPr>
          <p:spPr>
            <a:xfrm>
              <a:off x="2732350" y="4240175"/>
              <a:ext cx="47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sp>
        <p:nvSpPr>
          <p:cNvPr id="178" name="Google Shape;178;p25"/>
          <p:cNvSpPr/>
          <p:nvPr/>
        </p:nvSpPr>
        <p:spPr>
          <a:xfrm>
            <a:off x="4910426" y="4076675"/>
            <a:ext cx="1815600" cy="78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183975" y="4164425"/>
            <a:ext cx="1722900" cy="69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786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58173" l="56988" r="11512" t="12077"/>
          <a:stretch/>
        </p:blipFill>
        <p:spPr>
          <a:xfrm>
            <a:off x="5364850" y="0"/>
            <a:ext cx="3779146" cy="2783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6"/>
          <p:cNvGrpSpPr/>
          <p:nvPr/>
        </p:nvGrpSpPr>
        <p:grpSpPr>
          <a:xfrm>
            <a:off x="4883213" y="3234709"/>
            <a:ext cx="4078249" cy="1805494"/>
            <a:chOff x="3593075" y="2497925"/>
            <a:chExt cx="5477100" cy="1415075"/>
          </a:xfrm>
        </p:grpSpPr>
        <p:pic>
          <p:nvPicPr>
            <p:cNvPr id="187" name="Google Shape;187;p26"/>
            <p:cNvPicPr preferRelativeResize="0"/>
            <p:nvPr/>
          </p:nvPicPr>
          <p:blipFill rotWithShape="1">
            <a:blip r:embed="rId4">
              <a:alphaModFix/>
            </a:blip>
            <a:srcRect b="56528" l="4088" r="6441" t="5271"/>
            <a:stretch/>
          </p:blipFill>
          <p:spPr>
            <a:xfrm>
              <a:off x="3593075" y="2497925"/>
              <a:ext cx="2314397" cy="141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6"/>
            <p:cNvPicPr preferRelativeResize="0"/>
            <p:nvPr/>
          </p:nvPicPr>
          <p:blipFill rotWithShape="1">
            <a:blip r:embed="rId5">
              <a:alphaModFix/>
            </a:blip>
            <a:srcRect b="9773" l="3885" r="3151" t="52679"/>
            <a:stretch/>
          </p:blipFill>
          <p:spPr>
            <a:xfrm>
              <a:off x="6423822" y="2497925"/>
              <a:ext cx="2646353" cy="14150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9" name="Google Shape;189;p26"/>
            <p:cNvCxnSpPr>
              <a:stCxn id="187" idx="3"/>
              <a:endCxn id="188" idx="1"/>
            </p:cNvCxnSpPr>
            <p:nvPr/>
          </p:nvCxnSpPr>
          <p:spPr>
            <a:xfrm>
              <a:off x="5907472" y="3205462"/>
              <a:ext cx="516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sp>
        <p:nvSpPr>
          <p:cNvPr id="190" name="Google Shape;190;p26"/>
          <p:cNvSpPr/>
          <p:nvPr/>
        </p:nvSpPr>
        <p:spPr>
          <a:xfrm>
            <a:off x="4883225" y="3918150"/>
            <a:ext cx="1719900" cy="102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028327" y="3918142"/>
            <a:ext cx="1897200" cy="102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786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/>
        </p:nvSpPr>
        <p:spPr>
          <a:xfrm>
            <a:off x="5751275" y="4914000"/>
            <a:ext cx="1105500" cy="2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46024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7"/>
          <p:cNvGrpSpPr/>
          <p:nvPr/>
        </p:nvGrpSpPr>
        <p:grpSpPr>
          <a:xfrm>
            <a:off x="5115300" y="609600"/>
            <a:ext cx="4028699" cy="3855275"/>
            <a:chOff x="5115300" y="609600"/>
            <a:chExt cx="4028699" cy="3855275"/>
          </a:xfrm>
        </p:grpSpPr>
        <p:pic>
          <p:nvPicPr>
            <p:cNvPr id="200" name="Google Shape;20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24700" y="609600"/>
              <a:ext cx="4019299" cy="385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7"/>
            <p:cNvSpPr/>
            <p:nvPr/>
          </p:nvSpPr>
          <p:spPr>
            <a:xfrm>
              <a:off x="5221302" y="1271665"/>
              <a:ext cx="2087100" cy="193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600226" y="3360678"/>
              <a:ext cx="2352300" cy="193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115300" y="2196000"/>
              <a:ext cx="338400" cy="74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7201" l="2995" r="3098" t="0"/>
          <a:stretch/>
        </p:blipFill>
        <p:spPr>
          <a:xfrm>
            <a:off x="5025450" y="0"/>
            <a:ext cx="4118551" cy="233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4">
            <a:alphaModFix/>
          </a:blip>
          <a:srcRect b="50607" l="0" r="0" t="0"/>
          <a:stretch/>
        </p:blipFill>
        <p:spPr>
          <a:xfrm>
            <a:off x="4968950" y="2435475"/>
            <a:ext cx="4118550" cy="25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/>
          <p:nvPr/>
        </p:nvSpPr>
        <p:spPr>
          <a:xfrm>
            <a:off x="5040650" y="3131225"/>
            <a:ext cx="1886700" cy="22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7249800" y="3984200"/>
            <a:ext cx="1758300" cy="17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70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4DB6E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29"/>
          <p:cNvCxnSpPr/>
          <p:nvPr/>
        </p:nvCxnSpPr>
        <p:spPr>
          <a:xfrm>
            <a:off x="860981" y="-21701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18" name="Google Shape;218;p29"/>
          <p:cNvSpPr/>
          <p:nvPr/>
        </p:nvSpPr>
        <p:spPr>
          <a:xfrm>
            <a:off x="585096" y="464300"/>
            <a:ext cx="8207700" cy="44631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435077" y="314281"/>
            <a:ext cx="8207700" cy="446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Google Shape;220;p29"/>
          <p:cNvCxnSpPr/>
          <p:nvPr/>
        </p:nvCxnSpPr>
        <p:spPr>
          <a:xfrm>
            <a:off x="673729" y="0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8427079" y="-21701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222" name="Google Shape;222;p29"/>
          <p:cNvCxnSpPr/>
          <p:nvPr/>
        </p:nvCxnSpPr>
        <p:spPr>
          <a:xfrm>
            <a:off x="8709581" y="-12220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23" name="Google Shape;223;p29"/>
          <p:cNvSpPr txBox="1"/>
          <p:nvPr>
            <p:ph type="title"/>
          </p:nvPr>
        </p:nvSpPr>
        <p:spPr>
          <a:xfrm>
            <a:off x="1624275" y="2150850"/>
            <a:ext cx="61197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434343"/>
                </a:solidFill>
              </a:rPr>
              <a:t>Owner</a:t>
            </a:r>
            <a:r>
              <a:rPr b="1" lang="ko" sz="3600">
                <a:solidFill>
                  <a:srgbClr val="434343"/>
                </a:solidFill>
              </a:rPr>
              <a:t>(음식점&amp;예약)</a:t>
            </a:r>
            <a:endParaRPr b="1" sz="3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416425"/>
            <a:ext cx="7033277" cy="4726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9" name="Google Shape;229;p30"/>
          <p:cNvGraphicFramePr/>
          <p:nvPr/>
        </p:nvGraphicFramePr>
        <p:xfrm>
          <a:off x="50" y="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{8539AD40-BA3F-4584-8676-E4BAAD127B5A}</a:tableStyleId>
              </a:tblPr>
              <a:tblGrid>
                <a:gridCol w="775450"/>
                <a:gridCol w="1486750"/>
                <a:gridCol w="1131100"/>
                <a:gridCol w="1131100"/>
                <a:gridCol w="1131100"/>
                <a:gridCol w="743600"/>
                <a:gridCol w="634175"/>
                <a:gridCol w="2110675"/>
              </a:tblGrid>
              <a:tr h="20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No.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화면명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파일위치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파일명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사이트맵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작성일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작성자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화면설명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US_FS_01_a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가게</a:t>
                      </a:r>
                      <a:r>
                        <a:rPr lang="ko" sz="800"/>
                        <a:t>정보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User&gt;store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storeInfo.html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가게정보&gt;음식점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2019.11.18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김민서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30"/>
          <p:cNvSpPr/>
          <p:nvPr/>
        </p:nvSpPr>
        <p:spPr>
          <a:xfrm>
            <a:off x="6350400" y="124680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4010400" y="1786700"/>
            <a:ext cx="180000" cy="18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C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6263400" y="1528800"/>
            <a:ext cx="180000" cy="18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A</a:t>
            </a:r>
            <a:endParaRPr sz="1000">
              <a:solidFill>
                <a:srgbClr val="FFFFFF"/>
              </a:solidFill>
            </a:endParaRPr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7033325" y="2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{8539AD40-BA3F-4584-8676-E4BAAD127B5A}</a:tableStyleId>
              </a:tblPr>
              <a:tblGrid>
                <a:gridCol w="271700"/>
                <a:gridCol w="1838975"/>
              </a:tblGrid>
              <a:tr h="567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가게정보 페이지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9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설명</a:t>
                      </a:r>
                      <a:endParaRPr b="1"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5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A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원격줄서기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: 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User가 가게에 직접방문하지 않고도 원거리에서 줄을 설 수 있다.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B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메뉴사진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: </a:t>
                      </a:r>
                      <a:r>
                        <a:rPr lang="ko" sz="800"/>
                        <a:t>Owner가 설정한 대표메뉴 사진이 표시된다.</a:t>
                      </a:r>
                      <a:endParaRPr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지도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가게의 위치를 표시한다.</a:t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D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가게정보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: </a:t>
                      </a:r>
                      <a:r>
                        <a:rPr lang="ko" sz="800"/>
                        <a:t>가게에 대한 정보가 출력된다.</a:t>
                      </a:r>
                      <a:endParaRPr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1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음식점예약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가게를 예약할 수 있는 Modal화면 출력한다.</a:t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0"/>
          <p:cNvSpPr txBox="1"/>
          <p:nvPr/>
        </p:nvSpPr>
        <p:spPr>
          <a:xfrm>
            <a:off x="2151575" y="522000"/>
            <a:ext cx="2477400" cy="59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Header</a:t>
            </a:r>
            <a:endParaRPr sz="1800"/>
          </a:p>
        </p:txBody>
      </p:sp>
      <p:sp>
        <p:nvSpPr>
          <p:cNvPr id="235" name="Google Shape;235;p30"/>
          <p:cNvSpPr/>
          <p:nvPr/>
        </p:nvSpPr>
        <p:spPr>
          <a:xfrm>
            <a:off x="4203500" y="1923775"/>
            <a:ext cx="2367300" cy="2501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6450425" y="1528800"/>
            <a:ext cx="541500" cy="258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241100" y="1923775"/>
            <a:ext cx="3434100" cy="13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241100" y="3286975"/>
            <a:ext cx="3434100" cy="170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48000" y="1786700"/>
            <a:ext cx="180000" cy="18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48000" y="3234500"/>
            <a:ext cx="180000" cy="18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D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7876" l="0" r="0" t="0"/>
          <a:stretch/>
        </p:blipFill>
        <p:spPr>
          <a:xfrm>
            <a:off x="4734050" y="0"/>
            <a:ext cx="4409938" cy="2529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31"/>
          <p:cNvGrpSpPr/>
          <p:nvPr/>
        </p:nvGrpSpPr>
        <p:grpSpPr>
          <a:xfrm>
            <a:off x="4734095" y="2571743"/>
            <a:ext cx="4409987" cy="2456245"/>
            <a:chOff x="4403615" y="2870750"/>
            <a:chExt cx="4740393" cy="2157250"/>
          </a:xfrm>
        </p:grpSpPr>
        <p:pic>
          <p:nvPicPr>
            <p:cNvPr id="247" name="Google Shape;24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3615" y="2870750"/>
              <a:ext cx="4740393" cy="21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1"/>
            <p:cNvSpPr/>
            <p:nvPr/>
          </p:nvSpPr>
          <p:spPr>
            <a:xfrm>
              <a:off x="4457075" y="3257775"/>
              <a:ext cx="2064300" cy="147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457075" y="4504450"/>
              <a:ext cx="2205300" cy="147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" name="Google Shape;25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275"/>
            <a:ext cx="46921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2"/>
          <p:cNvGrpSpPr/>
          <p:nvPr/>
        </p:nvGrpSpPr>
        <p:grpSpPr>
          <a:xfrm>
            <a:off x="0" y="434803"/>
            <a:ext cx="7005529" cy="4700370"/>
            <a:chOff x="0" y="-11"/>
            <a:chExt cx="5402999" cy="4107279"/>
          </a:xfrm>
        </p:grpSpPr>
        <p:pic>
          <p:nvPicPr>
            <p:cNvPr id="256" name="Google Shape;25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11"/>
              <a:ext cx="5402999" cy="4107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32"/>
            <p:cNvCxnSpPr/>
            <p:nvPr/>
          </p:nvCxnSpPr>
          <p:spPr>
            <a:xfrm>
              <a:off x="1106131" y="1960342"/>
              <a:ext cx="5700" cy="1797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32"/>
            <p:cNvCxnSpPr/>
            <p:nvPr/>
          </p:nvCxnSpPr>
          <p:spPr>
            <a:xfrm>
              <a:off x="1837669" y="1960342"/>
              <a:ext cx="5700" cy="1797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32"/>
            <p:cNvSpPr txBox="1"/>
            <p:nvPr/>
          </p:nvSpPr>
          <p:spPr>
            <a:xfrm>
              <a:off x="786253" y="3758381"/>
              <a:ext cx="645600" cy="1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2019-11-19</a:t>
              </a:r>
              <a:endParaRPr sz="700"/>
            </a:p>
          </p:txBody>
        </p:sp>
        <p:sp>
          <p:nvSpPr>
            <p:cNvPr id="260" name="Google Shape;260;p32"/>
            <p:cNvSpPr txBox="1"/>
            <p:nvPr/>
          </p:nvSpPr>
          <p:spPr>
            <a:xfrm>
              <a:off x="1517790" y="3758381"/>
              <a:ext cx="645600" cy="1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2019-11-20</a:t>
              </a:r>
              <a:endParaRPr sz="700"/>
            </a:p>
          </p:txBody>
        </p:sp>
        <p:cxnSp>
          <p:nvCxnSpPr>
            <p:cNvPr id="261" name="Google Shape;261;p32"/>
            <p:cNvCxnSpPr/>
            <p:nvPr/>
          </p:nvCxnSpPr>
          <p:spPr>
            <a:xfrm flipH="1" rot="10800000">
              <a:off x="384215" y="2994193"/>
              <a:ext cx="739200" cy="316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32"/>
            <p:cNvCxnSpPr/>
            <p:nvPr/>
          </p:nvCxnSpPr>
          <p:spPr>
            <a:xfrm flipH="1" rot="10800000">
              <a:off x="1111605" y="2249916"/>
              <a:ext cx="727200" cy="757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32"/>
            <p:cNvCxnSpPr/>
            <p:nvPr/>
          </p:nvCxnSpPr>
          <p:spPr>
            <a:xfrm>
              <a:off x="1838936" y="2249907"/>
              <a:ext cx="762300" cy="461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32"/>
            <p:cNvCxnSpPr/>
            <p:nvPr/>
          </p:nvCxnSpPr>
          <p:spPr>
            <a:xfrm flipH="1" rot="10800000">
              <a:off x="390034" y="2553467"/>
              <a:ext cx="721500" cy="12180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32"/>
            <p:cNvCxnSpPr/>
            <p:nvPr/>
          </p:nvCxnSpPr>
          <p:spPr>
            <a:xfrm>
              <a:off x="1111605" y="2566688"/>
              <a:ext cx="733200" cy="592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32"/>
            <p:cNvCxnSpPr/>
            <p:nvPr/>
          </p:nvCxnSpPr>
          <p:spPr>
            <a:xfrm flipH="1" rot="10800000">
              <a:off x="1850651" y="2086064"/>
              <a:ext cx="721500" cy="10866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32"/>
            <p:cNvCxnSpPr/>
            <p:nvPr/>
          </p:nvCxnSpPr>
          <p:spPr>
            <a:xfrm>
              <a:off x="2810805" y="2440763"/>
              <a:ext cx="816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32"/>
            <p:cNvCxnSpPr/>
            <p:nvPr/>
          </p:nvCxnSpPr>
          <p:spPr>
            <a:xfrm>
              <a:off x="2810805" y="2777346"/>
              <a:ext cx="816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32"/>
            <p:cNvSpPr/>
            <p:nvPr/>
          </p:nvSpPr>
          <p:spPr>
            <a:xfrm>
              <a:off x="347111" y="1615955"/>
              <a:ext cx="2835900" cy="2425500"/>
            </a:xfrm>
            <a:prstGeom prst="rect">
              <a:avLst/>
            </a:prstGeom>
            <a:noFill/>
            <a:ln cap="flat" cmpd="sng" w="9525">
              <a:solidFill>
                <a:srgbClr val="4A86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3404355" y="1901129"/>
              <a:ext cx="1699200" cy="2140200"/>
            </a:xfrm>
            <a:prstGeom prst="rect">
              <a:avLst/>
            </a:prstGeom>
            <a:noFill/>
            <a:ln cap="flat" cmpd="sng" w="9525">
              <a:solidFill>
                <a:srgbClr val="4A86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 txBox="1"/>
            <p:nvPr/>
          </p:nvSpPr>
          <p:spPr>
            <a:xfrm>
              <a:off x="2863523" y="2321815"/>
              <a:ext cx="354900" cy="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여자</a:t>
              </a:r>
              <a:endParaRPr sz="800"/>
            </a:p>
          </p:txBody>
        </p:sp>
        <p:sp>
          <p:nvSpPr>
            <p:cNvPr id="272" name="Google Shape;272;p32"/>
            <p:cNvSpPr txBox="1"/>
            <p:nvPr/>
          </p:nvSpPr>
          <p:spPr>
            <a:xfrm>
              <a:off x="2863523" y="2653095"/>
              <a:ext cx="354900" cy="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남자</a:t>
              </a:r>
              <a:endParaRPr sz="800"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384542" y="1726686"/>
              <a:ext cx="721500" cy="2337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성별</a:t>
              </a:r>
              <a:endParaRPr sz="1000"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114485" y="1726686"/>
              <a:ext cx="721500" cy="233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나이</a:t>
              </a:r>
              <a:endParaRPr sz="1000"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850651" y="1726686"/>
              <a:ext cx="721500" cy="233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연령대</a:t>
              </a:r>
              <a:endParaRPr sz="1000"/>
            </a:p>
          </p:txBody>
        </p:sp>
      </p:grpSp>
      <p:graphicFrame>
        <p:nvGraphicFramePr>
          <p:cNvPr id="276" name="Google Shape;276;p32"/>
          <p:cNvGraphicFramePr/>
          <p:nvPr/>
        </p:nvGraphicFramePr>
        <p:xfrm>
          <a:off x="50" y="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{8539AD40-BA3F-4584-8676-E4BAAD127B5A}</a:tableStyleId>
              </a:tblPr>
              <a:tblGrid>
                <a:gridCol w="775450"/>
                <a:gridCol w="1486750"/>
                <a:gridCol w="1131100"/>
                <a:gridCol w="1131100"/>
                <a:gridCol w="1131100"/>
                <a:gridCol w="743600"/>
                <a:gridCol w="634175"/>
                <a:gridCol w="2110675"/>
              </a:tblGrid>
              <a:tr h="20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No.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화면명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파일위치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파일명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사이트맵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작성일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작성자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화면설명</a:t>
                      </a:r>
                      <a:endParaRPr b="1" sz="9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OW_MA_00_a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가게주인메인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Owner&gt;main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ownerMain.html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가게주인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2019.11.18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김덕현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2"/>
          <p:cNvGraphicFramePr/>
          <p:nvPr/>
        </p:nvGraphicFramePr>
        <p:xfrm>
          <a:off x="7033325" y="2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{8539AD40-BA3F-4584-8676-E4BAAD127B5A}</a:tableStyleId>
              </a:tblPr>
              <a:tblGrid>
                <a:gridCol w="271700"/>
                <a:gridCol w="1838975"/>
              </a:tblGrid>
              <a:tr h="567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가게 주인의 활성화 페이지(가게 운영)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9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설명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4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A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가게주인정보</a:t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B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로그아웃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:공통의 메인페이지(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CM_MA_01_a)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이동된다.</a:t>
                      </a:r>
                      <a:endParaRPr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가게페이지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: 가게 등록 완료 후 활성화가 되어진다.</a:t>
                      </a:r>
                      <a:endParaRPr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1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가게등록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: 가게 등록 창(OW_MA_00_b)으로 이동한다.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6000" marB="0" marR="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4DB6E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5"/>
          <p:cNvCxnSpPr/>
          <p:nvPr/>
        </p:nvCxnSpPr>
        <p:spPr>
          <a:xfrm>
            <a:off x="860981" y="-21701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69" name="Google Shape;69;p15"/>
          <p:cNvSpPr/>
          <p:nvPr/>
        </p:nvSpPr>
        <p:spPr>
          <a:xfrm>
            <a:off x="585096" y="464300"/>
            <a:ext cx="8207700" cy="44631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35077" y="314281"/>
            <a:ext cx="8207700" cy="446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673729" y="0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2" name="Google Shape;72;p15"/>
          <p:cNvCxnSpPr/>
          <p:nvPr/>
        </p:nvCxnSpPr>
        <p:spPr>
          <a:xfrm>
            <a:off x="8427079" y="-21701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3" name="Google Shape;73;p15"/>
          <p:cNvCxnSpPr/>
          <p:nvPr/>
        </p:nvCxnSpPr>
        <p:spPr>
          <a:xfrm>
            <a:off x="8709581" y="-12220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74" name="Google Shape;74;p15"/>
          <p:cNvSpPr/>
          <p:nvPr/>
        </p:nvSpPr>
        <p:spPr>
          <a:xfrm>
            <a:off x="859121" y="1941171"/>
            <a:ext cx="235500" cy="235500"/>
          </a:xfrm>
          <a:prstGeom prst="ellipse">
            <a:avLst/>
          </a:prstGeom>
          <a:noFill/>
          <a:ln cap="flat" cmpd="sng" w="19050">
            <a:solidFill>
              <a:schemeClr val="dk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96625" y="1716463"/>
            <a:ext cx="63243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Step.1  간트차트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935321" y="422400"/>
            <a:ext cx="1928400" cy="515700"/>
          </a:xfrm>
          <a:prstGeom prst="roundRect">
            <a:avLst>
              <a:gd fmla="val 30303" name="adj"/>
            </a:avLst>
          </a:prstGeom>
          <a:solidFill>
            <a:srgbClr val="FACA8D"/>
          </a:solidFill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i="0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59121" y="3148194"/>
            <a:ext cx="235500" cy="235500"/>
          </a:xfrm>
          <a:prstGeom prst="ellipse">
            <a:avLst/>
          </a:prstGeom>
          <a:noFill/>
          <a:ln cap="flat" cmpd="sng" w="19050">
            <a:solidFill>
              <a:schemeClr val="dk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296625" y="2837538"/>
            <a:ext cx="56187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Step.2  Class diagram</a:t>
            </a: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165" y="3036625"/>
            <a:ext cx="2011686" cy="21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25" y="69400"/>
            <a:ext cx="3925274" cy="2967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33"/>
          <p:cNvGrpSpPr/>
          <p:nvPr/>
        </p:nvGrpSpPr>
        <p:grpSpPr>
          <a:xfrm>
            <a:off x="4572000" y="3106494"/>
            <a:ext cx="4584263" cy="1993151"/>
            <a:chOff x="3812000" y="3023069"/>
            <a:chExt cx="4584263" cy="1993151"/>
          </a:xfrm>
        </p:grpSpPr>
        <p:pic>
          <p:nvPicPr>
            <p:cNvPr id="285" name="Google Shape;28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12000" y="3023069"/>
              <a:ext cx="2601173" cy="1993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33"/>
            <p:cNvSpPr/>
            <p:nvPr/>
          </p:nvSpPr>
          <p:spPr>
            <a:xfrm>
              <a:off x="3812000" y="3521763"/>
              <a:ext cx="2563200" cy="114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6475500" y="3683300"/>
              <a:ext cx="1887000" cy="147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3864675" y="4635700"/>
              <a:ext cx="2294400" cy="147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6441763" y="4783300"/>
              <a:ext cx="1954500" cy="147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0" name="Google Shape;29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493226" cy="2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490200"/>
            <a:ext cx="44932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4DB6E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34"/>
          <p:cNvCxnSpPr/>
          <p:nvPr/>
        </p:nvCxnSpPr>
        <p:spPr>
          <a:xfrm>
            <a:off x="860981" y="-21701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97" name="Google Shape;297;p34"/>
          <p:cNvSpPr/>
          <p:nvPr/>
        </p:nvSpPr>
        <p:spPr>
          <a:xfrm>
            <a:off x="585096" y="464300"/>
            <a:ext cx="8207700" cy="44631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435077" y="314281"/>
            <a:ext cx="8207700" cy="446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9" name="Google Shape;299;p34"/>
          <p:cNvCxnSpPr/>
          <p:nvPr/>
        </p:nvCxnSpPr>
        <p:spPr>
          <a:xfrm>
            <a:off x="673729" y="0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300" name="Google Shape;300;p34"/>
          <p:cNvCxnSpPr/>
          <p:nvPr/>
        </p:nvCxnSpPr>
        <p:spPr>
          <a:xfrm>
            <a:off x="8427079" y="-21701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301" name="Google Shape;301;p34"/>
          <p:cNvCxnSpPr/>
          <p:nvPr/>
        </p:nvCxnSpPr>
        <p:spPr>
          <a:xfrm>
            <a:off x="8709581" y="-12220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02" name="Google Shape;302;p34"/>
          <p:cNvSpPr txBox="1"/>
          <p:nvPr>
            <p:ph type="title"/>
          </p:nvPr>
        </p:nvSpPr>
        <p:spPr>
          <a:xfrm>
            <a:off x="1624275" y="2150850"/>
            <a:ext cx="61197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434343"/>
                </a:solidFill>
              </a:rPr>
              <a:t>Admin</a:t>
            </a:r>
            <a:r>
              <a:rPr b="1" lang="ko" sz="3600">
                <a:solidFill>
                  <a:srgbClr val="434343"/>
                </a:solidFill>
              </a:rPr>
              <a:t>(관리자)</a:t>
            </a:r>
            <a:endParaRPr b="1" sz="3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5"/>
          <p:cNvGrpSpPr/>
          <p:nvPr/>
        </p:nvGrpSpPr>
        <p:grpSpPr>
          <a:xfrm>
            <a:off x="6147929" y="554739"/>
            <a:ext cx="2844036" cy="3591938"/>
            <a:chOff x="5801725" y="631650"/>
            <a:chExt cx="2510625" cy="2988550"/>
          </a:xfrm>
        </p:grpSpPr>
        <p:pic>
          <p:nvPicPr>
            <p:cNvPr id="308" name="Google Shape;308;p35"/>
            <p:cNvPicPr preferRelativeResize="0"/>
            <p:nvPr/>
          </p:nvPicPr>
          <p:blipFill rotWithShape="1">
            <a:blip r:embed="rId3">
              <a:alphaModFix/>
            </a:blip>
            <a:srcRect b="18314" l="4285" r="23813" t="0"/>
            <a:stretch/>
          </p:blipFill>
          <p:spPr>
            <a:xfrm>
              <a:off x="5801725" y="631650"/>
              <a:ext cx="2510625" cy="298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35"/>
            <p:cNvSpPr/>
            <p:nvPr/>
          </p:nvSpPr>
          <p:spPr>
            <a:xfrm>
              <a:off x="5898225" y="1263325"/>
              <a:ext cx="1977000" cy="164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5898225" y="1427425"/>
              <a:ext cx="1977000" cy="164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5935775" y="2989975"/>
              <a:ext cx="2054400" cy="164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5898225" y="3154075"/>
              <a:ext cx="2091900" cy="164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3" name="Google Shape;3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8" y="2687950"/>
            <a:ext cx="5917778" cy="245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00"/>
            <a:ext cx="5942775" cy="26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4DB6E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36"/>
          <p:cNvCxnSpPr/>
          <p:nvPr/>
        </p:nvCxnSpPr>
        <p:spPr>
          <a:xfrm>
            <a:off x="860981" y="-21701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20" name="Google Shape;320;p36"/>
          <p:cNvSpPr/>
          <p:nvPr/>
        </p:nvSpPr>
        <p:spPr>
          <a:xfrm>
            <a:off x="585096" y="464300"/>
            <a:ext cx="8207700" cy="44631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435077" y="314281"/>
            <a:ext cx="8207700" cy="446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2" name="Google Shape;322;p36"/>
          <p:cNvCxnSpPr/>
          <p:nvPr/>
        </p:nvCxnSpPr>
        <p:spPr>
          <a:xfrm>
            <a:off x="673729" y="0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323" name="Google Shape;323;p36"/>
          <p:cNvCxnSpPr/>
          <p:nvPr/>
        </p:nvCxnSpPr>
        <p:spPr>
          <a:xfrm>
            <a:off x="8427079" y="-21701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324" name="Google Shape;324;p36"/>
          <p:cNvCxnSpPr/>
          <p:nvPr/>
        </p:nvCxnSpPr>
        <p:spPr>
          <a:xfrm>
            <a:off x="8709581" y="-12220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25" name="Google Shape;325;p36"/>
          <p:cNvSpPr txBox="1"/>
          <p:nvPr>
            <p:ph type="title"/>
          </p:nvPr>
        </p:nvSpPr>
        <p:spPr>
          <a:xfrm>
            <a:off x="2167200" y="2150850"/>
            <a:ext cx="4809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434343"/>
                </a:solidFill>
              </a:rPr>
              <a:t>끝</a:t>
            </a:r>
            <a:endParaRPr sz="6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4DB6E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6"/>
          <p:cNvCxnSpPr/>
          <p:nvPr/>
        </p:nvCxnSpPr>
        <p:spPr>
          <a:xfrm>
            <a:off x="860981" y="-21701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84" name="Google Shape;84;p16"/>
          <p:cNvSpPr/>
          <p:nvPr/>
        </p:nvSpPr>
        <p:spPr>
          <a:xfrm>
            <a:off x="585096" y="464300"/>
            <a:ext cx="8207700" cy="44631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35077" y="314281"/>
            <a:ext cx="8207700" cy="446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673729" y="0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87" name="Google Shape;87;p16"/>
          <p:cNvCxnSpPr/>
          <p:nvPr/>
        </p:nvCxnSpPr>
        <p:spPr>
          <a:xfrm>
            <a:off x="8427079" y="-21701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88" name="Google Shape;88;p16"/>
          <p:cNvCxnSpPr/>
          <p:nvPr/>
        </p:nvCxnSpPr>
        <p:spPr>
          <a:xfrm>
            <a:off x="8709581" y="-12220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2781150" y="2150850"/>
            <a:ext cx="35817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434343"/>
                </a:solidFill>
              </a:rPr>
              <a:t>간트차트</a:t>
            </a:r>
            <a:endParaRPr b="1" sz="6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397800" y="0"/>
            <a:ext cx="3746400" cy="8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4DB6E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8"/>
          <p:cNvCxnSpPr/>
          <p:nvPr/>
        </p:nvCxnSpPr>
        <p:spPr>
          <a:xfrm>
            <a:off x="860981" y="-21701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1" name="Google Shape;101;p18"/>
          <p:cNvSpPr/>
          <p:nvPr/>
        </p:nvSpPr>
        <p:spPr>
          <a:xfrm>
            <a:off x="585096" y="464300"/>
            <a:ext cx="8207700" cy="44631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35077" y="314281"/>
            <a:ext cx="8207700" cy="446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>
            <a:off x="673729" y="0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8427079" y="-21701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8709581" y="-12220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6" name="Google Shape;106;p18"/>
          <p:cNvSpPr txBox="1"/>
          <p:nvPr>
            <p:ph type="title"/>
          </p:nvPr>
        </p:nvSpPr>
        <p:spPr>
          <a:xfrm>
            <a:off x="1624275" y="2150850"/>
            <a:ext cx="61197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434343"/>
                </a:solidFill>
              </a:rPr>
              <a:t>Class diagram</a:t>
            </a:r>
            <a:endParaRPr b="1" sz="6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4DB6E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0"/>
          <p:cNvCxnSpPr/>
          <p:nvPr/>
        </p:nvCxnSpPr>
        <p:spPr>
          <a:xfrm>
            <a:off x="860981" y="-21701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7" name="Google Shape;117;p20"/>
          <p:cNvSpPr/>
          <p:nvPr/>
        </p:nvSpPr>
        <p:spPr>
          <a:xfrm>
            <a:off x="585096" y="464300"/>
            <a:ext cx="8207700" cy="44631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35077" y="314281"/>
            <a:ext cx="8207700" cy="446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673729" y="0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8427079" y="-21701"/>
            <a:ext cx="0" cy="486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8709581" y="-12220"/>
            <a:ext cx="0" cy="6480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22" name="Google Shape;122;p20"/>
          <p:cNvSpPr txBox="1"/>
          <p:nvPr>
            <p:ph type="title"/>
          </p:nvPr>
        </p:nvSpPr>
        <p:spPr>
          <a:xfrm>
            <a:off x="1624275" y="2150850"/>
            <a:ext cx="61197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434343"/>
                </a:solidFill>
              </a:rPr>
              <a:t>User</a:t>
            </a:r>
            <a:endParaRPr b="1" sz="6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</a:rPr>
              <a:t>(일반회원&amp;프로젝트&amp;음식점)</a:t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450" y="525025"/>
            <a:ext cx="3242950" cy="39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5700425" y="3847375"/>
            <a:ext cx="1616100" cy="16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5700425" y="1571575"/>
            <a:ext cx="1616100" cy="16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72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050" y="2288725"/>
            <a:ext cx="4078175" cy="27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5037202" y="2571750"/>
            <a:ext cx="2867400" cy="55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5037202" y="4036675"/>
            <a:ext cx="3048600" cy="55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5"/>
            <a:ext cx="4927224" cy="5143499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39" name="Google Shape;139;p22"/>
          <p:cNvSpPr/>
          <p:nvPr/>
        </p:nvSpPr>
        <p:spPr>
          <a:xfrm>
            <a:off x="0" y="2755100"/>
            <a:ext cx="630000" cy="183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2"/>
          <p:cNvGrpSpPr/>
          <p:nvPr/>
        </p:nvGrpSpPr>
        <p:grpSpPr>
          <a:xfrm>
            <a:off x="5061056" y="0"/>
            <a:ext cx="4010169" cy="2247250"/>
            <a:chOff x="5061056" y="0"/>
            <a:chExt cx="4010169" cy="2247250"/>
          </a:xfrm>
        </p:grpSpPr>
        <p:grpSp>
          <p:nvGrpSpPr>
            <p:cNvPr id="141" name="Google Shape;141;p22"/>
            <p:cNvGrpSpPr/>
            <p:nvPr/>
          </p:nvGrpSpPr>
          <p:grpSpPr>
            <a:xfrm>
              <a:off x="5061056" y="0"/>
              <a:ext cx="3942149" cy="2247250"/>
              <a:chOff x="5047244" y="0"/>
              <a:chExt cx="3942149" cy="2247250"/>
            </a:xfrm>
          </p:grpSpPr>
          <p:pic>
            <p:nvPicPr>
              <p:cNvPr id="142" name="Google Shape;142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047244" y="0"/>
                <a:ext cx="3942149" cy="21900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22"/>
              <p:cNvSpPr/>
              <p:nvPr/>
            </p:nvSpPr>
            <p:spPr>
              <a:xfrm>
                <a:off x="5448700" y="1568650"/>
                <a:ext cx="1838700" cy="678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2"/>
            <p:cNvGrpSpPr/>
            <p:nvPr/>
          </p:nvGrpSpPr>
          <p:grpSpPr>
            <a:xfrm>
              <a:off x="7560100" y="347925"/>
              <a:ext cx="1511125" cy="1887075"/>
              <a:chOff x="7560100" y="347925"/>
              <a:chExt cx="1511125" cy="1887075"/>
            </a:xfrm>
          </p:grpSpPr>
          <p:sp>
            <p:nvSpPr>
              <p:cNvPr id="145" name="Google Shape;145;p22"/>
              <p:cNvSpPr/>
              <p:nvPr/>
            </p:nvSpPr>
            <p:spPr>
              <a:xfrm>
                <a:off x="8876525" y="347925"/>
                <a:ext cx="194700" cy="1504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2"/>
              <p:cNvSpPr/>
              <p:nvPr/>
            </p:nvSpPr>
            <p:spPr>
              <a:xfrm>
                <a:off x="7560100" y="2160000"/>
                <a:ext cx="1100100" cy="7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