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6" Type="http://schemas.openxmlformats.org/officeDocument/2006/relationships/tableStyles" Target="tableStyles.xml"/><Relationship Id="rId17" Type="http://schemas.openxmlformats.org/officeDocument/2006/relationships/theme" Target="theme/theme1.xml"/><Relationship Id="rId15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2018-09-23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2018-09-23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2018-09-23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2018-09-23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2" Type="http://schemas.openxmlformats.org/officeDocument/2006/relationships/image" Target="../media/7dfe64f1-131e-44d0-8c15-75fb6285069b.png"/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st.github.com/LeoHeo/c9678154b1dadd85add5862b30e969f8" TargetMode="External"/><Relationship Id="rId7" Type="http://schemas.openxmlformats.org/officeDocument/2006/relationships/hyperlink" Target="https://github.com/spring-guides/tut-spring-boot-oauth2" TargetMode="External"/><Relationship Id="rId2" Type="http://schemas.openxmlformats.org/officeDocument/2006/relationships/hyperlink" Target="https://mygumi.tistory.com/206" TargetMode="External"/><Relationship Id="rId4" Type="http://schemas.openxmlformats.org/officeDocument/2006/relationships/hyperlink" Target="https://o7planning.org/" TargetMode="External"/><Relationship Id="rId5" Type="http://schemas.openxmlformats.org/officeDocument/2006/relationships/hyperlink" Target="https://www.javainuse.com/" TargetMode="External"/><Relationship Id="rId6" Type="http://schemas.openxmlformats.org/officeDocument/2006/relationships/hyperlink" Target="https://www.youtube.com/channel/UCZ6yPRDNz9bNWySjAv8kUng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79066a33-5dec-4ff6-a69f-cf30c7313e94.png"/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d324cd46-dd3f-4748-bf88-65f0b480cc6c.png"/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fe7873ec-f4bb-45f0-b34b-d20dac00b833.png"/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1bc47c8d-3330-49b9-a3be-ecb7d3093f7e.png"/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_shape5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_shape6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6465168" y="6115873"/>
            <a:ext cx="792088" cy="144018"/>
          </a:xfrm>
          <a:prstGeom prst="flowChartTerminator">
            <a:avLst/>
          </a:prstGeom>
          <a:solidFill>
            <a:schemeClr val="bg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_shape8"/>
          <p:cNvSpPr/>
          <p:nvPr/>
        </p:nvSpPr>
        <p:spPr>
          <a:xfrm>
            <a:off x="2195615" y="2927597"/>
            <a:ext cx="4968552" cy="144441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4500">
                <a:solidFill>
                  <a:schemeClr val="bg1">
                    <a:alpha val="100000"/>
                  </a:schemeClr>
                </a:solidFill>
                <a:latin typeface="+mn-cs"/>
              </a:rPr>
              <a:t>로그인 처리 및 jwt 연구</a:t>
            </a:r>
          </a:p>
        </p:txBody>
      </p:sp>
      <p:sp>
        <p:nvSpPr>
          <p:cNvPr id="11" name="slide1_shape9"/>
          <p:cNvSpPr/>
          <p:nvPr/>
        </p:nvSpPr>
        <p:spPr>
          <a:xfrm>
            <a:off x="7615733" y="4914859"/>
            <a:ext cx="1080120" cy="6910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떠든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2000">
                <a:solidFill>
                  <a:schemeClr val="bg1">
                    <a:alpha val="100000"/>
                  </a:schemeClr>
                </a:solidFill>
                <a:ea typeface="+mn-cs"/>
              </a:rPr>
              <a:t>사람</a:t>
            </a:r>
          </a:p>
        </p:txBody>
      </p:sp>
      <p:sp>
        <p:nvSpPr>
          <p:cNvPr id="12" name="slide1_shape10"/>
          <p:cNvSpPr/>
          <p:nvPr/>
        </p:nvSpPr>
        <p:spPr>
          <a:xfrm>
            <a:off x="7670283" y="5260397"/>
            <a:ext cx="1080120" cy="63912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bg1">
                    <a:alpha val="100000"/>
                  </a:schemeClr>
                </a:solidFill>
                <a:ea typeface="+mn-cs"/>
              </a:rPr>
              <a:t>1조:임상민</a:t>
            </a:r>
          </a:p>
        </p:txBody>
      </p:sp>
      <p:sp>
        <p:nvSpPr>
          <p:cNvPr id="13" name="slide1_shape11"/>
          <p:cNvSpPr/>
          <p:nvPr/>
        </p:nvSpPr>
        <p:spPr>
          <a:xfrm>
            <a:off x="253201" y="5177116"/>
            <a:ext cx="587966" cy="538772"/>
          </a:xfrm>
          <a:prstGeom prst="smileyFace">
            <a:avLst/>
          </a:prstGeom>
          <a:noFill/>
          <a:ln w="25400" cap="flat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1_shape12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1_shape13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1_shape14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1298829012234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761298829012238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761298829012242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761298829012246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761298829012250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5761298829012254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nppt_15761298829012258"/>
          <p:cNvSpPr/>
          <p:nvPr/>
        </p:nvSpPr>
        <p:spPr>
          <a:xfrm>
            <a:off x="848544" y="1018268"/>
            <a:ext cx="5546336" cy="62613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chemeClr val="bg1">
                    <a:alpha val="100000"/>
                  </a:schemeClr>
                </a:solidFill>
                <a:latin typeface="+mn-cs"/>
              </a:rPr>
              <a:t>- backend(jwt) 과정-(3)</a:t>
            </a:r>
          </a:p>
        </p:txBody>
      </p:sp>
      <p:sp>
        <p:nvSpPr>
          <p:cNvPr id="10" name="nppt_15761298829012260"/>
          <p:cNvSpPr/>
          <p:nvPr/>
        </p:nvSpPr>
        <p:spPr>
          <a:xfrm>
            <a:off x="344488" y="1940461"/>
            <a:ext cx="9361040" cy="30030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- 회원가입을 하면 password는 자동으로 암호화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1" name="nppt_15761298829012262"/>
          <p:cNvSpPr/>
          <p:nvPr/>
        </p:nvSpPr>
        <p:spPr>
          <a:xfrm>
            <a:off x="9094279" y="5301208"/>
            <a:ext cx="646331" cy="40011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멍청이</a:t>
            </a:r>
            <a:endParaRPr sz="20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cxnSp>
        <p:nvCxnSpPr>
          <p:cNvPr id="12" name="nppt_15761298829012264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ppt_15761298829012267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5761298829012271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5761298829012275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nppt_157613156593432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600" y="1940461"/>
            <a:ext cx="7924800" cy="19314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5_shape3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6" name="slide5_shape4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5_shape5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5_shape6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5_shape7"/>
          <p:cNvSpPr/>
          <p:nvPr/>
        </p:nvSpPr>
        <p:spPr>
          <a:xfrm>
            <a:off x="6465168" y="6115873"/>
            <a:ext cx="792088" cy="144018"/>
          </a:xfrm>
          <a:prstGeom prst="flowChartTerminator">
            <a:avLst/>
          </a:prstGeom>
          <a:solidFill>
            <a:schemeClr val="bg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5_shape8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9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5_shape10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11"/>
          <p:cNvSpPr/>
          <p:nvPr/>
        </p:nvSpPr>
        <p:spPr>
          <a:xfrm>
            <a:off x="848544" y="1018268"/>
            <a:ext cx="2808312" cy="62613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chemeClr val="bg1">
                    <a:alpha val="100000"/>
                  </a:schemeClr>
                </a:solidFill>
                <a:latin typeface="+mn-cs"/>
              </a:rPr>
              <a:t>- 출처</a:t>
            </a:r>
          </a:p>
        </p:txBody>
      </p:sp>
      <p:cxnSp>
        <p:nvCxnSpPr>
          <p:cNvPr id="14" name="slide5_shape12"/>
          <p:cNvCxnSpPr/>
          <p:nvPr/>
        </p:nvCxnSpPr>
        <p:spPr>
          <a:xfrm>
            <a:off x="344488" y="1721791"/>
            <a:ext cx="4613568" cy="0"/>
          </a:xfrm>
          <a:prstGeom prst="line">
            <a:avLst/>
          </a:prstGeom>
          <a:ln w="12700" cap="flat">
            <a:noFill/>
            <a:prstDash val="sysDot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5_shape16"/>
          <p:cNvSpPr/>
          <p:nvPr/>
        </p:nvSpPr>
        <p:spPr>
          <a:xfrm>
            <a:off x="9129464" y="5177116"/>
            <a:ext cx="587966" cy="538772"/>
          </a:xfrm>
          <a:prstGeom prst="smileyFace">
            <a:avLst/>
          </a:prstGeom>
          <a:noFill/>
          <a:ln w="25400" cap="flat">
            <a:solidFill>
              <a:srgbClr val="ff99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lide5_shape17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ppt_15761315659341314"/>
          <p:cNvSpPr/>
          <p:nvPr/>
        </p:nvSpPr>
        <p:spPr>
          <a:xfrm>
            <a:off x="461500" y="1992415"/>
            <a:ext cx="6826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  <a:hlinkClick r:id="rId2"/>
              </a:rPr>
              <a:t>https://mygumi.tistory.com/206</a:t>
            </a:r>
            <a:r>
              <a:rPr altLang="ko-KR" sz="1800">
                <a:latin typeface="+mn-ea"/>
                <a:ea typeface="+mn-ea"/>
              </a:rPr>
              <a:t>   -&gt;왜 vue.js인가?</a:t>
            </a:r>
          </a:p>
        </p:txBody>
      </p:sp>
      <p:sp>
        <p:nvSpPr>
          <p:cNvPr id="18" name="nppt_15761315659341623"/>
          <p:cNvSpPr/>
          <p:nvPr/>
        </p:nvSpPr>
        <p:spPr>
          <a:xfrm>
            <a:off x="461500" y="2447018"/>
            <a:ext cx="8802000" cy="496247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hlinkClick r:id="rId3"/>
              </a:rPr>
              <a:t>https://gist.github.com/LeoHeo/c9678154b1dadd85add5862b30e969f8</a:t>
            </a:r>
            <a:r>
              <a:rPr altLang="ko-KR" sz="1800"/>
              <a:t> -&gt; JWT란?</a:t>
            </a:r>
          </a:p>
        </p:txBody>
      </p:sp>
      <p:sp>
        <p:nvSpPr>
          <p:cNvPr id="19" name="nppt_15761315659341763"/>
          <p:cNvSpPr/>
          <p:nvPr/>
        </p:nvSpPr>
        <p:spPr>
          <a:xfrm>
            <a:off x="461500" y="2862654"/>
            <a:ext cx="6826000" cy="392338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hlinkClick r:id="rId4"/>
              </a:rPr>
              <a:t>https://o7planning.org/</a:t>
            </a:r>
            <a:r>
              <a:rPr altLang="ko-KR" sz="1800">
                <a:latin typeface="맑은 고딕"/>
                <a:ea typeface="맑은 고딕"/>
              </a:rPr>
              <a:t> -&gt; jwt,oauth2참고</a:t>
            </a:r>
          </a:p>
        </p:txBody>
      </p:sp>
      <p:sp>
        <p:nvSpPr>
          <p:cNvPr id="20" name="nppt_15761315659341832"/>
          <p:cNvSpPr/>
          <p:nvPr/>
        </p:nvSpPr>
        <p:spPr>
          <a:xfrm>
            <a:off x="461500" y="3356222"/>
            <a:ext cx="6826000" cy="36636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latin typeface="+mn-ea"/>
                <a:ea typeface="+mn-ea"/>
                <a:hlinkClick r:id="rId5"/>
              </a:rPr>
              <a:t>https://www.javainuse.com/</a:t>
            </a:r>
            <a:r>
              <a:rPr altLang="ko-KR" sz="1800">
                <a:latin typeface="맑은 고딕"/>
                <a:ea typeface="맑은 고딕"/>
              </a:rPr>
              <a:t> -&gt; jwt,oauth2참고</a:t>
            </a:r>
          </a:p>
        </p:txBody>
      </p:sp>
      <p:sp>
        <p:nvSpPr>
          <p:cNvPr id="21" name="nppt_15761315659341931"/>
          <p:cNvSpPr/>
          <p:nvPr/>
        </p:nvSpPr>
        <p:spPr>
          <a:xfrm>
            <a:off x="461500" y="3888756"/>
            <a:ext cx="8971000" cy="665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hlinkClick r:id="rId6"/>
              </a:rPr>
              <a:t>https://www.youtube.com/channel/UCZ6yPRDNz9bNWySjAv8kUng</a:t>
            </a:r>
            <a:r>
              <a:rPr altLang="ko-KR" sz="1800">
                <a:latin typeface="맑은 고딕"/>
                <a:ea typeface="맑은 고딕"/>
              </a:rPr>
              <a:t>-&gt;vue 공부 참고 사이트</a:t>
            </a:r>
          </a:p>
        </p:txBody>
      </p:sp>
      <p:sp>
        <p:nvSpPr>
          <p:cNvPr id="22" name="nppt_15761315659342073"/>
          <p:cNvSpPr/>
          <p:nvPr/>
        </p:nvSpPr>
        <p:spPr>
          <a:xfrm>
            <a:off x="461500" y="4551177"/>
            <a:ext cx="8776000" cy="587168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hlinkClick r:id="rId7"/>
              </a:rPr>
              <a:t>https://github.com/spring-guides/tut-spring-boot-oauth2</a:t>
            </a:r>
            <a:r>
              <a:rPr altLang="ko-KR" sz="1800">
                <a:latin typeface="맑은 고딕"/>
                <a:ea typeface="맑은 고딕"/>
              </a:rPr>
              <a:t> -&gt; jwt,oauth2참고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1_shape2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1_shape3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1_shape4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1_shape5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1_shape6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1_shape7"/>
          <p:cNvSpPr/>
          <p:nvPr/>
        </p:nvSpPr>
        <p:spPr>
          <a:xfrm>
            <a:off x="6465168" y="6115873"/>
            <a:ext cx="792088" cy="144018"/>
          </a:xfrm>
          <a:prstGeom prst="flowChartTerminator">
            <a:avLst/>
          </a:prstGeom>
          <a:solidFill>
            <a:schemeClr val="bg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1_shape8"/>
          <p:cNvSpPr/>
          <p:nvPr/>
        </p:nvSpPr>
        <p:spPr>
          <a:xfrm>
            <a:off x="2576736" y="2966563"/>
            <a:ext cx="4320480" cy="7690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4500">
                <a:solidFill>
                  <a:schemeClr val="bg1">
                    <a:alpha val="100000"/>
                  </a:schemeClr>
                </a:solidFill>
                <a:ea typeface="+mn-cs"/>
              </a:rPr>
              <a:t>감사합니다</a:t>
            </a:r>
          </a:p>
        </p:txBody>
      </p:sp>
      <p:sp>
        <p:nvSpPr>
          <p:cNvPr id="11" name="slide11_shape9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1_shape10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1_shape11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11_shape12"/>
          <p:cNvSpPr/>
          <p:nvPr/>
        </p:nvSpPr>
        <p:spPr>
          <a:xfrm>
            <a:off x="9129464" y="5177116"/>
            <a:ext cx="587966" cy="538772"/>
          </a:xfrm>
          <a:prstGeom prst="smileyFace">
            <a:avLst/>
          </a:prstGeom>
          <a:noFill/>
          <a:ln w="25400" cap="flat">
            <a:solidFill>
              <a:srgbClr val="ff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11_shape13"/>
          <p:cNvSpPr/>
          <p:nvPr/>
        </p:nvSpPr>
        <p:spPr>
          <a:xfrm>
            <a:off x="351701" y="4383919"/>
            <a:ext cx="628698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시간표</a:t>
            </a:r>
            <a:endParaRPr sz="18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sp>
        <p:nvSpPr>
          <p:cNvPr id="16" name="slide11_shape14"/>
          <p:cNvSpPr/>
          <p:nvPr/>
        </p:nvSpPr>
        <p:spPr>
          <a:xfrm>
            <a:off x="84352" y="4784622"/>
            <a:ext cx="1364476" cy="1200329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1. </a:t>
            </a:r>
            <a:r>
              <a:rPr lang="ko-KR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슬기로운</a:t>
            </a:r>
            <a:r>
              <a:rPr lang="en-US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생활</a:t>
            </a:r>
            <a:endParaRPr sz="18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  <a:p>
            <a:pPr algn="l" marL="0" defTabSz="914400" latinLnBrk="1"/>
            <a:r>
              <a:rPr lang="en-US" altLang="ko-KR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2. </a:t>
            </a:r>
            <a:r>
              <a:rPr lang="ko-KR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즐거운</a:t>
            </a:r>
            <a:r>
              <a:rPr lang="en-US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생활</a:t>
            </a:r>
            <a:endParaRPr sz="18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  <a:p>
            <a:pPr algn="l" marL="0" defTabSz="914400" latinLnBrk="1"/>
            <a:r>
              <a:rPr lang="en-US" altLang="ko-KR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3. </a:t>
            </a:r>
            <a:r>
              <a:rPr lang="ko-KR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바른</a:t>
            </a:r>
            <a:r>
              <a:rPr lang="en-US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생활</a:t>
            </a:r>
            <a:endParaRPr sz="18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  <a:p>
            <a:pPr algn="l" marL="0" defTabSz="914400" latinLnBrk="1"/>
            <a:r>
              <a:rPr lang="en-US" altLang="ko-KR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4. </a:t>
            </a:r>
            <a:r>
              <a:rPr lang="ko-KR" altLang="en-US" sz="18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수학</a:t>
            </a:r>
            <a:endParaRPr sz="18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6" name="slide2_shape4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2_shape5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2_shape6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2_shape7"/>
          <p:cNvSpPr/>
          <p:nvPr/>
        </p:nvSpPr>
        <p:spPr>
          <a:xfrm>
            <a:off x="6465168" y="6115873"/>
            <a:ext cx="792088" cy="144018"/>
          </a:xfrm>
          <a:prstGeom prst="flowChartTerminator">
            <a:avLst/>
          </a:prstGeom>
          <a:solidFill>
            <a:schemeClr val="bg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2_shape8"/>
          <p:cNvSpPr/>
          <p:nvPr/>
        </p:nvSpPr>
        <p:spPr>
          <a:xfrm>
            <a:off x="920552" y="1018268"/>
            <a:ext cx="1224136" cy="62613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3500" b="1">
                <a:solidFill>
                  <a:schemeClr val="bg1">
                    <a:alpha val="100000"/>
                  </a:schemeClr>
                </a:solidFill>
                <a:ea typeface="+mn-cs"/>
              </a:rPr>
              <a:t>목차</a:t>
            </a:r>
          </a:p>
        </p:txBody>
      </p:sp>
      <p:sp>
        <p:nvSpPr>
          <p:cNvPr id="11" name="slide2_shape9"/>
          <p:cNvSpPr/>
          <p:nvPr/>
        </p:nvSpPr>
        <p:spPr>
          <a:xfrm>
            <a:off x="560512" y="2044370"/>
            <a:ext cx="5760640" cy="54820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>- </a:t>
            </a: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>왜 vue.js인가?</a:t>
            </a:r>
          </a:p>
        </p:txBody>
      </p:sp>
      <p:sp>
        <p:nvSpPr>
          <p:cNvPr id="12" name="slide2_shape10"/>
          <p:cNvSpPr/>
          <p:nvPr/>
        </p:nvSpPr>
        <p:spPr>
          <a:xfrm>
            <a:off x="560512" y="2628859"/>
            <a:ext cx="5760640" cy="54820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>- JWT(Json-Web-Token)</a:t>
            </a:r>
          </a:p>
        </p:txBody>
      </p:sp>
      <p:sp>
        <p:nvSpPr>
          <p:cNvPr id="13" name="slide2_shape11"/>
          <p:cNvSpPr/>
          <p:nvPr/>
        </p:nvSpPr>
        <p:spPr>
          <a:xfrm>
            <a:off x="560512" y="3239325"/>
            <a:ext cx="5760640" cy="54820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>- </a:t>
            </a:r>
            <a:r>
              <a:rPr lang="en-US" altLang="ko-KR" sz="3000">
                <a:solidFill>
                  <a:srgbClr val="ffffff"/>
                </a:solidFill>
                <a:latin typeface="맑은 고딕"/>
              </a:rPr>
              <a:t>로그인 구현 진행 상황</a:t>
            </a:r>
          </a:p>
        </p:txBody>
      </p:sp>
      <p:sp>
        <p:nvSpPr>
          <p:cNvPr id="14" name="slide2_shape13"/>
          <p:cNvSpPr/>
          <p:nvPr/>
        </p:nvSpPr>
        <p:spPr>
          <a:xfrm>
            <a:off x="8923584" y="5301208"/>
            <a:ext cx="901663" cy="40011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낙서금</a:t>
            </a:r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지</a:t>
            </a:r>
          </a:p>
        </p:txBody>
      </p:sp>
      <p:cxnSp>
        <p:nvCxnSpPr>
          <p:cNvPr id="15" name="slide2_shape15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2_shape16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2_shape17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2_shape18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nppt_1576131565934417"/>
          <p:cNvSpPr/>
          <p:nvPr/>
        </p:nvSpPr>
        <p:spPr>
          <a:xfrm>
            <a:off x="560512" y="3784847"/>
            <a:ext cx="3810000" cy="535213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2925" b="0">
                <a:solidFill>
                  <a:srgbClr val="ffffff"/>
                </a:solidFill>
                <a:latin typeface="맑은 고딕"/>
                <a:ea typeface="맑은 고딕"/>
              </a:rPr>
              <a:t>- jwt 구현 진행</a:t>
            </a:r>
            <a:r>
              <a:rPr altLang="ko-KR" sz="2925" b="0">
                <a:solidFill>
                  <a:srgbClr val="ffffff"/>
                </a:solidFill>
                <a:latin typeface="맑은 고딕"/>
                <a:ea typeface="맑은 고딕"/>
              </a:rPr>
              <a:t> </a:t>
            </a:r>
            <a:r>
              <a:rPr altLang="ko-KR" sz="2925" b="0">
                <a:solidFill>
                  <a:srgbClr val="ffffff"/>
                </a:solidFill>
                <a:latin typeface="맑은 고딕"/>
                <a:ea typeface="맑은 고딕"/>
              </a:rPr>
              <a:t>상황</a:t>
            </a:r>
          </a:p>
        </p:txBody>
      </p:sp>
      <p:sp>
        <p:nvSpPr>
          <p:cNvPr id="20" name="nppt_1576131565934523"/>
          <p:cNvSpPr/>
          <p:nvPr/>
        </p:nvSpPr>
        <p:spPr>
          <a:xfrm>
            <a:off x="560512" y="4395313"/>
            <a:ext cx="3810000" cy="548202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2925" b="0">
                <a:solidFill>
                  <a:srgbClr val="ffffff"/>
                </a:solidFill>
                <a:latin typeface="맑은 고딕"/>
                <a:ea typeface="맑은 고딕"/>
              </a:rPr>
              <a:t>- </a:t>
            </a:r>
            <a:r>
              <a:rPr lang="ko-KR" altLang="ko-KR" sz="3000">
                <a:solidFill>
                  <a:srgbClr val="ffffff"/>
                </a:solidFill>
                <a:ea typeface="맑은 고딕"/>
              </a:rPr>
              <a:t>남은과제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131565934763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76131565934767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76131565934771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76131565934775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76131565934779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576131565934783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nppt_1576131565934787"/>
          <p:cNvSpPr/>
          <p:nvPr/>
        </p:nvSpPr>
        <p:spPr>
          <a:xfrm>
            <a:off x="260652" y="1018268"/>
            <a:ext cx="4584336" cy="62613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chemeClr val="bg1">
                    <a:alpha val="100000"/>
                  </a:schemeClr>
                </a:solidFill>
                <a:latin typeface="+mn-cs"/>
              </a:rPr>
              <a:t>- </a:t>
            </a:r>
            <a:r>
              <a:rPr lang="en-US" altLang="ko-KR" sz="3000" b="1">
                <a:solidFill>
                  <a:srgbClr val="ffffff"/>
                </a:solidFill>
                <a:latin typeface="맑은 고딕"/>
              </a:rPr>
              <a:t>왜 vue.js인가?</a:t>
            </a:r>
          </a:p>
        </p:txBody>
      </p:sp>
      <p:sp>
        <p:nvSpPr>
          <p:cNvPr id="10" name="nppt_1576131565934789"/>
          <p:cNvSpPr/>
          <p:nvPr/>
        </p:nvSpPr>
        <p:spPr>
          <a:xfrm>
            <a:off x="344488" y="1940461"/>
            <a:ext cx="9361040" cy="806862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- 학습 곡선이 낮다.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(공식 문서의 한글화, Angular와 React에 비해서 학습 난이도가 낮다)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-</a:t>
            </a:r>
            <a:r>
              <a:rPr altLang="ko-KR" sz="2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 컴포넌트 단위이기 때문에 유지보수와 재사용성이 높다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rgbClr val="ffffff"/>
                </a:solidFill>
                <a:latin typeface="맑은 고딕"/>
                <a:ea typeface="맑은 고딕"/>
              </a:rPr>
              <a:t>(단일 파일 컴포넌트 - .vue 파일 하나에 html,css,js를 작성)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rgbClr val="ffffff"/>
                </a:solidFill>
                <a:latin typeface="맑은 고딕"/>
                <a:ea typeface="맑은 고딕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rgbClr val="ffffff"/>
                </a:solidFill>
                <a:latin typeface="맑은 고딕"/>
                <a:ea typeface="맑은 고딕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- 적은 오버헤드와 빠른 성능을 낼 수 있다.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(</a:t>
            </a:r>
            <a:r>
              <a:rPr altLang="ko-KR" sz="1450">
                <a:solidFill>
                  <a:schemeClr val="bg1">
                    <a:alpha val="100000"/>
                  </a:schemeClr>
                </a:solidFill>
              </a:rPr>
              <a:t>View에 최적화되어 있기 때문에, View의 동적 변화에 대한 처리가 매끄럽고 용이하다.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altLang="ko-KR" sz="1450">
                <a:solidFill>
                  <a:schemeClr val="bg1">
                    <a:alpha val="100000"/>
                  </a:schemeClr>
                </a:solidFill>
              </a:rPr>
              <a:t>또한 페이지 전환 및 이벤트에 따른 애니메이션 작업에 있어, 개발하기에 좋다.</a:t>
            </a:r>
            <a:r>
              <a:rPr altLang="ko-KR" sz="2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)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    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1" name="nppt_1576131565934791"/>
          <p:cNvSpPr/>
          <p:nvPr/>
        </p:nvSpPr>
        <p:spPr>
          <a:xfrm>
            <a:off x="9143171" y="5301208"/>
            <a:ext cx="548548" cy="40011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바보</a:t>
            </a:r>
            <a:endParaRPr sz="20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cxnSp>
        <p:nvCxnSpPr>
          <p:cNvPr id="12" name="nppt_1576131565934793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ppt_1576131565934796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576131565934800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576131565934804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131565934820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76131565934824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76131565934828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76131565934832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76131565934836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576131565934840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nppt_1576131565934844"/>
          <p:cNvSpPr/>
          <p:nvPr/>
        </p:nvSpPr>
        <p:spPr>
          <a:xfrm>
            <a:off x="260652" y="1018268"/>
            <a:ext cx="4584336" cy="62613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rgbClr val="ffffff"/>
                </a:solidFill>
                <a:latin typeface="맑은 고딕"/>
              </a:rPr>
              <a:t>- </a:t>
            </a:r>
            <a:r>
              <a:rPr lang="en-US" altLang="ko-KR" sz="3000" b="1">
                <a:solidFill>
                  <a:srgbClr val="ffffff"/>
                </a:solidFill>
                <a:latin typeface="맑은 고딕"/>
              </a:rPr>
              <a:t>왜 vue.js인가?</a:t>
            </a:r>
          </a:p>
        </p:txBody>
      </p:sp>
      <p:sp>
        <p:nvSpPr>
          <p:cNvPr id="10" name="nppt_1576131565934846"/>
          <p:cNvSpPr/>
          <p:nvPr/>
        </p:nvSpPr>
        <p:spPr>
          <a:xfrm>
            <a:off x="344488" y="1940461"/>
            <a:ext cx="9361040" cy="64840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rgbClr val="ffffff"/>
                </a:solidFill>
                <a:latin typeface="+mn-cs"/>
                <a:ea typeface="+mn-cs"/>
              </a:rPr>
              <a:t>- View 최적화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rgbClr val="ffffff"/>
                </a:solidFill>
                <a:latin typeface="+mn-cs"/>
                <a:ea typeface="+mn-cs"/>
              </a:rPr>
              <a:t>(</a:t>
            </a:r>
            <a:r>
              <a:rPr altLang="ko-KR" sz="145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View에 최적화되어 있기 때문에, View의 동적 변화에 대한 처리가 매끄럽고 용이하다.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45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또한 페이지 전환 및 이벤트에 따른 애니메이션 작업에 있어, 개발하기에 좋다.</a:t>
            </a:r>
            <a:r>
              <a:rPr altLang="ko-KR" sz="2000">
                <a:solidFill>
                  <a:srgbClr val="ffffff"/>
                </a:solidFill>
                <a:latin typeface="+mn-cs"/>
                <a:ea typeface="+mn-cs"/>
              </a:rPr>
              <a:t>)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rgbClr val="ffffff"/>
                </a:solidFill>
                <a:latin typeface="+mn-cs"/>
                <a:ea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2000">
                <a:solidFill>
                  <a:srgbClr val="ffffff"/>
                </a:solidFill>
                <a:latin typeface="+mn-cs"/>
                <a:ea typeface="+mn-cs"/>
              </a:rPr>
              <a:t>-vue.js의 가능성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(</a:t>
            </a:r>
            <a:r>
              <a:rPr altLang="ko-KR" sz="145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입문에 관한 통계를 보면, Vue가 훨씬 가파른 곡선이 보여지고 있다.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45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통계 자료나 세미나 및 컨퍼런스의 주제를 봐도 현재 많이 도입되고 있는 상황이라고 본다.</a:t>
            </a:r>
          </a:p>
          <a:p>
            <a:pPr marL="0">
              <a:lnSpc>
                <a:spcPct val="100000"/>
              </a:lnSpc>
              <a:buNone/>
            </a:pPr>
            <a:r>
              <a:rPr altLang="ko-KR" sz="145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긍정적으로 바라보고 있기에, 앞으로도 기대해볼만하다.</a:t>
            </a:r>
            <a:r>
              <a:rPr lang="en-US" altLang="ko-KR" sz="2000">
                <a:solidFill>
                  <a:schemeClr val="bg1">
                    <a:alpha val="100000"/>
                  </a:schemeClr>
                </a:solidFill>
                <a:latin typeface="+mn-cs"/>
              </a:rPr>
              <a:t>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bg1">
                    <a:alpha val="100000"/>
                  </a:schemeClr>
                </a:solidFill>
              </a:rPr>
              <a:t>-내가 vue.js를 사용하는 이유: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bg1">
                    <a:alpha val="100000"/>
                  </a:schemeClr>
                </a:solidFill>
              </a:rPr>
              <a:t>SPA(single page Application) 언어 중 가장 진입장벽이 낮다.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bg1">
                    <a:alpha val="100000"/>
                  </a:schemeClr>
                </a:solidFill>
              </a:rPr>
              <a:t>현재 우리나라는 react의 인기가 상당하기 때문에 react의 공급량이 굉장이 높을거라 예상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bg1">
                    <a:alpha val="100000"/>
                  </a:schemeClr>
                </a:solidFill>
              </a:rPr>
              <a:t>vue.js는 상대적으로 틈새시장이 많이 나올 것으로 판단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1" name="nppt_1576131565934848"/>
          <p:cNvSpPr/>
          <p:nvPr/>
        </p:nvSpPr>
        <p:spPr>
          <a:xfrm>
            <a:off x="9143171" y="5301208"/>
            <a:ext cx="548548" cy="40011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바보</a:t>
            </a:r>
            <a:endParaRPr sz="20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cxnSp>
        <p:nvCxnSpPr>
          <p:cNvPr id="12" name="nppt_1576131565934850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ppt_1576131565934853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576131565934857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576131565934861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131565934873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76131565934877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76131565934881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76131565934885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76131565934889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576131565934893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nppt_1576131565934897"/>
          <p:cNvSpPr/>
          <p:nvPr/>
        </p:nvSpPr>
        <p:spPr>
          <a:xfrm>
            <a:off x="260652" y="1018268"/>
            <a:ext cx="5897336" cy="115866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chemeClr val="bg1">
                    <a:alpha val="100000"/>
                  </a:schemeClr>
                </a:solidFill>
                <a:latin typeface="+mn-cs"/>
              </a:rPr>
              <a:t>-Json-Wen-Token이란?</a:t>
            </a:r>
          </a:p>
        </p:txBody>
      </p:sp>
      <p:sp>
        <p:nvSpPr>
          <p:cNvPr id="10" name="nppt_1576131565934899"/>
          <p:cNvSpPr/>
          <p:nvPr/>
        </p:nvSpPr>
        <p:spPr>
          <a:xfrm>
            <a:off x="344488" y="1940461"/>
            <a:ext cx="9361040" cy="648400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한마디로 쉽게말하면, JSON 형태로 인증토큰을 만들어 통신할때쓰는 인증방식이다.</a:t>
            </a:r>
          </a:p>
          <a:p>
            <a:pPr marL="0" indent="0">
              <a:buNone/>
            </a:pP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JWT는</a:t>
            </a: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 </a:t>
            </a: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Header</a:t>
            </a: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에</a:t>
            </a: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 </a:t>
            </a: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Authorization</a:t>
            </a: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 </a:t>
            </a:r>
            <a:r>
              <a:rPr altLang="ko-KR" sz="1650">
                <a:solidFill>
                  <a:schemeClr val="bg1">
                    <a:alpha val="100000"/>
                  </a:schemeClr>
                </a:solidFill>
              </a:rPr>
              <a:t>값을 넣어서 Authorization Server로 보내서 인증을 한다.</a:t>
            </a:r>
          </a:p>
          <a:p>
            <a:pPr marL="0" indent="0"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endParaRPr lang="ko-KR" altLang="en-US"/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1" name="nppt_1576131565934901"/>
          <p:cNvSpPr/>
          <p:nvPr/>
        </p:nvSpPr>
        <p:spPr>
          <a:xfrm>
            <a:off x="9143171" y="5301208"/>
            <a:ext cx="548548" cy="40011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바보</a:t>
            </a:r>
            <a:endParaRPr sz="20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cxnSp>
        <p:nvCxnSpPr>
          <p:cNvPr id="12" name="nppt_1576131565934903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ppt_1576131565934906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576131565934910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576131565934914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nppt_15761315659341430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99" y="2578203"/>
            <a:ext cx="8293411" cy="3273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3_shape4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5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3_shape6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3_shape7"/>
          <p:cNvSpPr/>
          <p:nvPr/>
        </p:nvSpPr>
        <p:spPr>
          <a:xfrm>
            <a:off x="260652" y="1018268"/>
            <a:ext cx="4584336" cy="115866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chemeClr val="bg1">
                    <a:alpha val="100000"/>
                  </a:schemeClr>
                </a:solidFill>
                <a:latin typeface="+mn-cs"/>
              </a:rPr>
              <a:t>- vue login 진행 상황</a:t>
            </a:r>
          </a:p>
        </p:txBody>
      </p:sp>
      <p:sp>
        <p:nvSpPr>
          <p:cNvPr id="10" name="slide3_shape8"/>
          <p:cNvSpPr/>
          <p:nvPr/>
        </p:nvSpPr>
        <p:spPr>
          <a:xfrm>
            <a:off x="344488" y="1940461"/>
            <a:ext cx="9361040" cy="791275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>- vue.js 로그인 기능구현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>-</a:t>
            </a: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 backend와 연결 x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- 시연(</a:t>
            </a: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http://192.168.0.128:8081/)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    id: 임상민짱짱123@naver.com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>    pw: 1234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3000">
                <a:solidFill>
                  <a:schemeClr val="bg1">
                    <a:alpha val="100000"/>
                  </a:schemeClr>
                </a:solidFill>
                <a:latin typeface="+mn-cs"/>
                <a:ea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1" name="slide3_shape9"/>
          <p:cNvSpPr/>
          <p:nvPr/>
        </p:nvSpPr>
        <p:spPr>
          <a:xfrm>
            <a:off x="9143171" y="5301208"/>
            <a:ext cx="548548" cy="40011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바보</a:t>
            </a:r>
            <a:endParaRPr sz="20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cxnSp>
        <p:nvCxnSpPr>
          <p:cNvPr id="12" name="slide3_shape10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3_shape11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3_shape12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3_shape13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4_shape3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4_shape4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4_shape5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4_shape6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4_shape7"/>
          <p:cNvSpPr/>
          <p:nvPr/>
        </p:nvSpPr>
        <p:spPr>
          <a:xfrm>
            <a:off x="848544" y="1018268"/>
            <a:ext cx="5546336" cy="62613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chemeClr val="bg1">
                    <a:alpha val="100000"/>
                  </a:schemeClr>
                </a:solidFill>
                <a:latin typeface="+mn-cs"/>
              </a:rPr>
              <a:t>- backend(jwt) 진행 상황</a:t>
            </a:r>
          </a:p>
        </p:txBody>
      </p:sp>
      <p:sp>
        <p:nvSpPr>
          <p:cNvPr id="10" name="slide4_shape8"/>
          <p:cNvSpPr/>
          <p:nvPr/>
        </p:nvSpPr>
        <p:spPr>
          <a:xfrm>
            <a:off x="344488" y="1940461"/>
            <a:ext cx="9361040" cy="554882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>- backend내에서 구현 완료 -&gt; vue와 연결 x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rgbClr val="ffffff"/>
                </a:solidFill>
                <a:latin typeface="맑은 고딕"/>
              </a:rPr>
              <a:t>- /register : 회원가입 경로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rgbClr val="ffffff"/>
                </a:solidFill>
                <a:latin typeface="맑은 고딕"/>
              </a:rPr>
              <a:t>- /authenticate : 로그인 경로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rgbClr val="ffffff"/>
                </a:solidFill>
                <a:latin typeface="맑은 고딕"/>
              </a:rPr>
              <a:t>- </a:t>
            </a:r>
            <a:r>
              <a:rPr altLang="ko-KR" sz="3000">
                <a:solidFill>
                  <a:srgbClr val="ffffff"/>
                </a:solidFill>
                <a:latin typeface="맑은 고딕"/>
                <a:ea typeface="맑은 고딕"/>
              </a:rPr>
              <a:t>/hello : token이 있어야 접근 가능한 경로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1" name="slide4_shape9"/>
          <p:cNvSpPr/>
          <p:nvPr/>
        </p:nvSpPr>
        <p:spPr>
          <a:xfrm>
            <a:off x="9094279" y="5301208"/>
            <a:ext cx="646331" cy="40011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멍청이</a:t>
            </a:r>
            <a:endParaRPr sz="20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cxnSp>
        <p:nvCxnSpPr>
          <p:cNvPr id="12" name="slide4_shape10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4_shape11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4_shape12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4_shape13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nppt_1576129882901175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88" y="2603517"/>
            <a:ext cx="7924800" cy="753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1298829011839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761298829011843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761298829011847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761298829011851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761298829011855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5761298829011859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nppt_15761298829011863"/>
          <p:cNvSpPr/>
          <p:nvPr/>
        </p:nvSpPr>
        <p:spPr>
          <a:xfrm>
            <a:off x="848544" y="1018268"/>
            <a:ext cx="5546336" cy="62613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chemeClr val="bg1">
                    <a:alpha val="100000"/>
                  </a:schemeClr>
                </a:solidFill>
                <a:latin typeface="+mn-cs"/>
              </a:rPr>
              <a:t>- backend(jwt) 과정-(1)</a:t>
            </a:r>
          </a:p>
        </p:txBody>
      </p:sp>
      <p:sp>
        <p:nvSpPr>
          <p:cNvPr id="10" name="nppt_15761298829011865"/>
          <p:cNvSpPr/>
          <p:nvPr/>
        </p:nvSpPr>
        <p:spPr>
          <a:xfrm>
            <a:off x="344488" y="1940461"/>
            <a:ext cx="9361040" cy="30030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1" name="nppt_15761298829011867"/>
          <p:cNvSpPr/>
          <p:nvPr/>
        </p:nvSpPr>
        <p:spPr>
          <a:xfrm>
            <a:off x="9094279" y="5301208"/>
            <a:ext cx="646331" cy="40011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멍청이</a:t>
            </a:r>
            <a:endParaRPr sz="20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cxnSp>
        <p:nvCxnSpPr>
          <p:cNvPr id="12" name="nppt_15761298829011869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ppt_15761298829011872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5761298829011876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5761298829011880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nppt_1576129882901191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600" y="1763411"/>
            <a:ext cx="8496195" cy="40975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65000"/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1298829012018"/>
          <p:cNvSpPr/>
          <p:nvPr/>
        </p:nvSpPr>
        <p:spPr>
          <a:xfrm>
            <a:off x="0" y="3356992"/>
            <a:ext cx="9916111" cy="3501008"/>
          </a:xfrm>
          <a:prstGeom prst="rect">
            <a:avLst/>
          </a:prstGeom>
          <a:solidFill>
            <a:schemeClr val="accent5">
              <a:alpha val="75000"/>
              <a:lumMod val="20000"/>
              <a:lumOff val="8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761298829012022"/>
          <p:cNvSpPr/>
          <p:nvPr/>
        </p:nvSpPr>
        <p:spPr>
          <a:xfrm>
            <a:off x="0" y="512676"/>
            <a:ext cx="9916111" cy="5832648"/>
          </a:xfrm>
          <a:prstGeom prst="rect">
            <a:avLst/>
          </a:prstGeom>
          <a:solidFill>
            <a:srgbClr val="9966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761298829012026"/>
          <p:cNvSpPr/>
          <p:nvPr/>
        </p:nvSpPr>
        <p:spPr>
          <a:xfrm>
            <a:off x="0" y="800708"/>
            <a:ext cx="9916112" cy="5256584"/>
          </a:xfrm>
          <a:prstGeom prst="rect">
            <a:avLst/>
          </a:prstGeom>
          <a:solidFill>
            <a:srgbClr val="164628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761298829012030"/>
          <p:cNvSpPr/>
          <p:nvPr/>
        </p:nvSpPr>
        <p:spPr>
          <a:xfrm>
            <a:off x="270006" y="6110964"/>
            <a:ext cx="792088" cy="144018"/>
          </a:xfrm>
          <a:prstGeom prst="flowChartTerminator">
            <a:avLst/>
          </a:prstGeom>
          <a:solidFill>
            <a:srgbClr val="ff9999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761298829012034"/>
          <p:cNvSpPr/>
          <p:nvPr/>
        </p:nvSpPr>
        <p:spPr>
          <a:xfrm>
            <a:off x="1424608" y="6110964"/>
            <a:ext cx="792088" cy="144018"/>
          </a:xfrm>
          <a:prstGeom prst="flowChartTerminator">
            <a:avLst/>
          </a:prstGeom>
          <a:solidFill>
            <a:srgbClr val="ffff6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5761298829012038"/>
          <p:cNvSpPr/>
          <p:nvPr/>
        </p:nvSpPr>
        <p:spPr>
          <a:xfrm>
            <a:off x="2576736" y="6110964"/>
            <a:ext cx="792088" cy="144018"/>
          </a:xfrm>
          <a:prstGeom prst="flowChartTerminator">
            <a:avLst/>
          </a:prstGeom>
          <a:solidFill>
            <a:srgbClr val="3399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nppt_15761298829012042"/>
          <p:cNvSpPr/>
          <p:nvPr/>
        </p:nvSpPr>
        <p:spPr>
          <a:xfrm>
            <a:off x="848544" y="1018268"/>
            <a:ext cx="5546336" cy="62613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500">
                <a:solidFill>
                  <a:schemeClr val="bg1">
                    <a:alpha val="100000"/>
                  </a:schemeClr>
                </a:solidFill>
                <a:latin typeface="+mn-cs"/>
              </a:rPr>
              <a:t>- backend(jwt) 과정-(2)</a:t>
            </a:r>
          </a:p>
        </p:txBody>
      </p:sp>
      <p:sp>
        <p:nvSpPr>
          <p:cNvPr id="10" name="nppt_15761298829012044"/>
          <p:cNvSpPr/>
          <p:nvPr/>
        </p:nvSpPr>
        <p:spPr>
          <a:xfrm>
            <a:off x="344488" y="1940461"/>
            <a:ext cx="9361040" cy="300305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3000">
                <a:solidFill>
                  <a:schemeClr val="bg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/>
            </a:r>
          </a:p>
        </p:txBody>
      </p:sp>
      <p:sp>
        <p:nvSpPr>
          <p:cNvPr id="11" name="nppt_15761298829012046"/>
          <p:cNvSpPr/>
          <p:nvPr/>
        </p:nvSpPr>
        <p:spPr>
          <a:xfrm>
            <a:off x="9094279" y="5301208"/>
            <a:ext cx="646331" cy="40011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2000" kern="1200">
                <a:solidFill>
                  <a:schemeClr val="bg1"/>
                </a:solidFill>
                <a:latin typeface="상상토끼 신비는일곱살"/>
                <a:ea typeface="상상토끼 신비는일곱살"/>
                <a:cs typeface="+mn-cs"/>
              </a:rPr>
              <a:t>멍청이</a:t>
            </a:r>
            <a:endParaRPr sz="2000" kern="1200">
              <a:solidFill>
                <a:schemeClr val="bg1"/>
              </a:solidFill>
              <a:latin typeface="상상토끼 신비는일곱살"/>
              <a:ea typeface="상상토끼 신비는일곱살"/>
              <a:cs typeface="+mn-cs"/>
            </a:endParaRPr>
          </a:p>
        </p:txBody>
      </p:sp>
      <p:cxnSp>
        <p:nvCxnSpPr>
          <p:cNvPr id="12" name="nppt_15761298829012048"/>
          <p:cNvCxnSpPr/>
          <p:nvPr/>
        </p:nvCxnSpPr>
        <p:spPr>
          <a:xfrm>
            <a:off x="344488" y="1738556"/>
            <a:ext cx="4613568" cy="0"/>
          </a:xfrm>
          <a:prstGeom prst="line">
            <a:avLst/>
          </a:prstGeom>
          <a:ln w="28575" cap="flat">
            <a:solidFill>
              <a:schemeClr val="bg1"/>
            </a:solidFill>
            <a:prstDash val="solid"/>
            <a:headEnd type="none"/>
            <a:tailEnd type="none"/>
          </a:ln>
          <a:effectLst xmlns:a="http://schemas.openxmlformats.org/drawingml/2006/main"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ppt_15761298829012051"/>
          <p:cNvSpPr/>
          <p:nvPr/>
        </p:nvSpPr>
        <p:spPr>
          <a:xfrm>
            <a:off x="7615733" y="6021288"/>
            <a:ext cx="1070297" cy="252028"/>
          </a:xfrm>
          <a:prstGeom prst="roundRect">
            <a:avLst/>
          </a:prstGeom>
          <a:solidFill>
            <a:srgbClr val="7f8f7d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5761298829012055"/>
          <p:cNvSpPr/>
          <p:nvPr/>
        </p:nvSpPr>
        <p:spPr>
          <a:xfrm>
            <a:off x="7615733" y="5913276"/>
            <a:ext cx="1070297" cy="180020"/>
          </a:xfrm>
          <a:prstGeom prst="roundRect">
            <a:avLst/>
          </a:prstGeom>
          <a:solidFill>
            <a:srgbClr val="ffffff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5761298829012059"/>
          <p:cNvSpPr/>
          <p:nvPr/>
        </p:nvSpPr>
        <p:spPr>
          <a:xfrm rot="5400000">
            <a:off x="8024868" y="5925489"/>
            <a:ext cx="252026" cy="118924"/>
          </a:xfrm>
          <a:prstGeom prst="flowChartTerminator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nppt_15761298829012092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006" y="1881149"/>
            <a:ext cx="9419800" cy="39777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Paper (210x297 mm)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율하</dc:creator>
  <cp:lastModifiedBy>으아아아아아악(lishal12)</cp:lastModifiedBy>
  <dcterms:modified xsi:type="dcterms:W3CDTF">2019-12-12T07:25:03Z</dcterms:modified>
</cp:coreProperties>
</file>