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8" r:id="rId2"/>
    <p:sldId id="320" r:id="rId3"/>
    <p:sldId id="260" r:id="rId4"/>
    <p:sldId id="261" r:id="rId5"/>
    <p:sldId id="291" r:id="rId6"/>
    <p:sldId id="358" r:id="rId7"/>
    <p:sldId id="361" r:id="rId8"/>
    <p:sldId id="362" r:id="rId9"/>
    <p:sldId id="364" r:id="rId10"/>
    <p:sldId id="365" r:id="rId11"/>
    <p:sldId id="342" r:id="rId12"/>
    <p:sldId id="326" r:id="rId13"/>
    <p:sldId id="366" r:id="rId14"/>
    <p:sldId id="367" r:id="rId15"/>
    <p:sldId id="374" r:id="rId16"/>
    <p:sldId id="375" r:id="rId17"/>
    <p:sldId id="357" r:id="rId18"/>
    <p:sldId id="368" r:id="rId19"/>
    <p:sldId id="371" r:id="rId20"/>
    <p:sldId id="376" r:id="rId21"/>
    <p:sldId id="369" r:id="rId22"/>
    <p:sldId id="370" r:id="rId23"/>
    <p:sldId id="289" r:id="rId24"/>
    <p:sldId id="373" r:id="rId25"/>
    <p:sldId id="372" r:id="rId26"/>
    <p:sldId id="379" r:id="rId27"/>
    <p:sldId id="380" r:id="rId28"/>
    <p:sldId id="377" r:id="rId29"/>
    <p:sldId id="354" r:id="rId30"/>
    <p:sldId id="341" r:id="rId31"/>
    <p:sldId id="378" r:id="rId32"/>
    <p:sldId id="344" r:id="rId33"/>
    <p:sldId id="345" r:id="rId34"/>
  </p:sldIdLst>
  <p:sldSz cx="12192000" cy="6858000"/>
  <p:notesSz cx="6858000" cy="91440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extLst>
      <p:ext uri="{19B8F6BF-5375-455C-9EA6-DF929625EA0E}">
        <p15:presenceInfo xmlns:p15="http://schemas.microsoft.com/office/powerpoint/2012/main" userId="802d7a47063da6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6318" autoAdjust="0"/>
  </p:normalViewPr>
  <p:slideViewPr>
    <p:cSldViewPr snapToGrid="0">
      <p:cViewPr varScale="1">
        <p:scale>
          <a:sx n="50" d="100"/>
          <a:sy n="50" d="100"/>
        </p:scale>
        <p:origin x="43" y="744"/>
      </p:cViewPr>
      <p:guideLst>
        <p:guide orient="horz" pos="2166"/>
        <p:guide pos="387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2021/3/31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2021/3/31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26</a:t>
            </a:fld>
            <a:endParaRPr lang="zh-CN" altLang="en-US"/>
          </a:p>
        </p:txBody>
      </p:sp>
    </p:spTree>
    <p:extLst>
      <p:ext uri="{BB962C8B-B14F-4D97-AF65-F5344CB8AC3E}">
        <p14:creationId xmlns:p14="http://schemas.microsoft.com/office/powerpoint/2010/main" val="630561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29</a:t>
            </a:fld>
            <a:endParaRPr lang="zh-CN" altLang="en-US"/>
          </a:p>
        </p:txBody>
      </p:sp>
    </p:spTree>
    <p:extLst>
      <p:ext uri="{BB962C8B-B14F-4D97-AF65-F5344CB8AC3E}">
        <p14:creationId xmlns:p14="http://schemas.microsoft.com/office/powerpoint/2010/main" val="3308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extLst>
      <p:ext uri="{BB962C8B-B14F-4D97-AF65-F5344CB8AC3E}">
        <p14:creationId xmlns:p14="http://schemas.microsoft.com/office/powerpoint/2010/main" val="3381265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extLst>
      <p:ext uri="{BB962C8B-B14F-4D97-AF65-F5344CB8AC3E}">
        <p14:creationId xmlns:p14="http://schemas.microsoft.com/office/powerpoint/2010/main" val="119491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extLst>
      <p:ext uri="{BB962C8B-B14F-4D97-AF65-F5344CB8AC3E}">
        <p14:creationId xmlns:p14="http://schemas.microsoft.com/office/powerpoint/2010/main" val="1588208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extLst>
      <p:ext uri="{BB962C8B-B14F-4D97-AF65-F5344CB8AC3E}">
        <p14:creationId xmlns:p14="http://schemas.microsoft.com/office/powerpoint/2010/main" val="78393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extLst>
      <p:ext uri="{BB962C8B-B14F-4D97-AF65-F5344CB8AC3E}">
        <p14:creationId xmlns:p14="http://schemas.microsoft.com/office/powerpoint/2010/main" val="98742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grpSp>
          <p:nvGrpSpPr>
            <p:cNvPr id="3" name="组合 2"/>
            <p:cNvGrpSpPr/>
            <p:nvPr/>
          </p:nvGrpSpPr>
          <p:grpSpPr>
            <a:xfrm>
              <a:off x="0" y="0"/>
              <a:ext cx="12192000" cy="6858000"/>
              <a:chOff x="349955" y="1137356"/>
              <a:chExt cx="12192000" cy="6858000"/>
            </a:xfrm>
          </p:grpSpPr>
          <p:grpSp>
            <p:nvGrpSpPr>
              <p:cNvPr id="10" name="组合 9"/>
              <p:cNvGrpSpPr/>
              <p:nvPr/>
            </p:nvGrpSpPr>
            <p:grpSpPr>
              <a:xfrm>
                <a:off x="349955" y="1137356"/>
                <a:ext cx="12192000" cy="3429000"/>
                <a:chOff x="349955" y="1137356"/>
                <a:chExt cx="12192000" cy="3429000"/>
              </a:xfrm>
            </p:grpSpPr>
            <p:pic>
              <p:nvPicPr>
                <p:cNvPr id="13" name="图片 12"/>
                <p:cNvPicPr>
                  <a:picLocks noChangeAspect="1"/>
                </p:cNvPicPr>
                <p:nvPr/>
              </p:nvPicPr>
              <p:blipFill rotWithShape="1">
                <a:blip r:embed="rId14" cstate="screen"/>
                <a:srcRect l="4925" r="7517"/>
                <a:stretch>
                  <a:fillRect/>
                </a:stretch>
              </p:blipFill>
              <p:spPr>
                <a:xfrm>
                  <a:off x="349955" y="1137356"/>
                  <a:ext cx="6096000" cy="3429000"/>
                </a:xfrm>
                <a:prstGeom prst="rect">
                  <a:avLst/>
                </a:prstGeom>
              </p:spPr>
            </p:pic>
            <p:pic>
              <p:nvPicPr>
                <p:cNvPr id="14" name="图片 13"/>
                <p:cNvPicPr>
                  <a:picLocks noChangeAspect="1"/>
                </p:cNvPicPr>
                <p:nvPr/>
              </p:nvPicPr>
              <p:blipFill rotWithShape="1">
                <a:blip r:embed="rId14" cstate="screen"/>
                <a:srcRect l="4925" r="7517"/>
                <a:stretch>
                  <a:fillRect/>
                </a:stretch>
              </p:blipFill>
              <p:spPr>
                <a:xfrm>
                  <a:off x="6445955" y="1137356"/>
                  <a:ext cx="6096000" cy="3429000"/>
                </a:xfrm>
                <a:prstGeom prst="rect">
                  <a:avLst/>
                </a:prstGeom>
              </p:spPr>
            </p:pic>
          </p:grpSp>
          <p:pic>
            <p:nvPicPr>
              <p:cNvPr id="11" name="图片 10"/>
              <p:cNvPicPr>
                <a:picLocks noChangeAspect="1"/>
              </p:cNvPicPr>
              <p:nvPr/>
            </p:nvPicPr>
            <p:blipFill rotWithShape="1">
              <a:blip r:embed="rId14" cstate="screen"/>
              <a:srcRect l="4925" r="7517"/>
              <a:stretch>
                <a:fillRect/>
              </a:stretch>
            </p:blipFill>
            <p:spPr>
              <a:xfrm>
                <a:off x="349955" y="4566356"/>
                <a:ext cx="6096000" cy="3429000"/>
              </a:xfrm>
              <a:prstGeom prst="rect">
                <a:avLst/>
              </a:prstGeom>
            </p:spPr>
          </p:pic>
          <p:pic>
            <p:nvPicPr>
              <p:cNvPr id="12" name="图片 11"/>
              <p:cNvPicPr>
                <a:picLocks noChangeAspect="1"/>
              </p:cNvPicPr>
              <p:nvPr/>
            </p:nvPicPr>
            <p:blipFill rotWithShape="1">
              <a:blip r:embed="rId14" cstate="screen"/>
              <a:srcRect l="4925" r="7517"/>
              <a:stretch>
                <a:fillRect/>
              </a:stretch>
            </p:blipFill>
            <p:spPr>
              <a:xfrm>
                <a:off x="6445955" y="4566356"/>
                <a:ext cx="6096000" cy="3429000"/>
              </a:xfrm>
              <a:prstGeom prst="rect">
                <a:avLst/>
              </a:prstGeom>
            </p:spPr>
          </p:pic>
        </p:grpSp>
        <p:grpSp>
          <p:nvGrpSpPr>
            <p:cNvPr id="4" name="组合 3"/>
            <p:cNvGrpSpPr/>
            <p:nvPr/>
          </p:nvGrpSpPr>
          <p:grpSpPr>
            <a:xfrm>
              <a:off x="600362" y="420346"/>
              <a:ext cx="3458680" cy="717080"/>
              <a:chOff x="1358646" y="1055965"/>
              <a:chExt cx="3458680" cy="717080"/>
            </a:xfrm>
          </p:grpSpPr>
          <p:grpSp>
            <p:nvGrpSpPr>
              <p:cNvPr id="6" name="组合 5"/>
              <p:cNvGrpSpPr/>
              <p:nvPr/>
            </p:nvGrpSpPr>
            <p:grpSpPr>
              <a:xfrm>
                <a:off x="1577550" y="1214503"/>
                <a:ext cx="3239776" cy="558542"/>
                <a:chOff x="1577550" y="1214503"/>
                <a:chExt cx="3239776" cy="558542"/>
              </a:xfrm>
            </p:grpSpPr>
            <p:sp>
              <p:nvSpPr>
                <p:cNvPr id="8" name="矩形: 圆角 7"/>
                <p:cNvSpPr/>
                <p:nvPr/>
              </p:nvSpPr>
              <p:spPr>
                <a:xfrm>
                  <a:off x="1577550" y="1214503"/>
                  <a:ext cx="3239776" cy="558542"/>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黑体" panose="02010609060101010101" charset="-122"/>
                    <a:ea typeface="黑体" panose="02010609060101010101" charset="-122"/>
                  </a:endParaRPr>
                </a:p>
              </p:txBody>
            </p:sp>
            <p:sp>
              <p:nvSpPr>
                <p:cNvPr id="9" name="矩形 8"/>
                <p:cNvSpPr/>
                <p:nvPr/>
              </p:nvSpPr>
              <p:spPr>
                <a:xfrm>
                  <a:off x="1705631" y="1262941"/>
                  <a:ext cx="3018775" cy="461665"/>
                </a:xfrm>
                <a:prstGeom prst="rect">
                  <a:avLst/>
                </a:prstGeom>
              </p:spPr>
              <p:txBody>
                <a:bodyPr wrap="none">
                  <a:spAutoFit/>
                </a:bodyPr>
                <a:lstStyle/>
                <a:p>
                  <a:pPr algn="ctr"/>
                  <a:r>
                    <a:rPr lang="zh-CN" altLang="en-US" sz="2400" b="1" spc="300" dirty="0">
                      <a:solidFill>
                        <a:srgbClr val="475574"/>
                      </a:solidFill>
                      <a:latin typeface="黑体" panose="02010609060101010101" charset="-122"/>
                      <a:ea typeface="黑体" panose="02010609060101010101" charset="-122"/>
                    </a:rPr>
                    <a:t>企业管理基础知识</a:t>
                  </a:r>
                </a:p>
              </p:txBody>
            </p:sp>
          </p:grpSp>
          <p:sp>
            <p:nvSpPr>
              <p:cNvPr id="7" name="椭圆 6"/>
              <p:cNvSpPr/>
              <p:nvPr/>
            </p:nvSpPr>
            <p:spPr>
              <a:xfrm flipV="1">
                <a:off x="1358646" y="1055965"/>
                <a:ext cx="437808" cy="43780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黑体" panose="02010609060101010101" charset="-122"/>
                  <a:ea typeface="黑体" panose="02010609060101010101"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mailto:&#20986;&#29616;@vue/cli%204.x"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v.youku.com/v_show/id_XMzMwMTYyODMyNA==.html?spm=a2hbt.13141534.app.5~5!2~5!2~5~5~5!2~5~5!2~5!2~5!2~5~5!2~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n.vuejs.org/" TargetMode="External"/><Relationship Id="rId2" Type="http://schemas.openxmlformats.org/officeDocument/2006/relationships/hyperlink" Target="https://www.bilibili.com/video/BV15741177Eh" TargetMode="External"/><Relationship Id="rId1" Type="http://schemas.openxmlformats.org/officeDocument/2006/relationships/slideLayout" Target="../slideLayouts/slideLayout2.xml"/><Relationship Id="rId4" Type="http://schemas.openxmlformats.org/officeDocument/2006/relationships/hyperlink" Target="https://developer.mozilla.org/zh-C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圆角 8"/>
          <p:cNvSpPr/>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9" name="矩形 18"/>
          <p:cNvSpPr/>
          <p:nvPr/>
        </p:nvSpPr>
        <p:spPr>
          <a:xfrm>
            <a:off x="2006600" y="2452370"/>
            <a:ext cx="8178800" cy="1198880"/>
          </a:xfrm>
          <a:prstGeom prst="rect">
            <a:avLst/>
          </a:prstGeom>
        </p:spPr>
        <p:txBody>
          <a:bodyPr wrap="square">
            <a:spAutoFit/>
          </a:bodyPr>
          <a:lstStyle/>
          <a:p>
            <a:pPr algn="ctr"/>
            <a:r>
              <a:rPr lang="zh-CN" altLang="en-US" sz="7200" spc="600" dirty="0">
                <a:solidFill>
                  <a:srgbClr val="475574"/>
                </a:solidFill>
                <a:cs typeface="+mn-ea"/>
                <a:sym typeface="+mn-lt"/>
              </a:rPr>
              <a:t>软件工程实验</a:t>
            </a:r>
          </a:p>
        </p:txBody>
      </p:sp>
      <p:sp>
        <p:nvSpPr>
          <p:cNvPr id="34" name="椭圆 33"/>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06669" y="3926656"/>
            <a:ext cx="3763199" cy="486698"/>
            <a:chOff x="4064896" y="4176518"/>
            <a:chExt cx="3763199" cy="486698"/>
          </a:xfrm>
        </p:grpSpPr>
        <p:sp>
          <p:nvSpPr>
            <p:cNvPr id="38" name="矩形: 圆角 37"/>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nvSpPr>
          <p:spPr>
            <a:xfrm>
              <a:off x="4834906" y="4176649"/>
              <a:ext cx="2237920" cy="461665"/>
            </a:xfrm>
            <a:prstGeom prst="rect">
              <a:avLst/>
            </a:prstGeom>
          </p:spPr>
          <p:txBody>
            <a:bodyPr wrap="none">
              <a:spAutoFit/>
            </a:bodyPr>
            <a:lstStyle/>
            <a:p>
              <a:pPr algn="ctr"/>
              <a:r>
                <a:rPr lang="en-US" altLang="zh-CN" sz="2400" b="1" spc="300" dirty="0">
                  <a:solidFill>
                    <a:schemeClr val="bg1"/>
                  </a:solidFill>
                  <a:cs typeface="+mn-ea"/>
                  <a:sym typeface="+mn-lt"/>
                </a:rPr>
                <a:t>Vue</a:t>
              </a:r>
              <a:r>
                <a:rPr lang="zh-CN" altLang="en-US" sz="2400" b="1" spc="300" dirty="0">
                  <a:solidFill>
                    <a:schemeClr val="bg1"/>
                  </a:solidFill>
                  <a:cs typeface="+mn-ea"/>
                  <a:sym typeface="+mn-lt"/>
                </a:rPr>
                <a:t>框架讲解</a:t>
              </a:r>
            </a:p>
          </p:txBody>
        </p:sp>
      </p:grpSp>
      <p:sp>
        <p:nvSpPr>
          <p:cNvPr id="93" name="矩形: 圆角 92"/>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 name="文本框 2"/>
          <p:cNvSpPr txBox="1"/>
          <p:nvPr/>
        </p:nvSpPr>
        <p:spPr>
          <a:xfrm>
            <a:off x="9049385" y="5241925"/>
            <a:ext cx="947695" cy="338554"/>
          </a:xfrm>
          <a:prstGeom prst="rect">
            <a:avLst/>
          </a:prstGeom>
          <a:noFill/>
        </p:spPr>
        <p:txBody>
          <a:bodyPr wrap="none" rtlCol="0">
            <a:spAutoFit/>
          </a:bodyPr>
          <a:lstStyle/>
          <a:p>
            <a:r>
              <a:rPr lang="zh-CN" altLang="en-US" sz="1600" spc="600" dirty="0">
                <a:solidFill>
                  <a:srgbClr val="475574"/>
                </a:solidFill>
                <a:cs typeface="+mn-ea"/>
              </a:rPr>
              <a:t>202</a:t>
            </a:r>
            <a:r>
              <a:rPr lang="en-US" altLang="zh-CN" sz="1600" spc="600" dirty="0">
                <a:solidFill>
                  <a:srgbClr val="475574"/>
                </a:solidFill>
                <a:cs typeface="+mn-ea"/>
              </a:rPr>
              <a:t>1</a:t>
            </a:r>
            <a:endParaRPr lang="zh-CN" altLang="en-US" sz="1600" spc="600" dirty="0">
              <a:solidFill>
                <a:srgbClr val="475574"/>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449705" y="411082"/>
            <a:ext cx="2646878" cy="1077218"/>
          </a:xfrm>
          <a:prstGeom prst="rect">
            <a:avLst/>
          </a:prstGeom>
          <a:noFill/>
        </p:spPr>
        <p:txBody>
          <a:bodyPr wrap="none" rtlCol="0">
            <a:spAutoFit/>
          </a:bodyPr>
          <a:lstStyle/>
          <a:p>
            <a:r>
              <a:rPr lang="zh-CN" altLang="en-US" sz="3200" dirty="0">
                <a:ln/>
                <a:solidFill>
                  <a:schemeClr val="bg1"/>
                </a:solidFill>
                <a:effectLst>
                  <a:outerShdw blurRad="38100" dist="19050" dir="2700000" algn="tl" rotWithShape="0">
                    <a:schemeClr val="dk1">
                      <a:alpha val="40000"/>
                    </a:schemeClr>
                  </a:outerShdw>
                </a:effectLst>
              </a:rPr>
              <a:t>监听事件</a:t>
            </a:r>
            <a:endParaRPr lang="en-US" altLang="zh-CN" sz="3200" dirty="0">
              <a:ln/>
              <a:solidFill>
                <a:schemeClr val="bg1"/>
              </a:solidFill>
              <a:effectLst>
                <a:outerShdw blurRad="38100" dist="19050" dir="2700000" algn="tl" rotWithShape="0">
                  <a:schemeClr val="dk1">
                    <a:alpha val="40000"/>
                  </a:schemeClr>
                </a:outerShdw>
              </a:effectLst>
            </a:endParaRPr>
          </a:p>
          <a:p>
            <a:r>
              <a:rPr lang="en-US" altLang="zh-CN" sz="3200" dirty="0">
                <a:ln/>
                <a:solidFill>
                  <a:schemeClr val="bg1"/>
                </a:solidFill>
                <a:effectLst>
                  <a:outerShdw blurRad="38100" dist="19050" dir="2700000" algn="tl" rotWithShape="0">
                    <a:schemeClr val="dk1">
                      <a:alpha val="40000"/>
                    </a:schemeClr>
                  </a:outerShdw>
                </a:effectLst>
              </a:rPr>
              <a:t>——</a:t>
            </a:r>
            <a:r>
              <a:rPr lang="zh-CN" altLang="en-US" sz="3200" dirty="0">
                <a:ln/>
                <a:solidFill>
                  <a:schemeClr val="bg1"/>
                </a:solidFill>
                <a:effectLst>
                  <a:outerShdw blurRad="38100" dist="19050" dir="2700000" algn="tl" rotWithShape="0">
                    <a:schemeClr val="dk1">
                      <a:alpha val="40000"/>
                    </a:schemeClr>
                  </a:outerShdw>
                </a:effectLst>
              </a:rPr>
              <a:t>绑定方法</a:t>
            </a:r>
          </a:p>
        </p:txBody>
      </p:sp>
      <p:pic>
        <p:nvPicPr>
          <p:cNvPr id="2" name="图片 1">
            <a:extLst>
              <a:ext uri="{FF2B5EF4-FFF2-40B4-BE49-F238E27FC236}">
                <a16:creationId xmlns:a16="http://schemas.microsoft.com/office/drawing/2014/main" id="{AE933AEE-59B7-4993-827C-4F59E2165CC8}"/>
              </a:ext>
            </a:extLst>
          </p:cNvPr>
          <p:cNvPicPr>
            <a:picLocks noChangeAspect="1"/>
          </p:cNvPicPr>
          <p:nvPr/>
        </p:nvPicPr>
        <p:blipFill>
          <a:blip r:embed="rId3"/>
          <a:stretch>
            <a:fillRect/>
          </a:stretch>
        </p:blipFill>
        <p:spPr>
          <a:xfrm>
            <a:off x="3317495" y="301481"/>
            <a:ext cx="10851821" cy="6255038"/>
          </a:xfrm>
          <a:prstGeom prst="rect">
            <a:avLst/>
          </a:prstGeom>
        </p:spPr>
      </p:pic>
    </p:spTree>
    <p:extLst>
      <p:ext uri="{BB962C8B-B14F-4D97-AF65-F5344CB8AC3E}">
        <p14:creationId xmlns:p14="http://schemas.microsoft.com/office/powerpoint/2010/main" val="285235782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02.</a:t>
            </a:r>
            <a:endParaRPr lang="zh-CN" altLang="en-US" sz="6600" b="1" dirty="0">
              <a:solidFill>
                <a:srgbClr val="475574"/>
              </a:solidFill>
              <a:cs typeface="+mn-ea"/>
              <a:sym typeface="+mn-lt"/>
            </a:endParaRPr>
          </a:p>
        </p:txBody>
      </p:sp>
      <p:sp>
        <p:nvSpPr>
          <p:cNvPr id="13" name="矩形 12"/>
          <p:cNvSpPr/>
          <p:nvPr/>
        </p:nvSpPr>
        <p:spPr>
          <a:xfrm>
            <a:off x="4953189" y="3179060"/>
            <a:ext cx="4985275" cy="830997"/>
          </a:xfrm>
          <a:prstGeom prst="rect">
            <a:avLst/>
          </a:prstGeom>
        </p:spPr>
        <p:txBody>
          <a:bodyPr wrap="none">
            <a:spAutoFit/>
          </a:bodyPr>
          <a:lstStyle/>
          <a:p>
            <a:r>
              <a:rPr lang="en-US" altLang="zh-CN" sz="4800" b="1" spc="600" dirty="0">
                <a:solidFill>
                  <a:srgbClr val="475574"/>
                </a:solidFill>
                <a:cs typeface="+mn-ea"/>
                <a:sym typeface="+mn-lt"/>
              </a:rPr>
              <a:t>Vue</a:t>
            </a:r>
            <a:r>
              <a:rPr lang="zh-CN" altLang="en-US" sz="4800" b="1" spc="600" dirty="0">
                <a:solidFill>
                  <a:srgbClr val="475574"/>
                </a:solidFill>
                <a:cs typeface="+mn-ea"/>
                <a:sym typeface="+mn-lt"/>
              </a:rPr>
              <a:t>项目的构建</a:t>
            </a:r>
            <a:endParaRPr lang="en-US" sz="4800" b="1" spc="600" dirty="0">
              <a:solidFill>
                <a:srgbClr val="475574"/>
              </a:solidFill>
              <a:cs typeface="+mn-ea"/>
              <a:sym typeface="+mn-lt"/>
            </a:endParaRP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3057247"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安装与项目创建</a:t>
            </a:r>
          </a:p>
        </p:txBody>
      </p:sp>
      <p:sp>
        <p:nvSpPr>
          <p:cNvPr id="7" name="文本框 6">
            <a:extLst>
              <a:ext uri="{FF2B5EF4-FFF2-40B4-BE49-F238E27FC236}">
                <a16:creationId xmlns:a16="http://schemas.microsoft.com/office/drawing/2014/main" id="{E62F2A6C-C7E2-4188-9CDF-4759EAF7B7E7}"/>
              </a:ext>
            </a:extLst>
          </p:cNvPr>
          <p:cNvSpPr txBox="1"/>
          <p:nvPr/>
        </p:nvSpPr>
        <p:spPr>
          <a:xfrm>
            <a:off x="2618784" y="1517976"/>
            <a:ext cx="7806128" cy="461665"/>
          </a:xfrm>
          <a:prstGeom prst="rect">
            <a:avLst/>
          </a:prstGeom>
          <a:noFill/>
        </p:spPr>
        <p:txBody>
          <a:bodyPr wrap="square">
            <a:spAutoFit/>
          </a:bodyPr>
          <a:lstStyle/>
          <a:p>
            <a:r>
              <a:rPr lang="en-US" altLang="zh-CN" sz="2400" b="0" i="0" dirty="0">
                <a:solidFill>
                  <a:srgbClr val="2C3E50"/>
                </a:solidFill>
                <a:effectLst/>
                <a:latin typeface="-apple-system"/>
              </a:rPr>
              <a:t>Vue CLI 4.x </a:t>
            </a:r>
            <a:r>
              <a:rPr lang="zh-CN" altLang="en-US" sz="2400" b="0" i="0" dirty="0">
                <a:solidFill>
                  <a:srgbClr val="2C3E50"/>
                </a:solidFill>
                <a:effectLst/>
                <a:latin typeface="-apple-system"/>
              </a:rPr>
              <a:t>需要 </a:t>
            </a:r>
            <a:r>
              <a:rPr lang="en-US" altLang="zh-CN" sz="2400" b="0" i="0" u="none" strike="noStrike" dirty="0">
                <a:solidFill>
                  <a:srgbClr val="3EAF7C"/>
                </a:solidFill>
                <a:effectLst/>
                <a:latin typeface="-apple-system"/>
                <a:hlinkClick r:id="rId2"/>
              </a:rPr>
              <a:t>Node.js</a:t>
            </a:r>
            <a:r>
              <a:rPr lang="en-US" altLang="zh-CN" sz="2400" b="0" i="0" dirty="0">
                <a:solidFill>
                  <a:srgbClr val="2C3E50"/>
                </a:solidFill>
                <a:effectLst/>
                <a:latin typeface="-apple-system"/>
              </a:rPr>
              <a:t> v8.9 </a:t>
            </a:r>
            <a:r>
              <a:rPr lang="zh-CN" altLang="en-US" sz="2400" b="0" i="0" dirty="0">
                <a:solidFill>
                  <a:srgbClr val="2C3E50"/>
                </a:solidFill>
                <a:effectLst/>
                <a:latin typeface="-apple-system"/>
              </a:rPr>
              <a:t>或更高版本 </a:t>
            </a:r>
            <a:r>
              <a:rPr lang="en-US" altLang="zh-CN" sz="2400" b="0" i="0" dirty="0">
                <a:solidFill>
                  <a:srgbClr val="2C3E50"/>
                </a:solidFill>
                <a:effectLst/>
                <a:latin typeface="-apple-system"/>
              </a:rPr>
              <a:t>(</a:t>
            </a:r>
            <a:r>
              <a:rPr lang="zh-CN" altLang="en-US" sz="2400" b="0" i="0" dirty="0">
                <a:solidFill>
                  <a:srgbClr val="2C3E50"/>
                </a:solidFill>
                <a:effectLst/>
                <a:latin typeface="-apple-system"/>
              </a:rPr>
              <a:t>推荐 </a:t>
            </a:r>
            <a:r>
              <a:rPr lang="en-US" altLang="zh-CN" sz="2400" b="0" i="0" dirty="0">
                <a:solidFill>
                  <a:srgbClr val="2C3E50"/>
                </a:solidFill>
                <a:effectLst/>
                <a:latin typeface="-apple-system"/>
              </a:rPr>
              <a:t>v10 </a:t>
            </a:r>
            <a:r>
              <a:rPr lang="zh-CN" altLang="en-US" sz="2400" b="0" i="0" dirty="0">
                <a:solidFill>
                  <a:srgbClr val="2C3E50"/>
                </a:solidFill>
                <a:effectLst/>
                <a:latin typeface="-apple-system"/>
              </a:rPr>
              <a:t>以上</a:t>
            </a:r>
            <a:r>
              <a:rPr lang="en-US" altLang="zh-CN" sz="2400" b="0" i="0" dirty="0">
                <a:solidFill>
                  <a:srgbClr val="2C3E50"/>
                </a:solidFill>
                <a:effectLst/>
                <a:latin typeface="-apple-system"/>
              </a:rPr>
              <a:t>)</a:t>
            </a:r>
            <a:r>
              <a:rPr lang="zh-CN" altLang="en-US" sz="2400" b="0" i="0" dirty="0">
                <a:solidFill>
                  <a:srgbClr val="2C3E50"/>
                </a:solidFill>
                <a:effectLst/>
                <a:latin typeface="-apple-system"/>
              </a:rPr>
              <a:t>。</a:t>
            </a:r>
            <a:endParaRPr lang="zh-CN" altLang="en-US" sz="2400" dirty="0"/>
          </a:p>
        </p:txBody>
      </p:sp>
      <p:sp>
        <p:nvSpPr>
          <p:cNvPr id="9" name="文本框 8">
            <a:extLst>
              <a:ext uri="{FF2B5EF4-FFF2-40B4-BE49-F238E27FC236}">
                <a16:creationId xmlns:a16="http://schemas.microsoft.com/office/drawing/2014/main" id="{6977A37E-8332-4553-B3F8-F75AE81985CC}"/>
              </a:ext>
            </a:extLst>
          </p:cNvPr>
          <p:cNvSpPr txBox="1"/>
          <p:nvPr/>
        </p:nvSpPr>
        <p:spPr>
          <a:xfrm>
            <a:off x="587459" y="1517976"/>
            <a:ext cx="2031325"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依赖的环境</a:t>
            </a:r>
            <a:r>
              <a:rPr lang="zh-CN" altLang="en-US" sz="2400" dirty="0">
                <a:ln/>
                <a:solidFill>
                  <a:schemeClr val="tx1"/>
                </a:solidFill>
                <a:effectLst>
                  <a:outerShdw blurRad="38100" dist="19050" dir="2700000" algn="tl" rotWithShape="0">
                    <a:schemeClr val="dk1">
                      <a:alpha val="40000"/>
                    </a:schemeClr>
                  </a:outerShdw>
                </a:effectLst>
              </a:rPr>
              <a:t>：</a:t>
            </a:r>
          </a:p>
        </p:txBody>
      </p:sp>
      <p:sp>
        <p:nvSpPr>
          <p:cNvPr id="16" name="文本框 15">
            <a:extLst>
              <a:ext uri="{FF2B5EF4-FFF2-40B4-BE49-F238E27FC236}">
                <a16:creationId xmlns:a16="http://schemas.microsoft.com/office/drawing/2014/main" id="{E4A03EAD-C0DA-44B9-9652-1FB07FCF1727}"/>
              </a:ext>
            </a:extLst>
          </p:cNvPr>
          <p:cNvSpPr txBox="1"/>
          <p:nvPr/>
        </p:nvSpPr>
        <p:spPr>
          <a:xfrm>
            <a:off x="741346" y="2674561"/>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安装指令</a:t>
            </a:r>
            <a:r>
              <a:rPr lang="zh-CN" altLang="en-US" sz="2400" dirty="0">
                <a:ln/>
                <a:solidFill>
                  <a:schemeClr val="tx1"/>
                </a:solidFill>
                <a:effectLst>
                  <a:outerShdw blurRad="38100" dist="19050" dir="2700000" algn="tl" rotWithShape="0">
                    <a:schemeClr val="dk1">
                      <a:alpha val="40000"/>
                    </a:schemeClr>
                  </a:outerShdw>
                </a:effectLst>
              </a:rPr>
              <a:t>：</a:t>
            </a:r>
          </a:p>
        </p:txBody>
      </p:sp>
      <p:sp>
        <p:nvSpPr>
          <p:cNvPr id="8" name="文本框 7">
            <a:extLst>
              <a:ext uri="{FF2B5EF4-FFF2-40B4-BE49-F238E27FC236}">
                <a16:creationId xmlns:a16="http://schemas.microsoft.com/office/drawing/2014/main" id="{3EFDEC31-A827-4706-A4B7-BE12C8DA6499}"/>
              </a:ext>
            </a:extLst>
          </p:cNvPr>
          <p:cNvSpPr txBox="1"/>
          <p:nvPr/>
        </p:nvSpPr>
        <p:spPr>
          <a:xfrm>
            <a:off x="2618784" y="2674561"/>
            <a:ext cx="7806128" cy="461665"/>
          </a:xfrm>
          <a:prstGeom prst="rect">
            <a:avLst/>
          </a:prstGeom>
          <a:noFill/>
        </p:spPr>
        <p:txBody>
          <a:bodyPr wrap="square">
            <a:spAutoFit/>
          </a:bodyPr>
          <a:lstStyle/>
          <a:p>
            <a:r>
              <a:rPr lang="en-US" altLang="zh-CN" sz="2400" b="0" i="0" dirty="0">
                <a:solidFill>
                  <a:srgbClr val="2C3E50"/>
                </a:solidFill>
                <a:effectLst/>
                <a:latin typeface="-apple-system"/>
              </a:rPr>
              <a:t>npm install -g @vue/cli</a:t>
            </a:r>
          </a:p>
        </p:txBody>
      </p:sp>
      <p:sp>
        <p:nvSpPr>
          <p:cNvPr id="10" name="文本框 9">
            <a:extLst>
              <a:ext uri="{FF2B5EF4-FFF2-40B4-BE49-F238E27FC236}">
                <a16:creationId xmlns:a16="http://schemas.microsoft.com/office/drawing/2014/main" id="{15E91C07-DC5A-4D45-8CC6-77536C59B3FD}"/>
              </a:ext>
            </a:extLst>
          </p:cNvPr>
          <p:cNvSpPr txBox="1"/>
          <p:nvPr/>
        </p:nvSpPr>
        <p:spPr>
          <a:xfrm>
            <a:off x="741345" y="3848008"/>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检查指令</a:t>
            </a:r>
            <a:r>
              <a:rPr lang="zh-CN" altLang="en-US" sz="2400" dirty="0">
                <a:ln/>
                <a:solidFill>
                  <a:schemeClr val="tx1"/>
                </a:solidFill>
                <a:effectLst>
                  <a:outerShdw blurRad="38100" dist="19050" dir="2700000" algn="tl" rotWithShape="0">
                    <a:schemeClr val="dk1">
                      <a:alpha val="40000"/>
                    </a:schemeClr>
                  </a:outerShdw>
                </a:effectLst>
              </a:rPr>
              <a:t>：</a:t>
            </a:r>
          </a:p>
        </p:txBody>
      </p:sp>
      <p:sp>
        <p:nvSpPr>
          <p:cNvPr id="11" name="文本框 10">
            <a:extLst>
              <a:ext uri="{FF2B5EF4-FFF2-40B4-BE49-F238E27FC236}">
                <a16:creationId xmlns:a16="http://schemas.microsoft.com/office/drawing/2014/main" id="{BEA0F39D-E9FD-4032-8CE9-C83DBFDD321A}"/>
              </a:ext>
            </a:extLst>
          </p:cNvPr>
          <p:cNvSpPr txBox="1"/>
          <p:nvPr/>
        </p:nvSpPr>
        <p:spPr>
          <a:xfrm>
            <a:off x="2618784" y="3831146"/>
            <a:ext cx="7806128" cy="461665"/>
          </a:xfrm>
          <a:prstGeom prst="rect">
            <a:avLst/>
          </a:prstGeom>
          <a:noFill/>
        </p:spPr>
        <p:txBody>
          <a:bodyPr wrap="square">
            <a:spAutoFit/>
          </a:bodyPr>
          <a:lstStyle/>
          <a:p>
            <a:r>
              <a:rPr lang="en-US" altLang="zh-CN" sz="2400" b="0" i="0" dirty="0">
                <a:solidFill>
                  <a:srgbClr val="2C3E50"/>
                </a:solidFill>
                <a:effectLst/>
                <a:latin typeface="-apple-system"/>
              </a:rPr>
              <a:t>vue --version</a:t>
            </a:r>
          </a:p>
        </p:txBody>
      </p:sp>
      <p:sp>
        <p:nvSpPr>
          <p:cNvPr id="12" name="文本框 11">
            <a:extLst>
              <a:ext uri="{FF2B5EF4-FFF2-40B4-BE49-F238E27FC236}">
                <a16:creationId xmlns:a16="http://schemas.microsoft.com/office/drawing/2014/main" id="{B4F57F34-6A30-4D69-AF16-D1E9F2AACFE1}"/>
              </a:ext>
            </a:extLst>
          </p:cNvPr>
          <p:cNvSpPr txBox="1"/>
          <p:nvPr/>
        </p:nvSpPr>
        <p:spPr>
          <a:xfrm>
            <a:off x="5357155" y="3877312"/>
            <a:ext cx="3232209" cy="369332"/>
          </a:xfrm>
          <a:prstGeom prst="rect">
            <a:avLst/>
          </a:prstGeom>
          <a:noFill/>
        </p:spPr>
        <p:txBody>
          <a:bodyPr wrap="square">
            <a:spAutoFit/>
          </a:bodyPr>
          <a:lstStyle/>
          <a:p>
            <a:r>
              <a:rPr lang="zh-CN" altLang="en-US" dirty="0">
                <a:hlinkClick r:id="rId3"/>
              </a:rPr>
              <a:t>（出现@vue/cli 4.</a:t>
            </a:r>
            <a:r>
              <a:rPr lang="en-US" altLang="zh-CN" dirty="0">
                <a:hlinkClick r:id="rId3"/>
              </a:rPr>
              <a:t>x</a:t>
            </a:r>
            <a:r>
              <a:rPr lang="zh-CN" altLang="en-US" dirty="0"/>
              <a:t>就可以了）</a:t>
            </a:r>
          </a:p>
        </p:txBody>
      </p:sp>
      <p:sp>
        <p:nvSpPr>
          <p:cNvPr id="13" name="文本框 12">
            <a:extLst>
              <a:ext uri="{FF2B5EF4-FFF2-40B4-BE49-F238E27FC236}">
                <a16:creationId xmlns:a16="http://schemas.microsoft.com/office/drawing/2014/main" id="{AE2CCF6D-280D-4A91-B7B9-AEBF052BE6E9}"/>
              </a:ext>
            </a:extLst>
          </p:cNvPr>
          <p:cNvSpPr txBox="1"/>
          <p:nvPr/>
        </p:nvSpPr>
        <p:spPr>
          <a:xfrm>
            <a:off x="741345" y="5031449"/>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创建项目</a:t>
            </a:r>
            <a:r>
              <a:rPr lang="zh-CN" altLang="en-US" sz="2400" dirty="0">
                <a:ln/>
                <a:solidFill>
                  <a:schemeClr val="tx1"/>
                </a:solidFill>
                <a:effectLst>
                  <a:outerShdw blurRad="38100" dist="19050" dir="2700000" algn="tl" rotWithShape="0">
                    <a:schemeClr val="dk1">
                      <a:alpha val="40000"/>
                    </a:schemeClr>
                  </a:outerShdw>
                </a:effectLst>
              </a:rPr>
              <a:t>：</a:t>
            </a:r>
          </a:p>
        </p:txBody>
      </p:sp>
      <p:sp>
        <p:nvSpPr>
          <p:cNvPr id="14" name="文本框 13">
            <a:extLst>
              <a:ext uri="{FF2B5EF4-FFF2-40B4-BE49-F238E27FC236}">
                <a16:creationId xmlns:a16="http://schemas.microsoft.com/office/drawing/2014/main" id="{EA5FAC49-0101-4677-B933-68AA2918C84C}"/>
              </a:ext>
            </a:extLst>
          </p:cNvPr>
          <p:cNvSpPr txBox="1"/>
          <p:nvPr/>
        </p:nvSpPr>
        <p:spPr>
          <a:xfrm>
            <a:off x="2618784" y="5031449"/>
            <a:ext cx="7806128" cy="461665"/>
          </a:xfrm>
          <a:prstGeom prst="rect">
            <a:avLst/>
          </a:prstGeom>
          <a:noFill/>
        </p:spPr>
        <p:txBody>
          <a:bodyPr wrap="square">
            <a:spAutoFit/>
          </a:bodyPr>
          <a:lstStyle/>
          <a:p>
            <a:r>
              <a:rPr lang="en-US" altLang="zh-CN" sz="2400" b="0" i="0" dirty="0">
                <a:solidFill>
                  <a:srgbClr val="2C3E50"/>
                </a:solidFill>
                <a:effectLst/>
                <a:latin typeface="-apple-system"/>
              </a:rPr>
              <a:t>vue create </a:t>
            </a:r>
            <a:r>
              <a:rPr lang="zh-CN" altLang="en-US" sz="2400" b="0" i="0" dirty="0">
                <a:solidFill>
                  <a:srgbClr val="2C3E50"/>
                </a:solidFill>
                <a:effectLst/>
                <a:latin typeface="-apple-system"/>
              </a:rPr>
              <a:t>项目名</a:t>
            </a:r>
            <a:endParaRPr lang="en-US" altLang="zh-CN" sz="2400" b="0" i="0" dirty="0">
              <a:solidFill>
                <a:srgbClr val="2C3E50"/>
              </a:solidFill>
              <a:effectLst/>
              <a:latin typeface="-apple-system"/>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2243691"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关于</a:t>
            </a:r>
            <a:r>
              <a:rPr lang="en-US" altLang="zh-CN" sz="3200" dirty="0">
                <a:ln/>
                <a:solidFill>
                  <a:schemeClr val="tx1"/>
                </a:solidFill>
                <a:effectLst>
                  <a:outerShdw blurRad="38100" dist="19050" dir="2700000" algn="tl" rotWithShape="0">
                    <a:schemeClr val="dk1">
                      <a:alpha val="40000"/>
                    </a:schemeClr>
                  </a:outerShdw>
                </a:effectLst>
              </a:rPr>
              <a:t>Vue-cli</a:t>
            </a:r>
            <a:endParaRPr lang="zh-CN" altLang="en-US" sz="3200" dirty="0">
              <a:ln/>
              <a:solidFill>
                <a:schemeClr val="tx1"/>
              </a:solidFill>
              <a:effectLst>
                <a:outerShdw blurRad="38100" dist="19050" dir="2700000" algn="tl" rotWithShape="0">
                  <a:schemeClr val="dk1">
                    <a:alpha val="40000"/>
                  </a:schemeClr>
                </a:outerShdw>
              </a:effectLst>
            </a:endParaRPr>
          </a:p>
        </p:txBody>
      </p:sp>
      <p:sp>
        <p:nvSpPr>
          <p:cNvPr id="7" name="文本框 6">
            <a:extLst>
              <a:ext uri="{FF2B5EF4-FFF2-40B4-BE49-F238E27FC236}">
                <a16:creationId xmlns:a16="http://schemas.microsoft.com/office/drawing/2014/main" id="{E62F2A6C-C7E2-4188-9CDF-4759EAF7B7E7}"/>
              </a:ext>
            </a:extLst>
          </p:cNvPr>
          <p:cNvSpPr txBox="1"/>
          <p:nvPr/>
        </p:nvSpPr>
        <p:spPr>
          <a:xfrm>
            <a:off x="2618784" y="1517976"/>
            <a:ext cx="7806128" cy="461665"/>
          </a:xfrm>
          <a:prstGeom prst="rect">
            <a:avLst/>
          </a:prstGeom>
          <a:noFill/>
        </p:spPr>
        <p:txBody>
          <a:bodyPr wrap="square">
            <a:spAutoFit/>
          </a:bodyPr>
          <a:lstStyle/>
          <a:p>
            <a:r>
              <a:rPr lang="en-US" altLang="zh-CN" sz="2400" b="0" i="0" dirty="0">
                <a:solidFill>
                  <a:srgbClr val="2C3E50"/>
                </a:solidFill>
                <a:effectLst/>
                <a:latin typeface="-apple-system"/>
              </a:rPr>
              <a:t>npm run serve</a:t>
            </a:r>
            <a:endParaRPr lang="zh-CN" altLang="en-US" sz="2400" dirty="0"/>
          </a:p>
        </p:txBody>
      </p:sp>
      <p:sp>
        <p:nvSpPr>
          <p:cNvPr id="9" name="文本框 8">
            <a:extLst>
              <a:ext uri="{FF2B5EF4-FFF2-40B4-BE49-F238E27FC236}">
                <a16:creationId xmlns:a16="http://schemas.microsoft.com/office/drawing/2014/main" id="{6977A37E-8332-4553-B3F8-F75AE81985CC}"/>
              </a:ext>
            </a:extLst>
          </p:cNvPr>
          <p:cNvSpPr txBox="1"/>
          <p:nvPr/>
        </p:nvSpPr>
        <p:spPr>
          <a:xfrm>
            <a:off x="741345" y="1517976"/>
            <a:ext cx="1723549" cy="461665"/>
          </a:xfrm>
          <a:prstGeom prst="rect">
            <a:avLst/>
          </a:prstGeom>
          <a:noFill/>
        </p:spPr>
        <p:txBody>
          <a:bodyPr wrap="none" rtlCol="0">
            <a:spAutoFit/>
          </a:bodyPr>
          <a:lstStyle/>
          <a:p>
            <a:r>
              <a:rPr lang="zh-CN" altLang="en-US" sz="2400" dirty="0">
                <a:ln/>
                <a:solidFill>
                  <a:schemeClr val="tx1"/>
                </a:solidFill>
                <a:effectLst>
                  <a:outerShdw blurRad="38100" dist="19050" dir="2700000" algn="tl" rotWithShape="0">
                    <a:schemeClr val="dk1">
                      <a:alpha val="40000"/>
                    </a:schemeClr>
                  </a:outerShdw>
                </a:effectLst>
              </a:rPr>
              <a:t>运行项目：</a:t>
            </a:r>
          </a:p>
        </p:txBody>
      </p:sp>
      <p:sp>
        <p:nvSpPr>
          <p:cNvPr id="16" name="文本框 15">
            <a:extLst>
              <a:ext uri="{FF2B5EF4-FFF2-40B4-BE49-F238E27FC236}">
                <a16:creationId xmlns:a16="http://schemas.microsoft.com/office/drawing/2014/main" id="{E4A03EAD-C0DA-44B9-9652-1FB07FCF1727}"/>
              </a:ext>
            </a:extLst>
          </p:cNvPr>
          <p:cNvSpPr txBox="1"/>
          <p:nvPr/>
        </p:nvSpPr>
        <p:spPr>
          <a:xfrm>
            <a:off x="741346" y="2674561"/>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安装依赖：</a:t>
            </a:r>
            <a:endParaRPr lang="zh-CN" altLang="en-US" sz="2400" dirty="0">
              <a:ln/>
              <a:solidFill>
                <a:schemeClr val="tx1"/>
              </a:solidFill>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3EFDEC31-A827-4706-A4B7-BE12C8DA6499}"/>
              </a:ext>
            </a:extLst>
          </p:cNvPr>
          <p:cNvSpPr txBox="1"/>
          <p:nvPr/>
        </p:nvSpPr>
        <p:spPr>
          <a:xfrm>
            <a:off x="2618784" y="2674561"/>
            <a:ext cx="7806128" cy="461665"/>
          </a:xfrm>
          <a:prstGeom prst="rect">
            <a:avLst/>
          </a:prstGeom>
          <a:noFill/>
        </p:spPr>
        <p:txBody>
          <a:bodyPr wrap="square">
            <a:spAutoFit/>
          </a:bodyPr>
          <a:lstStyle/>
          <a:p>
            <a:r>
              <a:rPr lang="en-US" altLang="zh-CN" sz="2400" b="0" i="0" dirty="0">
                <a:solidFill>
                  <a:srgbClr val="2C3E50"/>
                </a:solidFill>
                <a:effectLst/>
                <a:latin typeface="-apple-system"/>
              </a:rPr>
              <a:t>npm install xxx			</a:t>
            </a:r>
            <a:r>
              <a:rPr lang="zh-CN" altLang="en-US" sz="1200" b="0" i="0" dirty="0">
                <a:solidFill>
                  <a:srgbClr val="2C3E50"/>
                </a:solidFill>
                <a:effectLst/>
                <a:latin typeface="-apple-system"/>
              </a:rPr>
              <a:t>（对应依赖的文档中一般有注明具体指令）</a:t>
            </a:r>
            <a:endParaRPr lang="en-US" altLang="zh-CN" sz="2400" b="0" i="0" dirty="0">
              <a:solidFill>
                <a:srgbClr val="2C3E50"/>
              </a:solidFill>
              <a:effectLst/>
              <a:latin typeface="-apple-system"/>
            </a:endParaRPr>
          </a:p>
        </p:txBody>
      </p:sp>
      <p:sp>
        <p:nvSpPr>
          <p:cNvPr id="10" name="文本框 9">
            <a:extLst>
              <a:ext uri="{FF2B5EF4-FFF2-40B4-BE49-F238E27FC236}">
                <a16:creationId xmlns:a16="http://schemas.microsoft.com/office/drawing/2014/main" id="{15E91C07-DC5A-4D45-8CC6-77536C59B3FD}"/>
              </a:ext>
            </a:extLst>
          </p:cNvPr>
          <p:cNvSpPr txBox="1"/>
          <p:nvPr/>
        </p:nvSpPr>
        <p:spPr>
          <a:xfrm>
            <a:off x="741345" y="3848008"/>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打包项目：</a:t>
            </a:r>
            <a:endParaRPr lang="zh-CN" altLang="en-US" sz="2400" dirty="0">
              <a:ln/>
              <a:solidFill>
                <a:schemeClr val="tx1"/>
              </a:solidFill>
              <a:effectLst>
                <a:outerShdw blurRad="38100" dist="19050" dir="2700000" algn="tl" rotWithShape="0">
                  <a:schemeClr val="dk1">
                    <a:alpha val="40000"/>
                  </a:schemeClr>
                </a:outerShdw>
              </a:effectLst>
            </a:endParaRPr>
          </a:p>
        </p:txBody>
      </p:sp>
      <p:sp>
        <p:nvSpPr>
          <p:cNvPr id="11" name="文本框 10">
            <a:extLst>
              <a:ext uri="{FF2B5EF4-FFF2-40B4-BE49-F238E27FC236}">
                <a16:creationId xmlns:a16="http://schemas.microsoft.com/office/drawing/2014/main" id="{BEA0F39D-E9FD-4032-8CE9-C83DBFDD321A}"/>
              </a:ext>
            </a:extLst>
          </p:cNvPr>
          <p:cNvSpPr txBox="1"/>
          <p:nvPr/>
        </p:nvSpPr>
        <p:spPr>
          <a:xfrm>
            <a:off x="2618784" y="3831146"/>
            <a:ext cx="7806128" cy="461665"/>
          </a:xfrm>
          <a:prstGeom prst="rect">
            <a:avLst/>
          </a:prstGeom>
          <a:noFill/>
        </p:spPr>
        <p:txBody>
          <a:bodyPr wrap="square">
            <a:spAutoFit/>
          </a:bodyPr>
          <a:lstStyle/>
          <a:p>
            <a:r>
              <a:rPr lang="en-US" altLang="zh-CN" sz="2400" b="0" i="0" dirty="0">
                <a:solidFill>
                  <a:srgbClr val="2C3E50"/>
                </a:solidFill>
                <a:effectLst/>
                <a:latin typeface="-apple-system"/>
              </a:rPr>
              <a:t>npm run build</a:t>
            </a:r>
          </a:p>
        </p:txBody>
      </p:sp>
      <p:sp>
        <p:nvSpPr>
          <p:cNvPr id="12" name="文本框 11">
            <a:extLst>
              <a:ext uri="{FF2B5EF4-FFF2-40B4-BE49-F238E27FC236}">
                <a16:creationId xmlns:a16="http://schemas.microsoft.com/office/drawing/2014/main" id="{B4F57F34-6A30-4D69-AF16-D1E9F2AACFE1}"/>
              </a:ext>
            </a:extLst>
          </p:cNvPr>
          <p:cNvSpPr txBox="1"/>
          <p:nvPr/>
        </p:nvSpPr>
        <p:spPr>
          <a:xfrm>
            <a:off x="5391989" y="3923478"/>
            <a:ext cx="3630091" cy="276999"/>
          </a:xfrm>
          <a:prstGeom prst="rect">
            <a:avLst/>
          </a:prstGeom>
          <a:noFill/>
        </p:spPr>
        <p:txBody>
          <a:bodyPr wrap="square">
            <a:spAutoFit/>
          </a:bodyPr>
          <a:lstStyle/>
          <a:p>
            <a:r>
              <a:rPr lang="zh-CN" altLang="en-US" sz="1200" dirty="0"/>
              <a:t>（用于部署项目，详情可自行百度：</a:t>
            </a:r>
            <a:r>
              <a:rPr lang="en-US" altLang="zh-CN" sz="1200" dirty="0"/>
              <a:t>vue</a:t>
            </a:r>
            <a:r>
              <a:rPr lang="zh-CN" altLang="en-US" sz="1200" dirty="0"/>
              <a:t>项目部署）</a:t>
            </a:r>
          </a:p>
        </p:txBody>
      </p:sp>
    </p:spTree>
    <p:extLst>
      <p:ext uri="{BB962C8B-B14F-4D97-AF65-F5344CB8AC3E}">
        <p14:creationId xmlns:p14="http://schemas.microsoft.com/office/powerpoint/2010/main" val="2248175641"/>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2243691"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关于</a:t>
            </a:r>
            <a:r>
              <a:rPr lang="en-US" altLang="zh-CN" sz="3200" dirty="0">
                <a:ln/>
                <a:solidFill>
                  <a:schemeClr val="tx1"/>
                </a:solidFill>
                <a:effectLst>
                  <a:outerShdw blurRad="38100" dist="19050" dir="2700000" algn="tl" rotWithShape="0">
                    <a:schemeClr val="dk1">
                      <a:alpha val="40000"/>
                    </a:schemeClr>
                  </a:outerShdw>
                </a:effectLst>
              </a:rPr>
              <a:t>Vue-cli</a:t>
            </a:r>
            <a:endParaRPr lang="zh-CN" altLang="en-US" sz="3200" dirty="0">
              <a:ln/>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1A996925-0011-42E0-A580-08771098EE5E}"/>
              </a:ext>
            </a:extLst>
          </p:cNvPr>
          <p:cNvPicPr>
            <a:picLocks noChangeAspect="1"/>
          </p:cNvPicPr>
          <p:nvPr/>
        </p:nvPicPr>
        <p:blipFill>
          <a:blip r:embed="rId2"/>
          <a:stretch>
            <a:fillRect/>
          </a:stretch>
        </p:blipFill>
        <p:spPr>
          <a:xfrm>
            <a:off x="4630464" y="815975"/>
            <a:ext cx="2475730" cy="5444013"/>
          </a:xfrm>
          <a:prstGeom prst="rect">
            <a:avLst/>
          </a:prstGeom>
        </p:spPr>
      </p:pic>
      <p:cxnSp>
        <p:nvCxnSpPr>
          <p:cNvPr id="6" name="直接箭头连接符 5">
            <a:extLst>
              <a:ext uri="{FF2B5EF4-FFF2-40B4-BE49-F238E27FC236}">
                <a16:creationId xmlns:a16="http://schemas.microsoft.com/office/drawing/2014/main" id="{9E2D4049-2CF5-4E5B-8A35-681F495A02CC}"/>
              </a:ext>
            </a:extLst>
          </p:cNvPr>
          <p:cNvCxnSpPr/>
          <p:nvPr/>
        </p:nvCxnSpPr>
        <p:spPr>
          <a:xfrm flipH="1">
            <a:off x="6601097" y="815975"/>
            <a:ext cx="2490652" cy="12566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26AF916-FE46-4446-A141-B2F4EFF6EDCC}"/>
              </a:ext>
            </a:extLst>
          </p:cNvPr>
          <p:cNvSpPr txBox="1"/>
          <p:nvPr/>
        </p:nvSpPr>
        <p:spPr>
          <a:xfrm>
            <a:off x="9150181" y="410376"/>
            <a:ext cx="2775119" cy="646331"/>
          </a:xfrm>
          <a:prstGeom prst="rect">
            <a:avLst/>
          </a:prstGeom>
          <a:noFill/>
        </p:spPr>
        <p:txBody>
          <a:bodyPr wrap="none" rtlCol="0">
            <a:spAutoFit/>
          </a:bodyPr>
          <a:lstStyle/>
          <a:p>
            <a:r>
              <a:rPr lang="zh-CN" altLang="en-US" dirty="0"/>
              <a:t>唯一的</a:t>
            </a:r>
            <a:r>
              <a:rPr lang="en-US" altLang="zh-CN" dirty="0"/>
              <a:t>html</a:t>
            </a:r>
            <a:r>
              <a:rPr lang="zh-CN" altLang="en-US" dirty="0"/>
              <a:t>文件，</a:t>
            </a:r>
            <a:endParaRPr lang="en-US" altLang="zh-CN" dirty="0"/>
          </a:p>
          <a:p>
            <a:r>
              <a:rPr lang="en-US" altLang="zh-CN" dirty="0"/>
              <a:t>head</a:t>
            </a:r>
            <a:r>
              <a:rPr lang="zh-CN" altLang="en-US" dirty="0"/>
              <a:t>相关设置在这里修改</a:t>
            </a:r>
          </a:p>
        </p:txBody>
      </p:sp>
      <p:cxnSp>
        <p:nvCxnSpPr>
          <p:cNvPr id="15" name="直接箭头连接符 14">
            <a:extLst>
              <a:ext uri="{FF2B5EF4-FFF2-40B4-BE49-F238E27FC236}">
                <a16:creationId xmlns:a16="http://schemas.microsoft.com/office/drawing/2014/main" id="{0283FE9E-EDB8-499F-AE93-BC83087324E1}"/>
              </a:ext>
            </a:extLst>
          </p:cNvPr>
          <p:cNvCxnSpPr>
            <a:cxnSpLocks/>
          </p:cNvCxnSpPr>
          <p:nvPr/>
        </p:nvCxnSpPr>
        <p:spPr>
          <a:xfrm>
            <a:off x="3889892" y="2297678"/>
            <a:ext cx="1075508" cy="2974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2217314-BD23-4F66-9FE5-9AE7EED12BBB}"/>
              </a:ext>
            </a:extLst>
          </p:cNvPr>
          <p:cNvSpPr txBox="1"/>
          <p:nvPr/>
        </p:nvSpPr>
        <p:spPr>
          <a:xfrm>
            <a:off x="1257349" y="1651347"/>
            <a:ext cx="2967479" cy="646331"/>
          </a:xfrm>
          <a:prstGeom prst="rect">
            <a:avLst/>
          </a:prstGeom>
          <a:noFill/>
        </p:spPr>
        <p:txBody>
          <a:bodyPr wrap="none" rtlCol="0">
            <a:spAutoFit/>
          </a:bodyPr>
          <a:lstStyle/>
          <a:p>
            <a:r>
              <a:rPr lang="zh-CN" altLang="en-US" dirty="0"/>
              <a:t>静态资源存放处</a:t>
            </a:r>
            <a:endParaRPr lang="en-US" altLang="zh-CN" dirty="0"/>
          </a:p>
          <a:p>
            <a:r>
              <a:rPr lang="zh-CN" altLang="en-US" dirty="0"/>
              <a:t>一般包括图片、外部</a:t>
            </a:r>
            <a:r>
              <a:rPr lang="en-US" altLang="zh-CN" dirty="0"/>
              <a:t>CSS</a:t>
            </a:r>
            <a:r>
              <a:rPr lang="zh-CN" altLang="en-US" dirty="0"/>
              <a:t>等</a:t>
            </a:r>
          </a:p>
        </p:txBody>
      </p:sp>
      <p:sp>
        <p:nvSpPr>
          <p:cNvPr id="18" name="文本框 17">
            <a:extLst>
              <a:ext uri="{FF2B5EF4-FFF2-40B4-BE49-F238E27FC236}">
                <a16:creationId xmlns:a16="http://schemas.microsoft.com/office/drawing/2014/main" id="{7722A70C-74B9-4011-96A3-0DE8B4D343B5}"/>
              </a:ext>
            </a:extLst>
          </p:cNvPr>
          <p:cNvSpPr txBox="1"/>
          <p:nvPr/>
        </p:nvSpPr>
        <p:spPr>
          <a:xfrm>
            <a:off x="9150181" y="1651346"/>
            <a:ext cx="2262158" cy="646331"/>
          </a:xfrm>
          <a:prstGeom prst="rect">
            <a:avLst/>
          </a:prstGeom>
          <a:noFill/>
        </p:spPr>
        <p:txBody>
          <a:bodyPr wrap="none" rtlCol="0">
            <a:spAutoFit/>
          </a:bodyPr>
          <a:lstStyle/>
          <a:p>
            <a:r>
              <a:rPr lang="zh-CN" altLang="en-US" dirty="0"/>
              <a:t>全局组件位置</a:t>
            </a:r>
            <a:endParaRPr lang="en-US" altLang="zh-CN" dirty="0"/>
          </a:p>
          <a:p>
            <a:r>
              <a:rPr lang="zh-CN" altLang="en-US" dirty="0"/>
              <a:t>（详见后续组件化）</a:t>
            </a:r>
          </a:p>
        </p:txBody>
      </p:sp>
      <p:cxnSp>
        <p:nvCxnSpPr>
          <p:cNvPr id="19" name="直接箭头连接符 18">
            <a:extLst>
              <a:ext uri="{FF2B5EF4-FFF2-40B4-BE49-F238E27FC236}">
                <a16:creationId xmlns:a16="http://schemas.microsoft.com/office/drawing/2014/main" id="{99EFBD2F-6E86-47BD-9723-E6364B299EC0}"/>
              </a:ext>
            </a:extLst>
          </p:cNvPr>
          <p:cNvCxnSpPr>
            <a:cxnSpLocks/>
          </p:cNvCxnSpPr>
          <p:nvPr/>
        </p:nvCxnSpPr>
        <p:spPr>
          <a:xfrm flipH="1">
            <a:off x="6542665" y="1974511"/>
            <a:ext cx="2534162" cy="9514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D1B7DA4-B814-46EF-B97A-93DBE5C9EC0D}"/>
              </a:ext>
            </a:extLst>
          </p:cNvPr>
          <p:cNvCxnSpPr>
            <a:cxnSpLocks/>
          </p:cNvCxnSpPr>
          <p:nvPr/>
        </p:nvCxnSpPr>
        <p:spPr>
          <a:xfrm>
            <a:off x="3964819" y="2926009"/>
            <a:ext cx="985316" cy="2777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FE730DA-433D-4C28-82BB-E9C3763E337C}"/>
              </a:ext>
            </a:extLst>
          </p:cNvPr>
          <p:cNvSpPr txBox="1"/>
          <p:nvPr/>
        </p:nvSpPr>
        <p:spPr>
          <a:xfrm>
            <a:off x="1212447" y="2486719"/>
            <a:ext cx="2894767" cy="646331"/>
          </a:xfrm>
          <a:prstGeom prst="rect">
            <a:avLst/>
          </a:prstGeom>
          <a:noFill/>
        </p:spPr>
        <p:txBody>
          <a:bodyPr wrap="none" rtlCol="0">
            <a:spAutoFit/>
          </a:bodyPr>
          <a:lstStyle/>
          <a:p>
            <a:r>
              <a:rPr lang="en-US" altLang="zh-CN" dirty="0"/>
              <a:t>Vue Router</a:t>
            </a:r>
          </a:p>
          <a:p>
            <a:r>
              <a:rPr lang="zh-CN" altLang="en-US" dirty="0"/>
              <a:t>（</a:t>
            </a:r>
            <a:r>
              <a:rPr lang="en-US" altLang="zh-CN" dirty="0"/>
              <a:t>Vue</a:t>
            </a:r>
            <a:r>
              <a:rPr lang="zh-CN" altLang="en-US" dirty="0"/>
              <a:t>项目中的路由管理）</a:t>
            </a:r>
          </a:p>
        </p:txBody>
      </p:sp>
      <p:cxnSp>
        <p:nvCxnSpPr>
          <p:cNvPr id="24" name="直接箭头连接符 23">
            <a:extLst>
              <a:ext uri="{FF2B5EF4-FFF2-40B4-BE49-F238E27FC236}">
                <a16:creationId xmlns:a16="http://schemas.microsoft.com/office/drawing/2014/main" id="{286D408B-97FB-40E7-A6AA-3057B87E9D60}"/>
              </a:ext>
            </a:extLst>
          </p:cNvPr>
          <p:cNvCxnSpPr>
            <a:cxnSpLocks/>
          </p:cNvCxnSpPr>
          <p:nvPr/>
        </p:nvCxnSpPr>
        <p:spPr>
          <a:xfrm flipH="1">
            <a:off x="5818393" y="3064870"/>
            <a:ext cx="3258434" cy="4817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A29CBD42-7F03-4633-A25D-CB854AE6DE66}"/>
              </a:ext>
            </a:extLst>
          </p:cNvPr>
          <p:cNvSpPr txBox="1"/>
          <p:nvPr/>
        </p:nvSpPr>
        <p:spPr>
          <a:xfrm>
            <a:off x="9133677" y="2741705"/>
            <a:ext cx="2262158" cy="646331"/>
          </a:xfrm>
          <a:prstGeom prst="rect">
            <a:avLst/>
          </a:prstGeom>
          <a:noFill/>
        </p:spPr>
        <p:txBody>
          <a:bodyPr wrap="none" rtlCol="0">
            <a:spAutoFit/>
          </a:bodyPr>
          <a:lstStyle/>
          <a:p>
            <a:r>
              <a:rPr lang="zh-CN" altLang="en-US" dirty="0"/>
              <a:t>状态管理模式</a:t>
            </a:r>
            <a:endParaRPr lang="en-US" altLang="zh-CN" dirty="0"/>
          </a:p>
          <a:p>
            <a:r>
              <a:rPr lang="zh-CN" altLang="en-US" dirty="0"/>
              <a:t>（多界面数据同步）</a:t>
            </a:r>
          </a:p>
        </p:txBody>
      </p:sp>
      <p:sp>
        <p:nvSpPr>
          <p:cNvPr id="29" name="文本框 28">
            <a:extLst>
              <a:ext uri="{FF2B5EF4-FFF2-40B4-BE49-F238E27FC236}">
                <a16:creationId xmlns:a16="http://schemas.microsoft.com/office/drawing/2014/main" id="{F18CF7A1-6FC4-48AF-B2E0-B9D0BECB748A}"/>
              </a:ext>
            </a:extLst>
          </p:cNvPr>
          <p:cNvSpPr txBox="1"/>
          <p:nvPr/>
        </p:nvSpPr>
        <p:spPr>
          <a:xfrm>
            <a:off x="1468739" y="3721143"/>
            <a:ext cx="2031325" cy="369332"/>
          </a:xfrm>
          <a:prstGeom prst="rect">
            <a:avLst/>
          </a:prstGeom>
          <a:noFill/>
        </p:spPr>
        <p:txBody>
          <a:bodyPr wrap="none" rtlCol="0">
            <a:spAutoFit/>
          </a:bodyPr>
          <a:lstStyle/>
          <a:p>
            <a:r>
              <a:rPr lang="zh-CN" altLang="en-US" dirty="0"/>
              <a:t>页面组件存放位置</a:t>
            </a:r>
          </a:p>
        </p:txBody>
      </p:sp>
      <p:cxnSp>
        <p:nvCxnSpPr>
          <p:cNvPr id="30" name="直接箭头连接符 29">
            <a:extLst>
              <a:ext uri="{FF2B5EF4-FFF2-40B4-BE49-F238E27FC236}">
                <a16:creationId xmlns:a16="http://schemas.microsoft.com/office/drawing/2014/main" id="{32EDCAB9-56B9-40D8-A860-47505A948DFD}"/>
              </a:ext>
            </a:extLst>
          </p:cNvPr>
          <p:cNvCxnSpPr>
            <a:cxnSpLocks/>
          </p:cNvCxnSpPr>
          <p:nvPr/>
        </p:nvCxnSpPr>
        <p:spPr>
          <a:xfrm flipV="1">
            <a:off x="3767520" y="3793129"/>
            <a:ext cx="1093977" cy="734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4289506-46FD-44A3-8AB5-537E0E96B634}"/>
              </a:ext>
            </a:extLst>
          </p:cNvPr>
          <p:cNvCxnSpPr>
            <a:cxnSpLocks/>
          </p:cNvCxnSpPr>
          <p:nvPr/>
        </p:nvCxnSpPr>
        <p:spPr>
          <a:xfrm flipH="1" flipV="1">
            <a:off x="6000227" y="4146665"/>
            <a:ext cx="2891224" cy="4334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0E8C21F-72F4-4637-B523-C8DE20DC5F48}"/>
              </a:ext>
            </a:extLst>
          </p:cNvPr>
          <p:cNvSpPr txBox="1"/>
          <p:nvPr/>
        </p:nvSpPr>
        <p:spPr>
          <a:xfrm>
            <a:off x="9076827" y="4256953"/>
            <a:ext cx="2339102" cy="1015663"/>
          </a:xfrm>
          <a:prstGeom prst="rect">
            <a:avLst/>
          </a:prstGeom>
          <a:noFill/>
        </p:spPr>
        <p:txBody>
          <a:bodyPr wrap="square" rtlCol="0">
            <a:spAutoFit/>
          </a:bodyPr>
          <a:lstStyle/>
          <a:p>
            <a:r>
              <a:rPr lang="zh-CN" altLang="en-US" dirty="0"/>
              <a:t>全局的</a:t>
            </a:r>
            <a:r>
              <a:rPr lang="en-US" altLang="zh-CN" dirty="0" err="1"/>
              <a:t>App.vue</a:t>
            </a:r>
            <a:endParaRPr lang="en-US" altLang="zh-CN" dirty="0"/>
          </a:p>
          <a:p>
            <a:r>
              <a:rPr lang="en-US" altLang="zh-CN" sz="1400" dirty="0"/>
              <a:t>Vue</a:t>
            </a:r>
            <a:r>
              <a:rPr lang="zh-CN" altLang="en-US" sz="1400" dirty="0"/>
              <a:t>单页面应用的基础</a:t>
            </a:r>
            <a:endParaRPr lang="en-US" altLang="zh-CN" sz="1400" dirty="0"/>
          </a:p>
          <a:p>
            <a:r>
              <a:rPr lang="zh-CN" altLang="en-US" sz="1400" dirty="0"/>
              <a:t>所有其他（</a:t>
            </a:r>
            <a:r>
              <a:rPr lang="en-US" altLang="zh-CN" sz="1400" dirty="0"/>
              <a:t>view</a:t>
            </a:r>
            <a:r>
              <a:rPr lang="zh-CN" altLang="en-US" sz="1400" dirty="0"/>
              <a:t>）中的组件</a:t>
            </a:r>
            <a:endParaRPr lang="en-US" altLang="zh-CN" sz="1400" dirty="0"/>
          </a:p>
          <a:p>
            <a:r>
              <a:rPr lang="zh-CN" altLang="en-US" sz="1400" dirty="0"/>
              <a:t>都挂载在它下面</a:t>
            </a:r>
          </a:p>
        </p:txBody>
      </p:sp>
      <p:cxnSp>
        <p:nvCxnSpPr>
          <p:cNvPr id="36" name="直接箭头连接符 35">
            <a:extLst>
              <a:ext uri="{FF2B5EF4-FFF2-40B4-BE49-F238E27FC236}">
                <a16:creationId xmlns:a16="http://schemas.microsoft.com/office/drawing/2014/main" id="{0E83E904-673E-4A29-9A17-9F00C027C403}"/>
              </a:ext>
            </a:extLst>
          </p:cNvPr>
          <p:cNvCxnSpPr>
            <a:cxnSpLocks/>
          </p:cNvCxnSpPr>
          <p:nvPr/>
        </p:nvCxnSpPr>
        <p:spPr>
          <a:xfrm flipV="1">
            <a:off x="3821851" y="4419262"/>
            <a:ext cx="1093977" cy="734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8813DBF-0275-4CAC-9C89-E1D7446D0D64}"/>
              </a:ext>
            </a:extLst>
          </p:cNvPr>
          <p:cNvSpPr txBox="1"/>
          <p:nvPr/>
        </p:nvSpPr>
        <p:spPr>
          <a:xfrm>
            <a:off x="1436227" y="4419659"/>
            <a:ext cx="2723823" cy="538609"/>
          </a:xfrm>
          <a:prstGeom prst="rect">
            <a:avLst/>
          </a:prstGeom>
          <a:noFill/>
        </p:spPr>
        <p:txBody>
          <a:bodyPr wrap="none" rtlCol="0">
            <a:spAutoFit/>
          </a:bodyPr>
          <a:lstStyle/>
          <a:p>
            <a:r>
              <a:rPr lang="en-US" altLang="zh-CN" dirty="0"/>
              <a:t>Vue</a:t>
            </a:r>
            <a:r>
              <a:rPr lang="zh-CN" altLang="en-US" dirty="0"/>
              <a:t>示例创建位置</a:t>
            </a:r>
            <a:endParaRPr lang="en-US" altLang="zh-CN" dirty="0"/>
          </a:p>
          <a:p>
            <a:r>
              <a:rPr lang="zh-CN" altLang="en-US" sz="1100" dirty="0"/>
              <a:t>有后续新的外部库安装也需要在这里注册</a:t>
            </a:r>
          </a:p>
        </p:txBody>
      </p:sp>
    </p:spTree>
    <p:extLst>
      <p:ext uri="{BB962C8B-B14F-4D97-AF65-F5344CB8AC3E}">
        <p14:creationId xmlns:p14="http://schemas.microsoft.com/office/powerpoint/2010/main" val="163226787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3467616"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组件与单页面组件</a:t>
            </a:r>
          </a:p>
        </p:txBody>
      </p:sp>
      <p:sp>
        <p:nvSpPr>
          <p:cNvPr id="2" name="AutoShape 2" descr="Component Tree">
            <a:extLst>
              <a:ext uri="{FF2B5EF4-FFF2-40B4-BE49-F238E27FC236}">
                <a16:creationId xmlns:a16="http://schemas.microsoft.com/office/drawing/2014/main" id="{15D25F1F-550B-491C-882D-4664AF03DC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13E464DD-041B-4121-B267-B8CD2AC28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908811"/>
            <a:ext cx="10241280" cy="3962487"/>
          </a:xfrm>
          <a:prstGeom prst="rect">
            <a:avLst/>
          </a:prstGeom>
        </p:spPr>
      </p:pic>
      <p:sp>
        <p:nvSpPr>
          <p:cNvPr id="14" name="文本框 13">
            <a:extLst>
              <a:ext uri="{FF2B5EF4-FFF2-40B4-BE49-F238E27FC236}">
                <a16:creationId xmlns:a16="http://schemas.microsoft.com/office/drawing/2014/main" id="{6A7E2D53-7F65-4B07-923F-DE142089B04B}"/>
              </a:ext>
            </a:extLst>
          </p:cNvPr>
          <p:cNvSpPr txBox="1"/>
          <p:nvPr/>
        </p:nvSpPr>
        <p:spPr>
          <a:xfrm>
            <a:off x="1184365" y="1177727"/>
            <a:ext cx="8978537" cy="369332"/>
          </a:xfrm>
          <a:prstGeom prst="rect">
            <a:avLst/>
          </a:prstGeom>
          <a:noFill/>
        </p:spPr>
        <p:txBody>
          <a:bodyPr wrap="square">
            <a:spAutoFit/>
          </a:bodyPr>
          <a:lstStyle/>
          <a:p>
            <a:r>
              <a:rPr lang="zh-CN" altLang="en-US" b="0" i="0" dirty="0">
                <a:solidFill>
                  <a:srgbClr val="304455"/>
                </a:solidFill>
                <a:effectLst/>
                <a:latin typeface="Source Sans Pro" panose="020B0604020202020204" pitchFamily="34" charset="0"/>
              </a:rPr>
              <a:t>组件是可复用的 </a:t>
            </a:r>
            <a:r>
              <a:rPr lang="en-US" altLang="zh-CN" b="0" i="0" dirty="0">
                <a:solidFill>
                  <a:srgbClr val="304455"/>
                </a:solidFill>
                <a:effectLst/>
                <a:latin typeface="Source Sans Pro" panose="020B0604020202020204" pitchFamily="34" charset="0"/>
              </a:rPr>
              <a:t>Vue </a:t>
            </a:r>
            <a:r>
              <a:rPr lang="zh-CN" altLang="en-US" b="0" i="0" dirty="0">
                <a:solidFill>
                  <a:srgbClr val="304455"/>
                </a:solidFill>
                <a:effectLst/>
                <a:latin typeface="Source Sans Pro" panose="020B0604020202020204" pitchFamily="34" charset="0"/>
              </a:rPr>
              <a:t>实例，通常页面由多个组件构成，我们以树的形式组织他们。</a:t>
            </a:r>
            <a:endParaRPr lang="zh-CN" altLang="en-US" dirty="0"/>
          </a:p>
        </p:txBody>
      </p:sp>
    </p:spTree>
    <p:extLst>
      <p:ext uri="{BB962C8B-B14F-4D97-AF65-F5344CB8AC3E}">
        <p14:creationId xmlns:p14="http://schemas.microsoft.com/office/powerpoint/2010/main" val="382775489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8D0F22-E6D1-4839-BCBE-77E4F6E135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7272" y="593543"/>
            <a:ext cx="5697455" cy="6264457"/>
          </a:xfrm>
          <a:prstGeom prst="rect">
            <a:avLst/>
          </a:prstGeom>
        </p:spPr>
      </p:pic>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3467616"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组件与单页面组件</a:t>
            </a:r>
          </a:p>
        </p:txBody>
      </p:sp>
      <p:sp>
        <p:nvSpPr>
          <p:cNvPr id="2" name="AutoShape 2" descr="Component Tree">
            <a:extLst>
              <a:ext uri="{FF2B5EF4-FFF2-40B4-BE49-F238E27FC236}">
                <a16:creationId xmlns:a16="http://schemas.microsoft.com/office/drawing/2014/main" id="{15D25F1F-550B-491C-882D-4664AF03DC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单文件组件的示例 (点击查看文本版的代码">
            <a:extLst>
              <a:ext uri="{FF2B5EF4-FFF2-40B4-BE49-F238E27FC236}">
                <a16:creationId xmlns:a16="http://schemas.microsoft.com/office/drawing/2014/main" id="{9EDAB3BB-C8EA-4071-974E-523A3830F26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9" name="直接箭头连接符 8">
            <a:extLst>
              <a:ext uri="{FF2B5EF4-FFF2-40B4-BE49-F238E27FC236}">
                <a16:creationId xmlns:a16="http://schemas.microsoft.com/office/drawing/2014/main" id="{72015257-2019-4506-8FCB-3C8D2A550FCE}"/>
              </a:ext>
            </a:extLst>
          </p:cNvPr>
          <p:cNvCxnSpPr>
            <a:cxnSpLocks/>
          </p:cNvCxnSpPr>
          <p:nvPr/>
        </p:nvCxnSpPr>
        <p:spPr>
          <a:xfrm flipV="1">
            <a:off x="2838994" y="2943497"/>
            <a:ext cx="1410789" cy="1636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98127F4-182F-4CFF-BFBA-CA49CBC15F8C}"/>
              </a:ext>
            </a:extLst>
          </p:cNvPr>
          <p:cNvSpPr txBox="1"/>
          <p:nvPr/>
        </p:nvSpPr>
        <p:spPr>
          <a:xfrm>
            <a:off x="656331" y="2630269"/>
            <a:ext cx="2329484" cy="830997"/>
          </a:xfrm>
          <a:prstGeom prst="rect">
            <a:avLst/>
          </a:prstGeom>
          <a:noFill/>
        </p:spPr>
        <p:txBody>
          <a:bodyPr wrap="none" rtlCol="0">
            <a:spAutoFit/>
          </a:bodyPr>
          <a:lstStyle/>
          <a:p>
            <a:r>
              <a:rPr lang="zh-CN" altLang="en-US" dirty="0"/>
              <a:t>这里</a:t>
            </a:r>
            <a:r>
              <a:rPr lang="en-US" altLang="zh-CN" dirty="0"/>
              <a:t>data</a:t>
            </a:r>
            <a:r>
              <a:rPr lang="zh-CN" altLang="en-US" dirty="0"/>
              <a:t>一定要</a:t>
            </a:r>
            <a:endParaRPr lang="en-US" altLang="zh-CN" dirty="0"/>
          </a:p>
          <a:p>
            <a:r>
              <a:rPr lang="zh-CN" altLang="en-US" dirty="0"/>
              <a:t>用函数的形式</a:t>
            </a:r>
            <a:endParaRPr lang="en-US" altLang="zh-CN" dirty="0"/>
          </a:p>
          <a:p>
            <a:r>
              <a:rPr lang="zh-CN" altLang="en-US" sz="1200" dirty="0"/>
              <a:t>为了复用后每个组件的</a:t>
            </a:r>
            <a:r>
              <a:rPr lang="en-US" altLang="zh-CN" sz="1200" dirty="0"/>
              <a:t>data</a:t>
            </a:r>
            <a:r>
              <a:rPr lang="zh-CN" altLang="en-US" sz="1200" dirty="0"/>
              <a:t>独立</a:t>
            </a:r>
          </a:p>
        </p:txBody>
      </p:sp>
      <p:cxnSp>
        <p:nvCxnSpPr>
          <p:cNvPr id="12" name="直接箭头连接符 11">
            <a:extLst>
              <a:ext uri="{FF2B5EF4-FFF2-40B4-BE49-F238E27FC236}">
                <a16:creationId xmlns:a16="http://schemas.microsoft.com/office/drawing/2014/main" id="{E2009057-E707-44E5-AFD9-0E71CE16DB97}"/>
              </a:ext>
            </a:extLst>
          </p:cNvPr>
          <p:cNvCxnSpPr>
            <a:cxnSpLocks/>
          </p:cNvCxnSpPr>
          <p:nvPr/>
        </p:nvCxnSpPr>
        <p:spPr>
          <a:xfrm>
            <a:off x="3021874" y="1428206"/>
            <a:ext cx="987398" cy="2987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23EDB6F-AFD9-44CB-A7D6-0908C8016F8F}"/>
              </a:ext>
            </a:extLst>
          </p:cNvPr>
          <p:cNvSpPr txBox="1"/>
          <p:nvPr/>
        </p:nvSpPr>
        <p:spPr>
          <a:xfrm>
            <a:off x="125905" y="1058874"/>
            <a:ext cx="3121367" cy="530915"/>
          </a:xfrm>
          <a:prstGeom prst="rect">
            <a:avLst/>
          </a:prstGeom>
          <a:noFill/>
        </p:spPr>
        <p:txBody>
          <a:bodyPr wrap="none" rtlCol="0">
            <a:spAutoFit/>
          </a:bodyPr>
          <a:lstStyle/>
          <a:p>
            <a:r>
              <a:rPr lang="zh-CN" altLang="en-US" dirty="0"/>
              <a:t>将</a:t>
            </a:r>
            <a:r>
              <a:rPr lang="en-US" altLang="zh-CN" dirty="0"/>
              <a:t>html</a:t>
            </a:r>
            <a:r>
              <a:rPr lang="zh-CN" altLang="en-US" dirty="0"/>
              <a:t>部分包裹在</a:t>
            </a:r>
            <a:r>
              <a:rPr lang="en-US" altLang="zh-CN" dirty="0"/>
              <a:t>template</a:t>
            </a:r>
            <a:r>
              <a:rPr lang="zh-CN" altLang="en-US" dirty="0"/>
              <a:t>内</a:t>
            </a:r>
            <a:endParaRPr lang="en-US" altLang="zh-CN" dirty="0"/>
          </a:p>
          <a:p>
            <a:r>
              <a:rPr lang="zh-CN" altLang="en-US" sz="1050" dirty="0"/>
              <a:t>注意只能暴露一个根</a:t>
            </a:r>
            <a:r>
              <a:rPr lang="en-US" altLang="zh-CN" sz="1050" dirty="0"/>
              <a:t>element</a:t>
            </a:r>
            <a:endParaRPr lang="zh-CN" altLang="en-US" sz="1050" dirty="0"/>
          </a:p>
        </p:txBody>
      </p:sp>
      <p:cxnSp>
        <p:nvCxnSpPr>
          <p:cNvPr id="18" name="直接箭头连接符 17">
            <a:extLst>
              <a:ext uri="{FF2B5EF4-FFF2-40B4-BE49-F238E27FC236}">
                <a16:creationId xmlns:a16="http://schemas.microsoft.com/office/drawing/2014/main" id="{4604B5D2-93FD-46AE-834D-83E0C75CBCBA}"/>
              </a:ext>
            </a:extLst>
          </p:cNvPr>
          <p:cNvCxnSpPr>
            <a:cxnSpLocks/>
          </p:cNvCxnSpPr>
          <p:nvPr/>
        </p:nvCxnSpPr>
        <p:spPr>
          <a:xfrm flipH="1">
            <a:off x="6095999" y="2333897"/>
            <a:ext cx="2682241" cy="8552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1A661A3-0C4D-4241-9BC9-24DB739B13C7}"/>
              </a:ext>
            </a:extLst>
          </p:cNvPr>
          <p:cNvSpPr txBox="1"/>
          <p:nvPr/>
        </p:nvSpPr>
        <p:spPr>
          <a:xfrm>
            <a:off x="8711216" y="1724687"/>
            <a:ext cx="3356432" cy="923330"/>
          </a:xfrm>
          <a:prstGeom prst="rect">
            <a:avLst/>
          </a:prstGeom>
          <a:noFill/>
        </p:spPr>
        <p:txBody>
          <a:bodyPr wrap="none" rtlCol="0">
            <a:spAutoFit/>
          </a:bodyPr>
          <a:lstStyle/>
          <a:p>
            <a:r>
              <a:rPr lang="zh-CN" altLang="en-US" dirty="0"/>
              <a:t>组件内部可以使用</a:t>
            </a:r>
            <a:r>
              <a:rPr lang="en-US" altLang="zh-CN" dirty="0"/>
              <a:t>Vue</a:t>
            </a:r>
            <a:r>
              <a:rPr lang="zh-CN" altLang="en-US" dirty="0"/>
              <a:t>的一切：</a:t>
            </a:r>
            <a:endParaRPr lang="en-US" altLang="zh-CN" dirty="0"/>
          </a:p>
          <a:p>
            <a:r>
              <a:rPr lang="en-US" altLang="zh-CN" dirty="0"/>
              <a:t>data</a:t>
            </a:r>
            <a:r>
              <a:rPr lang="zh-CN" altLang="en-US" dirty="0"/>
              <a:t>，</a:t>
            </a:r>
            <a:r>
              <a:rPr lang="en-US" altLang="zh-CN" dirty="0"/>
              <a:t>methods</a:t>
            </a:r>
            <a:r>
              <a:rPr lang="zh-CN" altLang="en-US" dirty="0"/>
              <a:t>，生命周期，</a:t>
            </a:r>
            <a:endParaRPr lang="en-US" altLang="zh-CN" dirty="0"/>
          </a:p>
          <a:p>
            <a:r>
              <a:rPr lang="en-US" altLang="zh-CN" dirty="0"/>
              <a:t>component...</a:t>
            </a:r>
            <a:endParaRPr lang="zh-CN" altLang="en-US" dirty="0"/>
          </a:p>
        </p:txBody>
      </p:sp>
      <p:sp>
        <p:nvSpPr>
          <p:cNvPr id="21" name="文本框 20">
            <a:extLst>
              <a:ext uri="{FF2B5EF4-FFF2-40B4-BE49-F238E27FC236}">
                <a16:creationId xmlns:a16="http://schemas.microsoft.com/office/drawing/2014/main" id="{F717849A-9FAB-4410-A6BC-2C541A39088A}"/>
              </a:ext>
            </a:extLst>
          </p:cNvPr>
          <p:cNvSpPr txBox="1"/>
          <p:nvPr/>
        </p:nvSpPr>
        <p:spPr>
          <a:xfrm>
            <a:off x="1196576" y="4684225"/>
            <a:ext cx="1120820" cy="369332"/>
          </a:xfrm>
          <a:prstGeom prst="rect">
            <a:avLst/>
          </a:prstGeom>
          <a:noFill/>
        </p:spPr>
        <p:txBody>
          <a:bodyPr wrap="none" rtlCol="0">
            <a:spAutoFit/>
          </a:bodyPr>
          <a:lstStyle/>
          <a:p>
            <a:r>
              <a:rPr lang="en-US" altLang="zh-CN" dirty="0"/>
              <a:t>CSS</a:t>
            </a:r>
            <a:r>
              <a:rPr lang="zh-CN" altLang="en-US" dirty="0"/>
              <a:t>部分</a:t>
            </a:r>
            <a:endParaRPr lang="zh-CN" altLang="en-US" sz="1200" dirty="0"/>
          </a:p>
        </p:txBody>
      </p:sp>
      <p:cxnSp>
        <p:nvCxnSpPr>
          <p:cNvPr id="22" name="直接箭头连接符 21">
            <a:extLst>
              <a:ext uri="{FF2B5EF4-FFF2-40B4-BE49-F238E27FC236}">
                <a16:creationId xmlns:a16="http://schemas.microsoft.com/office/drawing/2014/main" id="{7CF65120-2F2C-4541-A87C-D1257D3AB520}"/>
              </a:ext>
            </a:extLst>
          </p:cNvPr>
          <p:cNvCxnSpPr>
            <a:cxnSpLocks/>
          </p:cNvCxnSpPr>
          <p:nvPr/>
        </p:nvCxnSpPr>
        <p:spPr>
          <a:xfrm flipV="1">
            <a:off x="2404469" y="4684225"/>
            <a:ext cx="1410789" cy="1636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3329048-5FE5-4734-935F-5DAEA453F356}"/>
              </a:ext>
            </a:extLst>
          </p:cNvPr>
          <p:cNvCxnSpPr>
            <a:cxnSpLocks/>
          </p:cNvCxnSpPr>
          <p:nvPr/>
        </p:nvCxnSpPr>
        <p:spPr>
          <a:xfrm>
            <a:off x="3178206" y="2169683"/>
            <a:ext cx="803835" cy="2350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9D1B9939-FFC8-4D24-AA5C-D7C31FA779F3}"/>
              </a:ext>
            </a:extLst>
          </p:cNvPr>
          <p:cNvSpPr txBox="1"/>
          <p:nvPr/>
        </p:nvSpPr>
        <p:spPr>
          <a:xfrm>
            <a:off x="2022853" y="1896401"/>
            <a:ext cx="915635" cy="369332"/>
          </a:xfrm>
          <a:prstGeom prst="rect">
            <a:avLst/>
          </a:prstGeom>
          <a:noFill/>
        </p:spPr>
        <p:txBody>
          <a:bodyPr wrap="none" rtlCol="0">
            <a:spAutoFit/>
          </a:bodyPr>
          <a:lstStyle/>
          <a:p>
            <a:r>
              <a:rPr lang="en-US" altLang="zh-CN" dirty="0"/>
              <a:t>JS</a:t>
            </a:r>
            <a:r>
              <a:rPr lang="zh-CN" altLang="en-US" dirty="0"/>
              <a:t>部分</a:t>
            </a:r>
            <a:endParaRPr lang="zh-CN" altLang="en-US" sz="1200" dirty="0"/>
          </a:p>
        </p:txBody>
      </p:sp>
    </p:spTree>
    <p:extLst>
      <p:ext uri="{BB962C8B-B14F-4D97-AF65-F5344CB8AC3E}">
        <p14:creationId xmlns:p14="http://schemas.microsoft.com/office/powerpoint/2010/main" val="67145115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68864" y="56152"/>
            <a:ext cx="3335337"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Vue-router</a:t>
            </a:r>
            <a:r>
              <a:rPr lang="zh-CN" altLang="en-US" sz="3200" dirty="0">
                <a:ln/>
                <a:solidFill>
                  <a:schemeClr val="bg1"/>
                </a:solidFill>
                <a:effectLst>
                  <a:outerShdw blurRad="38100" dist="19050" dir="2700000" algn="tl" rotWithShape="0">
                    <a:schemeClr val="dk1">
                      <a:alpha val="40000"/>
                    </a:schemeClr>
                  </a:outerShdw>
                </a:effectLst>
              </a:rPr>
              <a:t>的引入</a:t>
            </a:r>
          </a:p>
        </p:txBody>
      </p:sp>
      <p:pic>
        <p:nvPicPr>
          <p:cNvPr id="2" name="图片 1">
            <a:extLst>
              <a:ext uri="{FF2B5EF4-FFF2-40B4-BE49-F238E27FC236}">
                <a16:creationId xmlns:a16="http://schemas.microsoft.com/office/drawing/2014/main" id="{9B3077A8-793C-4E56-BB91-16119FA6B169}"/>
              </a:ext>
            </a:extLst>
          </p:cNvPr>
          <p:cNvPicPr>
            <a:picLocks noChangeAspect="1"/>
          </p:cNvPicPr>
          <p:nvPr/>
        </p:nvPicPr>
        <p:blipFill>
          <a:blip r:embed="rId2"/>
          <a:stretch>
            <a:fillRect/>
          </a:stretch>
        </p:blipFill>
        <p:spPr>
          <a:xfrm>
            <a:off x="1608314" y="287383"/>
            <a:ext cx="9654639" cy="6858000"/>
          </a:xfrm>
          <a:prstGeom prst="rect">
            <a:avLst/>
          </a:prstGeom>
        </p:spPr>
      </p:pic>
    </p:spTree>
    <p:extLst>
      <p:ext uri="{BB962C8B-B14F-4D97-AF65-F5344CB8AC3E}">
        <p14:creationId xmlns:p14="http://schemas.microsoft.com/office/powerpoint/2010/main" val="341491982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44567" y="64264"/>
            <a:ext cx="3335337"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Vue-router</a:t>
            </a:r>
            <a:r>
              <a:rPr lang="zh-CN" altLang="en-US" sz="3200" dirty="0">
                <a:ln/>
                <a:solidFill>
                  <a:schemeClr val="bg1"/>
                </a:solidFill>
                <a:effectLst>
                  <a:outerShdw blurRad="38100" dist="19050" dir="2700000" algn="tl" rotWithShape="0">
                    <a:schemeClr val="dk1">
                      <a:alpha val="40000"/>
                    </a:schemeClr>
                  </a:outerShdw>
                </a:effectLst>
              </a:rPr>
              <a:t>的使用</a:t>
            </a:r>
          </a:p>
        </p:txBody>
      </p:sp>
      <p:pic>
        <p:nvPicPr>
          <p:cNvPr id="2" name="图片 1">
            <a:extLst>
              <a:ext uri="{FF2B5EF4-FFF2-40B4-BE49-F238E27FC236}">
                <a16:creationId xmlns:a16="http://schemas.microsoft.com/office/drawing/2014/main" id="{5B9D4BA9-3B9E-48D3-99BF-42BF36A336B6}"/>
              </a:ext>
            </a:extLst>
          </p:cNvPr>
          <p:cNvPicPr>
            <a:picLocks noChangeAspect="1"/>
          </p:cNvPicPr>
          <p:nvPr/>
        </p:nvPicPr>
        <p:blipFill>
          <a:blip r:embed="rId2"/>
          <a:stretch>
            <a:fillRect/>
          </a:stretch>
        </p:blipFill>
        <p:spPr>
          <a:xfrm>
            <a:off x="654521" y="0"/>
            <a:ext cx="10882957" cy="6858000"/>
          </a:xfrm>
          <a:prstGeom prst="rect">
            <a:avLst/>
          </a:prstGeom>
        </p:spPr>
      </p:pic>
    </p:spTree>
    <p:extLst>
      <p:ext uri="{BB962C8B-B14F-4D97-AF65-F5344CB8AC3E}">
        <p14:creationId xmlns:p14="http://schemas.microsoft.com/office/powerpoint/2010/main" val="177721546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44567" y="64264"/>
            <a:ext cx="3335337"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Vue-router</a:t>
            </a:r>
            <a:r>
              <a:rPr lang="zh-CN" altLang="en-US" sz="3200" dirty="0">
                <a:ln/>
                <a:solidFill>
                  <a:schemeClr val="bg1"/>
                </a:solidFill>
                <a:effectLst>
                  <a:outerShdw blurRad="38100" dist="19050" dir="2700000" algn="tl" rotWithShape="0">
                    <a:schemeClr val="dk1">
                      <a:alpha val="40000"/>
                    </a:schemeClr>
                  </a:outerShdw>
                </a:effectLst>
              </a:rPr>
              <a:t>的使用</a:t>
            </a:r>
          </a:p>
        </p:txBody>
      </p:sp>
      <p:pic>
        <p:nvPicPr>
          <p:cNvPr id="2" name="图片 1">
            <a:extLst>
              <a:ext uri="{FF2B5EF4-FFF2-40B4-BE49-F238E27FC236}">
                <a16:creationId xmlns:a16="http://schemas.microsoft.com/office/drawing/2014/main" id="{527C4B1A-542C-4480-BB2A-0629C365FFD0}"/>
              </a:ext>
            </a:extLst>
          </p:cNvPr>
          <p:cNvPicPr>
            <a:picLocks noChangeAspect="1"/>
          </p:cNvPicPr>
          <p:nvPr/>
        </p:nvPicPr>
        <p:blipFill>
          <a:blip r:embed="rId2"/>
          <a:stretch>
            <a:fillRect/>
          </a:stretch>
        </p:blipFill>
        <p:spPr>
          <a:xfrm>
            <a:off x="2560013" y="1670151"/>
            <a:ext cx="7071973" cy="3517697"/>
          </a:xfrm>
          <a:prstGeom prst="rect">
            <a:avLst/>
          </a:prstGeom>
        </p:spPr>
      </p:pic>
    </p:spTree>
    <p:extLst>
      <p:ext uri="{BB962C8B-B14F-4D97-AF65-F5344CB8AC3E}">
        <p14:creationId xmlns:p14="http://schemas.microsoft.com/office/powerpoint/2010/main" val="214251929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hlinkClick r:id="rId2"/>
            <a:extLst>
              <a:ext uri="{FF2B5EF4-FFF2-40B4-BE49-F238E27FC236}">
                <a16:creationId xmlns:a16="http://schemas.microsoft.com/office/drawing/2014/main" id="{4CF891D1-0A58-4A87-826D-5E725389FDF1}"/>
              </a:ext>
            </a:extLst>
          </p:cNvPr>
          <p:cNvPicPr>
            <a:picLocks noChangeAspect="1"/>
          </p:cNvPicPr>
          <p:nvPr/>
        </p:nvPicPr>
        <p:blipFill>
          <a:blip r:embed="rId3"/>
          <a:stretch>
            <a:fillRect/>
          </a:stretch>
        </p:blipFill>
        <p:spPr>
          <a:xfrm>
            <a:off x="4244085" y="2703538"/>
            <a:ext cx="3703829" cy="10485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44567" y="64264"/>
            <a:ext cx="3335337"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Vue-router</a:t>
            </a:r>
            <a:r>
              <a:rPr lang="zh-CN" altLang="en-US" sz="3200" dirty="0">
                <a:ln/>
                <a:solidFill>
                  <a:schemeClr val="bg1"/>
                </a:solidFill>
                <a:effectLst>
                  <a:outerShdw blurRad="38100" dist="19050" dir="2700000" algn="tl" rotWithShape="0">
                    <a:schemeClr val="dk1">
                      <a:alpha val="40000"/>
                    </a:schemeClr>
                  </a:outerShdw>
                </a:effectLst>
              </a:rPr>
              <a:t>的使用</a:t>
            </a:r>
          </a:p>
        </p:txBody>
      </p:sp>
      <p:pic>
        <p:nvPicPr>
          <p:cNvPr id="2" name="图片 1">
            <a:extLst>
              <a:ext uri="{FF2B5EF4-FFF2-40B4-BE49-F238E27FC236}">
                <a16:creationId xmlns:a16="http://schemas.microsoft.com/office/drawing/2014/main" id="{8FB375D4-8F2C-4C1A-B984-A4623625464B}"/>
              </a:ext>
            </a:extLst>
          </p:cNvPr>
          <p:cNvPicPr>
            <a:picLocks noChangeAspect="1"/>
          </p:cNvPicPr>
          <p:nvPr/>
        </p:nvPicPr>
        <p:blipFill>
          <a:blip r:embed="rId2"/>
          <a:stretch>
            <a:fillRect/>
          </a:stretch>
        </p:blipFill>
        <p:spPr>
          <a:xfrm>
            <a:off x="2992867" y="984292"/>
            <a:ext cx="6206266" cy="4889416"/>
          </a:xfrm>
          <a:prstGeom prst="rect">
            <a:avLst/>
          </a:prstGeom>
        </p:spPr>
      </p:pic>
    </p:spTree>
    <p:extLst>
      <p:ext uri="{BB962C8B-B14F-4D97-AF65-F5344CB8AC3E}">
        <p14:creationId xmlns:p14="http://schemas.microsoft.com/office/powerpoint/2010/main" val="224218965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44567" y="64264"/>
            <a:ext cx="2471318"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Vue-x</a:t>
            </a:r>
            <a:r>
              <a:rPr lang="zh-CN" altLang="en-US" sz="3200" dirty="0">
                <a:ln/>
                <a:solidFill>
                  <a:schemeClr val="bg1"/>
                </a:solidFill>
                <a:effectLst>
                  <a:outerShdw blurRad="38100" dist="19050" dir="2700000" algn="tl" rotWithShape="0">
                    <a:schemeClr val="dk1">
                      <a:alpha val="40000"/>
                    </a:schemeClr>
                  </a:outerShdw>
                </a:effectLst>
              </a:rPr>
              <a:t>的使用</a:t>
            </a:r>
          </a:p>
        </p:txBody>
      </p:sp>
      <p:pic>
        <p:nvPicPr>
          <p:cNvPr id="2" name="图片 1">
            <a:extLst>
              <a:ext uri="{FF2B5EF4-FFF2-40B4-BE49-F238E27FC236}">
                <a16:creationId xmlns:a16="http://schemas.microsoft.com/office/drawing/2014/main" id="{98087AF9-624A-4E80-A55A-CE18ADA9FE6F}"/>
              </a:ext>
            </a:extLst>
          </p:cNvPr>
          <p:cNvPicPr>
            <a:picLocks noChangeAspect="1"/>
          </p:cNvPicPr>
          <p:nvPr/>
        </p:nvPicPr>
        <p:blipFill>
          <a:blip r:embed="rId2"/>
          <a:stretch>
            <a:fillRect/>
          </a:stretch>
        </p:blipFill>
        <p:spPr>
          <a:xfrm>
            <a:off x="1224874" y="365360"/>
            <a:ext cx="9742252" cy="6291617"/>
          </a:xfrm>
          <a:prstGeom prst="rect">
            <a:avLst/>
          </a:prstGeom>
        </p:spPr>
      </p:pic>
    </p:spTree>
    <p:extLst>
      <p:ext uri="{BB962C8B-B14F-4D97-AF65-F5344CB8AC3E}">
        <p14:creationId xmlns:p14="http://schemas.microsoft.com/office/powerpoint/2010/main" val="3411938971"/>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44567" y="64264"/>
            <a:ext cx="2471318"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Vue-x</a:t>
            </a:r>
            <a:r>
              <a:rPr lang="zh-CN" altLang="en-US" sz="3200" dirty="0">
                <a:ln/>
                <a:solidFill>
                  <a:schemeClr val="bg1"/>
                </a:solidFill>
                <a:effectLst>
                  <a:outerShdw blurRad="38100" dist="19050" dir="2700000" algn="tl" rotWithShape="0">
                    <a:schemeClr val="dk1">
                      <a:alpha val="40000"/>
                    </a:schemeClr>
                  </a:outerShdw>
                </a:effectLst>
              </a:rPr>
              <a:t>的引入</a:t>
            </a:r>
          </a:p>
        </p:txBody>
      </p:sp>
      <p:pic>
        <p:nvPicPr>
          <p:cNvPr id="2" name="图片 1">
            <a:extLst>
              <a:ext uri="{FF2B5EF4-FFF2-40B4-BE49-F238E27FC236}">
                <a16:creationId xmlns:a16="http://schemas.microsoft.com/office/drawing/2014/main" id="{AFBD03B1-4A93-4D67-AACD-0EF0280878AE}"/>
              </a:ext>
            </a:extLst>
          </p:cNvPr>
          <p:cNvPicPr>
            <a:picLocks noChangeAspect="1"/>
          </p:cNvPicPr>
          <p:nvPr/>
        </p:nvPicPr>
        <p:blipFill>
          <a:blip r:embed="rId2"/>
          <a:stretch>
            <a:fillRect/>
          </a:stretch>
        </p:blipFill>
        <p:spPr>
          <a:xfrm>
            <a:off x="1072460" y="146019"/>
            <a:ext cx="10047079" cy="6565961"/>
          </a:xfrm>
          <a:prstGeom prst="rect">
            <a:avLst/>
          </a:prstGeom>
        </p:spPr>
      </p:pic>
    </p:spTree>
    <p:extLst>
      <p:ext uri="{BB962C8B-B14F-4D97-AF65-F5344CB8AC3E}">
        <p14:creationId xmlns:p14="http://schemas.microsoft.com/office/powerpoint/2010/main" val="121805158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03.</a:t>
            </a:r>
            <a:endParaRPr lang="zh-CN" altLang="en-US" sz="6600" b="1" dirty="0">
              <a:solidFill>
                <a:srgbClr val="475574"/>
              </a:solidFill>
              <a:cs typeface="+mn-ea"/>
              <a:sym typeface="+mn-lt"/>
            </a:endParaRPr>
          </a:p>
        </p:txBody>
      </p:sp>
      <p:sp>
        <p:nvSpPr>
          <p:cNvPr id="13" name="矩形 12"/>
          <p:cNvSpPr/>
          <p:nvPr/>
        </p:nvSpPr>
        <p:spPr>
          <a:xfrm>
            <a:off x="5360159" y="3179060"/>
            <a:ext cx="4171335" cy="830997"/>
          </a:xfrm>
          <a:prstGeom prst="rect">
            <a:avLst/>
          </a:prstGeom>
        </p:spPr>
        <p:txBody>
          <a:bodyPr wrap="none">
            <a:spAutoFit/>
          </a:bodyPr>
          <a:lstStyle/>
          <a:p>
            <a:r>
              <a:rPr lang="en-US" altLang="zh-CN" sz="4800" b="1" spc="600" dirty="0">
                <a:solidFill>
                  <a:srgbClr val="475574"/>
                </a:solidFill>
                <a:cs typeface="+mn-ea"/>
                <a:sym typeface="+mn-lt"/>
              </a:rPr>
              <a:t>Element-UI</a:t>
            </a:r>
            <a:endParaRPr lang="en-US" sz="4800" b="1" spc="600" dirty="0">
              <a:solidFill>
                <a:srgbClr val="475574"/>
              </a:solidFill>
              <a:cs typeface="+mn-ea"/>
              <a:sym typeface="+mn-lt"/>
            </a:endParaRP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EE37EA-EF66-4760-947C-2B569C03A94F}"/>
              </a:ext>
            </a:extLst>
          </p:cNvPr>
          <p:cNvSpPr txBox="1"/>
          <p:nvPr/>
        </p:nvSpPr>
        <p:spPr>
          <a:xfrm>
            <a:off x="266700" y="231200"/>
            <a:ext cx="3055645"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关于</a:t>
            </a:r>
            <a:r>
              <a:rPr lang="en-US" altLang="zh-CN" sz="3200" dirty="0">
                <a:ln/>
                <a:solidFill>
                  <a:schemeClr val="tx1"/>
                </a:solidFill>
                <a:effectLst>
                  <a:outerShdw blurRad="38100" dist="19050" dir="2700000" algn="tl" rotWithShape="0">
                    <a:schemeClr val="dk1">
                      <a:alpha val="40000"/>
                    </a:schemeClr>
                  </a:outerShdw>
                </a:effectLst>
              </a:rPr>
              <a:t>Element-UI</a:t>
            </a:r>
            <a:endParaRPr lang="zh-CN" altLang="en-US" sz="3200" dirty="0">
              <a:ln/>
              <a:solidFill>
                <a:schemeClr val="tx1"/>
              </a:solidFill>
              <a:effectLst>
                <a:outerShdw blurRad="38100" dist="19050" dir="2700000" algn="tl" rotWithShape="0">
                  <a:schemeClr val="dk1">
                    <a:alpha val="40000"/>
                  </a:schemeClr>
                </a:outerShdw>
              </a:effectLst>
            </a:endParaRPr>
          </a:p>
        </p:txBody>
      </p:sp>
      <p:pic>
        <p:nvPicPr>
          <p:cNvPr id="5" name="图片 4">
            <a:extLst>
              <a:ext uri="{FF2B5EF4-FFF2-40B4-BE49-F238E27FC236}">
                <a16:creationId xmlns:a16="http://schemas.microsoft.com/office/drawing/2014/main" id="{80878F8E-2C43-499F-8104-874C6ED4D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46" y="1268988"/>
            <a:ext cx="9744707" cy="4755620"/>
          </a:xfrm>
          <a:prstGeom prst="rect">
            <a:avLst/>
          </a:prstGeom>
        </p:spPr>
      </p:pic>
    </p:spTree>
    <p:extLst>
      <p:ext uri="{BB962C8B-B14F-4D97-AF65-F5344CB8AC3E}">
        <p14:creationId xmlns:p14="http://schemas.microsoft.com/office/powerpoint/2010/main" val="342770038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2236510"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安装与引入</a:t>
            </a:r>
          </a:p>
        </p:txBody>
      </p:sp>
      <p:sp>
        <p:nvSpPr>
          <p:cNvPr id="7" name="文本框 6">
            <a:extLst>
              <a:ext uri="{FF2B5EF4-FFF2-40B4-BE49-F238E27FC236}">
                <a16:creationId xmlns:a16="http://schemas.microsoft.com/office/drawing/2014/main" id="{E62F2A6C-C7E2-4188-9CDF-4759EAF7B7E7}"/>
              </a:ext>
            </a:extLst>
          </p:cNvPr>
          <p:cNvSpPr txBox="1"/>
          <p:nvPr/>
        </p:nvSpPr>
        <p:spPr>
          <a:xfrm>
            <a:off x="2618784" y="1517976"/>
            <a:ext cx="7806128" cy="461665"/>
          </a:xfrm>
          <a:prstGeom prst="rect">
            <a:avLst/>
          </a:prstGeom>
          <a:noFill/>
        </p:spPr>
        <p:txBody>
          <a:bodyPr wrap="square">
            <a:spAutoFit/>
          </a:bodyPr>
          <a:lstStyle/>
          <a:p>
            <a:r>
              <a:rPr lang="en-US" altLang="zh-CN" sz="2400" b="0" i="0" dirty="0">
                <a:solidFill>
                  <a:srgbClr val="000000"/>
                </a:solidFill>
                <a:effectLst/>
                <a:latin typeface="Menlo"/>
              </a:rPr>
              <a:t>npm </a:t>
            </a:r>
            <a:r>
              <a:rPr lang="en-US" altLang="zh-CN" sz="2400" b="0" i="0" dirty="0" err="1">
                <a:solidFill>
                  <a:srgbClr val="000000"/>
                </a:solidFill>
                <a:effectLst/>
                <a:latin typeface="Menlo"/>
              </a:rPr>
              <a:t>i</a:t>
            </a:r>
            <a:r>
              <a:rPr lang="en-US" altLang="zh-CN" sz="2400" b="0" i="0" dirty="0">
                <a:solidFill>
                  <a:srgbClr val="000000"/>
                </a:solidFill>
                <a:effectLst/>
                <a:latin typeface="Menlo"/>
              </a:rPr>
              <a:t> element-</a:t>
            </a:r>
            <a:r>
              <a:rPr lang="en-US" altLang="zh-CN" sz="2400" b="0" i="0" dirty="0" err="1">
                <a:solidFill>
                  <a:srgbClr val="000000"/>
                </a:solidFill>
                <a:effectLst/>
                <a:latin typeface="Menlo"/>
              </a:rPr>
              <a:t>ui</a:t>
            </a:r>
            <a:r>
              <a:rPr lang="en-US" altLang="zh-CN" sz="2400" b="0" i="0" dirty="0">
                <a:solidFill>
                  <a:srgbClr val="000000"/>
                </a:solidFill>
                <a:effectLst/>
                <a:latin typeface="Menlo"/>
              </a:rPr>
              <a:t> -S</a:t>
            </a:r>
            <a:endParaRPr lang="zh-CN" altLang="en-US" sz="2400" dirty="0"/>
          </a:p>
        </p:txBody>
      </p:sp>
      <p:sp>
        <p:nvSpPr>
          <p:cNvPr id="9" name="文本框 8">
            <a:extLst>
              <a:ext uri="{FF2B5EF4-FFF2-40B4-BE49-F238E27FC236}">
                <a16:creationId xmlns:a16="http://schemas.microsoft.com/office/drawing/2014/main" id="{6977A37E-8332-4553-B3F8-F75AE81985CC}"/>
              </a:ext>
            </a:extLst>
          </p:cNvPr>
          <p:cNvSpPr txBox="1"/>
          <p:nvPr/>
        </p:nvSpPr>
        <p:spPr>
          <a:xfrm>
            <a:off x="741344" y="1512618"/>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安装指令：</a:t>
            </a:r>
            <a:endParaRPr lang="zh-CN" altLang="en-US" sz="2400" dirty="0">
              <a:ln/>
              <a:solidFill>
                <a:schemeClr val="tx1"/>
              </a:solidFill>
              <a:effectLst>
                <a:outerShdw blurRad="38100" dist="19050" dir="2700000" algn="tl" rotWithShape="0">
                  <a:schemeClr val="dk1">
                    <a:alpha val="40000"/>
                  </a:schemeClr>
                </a:outerShdw>
              </a:effectLst>
            </a:endParaRPr>
          </a:p>
        </p:txBody>
      </p:sp>
      <p:sp>
        <p:nvSpPr>
          <p:cNvPr id="17" name="文本框 16">
            <a:extLst>
              <a:ext uri="{FF2B5EF4-FFF2-40B4-BE49-F238E27FC236}">
                <a16:creationId xmlns:a16="http://schemas.microsoft.com/office/drawing/2014/main" id="{9E518C8D-0499-439A-AD86-6A712CF5E17A}"/>
              </a:ext>
            </a:extLst>
          </p:cNvPr>
          <p:cNvSpPr txBox="1"/>
          <p:nvPr/>
        </p:nvSpPr>
        <p:spPr>
          <a:xfrm>
            <a:off x="741344" y="3429000"/>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引入方法：</a:t>
            </a:r>
            <a:endParaRPr lang="zh-CN" altLang="en-US" sz="2400" dirty="0">
              <a:ln/>
              <a:solidFill>
                <a:schemeClr val="tx1"/>
              </a:solidFill>
              <a:effectLst>
                <a:outerShdw blurRad="38100" dist="19050" dir="2700000" algn="tl" rotWithShape="0">
                  <a:schemeClr val="dk1">
                    <a:alpha val="40000"/>
                  </a:schemeClr>
                </a:outerShdw>
              </a:effectLst>
            </a:endParaRPr>
          </a:p>
        </p:txBody>
      </p:sp>
      <p:cxnSp>
        <p:nvCxnSpPr>
          <p:cNvPr id="4" name="直接箭头连接符 3">
            <a:extLst>
              <a:ext uri="{FF2B5EF4-FFF2-40B4-BE49-F238E27FC236}">
                <a16:creationId xmlns:a16="http://schemas.microsoft.com/office/drawing/2014/main" id="{807D729D-3D43-466D-9D18-4D8502114268}"/>
              </a:ext>
            </a:extLst>
          </p:cNvPr>
          <p:cNvCxnSpPr>
            <a:cxnSpLocks/>
          </p:cNvCxnSpPr>
          <p:nvPr/>
        </p:nvCxnSpPr>
        <p:spPr>
          <a:xfrm>
            <a:off x="2804160" y="3659833"/>
            <a:ext cx="2229394" cy="1022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左大括号 17">
            <a:extLst>
              <a:ext uri="{FF2B5EF4-FFF2-40B4-BE49-F238E27FC236}">
                <a16:creationId xmlns:a16="http://schemas.microsoft.com/office/drawing/2014/main" id="{FC6474C8-7DEB-4F50-B7EE-80EF1A3ED7EB}"/>
              </a:ext>
            </a:extLst>
          </p:cNvPr>
          <p:cNvSpPr/>
          <p:nvPr/>
        </p:nvSpPr>
        <p:spPr>
          <a:xfrm>
            <a:off x="5103223" y="3429000"/>
            <a:ext cx="400594" cy="7598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82BD96B9-2942-4799-B497-D70E097A23B0}"/>
              </a:ext>
            </a:extLst>
          </p:cNvPr>
          <p:cNvPicPr>
            <a:picLocks noChangeAspect="1"/>
          </p:cNvPicPr>
          <p:nvPr/>
        </p:nvPicPr>
        <p:blipFill>
          <a:blip r:embed="rId2"/>
          <a:stretch>
            <a:fillRect/>
          </a:stretch>
        </p:blipFill>
        <p:spPr>
          <a:xfrm>
            <a:off x="5573486" y="1881287"/>
            <a:ext cx="6145301" cy="4615072"/>
          </a:xfrm>
          <a:prstGeom prst="rect">
            <a:avLst/>
          </a:prstGeom>
        </p:spPr>
      </p:pic>
    </p:spTree>
    <p:extLst>
      <p:ext uri="{BB962C8B-B14F-4D97-AF65-F5344CB8AC3E}">
        <p14:creationId xmlns:p14="http://schemas.microsoft.com/office/powerpoint/2010/main" val="157911"/>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05.</a:t>
            </a:r>
            <a:endParaRPr lang="zh-CN" altLang="en-US" sz="6600" b="1" dirty="0">
              <a:solidFill>
                <a:srgbClr val="475574"/>
              </a:solidFill>
              <a:cs typeface="+mn-ea"/>
              <a:sym typeface="+mn-lt"/>
            </a:endParaRPr>
          </a:p>
        </p:txBody>
      </p:sp>
      <p:sp>
        <p:nvSpPr>
          <p:cNvPr id="13" name="矩形 12"/>
          <p:cNvSpPr/>
          <p:nvPr/>
        </p:nvSpPr>
        <p:spPr>
          <a:xfrm>
            <a:off x="6143771" y="3179695"/>
            <a:ext cx="3108543" cy="830997"/>
          </a:xfrm>
          <a:prstGeom prst="rect">
            <a:avLst/>
          </a:prstGeom>
        </p:spPr>
        <p:txBody>
          <a:bodyPr wrap="none">
            <a:spAutoFit/>
          </a:bodyPr>
          <a:lstStyle/>
          <a:p>
            <a:r>
              <a:rPr lang="en-US" altLang="zh-CN" sz="4800" b="1" spc="600" dirty="0">
                <a:solidFill>
                  <a:srgbClr val="475574"/>
                </a:solidFill>
                <a:cs typeface="+mn-ea"/>
                <a:sym typeface="+mn-lt"/>
              </a:rPr>
              <a:t>Http</a:t>
            </a:r>
            <a:r>
              <a:rPr lang="zh-CN" altLang="en-US" sz="4800" b="1" spc="600" dirty="0">
                <a:solidFill>
                  <a:srgbClr val="475574"/>
                </a:solidFill>
                <a:cs typeface="+mn-ea"/>
                <a:sym typeface="+mn-lt"/>
              </a:rPr>
              <a:t>请求</a:t>
            </a:r>
            <a:endParaRPr lang="en-US" sz="4800" b="1" spc="600" dirty="0">
              <a:solidFill>
                <a:srgbClr val="475574"/>
              </a:solidFill>
              <a:cs typeface="+mn-ea"/>
              <a:sym typeface="+mn-lt"/>
            </a:endParaRP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extLst>
      <p:ext uri="{BB962C8B-B14F-4D97-AF65-F5344CB8AC3E}">
        <p14:creationId xmlns:p14="http://schemas.microsoft.com/office/powerpoint/2010/main" val="60127808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2236510" cy="584775"/>
          </a:xfrm>
          <a:prstGeom prst="rect">
            <a:avLst/>
          </a:prstGeom>
          <a:noFill/>
        </p:spPr>
        <p:txBody>
          <a:bodyPr wrap="none" rtlCol="0">
            <a:spAutoFit/>
          </a:bodyPr>
          <a:lstStyle/>
          <a:p>
            <a:r>
              <a:rPr lang="zh-CN" altLang="en-US" sz="3200">
                <a:ln/>
                <a:solidFill>
                  <a:schemeClr val="tx1"/>
                </a:solidFill>
                <a:effectLst>
                  <a:outerShdw blurRad="38100" dist="19050" dir="2700000" algn="tl" rotWithShape="0">
                    <a:schemeClr val="dk1">
                      <a:alpha val="40000"/>
                    </a:schemeClr>
                  </a:outerShdw>
                </a:effectLst>
              </a:rPr>
              <a:t>前后端交互</a:t>
            </a:r>
            <a:endParaRPr lang="zh-CN" altLang="en-US" sz="3200" dirty="0">
              <a:ln/>
              <a:solidFill>
                <a:schemeClr val="tx1"/>
              </a:solidFill>
              <a:effectLst>
                <a:outerShdw blurRad="38100" dist="19050" dir="2700000" algn="tl" rotWithShape="0">
                  <a:schemeClr val="dk1">
                    <a:alpha val="40000"/>
                  </a:schemeClr>
                </a:outerShdw>
              </a:effectLst>
            </a:endParaRPr>
          </a:p>
        </p:txBody>
      </p:sp>
      <p:sp>
        <p:nvSpPr>
          <p:cNvPr id="7" name="文本框 6">
            <a:extLst>
              <a:ext uri="{FF2B5EF4-FFF2-40B4-BE49-F238E27FC236}">
                <a16:creationId xmlns:a16="http://schemas.microsoft.com/office/drawing/2014/main" id="{E62F2A6C-C7E2-4188-9CDF-4759EAF7B7E7}"/>
              </a:ext>
            </a:extLst>
          </p:cNvPr>
          <p:cNvSpPr txBox="1"/>
          <p:nvPr/>
        </p:nvSpPr>
        <p:spPr>
          <a:xfrm>
            <a:off x="2618784" y="1517976"/>
            <a:ext cx="7806128" cy="461665"/>
          </a:xfrm>
          <a:prstGeom prst="rect">
            <a:avLst/>
          </a:prstGeom>
          <a:noFill/>
        </p:spPr>
        <p:txBody>
          <a:bodyPr wrap="square">
            <a:spAutoFit/>
          </a:bodyPr>
          <a:lstStyle/>
          <a:p>
            <a:r>
              <a:rPr lang="en-US" altLang="zh-CN" sz="2400" b="0" i="0" dirty="0">
                <a:solidFill>
                  <a:srgbClr val="000000"/>
                </a:solidFill>
                <a:effectLst/>
                <a:latin typeface="Menlo"/>
              </a:rPr>
              <a:t>npm </a:t>
            </a:r>
            <a:r>
              <a:rPr lang="en-US" altLang="zh-CN" sz="2400" b="0" i="0" dirty="0" err="1">
                <a:solidFill>
                  <a:srgbClr val="000000"/>
                </a:solidFill>
                <a:effectLst/>
                <a:latin typeface="Menlo"/>
              </a:rPr>
              <a:t>i</a:t>
            </a:r>
            <a:r>
              <a:rPr lang="en-US" altLang="zh-CN" sz="2400" b="0" i="0" dirty="0">
                <a:solidFill>
                  <a:srgbClr val="000000"/>
                </a:solidFill>
                <a:effectLst/>
                <a:latin typeface="Menlo"/>
              </a:rPr>
              <a:t> element-</a:t>
            </a:r>
            <a:r>
              <a:rPr lang="en-US" altLang="zh-CN" sz="2400" b="0" i="0" dirty="0" err="1">
                <a:solidFill>
                  <a:srgbClr val="000000"/>
                </a:solidFill>
                <a:effectLst/>
                <a:latin typeface="Menlo"/>
              </a:rPr>
              <a:t>ui</a:t>
            </a:r>
            <a:r>
              <a:rPr lang="en-US" altLang="zh-CN" sz="2400" b="0" i="0" dirty="0">
                <a:solidFill>
                  <a:srgbClr val="000000"/>
                </a:solidFill>
                <a:effectLst/>
                <a:latin typeface="Menlo"/>
              </a:rPr>
              <a:t> -S</a:t>
            </a:r>
            <a:endParaRPr lang="zh-CN" altLang="en-US" sz="2400" dirty="0"/>
          </a:p>
        </p:txBody>
      </p:sp>
      <p:sp>
        <p:nvSpPr>
          <p:cNvPr id="9" name="文本框 8">
            <a:extLst>
              <a:ext uri="{FF2B5EF4-FFF2-40B4-BE49-F238E27FC236}">
                <a16:creationId xmlns:a16="http://schemas.microsoft.com/office/drawing/2014/main" id="{6977A37E-8332-4553-B3F8-F75AE81985CC}"/>
              </a:ext>
            </a:extLst>
          </p:cNvPr>
          <p:cNvSpPr txBox="1"/>
          <p:nvPr/>
        </p:nvSpPr>
        <p:spPr>
          <a:xfrm>
            <a:off x="741344" y="1512618"/>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安装指令：</a:t>
            </a:r>
            <a:endParaRPr lang="zh-CN" altLang="en-US" sz="2400" dirty="0">
              <a:ln/>
              <a:solidFill>
                <a:schemeClr val="tx1"/>
              </a:solidFill>
              <a:effectLst>
                <a:outerShdw blurRad="38100" dist="19050" dir="2700000" algn="tl" rotWithShape="0">
                  <a:schemeClr val="dk1">
                    <a:alpha val="40000"/>
                  </a:schemeClr>
                </a:outerShdw>
              </a:effectLst>
            </a:endParaRPr>
          </a:p>
        </p:txBody>
      </p:sp>
      <p:sp>
        <p:nvSpPr>
          <p:cNvPr id="17" name="文本框 16">
            <a:extLst>
              <a:ext uri="{FF2B5EF4-FFF2-40B4-BE49-F238E27FC236}">
                <a16:creationId xmlns:a16="http://schemas.microsoft.com/office/drawing/2014/main" id="{9E518C8D-0499-439A-AD86-6A712CF5E17A}"/>
              </a:ext>
            </a:extLst>
          </p:cNvPr>
          <p:cNvSpPr txBox="1"/>
          <p:nvPr/>
        </p:nvSpPr>
        <p:spPr>
          <a:xfrm>
            <a:off x="741344" y="3429000"/>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引入方法：</a:t>
            </a:r>
            <a:endParaRPr lang="zh-CN" altLang="en-US" sz="2400" dirty="0">
              <a:ln/>
              <a:solidFill>
                <a:schemeClr val="tx1"/>
              </a:solidFill>
              <a:effectLst>
                <a:outerShdw blurRad="38100" dist="19050" dir="2700000" algn="tl" rotWithShape="0">
                  <a:schemeClr val="dk1">
                    <a:alpha val="40000"/>
                  </a:schemeClr>
                </a:outerShdw>
              </a:effectLst>
            </a:endParaRPr>
          </a:p>
        </p:txBody>
      </p:sp>
      <p:cxnSp>
        <p:nvCxnSpPr>
          <p:cNvPr id="4" name="直接箭头连接符 3">
            <a:extLst>
              <a:ext uri="{FF2B5EF4-FFF2-40B4-BE49-F238E27FC236}">
                <a16:creationId xmlns:a16="http://schemas.microsoft.com/office/drawing/2014/main" id="{807D729D-3D43-466D-9D18-4D8502114268}"/>
              </a:ext>
            </a:extLst>
          </p:cNvPr>
          <p:cNvCxnSpPr>
            <a:cxnSpLocks/>
          </p:cNvCxnSpPr>
          <p:nvPr/>
        </p:nvCxnSpPr>
        <p:spPr>
          <a:xfrm>
            <a:off x="2804160" y="3659833"/>
            <a:ext cx="2229394" cy="1022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左大括号 17">
            <a:extLst>
              <a:ext uri="{FF2B5EF4-FFF2-40B4-BE49-F238E27FC236}">
                <a16:creationId xmlns:a16="http://schemas.microsoft.com/office/drawing/2014/main" id="{FC6474C8-7DEB-4F50-B7EE-80EF1A3ED7EB}"/>
              </a:ext>
            </a:extLst>
          </p:cNvPr>
          <p:cNvSpPr/>
          <p:nvPr/>
        </p:nvSpPr>
        <p:spPr>
          <a:xfrm>
            <a:off x="5103223" y="3429000"/>
            <a:ext cx="400594" cy="7598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82BD96B9-2942-4799-B497-D70E097A23B0}"/>
              </a:ext>
            </a:extLst>
          </p:cNvPr>
          <p:cNvPicPr>
            <a:picLocks noChangeAspect="1"/>
          </p:cNvPicPr>
          <p:nvPr/>
        </p:nvPicPr>
        <p:blipFill>
          <a:blip r:embed="rId2"/>
          <a:stretch>
            <a:fillRect/>
          </a:stretch>
        </p:blipFill>
        <p:spPr>
          <a:xfrm>
            <a:off x="5573486" y="1881287"/>
            <a:ext cx="6145301" cy="4615072"/>
          </a:xfrm>
          <a:prstGeom prst="rect">
            <a:avLst/>
          </a:prstGeom>
        </p:spPr>
      </p:pic>
    </p:spTree>
    <p:extLst>
      <p:ext uri="{BB962C8B-B14F-4D97-AF65-F5344CB8AC3E}">
        <p14:creationId xmlns:p14="http://schemas.microsoft.com/office/powerpoint/2010/main" val="80609429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1005403"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使用</a:t>
            </a:r>
          </a:p>
        </p:txBody>
      </p:sp>
      <p:pic>
        <p:nvPicPr>
          <p:cNvPr id="3" name="图片 2">
            <a:extLst>
              <a:ext uri="{FF2B5EF4-FFF2-40B4-BE49-F238E27FC236}">
                <a16:creationId xmlns:a16="http://schemas.microsoft.com/office/drawing/2014/main" id="{907BF009-93E9-421B-BD69-82181942C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251" y="1413903"/>
            <a:ext cx="10563497" cy="4847105"/>
          </a:xfrm>
          <a:prstGeom prst="rect">
            <a:avLst/>
          </a:prstGeom>
        </p:spPr>
      </p:pic>
    </p:spTree>
    <p:extLst>
      <p:ext uri="{BB962C8B-B14F-4D97-AF65-F5344CB8AC3E}">
        <p14:creationId xmlns:p14="http://schemas.microsoft.com/office/powerpoint/2010/main" val="421977146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04.</a:t>
            </a:r>
            <a:endParaRPr lang="zh-CN" altLang="en-US" sz="6600" b="1" dirty="0">
              <a:solidFill>
                <a:srgbClr val="475574"/>
              </a:solidFill>
              <a:cs typeface="+mn-ea"/>
              <a:sym typeface="+mn-lt"/>
            </a:endParaRPr>
          </a:p>
        </p:txBody>
      </p:sp>
      <p:sp>
        <p:nvSpPr>
          <p:cNvPr id="13" name="矩形 12"/>
          <p:cNvSpPr/>
          <p:nvPr/>
        </p:nvSpPr>
        <p:spPr>
          <a:xfrm>
            <a:off x="6143771" y="3179695"/>
            <a:ext cx="3909060" cy="829945"/>
          </a:xfrm>
          <a:prstGeom prst="rect">
            <a:avLst/>
          </a:prstGeom>
        </p:spPr>
        <p:txBody>
          <a:bodyPr wrap="none">
            <a:spAutoFit/>
          </a:bodyPr>
          <a:lstStyle/>
          <a:p>
            <a:r>
              <a:rPr lang="en-US" sz="4800" b="1" spc="600" dirty="0">
                <a:solidFill>
                  <a:srgbClr val="475574"/>
                </a:solidFill>
                <a:cs typeface="+mn-ea"/>
                <a:sym typeface="+mn-lt"/>
              </a:rPr>
              <a:t>Homework</a:t>
            </a: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extLst>
      <p:ext uri="{BB962C8B-B14F-4D97-AF65-F5344CB8AC3E}">
        <p14:creationId xmlns:p14="http://schemas.microsoft.com/office/powerpoint/2010/main" val="394986096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圆角 7"/>
          <p:cNvSpPr/>
          <p:nvPr/>
        </p:nvSpPr>
        <p:spPr>
          <a:xfrm>
            <a:off x="1348146" y="981194"/>
            <a:ext cx="9683668"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矩形 11"/>
          <p:cNvSpPr/>
          <p:nvPr/>
        </p:nvSpPr>
        <p:spPr>
          <a:xfrm>
            <a:off x="1702101" y="2947081"/>
            <a:ext cx="1946715" cy="830997"/>
          </a:xfrm>
          <a:prstGeom prst="rect">
            <a:avLst/>
          </a:prstGeom>
          <a:noFill/>
        </p:spPr>
        <p:txBody>
          <a:bodyPr vert="horz" wrap="square" rtlCol="0">
            <a:spAutoFit/>
          </a:bodyPr>
          <a:lstStyle/>
          <a:p>
            <a:r>
              <a:rPr lang="zh-CN" altLang="en-US" sz="4800" b="1" spc="600" dirty="0">
                <a:solidFill>
                  <a:srgbClr val="475574"/>
                </a:solidFill>
                <a:cs typeface="+mn-ea"/>
                <a:sym typeface="+mn-lt"/>
              </a:rPr>
              <a:t>目 录</a:t>
            </a:r>
          </a:p>
        </p:txBody>
      </p:sp>
      <p:grpSp>
        <p:nvGrpSpPr>
          <p:cNvPr id="15" name="组合 14"/>
          <p:cNvGrpSpPr/>
          <p:nvPr/>
        </p:nvGrpSpPr>
        <p:grpSpPr>
          <a:xfrm>
            <a:off x="6522115" y="689290"/>
            <a:ext cx="5427920" cy="708964"/>
            <a:chOff x="668080" y="698156"/>
            <a:chExt cx="5592043" cy="1016344"/>
          </a:xfrm>
        </p:grpSpPr>
        <p:sp>
          <p:nvSpPr>
            <p:cNvPr id="14" name="矩形 13"/>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 name="矩形: 圆角 8"/>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7" name="圆: 空心 16"/>
          <p:cNvSpPr/>
          <p:nvPr/>
        </p:nvSpPr>
        <p:spPr>
          <a:xfrm>
            <a:off x="-1784891" y="1354062"/>
            <a:ext cx="4422011" cy="4422011"/>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757303" y="1970461"/>
            <a:ext cx="2276961" cy="539178"/>
            <a:chOff x="3896674" y="1968528"/>
            <a:chExt cx="2276961" cy="539178"/>
          </a:xfrm>
        </p:grpSpPr>
        <p:grpSp>
          <p:nvGrpSpPr>
            <p:cNvPr id="19" name="组合 18"/>
            <p:cNvGrpSpPr/>
            <p:nvPr/>
          </p:nvGrpSpPr>
          <p:grpSpPr>
            <a:xfrm>
              <a:off x="3896674" y="1968528"/>
              <a:ext cx="838868" cy="539178"/>
              <a:chOff x="3896674" y="1968528"/>
              <a:chExt cx="838868" cy="539178"/>
            </a:xfrm>
          </p:grpSpPr>
          <p:sp>
            <p:nvSpPr>
              <p:cNvPr id="16" name="椭圆 15"/>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8" name="文本框 17"/>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01.</a:t>
                </a:r>
                <a:endParaRPr lang="zh-CN" altLang="en-US" sz="2000" b="1" dirty="0">
                  <a:solidFill>
                    <a:schemeClr val="bg1"/>
                  </a:solidFill>
                  <a:cs typeface="+mn-ea"/>
                  <a:sym typeface="+mn-lt"/>
                </a:endParaRPr>
              </a:p>
            </p:txBody>
          </p:sp>
        </p:grpSp>
        <p:sp>
          <p:nvSpPr>
            <p:cNvPr id="33" name="矩形 32"/>
            <p:cNvSpPr/>
            <p:nvPr/>
          </p:nvSpPr>
          <p:spPr>
            <a:xfrm>
              <a:off x="4435852" y="2010429"/>
              <a:ext cx="1737783" cy="461665"/>
            </a:xfrm>
            <a:prstGeom prst="rect">
              <a:avLst/>
            </a:prstGeom>
          </p:spPr>
          <p:txBody>
            <a:bodyPr wrap="none">
              <a:spAutoFit/>
            </a:bodyPr>
            <a:lstStyle/>
            <a:p>
              <a:r>
                <a:rPr lang="en-US" altLang="zh-CN" sz="2400" b="1" spc="600" dirty="0">
                  <a:solidFill>
                    <a:srgbClr val="475574"/>
                  </a:solidFill>
                  <a:cs typeface="+mn-ea"/>
                  <a:sym typeface="+mn-lt"/>
                </a:rPr>
                <a:t>Vue</a:t>
              </a:r>
              <a:r>
                <a:rPr lang="zh-CN" altLang="en-US" sz="2400" b="1" spc="600" dirty="0">
                  <a:solidFill>
                    <a:srgbClr val="475574"/>
                  </a:solidFill>
                  <a:cs typeface="+mn-ea"/>
                  <a:sym typeface="+mn-lt"/>
                </a:rPr>
                <a:t>基础</a:t>
              </a:r>
              <a:endParaRPr lang="en-US" sz="2400" b="1" spc="600" dirty="0">
                <a:solidFill>
                  <a:srgbClr val="475574"/>
                </a:solidFill>
                <a:cs typeface="+mn-ea"/>
                <a:sym typeface="+mn-lt"/>
              </a:endParaRPr>
            </a:p>
          </p:txBody>
        </p:sp>
      </p:grpSp>
      <p:grpSp>
        <p:nvGrpSpPr>
          <p:cNvPr id="39" name="组合 38"/>
          <p:cNvGrpSpPr/>
          <p:nvPr/>
        </p:nvGrpSpPr>
        <p:grpSpPr>
          <a:xfrm>
            <a:off x="4766880" y="2687601"/>
            <a:ext cx="3432142" cy="539178"/>
            <a:chOff x="4947367" y="2731139"/>
            <a:chExt cx="3432142" cy="539178"/>
          </a:xfrm>
        </p:grpSpPr>
        <p:grpSp>
          <p:nvGrpSpPr>
            <p:cNvPr id="20" name="组合 19"/>
            <p:cNvGrpSpPr/>
            <p:nvPr/>
          </p:nvGrpSpPr>
          <p:grpSpPr>
            <a:xfrm>
              <a:off x="4947367" y="2731139"/>
              <a:ext cx="838868" cy="539178"/>
              <a:chOff x="3896674" y="1968528"/>
              <a:chExt cx="838868" cy="539178"/>
            </a:xfrm>
          </p:grpSpPr>
          <p:sp>
            <p:nvSpPr>
              <p:cNvPr id="21" name="椭圆 20"/>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2" name="文本框 21"/>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02.</a:t>
                </a:r>
                <a:endParaRPr lang="zh-CN" altLang="en-US" sz="2000" b="1" dirty="0">
                  <a:solidFill>
                    <a:schemeClr val="bg1"/>
                  </a:solidFill>
                  <a:cs typeface="+mn-ea"/>
                  <a:sym typeface="+mn-lt"/>
                </a:endParaRPr>
              </a:p>
            </p:txBody>
          </p:sp>
        </p:grpSp>
        <p:sp>
          <p:nvSpPr>
            <p:cNvPr id="34" name="矩形 33"/>
            <p:cNvSpPr/>
            <p:nvPr/>
          </p:nvSpPr>
          <p:spPr>
            <a:xfrm>
              <a:off x="5487563" y="2754039"/>
              <a:ext cx="2891946" cy="461665"/>
            </a:xfrm>
            <a:prstGeom prst="rect">
              <a:avLst/>
            </a:prstGeom>
          </p:spPr>
          <p:txBody>
            <a:bodyPr wrap="none">
              <a:spAutoFit/>
            </a:bodyPr>
            <a:lstStyle/>
            <a:p>
              <a:r>
                <a:rPr lang="en-US" altLang="zh-CN" sz="2400" b="1" spc="600" dirty="0">
                  <a:solidFill>
                    <a:srgbClr val="475574"/>
                  </a:solidFill>
                  <a:cs typeface="+mn-ea"/>
                  <a:sym typeface="+mn-lt"/>
                </a:rPr>
                <a:t>Vue</a:t>
              </a:r>
              <a:r>
                <a:rPr lang="zh-CN" altLang="en-US" sz="2400" b="1" spc="600" dirty="0">
                  <a:solidFill>
                    <a:srgbClr val="475574"/>
                  </a:solidFill>
                  <a:cs typeface="+mn-ea"/>
                  <a:sym typeface="+mn-lt"/>
                </a:rPr>
                <a:t>项目的构建</a:t>
              </a:r>
              <a:endParaRPr lang="en-US" altLang="zh-CN" sz="2400" b="1" spc="600" dirty="0">
                <a:solidFill>
                  <a:srgbClr val="475574"/>
                </a:solidFill>
                <a:cs typeface="+mn-ea"/>
                <a:sym typeface="+mn-lt"/>
              </a:endParaRPr>
            </a:p>
          </p:txBody>
        </p:sp>
      </p:grpSp>
      <p:grpSp>
        <p:nvGrpSpPr>
          <p:cNvPr id="10" name="组合 9"/>
          <p:cNvGrpSpPr/>
          <p:nvPr/>
        </p:nvGrpSpPr>
        <p:grpSpPr>
          <a:xfrm>
            <a:off x="4757462" y="3425125"/>
            <a:ext cx="3162479" cy="539178"/>
            <a:chOff x="5216889" y="3371741"/>
            <a:chExt cx="3162479" cy="539178"/>
          </a:xfrm>
        </p:grpSpPr>
        <p:grpSp>
          <p:nvGrpSpPr>
            <p:cNvPr id="11" name="组合 10"/>
            <p:cNvGrpSpPr/>
            <p:nvPr/>
          </p:nvGrpSpPr>
          <p:grpSpPr>
            <a:xfrm>
              <a:off x="5216889" y="3371741"/>
              <a:ext cx="838868" cy="539178"/>
              <a:chOff x="3896674" y="1968528"/>
              <a:chExt cx="838868" cy="539178"/>
            </a:xfrm>
          </p:grpSpPr>
          <p:sp>
            <p:nvSpPr>
              <p:cNvPr id="13" name="椭圆 12"/>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9" name="文本框 28"/>
              <p:cNvSpPr txBox="1"/>
              <p:nvPr/>
            </p:nvSpPr>
            <p:spPr>
              <a:xfrm>
                <a:off x="3906020" y="2038062"/>
                <a:ext cx="829522" cy="398780"/>
              </a:xfrm>
              <a:prstGeom prst="rect">
                <a:avLst/>
              </a:prstGeom>
              <a:noFill/>
            </p:spPr>
            <p:txBody>
              <a:bodyPr wrap="square" rtlCol="0">
                <a:spAutoFit/>
              </a:bodyPr>
              <a:lstStyle/>
              <a:p>
                <a:r>
                  <a:rPr lang="en-US" altLang="zh-CN" sz="2000" b="1" dirty="0">
                    <a:solidFill>
                      <a:schemeClr val="bg1"/>
                    </a:solidFill>
                    <a:cs typeface="+mn-ea"/>
                    <a:sym typeface="+mn-lt"/>
                  </a:rPr>
                  <a:t>03.</a:t>
                </a:r>
                <a:endParaRPr lang="zh-CN" altLang="en-US" sz="2000" b="1" dirty="0">
                  <a:solidFill>
                    <a:schemeClr val="bg1"/>
                  </a:solidFill>
                  <a:cs typeface="+mn-ea"/>
                  <a:sym typeface="+mn-lt"/>
                </a:endParaRPr>
              </a:p>
            </p:txBody>
          </p:sp>
        </p:grpSp>
        <p:sp>
          <p:nvSpPr>
            <p:cNvPr id="30" name="矩形 29"/>
            <p:cNvSpPr/>
            <p:nvPr/>
          </p:nvSpPr>
          <p:spPr>
            <a:xfrm>
              <a:off x="5817448" y="3383183"/>
              <a:ext cx="2561920" cy="461665"/>
            </a:xfrm>
            <a:prstGeom prst="rect">
              <a:avLst/>
            </a:prstGeom>
          </p:spPr>
          <p:txBody>
            <a:bodyPr wrap="none">
              <a:spAutoFit/>
            </a:bodyPr>
            <a:lstStyle/>
            <a:p>
              <a:r>
                <a:rPr lang="en-US" altLang="zh-CN" sz="2400" b="1" spc="600" dirty="0">
                  <a:solidFill>
                    <a:srgbClr val="475574"/>
                  </a:solidFill>
                  <a:cs typeface="+mn-ea"/>
                  <a:sym typeface="+mn-lt"/>
                </a:rPr>
                <a:t>Element-UI</a:t>
              </a:r>
            </a:p>
          </p:txBody>
        </p:sp>
      </p:grpSp>
      <p:grpSp>
        <p:nvGrpSpPr>
          <p:cNvPr id="2" name="组合 1"/>
          <p:cNvGrpSpPr/>
          <p:nvPr/>
        </p:nvGrpSpPr>
        <p:grpSpPr>
          <a:xfrm>
            <a:off x="4757462" y="4121085"/>
            <a:ext cx="2974927" cy="539178"/>
            <a:chOff x="5216889" y="3371741"/>
            <a:chExt cx="2974927" cy="539178"/>
          </a:xfrm>
        </p:grpSpPr>
        <p:grpSp>
          <p:nvGrpSpPr>
            <p:cNvPr id="3" name="组合 2"/>
            <p:cNvGrpSpPr/>
            <p:nvPr/>
          </p:nvGrpSpPr>
          <p:grpSpPr>
            <a:xfrm>
              <a:off x="5216889" y="3371741"/>
              <a:ext cx="838868" cy="539178"/>
              <a:chOff x="3896674" y="1968528"/>
              <a:chExt cx="838868" cy="539178"/>
            </a:xfrm>
          </p:grpSpPr>
          <p:sp>
            <p:nvSpPr>
              <p:cNvPr id="4" name="椭圆 3"/>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5" name="文本框 4"/>
              <p:cNvSpPr txBox="1"/>
              <p:nvPr/>
            </p:nvSpPr>
            <p:spPr>
              <a:xfrm>
                <a:off x="3906020" y="2038062"/>
                <a:ext cx="829522" cy="398780"/>
              </a:xfrm>
              <a:prstGeom prst="rect">
                <a:avLst/>
              </a:prstGeom>
              <a:noFill/>
            </p:spPr>
            <p:txBody>
              <a:bodyPr wrap="square" rtlCol="0">
                <a:spAutoFit/>
              </a:bodyPr>
              <a:lstStyle/>
              <a:p>
                <a:r>
                  <a:rPr lang="en-US" altLang="zh-CN" sz="2000" b="1" dirty="0">
                    <a:solidFill>
                      <a:schemeClr val="bg1"/>
                    </a:solidFill>
                    <a:cs typeface="+mn-ea"/>
                    <a:sym typeface="+mn-lt"/>
                  </a:rPr>
                  <a:t>04.</a:t>
                </a:r>
                <a:endParaRPr lang="zh-CN" altLang="en-US" sz="2000" b="1" dirty="0">
                  <a:solidFill>
                    <a:schemeClr val="bg1"/>
                  </a:solidFill>
                  <a:cs typeface="+mn-ea"/>
                  <a:sym typeface="+mn-lt"/>
                </a:endParaRPr>
              </a:p>
            </p:txBody>
          </p:sp>
        </p:grpSp>
        <p:sp>
          <p:nvSpPr>
            <p:cNvPr id="6" name="矩形 5"/>
            <p:cNvSpPr/>
            <p:nvPr/>
          </p:nvSpPr>
          <p:spPr>
            <a:xfrm>
              <a:off x="5817448" y="3383183"/>
              <a:ext cx="2374368" cy="461665"/>
            </a:xfrm>
            <a:prstGeom prst="rect">
              <a:avLst/>
            </a:prstGeom>
          </p:spPr>
          <p:txBody>
            <a:bodyPr wrap="none">
              <a:spAutoFit/>
            </a:bodyPr>
            <a:lstStyle/>
            <a:p>
              <a:r>
                <a:rPr lang="en-US" altLang="zh-CN" sz="2400" b="1" spc="600" dirty="0">
                  <a:solidFill>
                    <a:srgbClr val="475574"/>
                  </a:solidFill>
                  <a:cs typeface="+mn-ea"/>
                  <a:sym typeface="+mn-lt"/>
                </a:rPr>
                <a:t>Homework</a:t>
              </a:r>
            </a:p>
          </p:txBody>
        </p:sp>
      </p:gr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1817" y="432164"/>
            <a:ext cx="10572205" cy="2862322"/>
          </a:xfrm>
          <a:prstGeom prst="rect">
            <a:avLst/>
          </a:prstGeom>
          <a:noFill/>
        </p:spPr>
        <p:txBody>
          <a:bodyPr wrap="square" rtlCol="0" anchor="t">
            <a:spAutoFit/>
          </a:bodyPr>
          <a:lstStyle/>
          <a:p>
            <a:r>
              <a:rPr lang="zh-CN" altLang="en-US" b="1" dirty="0">
                <a:solidFill>
                  <a:schemeClr val="bg2">
                    <a:lumMod val="25000"/>
                  </a:schemeClr>
                </a:solidFill>
                <a:latin typeface="幼圆" panose="02010509060101010101" pitchFamily="49" charset="-122"/>
                <a:ea typeface="幼圆" panose="02010509060101010101" pitchFamily="49" charset="-122"/>
                <a:sym typeface="+mn-ea"/>
              </a:rPr>
              <a:t>作业</a:t>
            </a:r>
            <a:r>
              <a:rPr lang="en-US" altLang="zh-CN" b="1" dirty="0">
                <a:solidFill>
                  <a:schemeClr val="bg2">
                    <a:lumMod val="25000"/>
                  </a:schemeClr>
                </a:solidFill>
                <a:latin typeface="幼圆" panose="02010509060101010101" pitchFamily="49" charset="-122"/>
                <a:ea typeface="幼圆" panose="02010509060101010101" pitchFamily="49" charset="-122"/>
                <a:sym typeface="+mn-ea"/>
              </a:rPr>
              <a:t>1</a:t>
            </a:r>
            <a:r>
              <a:rPr lang="zh-CN" altLang="en-US" b="1" dirty="0">
                <a:solidFill>
                  <a:schemeClr val="bg2">
                    <a:lumMod val="25000"/>
                  </a:schemeClr>
                </a:solidFill>
                <a:latin typeface="幼圆" panose="02010509060101010101" pitchFamily="49" charset="-122"/>
                <a:ea typeface="幼圆" panose="02010509060101010101" pitchFamily="49" charset="-122"/>
                <a:sym typeface="+mn-ea"/>
              </a:rPr>
              <a:t>：练习</a:t>
            </a:r>
            <a:r>
              <a:rPr lang="en-US" altLang="zh-CN" b="1" dirty="0">
                <a:solidFill>
                  <a:schemeClr val="bg2">
                    <a:lumMod val="25000"/>
                  </a:schemeClr>
                </a:solidFill>
                <a:latin typeface="幼圆" panose="02010509060101010101" pitchFamily="49" charset="-122"/>
                <a:ea typeface="幼圆" panose="02010509060101010101" pitchFamily="49" charset="-122"/>
                <a:sym typeface="+mn-ea"/>
              </a:rPr>
              <a:t>Vue-Router</a:t>
            </a:r>
            <a:r>
              <a:rPr lang="zh-CN" altLang="en-US" b="1" dirty="0">
                <a:solidFill>
                  <a:schemeClr val="bg2">
                    <a:lumMod val="25000"/>
                  </a:schemeClr>
                </a:solidFill>
                <a:latin typeface="幼圆" panose="02010509060101010101" pitchFamily="49" charset="-122"/>
                <a:ea typeface="幼圆" panose="02010509060101010101" pitchFamily="49" charset="-122"/>
                <a:sym typeface="+mn-ea"/>
              </a:rPr>
              <a:t>和</a:t>
            </a:r>
            <a:r>
              <a:rPr lang="en-US" altLang="zh-CN" b="1" dirty="0" err="1">
                <a:solidFill>
                  <a:schemeClr val="bg2">
                    <a:lumMod val="25000"/>
                  </a:schemeClr>
                </a:solidFill>
                <a:latin typeface="幼圆" panose="02010509060101010101" pitchFamily="49" charset="-122"/>
                <a:ea typeface="幼圆" panose="02010509060101010101" pitchFamily="49" charset="-122"/>
                <a:sym typeface="+mn-ea"/>
              </a:rPr>
              <a:t>Vuex</a:t>
            </a:r>
            <a:r>
              <a:rPr lang="zh-CN" altLang="en-US" b="1" dirty="0">
                <a:solidFill>
                  <a:schemeClr val="bg2">
                    <a:lumMod val="25000"/>
                  </a:schemeClr>
                </a:solidFill>
                <a:latin typeface="幼圆" panose="02010509060101010101" pitchFamily="49" charset="-122"/>
                <a:ea typeface="幼圆" panose="02010509060101010101" pitchFamily="49" charset="-122"/>
                <a:sym typeface="+mn-ea"/>
              </a:rPr>
              <a:t>的使用</a:t>
            </a:r>
            <a:endParaRPr lang="en-US" altLang="zh-CN" b="1" dirty="0">
              <a:solidFill>
                <a:schemeClr val="bg2">
                  <a:lumMod val="25000"/>
                </a:schemeClr>
              </a:solidFill>
              <a:latin typeface="幼圆" panose="02010509060101010101" pitchFamily="49" charset="-122"/>
              <a:ea typeface="幼圆" panose="02010509060101010101" pitchFamily="49" charset="-122"/>
            </a:endParaRPr>
          </a:p>
          <a:p>
            <a:pPr marL="342900" indent="-342900">
              <a:buAutoNum type="arabicPeriod"/>
            </a:pPr>
            <a:r>
              <a:rPr lang="zh-CN" altLang="en-US" dirty="0">
                <a:solidFill>
                  <a:schemeClr val="bg2">
                    <a:lumMod val="25000"/>
                  </a:schemeClr>
                </a:solidFill>
                <a:latin typeface="幼圆" panose="02010509060101010101" pitchFamily="49" charset="-122"/>
                <a:ea typeface="幼圆" panose="02010509060101010101" pitchFamily="49" charset="-122"/>
                <a:sym typeface="+mn-ea"/>
              </a:rPr>
              <a:t>创建一个自己的</a:t>
            </a:r>
            <a:r>
              <a:rPr lang="en-US" altLang="zh-CN" dirty="0">
                <a:solidFill>
                  <a:schemeClr val="bg2">
                    <a:lumMod val="25000"/>
                  </a:schemeClr>
                </a:solidFill>
                <a:latin typeface="幼圆" panose="02010509060101010101" pitchFamily="49" charset="-122"/>
                <a:ea typeface="幼圆" panose="02010509060101010101" pitchFamily="49" charset="-122"/>
                <a:sym typeface="+mn-ea"/>
              </a:rPr>
              <a:t>Vue</a:t>
            </a:r>
            <a:r>
              <a:rPr lang="zh-CN" altLang="en-US" dirty="0">
                <a:solidFill>
                  <a:schemeClr val="bg2">
                    <a:lumMod val="25000"/>
                  </a:schemeClr>
                </a:solidFill>
                <a:latin typeface="幼圆" panose="02010509060101010101" pitchFamily="49" charset="-122"/>
                <a:ea typeface="幼圆" panose="02010509060101010101" pitchFamily="49" charset="-122"/>
                <a:sym typeface="+mn-ea"/>
              </a:rPr>
              <a:t>项目</a:t>
            </a:r>
            <a:endParaRPr lang="en-US" altLang="zh-CN" dirty="0">
              <a:solidFill>
                <a:schemeClr val="bg2">
                  <a:lumMod val="25000"/>
                </a:schemeClr>
              </a:solidFill>
              <a:latin typeface="幼圆" panose="02010509060101010101" pitchFamily="49" charset="-122"/>
              <a:ea typeface="幼圆" panose="02010509060101010101" pitchFamily="49" charset="-122"/>
              <a:sym typeface="+mn-ea"/>
            </a:endParaRPr>
          </a:p>
          <a:p>
            <a:pPr marL="342900" indent="-342900">
              <a:buAutoNum type="arabicPeriod"/>
            </a:pPr>
            <a:r>
              <a:rPr lang="zh-CN" altLang="en-US" dirty="0">
                <a:solidFill>
                  <a:schemeClr val="bg2">
                    <a:lumMod val="25000"/>
                  </a:schemeClr>
                </a:solidFill>
                <a:latin typeface="幼圆" panose="02010509060101010101" pitchFamily="49" charset="-122"/>
                <a:ea typeface="幼圆" panose="02010509060101010101" pitchFamily="49" charset="-122"/>
                <a:sym typeface="+mn-ea"/>
              </a:rPr>
              <a:t>在</a:t>
            </a:r>
            <a:r>
              <a:rPr lang="en-US" altLang="zh-CN" dirty="0">
                <a:solidFill>
                  <a:schemeClr val="bg2">
                    <a:lumMod val="25000"/>
                  </a:schemeClr>
                </a:solidFill>
                <a:latin typeface="幼圆" panose="02010509060101010101" pitchFamily="49" charset="-122"/>
                <a:ea typeface="幼圆" panose="02010509060101010101" pitchFamily="49" charset="-122"/>
                <a:sym typeface="+mn-ea"/>
              </a:rPr>
              <a:t>views</a:t>
            </a:r>
            <a:r>
              <a:rPr lang="zh-CN" altLang="en-US" dirty="0">
                <a:solidFill>
                  <a:schemeClr val="bg2">
                    <a:lumMod val="25000"/>
                  </a:schemeClr>
                </a:solidFill>
                <a:latin typeface="幼圆" panose="02010509060101010101" pitchFamily="49" charset="-122"/>
                <a:ea typeface="幼圆" panose="02010509060101010101" pitchFamily="49" charset="-122"/>
                <a:sym typeface="+mn-ea"/>
              </a:rPr>
              <a:t>中新建一个单页面组件，名为</a:t>
            </a:r>
            <a:r>
              <a:rPr lang="en-US" altLang="zh-CN" dirty="0" err="1">
                <a:solidFill>
                  <a:schemeClr val="bg2">
                    <a:lumMod val="25000"/>
                  </a:schemeClr>
                </a:solidFill>
                <a:latin typeface="幼圆" panose="02010509060101010101" pitchFamily="49" charset="-122"/>
                <a:ea typeface="幼圆" panose="02010509060101010101" pitchFamily="49" charset="-122"/>
                <a:sym typeface="+mn-ea"/>
              </a:rPr>
              <a:t>Login.vue</a:t>
            </a:r>
            <a:endParaRPr lang="en-US" altLang="zh-CN" dirty="0">
              <a:solidFill>
                <a:schemeClr val="bg2">
                  <a:lumMod val="25000"/>
                </a:schemeClr>
              </a:solidFill>
              <a:latin typeface="幼圆" panose="02010509060101010101" pitchFamily="49" charset="-122"/>
              <a:ea typeface="幼圆" panose="02010509060101010101" pitchFamily="49" charset="-122"/>
              <a:sym typeface="+mn-ea"/>
            </a:endParaRPr>
          </a:p>
          <a:p>
            <a:pPr marL="342900" indent="-342900">
              <a:buAutoNum type="arabicPeriod"/>
            </a:pPr>
            <a:r>
              <a:rPr lang="zh-CN" altLang="en-US" dirty="0">
                <a:solidFill>
                  <a:schemeClr val="bg2">
                    <a:lumMod val="25000"/>
                  </a:schemeClr>
                </a:solidFill>
                <a:latin typeface="幼圆" panose="02010509060101010101" pitchFamily="49" charset="-122"/>
                <a:ea typeface="幼圆" panose="02010509060101010101" pitchFamily="49" charset="-122"/>
                <a:sym typeface="+mn-ea"/>
              </a:rPr>
              <a:t>注册路径为“</a:t>
            </a:r>
            <a:r>
              <a:rPr lang="en-US" altLang="zh-CN" dirty="0">
                <a:solidFill>
                  <a:schemeClr val="bg2">
                    <a:lumMod val="25000"/>
                  </a:schemeClr>
                </a:solidFill>
                <a:latin typeface="幼圆" panose="02010509060101010101" pitchFamily="49" charset="-122"/>
                <a:ea typeface="幼圆" panose="02010509060101010101" pitchFamily="49" charset="-122"/>
                <a:sym typeface="+mn-ea"/>
              </a:rPr>
              <a:t>/login</a:t>
            </a:r>
            <a:r>
              <a:rPr lang="zh-CN" altLang="en-US" dirty="0">
                <a:solidFill>
                  <a:schemeClr val="bg2">
                    <a:lumMod val="25000"/>
                  </a:schemeClr>
                </a:solidFill>
                <a:latin typeface="幼圆" panose="02010509060101010101" pitchFamily="49" charset="-122"/>
                <a:ea typeface="幼圆" panose="02010509060101010101" pitchFamily="49" charset="-122"/>
                <a:sym typeface="+mn-ea"/>
              </a:rPr>
              <a:t>”的路由</a:t>
            </a:r>
            <a:r>
              <a:rPr lang="en-US" altLang="zh-CN" dirty="0">
                <a:solidFill>
                  <a:schemeClr val="bg2">
                    <a:lumMod val="25000"/>
                  </a:schemeClr>
                </a:solidFill>
                <a:latin typeface="幼圆" panose="02010509060101010101" pitchFamily="49" charset="-122"/>
                <a:ea typeface="幼圆" panose="02010509060101010101" pitchFamily="49" charset="-122"/>
                <a:sym typeface="+mn-ea"/>
              </a:rPr>
              <a:t>【</a:t>
            </a:r>
            <a:r>
              <a:rPr lang="zh-CN" altLang="en-US" dirty="0">
                <a:solidFill>
                  <a:schemeClr val="bg2">
                    <a:lumMod val="25000"/>
                  </a:schemeClr>
                </a:solidFill>
                <a:latin typeface="幼圆" panose="02010509060101010101" pitchFamily="49" charset="-122"/>
                <a:ea typeface="幼圆" panose="02010509060101010101" pitchFamily="49" charset="-122"/>
                <a:sym typeface="+mn-ea"/>
              </a:rPr>
              <a:t>在</a:t>
            </a:r>
            <a:r>
              <a:rPr lang="en-US" altLang="zh-CN" dirty="0">
                <a:solidFill>
                  <a:schemeClr val="bg2">
                    <a:lumMod val="25000"/>
                  </a:schemeClr>
                </a:solidFill>
                <a:latin typeface="幼圆" panose="02010509060101010101" pitchFamily="49" charset="-122"/>
                <a:ea typeface="幼圆" panose="02010509060101010101" pitchFamily="49" charset="-122"/>
                <a:sym typeface="+mn-ea"/>
              </a:rPr>
              <a:t>router/index.js】</a:t>
            </a:r>
            <a:r>
              <a:rPr lang="zh-CN" altLang="en-US" dirty="0">
                <a:solidFill>
                  <a:schemeClr val="bg2">
                    <a:lumMod val="25000"/>
                  </a:schemeClr>
                </a:solidFill>
                <a:latin typeface="幼圆" panose="02010509060101010101" pitchFamily="49" charset="-122"/>
                <a:ea typeface="幼圆" panose="02010509060101010101" pitchFamily="49" charset="-122"/>
                <a:sym typeface="+mn-ea"/>
              </a:rPr>
              <a:t>，并在首页加入入口（见下方状态截图）</a:t>
            </a:r>
            <a:endParaRPr lang="en-US" altLang="zh-CN" dirty="0">
              <a:solidFill>
                <a:schemeClr val="bg2">
                  <a:lumMod val="25000"/>
                </a:schemeClr>
              </a:solidFill>
              <a:latin typeface="幼圆" panose="02010509060101010101" pitchFamily="49" charset="-122"/>
              <a:ea typeface="幼圆" panose="02010509060101010101" pitchFamily="49" charset="-122"/>
              <a:sym typeface="+mn-ea"/>
            </a:endParaRPr>
          </a:p>
          <a:p>
            <a:pPr marL="342900" indent="-342900">
              <a:buFontTx/>
              <a:buAutoNum type="arabicPeriod"/>
            </a:pPr>
            <a:r>
              <a:rPr lang="zh-CN" altLang="en-US" dirty="0">
                <a:solidFill>
                  <a:schemeClr val="bg2">
                    <a:lumMod val="25000"/>
                  </a:schemeClr>
                </a:solidFill>
                <a:latin typeface="幼圆" panose="02010509060101010101" pitchFamily="49" charset="-122"/>
                <a:ea typeface="幼圆" panose="02010509060101010101" pitchFamily="49" charset="-122"/>
              </a:rPr>
              <a:t>注册名为</a:t>
            </a:r>
            <a:r>
              <a:rPr lang="en-US" altLang="zh-CN" dirty="0" err="1">
                <a:solidFill>
                  <a:schemeClr val="bg2">
                    <a:lumMod val="25000"/>
                  </a:schemeClr>
                </a:solidFill>
                <a:latin typeface="幼圆" panose="02010509060101010101" pitchFamily="49" charset="-122"/>
                <a:ea typeface="幼圆" panose="02010509060101010101" pitchFamily="49" charset="-122"/>
              </a:rPr>
              <a:t>isLogin</a:t>
            </a:r>
            <a:r>
              <a:rPr lang="zh-CN" altLang="en-US" dirty="0">
                <a:solidFill>
                  <a:schemeClr val="bg2">
                    <a:lumMod val="25000"/>
                  </a:schemeClr>
                </a:solidFill>
                <a:latin typeface="幼圆" panose="02010509060101010101" pitchFamily="49" charset="-122"/>
                <a:ea typeface="幼圆" panose="02010509060101010101" pitchFamily="49" charset="-122"/>
              </a:rPr>
              <a:t>的状态（初始为</a:t>
            </a:r>
            <a:r>
              <a:rPr lang="en-US" altLang="zh-CN" dirty="0">
                <a:solidFill>
                  <a:schemeClr val="bg2">
                    <a:lumMod val="25000"/>
                  </a:schemeClr>
                </a:solidFill>
                <a:latin typeface="幼圆" panose="02010509060101010101" pitchFamily="49" charset="-122"/>
                <a:ea typeface="幼圆" panose="02010509060101010101" pitchFamily="49" charset="-122"/>
              </a:rPr>
              <a:t>false</a:t>
            </a:r>
            <a:r>
              <a:rPr lang="zh-CN" altLang="en-US" dirty="0">
                <a:solidFill>
                  <a:schemeClr val="bg2">
                    <a:lumMod val="25000"/>
                  </a:schemeClr>
                </a:solidFill>
                <a:latin typeface="幼圆" panose="02010509060101010101" pitchFamily="49" charset="-122"/>
                <a:ea typeface="幼圆" panose="02010509060101010101" pitchFamily="49" charset="-122"/>
              </a:rPr>
              <a:t>即未登录），判断用户是否登录</a:t>
            </a:r>
            <a:r>
              <a:rPr lang="en-US" altLang="zh-CN" dirty="0">
                <a:solidFill>
                  <a:schemeClr val="bg2">
                    <a:lumMod val="25000"/>
                  </a:schemeClr>
                </a:solidFill>
                <a:latin typeface="幼圆" panose="02010509060101010101" pitchFamily="49" charset="-122"/>
                <a:ea typeface="幼圆" panose="02010509060101010101" pitchFamily="49" charset="-122"/>
              </a:rPr>
              <a:t>【</a:t>
            </a:r>
            <a:r>
              <a:rPr lang="zh-CN" altLang="en-US" dirty="0">
                <a:solidFill>
                  <a:schemeClr val="bg2">
                    <a:lumMod val="25000"/>
                  </a:schemeClr>
                </a:solidFill>
                <a:latin typeface="幼圆" panose="02010509060101010101" pitchFamily="49" charset="-122"/>
                <a:ea typeface="幼圆" panose="02010509060101010101" pitchFamily="49" charset="-122"/>
              </a:rPr>
              <a:t>在</a:t>
            </a:r>
            <a:r>
              <a:rPr lang="en-US" altLang="zh-CN" dirty="0">
                <a:solidFill>
                  <a:schemeClr val="bg2">
                    <a:lumMod val="25000"/>
                  </a:schemeClr>
                </a:solidFill>
                <a:latin typeface="幼圆" panose="02010509060101010101" pitchFamily="49" charset="-122"/>
                <a:ea typeface="幼圆" panose="02010509060101010101" pitchFamily="49" charset="-122"/>
              </a:rPr>
              <a:t>store/index.js】</a:t>
            </a:r>
          </a:p>
          <a:p>
            <a:pPr marL="342900" indent="-342900">
              <a:buAutoNum type="arabicPeriod"/>
            </a:pPr>
            <a:r>
              <a:rPr lang="zh-CN" altLang="en-US" dirty="0">
                <a:solidFill>
                  <a:schemeClr val="bg2">
                    <a:lumMod val="25000"/>
                  </a:schemeClr>
                </a:solidFill>
                <a:latin typeface="幼圆" panose="02010509060101010101" pitchFamily="49" charset="-122"/>
                <a:ea typeface="幼圆" panose="02010509060101010101" pitchFamily="49" charset="-122"/>
              </a:rPr>
              <a:t>增加两个</a:t>
            </a:r>
            <a:r>
              <a:rPr lang="en-US" altLang="zh-CN" dirty="0">
                <a:solidFill>
                  <a:schemeClr val="bg2">
                    <a:lumMod val="25000"/>
                  </a:schemeClr>
                </a:solidFill>
                <a:latin typeface="幼圆" panose="02010509060101010101" pitchFamily="49" charset="-122"/>
                <a:ea typeface="幼圆" panose="02010509060101010101" pitchFamily="49" charset="-122"/>
              </a:rPr>
              <a:t>mutation</a:t>
            </a:r>
            <a:r>
              <a:rPr lang="zh-CN" altLang="en-US" dirty="0">
                <a:solidFill>
                  <a:schemeClr val="bg2">
                    <a:lumMod val="25000"/>
                  </a:schemeClr>
                </a:solidFill>
                <a:latin typeface="幼圆" panose="02010509060101010101" pitchFamily="49" charset="-122"/>
                <a:ea typeface="幼圆" panose="02010509060101010101" pitchFamily="49" charset="-122"/>
              </a:rPr>
              <a:t>，名为</a:t>
            </a:r>
            <a:r>
              <a:rPr lang="en-US" altLang="zh-CN" dirty="0">
                <a:solidFill>
                  <a:schemeClr val="bg2">
                    <a:lumMod val="25000"/>
                  </a:schemeClr>
                </a:solidFill>
                <a:latin typeface="幼圆" panose="02010509060101010101" pitchFamily="49" charset="-122"/>
                <a:ea typeface="幼圆" panose="02010509060101010101" pitchFamily="49" charset="-122"/>
              </a:rPr>
              <a:t>login</a:t>
            </a:r>
            <a:r>
              <a:rPr lang="zh-CN" altLang="en-US" dirty="0">
                <a:solidFill>
                  <a:schemeClr val="bg2">
                    <a:lumMod val="25000"/>
                  </a:schemeClr>
                </a:solidFill>
                <a:latin typeface="幼圆" panose="02010509060101010101" pitchFamily="49" charset="-122"/>
                <a:ea typeface="幼圆" panose="02010509060101010101" pitchFamily="49" charset="-122"/>
              </a:rPr>
              <a:t>和</a:t>
            </a:r>
            <a:r>
              <a:rPr lang="en-US" altLang="zh-CN" dirty="0">
                <a:solidFill>
                  <a:schemeClr val="bg2">
                    <a:lumMod val="25000"/>
                  </a:schemeClr>
                </a:solidFill>
                <a:latin typeface="幼圆" panose="02010509060101010101" pitchFamily="49" charset="-122"/>
                <a:ea typeface="幼圆" panose="02010509060101010101" pitchFamily="49" charset="-122"/>
              </a:rPr>
              <a:t>logout</a:t>
            </a:r>
            <a:r>
              <a:rPr lang="zh-CN" altLang="en-US" dirty="0">
                <a:solidFill>
                  <a:schemeClr val="bg2">
                    <a:lumMod val="25000"/>
                  </a:schemeClr>
                </a:solidFill>
                <a:latin typeface="幼圆" panose="02010509060101010101" pitchFamily="49" charset="-122"/>
                <a:ea typeface="幼圆" panose="02010509060101010101" pitchFamily="49" charset="-122"/>
              </a:rPr>
              <a:t>，分别用来登录和退出</a:t>
            </a:r>
            <a:r>
              <a:rPr lang="en-US" altLang="zh-CN" dirty="0">
                <a:solidFill>
                  <a:schemeClr val="bg2">
                    <a:lumMod val="25000"/>
                  </a:schemeClr>
                </a:solidFill>
                <a:latin typeface="幼圆" panose="02010509060101010101" pitchFamily="49" charset="-122"/>
                <a:ea typeface="幼圆" panose="02010509060101010101" pitchFamily="49" charset="-122"/>
              </a:rPr>
              <a:t>【</a:t>
            </a:r>
            <a:r>
              <a:rPr lang="zh-CN" altLang="en-US" dirty="0">
                <a:solidFill>
                  <a:schemeClr val="bg2">
                    <a:lumMod val="25000"/>
                  </a:schemeClr>
                </a:solidFill>
                <a:latin typeface="幼圆" panose="02010509060101010101" pitchFamily="49" charset="-122"/>
                <a:ea typeface="幼圆" panose="02010509060101010101" pitchFamily="49" charset="-122"/>
              </a:rPr>
              <a:t>在</a:t>
            </a:r>
            <a:r>
              <a:rPr lang="en-US" altLang="zh-CN" dirty="0">
                <a:solidFill>
                  <a:schemeClr val="bg2">
                    <a:lumMod val="25000"/>
                  </a:schemeClr>
                </a:solidFill>
                <a:latin typeface="幼圆" panose="02010509060101010101" pitchFamily="49" charset="-122"/>
                <a:ea typeface="幼圆" panose="02010509060101010101" pitchFamily="49" charset="-122"/>
              </a:rPr>
              <a:t>store/index.js】</a:t>
            </a:r>
          </a:p>
          <a:p>
            <a:pPr marL="342900" indent="-342900">
              <a:buAutoNum type="arabicPeriod"/>
            </a:pPr>
            <a:r>
              <a:rPr lang="zh-CN" altLang="en-US" dirty="0">
                <a:solidFill>
                  <a:schemeClr val="bg2">
                    <a:lumMod val="25000"/>
                  </a:schemeClr>
                </a:solidFill>
                <a:latin typeface="幼圆" panose="02010509060101010101" pitchFamily="49" charset="-122"/>
                <a:ea typeface="幼圆" panose="02010509060101010101" pitchFamily="49" charset="-122"/>
              </a:rPr>
              <a:t>在</a:t>
            </a:r>
            <a:r>
              <a:rPr lang="en-US" altLang="zh-CN" dirty="0">
                <a:solidFill>
                  <a:schemeClr val="bg2">
                    <a:lumMod val="25000"/>
                  </a:schemeClr>
                </a:solidFill>
                <a:latin typeface="幼圆" panose="02010509060101010101" pitchFamily="49" charset="-122"/>
                <a:ea typeface="幼圆" panose="02010509060101010101" pitchFamily="49" charset="-122"/>
              </a:rPr>
              <a:t>Home</a:t>
            </a:r>
            <a:r>
              <a:rPr lang="zh-CN" altLang="en-US" dirty="0">
                <a:solidFill>
                  <a:schemeClr val="bg2">
                    <a:lumMod val="25000"/>
                  </a:schemeClr>
                </a:solidFill>
                <a:latin typeface="幼圆" panose="02010509060101010101" pitchFamily="49" charset="-122"/>
                <a:ea typeface="幼圆" panose="02010509060101010101" pitchFamily="49" charset="-122"/>
              </a:rPr>
              <a:t>页面使用条件渲染，如果登录则显示下面状态</a:t>
            </a:r>
            <a:r>
              <a:rPr lang="en-US" altLang="zh-CN" dirty="0">
                <a:solidFill>
                  <a:schemeClr val="bg2">
                    <a:lumMod val="25000"/>
                  </a:schemeClr>
                </a:solidFill>
                <a:latin typeface="幼圆" panose="02010509060101010101" pitchFamily="49" charset="-122"/>
                <a:ea typeface="幼圆" panose="02010509060101010101" pitchFamily="49" charset="-122"/>
              </a:rPr>
              <a:t>1</a:t>
            </a:r>
            <a:r>
              <a:rPr lang="zh-CN" altLang="en-US" dirty="0">
                <a:solidFill>
                  <a:schemeClr val="bg2">
                    <a:lumMod val="25000"/>
                  </a:schemeClr>
                </a:solidFill>
                <a:latin typeface="幼圆" panose="02010509060101010101" pitchFamily="49" charset="-122"/>
                <a:ea typeface="幼圆" panose="02010509060101010101" pitchFamily="49" charset="-122"/>
              </a:rPr>
              <a:t>，否则显示状态</a:t>
            </a:r>
            <a:r>
              <a:rPr lang="en-US" altLang="zh-CN" dirty="0">
                <a:solidFill>
                  <a:schemeClr val="bg2">
                    <a:lumMod val="25000"/>
                  </a:schemeClr>
                </a:solidFill>
                <a:latin typeface="幼圆" panose="02010509060101010101" pitchFamily="49" charset="-122"/>
                <a:ea typeface="幼圆" panose="02010509060101010101" pitchFamily="49" charset="-122"/>
              </a:rPr>
              <a:t>2</a:t>
            </a:r>
          </a:p>
          <a:p>
            <a:pPr marL="342900" indent="-342900">
              <a:buAutoNum type="arabicPeriod"/>
            </a:pPr>
            <a:endParaRPr lang="en-US" altLang="zh-CN" dirty="0">
              <a:solidFill>
                <a:schemeClr val="bg2">
                  <a:lumMod val="25000"/>
                </a:schemeClr>
              </a:solidFill>
              <a:latin typeface="幼圆" panose="02010509060101010101" pitchFamily="49" charset="-122"/>
              <a:ea typeface="幼圆" panose="02010509060101010101" pitchFamily="49" charset="-122"/>
            </a:endParaRPr>
          </a:p>
          <a:p>
            <a:r>
              <a:rPr lang="zh-CN" altLang="en-US" dirty="0">
                <a:solidFill>
                  <a:schemeClr val="bg2">
                    <a:lumMod val="25000"/>
                  </a:schemeClr>
                </a:solidFill>
                <a:latin typeface="幼圆" panose="02010509060101010101" pitchFamily="49" charset="-122"/>
                <a:ea typeface="幼圆" panose="02010509060101010101" pitchFamily="49" charset="-122"/>
              </a:rPr>
              <a:t>提示：首页需要使用条件渲染，路由跳转可以用</a:t>
            </a:r>
            <a:r>
              <a:rPr lang="en-US" altLang="zh-CN" dirty="0">
                <a:solidFill>
                  <a:schemeClr val="bg2">
                    <a:lumMod val="25000"/>
                  </a:schemeClr>
                </a:solidFill>
                <a:latin typeface="幼圆" panose="02010509060101010101" pitchFamily="49" charset="-122"/>
                <a:ea typeface="幼圆" panose="02010509060101010101" pitchFamily="49" charset="-122"/>
              </a:rPr>
              <a:t>router-link</a:t>
            </a:r>
            <a:r>
              <a:rPr lang="zh-CN" altLang="en-US" dirty="0">
                <a:solidFill>
                  <a:schemeClr val="bg2">
                    <a:lumMod val="25000"/>
                  </a:schemeClr>
                </a:solidFill>
                <a:latin typeface="幼圆" panose="02010509060101010101" pitchFamily="49" charset="-122"/>
                <a:ea typeface="幼圆" panose="02010509060101010101" pitchFamily="49" charset="-122"/>
              </a:rPr>
              <a:t>也可以绑定事件后在</a:t>
            </a:r>
            <a:r>
              <a:rPr lang="en-US" altLang="zh-CN" dirty="0" err="1">
                <a:solidFill>
                  <a:schemeClr val="bg2">
                    <a:lumMod val="25000"/>
                  </a:schemeClr>
                </a:solidFill>
                <a:latin typeface="幼圆" panose="02010509060101010101" pitchFamily="49" charset="-122"/>
                <a:ea typeface="幼圆" panose="02010509060101010101" pitchFamily="49" charset="-122"/>
              </a:rPr>
              <a:t>js</a:t>
            </a:r>
            <a:r>
              <a:rPr lang="zh-CN" altLang="en-US" dirty="0">
                <a:solidFill>
                  <a:schemeClr val="bg2">
                    <a:lumMod val="25000"/>
                  </a:schemeClr>
                </a:solidFill>
                <a:latin typeface="幼圆" panose="02010509060101010101" pitchFamily="49" charset="-122"/>
                <a:ea typeface="幼圆" panose="02010509060101010101" pitchFamily="49" charset="-122"/>
              </a:rPr>
              <a:t>中写</a:t>
            </a:r>
            <a:endParaRPr lang="en-US" altLang="zh-CN" dirty="0">
              <a:solidFill>
                <a:schemeClr val="bg2">
                  <a:lumMod val="25000"/>
                </a:schemeClr>
              </a:solidFill>
              <a:latin typeface="幼圆" panose="02010509060101010101" pitchFamily="49" charset="-122"/>
              <a:ea typeface="幼圆" panose="02010509060101010101" pitchFamily="49" charset="-122"/>
            </a:endParaRPr>
          </a:p>
          <a:p>
            <a:r>
              <a:rPr lang="zh-CN" altLang="en-US" sz="1400" strike="sngStrike" dirty="0">
                <a:solidFill>
                  <a:schemeClr val="bg2">
                    <a:lumMod val="25000"/>
                  </a:schemeClr>
                </a:solidFill>
                <a:latin typeface="幼圆" panose="02010509060101010101" pitchFamily="49" charset="-122"/>
                <a:ea typeface="幼圆" panose="02010509060101010101" pitchFamily="49" charset="-122"/>
              </a:rPr>
              <a:t>样式不重要</a:t>
            </a:r>
            <a:r>
              <a:rPr lang="zh-CN" altLang="en-US" sz="1400" dirty="0">
                <a:solidFill>
                  <a:schemeClr val="bg2">
                    <a:lumMod val="25000"/>
                  </a:schemeClr>
                </a:solidFill>
                <a:latin typeface="幼圆" panose="02010509060101010101" pitchFamily="49" charset="-122"/>
                <a:ea typeface="幼圆" panose="02010509060101010101" pitchFamily="49" charset="-122"/>
              </a:rPr>
              <a:t>但是最好可以模仿图中的，即模仿原本代码</a:t>
            </a:r>
          </a:p>
        </p:txBody>
      </p:sp>
      <p:pic>
        <p:nvPicPr>
          <p:cNvPr id="4" name="图片 3">
            <a:extLst>
              <a:ext uri="{FF2B5EF4-FFF2-40B4-BE49-F238E27FC236}">
                <a16:creationId xmlns:a16="http://schemas.microsoft.com/office/drawing/2014/main" id="{9871DE9D-B307-4A75-A6A2-1332FBF214B0}"/>
              </a:ext>
            </a:extLst>
          </p:cNvPr>
          <p:cNvPicPr>
            <a:picLocks noChangeAspect="1"/>
          </p:cNvPicPr>
          <p:nvPr/>
        </p:nvPicPr>
        <p:blipFill>
          <a:blip r:embed="rId2"/>
          <a:stretch>
            <a:fillRect/>
          </a:stretch>
        </p:blipFill>
        <p:spPr>
          <a:xfrm>
            <a:off x="1510357" y="3429000"/>
            <a:ext cx="2448267" cy="1209844"/>
          </a:xfrm>
          <a:prstGeom prst="rect">
            <a:avLst/>
          </a:prstGeom>
        </p:spPr>
      </p:pic>
      <p:pic>
        <p:nvPicPr>
          <p:cNvPr id="6" name="图片 5">
            <a:extLst>
              <a:ext uri="{FF2B5EF4-FFF2-40B4-BE49-F238E27FC236}">
                <a16:creationId xmlns:a16="http://schemas.microsoft.com/office/drawing/2014/main" id="{268D61FC-D3A3-43B1-ACF8-E744D7FAFE7B}"/>
              </a:ext>
            </a:extLst>
          </p:cNvPr>
          <p:cNvPicPr>
            <a:picLocks noChangeAspect="1"/>
          </p:cNvPicPr>
          <p:nvPr/>
        </p:nvPicPr>
        <p:blipFill>
          <a:blip r:embed="rId3"/>
          <a:stretch>
            <a:fillRect/>
          </a:stretch>
        </p:blipFill>
        <p:spPr>
          <a:xfrm>
            <a:off x="6096000" y="3357552"/>
            <a:ext cx="3343742" cy="1352739"/>
          </a:xfrm>
          <a:prstGeom prst="rect">
            <a:avLst/>
          </a:prstGeom>
        </p:spPr>
      </p:pic>
      <p:sp>
        <p:nvSpPr>
          <p:cNvPr id="7" name="文本框 6">
            <a:extLst>
              <a:ext uri="{FF2B5EF4-FFF2-40B4-BE49-F238E27FC236}">
                <a16:creationId xmlns:a16="http://schemas.microsoft.com/office/drawing/2014/main" id="{F4E74C45-DB87-4794-83F8-2B4C77224A26}"/>
              </a:ext>
            </a:extLst>
          </p:cNvPr>
          <p:cNvSpPr txBox="1"/>
          <p:nvPr/>
        </p:nvSpPr>
        <p:spPr>
          <a:xfrm>
            <a:off x="1478377" y="4946467"/>
            <a:ext cx="2512226" cy="538609"/>
          </a:xfrm>
          <a:prstGeom prst="rect">
            <a:avLst/>
          </a:prstGeom>
          <a:noFill/>
        </p:spPr>
        <p:txBody>
          <a:bodyPr wrap="none" rtlCol="0">
            <a:spAutoFit/>
          </a:bodyPr>
          <a:lstStyle/>
          <a:p>
            <a:pPr algn="ctr"/>
            <a:r>
              <a:rPr lang="zh-CN" altLang="en-US" dirty="0"/>
              <a:t>状态</a:t>
            </a:r>
            <a:r>
              <a:rPr lang="en-US" altLang="zh-CN" dirty="0"/>
              <a:t>1</a:t>
            </a:r>
            <a:endParaRPr lang="en-US" altLang="zh-CN" sz="1000" dirty="0"/>
          </a:p>
          <a:p>
            <a:pPr algn="ctr"/>
            <a:r>
              <a:rPr lang="zh-CN" altLang="en-US" sz="1100" dirty="0">
                <a:solidFill>
                  <a:schemeClr val="bg2">
                    <a:lumMod val="25000"/>
                  </a:schemeClr>
                </a:solidFill>
                <a:latin typeface="幼圆" panose="02010509060101010101" pitchFamily="49" charset="-122"/>
                <a:ea typeface="幼圆" panose="02010509060101010101" pitchFamily="49" charset="-122"/>
              </a:rPr>
              <a:t>（即</a:t>
            </a:r>
            <a:r>
              <a:rPr lang="en-US" altLang="zh-CN" sz="1100" dirty="0">
                <a:solidFill>
                  <a:schemeClr val="bg2">
                    <a:lumMod val="25000"/>
                  </a:schemeClr>
                </a:solidFill>
                <a:latin typeface="幼圆" panose="02010509060101010101" pitchFamily="49" charset="-122"/>
                <a:ea typeface="幼圆" panose="02010509060101010101" pitchFamily="49" charset="-122"/>
              </a:rPr>
              <a:t>$store.state.isLogin===true</a:t>
            </a:r>
            <a:r>
              <a:rPr lang="zh-CN" altLang="en-US" sz="1100" dirty="0">
                <a:solidFill>
                  <a:schemeClr val="bg2">
                    <a:lumMod val="25000"/>
                  </a:schemeClr>
                </a:solidFill>
                <a:latin typeface="幼圆" panose="02010509060101010101" pitchFamily="49" charset="-122"/>
                <a:ea typeface="幼圆" panose="02010509060101010101" pitchFamily="49" charset="-122"/>
              </a:rPr>
              <a:t>）</a:t>
            </a:r>
            <a:endParaRPr lang="zh-CN" altLang="en-US" sz="1100" dirty="0"/>
          </a:p>
        </p:txBody>
      </p:sp>
      <p:sp>
        <p:nvSpPr>
          <p:cNvPr id="8" name="文本框 7">
            <a:extLst>
              <a:ext uri="{FF2B5EF4-FFF2-40B4-BE49-F238E27FC236}">
                <a16:creationId xmlns:a16="http://schemas.microsoft.com/office/drawing/2014/main" id="{D25DC03B-5274-4A29-88D8-C0CDEF1A55EB}"/>
              </a:ext>
            </a:extLst>
          </p:cNvPr>
          <p:cNvSpPr txBox="1"/>
          <p:nvPr/>
        </p:nvSpPr>
        <p:spPr>
          <a:xfrm>
            <a:off x="6538209" y="4946467"/>
            <a:ext cx="2459328" cy="538609"/>
          </a:xfrm>
          <a:prstGeom prst="rect">
            <a:avLst/>
          </a:prstGeom>
          <a:noFill/>
        </p:spPr>
        <p:txBody>
          <a:bodyPr wrap="none" rtlCol="0">
            <a:spAutoFit/>
          </a:bodyPr>
          <a:lstStyle/>
          <a:p>
            <a:pPr algn="ctr"/>
            <a:r>
              <a:rPr lang="zh-CN" altLang="en-US" dirty="0"/>
              <a:t>状态</a:t>
            </a:r>
            <a:r>
              <a:rPr lang="en-US" altLang="zh-CN" dirty="0"/>
              <a:t>2</a:t>
            </a:r>
          </a:p>
          <a:p>
            <a:pPr algn="ctr"/>
            <a:r>
              <a:rPr lang="zh-CN" altLang="en-US" sz="1100" dirty="0"/>
              <a:t>（点击上下的</a:t>
            </a:r>
            <a:r>
              <a:rPr lang="en-US" altLang="zh-CN" sz="1100" dirty="0"/>
              <a:t>login</a:t>
            </a:r>
            <a:r>
              <a:rPr lang="zh-CN" altLang="en-US" sz="1100" dirty="0"/>
              <a:t>都应该可以跳转）</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1817" y="432164"/>
            <a:ext cx="10572205" cy="2308324"/>
          </a:xfrm>
          <a:prstGeom prst="rect">
            <a:avLst/>
          </a:prstGeom>
          <a:noFill/>
        </p:spPr>
        <p:txBody>
          <a:bodyPr wrap="square" rtlCol="0" anchor="t">
            <a:spAutoFit/>
          </a:bodyPr>
          <a:lstStyle/>
          <a:p>
            <a:r>
              <a:rPr lang="zh-CN" altLang="en-US" b="1" dirty="0">
                <a:solidFill>
                  <a:schemeClr val="bg2">
                    <a:lumMod val="25000"/>
                  </a:schemeClr>
                </a:solidFill>
                <a:latin typeface="幼圆" panose="02010509060101010101" pitchFamily="49" charset="-122"/>
                <a:ea typeface="幼圆" panose="02010509060101010101" pitchFamily="49" charset="-122"/>
                <a:sym typeface="+mn-ea"/>
              </a:rPr>
              <a:t>作业</a:t>
            </a:r>
            <a:r>
              <a:rPr lang="en-US" altLang="zh-CN" b="1" dirty="0">
                <a:solidFill>
                  <a:schemeClr val="bg2">
                    <a:lumMod val="25000"/>
                  </a:schemeClr>
                </a:solidFill>
                <a:latin typeface="幼圆" panose="02010509060101010101" pitchFamily="49" charset="-122"/>
                <a:ea typeface="幼圆" panose="02010509060101010101" pitchFamily="49" charset="-122"/>
                <a:sym typeface="+mn-ea"/>
              </a:rPr>
              <a:t>1</a:t>
            </a:r>
            <a:r>
              <a:rPr lang="zh-CN" altLang="en-US" b="1" dirty="0">
                <a:solidFill>
                  <a:schemeClr val="bg2">
                    <a:lumMod val="25000"/>
                  </a:schemeClr>
                </a:solidFill>
                <a:latin typeface="幼圆" panose="02010509060101010101" pitchFamily="49" charset="-122"/>
                <a:ea typeface="幼圆" panose="02010509060101010101" pitchFamily="49" charset="-122"/>
                <a:sym typeface="+mn-ea"/>
              </a:rPr>
              <a:t>：练习</a:t>
            </a:r>
            <a:r>
              <a:rPr lang="en-US" altLang="zh-CN" b="1" dirty="0">
                <a:solidFill>
                  <a:schemeClr val="bg2">
                    <a:lumMod val="25000"/>
                  </a:schemeClr>
                </a:solidFill>
                <a:latin typeface="幼圆" panose="02010509060101010101" pitchFamily="49" charset="-122"/>
                <a:ea typeface="幼圆" panose="02010509060101010101" pitchFamily="49" charset="-122"/>
                <a:sym typeface="+mn-ea"/>
              </a:rPr>
              <a:t>Vue-Router</a:t>
            </a:r>
            <a:r>
              <a:rPr lang="zh-CN" altLang="en-US" b="1" dirty="0">
                <a:solidFill>
                  <a:schemeClr val="bg2">
                    <a:lumMod val="25000"/>
                  </a:schemeClr>
                </a:solidFill>
                <a:latin typeface="幼圆" panose="02010509060101010101" pitchFamily="49" charset="-122"/>
                <a:ea typeface="幼圆" panose="02010509060101010101" pitchFamily="49" charset="-122"/>
                <a:sym typeface="+mn-ea"/>
              </a:rPr>
              <a:t>和</a:t>
            </a:r>
            <a:r>
              <a:rPr lang="en-US" altLang="zh-CN" b="1" dirty="0" err="1">
                <a:solidFill>
                  <a:schemeClr val="bg2">
                    <a:lumMod val="25000"/>
                  </a:schemeClr>
                </a:solidFill>
                <a:latin typeface="幼圆" panose="02010509060101010101" pitchFamily="49" charset="-122"/>
                <a:ea typeface="幼圆" panose="02010509060101010101" pitchFamily="49" charset="-122"/>
                <a:sym typeface="+mn-ea"/>
              </a:rPr>
              <a:t>Vuex</a:t>
            </a:r>
            <a:r>
              <a:rPr lang="zh-CN" altLang="en-US" b="1" dirty="0">
                <a:solidFill>
                  <a:schemeClr val="bg2">
                    <a:lumMod val="25000"/>
                  </a:schemeClr>
                </a:solidFill>
                <a:latin typeface="幼圆" panose="02010509060101010101" pitchFamily="49" charset="-122"/>
                <a:ea typeface="幼圆" panose="02010509060101010101" pitchFamily="49" charset="-122"/>
                <a:sym typeface="+mn-ea"/>
              </a:rPr>
              <a:t>的使用</a:t>
            </a:r>
            <a:endParaRPr lang="en-US" altLang="zh-CN" b="1" dirty="0">
              <a:solidFill>
                <a:schemeClr val="bg2">
                  <a:lumMod val="25000"/>
                </a:schemeClr>
              </a:solidFill>
              <a:latin typeface="幼圆" panose="02010509060101010101" pitchFamily="49" charset="-122"/>
              <a:ea typeface="幼圆" panose="02010509060101010101" pitchFamily="49" charset="-122"/>
              <a:sym typeface="+mn-ea"/>
            </a:endParaRPr>
          </a:p>
          <a:p>
            <a:r>
              <a:rPr lang="en-US" altLang="zh-CN" b="1" dirty="0">
                <a:solidFill>
                  <a:schemeClr val="bg2">
                    <a:lumMod val="25000"/>
                  </a:schemeClr>
                </a:solidFill>
                <a:latin typeface="幼圆" panose="02010509060101010101" pitchFamily="49" charset="-122"/>
                <a:ea typeface="幼圆" panose="02010509060101010101" pitchFamily="49" charset="-122"/>
                <a:sym typeface="+mn-ea"/>
              </a:rPr>
              <a:t>Login</a:t>
            </a:r>
            <a:r>
              <a:rPr lang="zh-CN" altLang="en-US" b="1" dirty="0">
                <a:solidFill>
                  <a:schemeClr val="bg2">
                    <a:lumMod val="25000"/>
                  </a:schemeClr>
                </a:solidFill>
                <a:latin typeface="幼圆" panose="02010509060101010101" pitchFamily="49" charset="-122"/>
                <a:ea typeface="幼圆" panose="02010509060101010101" pitchFamily="49" charset="-122"/>
                <a:sym typeface="+mn-ea"/>
              </a:rPr>
              <a:t>页面要求：</a:t>
            </a:r>
            <a:endParaRPr lang="en-US" altLang="zh-CN" b="1" dirty="0">
              <a:solidFill>
                <a:schemeClr val="bg2">
                  <a:lumMod val="25000"/>
                </a:schemeClr>
              </a:solidFill>
              <a:latin typeface="幼圆" panose="02010509060101010101" pitchFamily="49" charset="-122"/>
              <a:ea typeface="幼圆" panose="02010509060101010101" pitchFamily="49" charset="-122"/>
              <a:sym typeface="+mn-ea"/>
            </a:endParaRPr>
          </a:p>
          <a:p>
            <a:r>
              <a:rPr lang="en-US" altLang="zh-CN" b="1" dirty="0">
                <a:solidFill>
                  <a:schemeClr val="bg2">
                    <a:lumMod val="25000"/>
                  </a:schemeClr>
                </a:solidFill>
                <a:latin typeface="幼圆" panose="02010509060101010101" pitchFamily="49" charset="-122"/>
                <a:ea typeface="幼圆" panose="02010509060101010101" pitchFamily="49" charset="-122"/>
              </a:rPr>
              <a:t>1. </a:t>
            </a:r>
            <a:r>
              <a:rPr lang="zh-CN" altLang="en-US" b="1" dirty="0">
                <a:solidFill>
                  <a:schemeClr val="bg2">
                    <a:lumMod val="25000"/>
                  </a:schemeClr>
                </a:solidFill>
                <a:latin typeface="幼圆" panose="02010509060101010101" pitchFamily="49" charset="-122"/>
                <a:ea typeface="幼圆" panose="02010509060101010101" pitchFamily="49" charset="-122"/>
              </a:rPr>
              <a:t>使用</a:t>
            </a:r>
            <a:r>
              <a:rPr lang="en-US" altLang="zh-CN" b="1" dirty="0">
                <a:solidFill>
                  <a:schemeClr val="bg2">
                    <a:lumMod val="25000"/>
                  </a:schemeClr>
                </a:solidFill>
                <a:latin typeface="幼圆" panose="02010509060101010101" pitchFamily="49" charset="-122"/>
                <a:ea typeface="幼圆" panose="02010509060101010101" pitchFamily="49" charset="-122"/>
              </a:rPr>
              <a:t>element-</a:t>
            </a:r>
            <a:r>
              <a:rPr lang="en-US" altLang="zh-CN" b="1" dirty="0" err="1">
                <a:solidFill>
                  <a:schemeClr val="bg2">
                    <a:lumMod val="25000"/>
                  </a:schemeClr>
                </a:solidFill>
                <a:latin typeface="幼圆" panose="02010509060101010101" pitchFamily="49" charset="-122"/>
                <a:ea typeface="幼圆" panose="02010509060101010101" pitchFamily="49" charset="-122"/>
              </a:rPr>
              <a:t>ui</a:t>
            </a:r>
            <a:endParaRPr lang="en-US" altLang="zh-CN" b="1" dirty="0">
              <a:solidFill>
                <a:schemeClr val="bg2">
                  <a:lumMod val="25000"/>
                </a:schemeClr>
              </a:solidFill>
              <a:latin typeface="幼圆" panose="02010509060101010101" pitchFamily="49" charset="-122"/>
              <a:ea typeface="幼圆" panose="02010509060101010101" pitchFamily="49" charset="-122"/>
            </a:endParaRPr>
          </a:p>
          <a:p>
            <a:r>
              <a:rPr lang="en-US" altLang="zh-CN" b="1" dirty="0">
                <a:solidFill>
                  <a:schemeClr val="bg2">
                    <a:lumMod val="25000"/>
                  </a:schemeClr>
                </a:solidFill>
                <a:latin typeface="幼圆" panose="02010509060101010101" pitchFamily="49" charset="-122"/>
                <a:ea typeface="幼圆" panose="02010509060101010101" pitchFamily="49" charset="-122"/>
              </a:rPr>
              <a:t>2. </a:t>
            </a:r>
            <a:r>
              <a:rPr lang="zh-CN" altLang="en-US" b="1" dirty="0">
                <a:solidFill>
                  <a:schemeClr val="bg2">
                    <a:lumMod val="25000"/>
                  </a:schemeClr>
                </a:solidFill>
                <a:latin typeface="幼圆" panose="02010509060101010101" pitchFamily="49" charset="-122"/>
                <a:ea typeface="幼圆" panose="02010509060101010101" pitchFamily="49" charset="-122"/>
              </a:rPr>
              <a:t>未登录时显示登录按钮（即下方状态</a:t>
            </a:r>
            <a:r>
              <a:rPr lang="en-US" altLang="zh-CN" b="1" dirty="0">
                <a:solidFill>
                  <a:schemeClr val="bg2">
                    <a:lumMod val="25000"/>
                  </a:schemeClr>
                </a:solidFill>
                <a:latin typeface="幼圆" panose="02010509060101010101" pitchFamily="49" charset="-122"/>
                <a:ea typeface="幼圆" panose="02010509060101010101" pitchFamily="49" charset="-122"/>
              </a:rPr>
              <a:t>1</a:t>
            </a:r>
            <a:r>
              <a:rPr lang="zh-CN" altLang="en-US" b="1" dirty="0">
                <a:solidFill>
                  <a:schemeClr val="bg2">
                    <a:lumMod val="25000"/>
                  </a:schemeClr>
                </a:solidFill>
                <a:latin typeface="幼圆" panose="02010509060101010101" pitchFamily="49" charset="-122"/>
                <a:ea typeface="幼圆" panose="02010509060101010101" pitchFamily="49" charset="-122"/>
              </a:rPr>
              <a:t>）</a:t>
            </a:r>
            <a:endParaRPr lang="en-US" altLang="zh-CN" b="1" dirty="0">
              <a:solidFill>
                <a:schemeClr val="bg2">
                  <a:lumMod val="25000"/>
                </a:schemeClr>
              </a:solidFill>
              <a:latin typeface="幼圆" panose="02010509060101010101" pitchFamily="49" charset="-122"/>
              <a:ea typeface="幼圆" panose="02010509060101010101" pitchFamily="49" charset="-122"/>
            </a:endParaRPr>
          </a:p>
          <a:p>
            <a:r>
              <a:rPr lang="en-US" altLang="zh-CN" b="1" dirty="0">
                <a:solidFill>
                  <a:schemeClr val="bg2">
                    <a:lumMod val="25000"/>
                  </a:schemeClr>
                </a:solidFill>
                <a:latin typeface="幼圆" panose="02010509060101010101" pitchFamily="49" charset="-122"/>
                <a:ea typeface="幼圆" panose="02010509060101010101" pitchFamily="49" charset="-122"/>
              </a:rPr>
              <a:t>3. </a:t>
            </a:r>
            <a:r>
              <a:rPr lang="zh-CN" altLang="en-US" b="1" dirty="0">
                <a:solidFill>
                  <a:schemeClr val="bg2">
                    <a:lumMod val="25000"/>
                  </a:schemeClr>
                </a:solidFill>
                <a:latin typeface="幼圆" panose="02010509060101010101" pitchFamily="49" charset="-122"/>
                <a:ea typeface="幼圆" panose="02010509060101010101" pitchFamily="49" charset="-122"/>
              </a:rPr>
              <a:t>登录时显示退出登录按钮（即下方状态</a:t>
            </a:r>
            <a:r>
              <a:rPr lang="en-US" altLang="zh-CN" b="1" dirty="0">
                <a:solidFill>
                  <a:schemeClr val="bg2">
                    <a:lumMod val="25000"/>
                  </a:schemeClr>
                </a:solidFill>
                <a:latin typeface="幼圆" panose="02010509060101010101" pitchFamily="49" charset="-122"/>
                <a:ea typeface="幼圆" panose="02010509060101010101" pitchFamily="49" charset="-122"/>
              </a:rPr>
              <a:t>2</a:t>
            </a:r>
            <a:r>
              <a:rPr lang="zh-CN" altLang="en-US" b="1" dirty="0">
                <a:solidFill>
                  <a:schemeClr val="bg2">
                    <a:lumMod val="25000"/>
                  </a:schemeClr>
                </a:solidFill>
                <a:latin typeface="幼圆" panose="02010509060101010101" pitchFamily="49" charset="-122"/>
                <a:ea typeface="幼圆" panose="02010509060101010101" pitchFamily="49" charset="-122"/>
              </a:rPr>
              <a:t>）</a:t>
            </a:r>
            <a:endParaRPr lang="en-US" altLang="zh-CN" b="1" dirty="0">
              <a:solidFill>
                <a:schemeClr val="bg2">
                  <a:lumMod val="25000"/>
                </a:schemeClr>
              </a:solidFill>
              <a:latin typeface="幼圆" panose="02010509060101010101" pitchFamily="49" charset="-122"/>
              <a:ea typeface="幼圆" panose="02010509060101010101" pitchFamily="49" charset="-122"/>
            </a:endParaRPr>
          </a:p>
          <a:p>
            <a:endParaRPr lang="en-US" altLang="zh-CN" b="1" dirty="0">
              <a:solidFill>
                <a:schemeClr val="bg2">
                  <a:lumMod val="25000"/>
                </a:schemeClr>
              </a:solidFill>
              <a:latin typeface="幼圆" panose="02010509060101010101" pitchFamily="49" charset="-122"/>
              <a:ea typeface="幼圆" panose="02010509060101010101" pitchFamily="49" charset="-122"/>
            </a:endParaRPr>
          </a:p>
          <a:p>
            <a:r>
              <a:rPr lang="zh-CN" altLang="en-US" dirty="0">
                <a:solidFill>
                  <a:schemeClr val="bg2">
                    <a:lumMod val="25000"/>
                  </a:schemeClr>
                </a:solidFill>
                <a:latin typeface="幼圆" panose="02010509060101010101" pitchFamily="49" charset="-122"/>
                <a:ea typeface="幼圆" panose="02010509060101010101" pitchFamily="49" charset="-122"/>
              </a:rPr>
              <a:t>提示：登录按钮和未登录按钮展示可以使用</a:t>
            </a:r>
            <a:r>
              <a:rPr lang="en-US" altLang="zh-CN" dirty="0">
                <a:solidFill>
                  <a:schemeClr val="bg2">
                    <a:lumMod val="25000"/>
                  </a:schemeClr>
                </a:solidFill>
                <a:latin typeface="幼圆" panose="02010509060101010101" pitchFamily="49" charset="-122"/>
                <a:ea typeface="幼圆" panose="02010509060101010101" pitchFamily="49" charset="-122"/>
              </a:rPr>
              <a:t>v-if</a:t>
            </a:r>
            <a:r>
              <a:rPr lang="zh-CN" altLang="en-US" dirty="0">
                <a:solidFill>
                  <a:schemeClr val="bg2">
                    <a:lumMod val="25000"/>
                  </a:schemeClr>
                </a:solidFill>
                <a:latin typeface="幼圆" panose="02010509060101010101" pitchFamily="49" charset="-122"/>
                <a:ea typeface="幼圆" panose="02010509060101010101" pitchFamily="49" charset="-122"/>
              </a:rPr>
              <a:t>条件渲染，两者各绑定一个事件，分别对应触发</a:t>
            </a:r>
            <a:r>
              <a:rPr lang="en-US" altLang="zh-CN" dirty="0" err="1">
                <a:solidFill>
                  <a:schemeClr val="bg2">
                    <a:lumMod val="25000"/>
                  </a:schemeClr>
                </a:solidFill>
                <a:latin typeface="幼圆" panose="02010509060101010101" pitchFamily="49" charset="-122"/>
                <a:ea typeface="幼圆" panose="02010509060101010101" pitchFamily="49" charset="-122"/>
              </a:rPr>
              <a:t>vuex</a:t>
            </a:r>
            <a:r>
              <a:rPr lang="zh-CN" altLang="en-US" dirty="0">
                <a:solidFill>
                  <a:schemeClr val="bg2">
                    <a:lumMod val="25000"/>
                  </a:schemeClr>
                </a:solidFill>
                <a:latin typeface="幼圆" panose="02010509060101010101" pitchFamily="49" charset="-122"/>
                <a:ea typeface="幼圆" panose="02010509060101010101" pitchFamily="49" charset="-122"/>
              </a:rPr>
              <a:t>的</a:t>
            </a:r>
            <a:r>
              <a:rPr lang="en-US" altLang="zh-CN" dirty="0">
                <a:solidFill>
                  <a:schemeClr val="bg2">
                    <a:lumMod val="25000"/>
                  </a:schemeClr>
                </a:solidFill>
                <a:latin typeface="幼圆" panose="02010509060101010101" pitchFamily="49" charset="-122"/>
                <a:ea typeface="幼圆" panose="02010509060101010101" pitchFamily="49" charset="-122"/>
              </a:rPr>
              <a:t>mutation</a:t>
            </a:r>
            <a:r>
              <a:rPr lang="zh-CN" altLang="en-US" dirty="0">
                <a:solidFill>
                  <a:schemeClr val="bg2">
                    <a:lumMod val="25000"/>
                  </a:schemeClr>
                </a:solidFill>
                <a:latin typeface="幼圆" panose="02010509060101010101" pitchFamily="49" charset="-122"/>
                <a:ea typeface="幼圆" panose="02010509060101010101" pitchFamily="49" charset="-122"/>
              </a:rPr>
              <a:t>（</a:t>
            </a:r>
            <a:r>
              <a:rPr lang="en-US" altLang="zh-CN" dirty="0">
                <a:solidFill>
                  <a:schemeClr val="bg2">
                    <a:lumMod val="25000"/>
                  </a:schemeClr>
                </a:solidFill>
                <a:latin typeface="幼圆" panose="02010509060101010101" pitchFamily="49" charset="-122"/>
                <a:ea typeface="幼圆" panose="02010509060101010101" pitchFamily="49" charset="-122"/>
              </a:rPr>
              <a:t>login</a:t>
            </a:r>
            <a:r>
              <a:rPr lang="zh-CN" altLang="en-US" dirty="0">
                <a:solidFill>
                  <a:schemeClr val="bg2">
                    <a:lumMod val="25000"/>
                  </a:schemeClr>
                </a:solidFill>
                <a:latin typeface="幼圆" panose="02010509060101010101" pitchFamily="49" charset="-122"/>
                <a:ea typeface="幼圆" panose="02010509060101010101" pitchFamily="49" charset="-122"/>
              </a:rPr>
              <a:t>和</a:t>
            </a:r>
            <a:r>
              <a:rPr lang="en-US" altLang="zh-CN" dirty="0">
                <a:solidFill>
                  <a:schemeClr val="bg2">
                    <a:lumMod val="25000"/>
                  </a:schemeClr>
                </a:solidFill>
                <a:latin typeface="幼圆" panose="02010509060101010101" pitchFamily="49" charset="-122"/>
                <a:ea typeface="幼圆" panose="02010509060101010101" pitchFamily="49" charset="-122"/>
              </a:rPr>
              <a:t>logout</a:t>
            </a:r>
            <a:r>
              <a:rPr lang="zh-CN" altLang="en-US" dirty="0">
                <a:solidFill>
                  <a:schemeClr val="bg2">
                    <a:lumMod val="25000"/>
                  </a:schemeClr>
                </a:solidFill>
                <a:latin typeface="幼圆" panose="02010509060101010101" pitchFamily="49" charset="-122"/>
                <a:ea typeface="幼圆" panose="02010509060101010101" pitchFamily="49" charset="-122"/>
              </a:rPr>
              <a:t>），调用方法详见</a:t>
            </a:r>
            <a:r>
              <a:rPr lang="en-US" altLang="zh-CN" dirty="0">
                <a:solidFill>
                  <a:schemeClr val="bg2">
                    <a:lumMod val="25000"/>
                  </a:schemeClr>
                </a:solidFill>
                <a:latin typeface="幼圆" panose="02010509060101010101" pitchFamily="49" charset="-122"/>
                <a:ea typeface="幼圆" panose="02010509060101010101" pitchFamily="49" charset="-122"/>
              </a:rPr>
              <a:t>ppt22</a:t>
            </a:r>
            <a:r>
              <a:rPr lang="zh-CN" altLang="en-US" dirty="0">
                <a:solidFill>
                  <a:schemeClr val="bg2">
                    <a:lumMod val="25000"/>
                  </a:schemeClr>
                </a:solidFill>
                <a:latin typeface="幼圆" panose="02010509060101010101" pitchFamily="49" charset="-122"/>
                <a:ea typeface="幼圆" panose="02010509060101010101" pitchFamily="49" charset="-122"/>
              </a:rPr>
              <a:t>页的步骤</a:t>
            </a:r>
            <a:r>
              <a:rPr lang="en-US" altLang="zh-CN" dirty="0">
                <a:solidFill>
                  <a:schemeClr val="bg2">
                    <a:lumMod val="25000"/>
                  </a:schemeClr>
                </a:solidFill>
                <a:latin typeface="幼圆" panose="02010509060101010101" pitchFamily="49" charset="-122"/>
                <a:ea typeface="幼圆" panose="02010509060101010101" pitchFamily="49" charset="-122"/>
              </a:rPr>
              <a:t>4</a:t>
            </a:r>
          </a:p>
        </p:txBody>
      </p:sp>
      <p:sp>
        <p:nvSpPr>
          <p:cNvPr id="7" name="文本框 6">
            <a:extLst>
              <a:ext uri="{FF2B5EF4-FFF2-40B4-BE49-F238E27FC236}">
                <a16:creationId xmlns:a16="http://schemas.microsoft.com/office/drawing/2014/main" id="{F4E74C45-DB87-4794-83F8-2B4C77224A26}"/>
              </a:ext>
            </a:extLst>
          </p:cNvPr>
          <p:cNvSpPr txBox="1"/>
          <p:nvPr/>
        </p:nvSpPr>
        <p:spPr>
          <a:xfrm>
            <a:off x="2347204" y="4946468"/>
            <a:ext cx="774571" cy="369332"/>
          </a:xfrm>
          <a:prstGeom prst="rect">
            <a:avLst/>
          </a:prstGeom>
          <a:noFill/>
        </p:spPr>
        <p:txBody>
          <a:bodyPr wrap="none" rtlCol="0">
            <a:spAutoFit/>
          </a:bodyPr>
          <a:lstStyle/>
          <a:p>
            <a:r>
              <a:rPr lang="zh-CN" altLang="en-US" dirty="0"/>
              <a:t>状态</a:t>
            </a:r>
            <a:r>
              <a:rPr lang="en-US" altLang="zh-CN" dirty="0"/>
              <a:t>1</a:t>
            </a:r>
            <a:endParaRPr lang="zh-CN" altLang="en-US" dirty="0"/>
          </a:p>
        </p:txBody>
      </p:sp>
      <p:sp>
        <p:nvSpPr>
          <p:cNvPr id="8" name="文本框 7">
            <a:extLst>
              <a:ext uri="{FF2B5EF4-FFF2-40B4-BE49-F238E27FC236}">
                <a16:creationId xmlns:a16="http://schemas.microsoft.com/office/drawing/2014/main" id="{D25DC03B-5274-4A29-88D8-C0CDEF1A55EB}"/>
              </a:ext>
            </a:extLst>
          </p:cNvPr>
          <p:cNvSpPr txBox="1"/>
          <p:nvPr/>
        </p:nvSpPr>
        <p:spPr>
          <a:xfrm>
            <a:off x="7846338" y="4946468"/>
            <a:ext cx="774571" cy="369332"/>
          </a:xfrm>
          <a:prstGeom prst="rect">
            <a:avLst/>
          </a:prstGeom>
          <a:noFill/>
        </p:spPr>
        <p:txBody>
          <a:bodyPr wrap="none" rtlCol="0">
            <a:spAutoFit/>
          </a:bodyPr>
          <a:lstStyle/>
          <a:p>
            <a:r>
              <a:rPr lang="zh-CN" altLang="en-US" dirty="0"/>
              <a:t>状态</a:t>
            </a:r>
            <a:r>
              <a:rPr lang="en-US" altLang="zh-CN" dirty="0"/>
              <a:t>2</a:t>
            </a:r>
          </a:p>
        </p:txBody>
      </p:sp>
      <p:pic>
        <p:nvPicPr>
          <p:cNvPr id="5" name="图片 4">
            <a:extLst>
              <a:ext uri="{FF2B5EF4-FFF2-40B4-BE49-F238E27FC236}">
                <a16:creationId xmlns:a16="http://schemas.microsoft.com/office/drawing/2014/main" id="{FDECA434-2B17-4DD1-B4B3-495A04A4FDD4}"/>
              </a:ext>
            </a:extLst>
          </p:cNvPr>
          <p:cNvPicPr>
            <a:picLocks noChangeAspect="1"/>
          </p:cNvPicPr>
          <p:nvPr/>
        </p:nvPicPr>
        <p:blipFill>
          <a:blip r:embed="rId2"/>
          <a:stretch>
            <a:fillRect/>
          </a:stretch>
        </p:blipFill>
        <p:spPr>
          <a:xfrm>
            <a:off x="1138829" y="3429000"/>
            <a:ext cx="3191320" cy="1419423"/>
          </a:xfrm>
          <a:prstGeom prst="rect">
            <a:avLst/>
          </a:prstGeom>
        </p:spPr>
      </p:pic>
      <p:pic>
        <p:nvPicPr>
          <p:cNvPr id="10" name="图片 9">
            <a:extLst>
              <a:ext uri="{FF2B5EF4-FFF2-40B4-BE49-F238E27FC236}">
                <a16:creationId xmlns:a16="http://schemas.microsoft.com/office/drawing/2014/main" id="{E70B341B-5CF8-4B28-96EC-7D77D5F7D042}"/>
              </a:ext>
            </a:extLst>
          </p:cNvPr>
          <p:cNvPicPr>
            <a:picLocks noChangeAspect="1"/>
          </p:cNvPicPr>
          <p:nvPr/>
        </p:nvPicPr>
        <p:blipFill>
          <a:blip r:embed="rId3"/>
          <a:stretch>
            <a:fillRect/>
          </a:stretch>
        </p:blipFill>
        <p:spPr>
          <a:xfrm>
            <a:off x="6909464" y="3476632"/>
            <a:ext cx="2648320" cy="1371791"/>
          </a:xfrm>
          <a:prstGeom prst="rect">
            <a:avLst/>
          </a:prstGeom>
        </p:spPr>
      </p:pic>
    </p:spTree>
    <p:extLst>
      <p:ext uri="{BB962C8B-B14F-4D97-AF65-F5344CB8AC3E}">
        <p14:creationId xmlns:p14="http://schemas.microsoft.com/office/powerpoint/2010/main" val="301850619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50489" y="392974"/>
            <a:ext cx="6890385" cy="4524315"/>
          </a:xfrm>
          <a:prstGeom prst="rect">
            <a:avLst/>
          </a:prstGeom>
          <a:noFill/>
        </p:spPr>
        <p:txBody>
          <a:bodyPr wrap="square" rtlCol="0" anchor="t">
            <a:spAutoFit/>
          </a:bodyPr>
          <a:lstStyle/>
          <a:p>
            <a:pPr algn="ctr"/>
            <a:r>
              <a:rPr lang="zh-CN" altLang="en-US" b="1" dirty="0">
                <a:solidFill>
                  <a:schemeClr val="bg2">
                    <a:lumMod val="25000"/>
                  </a:schemeClr>
                </a:solidFill>
                <a:latin typeface="幼圆" panose="02010509060101010101" pitchFamily="49" charset="-122"/>
                <a:ea typeface="幼圆" panose="02010509060101010101" pitchFamily="49" charset="-122"/>
                <a:sym typeface="+mn-ea"/>
              </a:rPr>
              <a:t>作业要求</a:t>
            </a:r>
            <a:endParaRPr lang="en-US" altLang="zh-CN"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zh-CN" altLang="en-US" dirty="0">
                <a:latin typeface="宋体-简" panose="02010800040101010101" pitchFamily="2" charset="-122"/>
                <a:ea typeface="宋体-简" panose="02010800040101010101" pitchFamily="2" charset="-122"/>
                <a:sym typeface="+mn-ea"/>
              </a:rPr>
              <a:t>需要上交：文档、演示视频，将作业打包提交到</a:t>
            </a:r>
            <a:r>
              <a:rPr kumimoji="1" lang="zh-CN" dirty="0">
                <a:latin typeface="宋体-简" panose="02010800040101010101" pitchFamily="2" charset="-122"/>
                <a:ea typeface="宋体-简" panose="02010800040101010101" pitchFamily="2" charset="-122"/>
                <a:sym typeface="+mn-ea"/>
              </a:rPr>
              <a:t>云平台</a:t>
            </a:r>
            <a:endParaRPr kumimoji="1" lang="en-US" altLang="zh-CN" dirty="0">
              <a:latin typeface="宋体-简" panose="02010800040101010101" pitchFamily="2" charset="-122"/>
              <a:ea typeface="宋体-简" panose="02010800040101010101" pitchFamily="2" charset="-122"/>
              <a:sym typeface="+mn-ea"/>
            </a:endParaRPr>
          </a:p>
          <a:p>
            <a:pPr marL="342900" indent="-342900">
              <a:buFont typeface="Arial" panose="020B0604020202020204" pitchFamily="34" charset="0"/>
              <a:buChar char="•"/>
            </a:pPr>
            <a:r>
              <a:rPr kumimoji="1" lang="zh-CN" altLang="en-US" dirty="0">
                <a:latin typeface="宋体-简" panose="02010800040101010101" pitchFamily="2" charset="-122"/>
                <a:ea typeface="宋体-简" panose="02010800040101010101" pitchFamily="2" charset="-122"/>
                <a:sym typeface="+mn-ea"/>
              </a:rPr>
              <a:t>文档包括：</a:t>
            </a:r>
            <a:endParaRPr kumimoji="1" lang="en-US" altLang="zh-CN" dirty="0">
              <a:latin typeface="宋体-简" panose="02010800040101010101" pitchFamily="2" charset="-122"/>
              <a:ea typeface="宋体-简" panose="02010800040101010101" pitchFamily="2" charset="-122"/>
              <a:sym typeface="+mn-ea"/>
            </a:endParaRPr>
          </a:p>
          <a:p>
            <a:pPr lvl="1"/>
            <a:r>
              <a:rPr kumimoji="1" lang="en-US" altLang="zh-CN" dirty="0">
                <a:latin typeface="宋体-简" panose="02010800040101010101" pitchFamily="2" charset="-122"/>
                <a:ea typeface="宋体-简" panose="02010800040101010101" pitchFamily="2" charset="-122"/>
                <a:sym typeface="+mn-ea"/>
              </a:rPr>
              <a:t>1.vuex</a:t>
            </a:r>
            <a:r>
              <a:rPr kumimoji="1" lang="zh-CN" altLang="en-US" dirty="0">
                <a:latin typeface="宋体-简" panose="02010800040101010101" pitchFamily="2" charset="-122"/>
                <a:ea typeface="宋体-简" panose="02010800040101010101" pitchFamily="2" charset="-122"/>
                <a:sym typeface="+mn-ea"/>
              </a:rPr>
              <a:t>更改截图</a:t>
            </a:r>
            <a:endParaRPr kumimoji="1" lang="en-US" altLang="zh-CN" dirty="0">
              <a:latin typeface="宋体-简" panose="02010800040101010101" pitchFamily="2" charset="-122"/>
              <a:ea typeface="宋体-简" panose="02010800040101010101" pitchFamily="2" charset="-122"/>
              <a:sym typeface="+mn-ea"/>
            </a:endParaRPr>
          </a:p>
          <a:p>
            <a:pPr lvl="1"/>
            <a:r>
              <a:rPr kumimoji="1" lang="en-US" altLang="zh-CN" dirty="0">
                <a:latin typeface="宋体-简" panose="02010800040101010101" pitchFamily="2" charset="-122"/>
                <a:ea typeface="宋体-简" panose="02010800040101010101" pitchFamily="2" charset="-122"/>
                <a:sym typeface="+mn-ea"/>
              </a:rPr>
              <a:t>2.vue-router</a:t>
            </a:r>
            <a:r>
              <a:rPr kumimoji="1" lang="zh-CN" altLang="en-US" dirty="0">
                <a:latin typeface="宋体-简" panose="02010800040101010101" pitchFamily="2" charset="-122"/>
                <a:ea typeface="宋体-简" panose="02010800040101010101" pitchFamily="2" charset="-122"/>
                <a:sym typeface="+mn-ea"/>
              </a:rPr>
              <a:t>更改截图</a:t>
            </a:r>
            <a:endParaRPr kumimoji="1" lang="en-US" altLang="zh-CN" dirty="0">
              <a:latin typeface="宋体-简" panose="02010800040101010101" pitchFamily="2" charset="-122"/>
              <a:ea typeface="宋体-简" panose="02010800040101010101" pitchFamily="2" charset="-122"/>
              <a:sym typeface="+mn-ea"/>
            </a:endParaRPr>
          </a:p>
          <a:p>
            <a:pPr lvl="1"/>
            <a:r>
              <a:rPr kumimoji="1" lang="en-US" altLang="zh-CN" dirty="0">
                <a:latin typeface="宋体-简" panose="02010800040101010101" pitchFamily="2" charset="-122"/>
                <a:ea typeface="宋体-简" panose="02010800040101010101" pitchFamily="2" charset="-122"/>
                <a:sym typeface="+mn-ea"/>
              </a:rPr>
              <a:t>3.Home.vue</a:t>
            </a:r>
            <a:r>
              <a:rPr kumimoji="1" lang="zh-CN" altLang="en-US" dirty="0">
                <a:latin typeface="宋体-简" panose="02010800040101010101" pitchFamily="2" charset="-122"/>
                <a:ea typeface="宋体-简" panose="02010800040101010101" pitchFamily="2" charset="-122"/>
                <a:sym typeface="+mn-ea"/>
              </a:rPr>
              <a:t>修改部分和新注册</a:t>
            </a:r>
            <a:r>
              <a:rPr kumimoji="1" lang="en-US" altLang="zh-CN" dirty="0" err="1">
                <a:latin typeface="宋体-简" panose="02010800040101010101" pitchFamily="2" charset="-122"/>
                <a:ea typeface="宋体-简" panose="02010800040101010101" pitchFamily="2" charset="-122"/>
                <a:sym typeface="+mn-ea"/>
              </a:rPr>
              <a:t>login.vue</a:t>
            </a:r>
            <a:r>
              <a:rPr kumimoji="1" lang="zh-CN" altLang="en-US" dirty="0">
                <a:latin typeface="宋体-简" panose="02010800040101010101" pitchFamily="2" charset="-122"/>
                <a:ea typeface="宋体-简" panose="02010800040101010101" pitchFamily="2" charset="-122"/>
                <a:sym typeface="+mn-ea"/>
              </a:rPr>
              <a:t>的截图</a:t>
            </a:r>
            <a:endParaRPr kumimoji="1" lang="zh-CN" dirty="0">
              <a:latin typeface="宋体-简" panose="02010800040101010101" pitchFamily="2" charset="-122"/>
              <a:ea typeface="宋体-简" panose="02010800040101010101" pitchFamily="2" charset="-122"/>
              <a:sym typeface="+mn-ea"/>
            </a:endParaRPr>
          </a:p>
          <a:p>
            <a:pPr marL="342900" indent="-342900">
              <a:buFont typeface="Arial" panose="020B0604020202020204" pitchFamily="34" charset="0"/>
              <a:buChar char="•"/>
            </a:pPr>
            <a:r>
              <a:rPr kumimoji="1" lang="zh-CN" altLang="en-US" dirty="0">
                <a:latin typeface="宋体-简" panose="02010800040101010101" pitchFamily="2" charset="-122"/>
                <a:ea typeface="宋体-简" panose="02010800040101010101" pitchFamily="2" charset="-122"/>
                <a:sym typeface="+mn-ea"/>
              </a:rPr>
              <a:t>演示视频必须包括：</a:t>
            </a:r>
            <a:r>
              <a:rPr kumimoji="1" lang="en-US" altLang="zh-CN" dirty="0">
                <a:latin typeface="宋体-简" panose="02010800040101010101" pitchFamily="2" charset="-122"/>
                <a:ea typeface="宋体-简" panose="02010800040101010101" pitchFamily="2" charset="-122"/>
                <a:sym typeface="+mn-ea"/>
              </a:rPr>
              <a:t>(</a:t>
            </a:r>
            <a:r>
              <a:rPr kumimoji="1" lang="zh-CN" altLang="en-US" dirty="0">
                <a:latin typeface="宋体-简" panose="02010800040101010101" pitchFamily="2" charset="-122"/>
                <a:ea typeface="宋体-简" panose="02010800040101010101" pitchFamily="2" charset="-122"/>
                <a:sym typeface="+mn-ea"/>
              </a:rPr>
              <a:t>可以用</a:t>
            </a:r>
            <a:r>
              <a:rPr kumimoji="1" lang="en-US" altLang="zh-CN" dirty="0" err="1">
                <a:latin typeface="宋体-简" panose="02010800040101010101" pitchFamily="2" charset="-122"/>
                <a:ea typeface="宋体-简" panose="02010800040101010101" pitchFamily="2" charset="-122"/>
                <a:sym typeface="+mn-ea"/>
              </a:rPr>
              <a:t>obs</a:t>
            </a:r>
            <a:r>
              <a:rPr kumimoji="1" lang="zh-CN" altLang="en-US" dirty="0">
                <a:latin typeface="宋体-简" panose="02010800040101010101" pitchFamily="2" charset="-122"/>
                <a:ea typeface="宋体-简" panose="02010800040101010101" pitchFamily="2" charset="-122"/>
                <a:sym typeface="+mn-ea"/>
              </a:rPr>
              <a:t>或者其他录屏工具，实在不行手机录都行）</a:t>
            </a:r>
            <a:endParaRPr kumimoji="1" lang="en-US" altLang="zh-CN" dirty="0">
              <a:latin typeface="宋体-简" panose="02010800040101010101" pitchFamily="2" charset="-122"/>
              <a:ea typeface="宋体-简" panose="02010800040101010101" pitchFamily="2" charset="-122"/>
            </a:endParaRPr>
          </a:p>
          <a:p>
            <a:pPr lvl="1"/>
            <a:r>
              <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1.</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展示首页初始状态</a:t>
            </a:r>
            <a:endPar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endParaRPr>
          </a:p>
          <a:p>
            <a:pPr lvl="1"/>
            <a:r>
              <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2.</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从首页跳转到</a:t>
            </a:r>
            <a:r>
              <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login</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，点击登录</a:t>
            </a:r>
            <a:endPar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endParaRPr>
          </a:p>
          <a:p>
            <a:pPr lvl="1"/>
            <a:r>
              <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3.</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跳转回到首页，展示首页状态（应更改）</a:t>
            </a:r>
            <a:endPar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endParaRPr>
          </a:p>
          <a:p>
            <a:pPr lvl="1"/>
            <a:r>
              <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4.</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再次跳转到</a:t>
            </a:r>
            <a:r>
              <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login</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，点击退出登录</a:t>
            </a:r>
            <a:endPar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endParaRPr>
          </a:p>
          <a:p>
            <a:pPr lvl="1"/>
            <a:r>
              <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5.</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再次回到首页，查看状态</a:t>
            </a:r>
            <a:endPar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endParaRPr>
          </a:p>
          <a:p>
            <a:pPr lvl="1"/>
            <a:endPar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endParaRPr>
          </a:p>
          <a:p>
            <a:pPr lvl="1"/>
            <a:r>
              <a:rPr kumimoji="1" lang="zh-CN" altLang="en-US" dirty="0">
                <a:latin typeface="宋体-简" panose="02010800040101010101" pitchFamily="2" charset="-122"/>
                <a:ea typeface="宋体-简" panose="02010800040101010101" pitchFamily="2" charset="-122"/>
                <a:sym typeface="+mn-ea"/>
              </a:rPr>
              <a:t>文档命名格式：</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学号</a:t>
            </a:r>
            <a:r>
              <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_</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姓名</a:t>
            </a:r>
            <a:r>
              <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_</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软工第</a:t>
            </a:r>
            <a:r>
              <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X</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次上机，</a:t>
            </a:r>
            <a:r>
              <a:rPr kumimoji="1" lang="en-US" altLang="zh-CN" dirty="0">
                <a:latin typeface="宋体-简" panose="02010800040101010101" pitchFamily="2" charset="-122"/>
                <a:ea typeface="宋体-简" panose="02010800040101010101" pitchFamily="2" charset="-122"/>
                <a:sym typeface="+mn-ea"/>
              </a:rPr>
              <a:t>X</a:t>
            </a:r>
            <a:r>
              <a:rPr kumimoji="1" lang="zh-CN" altLang="en-US" dirty="0">
                <a:latin typeface="宋体-简" panose="02010800040101010101" pitchFamily="2" charset="-122"/>
                <a:ea typeface="宋体-简" panose="02010800040101010101" pitchFamily="2" charset="-122"/>
                <a:sym typeface="+mn-ea"/>
              </a:rPr>
              <a:t>的位置使用阿拉伯数字（</a:t>
            </a:r>
            <a:r>
              <a:rPr kumimoji="1" lang="en-US" altLang="zh-CN" dirty="0">
                <a:latin typeface="宋体-简" panose="02010800040101010101" pitchFamily="2" charset="-122"/>
                <a:ea typeface="宋体-简" panose="02010800040101010101" pitchFamily="2" charset="-122"/>
                <a:sym typeface="+mn-ea"/>
              </a:rPr>
              <a:t>1</a:t>
            </a:r>
            <a:r>
              <a:rPr kumimoji="1" lang="zh-CN" altLang="en-US" dirty="0">
                <a:latin typeface="宋体-简" panose="02010800040101010101" pitchFamily="2" charset="-122"/>
                <a:ea typeface="宋体-简" panose="02010800040101010101" pitchFamily="2" charset="-122"/>
                <a:sym typeface="+mn-ea"/>
              </a:rPr>
              <a:t>，</a:t>
            </a:r>
            <a:r>
              <a:rPr kumimoji="1" lang="en-US" altLang="zh-CN" dirty="0">
                <a:latin typeface="宋体-简" panose="02010800040101010101" pitchFamily="2" charset="-122"/>
                <a:ea typeface="宋体-简" panose="02010800040101010101" pitchFamily="2" charset="-122"/>
                <a:sym typeface="+mn-ea"/>
              </a:rPr>
              <a:t>2</a:t>
            </a:r>
            <a:r>
              <a:rPr kumimoji="1" lang="zh-CN" altLang="en-US" dirty="0">
                <a:latin typeface="宋体-简" panose="02010800040101010101" pitchFamily="2" charset="-122"/>
                <a:ea typeface="宋体-简" panose="02010800040101010101" pitchFamily="2" charset="-122"/>
                <a:sym typeface="+mn-ea"/>
              </a:rPr>
              <a:t>，</a:t>
            </a:r>
            <a:r>
              <a:rPr kumimoji="1" lang="en-US" altLang="zh-CN" dirty="0">
                <a:latin typeface="宋体-简" panose="02010800040101010101" pitchFamily="2" charset="-122"/>
                <a:ea typeface="宋体-简" panose="02010800040101010101" pitchFamily="2" charset="-122"/>
                <a:sym typeface="+mn-ea"/>
              </a:rPr>
              <a:t>3</a:t>
            </a:r>
            <a:r>
              <a:rPr kumimoji="1" lang="zh-CN" altLang="en-US" dirty="0">
                <a:latin typeface="宋体-简" panose="02010800040101010101" pitchFamily="2" charset="-122"/>
                <a:ea typeface="宋体-简" panose="02010800040101010101" pitchFamily="2" charset="-122"/>
                <a:sym typeface="+mn-ea"/>
              </a:rPr>
              <a:t> </a:t>
            </a:r>
            <a:r>
              <a:rPr kumimoji="1" lang="en-US" altLang="zh-CN" dirty="0">
                <a:latin typeface="宋体-简" panose="02010800040101010101" pitchFamily="2" charset="-122"/>
                <a:ea typeface="宋体-简" panose="02010800040101010101" pitchFamily="2" charset="-122"/>
                <a:sym typeface="+mn-ea"/>
              </a:rPr>
              <a:t>…</a:t>
            </a:r>
            <a:r>
              <a:rPr kumimoji="1" lang="zh-CN" altLang="en-US" dirty="0">
                <a:latin typeface="宋体-简" panose="02010800040101010101" pitchFamily="2" charset="-122"/>
                <a:ea typeface="宋体-简" panose="02010800040101010101" pitchFamily="2" charset="-122"/>
                <a:sym typeface="+mn-ea"/>
              </a:rPr>
              <a:t>）</a:t>
            </a:r>
            <a:endParaRPr lang="zh-CN" altLang="en-US" dirty="0"/>
          </a:p>
        </p:txBody>
      </p:sp>
      <p:sp>
        <p:nvSpPr>
          <p:cNvPr id="4" name="文本框 3"/>
          <p:cNvSpPr txBox="1"/>
          <p:nvPr/>
        </p:nvSpPr>
        <p:spPr>
          <a:xfrm>
            <a:off x="2798761" y="4814462"/>
            <a:ext cx="6593840" cy="1754326"/>
          </a:xfrm>
          <a:prstGeom prst="rect">
            <a:avLst/>
          </a:prstGeom>
          <a:noFill/>
        </p:spPr>
        <p:txBody>
          <a:bodyPr wrap="square" rtlCol="0" anchor="t">
            <a:spAutoFit/>
          </a:bodyPr>
          <a:lstStyle/>
          <a:p>
            <a:pPr algn="ctr"/>
            <a:r>
              <a:rPr lang="zh-CN" altLang="en-US" b="1" dirty="0">
                <a:solidFill>
                  <a:schemeClr val="bg2">
                    <a:lumMod val="25000"/>
                  </a:schemeClr>
                </a:solidFill>
                <a:latin typeface="幼圆" panose="02010509060101010101" pitchFamily="49" charset="-122"/>
                <a:ea typeface="幼圆" panose="02010509060101010101" pitchFamily="49" charset="-122"/>
                <a:sym typeface="+mn-ea"/>
              </a:rPr>
              <a:t>评分标准</a:t>
            </a:r>
            <a:endParaRPr lang="en-US" altLang="zh-CN"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zh-CN" altLang="en-US" dirty="0">
                <a:latin typeface="宋体-简" panose="02010800040101010101" pitchFamily="2" charset="-122"/>
                <a:ea typeface="宋体-简" panose="02010800040101010101" pitchFamily="2" charset="-122"/>
                <a:sym typeface="+mn-ea"/>
              </a:rPr>
              <a:t>作业共</a:t>
            </a:r>
            <a:r>
              <a:rPr kumimoji="1" lang="en-US" altLang="zh-CN" dirty="0">
                <a:latin typeface="宋体-简" panose="02010800040101010101" pitchFamily="2" charset="-122"/>
                <a:ea typeface="宋体-简" panose="02010800040101010101" pitchFamily="2" charset="-122"/>
                <a:sym typeface="+mn-ea"/>
              </a:rPr>
              <a:t>10</a:t>
            </a:r>
            <a:r>
              <a:rPr kumimoji="1" lang="zh-CN" altLang="en-US" dirty="0">
                <a:latin typeface="宋体-简" panose="02010800040101010101" pitchFamily="2" charset="-122"/>
                <a:ea typeface="宋体-简" panose="02010800040101010101" pitchFamily="2" charset="-122"/>
                <a:sym typeface="+mn-ea"/>
              </a:rPr>
              <a:t>分</a:t>
            </a:r>
            <a:endParaRPr kumimoji="1" lang="en-US" altLang="zh-CN"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r>
              <a:rPr kumimoji="1" lang="zh-CN" altLang="en-US" dirty="0">
                <a:latin typeface="宋体-简" panose="02010800040101010101" pitchFamily="2" charset="-122"/>
                <a:ea typeface="宋体-简" panose="02010800040101010101" pitchFamily="2" charset="-122"/>
                <a:sym typeface="+mn-ea"/>
              </a:rPr>
              <a:t>惩罚抄袭：</a:t>
            </a:r>
            <a:r>
              <a:rPr kumimoji="1" lang="zh-CN" altLang="en-US"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rPr>
              <a:t>发现零分处理</a:t>
            </a:r>
            <a:endParaRPr kumimoji="1" lang="en-US" altLang="zh-CN" dirty="0">
              <a:ln/>
              <a:solidFill>
                <a:schemeClr val="accent1"/>
              </a:solidFill>
              <a:effectLst>
                <a:outerShdw blurRad="38100" dist="25400" dir="5400000" algn="ctr" rotWithShape="0">
                  <a:srgbClr val="6E747A">
                    <a:alpha val="43000"/>
                  </a:srgbClr>
                </a:outerShdw>
              </a:effectLst>
              <a:latin typeface="宋体-简" panose="02010800040101010101" pitchFamily="2" charset="-122"/>
              <a:ea typeface="宋体-简" panose="02010800040101010101" pitchFamily="2" charset="-122"/>
              <a:sym typeface="+mn-ea"/>
            </a:endParaRPr>
          </a:p>
          <a:p>
            <a:pPr marL="342900" indent="-342900">
              <a:buFont typeface="Arial" panose="020B0604020202020204" pitchFamily="34" charset="0"/>
              <a:buChar char="•"/>
            </a:pPr>
            <a:r>
              <a:rPr kumimoji="1" lang="zh-CN" altLang="en-US" dirty="0">
                <a:ea typeface="宋体-简" panose="02010800040101010101" pitchFamily="2" charset="-122"/>
                <a:sym typeface="+mn-ea"/>
              </a:rPr>
              <a:t>文档中未正确使用</a:t>
            </a:r>
            <a:r>
              <a:rPr kumimoji="1" lang="en-US" altLang="zh-CN" dirty="0" err="1">
                <a:ea typeface="宋体-简" panose="02010800040101010101" pitchFamily="2" charset="-122"/>
                <a:sym typeface="+mn-ea"/>
              </a:rPr>
              <a:t>vuex</a:t>
            </a:r>
            <a:r>
              <a:rPr kumimoji="1" lang="zh-CN" altLang="en-US" dirty="0">
                <a:ea typeface="宋体-简" panose="02010800040101010101" pitchFamily="2" charset="-122"/>
                <a:sym typeface="+mn-ea"/>
              </a:rPr>
              <a:t>或者</a:t>
            </a:r>
            <a:r>
              <a:rPr kumimoji="1" lang="en-US" altLang="zh-CN" dirty="0" err="1">
                <a:ea typeface="宋体-简" panose="02010800040101010101" pitchFamily="2" charset="-122"/>
                <a:sym typeface="+mn-ea"/>
              </a:rPr>
              <a:t>vue</a:t>
            </a:r>
            <a:r>
              <a:rPr kumimoji="1" lang="en-US" altLang="zh-CN" dirty="0">
                <a:ea typeface="宋体-简" panose="02010800040101010101" pitchFamily="2" charset="-122"/>
                <a:sym typeface="+mn-ea"/>
              </a:rPr>
              <a:t>-router</a:t>
            </a:r>
            <a:r>
              <a:rPr kumimoji="1" lang="zh-CN" altLang="en-US" dirty="0">
                <a:ea typeface="宋体-简" panose="02010800040101010101" pitchFamily="2" charset="-122"/>
                <a:sym typeface="+mn-ea"/>
              </a:rPr>
              <a:t>扣</a:t>
            </a:r>
            <a:r>
              <a:rPr kumimoji="1" lang="en-US" altLang="zh-CN" dirty="0">
                <a:ea typeface="宋体-简" panose="02010800040101010101" pitchFamily="2" charset="-122"/>
                <a:sym typeface="+mn-ea"/>
              </a:rPr>
              <a:t>2</a:t>
            </a:r>
            <a:r>
              <a:rPr kumimoji="1" lang="zh-CN" altLang="en-US" dirty="0">
                <a:ea typeface="宋体-简" panose="02010800040101010101" pitchFamily="2" charset="-122"/>
                <a:sym typeface="+mn-ea"/>
              </a:rPr>
              <a:t>分</a:t>
            </a:r>
            <a:endParaRPr kumimoji="1" lang="en-US" altLang="zh-CN" dirty="0">
              <a:ea typeface="宋体-简" panose="02010800040101010101" pitchFamily="2" charset="-122"/>
              <a:sym typeface="+mn-ea"/>
            </a:endParaRPr>
          </a:p>
          <a:p>
            <a:pPr marL="342900" indent="-342900">
              <a:buFont typeface="Arial" panose="020B0604020202020204" pitchFamily="34" charset="0"/>
              <a:buChar char="•"/>
            </a:pPr>
            <a:r>
              <a:rPr kumimoji="1" lang="zh-CN" altLang="en-US" dirty="0">
                <a:ea typeface="宋体-简" panose="02010800040101010101" pitchFamily="2" charset="-122"/>
                <a:sym typeface="+mn-ea"/>
              </a:rPr>
              <a:t>文档中未正确使用条件渲染扣</a:t>
            </a:r>
            <a:r>
              <a:rPr kumimoji="1" lang="en-US" altLang="zh-CN" dirty="0">
                <a:ea typeface="宋体-简" panose="02010800040101010101" pitchFamily="2" charset="-122"/>
                <a:sym typeface="+mn-ea"/>
              </a:rPr>
              <a:t>2</a:t>
            </a:r>
            <a:r>
              <a:rPr kumimoji="1" lang="zh-CN" altLang="en-US" dirty="0">
                <a:ea typeface="宋体-简" panose="02010800040101010101" pitchFamily="2" charset="-122"/>
                <a:sym typeface="+mn-ea"/>
              </a:rPr>
              <a:t>分</a:t>
            </a:r>
            <a:endParaRPr kumimoji="1" lang="en-US" altLang="zh-CN" dirty="0">
              <a:ea typeface="宋体-简" panose="02010800040101010101" pitchFamily="2" charset="-122"/>
              <a:sym typeface="+mn-ea"/>
            </a:endParaRPr>
          </a:p>
          <a:p>
            <a:pPr marL="342900" indent="-342900">
              <a:buFont typeface="Arial" panose="020B0604020202020204" pitchFamily="34" charset="0"/>
              <a:buChar char="•"/>
            </a:pPr>
            <a:r>
              <a:rPr kumimoji="1" lang="zh-CN" altLang="en-US" dirty="0">
                <a:ea typeface="宋体-简" panose="02010800040101010101" pitchFamily="2" charset="-122"/>
                <a:sym typeface="+mn-ea"/>
              </a:rPr>
              <a:t>演示视频每错误一个步骤扣</a:t>
            </a:r>
            <a:r>
              <a:rPr kumimoji="1" lang="en-US" altLang="zh-CN" dirty="0">
                <a:ea typeface="宋体-简" panose="02010800040101010101" pitchFamily="2" charset="-122"/>
                <a:sym typeface="+mn-ea"/>
              </a:rPr>
              <a:t>1</a:t>
            </a:r>
            <a:r>
              <a:rPr kumimoji="1" lang="zh-CN" altLang="en-US" dirty="0">
                <a:ea typeface="宋体-简" panose="02010800040101010101" pitchFamily="2" charset="-122"/>
                <a:sym typeface="+mn-ea"/>
              </a:rPr>
              <a:t>分</a:t>
            </a:r>
            <a:endParaRPr kumimoji="1" lang="en-US" altLang="zh-CN"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63445" y="1518648"/>
            <a:ext cx="7865110" cy="3970318"/>
          </a:xfrm>
          <a:prstGeom prst="rect">
            <a:avLst/>
          </a:prstGeom>
          <a:noFill/>
        </p:spPr>
        <p:txBody>
          <a:bodyPr wrap="square" rtlCol="0" anchor="t">
            <a:spAutoFit/>
          </a:bodyPr>
          <a:lstStyle/>
          <a:p>
            <a:pPr algn="ctr"/>
            <a:r>
              <a:rPr lang="zh-CN" altLang="en-US" sz="2800" b="1" dirty="0">
                <a:solidFill>
                  <a:schemeClr val="bg2">
                    <a:lumMod val="25000"/>
                  </a:schemeClr>
                </a:solidFill>
                <a:latin typeface="幼圆" panose="02010509060101010101" pitchFamily="49" charset="-122"/>
                <a:ea typeface="幼圆" panose="02010509060101010101" pitchFamily="49" charset="-122"/>
                <a:sym typeface="+mn-ea"/>
              </a:rPr>
              <a:t>学习参考</a:t>
            </a:r>
            <a:endParaRPr lang="en-US" altLang="zh-CN" sz="2800" b="1" dirty="0">
              <a:solidFill>
                <a:schemeClr val="bg2">
                  <a:lumMod val="25000"/>
                </a:schemeClr>
              </a:solidFill>
              <a:latin typeface="幼圆" panose="02010509060101010101" pitchFamily="49" charset="-122"/>
              <a:ea typeface="幼圆" panose="02010509060101010101" pitchFamily="49" charset="-122"/>
              <a:sym typeface="+mn-ea"/>
            </a:endParaRPr>
          </a:p>
          <a:p>
            <a:pPr algn="ctr"/>
            <a:endParaRPr lang="en-US" altLang="zh-CN" sz="2800"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zh-CN" altLang="en-US" sz="2800" dirty="0">
                <a:latin typeface="宋体-简" panose="02010800040101010101" pitchFamily="2" charset="-122"/>
                <a:ea typeface="宋体-简" panose="02010800040101010101" pitchFamily="2" charset="-122"/>
                <a:sym typeface="+mn-ea"/>
              </a:rPr>
              <a:t>前后端交互</a:t>
            </a:r>
            <a:r>
              <a:rPr kumimoji="1" lang="en-US" altLang="zh-CN" sz="2800" dirty="0" err="1">
                <a:latin typeface="宋体-简" panose="02010800040101010101" pitchFamily="2" charset="-122"/>
                <a:ea typeface="宋体-简" panose="02010800040101010101" pitchFamily="2" charset="-122"/>
                <a:sym typeface="+mn-ea"/>
              </a:rPr>
              <a:t>axios</a:t>
            </a:r>
            <a:r>
              <a:rPr kumimoji="1" lang="zh-CN" altLang="en-US" sz="2800" dirty="0">
                <a:latin typeface="宋体-简" panose="02010800040101010101" pitchFamily="2" charset="-122"/>
                <a:ea typeface="宋体-简" panose="02010800040101010101" pitchFamily="2" charset="-122"/>
                <a:sym typeface="+mn-ea"/>
              </a:rPr>
              <a:t>的使用和封装（</a:t>
            </a:r>
            <a:r>
              <a:rPr kumimoji="1" lang="en-US" altLang="zh-CN" sz="2800" dirty="0">
                <a:latin typeface="宋体-简" panose="02010800040101010101" pitchFamily="2" charset="-122"/>
                <a:ea typeface="宋体-简" panose="02010800040101010101" pitchFamily="2" charset="-122"/>
                <a:sym typeface="+mn-ea"/>
              </a:rPr>
              <a:t>P143-147</a:t>
            </a:r>
            <a:r>
              <a:rPr kumimoji="1" lang="zh-CN" altLang="en-US" sz="2800" dirty="0">
                <a:latin typeface="宋体-简" panose="02010800040101010101" pitchFamily="2" charset="-122"/>
                <a:ea typeface="宋体-简" panose="02010800040101010101" pitchFamily="2" charset="-122"/>
                <a:sym typeface="+mn-ea"/>
              </a:rPr>
              <a:t>）：</a:t>
            </a:r>
            <a:r>
              <a:rPr kumimoji="1" lang="en-US" altLang="zh-CN" sz="2800" dirty="0">
                <a:latin typeface="宋体-简" panose="02010800040101010101" pitchFamily="2" charset="-122"/>
                <a:ea typeface="宋体-简" panose="02010800040101010101" pitchFamily="2" charset="-122"/>
                <a:sym typeface="+mn-ea"/>
                <a:hlinkClick r:id="rId2"/>
              </a:rPr>
              <a:t>https://www.bilibili.com/video/BV15741177Eh</a:t>
            </a:r>
            <a:r>
              <a:rPr kumimoji="1" lang="zh-CN" altLang="en-US" sz="1600" dirty="0">
                <a:latin typeface="宋体-简" panose="02010800040101010101" pitchFamily="2" charset="-122"/>
                <a:ea typeface="宋体-简" panose="02010800040101010101" pitchFamily="2" charset="-122"/>
                <a:sym typeface="+mn-ea"/>
              </a:rPr>
              <a:t>（其他内容可能有些老，但是想看的也可以看）</a:t>
            </a:r>
            <a:endParaRPr kumimoji="1" lang="en-US" altLang="zh-CN" sz="2800" dirty="0">
              <a:latin typeface="宋体-简" panose="02010800040101010101" pitchFamily="2" charset="-122"/>
              <a:ea typeface="宋体-简" panose="02010800040101010101" pitchFamily="2" charset="-122"/>
              <a:sym typeface="+mn-ea"/>
            </a:endParaRPr>
          </a:p>
          <a:p>
            <a:pPr marL="342900" indent="-342900">
              <a:buFont typeface="Arial" panose="020B0604020202020204" pitchFamily="34" charset="0"/>
              <a:buChar char="•"/>
            </a:pPr>
            <a:r>
              <a:rPr kumimoji="1" lang="en-US" altLang="zh-CN" sz="2800" dirty="0" err="1">
                <a:ea typeface="宋体-简" panose="02010800040101010101" pitchFamily="2" charset="-122"/>
                <a:sym typeface="+mn-ea"/>
              </a:rPr>
              <a:t>vue</a:t>
            </a:r>
            <a:r>
              <a:rPr kumimoji="1" lang="zh-CN" altLang="en-US" sz="2800" dirty="0">
                <a:ea typeface="宋体-简" panose="02010800040101010101" pitchFamily="2" charset="-122"/>
                <a:sym typeface="+mn-ea"/>
              </a:rPr>
              <a:t>官方文档</a:t>
            </a:r>
            <a:r>
              <a:rPr kumimoji="1" lang="en-US" altLang="zh-CN" sz="2800" dirty="0">
                <a:ea typeface="宋体-简" panose="02010800040101010101" pitchFamily="2" charset="-122"/>
                <a:sym typeface="+mn-ea"/>
                <a:hlinkClick r:id="rId3"/>
              </a:rPr>
              <a:t>https://cn.vuejs.org/</a:t>
            </a:r>
            <a:endParaRPr kumimoji="1" lang="en-US" altLang="zh-CN" sz="2800" dirty="0">
              <a:ea typeface="宋体-简" panose="02010800040101010101" pitchFamily="2" charset="-122"/>
              <a:sym typeface="+mn-ea"/>
            </a:endParaRPr>
          </a:p>
          <a:p>
            <a:pPr marL="342900" indent="-342900">
              <a:buFont typeface="Arial" panose="020B0604020202020204" pitchFamily="34" charset="0"/>
              <a:buChar char="•"/>
            </a:pPr>
            <a:r>
              <a:rPr kumimoji="1" lang="en-US" altLang="zh-CN" sz="2800" dirty="0" err="1">
                <a:ea typeface="宋体-简" panose="02010800040101010101" pitchFamily="2" charset="-122"/>
                <a:sym typeface="+mn-ea"/>
              </a:rPr>
              <a:t>mdn</a:t>
            </a:r>
            <a:r>
              <a:rPr kumimoji="1" lang="en-US" altLang="zh-CN" sz="2800" dirty="0">
                <a:ea typeface="宋体-简" panose="02010800040101010101" pitchFamily="2" charset="-122"/>
                <a:sym typeface="+mn-ea"/>
              </a:rPr>
              <a:t>-web</a:t>
            </a:r>
            <a:r>
              <a:rPr kumimoji="1" lang="zh-CN" altLang="en-US" sz="2800" dirty="0">
                <a:ea typeface="宋体-简" panose="02010800040101010101" pitchFamily="2" charset="-122"/>
                <a:sym typeface="+mn-ea"/>
              </a:rPr>
              <a:t>文档</a:t>
            </a:r>
            <a:r>
              <a:rPr kumimoji="1" lang="en-US" altLang="zh-CN" sz="2800" dirty="0">
                <a:ea typeface="宋体-简" panose="02010800040101010101" pitchFamily="2" charset="-122"/>
                <a:sym typeface="+mn-ea"/>
                <a:hlinkClick r:id="rId4"/>
              </a:rPr>
              <a:t>https://developer.mozilla.org/zh-CN/</a:t>
            </a:r>
            <a:r>
              <a:rPr kumimoji="1" lang="en-US" altLang="zh-CN" sz="2800" dirty="0">
                <a:ea typeface="宋体-简" panose="02010800040101010101" pitchFamily="2" charset="-122"/>
                <a:sym typeface="+mn-ea"/>
              </a:rPr>
              <a:t>  </a:t>
            </a:r>
          </a:p>
          <a:p>
            <a:pPr marL="342900" indent="-342900">
              <a:buFont typeface="Arial" panose="020B0604020202020204" pitchFamily="34" charset="0"/>
              <a:buChar char="•"/>
            </a:pPr>
            <a:endParaRPr kumimoji="1" lang="zh-CN" altLang="en-US" sz="2800" dirty="0">
              <a:ea typeface="宋体-简" panose="0201080004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3" name="矩形 12"/>
          <p:cNvSpPr/>
          <p:nvPr/>
        </p:nvSpPr>
        <p:spPr>
          <a:xfrm>
            <a:off x="5991935" y="3179060"/>
            <a:ext cx="2907784" cy="830997"/>
          </a:xfrm>
          <a:prstGeom prst="rect">
            <a:avLst/>
          </a:prstGeom>
        </p:spPr>
        <p:txBody>
          <a:bodyPr wrap="none">
            <a:spAutoFit/>
          </a:bodyPr>
          <a:lstStyle/>
          <a:p>
            <a:r>
              <a:rPr lang="en-US" altLang="zh-CN" sz="4800" b="1" spc="600" dirty="0">
                <a:solidFill>
                  <a:srgbClr val="475574"/>
                </a:solidFill>
                <a:cs typeface="+mn-ea"/>
                <a:sym typeface="+mn-lt"/>
              </a:rPr>
              <a:t>Vue</a:t>
            </a:r>
            <a:r>
              <a:rPr lang="zh-CN" altLang="en-US" sz="4800" b="1" spc="600" dirty="0">
                <a:solidFill>
                  <a:srgbClr val="475574"/>
                </a:solidFill>
                <a:cs typeface="+mn-ea"/>
                <a:sym typeface="+mn-lt"/>
              </a:rPr>
              <a:t>基础</a:t>
            </a: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360681" y="426072"/>
            <a:ext cx="2540247"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a:t>
            </a:r>
            <a:r>
              <a:rPr lang="zh-CN" altLang="en-US" sz="3200" dirty="0">
                <a:ln/>
                <a:solidFill>
                  <a:schemeClr val="bg1"/>
                </a:solidFill>
                <a:effectLst>
                  <a:outerShdw blurRad="38100" dist="19050" dir="2700000" algn="tl" rotWithShape="0">
                    <a:schemeClr val="dk1">
                      <a:alpha val="40000"/>
                    </a:schemeClr>
                  </a:outerShdw>
                </a:effectLst>
              </a:rPr>
              <a:t>实例注册</a:t>
            </a:r>
          </a:p>
        </p:txBody>
      </p:sp>
      <p:pic>
        <p:nvPicPr>
          <p:cNvPr id="2" name="图片 1">
            <a:extLst>
              <a:ext uri="{FF2B5EF4-FFF2-40B4-BE49-F238E27FC236}">
                <a16:creationId xmlns:a16="http://schemas.microsoft.com/office/drawing/2014/main" id="{9857351E-E36E-4749-9051-7DA09F8CCCBF}"/>
              </a:ext>
            </a:extLst>
          </p:cNvPr>
          <p:cNvPicPr>
            <a:picLocks noChangeAspect="1"/>
          </p:cNvPicPr>
          <p:nvPr/>
        </p:nvPicPr>
        <p:blipFill>
          <a:blip r:embed="rId3"/>
          <a:stretch>
            <a:fillRect/>
          </a:stretch>
        </p:blipFill>
        <p:spPr>
          <a:xfrm>
            <a:off x="0" y="1588984"/>
            <a:ext cx="12192000" cy="36800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330700" y="306150"/>
            <a:ext cx="1826141" cy="584775"/>
          </a:xfrm>
          <a:prstGeom prst="rect">
            <a:avLst/>
          </a:prstGeom>
          <a:noFill/>
        </p:spPr>
        <p:txBody>
          <a:bodyPr wrap="none" rtlCol="0">
            <a:spAutoFit/>
          </a:bodyPr>
          <a:lstStyle/>
          <a:p>
            <a:r>
              <a:rPr lang="zh-CN" altLang="en-US" sz="3200" dirty="0">
                <a:ln/>
                <a:solidFill>
                  <a:schemeClr val="bg1"/>
                </a:solidFill>
                <a:effectLst>
                  <a:outerShdw blurRad="38100" dist="19050" dir="2700000" algn="tl" rotWithShape="0">
                    <a:schemeClr val="dk1">
                      <a:alpha val="40000"/>
                    </a:schemeClr>
                  </a:outerShdw>
                </a:effectLst>
              </a:rPr>
              <a:t>条件渲染</a:t>
            </a:r>
          </a:p>
        </p:txBody>
      </p:sp>
      <p:pic>
        <p:nvPicPr>
          <p:cNvPr id="6" name="图片 5">
            <a:extLst>
              <a:ext uri="{FF2B5EF4-FFF2-40B4-BE49-F238E27FC236}">
                <a16:creationId xmlns:a16="http://schemas.microsoft.com/office/drawing/2014/main" id="{D6BE9B2A-7088-463F-AF7A-666BF59BFBCA}"/>
              </a:ext>
            </a:extLst>
          </p:cNvPr>
          <p:cNvPicPr>
            <a:picLocks noChangeAspect="1"/>
          </p:cNvPicPr>
          <p:nvPr/>
        </p:nvPicPr>
        <p:blipFill>
          <a:blip r:embed="rId3"/>
          <a:stretch>
            <a:fillRect/>
          </a:stretch>
        </p:blipFill>
        <p:spPr>
          <a:xfrm>
            <a:off x="1672968" y="1095103"/>
            <a:ext cx="8846063" cy="5108891"/>
          </a:xfrm>
          <a:prstGeom prst="rect">
            <a:avLst/>
          </a:prstGeom>
        </p:spPr>
      </p:pic>
    </p:spTree>
    <p:extLst>
      <p:ext uri="{BB962C8B-B14F-4D97-AF65-F5344CB8AC3E}">
        <p14:creationId xmlns:p14="http://schemas.microsoft.com/office/powerpoint/2010/main" val="3517001307"/>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300720" y="321141"/>
            <a:ext cx="1826141" cy="584775"/>
          </a:xfrm>
          <a:prstGeom prst="rect">
            <a:avLst/>
          </a:prstGeom>
          <a:noFill/>
        </p:spPr>
        <p:txBody>
          <a:bodyPr wrap="none" rtlCol="0">
            <a:spAutoFit/>
          </a:bodyPr>
          <a:lstStyle/>
          <a:p>
            <a:r>
              <a:rPr lang="zh-CN" altLang="en-US" sz="3200" dirty="0">
                <a:ln/>
                <a:solidFill>
                  <a:schemeClr val="bg1"/>
                </a:solidFill>
                <a:effectLst>
                  <a:outerShdw blurRad="38100" dist="19050" dir="2700000" algn="tl" rotWithShape="0">
                    <a:schemeClr val="dk1">
                      <a:alpha val="40000"/>
                    </a:schemeClr>
                  </a:outerShdw>
                </a:effectLst>
              </a:rPr>
              <a:t>循环渲染</a:t>
            </a:r>
          </a:p>
        </p:txBody>
      </p:sp>
      <p:pic>
        <p:nvPicPr>
          <p:cNvPr id="2" name="图片 1">
            <a:extLst>
              <a:ext uri="{FF2B5EF4-FFF2-40B4-BE49-F238E27FC236}">
                <a16:creationId xmlns:a16="http://schemas.microsoft.com/office/drawing/2014/main" id="{CF3CF1E0-3060-4200-93AE-18CC28FCA258}"/>
              </a:ext>
            </a:extLst>
          </p:cNvPr>
          <p:cNvPicPr>
            <a:picLocks noChangeAspect="1"/>
          </p:cNvPicPr>
          <p:nvPr/>
        </p:nvPicPr>
        <p:blipFill>
          <a:blip r:embed="rId3"/>
          <a:stretch>
            <a:fillRect/>
          </a:stretch>
        </p:blipFill>
        <p:spPr>
          <a:xfrm>
            <a:off x="225043" y="569728"/>
            <a:ext cx="11741914" cy="5718544"/>
          </a:xfrm>
          <a:prstGeom prst="rect">
            <a:avLst/>
          </a:prstGeom>
        </p:spPr>
      </p:pic>
    </p:spTree>
    <p:extLst>
      <p:ext uri="{BB962C8B-B14F-4D97-AF65-F5344CB8AC3E}">
        <p14:creationId xmlns:p14="http://schemas.microsoft.com/office/powerpoint/2010/main" val="829446091"/>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360681" y="321141"/>
            <a:ext cx="1826141" cy="584775"/>
          </a:xfrm>
          <a:prstGeom prst="rect">
            <a:avLst/>
          </a:prstGeom>
          <a:noFill/>
        </p:spPr>
        <p:txBody>
          <a:bodyPr wrap="none" rtlCol="0">
            <a:spAutoFit/>
          </a:bodyPr>
          <a:lstStyle/>
          <a:p>
            <a:r>
              <a:rPr lang="zh-CN" altLang="en-US" sz="3200" dirty="0">
                <a:ln/>
                <a:solidFill>
                  <a:schemeClr val="bg1"/>
                </a:solidFill>
                <a:effectLst>
                  <a:outerShdw blurRad="38100" dist="19050" dir="2700000" algn="tl" rotWithShape="0">
                    <a:schemeClr val="dk1">
                      <a:alpha val="40000"/>
                    </a:schemeClr>
                  </a:outerShdw>
                </a:effectLst>
              </a:rPr>
              <a:t>双向绑定</a:t>
            </a:r>
          </a:p>
        </p:txBody>
      </p:sp>
      <p:pic>
        <p:nvPicPr>
          <p:cNvPr id="3" name="图片 2">
            <a:extLst>
              <a:ext uri="{FF2B5EF4-FFF2-40B4-BE49-F238E27FC236}">
                <a16:creationId xmlns:a16="http://schemas.microsoft.com/office/drawing/2014/main" id="{FEF5441A-9396-4200-9EBD-2892136599E6}"/>
              </a:ext>
            </a:extLst>
          </p:cNvPr>
          <p:cNvPicPr>
            <a:picLocks noChangeAspect="1"/>
          </p:cNvPicPr>
          <p:nvPr/>
        </p:nvPicPr>
        <p:blipFill>
          <a:blip r:embed="rId3"/>
          <a:stretch>
            <a:fillRect/>
          </a:stretch>
        </p:blipFill>
        <p:spPr>
          <a:xfrm>
            <a:off x="1605907" y="1398856"/>
            <a:ext cx="8980186" cy="4060288"/>
          </a:xfrm>
          <a:prstGeom prst="rect">
            <a:avLst/>
          </a:prstGeom>
        </p:spPr>
      </p:pic>
    </p:spTree>
    <p:extLst>
      <p:ext uri="{BB962C8B-B14F-4D97-AF65-F5344CB8AC3E}">
        <p14:creationId xmlns:p14="http://schemas.microsoft.com/office/powerpoint/2010/main" val="42108366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300720" y="321141"/>
            <a:ext cx="3764172" cy="584775"/>
          </a:xfrm>
          <a:prstGeom prst="rect">
            <a:avLst/>
          </a:prstGeom>
          <a:noFill/>
        </p:spPr>
        <p:txBody>
          <a:bodyPr wrap="none" rtlCol="0">
            <a:spAutoFit/>
          </a:bodyPr>
          <a:lstStyle/>
          <a:p>
            <a:r>
              <a:rPr lang="zh-CN" altLang="en-US" sz="3200" dirty="0">
                <a:ln/>
                <a:solidFill>
                  <a:schemeClr val="bg1"/>
                </a:solidFill>
                <a:effectLst>
                  <a:outerShdw blurRad="38100" dist="19050" dir="2700000" algn="tl" rotWithShape="0">
                    <a:schemeClr val="dk1">
                      <a:alpha val="40000"/>
                    </a:schemeClr>
                  </a:outerShdw>
                </a:effectLst>
              </a:rPr>
              <a:t>监听事件</a:t>
            </a:r>
            <a:r>
              <a:rPr lang="en-US" altLang="zh-CN" sz="3200" dirty="0">
                <a:ln/>
                <a:solidFill>
                  <a:schemeClr val="bg1"/>
                </a:solidFill>
                <a:effectLst>
                  <a:outerShdw blurRad="38100" dist="19050" dir="2700000" algn="tl" rotWithShape="0">
                    <a:schemeClr val="dk1">
                      <a:alpha val="40000"/>
                    </a:schemeClr>
                  </a:outerShdw>
                </a:effectLst>
              </a:rPr>
              <a:t>——</a:t>
            </a:r>
            <a:r>
              <a:rPr lang="zh-CN" altLang="en-US" sz="3200" dirty="0">
                <a:ln/>
                <a:solidFill>
                  <a:schemeClr val="bg1"/>
                </a:solidFill>
                <a:effectLst>
                  <a:outerShdw blurRad="38100" dist="19050" dir="2700000" algn="tl" rotWithShape="0">
                    <a:schemeClr val="dk1">
                      <a:alpha val="40000"/>
                    </a:schemeClr>
                  </a:outerShdw>
                </a:effectLst>
              </a:rPr>
              <a:t>内联</a:t>
            </a:r>
            <a:r>
              <a:rPr lang="en-US" altLang="zh-CN" sz="3200" dirty="0" err="1">
                <a:ln/>
                <a:solidFill>
                  <a:schemeClr val="bg1"/>
                </a:solidFill>
                <a:effectLst>
                  <a:outerShdw blurRad="38100" dist="19050" dir="2700000" algn="tl" rotWithShape="0">
                    <a:schemeClr val="dk1">
                      <a:alpha val="40000"/>
                    </a:schemeClr>
                  </a:outerShdw>
                </a:effectLst>
              </a:rPr>
              <a:t>js</a:t>
            </a:r>
            <a:endParaRPr lang="zh-CN" altLang="en-US" sz="3200" dirty="0">
              <a:ln/>
              <a:solidFill>
                <a:schemeClr val="bg1"/>
              </a:solidFill>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78871598-C7FD-467F-B353-E19CA87CE08A}"/>
              </a:ext>
            </a:extLst>
          </p:cNvPr>
          <p:cNvPicPr>
            <a:picLocks noChangeAspect="1"/>
          </p:cNvPicPr>
          <p:nvPr/>
        </p:nvPicPr>
        <p:blipFill>
          <a:blip r:embed="rId3"/>
          <a:stretch>
            <a:fillRect/>
          </a:stretch>
        </p:blipFill>
        <p:spPr>
          <a:xfrm>
            <a:off x="0" y="669324"/>
            <a:ext cx="12192000" cy="5519352"/>
          </a:xfrm>
          <a:prstGeom prst="rect">
            <a:avLst/>
          </a:prstGeom>
        </p:spPr>
      </p:pic>
    </p:spTree>
    <p:extLst>
      <p:ext uri="{BB962C8B-B14F-4D97-AF65-F5344CB8AC3E}">
        <p14:creationId xmlns:p14="http://schemas.microsoft.com/office/powerpoint/2010/main" val="371374652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1026</TotalTime>
  <Words>3050</Words>
  <Application>Microsoft Office PowerPoint</Application>
  <PresentationFormat>宽屏</PresentationFormat>
  <Paragraphs>215</Paragraphs>
  <Slides>33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-apple-system</vt:lpstr>
      <vt:lpstr>Menlo</vt:lpstr>
      <vt:lpstr>等线</vt:lpstr>
      <vt:lpstr>黑体</vt:lpstr>
      <vt:lpstr>宋体-简</vt:lpstr>
      <vt:lpstr>幼圆</vt:lpstr>
      <vt:lpstr>Arial</vt:lpstr>
      <vt:lpstr>Calibri</vt:lpstr>
      <vt:lpstr>Source Sans Pro</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user</dc:creator>
  <cp:keywords>user</cp:keywords>
  <dc:description>——</dc:description>
  <cp:lastModifiedBy>1531622791@qq.com</cp:lastModifiedBy>
  <cp:revision>906</cp:revision>
  <dcterms:created xsi:type="dcterms:W3CDTF">2017-08-18T03:02:00Z</dcterms:created>
  <dcterms:modified xsi:type="dcterms:W3CDTF">2021-03-31T07:39:53Z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