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94" r:id="rId3"/>
    <p:sldId id="295" r:id="rId4"/>
    <p:sldId id="447" r:id="rId5"/>
    <p:sldId id="448" r:id="rId6"/>
    <p:sldId id="296" r:id="rId7"/>
    <p:sldId id="299" r:id="rId8"/>
    <p:sldId id="354" r:id="rId9"/>
    <p:sldId id="439" r:id="rId10"/>
    <p:sldId id="440" r:id="rId11"/>
    <p:sldId id="441" r:id="rId12"/>
    <p:sldId id="420" r:id="rId13"/>
    <p:sldId id="442" r:id="rId14"/>
    <p:sldId id="443" r:id="rId15"/>
    <p:sldId id="444" r:id="rId16"/>
    <p:sldId id="446" r:id="rId17"/>
    <p:sldId id="445" r:id="rId18"/>
    <p:sldId id="346" r:id="rId19"/>
    <p:sldId id="347" r:id="rId20"/>
    <p:sldId id="257" r:id="rId21"/>
    <p:sldId id="351" r:id="rId22"/>
    <p:sldId id="350" r:id="rId23"/>
    <p:sldId id="468" r:id="rId24"/>
    <p:sldId id="30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99"/>
    <a:srgbClr val="FF0066"/>
    <a:srgbClr val="FF6699"/>
    <a:srgbClr val="FF7C80"/>
    <a:srgbClr val="FF660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2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518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软件工程基础 第四次实验</a:t>
            </a:r>
            <a:endParaRPr lang="zh-CN" altLang="en-US" sz="5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5213"/>
            <a:ext cx="9144000" cy="7508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7C80"/>
                </a:solidFill>
              </a:rPr>
              <a:t>后端入门基础</a:t>
            </a:r>
            <a:r>
              <a:rPr lang="en-US" altLang="zh-CN" sz="3600" b="1" dirty="0">
                <a:solidFill>
                  <a:srgbClr val="FF7C80"/>
                </a:solidFill>
              </a:rPr>
              <a:t>——Spring Boot</a:t>
            </a:r>
            <a:endParaRPr lang="en-US" altLang="zh-CN" sz="3600" b="1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service-</a:t>
            </a:r>
            <a:r>
              <a:rPr lang="zh-CN" altLang="en-US" sz="2400" dirty="0"/>
              <a:t>服务层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93775" y="2286635"/>
            <a:ext cx="10084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服务层相应控制层调用，如果需要则调用数据层，本质为后端逻辑。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@Service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：标记为服务层接口实体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需要提供接口类和实体类两类。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配置文件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918970" y="1165860"/>
            <a:ext cx="733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配置文件处在</a:t>
            </a:r>
            <a:r>
              <a:rPr lang="en-US" altLang="zh-CN" b="1"/>
              <a:t>resources</a:t>
            </a:r>
            <a:r>
              <a:rPr lang="zh-CN" altLang="en-US" b="1"/>
              <a:t>文件夹下，有</a:t>
            </a:r>
            <a:r>
              <a:rPr lang="en-US" altLang="zh-CN" b="1"/>
              <a:t>.properties</a:t>
            </a:r>
            <a:r>
              <a:rPr lang="zh-CN" altLang="en-US" b="1"/>
              <a:t>和</a:t>
            </a:r>
            <a:r>
              <a:rPr lang="en-US" altLang="zh-CN" b="1"/>
              <a:t>.yml</a:t>
            </a:r>
            <a:r>
              <a:rPr lang="zh-CN" altLang="en-US" b="1"/>
              <a:t>两种后缀，除格式外无本质区别。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991360" y="2208530"/>
            <a:ext cx="71856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/>
            <a:r>
              <a:rPr lang="zh-CN" altLang="en-US"/>
              <a:t>基本配置文件格式举例（</a:t>
            </a:r>
            <a:r>
              <a:rPr lang="en-US" altLang="zh-CN"/>
              <a:t>.yml</a:t>
            </a:r>
            <a:r>
              <a:rPr lang="zh-CN" altLang="en-US"/>
              <a:t>文件，其语法请参考提供的</a:t>
            </a:r>
            <a:r>
              <a:rPr lang="zh-CN" altLang="en-US"/>
              <a:t>资料）：</a:t>
            </a:r>
            <a:endParaRPr lang="zh-CN" altLang="en-US"/>
          </a:p>
          <a:p>
            <a:pPr lvl="1" algn="l"/>
            <a:r>
              <a:rPr lang="zh-CN" altLang="en-US"/>
              <a:t>spring:</a:t>
            </a:r>
            <a:endParaRPr lang="zh-CN" altLang="en-US"/>
          </a:p>
          <a:p>
            <a:pPr lvl="1" algn="l"/>
            <a:r>
              <a:rPr lang="zh-CN" altLang="en-US"/>
              <a:t>  datasource:</a:t>
            </a:r>
            <a:endParaRPr lang="zh-CN" altLang="en-US"/>
          </a:p>
          <a:p>
            <a:pPr lvl="1" algn="l"/>
            <a:r>
              <a:rPr lang="zh-CN" altLang="en-US"/>
              <a:t>    url: jdbc:mysql://127.0.0.1:3306/lab</a:t>
            </a:r>
            <a:endParaRPr lang="zh-CN" altLang="en-US"/>
          </a:p>
          <a:p>
            <a:pPr lvl="1" algn="l"/>
            <a:r>
              <a:rPr lang="zh-CN" altLang="en-US"/>
              <a:t>    username: root</a:t>
            </a:r>
            <a:endParaRPr lang="zh-CN" altLang="en-US"/>
          </a:p>
          <a:p>
            <a:pPr lvl="1" algn="l"/>
            <a:r>
              <a:rPr lang="zh-CN" altLang="en-US"/>
              <a:t>    password:</a:t>
            </a:r>
            <a:endParaRPr lang="zh-CN" altLang="en-US"/>
          </a:p>
          <a:p>
            <a:pPr lvl="1" algn="l"/>
            <a:r>
              <a:rPr lang="zh-CN" altLang="en-US"/>
              <a:t>  jpa:</a:t>
            </a:r>
            <a:endParaRPr lang="zh-CN" altLang="en-US"/>
          </a:p>
          <a:p>
            <a:pPr lvl="1" algn="l"/>
            <a:r>
              <a:rPr lang="zh-CN" altLang="en-US"/>
              <a:t>    hibernate:</a:t>
            </a:r>
            <a:endParaRPr lang="zh-CN" altLang="en-US"/>
          </a:p>
          <a:p>
            <a:pPr lvl="1" algn="l"/>
            <a:r>
              <a:rPr lang="zh-CN" altLang="en-US"/>
              <a:t>      ddl-auto: update</a:t>
            </a:r>
            <a:endParaRPr lang="zh-CN" altLang="en-US"/>
          </a:p>
          <a:p>
            <a:pPr lvl="1" algn="l"/>
            <a:r>
              <a:rPr lang="zh-CN" altLang="en-US"/>
              <a:t>mybatis:</a:t>
            </a:r>
            <a:endParaRPr lang="zh-CN" altLang="en-US"/>
          </a:p>
          <a:p>
            <a:pPr lvl="1" algn="l"/>
            <a:r>
              <a:rPr lang="zh-CN" altLang="en-US"/>
              <a:t>  mapper-locations: classpath:mapper/*.xml</a:t>
            </a:r>
            <a:endParaRPr lang="zh-CN" altLang="en-US"/>
          </a:p>
          <a:p>
            <a:pPr lvl="1" algn="l"/>
            <a:r>
              <a:rPr lang="zh-CN" altLang="en-US"/>
              <a:t>  type-aliases-package: com.example.demo.Entity</a:t>
            </a:r>
            <a:endParaRPr lang="zh-CN" altLang="en-US"/>
          </a:p>
          <a:p>
            <a:pPr lvl="1" algn="l"/>
            <a:r>
              <a:rPr lang="zh-CN" altLang="en-US"/>
              <a:t>server:</a:t>
            </a:r>
            <a:endParaRPr lang="zh-CN" altLang="en-US"/>
          </a:p>
          <a:p>
            <a:pPr lvl="1" algn="l"/>
            <a:r>
              <a:rPr lang="zh-CN" altLang="en-US"/>
              <a:t>  port: 8090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项目启动器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30145" y="2472690"/>
            <a:ext cx="7331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b="1"/>
              <a:t>项目启动器位于四层结构同一目录下（</a:t>
            </a:r>
            <a:r>
              <a:rPr lang="en-US" altLang="zh-CN" b="1"/>
              <a:t>[</a:t>
            </a:r>
            <a:r>
              <a:rPr lang="zh-CN" altLang="en-US" b="1"/>
              <a:t>项目名</a:t>
            </a:r>
            <a:r>
              <a:rPr lang="en-US" altLang="zh-CN" b="1"/>
              <a:t>]Application.java</a:t>
            </a:r>
            <a:r>
              <a:rPr lang="zh-CN" b="1"/>
              <a:t>），本质为一个</a:t>
            </a:r>
            <a:r>
              <a:rPr lang="en-US" altLang="zh-CN" b="1"/>
              <a:t>main</a:t>
            </a:r>
            <a:r>
              <a:rPr lang="zh-CN" altLang="en-US" b="1"/>
              <a:t>函数作为启动项，需要使用</a:t>
            </a:r>
            <a:r>
              <a:rPr lang="en-US" altLang="zh-CN" b="1"/>
              <a:t>@SpringBootApplication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+mj-ea"/>
              </a:rPr>
              <a:t>session</a:t>
            </a:r>
            <a:r>
              <a:rPr lang="zh-CN" altLang="en-US" b="1" dirty="0">
                <a:solidFill>
                  <a:srgbClr val="0070C0"/>
                </a:solidFill>
                <a:latin typeface="+mj-ea"/>
              </a:rPr>
              <a:t>处理办法</a:t>
            </a:r>
            <a:endParaRPr lang="zh-CN" altLang="en-US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1.HttpSession</a:t>
            </a:r>
            <a:endParaRPr lang="en-US" altLang="zh-CN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传统</a:t>
            </a:r>
            <a:r>
              <a:rPr lang="en-US" altLang="zh-CN" sz="2400" dirty="0"/>
              <a:t>session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94155" y="2197735"/>
            <a:ext cx="92036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使用：</a:t>
            </a:r>
            <a:endParaRPr lang="zh-CN" b="1"/>
          </a:p>
          <a:p>
            <a:r>
              <a:rPr lang="en-US" altLang="zh-CN" b="1"/>
              <a:t>	</a:t>
            </a:r>
            <a:r>
              <a:rPr lang="zh-CN" b="1"/>
              <a:t>HttpServletRequest request = ((ServletRequestAttributes) RequestContextHolder.getRequestAttributes()).getRequest();</a:t>
            </a:r>
            <a:endParaRPr lang="zh-CN" b="1"/>
          </a:p>
          <a:p>
            <a:r>
              <a:rPr lang="zh-CN" altLang="en-US" b="1"/>
              <a:t>来获取当前</a:t>
            </a:r>
            <a:r>
              <a:rPr lang="en-US" altLang="zh-CN" b="1"/>
              <a:t>HTTP</a:t>
            </a:r>
            <a:r>
              <a:rPr lang="zh-CN" altLang="en-US" b="1"/>
              <a:t>请求</a:t>
            </a:r>
            <a:endParaRPr lang="zh-CN" altLang="en-US" b="1"/>
          </a:p>
          <a:p>
            <a:r>
              <a:rPr lang="zh-CN" altLang="en-US" b="1"/>
              <a:t>之后使用：</a:t>
            </a:r>
            <a:endParaRPr lang="zh-CN" altLang="en-US" b="1"/>
          </a:p>
          <a:p>
            <a:r>
              <a:rPr lang="en-US" altLang="zh-CN" b="1"/>
              <a:t>	HttpSession session = request.getSession();</a:t>
            </a:r>
            <a:endParaRPr lang="en-US" altLang="zh-CN" b="1"/>
          </a:p>
          <a:p>
            <a:r>
              <a:rPr lang="en-US" altLang="zh-CN" b="1"/>
              <a:t>               session.setAttribute("xxx", xxx);</a:t>
            </a:r>
            <a:endParaRPr lang="en-US" altLang="zh-CN" b="1"/>
          </a:p>
          <a:p>
            <a:r>
              <a:rPr lang="zh-CN" altLang="en-US" b="1"/>
              <a:t>来设置</a:t>
            </a:r>
            <a:r>
              <a:rPr lang="en-US" altLang="zh-CN" b="1"/>
              <a:t>session</a:t>
            </a:r>
            <a:r>
              <a:rPr lang="zh-CN" altLang="en-US" b="1"/>
              <a:t>中的值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（也可以将</a:t>
            </a:r>
            <a:r>
              <a:rPr lang="en-US" altLang="zh-CN" b="1"/>
              <a:t>controller</a:t>
            </a:r>
            <a:r>
              <a:rPr lang="zh-CN" altLang="en-US" b="1"/>
              <a:t>的参数直接写为</a:t>
            </a:r>
            <a:r>
              <a:rPr lang="en-US" altLang="zh-CN" b="1"/>
              <a:t>xxxController(</a:t>
            </a:r>
            <a:r>
              <a:rPr lang="zh-CN" b="1">
                <a:sym typeface="+mn-ea"/>
              </a:rPr>
              <a:t>HttpServletRequest request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/>
              <a:t>直接获取当前请求）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69758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2.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加密后放入</a:t>
            </a:r>
            <a:r>
              <a:rPr lang="en-US" altLang="zh-CN" b="1" dirty="0">
                <a:solidFill>
                  <a:srgbClr val="009999"/>
                </a:solidFill>
                <a:latin typeface="+mj-ea"/>
              </a:rPr>
              <a:t>body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中前后端传递</a:t>
            </a:r>
            <a:endParaRPr lang="zh-CN" altLang="en-US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相关应用推荐</a:t>
            </a:r>
            <a:endParaRPr lang="zh-CN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1.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后端测试工具</a:t>
            </a:r>
            <a:endParaRPr lang="zh-CN" altLang="en-US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6680"/>
            <a:ext cx="9832340" cy="5367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95865" y="2453640"/>
            <a:ext cx="1864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可在没有前端的情况下测试后端</a:t>
            </a:r>
            <a:r>
              <a:rPr lang="en-US" altLang="zh-CN"/>
              <a:t>API</a:t>
            </a:r>
            <a:r>
              <a:rPr lang="zh-CN" altLang="en-US"/>
              <a:t>，模拟</a:t>
            </a:r>
            <a:r>
              <a:rPr lang="en-US" altLang="zh-CN"/>
              <a:t>HTML</a:t>
            </a:r>
            <a:r>
              <a:rPr lang="zh-CN" altLang="en-US"/>
              <a:t>请求，前后端分离开发的必备利器！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实验大致内容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00505" y="1865988"/>
            <a:ext cx="919052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本次实验将带大家从零开始创建一个</a:t>
            </a:r>
            <a:r>
              <a:rPr lang="en-US" altLang="zh-CN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后端项目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2.</a:t>
            </a:r>
            <a:r>
              <a:rPr lang="zh-CN" altLang="en-US" b="1" dirty="0">
                <a:solidFill>
                  <a:srgbClr val="009999"/>
                </a:solidFill>
                <a:latin typeface="+mj-ea"/>
              </a:rPr>
              <a:t>数据库可视化工具</a:t>
            </a:r>
            <a:endParaRPr lang="zh-CN" altLang="en-US" b="1" dirty="0">
              <a:solidFill>
                <a:srgbClr val="00999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Datagrip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71320"/>
            <a:ext cx="9681210" cy="5072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61575" y="3004185"/>
            <a:ext cx="1830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处理数据库相当方便，不用牢记所有数据库指令，界面美观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67190" y="2994025"/>
            <a:ext cx="277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界面简洁，功能</a:t>
            </a:r>
            <a:r>
              <a:rPr lang="zh-CN" altLang="en-US"/>
              <a:t>齐全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631315"/>
            <a:ext cx="8756650" cy="456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21310" y="2336393"/>
            <a:ext cx="45493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13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谢 谢</a:t>
            </a:r>
            <a:endParaRPr lang="zh-CN" altLang="en-US" sz="10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项目创建</a:t>
            </a:r>
            <a:endParaRPr lang="zh-CN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项目创建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600325" y="1805305"/>
            <a:ext cx="6495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通过官网生成：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Spring Initializer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本地生成：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Maven project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8850" y="5149215"/>
            <a:ext cx="773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所有的依赖包都可以通过复制粘贴方式加入</a:t>
            </a:r>
            <a:r>
              <a:rPr lang="en-US" altLang="zh-CN"/>
              <a:t>pom.xml</a:t>
            </a:r>
            <a:r>
              <a:rPr lang="zh-CN" altLang="en-US"/>
              <a:t>，由</a:t>
            </a:r>
            <a:r>
              <a:rPr lang="en-US" altLang="zh-CN"/>
              <a:t>IDE</a:t>
            </a:r>
            <a:r>
              <a:rPr lang="zh-CN" altLang="en-US"/>
              <a:t>自动导入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项目结构</a:t>
            </a:r>
            <a:endParaRPr lang="zh-CN" b="1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项目结构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75995" y="1721485"/>
            <a:ext cx="102393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项目大致分为四层：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-controller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-entity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-mapper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-service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controller-</a:t>
            </a:r>
            <a:r>
              <a:rPr lang="zh-CN" altLang="en-US" sz="2400" dirty="0"/>
              <a:t>控制层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4100" y="1865630"/>
            <a:ext cx="10084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控制层接收前端请求，调用后端服务层，实现前后端的交互。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：标记为控制类，处理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@ResponseBody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：将返回值打包为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格式作为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返回给前端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@RestController=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@Controller+@ResponseBody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@RequestBody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：标记参数来源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PostMapping/GetMapping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）：声明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和请求方式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entity-</a:t>
            </a:r>
            <a:r>
              <a:rPr lang="zh-CN" altLang="en-US" sz="2400" dirty="0"/>
              <a:t>实体层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4100" y="2275840"/>
            <a:ext cx="100844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实体层装有项目所需的实体类，并与数据库表项相对应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@Entity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：标记为实体类，对应数据库表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：设置属性为主键，建表必不可少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@GenerateValue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：设置主键的自动生成方式，通过参数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strategy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4225" y="5368925"/>
            <a:ext cx="554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（实体层的文件路径需要在配置文件中标记）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mapper</a:t>
            </a:r>
            <a:r>
              <a:rPr lang="zh-CN" altLang="en-US" sz="2400" dirty="0"/>
              <a:t>（</a:t>
            </a:r>
            <a:r>
              <a:rPr lang="en-US" altLang="zh-CN" sz="2400" dirty="0"/>
              <a:t>dao</a:t>
            </a:r>
            <a:r>
              <a:rPr lang="zh-CN" altLang="en-US" sz="2400" dirty="0"/>
              <a:t>）</a:t>
            </a:r>
            <a:r>
              <a:rPr lang="en-US" altLang="zh-CN" sz="2400" dirty="0"/>
              <a:t>-</a:t>
            </a:r>
            <a:r>
              <a:rPr lang="zh-CN" altLang="en-US" sz="2400" dirty="0"/>
              <a:t>数据层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4100" y="1865630"/>
            <a:ext cx="10084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数据层相应服务层的调用，利用数据库语句对数据库直接进行增删改查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@mapper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：标记为数据类，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这是一个数据层接口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：数据库操作语句的集合，做数据库操作，其中需要配置数据层类的目录，并且要在配置文件中声明所有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7230,&quot;width&quot;:138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1719</Words>
  <Application>WPS 演示</Application>
  <PresentationFormat>宽屏</PresentationFormat>
  <Paragraphs>156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Black</vt:lpstr>
      <vt:lpstr>Arial Unicode MS</vt:lpstr>
      <vt:lpstr>等线</vt:lpstr>
      <vt:lpstr>Office 主题​​</vt:lpstr>
      <vt:lpstr>软件工程基础 第四次实验</vt:lpstr>
      <vt:lpstr>实验大致内容</vt:lpstr>
      <vt:lpstr>项目创建</vt:lpstr>
      <vt:lpstr>项目创建</vt:lpstr>
      <vt:lpstr>项目结构</vt:lpstr>
      <vt:lpstr>项目结构</vt:lpstr>
      <vt:lpstr>controller-控制层</vt:lpstr>
      <vt:lpstr>entity-实体层</vt:lpstr>
      <vt:lpstr>mapper（dao）-数据层</vt:lpstr>
      <vt:lpstr>service-服务层</vt:lpstr>
      <vt:lpstr>配置文件</vt:lpstr>
      <vt:lpstr>项目启动器</vt:lpstr>
      <vt:lpstr>session处理办法</vt:lpstr>
      <vt:lpstr>1.HttpSession</vt:lpstr>
      <vt:lpstr>传统session</vt:lpstr>
      <vt:lpstr>2.加密后放入body中前后端传递</vt:lpstr>
      <vt:lpstr>相关应用推荐</vt:lpstr>
      <vt:lpstr>1.后端测试工具</vt:lpstr>
      <vt:lpstr>PowerPoint 演示文稿</vt:lpstr>
      <vt:lpstr>2.数据库可视化工具</vt:lpstr>
      <vt:lpstr>PowerPoint 演示文稿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SY2121107</cp:lastModifiedBy>
  <cp:revision>483</cp:revision>
  <dcterms:created xsi:type="dcterms:W3CDTF">2021-03-10T12:29:00Z</dcterms:created>
  <dcterms:modified xsi:type="dcterms:W3CDTF">2022-03-28T07:31:56Z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4277AA154866488D916A2A41D272808C</vt:lpwstr>
  </property>
  <property fmtid="{D5CDD505-2E9C-101B-9397-08002B2CF9AE}" pid="3" name="KSOProductBuildVer">
    <vt:lpwstr>2052-11.1.0.11115</vt:lpwstr>
  </property>
</Properties>
</file>