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6" r:id="rId2"/>
    <p:sldId id="297" r:id="rId3"/>
    <p:sldId id="300" r:id="rId4"/>
    <p:sldId id="298" r:id="rId5"/>
    <p:sldId id="30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9933"/>
    <a:srgbClr val="FF0066"/>
    <a:srgbClr val="FF6699"/>
    <a:srgbClr val="FF7C80"/>
    <a:srgbClr val="FF6600"/>
    <a:srgbClr val="FFFFFF"/>
    <a:srgbClr val="FFCC66"/>
    <a:srgbClr val="CC00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42" autoAdjust="0"/>
  </p:normalViewPr>
  <p:slideViewPr>
    <p:cSldViewPr snapToGrid="0">
      <p:cViewPr varScale="1">
        <p:scale>
          <a:sx n="88" d="100"/>
          <a:sy n="88" d="100"/>
        </p:scale>
        <p:origin x="3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F6DF-CCC6-47A7-A618-37BD4BCA5B0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81C3-01C7-4554-8410-54EFDB1467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B66F-50E6-43DD-B6CB-B762C2EB095B}" type="datetime1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0D26-0824-4ABF-8FB9-D835ACB5F905}" type="datetime1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A29E-6E5A-4B42-A77D-8032652E2DCE}" type="datetime1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B0D3-7494-4B20-8866-41DD56107EB1}" type="datetime1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D73-67ED-4390-B356-D3FEB980D00C}" type="datetime1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8CBD-53EF-458C-AA47-7BF09864CD1F}" type="datetime1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806-2FAA-467F-8FCB-D2FB36435BD2}" type="datetime1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FABB-E527-4377-B8EE-24901736FC9A}" type="datetime1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A91A-CD5F-4305-8AE3-EE39D64027BA}" type="datetime1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10FA-9ED0-4295-B30B-714D21A6CB2F}" type="datetime1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作业一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96703" y="1011148"/>
            <a:ext cx="10798593" cy="53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根据以下需求的描述，完成 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ASMART 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学习平台的用例图。</a:t>
            </a: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sz="2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100" b="1" dirty="0">
                <a:latin typeface="+mn-ea"/>
              </a:rPr>
              <a:t>       ASMART </a:t>
            </a:r>
            <a:r>
              <a:rPr kumimoji="1" lang="zh-CN" altLang="en-US" sz="2100" b="1" dirty="0">
                <a:latin typeface="+mn-ea"/>
              </a:rPr>
              <a:t>学习平台是国家新推出的一个类似于 </a:t>
            </a:r>
            <a:r>
              <a:rPr kumimoji="1" lang="en-US" altLang="zh-CN" sz="2100" b="1" dirty="0">
                <a:latin typeface="+mn-ea"/>
              </a:rPr>
              <a:t>MOOC </a:t>
            </a:r>
            <a:r>
              <a:rPr kumimoji="1" lang="zh-CN" altLang="en-US" sz="2100" b="1" dirty="0">
                <a:latin typeface="+mn-ea"/>
              </a:rPr>
              <a:t>的视频学习平台，致力于打造国家精品课程，每一个有提升愿望的人，都可以在这里学习中国优质的大学课程。游客可以在观看视频过程中做题，巩固个人能力，已登录的用户还可以制作错题集，学完还能获得认证证书。在个人中心，用户也可以回顾错题集，删去已经掌握的错题。同时，用户也可以上传视频资料和习题。如果课程播放量达到 </a:t>
            </a:r>
            <a:r>
              <a:rPr kumimoji="1" lang="en-US" altLang="zh-CN" sz="2100" b="1" dirty="0">
                <a:latin typeface="+mn-ea"/>
              </a:rPr>
              <a:t>100 </a:t>
            </a:r>
            <a:r>
              <a:rPr kumimoji="1" lang="zh-CN" altLang="en-US" sz="2100" b="1" dirty="0">
                <a:latin typeface="+mn-ea"/>
              </a:rPr>
              <a:t>万，也可以申请成为金牌讲师。管理员会对平台的资源进行管理，并且审核上传的视频，如果视频违规，将视情况对个人账户进行 </a:t>
            </a:r>
            <a:r>
              <a:rPr kumimoji="1" lang="en-US" altLang="zh-CN" sz="2100" b="1" dirty="0">
                <a:latin typeface="+mn-ea"/>
              </a:rPr>
              <a:t>1 </a:t>
            </a:r>
            <a:r>
              <a:rPr kumimoji="1" lang="zh-CN" altLang="en-US" sz="2100" b="1" dirty="0">
                <a:latin typeface="+mn-ea"/>
              </a:rPr>
              <a:t>个月封禁到永久封禁等力度不等的惩罚。同时，政府也可以直接提交给管理员视频，由管理员进行录入，还可以从政府管理系统导出该平台的视频播放量。该平台也会每日自动导出当日的视频播放量，保存，用于后续数据分析，更好的完善该平台的功能。</a:t>
            </a:r>
            <a:endParaRPr kumimoji="1" lang="en-US" altLang="zh-CN" sz="21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/>
              <a:t>作业二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57939" y="1134973"/>
            <a:ext cx="11762686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绘制 ASMART 学习平台的类图。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绘制“审核视频”用例的顺序图。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绘制“审核视频”用例的活动图。</a:t>
            </a:r>
            <a:endParaRPr kumimoji="1" lang="zh-CN" alt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5</a:t>
            </a:r>
            <a:r>
              <a:rPr lang="zh-CN" altLang="en-US" sz="2400" dirty="0"/>
              <a:t>次实验评分标准（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7556" y="1097378"/>
            <a:ext cx="11076887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用例图画图规范及扣分标准：</a:t>
            </a: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2100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extend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与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include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慎用。扣分标准如下：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用例图中到处都是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extend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和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include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，总共扣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0.5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;</a:t>
            </a:r>
            <a:endParaRPr kumimoji="1" lang="zh-CN" alt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extend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与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include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的箭头画错，虚实线搞错，画错一个扣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0.1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泛化关系慎用。一个关系使用不当扣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0.5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5</a:t>
            </a:r>
            <a:r>
              <a:rPr lang="zh-CN" altLang="en-US" sz="2400" dirty="0"/>
              <a:t>次实验评分标准（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15060" y="1334770"/>
            <a:ext cx="98399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总体</a:t>
            </a:r>
            <a:r>
              <a:rPr kumimoji="1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评分标准与注意事项</a:t>
            </a:r>
          </a:p>
          <a:p>
            <a:pPr>
              <a:lnSpc>
                <a:spcPct val="150000"/>
              </a:lnSpc>
            </a:pPr>
            <a:r>
              <a:rPr kumimoji="1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每项作业各 5 分，共计 15 分。</a:t>
            </a:r>
          </a:p>
          <a:p>
            <a:pPr>
              <a:lnSpc>
                <a:spcPct val="150000"/>
              </a:lnSpc>
            </a:pPr>
            <a:r>
              <a:rPr kumimoji="1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惩罚抄袭：发现即 0 分处理。</a:t>
            </a:r>
          </a:p>
          <a:p>
            <a:pPr>
              <a:lnSpc>
                <a:spcPct val="150000"/>
              </a:lnSpc>
            </a:pPr>
            <a:r>
              <a:rPr kumimoji="1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画图应符合正常逻辑，体现出对系统业务的设计。</a:t>
            </a:r>
          </a:p>
          <a:p>
            <a:pPr>
              <a:lnSpc>
                <a:spcPct val="150000"/>
              </a:lnSpc>
            </a:pPr>
            <a:r>
              <a:rPr kumimoji="1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请注意画图规范。</a:t>
            </a:r>
          </a:p>
          <a:p>
            <a:pPr>
              <a:lnSpc>
                <a:spcPct val="150000"/>
              </a:lnSpc>
            </a:pPr>
            <a:r>
              <a:rPr kumimoji="1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5. 类图不用考虑类方法参数。</a:t>
            </a:r>
          </a:p>
          <a:p>
            <a:pPr>
              <a:lnSpc>
                <a:spcPct val="150000"/>
              </a:lnSpc>
            </a:pPr>
            <a:r>
              <a:rPr kumimoji="1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6. 顺序图参与者应来自用例图，因为</a:t>
            </a:r>
            <a:r>
              <a:rPr kumimoji="1" 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一个例子的</a:t>
            </a:r>
            <a:r>
              <a:rPr kumimoji="1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所有图都来自</a:t>
            </a:r>
            <a:r>
              <a:rPr kumimoji="1" 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相同</a:t>
            </a:r>
            <a:r>
              <a:rPr kumimoji="1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场景，请确保他们逻辑自洽。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5</a:t>
            </a:r>
            <a:r>
              <a:rPr lang="zh-CN" altLang="en-US" sz="2400" dirty="0"/>
              <a:t>次作业上交的内容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7556" y="1097378"/>
            <a:ext cx="11076887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sz="3200" b="1" dirty="0">
                <a:solidFill>
                  <a:srgbClr val="FF0000"/>
                </a:solidFill>
                <a:latin typeface="+mn-ea"/>
              </a:rPr>
              <a:t>一个 word 或 pdf 文档 +</a:t>
            </a:r>
            <a:r>
              <a:rPr kumimoji="1" lang="zh-CN" sz="3200" b="1" dirty="0">
                <a:solidFill>
                  <a:srgbClr val="FF0000"/>
                </a:solidFill>
                <a:latin typeface="+mn-ea"/>
              </a:rPr>
              <a:t>一个</a:t>
            </a:r>
            <a:r>
              <a:rPr kumimoji="1" sz="3200" b="1" dirty="0">
                <a:solidFill>
                  <a:srgbClr val="FF0000"/>
                </a:solidFill>
                <a:latin typeface="+mn-ea"/>
              </a:rPr>
              <a:t> .EAP 文件</a:t>
            </a:r>
          </a:p>
          <a:p>
            <a:pPr algn="ctr">
              <a:lnSpc>
                <a:spcPct val="150000"/>
              </a:lnSpc>
            </a:pPr>
            <a:r>
              <a:rPr kumimoji="1" sz="3200" b="1" dirty="0">
                <a:solidFill>
                  <a:srgbClr val="FF0000"/>
                </a:solidFill>
                <a:latin typeface="+mn-ea"/>
              </a:rPr>
              <a:t>放在压缩包里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注意的事项：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将</a:t>
            </a:r>
            <a:r>
              <a:rPr kumimoji="1" lang="zh-CN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用例图、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类图、顺序图、活动图放到同一个文档中（不要用截图，放大会糊掉）。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如果有觉得需要说明的地方，请附上说明。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EAP 文件包括有本次作业所有涉及到的 UML 图（例如顺序图和用例图有关），这些图都应该保存在一个 .EAP 文件之中。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文档命名格式：学号_姓名_第5次实验_文档.docx / .pdf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EA 文件命名格式：学号_姓名_第5次实验_EA.EAP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压缩包命名格式：学号_姓名_第5次实验.zip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71410" y="5454650"/>
            <a:ext cx="4163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Example: 20370000_张三_第5次实验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565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微软雅黑</vt:lpstr>
      <vt:lpstr>Arial</vt:lpstr>
      <vt:lpstr>Arial Black</vt:lpstr>
      <vt:lpstr>Office 主题​​</vt:lpstr>
      <vt:lpstr>作业一</vt:lpstr>
      <vt:lpstr>作业二</vt:lpstr>
      <vt:lpstr>第5次实验评分标准（1）</vt:lpstr>
      <vt:lpstr>第5次实验评分标准（2）</vt:lpstr>
      <vt:lpstr>第5次作业上交的内容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Kewei</dc:creator>
  <cp:lastModifiedBy>周 勤</cp:lastModifiedBy>
  <cp:revision>496</cp:revision>
  <dcterms:created xsi:type="dcterms:W3CDTF">2021-03-10T12:29:00Z</dcterms:created>
  <dcterms:modified xsi:type="dcterms:W3CDTF">2022-04-16T06:45:00Z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8BF15D37C6CD45C6B9E160CC0389F278</vt:lpwstr>
  </property>
  <property fmtid="{D5CDD505-2E9C-101B-9397-08002B2CF9AE}" pid="3" name="KSOProductBuildVer">
    <vt:lpwstr>2052-11.1.0.11115</vt:lpwstr>
  </property>
</Properties>
</file>