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322" r:id="rId7"/>
    <p:sldId id="259" r:id="rId8"/>
    <p:sldId id="260" r:id="rId9"/>
    <p:sldId id="262" r:id="rId10"/>
    <p:sldId id="263" r:id="rId11"/>
    <p:sldId id="307" r:id="rId12"/>
    <p:sldId id="272" r:id="rId13"/>
    <p:sldId id="264" r:id="rId14"/>
    <p:sldId id="265" r:id="rId15"/>
    <p:sldId id="266" r:id="rId16"/>
    <p:sldId id="267" r:id="rId17"/>
    <p:sldId id="274" r:id="rId18"/>
    <p:sldId id="261" r:id="rId19"/>
    <p:sldId id="269" r:id="rId20"/>
    <p:sldId id="270" r:id="rId21"/>
    <p:sldId id="271" r:id="rId22"/>
    <p:sldId id="275" r:id="rId23"/>
    <p:sldId id="276" r:id="rId24"/>
    <p:sldId id="279" r:id="rId25"/>
    <p:sldId id="280" r:id="rId26"/>
    <p:sldId id="3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5"/>
    <p:restoredTop sz="79417"/>
  </p:normalViewPr>
  <p:slideViewPr>
    <p:cSldViewPr snapToGrid="0" snapToObjects="1">
      <p:cViewPr varScale="1">
        <p:scale>
          <a:sx n="90" d="100"/>
          <a:sy n="90" d="100"/>
        </p:scale>
        <p:origin x="1410" y="9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-8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FC1DB-E653-AB4A-B9FC-2625E01208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1CA4-A8CF-5542-9EE1-1CCA9EA568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从软件工程的角度来看，软件的生命周期一般分为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个活动周期：软件分析时期，软件设计时期，编码和测试时期，软件运行与维护时期。在编码的同时，也进行着单元测试。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如果输入值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在</a:t>
            </a:r>
            <a:r>
              <a:rPr kumimoji="1" lang="en-US" altLang="zh-CN" dirty="0"/>
              <a:t>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之间，那么有效等价类是</a:t>
            </a:r>
            <a:r>
              <a:rPr kumimoji="1" lang="en-US" altLang="zh-CN" dirty="0"/>
              <a:t>0&lt;=x&lt;=100</a:t>
            </a:r>
            <a:r>
              <a:rPr kumimoji="1" lang="zh-CN" altLang="en-US" dirty="0"/>
              <a:t>，无效等价类是</a:t>
            </a:r>
            <a:r>
              <a:rPr kumimoji="1" lang="en-US" altLang="zh-CN" dirty="0"/>
              <a:t>x&lt;0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x&gt;100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如果输入值是日期类型，那么有效等价类是日期类型的数据，无效等价类是非日期类型的数据。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如果要求密码非空，则有效等价类为非空密码，无效等价类为空密码。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如果级别的值是初级、中级、高级，则有效等价类应该有三个，分别为初级、中级、高级，无效等价类有一个，为其他任何级别。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如果输入值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在</a:t>
            </a:r>
            <a:r>
              <a:rPr kumimoji="1" lang="en-US" altLang="zh-CN" dirty="0"/>
              <a:t>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之间，那么有效等价类是</a:t>
            </a:r>
            <a:r>
              <a:rPr kumimoji="1" lang="en-US" altLang="zh-CN" dirty="0"/>
              <a:t>0&lt;=x&lt;=100</a:t>
            </a:r>
            <a:r>
              <a:rPr kumimoji="1" lang="zh-CN" altLang="en-US" dirty="0"/>
              <a:t>，无效等价类是</a:t>
            </a:r>
            <a:r>
              <a:rPr kumimoji="1" lang="en-US" altLang="zh-CN" dirty="0"/>
              <a:t>x&lt;0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x&gt;100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如果输入值是日期类型，那么有效等价类是日期类型的数据，无效等价类是非日期类型的数据。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如果要求密码非空，则有效等价类为非空密码，无效等价类为空密码。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如果级别的值是初级、中级、高级，则有效等价类应该有三个，分别为初级、中级、高级，无效等价类有一个，为其他任何级别。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284890-85D2-4D7B-8EF5-15A9C1DB8F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6000" dirty="0"/>
              <a:t>软工第</a:t>
            </a:r>
            <a:r>
              <a:rPr kumimoji="1" lang="en-US" altLang="zh-CN" sz="6000"/>
              <a:t>6</a:t>
            </a:r>
            <a:r>
              <a:rPr kumimoji="1" lang="zh-CN" altLang="en-US" sz="6000"/>
              <a:t>次</a:t>
            </a:r>
            <a:r>
              <a:rPr kumimoji="1" lang="zh-CN" altLang="en-US" sz="6000" dirty="0"/>
              <a:t>上机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软件测试</a:t>
            </a:r>
            <a:endParaRPr kumimoji="1"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2"/>
    </mc:Choice>
    <mc:Fallback>
      <p:transition spd="slow" advTm="66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设计测试用例的步骤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对每个输入和外部条件进行等价划分，画出等价类表，并为每个等价类进行编号。</a:t>
            </a:r>
            <a:endParaRPr kumimoji="1" lang="en-US" altLang="zh-CN" sz="2400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 设计若干个测试用例覆盖所有的有效等价类，每个测试用例应覆盖尽可能多的有效等价类。</a:t>
            </a:r>
            <a:endParaRPr kumimoji="1" lang="en-US" altLang="zh-CN" sz="2400" dirty="0"/>
          </a:p>
          <a:p>
            <a:r>
              <a:rPr kumimoji="1" lang="en-US" altLang="zh-CN" sz="2400" dirty="0"/>
              <a:t>3.</a:t>
            </a:r>
            <a:r>
              <a:rPr kumimoji="1" lang="zh-CN" altLang="en-US" sz="2400" dirty="0"/>
              <a:t> 为每一个无效等价类设计一个测试用例。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75"/>
    </mc:Choice>
    <mc:Fallback>
      <p:transition spd="slow" advTm="364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+mn-ea"/>
                    <a:sym typeface="+mn-lt"/>
                  </a:rPr>
                  <a:t>测试一个函数</a:t>
                </a:r>
                <a:r>
                  <a:rPr lang="en-US" altLang="zh-CN" sz="2800" dirty="0" err="1">
                    <a:latin typeface="+mn-ea"/>
                    <a:sym typeface="+mn-lt"/>
                  </a:rPr>
                  <a:t>dateValidation</a:t>
                </a:r>
                <a:r>
                  <a:rPr lang="en-US" altLang="zh-CN" sz="2800" dirty="0">
                    <a:latin typeface="+mn-ea"/>
                    <a:sym typeface="+mn-lt"/>
                  </a:rPr>
                  <a:t>(</a:t>
                </a:r>
                <a:r>
                  <a:rPr lang="en-US" altLang="zh-CN" sz="2800" dirty="0" err="1">
                    <a:latin typeface="+mn-ea"/>
                    <a:sym typeface="+mn-lt"/>
                  </a:rPr>
                  <a:t>int</a:t>
                </a:r>
                <a:r>
                  <a:rPr lang="en-US" altLang="zh-CN" sz="2800" dirty="0">
                    <a:latin typeface="+mn-ea"/>
                    <a:sym typeface="+mn-lt"/>
                  </a:rPr>
                  <a:t> year, </a:t>
                </a:r>
                <a:r>
                  <a:rPr lang="en-US" altLang="zh-CN" sz="2800" dirty="0" err="1">
                    <a:latin typeface="+mn-ea"/>
                    <a:sym typeface="+mn-lt"/>
                  </a:rPr>
                  <a:t>int</a:t>
                </a:r>
                <a:r>
                  <a:rPr lang="en-US" altLang="zh-CN" sz="2800" dirty="0">
                    <a:latin typeface="+mn-ea"/>
                    <a:sym typeface="+mn-lt"/>
                  </a:rPr>
                  <a:t> month, </a:t>
                </a:r>
                <a:r>
                  <a:rPr lang="en-US" altLang="zh-CN" sz="2800" dirty="0" err="1">
                    <a:latin typeface="+mn-ea"/>
                    <a:sym typeface="+mn-lt"/>
                  </a:rPr>
                  <a:t>int</a:t>
                </a:r>
                <a:r>
                  <a:rPr lang="en-US" altLang="zh-CN" sz="2800" dirty="0">
                    <a:latin typeface="+mn-ea"/>
                    <a:sym typeface="+mn-lt"/>
                  </a:rPr>
                  <a:t> day)</a:t>
                </a:r>
                <a:r>
                  <a:rPr lang="zh-CN" altLang="en-US" sz="2800" dirty="0">
                    <a:latin typeface="+mn-ea"/>
                    <a:sym typeface="+mn-lt"/>
                  </a:rPr>
                  <a:t>，功能是验证输入日期是否合法</a:t>
                </a:r>
                <a:endParaRPr lang="en-US" altLang="zh-CN" sz="2800" dirty="0">
                  <a:latin typeface="+mn-ea"/>
                  <a:sym typeface="+mn-lt"/>
                </a:endParaRPr>
              </a:p>
              <a:p>
                <a:r>
                  <a:rPr lang="zh-CN" altLang="en-US" sz="2800" dirty="0">
                    <a:latin typeface="+mn-ea"/>
                    <a:sym typeface="+mn-lt"/>
                  </a:rPr>
                  <a:t>输入三个变量（年、月、日），函数返回布尔值，判断该日期是否合法：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sym typeface="+mn-lt"/>
                      </a:rPr>
                      <m:t>月份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12</m:t>
                    </m:r>
                  </m:oMath>
                </a14:m>
                <a:r>
                  <a:rPr lang="zh-CN" altLang="en-US" sz="2800" dirty="0">
                    <a:latin typeface="+mn-ea"/>
                    <a:sym typeface="+mn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sym typeface="+mn-lt"/>
                      </a:rPr>
                      <m:t>日期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31</m:t>
                    </m:r>
                  </m:oMath>
                </a14:m>
                <a:r>
                  <a:rPr lang="zh-CN" altLang="en-US" sz="2800" dirty="0">
                    <a:latin typeface="+mn-ea"/>
                    <a:sym typeface="+mn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+mn-lt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sym typeface="+mn-lt"/>
                      </a:rPr>
                      <m:t>000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sym typeface="+mn-lt"/>
                      </a:rPr>
                      <m:t>月份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2019</m:t>
                    </m:r>
                  </m:oMath>
                </a14:m>
                <a:r>
                  <a:rPr lang="zh-CN" altLang="en-US" sz="2800" dirty="0">
                    <a:latin typeface="+mn-ea"/>
                    <a:sym typeface="+mn-lt"/>
                  </a:rPr>
                  <a:t>。</a:t>
                </a:r>
                <a:endParaRPr lang="zh-CN" altLang="en-US" sz="2800" dirty="0">
                  <a:latin typeface="+mn-ea"/>
                  <a:sym typeface="+mn-lt"/>
                </a:endParaRPr>
              </a:p>
              <a:p>
                <a:endParaRPr lang="zh-CN" altLang="en-US" sz="2800" dirty="0">
                  <a:latin typeface="+mn-ea"/>
                  <a:sym typeface="+mn-lt"/>
                </a:endParaRPr>
              </a:p>
              <a:p>
                <a:endParaRPr lang="zh-CN" altLang="en-US" sz="2800" dirty="0">
                  <a:latin typeface="+mn-ea"/>
                  <a:sym typeface="+mn-lt"/>
                </a:endParaRPr>
              </a:p>
              <a:p>
                <a:endParaRPr kumimoji="1"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2462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66"/>
    </mc:Choice>
    <mc:Fallback>
      <p:transition spd="slow" advTm="194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9843"/>
          </a:xfrm>
        </p:spPr>
        <p:txBody>
          <a:bodyPr/>
          <a:lstStyle/>
          <a:p>
            <a:r>
              <a:rPr kumimoji="1" lang="zh-CN" altLang="en-US" dirty="0"/>
              <a:t>等价类划分表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85210" y="1514475"/>
          <a:ext cx="9627675" cy="511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13"/>
                <a:gridCol w="2257425"/>
                <a:gridCol w="1476067"/>
                <a:gridCol w="2395845"/>
                <a:gridCol w="1455225"/>
              </a:tblGrid>
              <a:tr h="38290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输入及外部条件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有效等价类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等价类编号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无效等价类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等价类编号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829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/>
                        <a:t>输入的类型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/>
                        <a:t>数字字符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/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/>
                        <a:t>非数字字符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/>
                        <a:t>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</a:tr>
              <a:tr h="347922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year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2000&lt;=year&lt;=2019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year&lt;2000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year&gt;2019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month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1&lt;=month&lt;=12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month&lt;1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month&gt;12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非闰年的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月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1&lt;=day&lt;=28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day&gt;28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闰年的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月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1&lt;=day&lt;=29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day&gt;29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month </a:t>
                      </a:r>
                      <a:r>
                        <a:rPr lang="el-GR" altLang="zh-CN" sz="1600" dirty="0"/>
                        <a:t>ϵ</a:t>
                      </a:r>
                      <a:r>
                        <a:rPr lang="en-US" altLang="zh-CN" sz="1600" dirty="0"/>
                        <a:t> {1,3,5,7,8,10,12}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1&lt;=day&lt;=31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52188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day&gt;31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month </a:t>
                      </a:r>
                      <a:r>
                        <a:rPr lang="el-GR" altLang="zh-CN" sz="1600" dirty="0"/>
                        <a:t>ϵ</a:t>
                      </a:r>
                      <a:r>
                        <a:rPr lang="en-US" altLang="zh-CN" sz="1600" dirty="0"/>
                        <a:t> {4,6,9,11}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1&lt;=day&lt;=30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  <a:tr h="34792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day&gt;30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marL="77525" marR="775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11"/>
    </mc:Choice>
    <mc:Fallback>
      <p:transition spd="slow" advTm="436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有效等价类</a:t>
            </a:r>
            <a:endParaRPr lang="zh-CN" altLang="en-US" dirty="0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1688810" y="2673604"/>
          <a:ext cx="8820475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3"/>
                <a:gridCol w="1171575"/>
                <a:gridCol w="1423660"/>
                <a:gridCol w="742949"/>
                <a:gridCol w="1476703"/>
                <a:gridCol w="2886075"/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 marL="77525" marR="77525"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输入数据</a:t>
                      </a:r>
                      <a:endParaRPr lang="zh-CN" altLang="en-US" dirty="0"/>
                    </a:p>
                  </a:txBody>
                  <a:tcPr marL="77525" marR="77525"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  <a:endParaRPr lang="zh-CN" altLang="en-US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覆盖范围（等价类编号）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  <a:tr h="18542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month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day</a:t>
                      </a:r>
                      <a:endParaRPr lang="zh-CN" altLang="en-US" dirty="0"/>
                    </a:p>
                  </a:txBody>
                  <a:tcPr marL="77525" marR="77525"/>
                </a:tc>
                <a:tc vMerge="1"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1, 2, 3,  6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1, 2, 3,  5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1, 2, 3,  7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1, 2, 3,  4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</a:tbl>
          </a:graphicData>
        </a:graphic>
      </p:graphicFrame>
      <p:sp>
        <p:nvSpPr>
          <p:cNvPr id="7" name="椭圆形标注 6"/>
          <p:cNvSpPr/>
          <p:nvPr/>
        </p:nvSpPr>
        <p:spPr>
          <a:xfrm>
            <a:off x="7315200" y="5342382"/>
            <a:ext cx="3955923" cy="928687"/>
          </a:xfrm>
          <a:prstGeom prst="wedgeEllipseCallout">
            <a:avLst>
              <a:gd name="adj1" fmla="val -26529"/>
              <a:gd name="adj2" fmla="val -91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5"/>
                </a:solidFill>
              </a:rPr>
              <a:t>所有的</a:t>
            </a:r>
            <a:r>
              <a:rPr kumimoji="1" lang="zh-CN" altLang="en-US" dirty="0"/>
              <a:t>有效等价类被覆盖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33"/>
    </mc:Choice>
    <mc:Fallback>
      <p:transition spd="slow" advTm="2123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无效等价类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1154143" y="2859962"/>
          <a:ext cx="94600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802"/>
                <a:gridCol w="1165199"/>
                <a:gridCol w="1064968"/>
                <a:gridCol w="1096589"/>
                <a:gridCol w="1347284"/>
                <a:gridCol w="2930198"/>
              </a:tblGrid>
              <a:tr h="29936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输入数据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覆盖范围（等价类编号）</a:t>
                      </a:r>
                      <a:endParaRPr lang="zh-CN" altLang="en-US" dirty="0"/>
                    </a:p>
                  </a:txBody>
                  <a:tcPr/>
                </a:tc>
              </a:tr>
              <a:tr h="35660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day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95"/>
    </mc:Choice>
    <mc:Fallback>
      <p:transition spd="slow" advTm="2659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无效等价类（续）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1204149" y="2946654"/>
          <a:ext cx="93600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181"/>
                <a:gridCol w="1152881"/>
                <a:gridCol w="1053709"/>
                <a:gridCol w="1084996"/>
                <a:gridCol w="1109197"/>
                <a:gridCol w="3123063"/>
              </a:tblGrid>
              <a:tr h="29936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输入数据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覆盖范围（等价类编号）</a:t>
                      </a:r>
                      <a:endParaRPr lang="zh-CN" altLang="en-US" dirty="0"/>
                    </a:p>
                  </a:txBody>
                  <a:tcPr/>
                </a:tc>
              </a:tr>
              <a:tr h="35660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day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椭圆形标注 5"/>
          <p:cNvSpPr/>
          <p:nvPr/>
        </p:nvSpPr>
        <p:spPr>
          <a:xfrm>
            <a:off x="7315200" y="5342382"/>
            <a:ext cx="3955923" cy="928687"/>
          </a:xfrm>
          <a:prstGeom prst="wedgeEllipseCallout">
            <a:avLst>
              <a:gd name="adj1" fmla="val -26529"/>
              <a:gd name="adj2" fmla="val -91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为</a:t>
            </a:r>
            <a:r>
              <a:rPr kumimoji="1" lang="zh-CN" altLang="en-US" dirty="0">
                <a:solidFill>
                  <a:schemeClr val="accent5"/>
                </a:solidFill>
              </a:rPr>
              <a:t>每一个</a:t>
            </a:r>
            <a:r>
              <a:rPr kumimoji="1" lang="zh-CN" altLang="en-US" dirty="0"/>
              <a:t>无效等价类设计一个测试用例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2"/>
    </mc:Choice>
    <mc:Fallback>
      <p:transition spd="slow" advTm="37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白盒测试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关注软件产品的内部细节和逻辑结构。</a:t>
            </a:r>
            <a:endParaRPr kumimoji="1" lang="en-US" altLang="zh-CN" sz="2800" dirty="0"/>
          </a:p>
          <a:p>
            <a:r>
              <a:rPr kumimoji="1" lang="zh-CN" altLang="en-US" sz="2800" dirty="0"/>
              <a:t>方法：</a:t>
            </a:r>
            <a:endParaRPr kumimoji="1" lang="en-US" altLang="zh-CN" sz="2800" dirty="0"/>
          </a:p>
          <a:p>
            <a:pPr lvl="1"/>
            <a:r>
              <a:rPr kumimoji="1" lang="zh-CN" altLang="en-US" sz="2800" dirty="0">
                <a:solidFill>
                  <a:schemeClr val="accent5"/>
                </a:solidFill>
              </a:rPr>
              <a:t>逻辑覆盖测试方法</a:t>
            </a:r>
            <a:endParaRPr kumimoji="1"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kumimoji="1" lang="zh-CN" altLang="en-US" sz="2800" dirty="0"/>
              <a:t>基本路径测试方法</a:t>
            </a:r>
            <a:endParaRPr kumimoji="1" lang="zh-CN" altLang="en-US" sz="2800" dirty="0"/>
          </a:p>
        </p:txBody>
      </p:sp>
      <p:sp>
        <p:nvSpPr>
          <p:cNvPr id="4" name="立方体 3"/>
          <p:cNvSpPr/>
          <p:nvPr/>
        </p:nvSpPr>
        <p:spPr>
          <a:xfrm>
            <a:off x="8231060" y="3568954"/>
            <a:ext cx="1927352" cy="1155700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实现细节</a:t>
            </a:r>
            <a:endParaRPr kumimoji="1"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9008998" y="2731927"/>
            <a:ext cx="371475" cy="14783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80473" y="2940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</a:t>
            </a:r>
            <a:endParaRPr kumimoji="1"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9008998" y="4411426"/>
            <a:ext cx="371475" cy="116069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80472" y="4963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85"/>
    </mc:Choice>
    <mc:Fallback>
      <p:transition spd="slow" advTm="2668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逻辑覆盖法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根据覆盖的目标不同，可分为语句覆盖、分支覆盖、条件覆盖、分支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条件覆盖、条件组合覆盖、路径覆盖。</a:t>
            </a:r>
            <a:endParaRPr kumimoji="1"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语句覆盖每条语句至少执行一次。</a:t>
            </a:r>
            <a:endParaRPr lang="zh-CN" altLang="en-US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判定覆盖每个判定的每个分支至少执行一次。</a:t>
            </a:r>
            <a:endParaRPr lang="zh-CN" altLang="en-US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条件覆盖每个判定的每个条件应取到各种可能的值。</a:t>
            </a:r>
            <a:endParaRPr lang="zh-CN" altLang="en-US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判定</a:t>
            </a:r>
            <a:r>
              <a:rPr lang="en-US" altLang="zh-CN" sz="2800" dirty="0"/>
              <a:t>/</a:t>
            </a:r>
            <a:r>
              <a:rPr lang="zh-CN" altLang="en-US" sz="2800" dirty="0"/>
              <a:t>条件覆盖同时满足判定覆盖条件覆盖。</a:t>
            </a:r>
            <a:endParaRPr lang="zh-CN" altLang="en-US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条件组合覆盖每个判定中各条件的每一种组合至少出现一次。</a:t>
            </a:r>
            <a:endParaRPr lang="zh-CN" altLang="en-US" sz="28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路径覆盖使程序中每一条可能的路径至少执行一次。</a:t>
            </a:r>
            <a:endParaRPr lang="zh-CN" altLang="en-US" sz="2800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88"/>
    </mc:Choice>
    <mc:Fallback>
      <p:transition spd="slow" advTm="442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分支覆盖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基本思想：设计若干个测试用例，运行被测程序，使程序中的</a:t>
            </a:r>
            <a:r>
              <a:rPr kumimoji="1" lang="zh-CN" altLang="en-US" sz="2800" dirty="0">
                <a:solidFill>
                  <a:schemeClr val="accent5"/>
                </a:solidFill>
              </a:rPr>
              <a:t>每个分支至少被执行一次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lang="zh-CN" altLang="en-US" sz="2800" dirty="0">
                <a:sym typeface="+mn-lt"/>
              </a:rPr>
              <a:t>以考察程序</a:t>
            </a:r>
            <a:r>
              <a:rPr lang="en-US" altLang="zh-CN" sz="2800" dirty="0">
                <a:sym typeface="+mn-lt"/>
              </a:rPr>
              <a:t>if-else</a:t>
            </a:r>
            <a:r>
              <a:rPr lang="zh-CN" altLang="en-US" sz="2800" dirty="0">
                <a:sym typeface="+mn-lt"/>
              </a:rPr>
              <a:t>结构为基础。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对循环结构，考察循环条件能够满足和不可能满足两种情况。</a:t>
            </a:r>
            <a:endParaRPr kumimoji="1"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12"/>
    </mc:Choice>
    <mc:Fallback>
      <p:transition spd="slow" advTm="2111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判断是否为闰年的函数</a:t>
            </a:r>
            <a:r>
              <a:rPr kumimoji="1" lang="en-US" altLang="zh-CN" sz="2800" dirty="0" err="1"/>
              <a:t>isLeapYear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year)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闰年的条件是：</a:t>
            </a:r>
            <a:endParaRPr kumimoji="1" lang="en-US" altLang="zh-CN" sz="2800" dirty="0"/>
          </a:p>
          <a:p>
            <a:pPr lvl="1"/>
            <a:r>
              <a:rPr kumimoji="1" lang="zh-CN" altLang="en-US" sz="2600" dirty="0"/>
              <a:t>能被</a:t>
            </a:r>
            <a:r>
              <a:rPr kumimoji="1" lang="en-US" altLang="zh-CN" sz="2600" dirty="0"/>
              <a:t>4</a:t>
            </a:r>
            <a:r>
              <a:rPr kumimoji="1" lang="zh-CN" altLang="en-US" sz="2600" dirty="0"/>
              <a:t>整除，但不能被</a:t>
            </a:r>
            <a:r>
              <a:rPr kumimoji="1" lang="en-US" altLang="zh-CN" sz="2600" dirty="0"/>
              <a:t>100</a:t>
            </a:r>
            <a:r>
              <a:rPr kumimoji="1" lang="zh-CN" altLang="en-US" sz="2600" dirty="0"/>
              <a:t>整除；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能被</a:t>
            </a:r>
            <a:r>
              <a:rPr kumimoji="1" lang="en-US" altLang="zh-CN" sz="2600" dirty="0"/>
              <a:t>100</a:t>
            </a:r>
            <a:r>
              <a:rPr kumimoji="1" lang="zh-CN" altLang="en-US" sz="2600" dirty="0"/>
              <a:t>整除，又能被</a:t>
            </a:r>
            <a:r>
              <a:rPr kumimoji="1" lang="en-US" altLang="zh-CN" sz="2600" dirty="0"/>
              <a:t>400</a:t>
            </a:r>
            <a:r>
              <a:rPr kumimoji="1" lang="zh-CN" altLang="en-US" sz="2600" dirty="0"/>
              <a:t>整除。</a:t>
            </a:r>
            <a:endParaRPr kumimoji="1" lang="zh-CN" altLang="en-US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59"/>
    </mc:Choice>
    <mc:Fallback>
      <p:transition spd="slow" advTm="248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为了发现程序中的错误而执行程序的过程</a:t>
            </a:r>
            <a:endParaRPr kumimoji="1" lang="en-US" altLang="zh-CN" sz="3200" dirty="0"/>
          </a:p>
          <a:p>
            <a:r>
              <a:rPr kumimoji="1" lang="zh-CN" altLang="en-US" sz="3200" dirty="0"/>
              <a:t>贯穿软件生命周期</a:t>
            </a:r>
            <a:endParaRPr kumimoji="1" lang="en-US" altLang="zh-CN" sz="3200" dirty="0"/>
          </a:p>
          <a:p>
            <a:r>
              <a:rPr kumimoji="1" lang="zh-CN" altLang="en-US" sz="3200" dirty="0"/>
              <a:t>目的为：尽早发现软件缺陷，并确保其得以修复。</a:t>
            </a:r>
            <a:endParaRPr kumimoji="1" lang="en-US" altLang="zh-CN" sz="3200" dirty="0"/>
          </a:p>
          <a:p>
            <a:r>
              <a:rPr lang="zh-CN" altLang="en-US" sz="3200" dirty="0">
                <a:sym typeface="+mn-lt"/>
              </a:rPr>
              <a:t>再全面的测试也不能完全消除软件缺陷，希望</a:t>
            </a:r>
            <a:r>
              <a:rPr lang="zh-CN" altLang="en-US" sz="3200" b="1" dirty="0">
                <a:solidFill>
                  <a:schemeClr val="accent5"/>
                </a:solidFill>
                <a:sym typeface="+mn-lt"/>
              </a:rPr>
              <a:t>完全</a:t>
            </a:r>
            <a:r>
              <a:rPr lang="zh-CN" altLang="en-US" sz="3200" dirty="0">
                <a:sym typeface="+mn-lt"/>
              </a:rPr>
              <a:t>依托测试确保软件质量是不现实的</a:t>
            </a:r>
            <a:endParaRPr lang="en-US" altLang="zh-CN" sz="3200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76"/>
    </mc:Choice>
    <mc:Fallback>
      <p:transition spd="slow" advTm="254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3189" y="2093976"/>
            <a:ext cx="1714295" cy="53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开始</a:t>
            </a:r>
            <a:endParaRPr kumimoji="1" lang="zh-CN" altLang="en-US" sz="1600" dirty="0"/>
          </a:p>
        </p:txBody>
      </p:sp>
      <p:sp>
        <p:nvSpPr>
          <p:cNvPr id="5" name="数据 4"/>
          <p:cNvSpPr/>
          <p:nvPr/>
        </p:nvSpPr>
        <p:spPr>
          <a:xfrm>
            <a:off x="4738094" y="2025708"/>
            <a:ext cx="1714295" cy="625238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输入</a:t>
            </a:r>
            <a:r>
              <a:rPr kumimoji="1" lang="en-US" altLang="zh-CN" sz="1600" dirty="0"/>
              <a:t>year</a:t>
            </a:r>
            <a:endParaRPr kumimoji="1" lang="zh-CN" altLang="en-US" sz="1600" dirty="0"/>
          </a:p>
        </p:txBody>
      </p:sp>
      <p:sp>
        <p:nvSpPr>
          <p:cNvPr id="6" name="决策 5"/>
          <p:cNvSpPr/>
          <p:nvPr/>
        </p:nvSpPr>
        <p:spPr>
          <a:xfrm>
            <a:off x="4798370" y="2956973"/>
            <a:ext cx="1593741" cy="8386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能否被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整除</a:t>
            </a:r>
            <a:endParaRPr kumimoji="1" lang="zh-CN" altLang="en-US" sz="1600" dirty="0"/>
          </a:p>
        </p:txBody>
      </p:sp>
      <p:sp>
        <p:nvSpPr>
          <p:cNvPr id="8" name="数据 7"/>
          <p:cNvSpPr/>
          <p:nvPr/>
        </p:nvSpPr>
        <p:spPr>
          <a:xfrm>
            <a:off x="1423190" y="4238753"/>
            <a:ext cx="1714295" cy="62650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输出</a:t>
            </a:r>
            <a:r>
              <a:rPr kumimoji="1" lang="en-US" altLang="zh-CN" sz="1600" dirty="0"/>
              <a:t>false</a:t>
            </a:r>
            <a:endParaRPr kumimoji="1" lang="zh-CN" altLang="en-US" sz="1600" dirty="0"/>
          </a:p>
        </p:txBody>
      </p:sp>
      <p:sp>
        <p:nvSpPr>
          <p:cNvPr id="9" name="决策 8"/>
          <p:cNvSpPr/>
          <p:nvPr/>
        </p:nvSpPr>
        <p:spPr>
          <a:xfrm>
            <a:off x="7562042" y="2956973"/>
            <a:ext cx="1945533" cy="8325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能否被</a:t>
            </a:r>
            <a:r>
              <a:rPr kumimoji="1" lang="en-US" altLang="zh-CN" sz="1600" dirty="0"/>
              <a:t>100</a:t>
            </a:r>
            <a:r>
              <a:rPr kumimoji="1" lang="zh-CN" altLang="en-US" sz="1600" dirty="0"/>
              <a:t>整除</a:t>
            </a:r>
            <a:endParaRPr kumimoji="1" lang="zh-CN" altLang="en-US" sz="1600" dirty="0"/>
          </a:p>
        </p:txBody>
      </p:sp>
      <p:cxnSp>
        <p:nvCxnSpPr>
          <p:cNvPr id="11" name="直线箭头连接符 10"/>
          <p:cNvCxnSpPr>
            <a:stCxn id="4" idx="3"/>
            <a:endCxn id="5" idx="2"/>
          </p:cNvCxnSpPr>
          <p:nvPr/>
        </p:nvCxnSpPr>
        <p:spPr>
          <a:xfrm flipV="1">
            <a:off x="3137484" y="2338327"/>
            <a:ext cx="1772040" cy="2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4"/>
            <a:endCxn id="6" idx="0"/>
          </p:cNvCxnSpPr>
          <p:nvPr/>
        </p:nvCxnSpPr>
        <p:spPr>
          <a:xfrm flipH="1">
            <a:off x="5595241" y="2650946"/>
            <a:ext cx="1" cy="3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决策 32"/>
          <p:cNvSpPr/>
          <p:nvPr/>
        </p:nvSpPr>
        <p:spPr>
          <a:xfrm>
            <a:off x="7562042" y="4135746"/>
            <a:ext cx="1945533" cy="8325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能否被</a:t>
            </a:r>
            <a:r>
              <a:rPr kumimoji="1" lang="en-US" altLang="zh-CN" sz="1600" dirty="0"/>
              <a:t>400</a:t>
            </a:r>
            <a:r>
              <a:rPr kumimoji="1" lang="zh-CN" altLang="en-US" sz="1600" dirty="0"/>
              <a:t>整除</a:t>
            </a:r>
            <a:endParaRPr kumimoji="1" lang="zh-CN" altLang="en-US" sz="1600" dirty="0"/>
          </a:p>
        </p:txBody>
      </p:sp>
      <p:cxnSp>
        <p:nvCxnSpPr>
          <p:cNvPr id="35" name="肘形连接符 34"/>
          <p:cNvCxnSpPr>
            <a:stCxn id="6" idx="1"/>
            <a:endCxn id="8" idx="1"/>
          </p:cNvCxnSpPr>
          <p:nvPr/>
        </p:nvCxnSpPr>
        <p:spPr>
          <a:xfrm rot="10800000" flipV="1">
            <a:off x="2280338" y="3376317"/>
            <a:ext cx="2518032" cy="862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6" idx="3"/>
            <a:endCxn id="9" idx="1"/>
          </p:cNvCxnSpPr>
          <p:nvPr/>
        </p:nvCxnSpPr>
        <p:spPr>
          <a:xfrm flipV="1">
            <a:off x="6392111" y="3373230"/>
            <a:ext cx="1169931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9" idx="2"/>
            <a:endCxn id="33" idx="0"/>
          </p:cNvCxnSpPr>
          <p:nvPr/>
        </p:nvCxnSpPr>
        <p:spPr>
          <a:xfrm>
            <a:off x="8534809" y="3789487"/>
            <a:ext cx="0" cy="34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3" idx="1"/>
            <a:endCxn id="8" idx="5"/>
          </p:cNvCxnSpPr>
          <p:nvPr/>
        </p:nvCxnSpPr>
        <p:spPr>
          <a:xfrm flipH="1">
            <a:off x="2966056" y="4552003"/>
            <a:ext cx="4595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数据 45"/>
          <p:cNvSpPr/>
          <p:nvPr/>
        </p:nvSpPr>
        <p:spPr>
          <a:xfrm>
            <a:off x="7677661" y="5314519"/>
            <a:ext cx="1714295" cy="62650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输出</a:t>
            </a:r>
            <a:r>
              <a:rPr kumimoji="1" lang="en-US" altLang="zh-CN" sz="1600" dirty="0"/>
              <a:t>true</a:t>
            </a:r>
            <a:endParaRPr kumimoji="1" lang="zh-CN" altLang="en-US" sz="1600" dirty="0"/>
          </a:p>
        </p:txBody>
      </p:sp>
      <p:cxnSp>
        <p:nvCxnSpPr>
          <p:cNvPr id="50" name="直线箭头连接符 49"/>
          <p:cNvCxnSpPr>
            <a:stCxn id="33" idx="2"/>
            <a:endCxn id="46" idx="1"/>
          </p:cNvCxnSpPr>
          <p:nvPr/>
        </p:nvCxnSpPr>
        <p:spPr>
          <a:xfrm>
            <a:off x="8534809" y="4968260"/>
            <a:ext cx="0" cy="34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9" idx="3"/>
            <a:endCxn id="46" idx="5"/>
          </p:cNvCxnSpPr>
          <p:nvPr/>
        </p:nvCxnSpPr>
        <p:spPr>
          <a:xfrm flipH="1">
            <a:off x="9220527" y="3373230"/>
            <a:ext cx="287048" cy="2254540"/>
          </a:xfrm>
          <a:prstGeom prst="bentConnector3">
            <a:avLst>
              <a:gd name="adj1" fmla="val -79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7677661" y="6279500"/>
            <a:ext cx="1714295" cy="5220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结束</a:t>
            </a:r>
            <a:endParaRPr kumimoji="1" lang="zh-CN" altLang="en-US" sz="1600" dirty="0"/>
          </a:p>
        </p:txBody>
      </p:sp>
      <p:cxnSp>
        <p:nvCxnSpPr>
          <p:cNvPr id="69" name="直线箭头连接符 68"/>
          <p:cNvCxnSpPr>
            <a:stCxn id="46" idx="4"/>
            <a:endCxn id="67" idx="0"/>
          </p:cNvCxnSpPr>
          <p:nvPr/>
        </p:nvCxnSpPr>
        <p:spPr>
          <a:xfrm>
            <a:off x="8534809" y="5941020"/>
            <a:ext cx="0" cy="3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781763" y="30008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507575" y="426685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8531411" y="376641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749406" y="494266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  <a:r>
              <a:rPr kumimoji="1" lang="en-US" altLang="zh-CN" dirty="0"/>
              <a:t>(8)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447768" y="417221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403690" y="30037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cxnSp>
        <p:nvCxnSpPr>
          <p:cNvPr id="78" name="肘形连接符 77"/>
          <p:cNvCxnSpPr>
            <a:stCxn id="8" idx="4"/>
            <a:endCxn id="67" idx="1"/>
          </p:cNvCxnSpPr>
          <p:nvPr/>
        </p:nvCxnSpPr>
        <p:spPr>
          <a:xfrm rot="16200000" flipH="1">
            <a:off x="4141368" y="3004223"/>
            <a:ext cx="1675262" cy="5397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3700586" y="1979131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(1)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5595240" y="2609134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(2)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403690" y="612487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(9)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8531411" y="592559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(10)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069848" y="17246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流程图及分支标注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26"/>
    </mc:Choice>
    <mc:Fallback>
      <p:transition spd="slow" advTm="3862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069849" y="2861510"/>
          <a:ext cx="10058399" cy="231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158"/>
                <a:gridCol w="5904241"/>
              </a:tblGrid>
              <a:tr h="457829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执行路径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  <a:tr h="464188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1, 2, 4, 5, 8, 10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  <a:tr h="464188"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1, 2, 4, 7, 10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  <a:tr h="464188">
                <a:tc>
                  <a:txBody>
                    <a:bodyPr/>
                    <a:lstStyle/>
                    <a:p>
                      <a:r>
                        <a:rPr lang="en-US" altLang="zh-CN" dirty="0"/>
                        <a:t>2006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1, 2, 3, 9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  <a:tr h="464188">
                <a:tc>
                  <a:txBody>
                    <a:bodyPr/>
                    <a:lstStyle/>
                    <a:p>
                      <a:r>
                        <a:rPr lang="en-US" altLang="zh-CN" dirty="0"/>
                        <a:t>1900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1, 2, 4, 5, 6, 9, 10</a:t>
                      </a:r>
                      <a:endParaRPr lang="zh-CN" altLang="en-US" dirty="0"/>
                    </a:p>
                  </a:txBody>
                  <a:tcPr marL="77525" marR="77525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69848" y="2225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分支覆盖表及用例列表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64"/>
    </mc:Choice>
    <mc:Fallback>
      <p:transition spd="slow" advTm="2486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ym typeface="+mn-lt"/>
              </a:rPr>
              <a:t>单元测试（</a:t>
            </a:r>
            <a:r>
              <a:rPr lang="en-US" altLang="zh-CN" sz="2800" dirty="0">
                <a:sym typeface="+mn-lt"/>
              </a:rPr>
              <a:t>Unit Testing</a:t>
            </a:r>
            <a:r>
              <a:rPr lang="zh-CN" altLang="en-US" sz="2800" dirty="0">
                <a:sym typeface="+mn-lt"/>
              </a:rPr>
              <a:t>）又称为模块测试</a:t>
            </a:r>
            <a:r>
              <a:rPr lang="en-US" altLang="zh-CN" sz="2800" dirty="0">
                <a:sym typeface="+mn-lt"/>
              </a:rPr>
              <a:t>, </a:t>
            </a:r>
            <a:r>
              <a:rPr lang="zh-CN" altLang="en-US" sz="2800" dirty="0">
                <a:sym typeface="+mn-lt"/>
              </a:rPr>
              <a:t>是针对程序模块（软件设计的最小单位）来进行正确性检验的测试工作。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程序单元是应用的最小可测试部件。在过程化编程中，一个单元就是单个程序、函数、过程等；对于面向对象编程，最小单元就是方法，包括基类（超类）、抽象类、或者派生类（子类）中的方法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对软件基本组成单元进行的测试</a:t>
            </a:r>
            <a:r>
              <a:rPr lang="en-US" altLang="zh-CN" sz="2800" dirty="0">
                <a:sym typeface="+mn-lt"/>
              </a:rPr>
              <a:t>——</a:t>
            </a:r>
            <a:r>
              <a:rPr lang="zh-CN" altLang="en-US" sz="2800" dirty="0">
                <a:sym typeface="+mn-lt"/>
              </a:rPr>
              <a:t>基本单元不局限于一个具体的函数或类方法，也可以是一个类</a:t>
            </a:r>
            <a:endParaRPr lang="en-US" altLang="zh-CN" sz="2800" dirty="0">
              <a:sym typeface="+mn-lt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201"/>
    </mc:Choice>
    <mc:Fallback>
      <p:transition spd="slow" advTm="3720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ym typeface="+mn-lt"/>
              </a:rPr>
              <a:t>单元测试的目标是隔离程序部件并证明这些单个部件是正确的。一个单元测试提供了代码片断需要满足的严密的书面规约。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/>
              <a:t>单元测试通常需要自动化，并且执行速度通常需要很快以确保能够常态化运行。（如果一个测试要很久，就会有人懒得执行它）</a:t>
            </a:r>
            <a:endParaRPr lang="en-US" altLang="zh-CN" sz="2800" dirty="0"/>
          </a:p>
          <a:p>
            <a:endParaRPr lang="en-US" altLang="zh-CN" sz="2800" dirty="0">
              <a:sym typeface="+mn-lt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34"/>
    </mc:Choice>
    <mc:Fallback>
      <p:transition spd="slow" advTm="2173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单元测试的规范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SzTx/>
            </a:pPr>
            <a:r>
              <a:rPr lang="zh-CN" altLang="en-US" sz="2800" dirty="0"/>
              <a:t>一是单元测试代码本身必须非常简单，能一下看明白，绝不能再为测试代码编写测试； </a:t>
            </a:r>
            <a:endParaRPr lang="zh-CN" altLang="en-US" sz="2800" dirty="0"/>
          </a:p>
          <a:p>
            <a:pPr algn="l">
              <a:buSzTx/>
            </a:pPr>
            <a:r>
              <a:rPr lang="zh-CN" altLang="en-US" sz="2800" dirty="0"/>
              <a:t>二是每个单元测试应当互相独立，不依赖运行的顺序； </a:t>
            </a:r>
            <a:endParaRPr lang="zh-CN" altLang="en-US" sz="2800" dirty="0"/>
          </a:p>
          <a:p>
            <a:pPr algn="l">
              <a:buSzTx/>
            </a:pPr>
            <a:r>
              <a:rPr lang="zh-CN" altLang="en-US" sz="2800" dirty="0"/>
              <a:t>三是测试时不但要覆盖常用测试用例，还要特别注意测试边界条件，例如输入为 0 ， null ，空字符串 "" 等情况。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软件测试的原则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2600" dirty="0"/>
              <a:t>完全测试是不可能的。测试并不能找出所有错误。</a:t>
            </a:r>
            <a:endParaRPr kumimoji="1" lang="en-US" altLang="zh-CN" sz="2600" dirty="0"/>
          </a:p>
          <a:p>
            <a:r>
              <a:rPr kumimoji="1" lang="zh-CN" altLang="en-US" sz="2600" dirty="0"/>
              <a:t>测试中存在风险。</a:t>
            </a:r>
            <a:endParaRPr kumimoji="1" lang="en-US" altLang="zh-CN" sz="2600" dirty="0"/>
          </a:p>
          <a:p>
            <a:r>
              <a:rPr kumimoji="1" lang="zh-CN" altLang="en-US" sz="2600" dirty="0"/>
              <a:t>软件测试只能表示缺陷的存在，而不能证明软件产品已经没有缺陷。</a:t>
            </a:r>
            <a:endParaRPr kumimoji="1" lang="en-US" altLang="zh-CN" sz="2600" dirty="0"/>
          </a:p>
          <a:p>
            <a:r>
              <a:rPr kumimoji="1" lang="zh-CN" altLang="en-US" sz="2600" dirty="0"/>
              <a:t>软件产品中潜在的错误数与已发现的错误数成正比。</a:t>
            </a:r>
            <a:endParaRPr kumimoji="1" lang="en-US" altLang="zh-CN" sz="2600" dirty="0"/>
          </a:p>
          <a:p>
            <a:r>
              <a:rPr kumimoji="1" lang="zh-CN" altLang="en-US" sz="2600" dirty="0"/>
              <a:t>让不同的测试人员参与到测试工作中。</a:t>
            </a:r>
            <a:endParaRPr kumimoji="1" lang="en-US" altLang="zh-CN" sz="2600" dirty="0"/>
          </a:p>
          <a:p>
            <a:r>
              <a:rPr kumimoji="1" lang="zh-CN" altLang="en-US" sz="2600" dirty="0"/>
              <a:t>让开发小组和测试小组分立。</a:t>
            </a:r>
            <a:endParaRPr kumimoji="1" lang="en-US" altLang="zh-CN" sz="2600" dirty="0"/>
          </a:p>
          <a:p>
            <a:r>
              <a:rPr kumimoji="1" lang="zh-CN" altLang="en-US" sz="2600" dirty="0"/>
              <a:t>尽早并不断进行测试。</a:t>
            </a:r>
            <a:endParaRPr kumimoji="1" lang="en-US" altLang="zh-CN" sz="2600" dirty="0"/>
          </a:p>
          <a:p>
            <a:r>
              <a:rPr kumimoji="1" lang="zh-CN" altLang="en-US" sz="2600" dirty="0"/>
              <a:t>在设计测试用例时，应该包括输入数据和预期的输出结果两部分。</a:t>
            </a:r>
            <a:endParaRPr kumimoji="1" lang="en-US" altLang="zh-CN" sz="2600" dirty="0"/>
          </a:p>
          <a:p>
            <a:r>
              <a:rPr kumimoji="1" lang="zh-CN" altLang="en-US" sz="2600" dirty="0"/>
              <a:t>集中测试容易出错或错误较多的模块。</a:t>
            </a:r>
            <a:endParaRPr kumimoji="1" lang="en-US" altLang="zh-CN" sz="2600" dirty="0"/>
          </a:p>
          <a:p>
            <a:r>
              <a:rPr kumimoji="1" lang="zh-CN" altLang="en-US" sz="2600" dirty="0"/>
              <a:t>长期保留所有的测试用例。</a:t>
            </a:r>
            <a:endParaRPr kumimoji="1" lang="zh-CN" altLang="en-US" sz="2600" dirty="0"/>
          </a:p>
          <a:p>
            <a:endParaRPr kumimoji="1" lang="en-US" altLang="zh-CN" sz="2600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692"/>
    </mc:Choice>
    <mc:Fallback>
      <p:transition spd="slow" advTm="486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zh-CN" altLang="en-US"/>
              <a:t>驱动开发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2286000"/>
            <a:ext cx="6824980" cy="4023360"/>
          </a:xfrm>
        </p:spPr>
        <p:txBody>
          <a:bodyPr/>
          <a:p>
            <a:r>
              <a:rPr lang="zh-CN" altLang="en-US"/>
              <a:t>所谓测试驱动开发，是指先编写接口，紧接着编写测试。编写完测试后，我们才开始真正编写实现代码。在编写实现代码的过程中，一边写，一边测，什么时候测试全部通过了，那就表示编写的实现完成了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当然，这是一种理想情况。大部分情况是我们已经编写了实现代码，需要对已有的代码进行测试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41360" y="686435"/>
            <a:ext cx="1934845" cy="562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软件测试的分类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69848" y="2093976"/>
            <a:ext cx="1923393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时间阶段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55544" y="2093976"/>
            <a:ext cx="1923393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是否运行程序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41240" y="2093976"/>
            <a:ext cx="1923393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是否查看源码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526936" y="2093976"/>
            <a:ext cx="1923393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质量因素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7931" y="3041278"/>
            <a:ext cx="1285310" cy="590995"/>
          </a:xfrm>
          <a:prstGeom prst="roundRect">
            <a:avLst/>
          </a:prstGeom>
          <a:solidFill>
            <a:srgbClr val="64B4A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单元测试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07931" y="3822831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集成测试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707931" y="4604384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系统测试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07931" y="5385937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验收测试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93627" y="3041277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静态测试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193627" y="3822829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动态测试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679323" y="3822829"/>
            <a:ext cx="1285310" cy="590995"/>
          </a:xfrm>
          <a:prstGeom prst="roundRect">
            <a:avLst/>
          </a:prstGeom>
          <a:solidFill>
            <a:srgbClr val="64B4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白盒测试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679323" y="3041276"/>
            <a:ext cx="1285310" cy="590995"/>
          </a:xfrm>
          <a:prstGeom prst="roundRect">
            <a:avLst/>
          </a:prstGeom>
          <a:solidFill>
            <a:srgbClr val="64B4A3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黑盒测试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9002110" y="3118111"/>
            <a:ext cx="1448219" cy="4744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功能测试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9002110" y="3822826"/>
            <a:ext cx="1448219" cy="449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可靠性测试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9002109" y="4502736"/>
            <a:ext cx="1448219" cy="449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可用性测试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9002109" y="5182646"/>
            <a:ext cx="1448219" cy="449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性能测试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002108" y="5862556"/>
            <a:ext cx="1448219" cy="449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安全性测试</a:t>
            </a:r>
            <a:endParaRPr kumimoji="1" lang="zh-CN" altLang="en-US" dirty="0"/>
          </a:p>
        </p:txBody>
      </p:sp>
      <p:cxnSp>
        <p:nvCxnSpPr>
          <p:cNvPr id="23" name="肘形连接符 22"/>
          <p:cNvCxnSpPr>
            <a:stCxn id="4" idx="1"/>
            <a:endCxn id="9" idx="1"/>
          </p:cNvCxnSpPr>
          <p:nvPr/>
        </p:nvCxnSpPr>
        <p:spPr>
          <a:xfrm rot="10800000" flipH="1" flipV="1">
            <a:off x="1069847" y="2472348"/>
            <a:ext cx="638083" cy="864428"/>
          </a:xfrm>
          <a:prstGeom prst="bentConnector3">
            <a:avLst>
              <a:gd name="adj1" fmla="val 555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9" idx="1"/>
            <a:endCxn id="10" idx="1"/>
          </p:cNvCxnSpPr>
          <p:nvPr/>
        </p:nvCxnSpPr>
        <p:spPr>
          <a:xfrm rot="10800000" flipV="1">
            <a:off x="1707931" y="3336775"/>
            <a:ext cx="12700" cy="781553"/>
          </a:xfrm>
          <a:prstGeom prst="bentConnector3">
            <a:avLst>
              <a:gd name="adj1" fmla="val 2296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1"/>
            <a:endCxn id="11" idx="1"/>
          </p:cNvCxnSpPr>
          <p:nvPr/>
        </p:nvCxnSpPr>
        <p:spPr>
          <a:xfrm rot="10800000" flipV="1">
            <a:off x="1707931" y="4118328"/>
            <a:ext cx="12700" cy="781553"/>
          </a:xfrm>
          <a:prstGeom prst="bentConnector3">
            <a:avLst>
              <a:gd name="adj1" fmla="val 2296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1"/>
            <a:endCxn id="12" idx="1"/>
          </p:cNvCxnSpPr>
          <p:nvPr/>
        </p:nvCxnSpPr>
        <p:spPr>
          <a:xfrm rot="10800000" flipV="1">
            <a:off x="1707931" y="4899881"/>
            <a:ext cx="12700" cy="781553"/>
          </a:xfrm>
          <a:prstGeom prst="bentConnector3">
            <a:avLst>
              <a:gd name="adj1" fmla="val 2302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6" idx="1"/>
            <a:endCxn id="13" idx="1"/>
          </p:cNvCxnSpPr>
          <p:nvPr/>
        </p:nvCxnSpPr>
        <p:spPr>
          <a:xfrm rot="10800000" flipH="1" flipV="1">
            <a:off x="3555543" y="2472347"/>
            <a:ext cx="638083" cy="864427"/>
          </a:xfrm>
          <a:prstGeom prst="bentConnector3">
            <a:avLst>
              <a:gd name="adj1" fmla="val 34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3" idx="1"/>
            <a:endCxn id="14" idx="1"/>
          </p:cNvCxnSpPr>
          <p:nvPr/>
        </p:nvCxnSpPr>
        <p:spPr>
          <a:xfrm rot="10800000" flipV="1">
            <a:off x="4193627" y="3336775"/>
            <a:ext cx="12700" cy="781552"/>
          </a:xfrm>
          <a:prstGeom prst="bentConnector3">
            <a:avLst>
              <a:gd name="adj1" fmla="val 33906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7" idx="1"/>
            <a:endCxn id="16" idx="1"/>
          </p:cNvCxnSpPr>
          <p:nvPr/>
        </p:nvCxnSpPr>
        <p:spPr>
          <a:xfrm rot="10800000" flipH="1" flipV="1">
            <a:off x="6041239" y="2472348"/>
            <a:ext cx="638083" cy="864426"/>
          </a:xfrm>
          <a:prstGeom prst="bentConnector3">
            <a:avLst>
              <a:gd name="adj1" fmla="val 32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6" idx="1"/>
            <a:endCxn id="15" idx="1"/>
          </p:cNvCxnSpPr>
          <p:nvPr/>
        </p:nvCxnSpPr>
        <p:spPr>
          <a:xfrm rot="10800000" flipV="1">
            <a:off x="6679323" y="3336773"/>
            <a:ext cx="12700" cy="781553"/>
          </a:xfrm>
          <a:prstGeom prst="bentConnector3">
            <a:avLst>
              <a:gd name="adj1" fmla="val 34744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" idx="1"/>
            <a:endCxn id="17" idx="1"/>
          </p:cNvCxnSpPr>
          <p:nvPr/>
        </p:nvCxnSpPr>
        <p:spPr>
          <a:xfrm rot="10800000" flipH="1" flipV="1">
            <a:off x="8526936" y="2472347"/>
            <a:ext cx="475174" cy="882981"/>
          </a:xfrm>
          <a:prstGeom prst="bentConnector3">
            <a:avLst>
              <a:gd name="adj1" fmla="val 324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7" idx="1"/>
            <a:endCxn id="18" idx="1"/>
          </p:cNvCxnSpPr>
          <p:nvPr/>
        </p:nvCxnSpPr>
        <p:spPr>
          <a:xfrm rot="10800000" flipV="1">
            <a:off x="9002110" y="3355329"/>
            <a:ext cx="12700" cy="692312"/>
          </a:xfrm>
          <a:prstGeom prst="bentConnector3">
            <a:avLst>
              <a:gd name="adj1" fmla="val 263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10800000" flipV="1">
            <a:off x="9008460" y="4047642"/>
            <a:ext cx="12700" cy="692312"/>
          </a:xfrm>
          <a:prstGeom prst="bentConnector3">
            <a:avLst>
              <a:gd name="adj1" fmla="val 263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10800000" flipV="1">
            <a:off x="9008460" y="4739954"/>
            <a:ext cx="12700" cy="692312"/>
          </a:xfrm>
          <a:prstGeom prst="bentConnector3">
            <a:avLst>
              <a:gd name="adj1" fmla="val 263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10800000" flipV="1">
            <a:off x="9008460" y="5432267"/>
            <a:ext cx="12700" cy="692312"/>
          </a:xfrm>
          <a:prstGeom prst="bentConnector3">
            <a:avLst>
              <a:gd name="adj1" fmla="val 263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>
            <a:stCxn id="14" idx="3"/>
            <a:endCxn id="16" idx="1"/>
          </p:cNvCxnSpPr>
          <p:nvPr/>
        </p:nvCxnSpPr>
        <p:spPr>
          <a:xfrm flipV="1">
            <a:off x="5478937" y="3336774"/>
            <a:ext cx="1200386" cy="781553"/>
          </a:xfrm>
          <a:prstGeom prst="curvedConnector3">
            <a:avLst/>
          </a:prstGeom>
          <a:ln w="25400">
            <a:solidFill>
              <a:srgbClr val="64B4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stCxn id="14" idx="3"/>
            <a:endCxn id="15" idx="2"/>
          </p:cNvCxnSpPr>
          <p:nvPr/>
        </p:nvCxnSpPr>
        <p:spPr>
          <a:xfrm>
            <a:off x="5478937" y="4118326"/>
            <a:ext cx="1843041" cy="324000"/>
          </a:xfrm>
          <a:prstGeom prst="curvedConnector4">
            <a:avLst>
              <a:gd name="adj1" fmla="val 32565"/>
              <a:gd name="adj2" fmla="val 177361"/>
            </a:avLst>
          </a:prstGeom>
          <a:ln w="25400">
            <a:solidFill>
              <a:srgbClr val="64B4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220"/>
    </mc:Choice>
    <mc:Fallback>
      <p:transition spd="slow" advTm="372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黑盒测试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将被测试的软件系统看成一个黑盒子，不关心盒子的内部结构和内部特性，只关心软件产品的输入数据和输出结果。</a:t>
            </a:r>
            <a:endParaRPr kumimoji="1" lang="en-US" altLang="zh-CN" sz="2800" dirty="0"/>
          </a:p>
          <a:p>
            <a:r>
              <a:rPr kumimoji="1" lang="zh-CN" altLang="en-US" sz="2800" dirty="0"/>
              <a:t>方法：</a:t>
            </a:r>
            <a:endParaRPr kumimoji="1" lang="en-US" altLang="zh-CN" sz="2800" dirty="0"/>
          </a:p>
          <a:p>
            <a:pPr lvl="1"/>
            <a:r>
              <a:rPr kumimoji="1" lang="zh-CN" altLang="en-US" sz="2800" dirty="0">
                <a:solidFill>
                  <a:schemeClr val="accent5"/>
                </a:solidFill>
              </a:rPr>
              <a:t>等价类划分法</a:t>
            </a:r>
            <a:endParaRPr kumimoji="1"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kumimoji="1" lang="zh-CN" altLang="en-US" sz="2800" dirty="0"/>
              <a:t>边界值分析法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错误推测法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因果图法</a:t>
            </a:r>
            <a:endParaRPr kumimoji="1" lang="zh-CN" altLang="en-US" sz="2800" dirty="0"/>
          </a:p>
        </p:txBody>
      </p:sp>
      <p:sp>
        <p:nvSpPr>
          <p:cNvPr id="4" name="立方体 3"/>
          <p:cNvSpPr/>
          <p:nvPr/>
        </p:nvSpPr>
        <p:spPr>
          <a:xfrm>
            <a:off x="8231060" y="4306189"/>
            <a:ext cx="1927352" cy="11557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软件</a:t>
            </a:r>
            <a:endParaRPr kumimoji="1"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9008998" y="3469163"/>
            <a:ext cx="371475" cy="8370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80473" y="367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</a:t>
            </a:r>
            <a:endParaRPr kumimoji="1"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9008998" y="5461889"/>
            <a:ext cx="371475" cy="8474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80472" y="57009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22"/>
    </mc:Choice>
    <mc:Fallback>
      <p:transition spd="slow" advTm="263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等价类划分法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将程序的输入域划分为若干子集，然后从每个子集中选取少数具有代表性的数据用作测试用例。一个子集称为一个</a:t>
            </a:r>
            <a:r>
              <a:rPr kumimoji="1" lang="zh-CN" altLang="en-US" sz="2400" dirty="0">
                <a:solidFill>
                  <a:schemeClr val="accent5"/>
                </a:solidFill>
              </a:rPr>
              <a:t>等价类</a:t>
            </a:r>
            <a:r>
              <a:rPr kumimoji="1" lang="zh-CN" altLang="en-US" sz="2400" dirty="0"/>
              <a:t>，同一个等价类中的输入数据对于揭露程序中的错误都是</a:t>
            </a:r>
            <a:r>
              <a:rPr kumimoji="1" lang="zh-CN" altLang="en-US" sz="2400" dirty="0">
                <a:solidFill>
                  <a:schemeClr val="accent5"/>
                </a:solidFill>
              </a:rPr>
              <a:t>等效</a:t>
            </a:r>
            <a:r>
              <a:rPr kumimoji="1" lang="zh-CN" altLang="en-US" sz="2400" dirty="0"/>
              <a:t>的。</a:t>
            </a:r>
            <a:endParaRPr kumimoji="1" lang="en-US" altLang="zh-CN" sz="2400" dirty="0"/>
          </a:p>
          <a:p>
            <a:r>
              <a:rPr kumimoji="1" lang="zh-CN" altLang="en-US" sz="2400" dirty="0"/>
              <a:t>等价类分为有效等价类和无效等价类：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有效等价类：对程序的规格说明是有意义的、合理的输入数据所构成的集合。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无效等价类：对程序的规格说明是无意义的、不合理的输入数据所构成的集合。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20"/>
    </mc:Choice>
    <mc:Fallback>
      <p:transition spd="slow" advTm="381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等价类划分法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19010" cy="402336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5"/>
                </a:solidFill>
              </a:rPr>
              <a:t>划分等价类时遵循的原则：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如果输入条件规定了取值范围或个数，则可确定一个有效等价类和两个无效等价类。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例：要求输入值</a:t>
            </a:r>
            <a:r>
              <a:rPr kumimoji="1" lang="en-US" altLang="zh-CN" dirty="0">
                <a:solidFill>
                  <a:schemeClr val="accent4"/>
                </a:solidFill>
              </a:rPr>
              <a:t>x</a:t>
            </a:r>
            <a:r>
              <a:rPr kumimoji="1" lang="zh-CN" altLang="en-US" dirty="0">
                <a:solidFill>
                  <a:schemeClr val="accent4"/>
                </a:solidFill>
              </a:rPr>
              <a:t>在</a:t>
            </a:r>
            <a:r>
              <a:rPr kumimoji="1" lang="en-US" altLang="zh-CN" dirty="0">
                <a:solidFill>
                  <a:schemeClr val="accent4"/>
                </a:solidFill>
              </a:rPr>
              <a:t>0</a:t>
            </a:r>
            <a:r>
              <a:rPr kumimoji="1" lang="zh-CN" altLang="en-US" dirty="0">
                <a:solidFill>
                  <a:schemeClr val="accent4"/>
                </a:solidFill>
              </a:rPr>
              <a:t>到</a:t>
            </a:r>
            <a:r>
              <a:rPr kumimoji="1" lang="en-US" altLang="zh-CN" dirty="0">
                <a:solidFill>
                  <a:schemeClr val="accent4"/>
                </a:solidFill>
              </a:rPr>
              <a:t>100</a:t>
            </a:r>
            <a:r>
              <a:rPr kumimoji="1" lang="zh-CN" altLang="en-US" dirty="0">
                <a:solidFill>
                  <a:schemeClr val="accent4"/>
                </a:solidFill>
              </a:rPr>
              <a:t>之间，则有：有效等价类</a:t>
            </a:r>
            <a:r>
              <a:rPr kumimoji="1" lang="en-US" altLang="zh-CN" dirty="0">
                <a:solidFill>
                  <a:schemeClr val="accent4"/>
                </a:solidFill>
              </a:rPr>
              <a:t>0&lt;=x&lt;=100</a:t>
            </a:r>
            <a:r>
              <a:rPr kumimoji="1" lang="zh-CN" altLang="en-US" dirty="0">
                <a:solidFill>
                  <a:schemeClr val="accent4"/>
                </a:solidFill>
              </a:rPr>
              <a:t>，无效等价类</a:t>
            </a:r>
            <a:r>
              <a:rPr kumimoji="1" lang="en-US" altLang="zh-CN" dirty="0">
                <a:solidFill>
                  <a:schemeClr val="accent4"/>
                </a:solidFill>
              </a:rPr>
              <a:t>x&lt;0</a:t>
            </a:r>
            <a:r>
              <a:rPr kumimoji="1" lang="zh-CN" altLang="en-US" dirty="0">
                <a:solidFill>
                  <a:schemeClr val="accent4"/>
                </a:solidFill>
              </a:rPr>
              <a:t>和</a:t>
            </a:r>
            <a:r>
              <a:rPr kumimoji="1" lang="en-US" altLang="zh-CN" dirty="0">
                <a:solidFill>
                  <a:schemeClr val="accent4"/>
                </a:solidFill>
              </a:rPr>
              <a:t>x&gt;100</a:t>
            </a:r>
            <a:r>
              <a:rPr kumimoji="1" lang="zh-CN" altLang="en-US" dirty="0">
                <a:solidFill>
                  <a:schemeClr val="accent4"/>
                </a:solidFill>
              </a:rPr>
              <a:t>。</a:t>
            </a:r>
            <a:endParaRPr kumimoji="1" lang="en-US" altLang="zh-CN" dirty="0">
              <a:solidFill>
                <a:schemeClr val="accent4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如果输入条件规定了输入值的集合或是规定了“必须如何”的条件，则可以确定一个有效等价类和一个无效等价类。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例：要求输入值是整数，则有：有效等价类整数数据，无效等价类其他类型数据</a:t>
            </a:r>
            <a:endParaRPr kumimoji="1" lang="en-US" altLang="zh-CN" dirty="0">
              <a:solidFill>
                <a:schemeClr val="accent4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46"/>
    </mc:Choice>
    <mc:Fallback>
      <p:transition spd="slow" advTm="4814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等价类划分法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如果输入条件是布尔表达式，则可以分为一个有效等价类和一个无效等价类。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例：要求密码非空，则有：效等价类非空密码，无效等价类空密码。</a:t>
            </a:r>
            <a:endParaRPr kumimoji="1" lang="en-US" altLang="zh-CN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如果输入条件是一组值，且程序对不同的值有不同的处理方式，则每个允许的输入值对应一个有效等价类，所有不允许的输入值的集合为一个无效等价类。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例：要求输入 初级、中级、高级中的一个，则有：有效等价类初级、中级、高级，无效等价类其他所有输入。</a:t>
            </a:r>
            <a:endParaRPr kumimoji="1" lang="en-US" altLang="zh-CN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如果规定了输入数据必须遵循的规则，则可划分出一个有效等价类（符合规则）和若干个无效等价类（从不同的角度违反规则）</a:t>
            </a:r>
            <a:endParaRPr kumimoji="1" lang="zh-CN" altLang="en-US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一个输入可以有多条约束；例：日期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27"/>
    </mc:Choice>
    <mc:Fallback>
      <p:transition spd="slow" advTm="55527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0680,&quot;width&quot;:3675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自定义 1">
      <a:majorFont>
        <a:latin typeface="思源黑体 CN Medium"/>
        <a:ea typeface="思源黑体 CN Medium"/>
        <a:cs typeface=""/>
      </a:majorFont>
      <a:minorFont>
        <a:latin typeface="思源黑体 CN"/>
        <a:ea typeface="思源黑体 CN"/>
        <a:cs typeface="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3428</Words>
  <Application>WPS 演示</Application>
  <PresentationFormat>宽屏</PresentationFormat>
  <Paragraphs>682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Tw Cen MT</vt:lpstr>
      <vt:lpstr>Segoe Print</vt:lpstr>
      <vt:lpstr>Wingdings 3</vt:lpstr>
      <vt:lpstr>Cambria Math</vt:lpstr>
      <vt:lpstr>思源黑体 CN Medium</vt:lpstr>
      <vt:lpstr>黑体</vt:lpstr>
      <vt:lpstr>思源黑体 CN</vt:lpstr>
      <vt:lpstr>微软雅黑</vt:lpstr>
      <vt:lpstr>Arial Unicode MS</vt:lpstr>
      <vt:lpstr>等线</vt:lpstr>
      <vt:lpstr>Calibri</vt:lpstr>
      <vt:lpstr>积分</vt:lpstr>
      <vt:lpstr>软工第6次上机</vt:lpstr>
      <vt:lpstr>软件测试</vt:lpstr>
      <vt:lpstr>软件测试的原则</vt:lpstr>
      <vt:lpstr>PowerPoint 演示文稿</vt:lpstr>
      <vt:lpstr>软件测试的分类</vt:lpstr>
      <vt:lpstr>黑盒测试</vt:lpstr>
      <vt:lpstr>等价类划分法</vt:lpstr>
      <vt:lpstr>等价类划分法</vt:lpstr>
      <vt:lpstr>等价类划分法</vt:lpstr>
      <vt:lpstr>设计测试用例的步骤</vt:lpstr>
      <vt:lpstr>示例</vt:lpstr>
      <vt:lpstr>等价类划分表</vt:lpstr>
      <vt:lpstr>测试用例</vt:lpstr>
      <vt:lpstr>测试用例</vt:lpstr>
      <vt:lpstr>测试用例</vt:lpstr>
      <vt:lpstr>白盒测试</vt:lpstr>
      <vt:lpstr>逻辑覆盖法</vt:lpstr>
      <vt:lpstr>分支覆盖</vt:lpstr>
      <vt:lpstr>示例</vt:lpstr>
      <vt:lpstr>示例</vt:lpstr>
      <vt:lpstr>示例</vt:lpstr>
      <vt:lpstr>单元测试</vt:lpstr>
      <vt:lpstr>单元测试</vt:lpstr>
      <vt:lpstr>单元测试的规范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软件工程基础第五次上机</dc:title>
  <dc:creator>Microsoft Office User</dc:creator>
  <cp:lastModifiedBy>SY2121107</cp:lastModifiedBy>
  <cp:revision>70</cp:revision>
  <dcterms:created xsi:type="dcterms:W3CDTF">2019-05-01T05:45:00Z</dcterms:created>
  <dcterms:modified xsi:type="dcterms:W3CDTF">2022-04-14T08:54:49Z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262FD4DA5DBD44419330F1E87AAEDCD4</vt:lpwstr>
  </property>
  <property fmtid="{D5CDD505-2E9C-101B-9397-08002B2CF9AE}" pid="3" name="KSOProductBuildVer">
    <vt:lpwstr>2052-11.1.0.11115</vt:lpwstr>
  </property>
</Properties>
</file>