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8" r:id="rId2"/>
    <p:sldId id="281" r:id="rId3"/>
    <p:sldId id="288" r:id="rId4"/>
    <p:sldId id="289" r:id="rId5"/>
    <p:sldId id="290" r:id="rId6"/>
    <p:sldId id="29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2FE7D-97C8-4EE4-921E-9B0167278F8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3D75B-3EC6-49DE-8237-F1C8E1647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55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fixture</a:t>
            </a:r>
            <a:r>
              <a:rPr kumimoji="1" lang="zh-CN" altLang="en-US" dirty="0"/>
              <a:t>指运行一个或多个测试所需的公用资源或数据集合。运行测试所需要的外部资源环境通常称为</a:t>
            </a:r>
            <a:r>
              <a:rPr kumimoji="1" lang="en-US" altLang="zh-CN" dirty="0" err="1"/>
              <a:t>testfixture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 err="1"/>
              <a:t>TestCase</a:t>
            </a:r>
            <a:r>
              <a:rPr kumimoji="1" lang="zh-CN" altLang="en-US" dirty="0"/>
              <a:t>通过</a:t>
            </a:r>
            <a:r>
              <a:rPr kumimoji="1" lang="en-US" altLang="zh-CN" dirty="0" err="1"/>
              <a:t>setUp</a:t>
            </a:r>
            <a:r>
              <a:rPr kumimoji="1" lang="en-US" altLang="zh-CN" dirty="0"/>
              <a:t>()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tearDown</a:t>
            </a:r>
            <a:r>
              <a:rPr kumimoji="1" lang="en-US" altLang="zh-CN" dirty="0"/>
              <a:t>()</a:t>
            </a:r>
            <a:r>
              <a:rPr kumimoji="1" lang="zh-CN" altLang="en-US" dirty="0"/>
              <a:t>方法自动创建和销毁</a:t>
            </a:r>
            <a:r>
              <a:rPr kumimoji="1" lang="en-US" altLang="zh-CN" dirty="0"/>
              <a:t>fixture</a:t>
            </a:r>
            <a:r>
              <a:rPr kumimoji="1" lang="zh-CN" altLang="en-US" dirty="0"/>
              <a:t>。</a:t>
            </a:r>
            <a:r>
              <a:rPr kumimoji="1" lang="en-US" altLang="zh-CN" dirty="0" err="1"/>
              <a:t>TextCase</a:t>
            </a:r>
            <a:r>
              <a:rPr kumimoji="1" lang="zh-CN" altLang="en-US" dirty="0"/>
              <a:t>会在每个测试运行之前调用</a:t>
            </a:r>
            <a:r>
              <a:rPr kumimoji="1" lang="en-US" altLang="zh-CN" dirty="0" err="1"/>
              <a:t>setUp</a:t>
            </a:r>
            <a:r>
              <a:rPr kumimoji="1" lang="en-US" altLang="zh-CN" dirty="0"/>
              <a:t>()</a:t>
            </a:r>
            <a:r>
              <a:rPr kumimoji="1" lang="zh-CN" altLang="en-US" dirty="0"/>
              <a:t>，并且在每个测试完成之后调用</a:t>
            </a:r>
            <a:r>
              <a:rPr kumimoji="1" lang="en-US" altLang="zh-CN" dirty="0" err="1"/>
              <a:t>tearDown</a:t>
            </a:r>
            <a:r>
              <a:rPr kumimoji="1" lang="en-US" altLang="zh-CN" dirty="0"/>
              <a:t>()</a:t>
            </a:r>
            <a:r>
              <a:rPr kumimoji="1"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01CA4-A8CF-5542-9EE1-1CCA9EA568A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927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fixture</a:t>
            </a:r>
            <a:r>
              <a:rPr kumimoji="1" lang="zh-CN" altLang="en-US" dirty="0"/>
              <a:t>指运行一个或多个测试所需的公用资源或数据集合。运行测试所需要的外部资源环境通常称为</a:t>
            </a:r>
            <a:r>
              <a:rPr kumimoji="1" lang="en-US" altLang="zh-CN" dirty="0" err="1"/>
              <a:t>testfixture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 err="1"/>
              <a:t>TestCase</a:t>
            </a:r>
            <a:r>
              <a:rPr kumimoji="1" lang="zh-CN" altLang="en-US" dirty="0"/>
              <a:t>通过</a:t>
            </a:r>
            <a:r>
              <a:rPr kumimoji="1" lang="en-US" altLang="zh-CN" dirty="0" err="1"/>
              <a:t>setUp</a:t>
            </a:r>
            <a:r>
              <a:rPr kumimoji="1" lang="en-US" altLang="zh-CN" dirty="0"/>
              <a:t>()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tearDown</a:t>
            </a:r>
            <a:r>
              <a:rPr kumimoji="1" lang="en-US" altLang="zh-CN" dirty="0"/>
              <a:t>()</a:t>
            </a:r>
            <a:r>
              <a:rPr kumimoji="1" lang="zh-CN" altLang="en-US" dirty="0"/>
              <a:t>方法自动创建和销毁</a:t>
            </a:r>
            <a:r>
              <a:rPr kumimoji="1" lang="en-US" altLang="zh-CN" dirty="0"/>
              <a:t>fixture</a:t>
            </a:r>
            <a:r>
              <a:rPr kumimoji="1" lang="zh-CN" altLang="en-US" dirty="0"/>
              <a:t>。</a:t>
            </a:r>
            <a:r>
              <a:rPr kumimoji="1" lang="en-US" altLang="zh-CN" dirty="0" err="1"/>
              <a:t>TextCase</a:t>
            </a:r>
            <a:r>
              <a:rPr kumimoji="1" lang="zh-CN" altLang="en-US" dirty="0"/>
              <a:t>会在每个测试运行之前调用</a:t>
            </a:r>
            <a:r>
              <a:rPr kumimoji="1" lang="en-US" altLang="zh-CN" dirty="0" err="1"/>
              <a:t>setUp</a:t>
            </a:r>
            <a:r>
              <a:rPr kumimoji="1" lang="en-US" altLang="zh-CN" dirty="0"/>
              <a:t>()</a:t>
            </a:r>
            <a:r>
              <a:rPr kumimoji="1" lang="zh-CN" altLang="en-US" dirty="0"/>
              <a:t>，并且在每个测试完成之后调用</a:t>
            </a:r>
            <a:r>
              <a:rPr kumimoji="1" lang="en-US" altLang="zh-CN" dirty="0" err="1"/>
              <a:t>tearDown</a:t>
            </a:r>
            <a:r>
              <a:rPr kumimoji="1" lang="en-US" altLang="zh-CN" dirty="0"/>
              <a:t>()</a:t>
            </a:r>
            <a:r>
              <a:rPr kumimoji="1"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01CA4-A8CF-5542-9EE1-1CCA9EA568A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97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fixture</a:t>
            </a:r>
            <a:r>
              <a:rPr kumimoji="1" lang="zh-CN" altLang="en-US" dirty="0"/>
              <a:t>指运行一个或多个测试所需的公用资源或数据集合。运行测试所需要的外部资源环境通常称为</a:t>
            </a:r>
            <a:r>
              <a:rPr kumimoji="1" lang="en-US" altLang="zh-CN" dirty="0" err="1"/>
              <a:t>testfixture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 err="1"/>
              <a:t>TestCase</a:t>
            </a:r>
            <a:r>
              <a:rPr kumimoji="1" lang="zh-CN" altLang="en-US" dirty="0"/>
              <a:t>通过</a:t>
            </a:r>
            <a:r>
              <a:rPr kumimoji="1" lang="en-US" altLang="zh-CN" dirty="0" err="1"/>
              <a:t>setUp</a:t>
            </a:r>
            <a:r>
              <a:rPr kumimoji="1" lang="en-US" altLang="zh-CN" dirty="0"/>
              <a:t>()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tearDown</a:t>
            </a:r>
            <a:r>
              <a:rPr kumimoji="1" lang="en-US" altLang="zh-CN" dirty="0"/>
              <a:t>()</a:t>
            </a:r>
            <a:r>
              <a:rPr kumimoji="1" lang="zh-CN" altLang="en-US" dirty="0"/>
              <a:t>方法自动创建和销毁</a:t>
            </a:r>
            <a:r>
              <a:rPr kumimoji="1" lang="en-US" altLang="zh-CN" dirty="0"/>
              <a:t>fixture</a:t>
            </a:r>
            <a:r>
              <a:rPr kumimoji="1" lang="zh-CN" altLang="en-US" dirty="0"/>
              <a:t>。</a:t>
            </a:r>
            <a:r>
              <a:rPr kumimoji="1" lang="en-US" altLang="zh-CN" dirty="0" err="1"/>
              <a:t>TextCase</a:t>
            </a:r>
            <a:r>
              <a:rPr kumimoji="1" lang="zh-CN" altLang="en-US" dirty="0"/>
              <a:t>会在每个测试运行之前调用</a:t>
            </a:r>
            <a:r>
              <a:rPr kumimoji="1" lang="en-US" altLang="zh-CN" dirty="0" err="1"/>
              <a:t>setUp</a:t>
            </a:r>
            <a:r>
              <a:rPr kumimoji="1" lang="en-US" altLang="zh-CN" dirty="0"/>
              <a:t>()</a:t>
            </a:r>
            <a:r>
              <a:rPr kumimoji="1" lang="zh-CN" altLang="en-US" dirty="0"/>
              <a:t>，并且在每个测试完成之后调用</a:t>
            </a:r>
            <a:r>
              <a:rPr kumimoji="1" lang="en-US" altLang="zh-CN" dirty="0" err="1"/>
              <a:t>tearDown</a:t>
            </a:r>
            <a:r>
              <a:rPr kumimoji="1" lang="en-US" altLang="zh-CN" dirty="0"/>
              <a:t>()</a:t>
            </a:r>
            <a:r>
              <a:rPr kumimoji="1"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01CA4-A8CF-5542-9EE1-1CCA9EA568A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775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fixture</a:t>
            </a:r>
            <a:r>
              <a:rPr kumimoji="1" lang="zh-CN" altLang="en-US" dirty="0"/>
              <a:t>指运行一个或多个测试所需的公用资源或数据集合。运行测试所需要的外部资源环境通常称为</a:t>
            </a:r>
            <a:r>
              <a:rPr kumimoji="1" lang="en-US" altLang="zh-CN" dirty="0" err="1"/>
              <a:t>testfixture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 err="1"/>
              <a:t>TestCase</a:t>
            </a:r>
            <a:r>
              <a:rPr kumimoji="1" lang="zh-CN" altLang="en-US" dirty="0"/>
              <a:t>通过</a:t>
            </a:r>
            <a:r>
              <a:rPr kumimoji="1" lang="en-US" altLang="zh-CN" dirty="0" err="1"/>
              <a:t>setUp</a:t>
            </a:r>
            <a:r>
              <a:rPr kumimoji="1" lang="en-US" altLang="zh-CN" dirty="0"/>
              <a:t>()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tearDown</a:t>
            </a:r>
            <a:r>
              <a:rPr kumimoji="1" lang="en-US" altLang="zh-CN" dirty="0"/>
              <a:t>()</a:t>
            </a:r>
            <a:r>
              <a:rPr kumimoji="1" lang="zh-CN" altLang="en-US" dirty="0"/>
              <a:t>方法自动创建和销毁</a:t>
            </a:r>
            <a:r>
              <a:rPr kumimoji="1" lang="en-US" altLang="zh-CN" dirty="0"/>
              <a:t>fixture</a:t>
            </a:r>
            <a:r>
              <a:rPr kumimoji="1" lang="zh-CN" altLang="en-US" dirty="0"/>
              <a:t>。</a:t>
            </a:r>
            <a:r>
              <a:rPr kumimoji="1" lang="en-US" altLang="zh-CN" dirty="0" err="1"/>
              <a:t>TextCase</a:t>
            </a:r>
            <a:r>
              <a:rPr kumimoji="1" lang="zh-CN" altLang="en-US" dirty="0"/>
              <a:t>会在每个测试运行之前调用</a:t>
            </a:r>
            <a:r>
              <a:rPr kumimoji="1" lang="en-US" altLang="zh-CN" dirty="0" err="1"/>
              <a:t>setUp</a:t>
            </a:r>
            <a:r>
              <a:rPr kumimoji="1" lang="en-US" altLang="zh-CN" dirty="0"/>
              <a:t>()</a:t>
            </a:r>
            <a:r>
              <a:rPr kumimoji="1" lang="zh-CN" altLang="en-US" dirty="0"/>
              <a:t>，并且在每个测试完成之后调用</a:t>
            </a:r>
            <a:r>
              <a:rPr kumimoji="1" lang="en-US" altLang="zh-CN" dirty="0" err="1"/>
              <a:t>tearDown</a:t>
            </a:r>
            <a:r>
              <a:rPr kumimoji="1" lang="en-US" altLang="zh-CN" dirty="0"/>
              <a:t>()</a:t>
            </a:r>
            <a:r>
              <a:rPr kumimoji="1"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01CA4-A8CF-5542-9EE1-1CCA9EA568A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17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fixture</a:t>
            </a:r>
            <a:r>
              <a:rPr kumimoji="1" lang="zh-CN" altLang="en-US" dirty="0"/>
              <a:t>指运行一个或多个测试所需的公用资源或数据集合。运行测试所需要的外部资源环境通常称为</a:t>
            </a:r>
            <a:r>
              <a:rPr kumimoji="1" lang="en-US" altLang="zh-CN" dirty="0" err="1"/>
              <a:t>testfixture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 err="1"/>
              <a:t>TestCase</a:t>
            </a:r>
            <a:r>
              <a:rPr kumimoji="1" lang="zh-CN" altLang="en-US" dirty="0"/>
              <a:t>通过</a:t>
            </a:r>
            <a:r>
              <a:rPr kumimoji="1" lang="en-US" altLang="zh-CN" dirty="0" err="1"/>
              <a:t>setUp</a:t>
            </a:r>
            <a:r>
              <a:rPr kumimoji="1" lang="en-US" altLang="zh-CN" dirty="0"/>
              <a:t>()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tearDown</a:t>
            </a:r>
            <a:r>
              <a:rPr kumimoji="1" lang="en-US" altLang="zh-CN" dirty="0"/>
              <a:t>()</a:t>
            </a:r>
            <a:r>
              <a:rPr kumimoji="1" lang="zh-CN" altLang="en-US" dirty="0"/>
              <a:t>方法自动创建和销毁</a:t>
            </a:r>
            <a:r>
              <a:rPr kumimoji="1" lang="en-US" altLang="zh-CN" dirty="0"/>
              <a:t>fixture</a:t>
            </a:r>
            <a:r>
              <a:rPr kumimoji="1" lang="zh-CN" altLang="en-US" dirty="0"/>
              <a:t>。</a:t>
            </a:r>
            <a:r>
              <a:rPr kumimoji="1" lang="en-US" altLang="zh-CN" dirty="0" err="1"/>
              <a:t>TextCase</a:t>
            </a:r>
            <a:r>
              <a:rPr kumimoji="1" lang="zh-CN" altLang="en-US" dirty="0"/>
              <a:t>会在每个测试运行之前调用</a:t>
            </a:r>
            <a:r>
              <a:rPr kumimoji="1" lang="en-US" altLang="zh-CN" dirty="0" err="1"/>
              <a:t>setUp</a:t>
            </a:r>
            <a:r>
              <a:rPr kumimoji="1" lang="en-US" altLang="zh-CN" dirty="0"/>
              <a:t>()</a:t>
            </a:r>
            <a:r>
              <a:rPr kumimoji="1" lang="zh-CN" altLang="en-US" dirty="0"/>
              <a:t>，并且在每个测试完成之后调用</a:t>
            </a:r>
            <a:r>
              <a:rPr kumimoji="1" lang="en-US" altLang="zh-CN" dirty="0" err="1"/>
              <a:t>tearDown</a:t>
            </a:r>
            <a:r>
              <a:rPr kumimoji="1" lang="en-US" altLang="zh-CN" dirty="0"/>
              <a:t>()</a:t>
            </a:r>
            <a:r>
              <a:rPr kumimoji="1"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01CA4-A8CF-5542-9EE1-1CCA9EA568A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758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0F328-E3A8-4E80-8E7C-5AA1A3BDA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C9B5BA-146D-4297-B5EB-DA015405B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3FE62-E374-46E7-AF04-F55DD728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0374-AF0C-46A7-9315-7BAA44BB720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FB658-286C-4D1C-B864-DF28D462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C2297-4FC8-40EF-80E1-CDD83956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D94B-7781-4B6D-9142-695D50177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8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C2BEA-F22E-43E7-9FB1-1ABB3493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2C98DE-7BF4-4D69-A966-023743DA4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FD7EE-6953-429A-BBDA-B41E21CB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0374-AF0C-46A7-9315-7BAA44BB720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85C08-6D11-44DC-86AF-9B1F9E89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D950D-A3C8-4DF7-A286-3B683FF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D94B-7781-4B6D-9142-695D50177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5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6488DA-4EB6-4C17-9775-621AE9E4F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019C76-7E32-4421-B225-53A9E4DDD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D9D91-B8B2-41DB-8888-89D00FB9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0374-AF0C-46A7-9315-7BAA44BB720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8418-3D63-4E56-8174-F627B270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B0993-A0A4-4840-B9CF-3A65D425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D94B-7781-4B6D-9142-695D50177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EC0FD-A409-4DA5-88AE-F9E69E65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DA1D0-1394-4107-90FC-D9B4E4E3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29B68-429E-4507-AF99-62D1D24F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0374-AF0C-46A7-9315-7BAA44BB720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F452F-4625-47CB-A1A7-07548E64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86816-51A3-467A-ADBA-FF73B2C4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D94B-7781-4B6D-9142-695D50177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87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5AFF8-603A-4599-8D58-ED41FCD9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9B9EA-3D56-4BD6-867D-DCD532CC8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0AE36-7265-4797-A4DD-73CB05D8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0374-AF0C-46A7-9315-7BAA44BB720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860B5-FD3A-48F8-9486-0542597A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00837-B1D8-40E1-87E7-D8B98008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D94B-7781-4B6D-9142-695D50177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4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845A6-1478-4BB4-A1EA-A70D68E9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422D7-F034-4F41-B039-882DE750A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2D243-0AAB-4783-921B-27C8070BA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6F3605-4638-4813-99F0-EF721AC8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0374-AF0C-46A7-9315-7BAA44BB720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1B034-01A9-4F95-B767-530A13CF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D1B6A0-7C99-423B-8160-45DAEC41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D94B-7781-4B6D-9142-695D50177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4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F2F6E-C5C0-4B29-9FE4-B6FAB6A3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F80EFB-3D39-4A2C-8E49-DE0E33F5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BAD6BF-53CD-41BC-B6F7-E4B281B3E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8FD415-8F8E-40CF-AACC-7D25C60DB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096603-0474-4BB1-B03E-22356BBCA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9A5A39-9668-4D8F-A3AD-C157A866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0374-AF0C-46A7-9315-7BAA44BB720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15780A-675D-4590-975B-7D04D814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393D0A-4CF1-4891-9B25-54930C71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D94B-7781-4B6D-9142-695D50177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1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B4FC8-63D9-49EF-8C73-5B850ABF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30095C-D989-451B-B124-1161383D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0374-AF0C-46A7-9315-7BAA44BB720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ACA7A-2AE6-409A-A29A-9D7B5E8A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91644E-5651-4E5C-B3E5-70CF094D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D94B-7781-4B6D-9142-695D50177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9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31F3FE-8BCB-4E04-B5A7-CBE7F648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0374-AF0C-46A7-9315-7BAA44BB720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C034C9-9D67-44E4-AB68-CEEC7183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6C24C5-3998-41DE-AEEF-3BDF0576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D94B-7781-4B6D-9142-695D50177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7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71AEF-9A2E-419F-8768-9C10867B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58AD7-6E70-4A2F-926C-1CEF3328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393669-705D-4027-917F-34B0DCC2F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105F40-4F4E-455B-9082-3E217727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0374-AF0C-46A7-9315-7BAA44BB720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E5FA42-3768-4F40-95B7-570AC1CD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CE6A6-CB52-4BE7-AAF6-D591788E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D94B-7781-4B6D-9142-695D50177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3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2FE7C-04B2-48E0-A5C7-CD02F32E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E52E1B-5185-4420-8BFC-CAE8EFD23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43039-8537-4CD9-A1C9-52AC44245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FDF4B-C4AE-4D36-A3D0-C22A747F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0374-AF0C-46A7-9315-7BAA44BB720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AF5E5-F82E-4928-BF4D-174D15A8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A00090-17E4-45D8-B447-237D0D15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D94B-7781-4B6D-9142-695D50177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6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AD0E57-3F2A-46BE-9CCE-87BDB746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E4207-7CFB-43A1-8F61-82FF58B5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49CF9-F9D3-46C3-9987-57C271DCA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0374-AF0C-46A7-9315-7BAA44BB720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DF90F-5F71-4430-83F6-477D1D863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AFCC7-FAFC-4478-9C7C-A3E2903FD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4D94B-7781-4B6D-9142-695D50177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84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80C57-A3C7-144D-8FCA-1367CEE4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利用 </a:t>
            </a:r>
            <a:r>
              <a:rPr kumimoji="1" lang="en-US" altLang="zh-CN" dirty="0"/>
              <a:t>unittest</a:t>
            </a:r>
            <a:r>
              <a:rPr kumimoji="1" lang="zh-CN" altLang="en-US" dirty="0"/>
              <a:t> 进行单元测试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E6B3B-275C-4E4E-A6BA-EB48CA64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/>
              <a:t>unittest</a:t>
            </a:r>
            <a:r>
              <a:rPr kumimoji="1" lang="zh-CN" altLang="en-US" sz="2400" dirty="0"/>
              <a:t>是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单元测试框架，类似于</a:t>
            </a:r>
            <a:r>
              <a:rPr kumimoji="1" lang="en-US" altLang="zh-CN" sz="2400" dirty="0"/>
              <a:t>Java</a:t>
            </a:r>
            <a:r>
              <a:rPr kumimoji="1" lang="zh-CN" altLang="en-US" sz="2400" dirty="0"/>
              <a:t>的</a:t>
            </a:r>
            <a:r>
              <a:rPr kumimoji="1" lang="en-US" altLang="zh-CN" sz="2400" dirty="0"/>
              <a:t>JUnit</a:t>
            </a:r>
            <a:r>
              <a:rPr kumimoji="1" lang="zh-CN" altLang="en-US" sz="2400" dirty="0"/>
              <a:t>框架，主要用于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代码单元测试，是一种优秀的测试框架。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unittest</a:t>
            </a:r>
            <a:r>
              <a:rPr kumimoji="1" lang="zh-CN" altLang="en-US" sz="2400" dirty="0"/>
              <a:t>包含以下四个概念：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test fixture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：对一个测试用例环境的搭建和销毁，是一个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fixture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，通过覆盖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TestCase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的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setUp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()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tearDown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()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方法来实现。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lvl="1"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test case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：一个完整的测试单元。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lvl="1"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test suite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：多个测试用例集合在一起，就是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TestSuite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，而且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TestSuite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也可以嵌套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TestSuite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lvl="1"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test runner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：是来执行测试用例的，其中的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run(test)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会执行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TestSuite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/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TestCase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中的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run(result)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方法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183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15"/>
    </mc:Choice>
    <mc:Fallback xmlns="">
      <p:transition spd="slow" advTm="3551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07515-7B6A-DC4B-9591-B7689D55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测试步骤：</a:t>
            </a:r>
            <a:endParaRPr kumimoji="1"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8CABDC-BCA4-4995-A361-7FB2D9C5A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1954"/>
          </a:xfrm>
        </p:spPr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、编写一个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python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类，继承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unittest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模块中的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TestCase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类，这就是一个测试类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95AE18-4D6C-4774-A5C0-173E7E6E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92" y="3170983"/>
            <a:ext cx="7799733" cy="265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82"/>
    </mc:Choice>
    <mc:Fallback xmlns="">
      <p:transition spd="slow" advTm="1548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07515-7B6A-DC4B-9591-B7689D55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测试步骤：</a:t>
            </a:r>
            <a:endParaRPr kumimoji="1"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8CABDC-BCA4-4995-A361-7FB2D9C5A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1764"/>
          </a:xfrm>
        </p:spPr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、在上面编写的测试类中定义测试方法（这个就是指的测试用例），每个方法的方法名要求以 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打头，没有额外的参数。 在该测试方法中 调用被测试代码，校验测试结果，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TestCase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类中提供了很多标准的校验方法。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928F99-A271-44DB-A29B-F61CDE85E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78" y="3855535"/>
            <a:ext cx="9569643" cy="220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5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82"/>
    </mc:Choice>
    <mc:Fallback xmlns="">
      <p:transition spd="slow" advTm="1548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07515-7B6A-DC4B-9591-B7689D55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常见检验方法：</a:t>
            </a:r>
            <a:r>
              <a:rPr kumimoji="1" lang="zh-CN" altLang="en-US" sz="2400" dirty="0"/>
              <a:t>（左侧为函数，右侧为测试通过的条件）</a:t>
            </a:r>
            <a:endParaRPr kumimoji="1"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15BD0B-00D3-4D24-BB70-49DA9F6B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05" y="1664871"/>
            <a:ext cx="10515600" cy="516731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altLang="zh-CN" sz="11200" b="0" i="0" dirty="0">
                <a:solidFill>
                  <a:srgbClr val="000000"/>
                </a:solidFill>
                <a:effectLst/>
                <a:latin typeface="PingFang SC"/>
              </a:rPr>
              <a:t>assertEqual(a, b)     a == b</a:t>
            </a:r>
          </a:p>
          <a:p>
            <a:pPr algn="l"/>
            <a:r>
              <a:rPr lang="en-US" altLang="zh-CN" sz="11200" b="0" i="0" dirty="0">
                <a:solidFill>
                  <a:srgbClr val="000000"/>
                </a:solidFill>
                <a:effectLst/>
                <a:latin typeface="PingFang SC"/>
              </a:rPr>
              <a:t>assertNotEqual(a, b)     a != b</a:t>
            </a:r>
          </a:p>
          <a:p>
            <a:pPr algn="l"/>
            <a:r>
              <a:rPr lang="en-US" altLang="zh-CN" sz="11200" b="0" i="0" dirty="0">
                <a:solidFill>
                  <a:srgbClr val="000000"/>
                </a:solidFill>
                <a:effectLst/>
                <a:latin typeface="PingFang SC"/>
              </a:rPr>
              <a:t>assertTrue(x)     bool(x) is True</a:t>
            </a:r>
          </a:p>
          <a:p>
            <a:pPr algn="l"/>
            <a:r>
              <a:rPr lang="en-US" altLang="zh-CN" sz="11200" b="0" i="0" dirty="0">
                <a:solidFill>
                  <a:srgbClr val="000000"/>
                </a:solidFill>
                <a:effectLst/>
                <a:latin typeface="PingFang SC"/>
              </a:rPr>
              <a:t>assertFalse(x)     bool(x) is False</a:t>
            </a:r>
          </a:p>
          <a:p>
            <a:pPr algn="l"/>
            <a:r>
              <a:rPr lang="en-US" altLang="zh-CN" sz="11200" b="0" i="0" dirty="0">
                <a:solidFill>
                  <a:srgbClr val="000000"/>
                </a:solidFill>
                <a:effectLst/>
                <a:latin typeface="PingFang SC"/>
              </a:rPr>
              <a:t>assertIs(a, b)     a is b</a:t>
            </a:r>
          </a:p>
          <a:p>
            <a:pPr algn="l"/>
            <a:r>
              <a:rPr lang="en-US" altLang="zh-CN" sz="11200" b="0" i="0" dirty="0">
                <a:solidFill>
                  <a:srgbClr val="000000"/>
                </a:solidFill>
                <a:effectLst/>
                <a:latin typeface="PingFang SC"/>
              </a:rPr>
              <a:t>assertIsNot(a, b)     a is not b</a:t>
            </a:r>
          </a:p>
          <a:p>
            <a:pPr algn="l"/>
            <a:r>
              <a:rPr lang="en-US" altLang="zh-CN" sz="11200" b="0" i="0" dirty="0">
                <a:solidFill>
                  <a:srgbClr val="000000"/>
                </a:solidFill>
                <a:effectLst/>
                <a:latin typeface="PingFang SC"/>
              </a:rPr>
              <a:t>assertIsNone(x)     x is None</a:t>
            </a:r>
          </a:p>
          <a:p>
            <a:pPr algn="l"/>
            <a:r>
              <a:rPr lang="en-US" altLang="zh-CN" sz="11200" b="0" i="0" dirty="0">
                <a:solidFill>
                  <a:srgbClr val="000000"/>
                </a:solidFill>
                <a:effectLst/>
                <a:latin typeface="PingFang SC"/>
              </a:rPr>
              <a:t>assertIsNotNone(x)     x is not None</a:t>
            </a:r>
          </a:p>
          <a:p>
            <a:pPr algn="l"/>
            <a:r>
              <a:rPr lang="en-US" altLang="zh-CN" sz="11200" b="0" i="0" dirty="0">
                <a:solidFill>
                  <a:srgbClr val="000000"/>
                </a:solidFill>
                <a:effectLst/>
                <a:latin typeface="PingFang SC"/>
              </a:rPr>
              <a:t>assertIn(a, b)     a in b</a:t>
            </a:r>
          </a:p>
          <a:p>
            <a:pPr algn="l"/>
            <a:r>
              <a:rPr lang="en-US" altLang="zh-CN" sz="11200" b="0" i="0" dirty="0">
                <a:solidFill>
                  <a:srgbClr val="000000"/>
                </a:solidFill>
                <a:effectLst/>
                <a:latin typeface="PingFang SC"/>
              </a:rPr>
              <a:t>assertNotIn(a, b)     a not in b</a:t>
            </a:r>
          </a:p>
          <a:p>
            <a:pPr algn="l"/>
            <a:r>
              <a:rPr lang="en-US" altLang="zh-CN" sz="11200" b="0" i="0" dirty="0">
                <a:solidFill>
                  <a:srgbClr val="000000"/>
                </a:solidFill>
                <a:effectLst/>
                <a:latin typeface="PingFang SC"/>
              </a:rPr>
              <a:t>assertIsInstance(a, b)     isinstance(a, b)</a:t>
            </a:r>
          </a:p>
          <a:p>
            <a:pPr algn="l"/>
            <a:r>
              <a:rPr lang="en-US" altLang="zh-CN" sz="11200" b="0" i="0" dirty="0">
                <a:solidFill>
                  <a:srgbClr val="000000"/>
                </a:solidFill>
                <a:effectLst/>
                <a:latin typeface="PingFang SC"/>
              </a:rPr>
              <a:t>assertNotIsInstance(a, b)     not isinstance(a, b)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9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82"/>
    </mc:Choice>
    <mc:Fallback xmlns="">
      <p:transition spd="slow" advTm="154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07515-7B6A-DC4B-9591-B7689D55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测试步骤：</a:t>
            </a:r>
            <a:endParaRPr kumimoji="1"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8CABDC-BCA4-4995-A361-7FB2D9C5A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9870"/>
          </a:xfrm>
        </p:spPr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、执行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unittest.main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()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，该函数会负责运行测试，它会实例化所有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TestCase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的子类，并运行其中所有以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test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打头的方法。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FC287F-167F-40D2-9CF7-EE2C9A5FC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61" y="3181850"/>
            <a:ext cx="8124478" cy="234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3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82"/>
    </mc:Choice>
    <mc:Fallback xmlns="">
      <p:transition spd="slow" advTm="154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07515-7B6A-DC4B-9591-B7689D55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完整代码：</a:t>
            </a: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1FE169-E8B9-4A22-9A97-995AC582D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473" y="1690688"/>
            <a:ext cx="8035053" cy="45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7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82"/>
    </mc:Choice>
    <mc:Fallback xmlns="">
      <p:transition spd="slow" advTm="15482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708</Words>
  <Application>Microsoft Office PowerPoint</Application>
  <PresentationFormat>宽屏</PresentationFormat>
  <Paragraphs>42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PingFang SC</vt:lpstr>
      <vt:lpstr>等线</vt:lpstr>
      <vt:lpstr>等线 Light</vt:lpstr>
      <vt:lpstr>Arial</vt:lpstr>
      <vt:lpstr>Office 主题​​</vt:lpstr>
      <vt:lpstr>利用 unittest 进行单元测试</vt:lpstr>
      <vt:lpstr>测试步骤：</vt:lpstr>
      <vt:lpstr>测试步骤：</vt:lpstr>
      <vt:lpstr>常见检验方法：（左侧为函数，右侧为测试通过的条件）</vt:lpstr>
      <vt:lpstr>测试步骤：</vt:lpstr>
      <vt:lpstr>完整代码：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 unittest 进行单元测试</dc:title>
  <dc:creator> </dc:creator>
  <cp:lastModifiedBy>1531622791@qq.com</cp:lastModifiedBy>
  <cp:revision>41</cp:revision>
  <dcterms:created xsi:type="dcterms:W3CDTF">2021-05-22T12:29:20Z</dcterms:created>
  <dcterms:modified xsi:type="dcterms:W3CDTF">2021-05-25T09:15:56Z</dcterms:modified>
</cp:coreProperties>
</file>