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sldIdLst>
    <p:sldId id="257" r:id="rId3"/>
    <p:sldId id="355" r:id="rId4"/>
    <p:sldId id="315" r:id="rId5"/>
    <p:sldId id="320" r:id="rId6"/>
    <p:sldId id="319" r:id="rId7"/>
    <p:sldId id="342" r:id="rId8"/>
    <p:sldId id="343" r:id="rId9"/>
    <p:sldId id="344" r:id="rId10"/>
    <p:sldId id="341" r:id="rId11"/>
    <p:sldId id="347" r:id="rId12"/>
    <p:sldId id="348" r:id="rId13"/>
    <p:sldId id="349" r:id="rId14"/>
    <p:sldId id="350" r:id="rId15"/>
    <p:sldId id="353" r:id="rId16"/>
    <p:sldId id="345" r:id="rId17"/>
    <p:sldId id="318" r:id="rId18"/>
    <p:sldId id="317" r:id="rId19"/>
    <p:sldId id="298" r:id="rId20"/>
    <p:sldId id="299" r:id="rId21"/>
    <p:sldId id="316" r:id="rId22"/>
    <p:sldId id="300" r:id="rId23"/>
    <p:sldId id="301" r:id="rId24"/>
    <p:sldId id="314" r:id="rId25"/>
    <p:sldId id="312" r:id="rId26"/>
    <p:sldId id="313" r:id="rId27"/>
    <p:sldId id="310" r:id="rId28"/>
    <p:sldId id="309" r:id="rId29"/>
    <p:sldId id="302" r:id="rId30"/>
    <p:sldId id="303" r:id="rId31"/>
    <p:sldId id="304" r:id="rId32"/>
    <p:sldId id="305" r:id="rId33"/>
    <p:sldId id="311" r:id="rId34"/>
    <p:sldId id="357" r:id="rId35"/>
    <p:sldId id="307" r:id="rId36"/>
    <p:sldId id="308" r:id="rId37"/>
  </p:sldIdLst>
  <p:sldSz cx="12192000" cy="6858000"/>
  <p:notesSz cx="6858000" cy="9144000"/>
  <p:embeddedFontLs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FOebL5RNqq3gF0znFRZ9AA" TargetMode="External"/><Relationship Id="rId7" Type="http://schemas.openxmlformats.org/officeDocument/2006/relationships/hyperlink" Target="https://www.cnblogs.com/ahdung/p/7058930.html" TargetMode="External"/><Relationship Id="rId2" Type="http://schemas.openxmlformats.org/officeDocument/2006/relationships/hyperlink" Target="https://www.microsoft.com/zh-cn/sql-server/sql-server-download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jingyan.baidu.com/article/ca41422f3533581eaf99ed43.html" TargetMode="External"/><Relationship Id="rId5" Type="http://schemas.openxmlformats.org/officeDocument/2006/relationships/hyperlink" Target="https://blog.csdn.net/qq_33556442/article/details/100885939" TargetMode="External"/><Relationship Id="rId4" Type="http://schemas.openxmlformats.org/officeDocument/2006/relationships/hyperlink" Target="https://docs.microsoft.com/zh-cn/sql/ssms/download-sql-server-management-studio-ssms?view=sql-server-ver1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sql/sql_datatypes.as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cn.bing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数据库第一次上机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t>2022/3/23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2220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连接可视化工具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140585"/>
            <a:ext cx="8872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数据库工具众多，网上无论哪种工具都有大量详细教程，以下以连接</a:t>
            </a:r>
            <a:r>
              <a:rPr lang="en-US" altLang="zh-CN"/>
              <a:t>DBeaver</a:t>
            </a:r>
            <a:r>
              <a:rPr lang="zh-CN" altLang="en-US"/>
              <a:t>（也就是</a:t>
            </a:r>
            <a:r>
              <a:rPr lang="en-US" altLang="zh-CN"/>
              <a:t>openGauss</a:t>
            </a:r>
            <a:r>
              <a:rPr lang="zh-CN" altLang="en-US"/>
              <a:t>使用的同款工具）为例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3474720"/>
            <a:ext cx="5364480" cy="1005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621915"/>
            <a:ext cx="407924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2220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连接可视化工具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140585"/>
            <a:ext cx="8872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填个安装</a:t>
            </a:r>
            <a:r>
              <a:rPr lang="en-US" altLang="zh-CN"/>
              <a:t>MySQL</a:t>
            </a:r>
            <a:r>
              <a:rPr lang="zh-CN"/>
              <a:t>时设置的密码即可实现本地连接             按照提示下载驱动文件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" y="2508885"/>
            <a:ext cx="4618355" cy="44659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508885"/>
            <a:ext cx="454914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1458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建表测试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140585"/>
            <a:ext cx="8872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右键【数据库】选择创建一个数据库后，我们尝试通过</a:t>
            </a:r>
            <a:r>
              <a:rPr lang="en-US" altLang="zh-CN"/>
              <a:t>SQL</a:t>
            </a:r>
            <a:r>
              <a:rPr lang="zh-CN" altLang="en-US"/>
              <a:t>语句来建一个简单的表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5" y="2643505"/>
            <a:ext cx="6628765" cy="3733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0" y="2795270"/>
            <a:ext cx="337566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1458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建表测试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2140585"/>
            <a:ext cx="7008495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0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99142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建表测试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DBeaver</a:t>
            </a:r>
            <a:r>
              <a:rPr lang="zh-CN" altLang="en-US" sz="2000" dirty="0">
                <a:latin typeface="+mn-ea"/>
              </a:rPr>
              <a:t>执行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语句成功新建了数据库和表，同时命令行结果也符合，安装成功。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" y="2606675"/>
            <a:ext cx="7008495" cy="3365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60" y="2690495"/>
            <a:ext cx="5414485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36833"/>
            <a:ext cx="851027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安装参考教程 </a:t>
            </a: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- MySQL常用命令：https://zhuanlan.zhihu.com/p/53302398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安装教程也可参考： https://www.cnblogs.com/pingcode/p/15842315.html</a:t>
            </a:r>
          </a:p>
          <a:p>
            <a:pPr algn="l"/>
            <a:r>
              <a:rPr lang="en-US" altLang="zh-CN" sz="2000" dirty="0">
                <a:latin typeface="+mn-ea"/>
              </a:rPr>
              <a:t>-DBeaver</a:t>
            </a:r>
            <a:r>
              <a:rPr lang="zh-CN" altLang="en-US" sz="2000" dirty="0">
                <a:latin typeface="+mn-ea"/>
              </a:rPr>
              <a:t>下载链接： https://dbeaver.io/download/</a:t>
            </a:r>
          </a:p>
          <a:p>
            <a:pPr algn="l"/>
            <a:r>
              <a:rPr lang="en-US" altLang="zh-CN" sz="2000" dirty="0">
                <a:latin typeface="+mn-ea"/>
              </a:rPr>
              <a:t>-MySQL</a:t>
            </a:r>
            <a:r>
              <a:rPr lang="zh-CN" altLang="en-US" sz="2000" dirty="0">
                <a:latin typeface="+mn-ea"/>
              </a:rPr>
              <a:t>下载链接：</a:t>
            </a:r>
            <a:r>
              <a:rPr lang="en-US" altLang="zh-CN" sz="2000" dirty="0">
                <a:latin typeface="+mn-ea"/>
                <a:sym typeface="+mn-ea"/>
              </a:rPr>
              <a:t>https://dev.mysql.com/downloads/windows/installer/</a:t>
            </a:r>
            <a:endParaRPr lang="zh-CN" altLang="en-US" sz="2000" dirty="0">
              <a:latin typeface="+mn-ea"/>
            </a:endParaRPr>
          </a:p>
          <a:p>
            <a:pPr algn="l"/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百度也可以搜索到大量其它教程和错误解决方案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30" y="748030"/>
            <a:ext cx="264033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 Server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12979835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+mn-ea"/>
              </a:rPr>
              <a:t>下载</a:t>
            </a:r>
            <a:r>
              <a:rPr lang="en-US" altLang="zh-CN" sz="2000" dirty="0">
                <a:latin typeface="+mn-ea"/>
              </a:rPr>
              <a:t>SQL Server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+mn-ea"/>
              </a:rPr>
              <a:t>2019</a:t>
            </a:r>
            <a:r>
              <a:rPr lang="zh-CN" altLang="en-US" sz="2000" dirty="0">
                <a:latin typeface="+mn-ea"/>
              </a:rPr>
              <a:t>版本：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1600" dirty="0">
                <a:latin typeface="+mn-ea"/>
                <a:hlinkClick r:id="rId2"/>
              </a:rPr>
              <a:t>https://www.microsoft.com/zh-cn/sql-server/sql-server-downloads</a:t>
            </a:r>
            <a:endParaRPr lang="en-US" altLang="zh-CN" sz="16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+mn-ea"/>
              </a:rPr>
              <a:t>2012</a:t>
            </a:r>
            <a:r>
              <a:rPr lang="zh-CN" altLang="en-US" sz="2000" dirty="0">
                <a:latin typeface="+mn-ea"/>
              </a:rPr>
              <a:t>版本：</a:t>
            </a:r>
            <a:endParaRPr lang="en-US" altLang="zh-CN" sz="2000" dirty="0">
              <a:latin typeface="+mn-ea"/>
            </a:endParaRPr>
          </a:p>
          <a:p>
            <a:r>
              <a:rPr lang="en-US" altLang="zh-CN" dirty="0">
                <a:hlinkClick r:id="rId3"/>
              </a:rPr>
              <a:t>https://pan.baidu.com/s/1FOebL5RNqq3gF0znFRZ9AA</a:t>
            </a:r>
            <a:endParaRPr lang="en-US" altLang="zh-CN" dirty="0"/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下载 </a:t>
            </a:r>
            <a:r>
              <a:rPr lang="en-US" altLang="zh-CN" sz="2000" dirty="0">
                <a:latin typeface="+mn-ea"/>
              </a:rPr>
              <a:t>SQL Server Management Studio (SSMS)</a:t>
            </a:r>
          </a:p>
          <a:p>
            <a:r>
              <a:rPr lang="en-US" altLang="zh-CN" sz="2000" dirty="0">
                <a:hlinkClick r:id="rId4"/>
              </a:rPr>
              <a:t>https://docs.microsoft.com/zh-cn/sql/ssms/download-sql-server-management-studio-ssms?view=sql-server-ver15</a:t>
            </a:r>
            <a:endParaRPr lang="en-US" altLang="zh-CN" sz="2000" dirty="0"/>
          </a:p>
          <a:p>
            <a:r>
              <a:rPr lang="zh-CN" altLang="en-US" sz="2000" dirty="0">
                <a:latin typeface="+mn-ea"/>
              </a:rPr>
              <a:t>（若</a:t>
            </a:r>
            <a:r>
              <a:rPr lang="en-US" altLang="zh-CN" sz="2000" dirty="0">
                <a:latin typeface="+mn-ea"/>
              </a:rPr>
              <a:t>SQL Server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2019</a:t>
            </a:r>
            <a:r>
              <a:rPr lang="zh-CN" altLang="en-US" sz="2000" dirty="0">
                <a:latin typeface="+mn-ea"/>
              </a:rPr>
              <a:t>版本，</a:t>
            </a:r>
            <a:r>
              <a:rPr lang="en-US" altLang="zh-CN" sz="2000" dirty="0">
                <a:latin typeface="+mn-ea"/>
              </a:rPr>
              <a:t>SSMS</a:t>
            </a:r>
            <a:r>
              <a:rPr lang="zh-CN" altLang="en-US" sz="2000" dirty="0">
                <a:latin typeface="+mn-ea"/>
              </a:rPr>
              <a:t>建议下载</a:t>
            </a:r>
            <a:r>
              <a:rPr lang="en-US" altLang="zh-CN" sz="2000" dirty="0">
                <a:latin typeface="+mn-ea"/>
              </a:rPr>
              <a:t>18.4,</a:t>
            </a:r>
            <a:r>
              <a:rPr lang="zh-CN" altLang="en-US" sz="2000" dirty="0">
                <a:latin typeface="+mn-ea"/>
              </a:rPr>
              <a:t>另外注意选择语言）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安装参考教程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附件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- 2019:</a:t>
            </a:r>
            <a:r>
              <a:rPr lang="en-US" altLang="zh-CN" sz="2000" dirty="0">
                <a:latin typeface="+mn-ea"/>
                <a:hlinkClick r:id="rId5"/>
              </a:rPr>
              <a:t>https://blog.csdn.net/qq_33556442/article/details/100885939 </a:t>
            </a:r>
            <a:r>
              <a:rPr lang="en-US" altLang="zh-CN" sz="1400" dirty="0">
                <a:latin typeface="+mn-ea"/>
              </a:rPr>
              <a:t>(</a:t>
            </a:r>
            <a:r>
              <a:rPr lang="zh-CN" altLang="en-US" sz="1400" dirty="0">
                <a:latin typeface="+mn-ea"/>
              </a:rPr>
              <a:t>神秘代码</a:t>
            </a:r>
            <a:r>
              <a:rPr lang="en-US" altLang="zh-CN" sz="1400" dirty="0">
                <a:latin typeface="+mn-ea"/>
              </a:rPr>
              <a:t>:</a:t>
            </a:r>
            <a:r>
              <a:rPr lang="en-US" altLang="zh-CN" sz="1400" dirty="0"/>
              <a:t>2C9JR-K3RNG-QD4M4-JQ2HR-8468J)</a:t>
            </a:r>
            <a:br>
              <a:rPr lang="en-US" altLang="zh-CN" sz="1400" dirty="0"/>
            </a:br>
            <a:r>
              <a:rPr lang="en-US" altLang="zh-CN" sz="1400" dirty="0"/>
              <a:t>- </a:t>
            </a:r>
            <a:r>
              <a:rPr lang="en-US" altLang="zh-CN" sz="2000" dirty="0">
                <a:latin typeface="+mn-ea"/>
              </a:rPr>
              <a:t>2012:</a:t>
            </a:r>
            <a:r>
              <a:rPr lang="en-US" altLang="zh-CN" sz="2000" dirty="0">
                <a:latin typeface="+mn-ea"/>
                <a:hlinkClick r:id="rId6"/>
              </a:rPr>
              <a:t>http://jingyan.baidu.com/article/ca41422f3533581eaf99ed43.html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进入</a:t>
            </a:r>
            <a:r>
              <a:rPr lang="en-US" altLang="zh-CN" sz="2000" dirty="0">
                <a:latin typeface="+mn-ea"/>
              </a:rPr>
              <a:t>SSMS</a:t>
            </a:r>
            <a:r>
              <a:rPr lang="zh-CN" altLang="en-US" sz="2000" dirty="0">
                <a:latin typeface="+mn-ea"/>
              </a:rPr>
              <a:t>出错可以参考： </a:t>
            </a:r>
            <a:r>
              <a:rPr lang="en-US" altLang="zh-CN" sz="2000" dirty="0">
                <a:latin typeface="+mn-ea"/>
                <a:hlinkClick r:id="rId7"/>
              </a:rPr>
              <a:t>https://www.cnblogs.com/ahdung/p/7058930.html</a:t>
            </a:r>
            <a:endParaRPr lang="en-US" altLang="zh-CN" sz="20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百度也可以搜索到大量其它教程和错误解决方案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720314" cy="511876"/>
            <a:chOff x="1187820" y="652928"/>
            <a:chExt cx="2575001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489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启动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4" y="2015836"/>
            <a:ext cx="8884180" cy="41103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学校图书馆要设计一个数据库应用系统来管理书籍和借书信息。业务规则如下：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图书馆有多本书，记录每本书的书号、书名、作者、单价及库存数量。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图书馆为每个学生办了一张借书卡。需记录学生的学号、姓名、班级。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借书还有一个借书记录，包括学号、书号和还书日期。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本次上机任务需要完成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张表格（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book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person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order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）的创建，以及数据的插入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（外键可暂不实现）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E28E10-CBFD-4389-9B33-8CD0E2B0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409921"/>
            <a:ext cx="3818404" cy="13337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2251207"/>
            <a:ext cx="8096250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点击新建数据库，选中</a:t>
            </a:r>
            <a:r>
              <a:rPr lang="en-US" altLang="zh-CN" sz="2000" dirty="0">
                <a:latin typeface="+mn-ea"/>
                <a:ea typeface="+mn-ea"/>
              </a:rPr>
              <a:t>PostgreSQL</a:t>
            </a:r>
            <a:r>
              <a:rPr lang="zh-CN" altLang="en-US" sz="2000" dirty="0">
                <a:latin typeface="+mn-ea"/>
                <a:ea typeface="+mn-ea"/>
              </a:rPr>
              <a:t>，点击下一步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870293"/>
            <a:ext cx="6185430" cy="3459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386639"/>
            <a:ext cx="9368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本次的上机任务主要是熟悉数据库及其</a:t>
            </a:r>
            <a:r>
              <a:rPr lang="en-US" altLang="zh-CN" sz="2000" dirty="0">
                <a:latin typeface="+mn-ea"/>
              </a:rPr>
              <a:t>DBMS</a:t>
            </a:r>
            <a:r>
              <a:rPr lang="zh-CN" altLang="en-US" sz="2000" dirty="0">
                <a:latin typeface="+mn-ea"/>
              </a:rPr>
              <a:t>的安装和使用：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TASK1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数据库及客户端软件的安装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TASK2:  </a:t>
            </a:r>
            <a:r>
              <a:rPr lang="zh-CN" altLang="en-US" sz="2000" dirty="0">
                <a:latin typeface="+mn-ea"/>
              </a:rPr>
              <a:t>启动运行</a:t>
            </a:r>
            <a:r>
              <a:rPr lang="en-US" altLang="zh-CN" sz="2000" dirty="0" err="1">
                <a:latin typeface="+mn-ea"/>
              </a:rPr>
              <a:t>OpenGauss</a:t>
            </a:r>
            <a:r>
              <a:rPr lang="zh-CN" altLang="en-US" sz="2000" dirty="0">
                <a:latin typeface="+mn-ea"/>
              </a:rPr>
              <a:t>数据库 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TASK3:  </a:t>
            </a:r>
            <a:r>
              <a:rPr lang="zh-CN" altLang="en-US" sz="2000" dirty="0">
                <a:latin typeface="+mn-ea"/>
              </a:rPr>
              <a:t>在数据库中建表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TASK4</a:t>
            </a:r>
            <a:r>
              <a:rPr lang="zh-CN" altLang="en-US" sz="2000" dirty="0">
                <a:latin typeface="+mn-ea"/>
              </a:rPr>
              <a:t>：向表中插入数据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TASK5</a:t>
            </a:r>
            <a:r>
              <a:rPr lang="zh-CN" altLang="en-US" sz="2000" dirty="0">
                <a:latin typeface="+mn-ea"/>
              </a:rPr>
              <a:t>：生成数据库中的关系图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2251207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按照提示安装必要拓展后，填写用户名密码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14" y="2758334"/>
            <a:ext cx="4319460" cy="37694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79" y="2321805"/>
            <a:ext cx="9284189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在数据库列表下中找到刚才建立的数据库（以</a:t>
            </a:r>
            <a:r>
              <a:rPr lang="en-US" altLang="zh-CN" sz="2000" dirty="0">
                <a:latin typeface="+mn-ea"/>
                <a:ea typeface="+mn-ea"/>
              </a:rPr>
              <a:t>Library</a:t>
            </a:r>
            <a:r>
              <a:rPr lang="zh-CN" altLang="en-US" sz="2000" dirty="0">
                <a:latin typeface="+mn-ea"/>
                <a:ea typeface="+mn-ea"/>
              </a:rPr>
              <a:t>为例），右键点击新建查询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46" y="2880677"/>
            <a:ext cx="2746929" cy="35085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在查询页面中可以使用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语句建表（以图书表为例）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798353" y="5092364"/>
            <a:ext cx="6974047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单击左侧执行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脚本，再点击左侧刷新即可发现建好的表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32" y="2945796"/>
            <a:ext cx="4143375" cy="20097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25" y="2142636"/>
            <a:ext cx="3645260" cy="28813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806C518-8C0F-4296-8EB5-C29039774027}"/>
              </a:ext>
            </a:extLst>
          </p:cNvPr>
          <p:cNvSpPr txBox="1"/>
          <p:nvPr/>
        </p:nvSpPr>
        <p:spPr>
          <a:xfrm>
            <a:off x="798353" y="5781610"/>
            <a:ext cx="82296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书本：记录每本书的书号、书名、作者、单价及库存数量。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数据类型介绍</a:t>
            </a:r>
          </a:p>
        </p:txBody>
      </p:sp>
      <p:pic>
        <p:nvPicPr>
          <p:cNvPr id="14" name="内容占位符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>
            <a:fillRect/>
          </a:stretch>
        </p:blipFill>
        <p:spPr>
          <a:xfrm>
            <a:off x="1178560" y="2337984"/>
            <a:ext cx="8128000" cy="3465512"/>
          </a:xfrm>
          <a:prstGeom prst="rect">
            <a:avLst/>
          </a:prstGeom>
        </p:spPr>
      </p:pic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1073266" y="5862429"/>
            <a:ext cx="8096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+mn-ea"/>
                <a:ea typeface="+mn-ea"/>
              </a:rPr>
              <a:t>更详细的数据类型说明见：</a:t>
            </a:r>
            <a:r>
              <a:rPr lang="en-US" altLang="zh-CN" sz="2000" dirty="0">
                <a:latin typeface="+mn-ea"/>
                <a:ea typeface="+mn-ea"/>
                <a:hlinkClick r:id="rId3"/>
              </a:rPr>
              <a:t>http://www.w3school.com.cn/sql/sql_datatypes.asp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主键添加：</a:t>
            </a:r>
          </a:p>
        </p:txBody>
      </p:sp>
      <p:pic>
        <p:nvPicPr>
          <p:cNvPr id="1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80" y="5126282"/>
            <a:ext cx="6007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954680" y="4390083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命名主键约束或为多个列定义主键约束：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71" y="2490787"/>
            <a:ext cx="5372100" cy="18764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4A6015D-A04F-41CA-B007-BDF0CB452573}"/>
              </a:ext>
            </a:extLst>
          </p:cNvPr>
          <p:cNvSpPr txBox="1"/>
          <p:nvPr/>
        </p:nvSpPr>
        <p:spPr>
          <a:xfrm>
            <a:off x="865779" y="5772003"/>
            <a:ext cx="7143687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借书卡：只需记录学生的学号、姓名、班级，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上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图不完全正确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外键添加</a:t>
            </a:r>
            <a:r>
              <a:rPr lang="en-US" altLang="zh-CN" sz="2000" dirty="0">
                <a:latin typeface="+mn-ea"/>
                <a:ea typeface="+mn-ea"/>
              </a:rPr>
              <a:t>*</a:t>
            </a:r>
            <a:r>
              <a:rPr lang="zh-CN" altLang="en-US" sz="2000" dirty="0">
                <a:latin typeface="+mn-ea"/>
                <a:ea typeface="+mn-ea"/>
              </a:rPr>
              <a:t>：一个表中的 </a:t>
            </a:r>
            <a:r>
              <a:rPr lang="en-US" altLang="zh-CN" sz="2000" dirty="0">
                <a:latin typeface="+mn-ea"/>
                <a:ea typeface="+mn-ea"/>
              </a:rPr>
              <a:t>FOREIGN KEY </a:t>
            </a:r>
            <a:r>
              <a:rPr lang="zh-CN" altLang="en-US" sz="2000" dirty="0">
                <a:latin typeface="+mn-ea"/>
                <a:ea typeface="+mn-ea"/>
              </a:rPr>
              <a:t>指向另一个表中的 </a:t>
            </a:r>
            <a:r>
              <a:rPr lang="en-US" altLang="zh-CN" sz="2000" dirty="0">
                <a:latin typeface="+mn-ea"/>
                <a:ea typeface="+mn-ea"/>
              </a:rPr>
              <a:t>PRIMARY KEY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954680" y="5097979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命名外键约束或为多个列定义外键约束：</a:t>
            </a:r>
          </a:p>
        </p:txBody>
      </p:sp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22" y="5759809"/>
            <a:ext cx="5032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22" y="2971601"/>
            <a:ext cx="4610100" cy="1971675"/>
          </a:xfrm>
          <a:prstGeom prst="rect">
            <a:avLst/>
          </a:prstGeom>
        </p:spPr>
      </p:pic>
      <p:sp>
        <p:nvSpPr>
          <p:cNvPr id="14" name="文本框 1">
            <a:extLst>
              <a:ext uri="{FF2B5EF4-FFF2-40B4-BE49-F238E27FC236}">
                <a16:creationId xmlns:a16="http://schemas.microsoft.com/office/drawing/2014/main" id="{0D9F4D08-E144-4B7D-9A21-F84DA252F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96" y="3318082"/>
            <a:ext cx="5201537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注意：借书记录需要包括 书本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，借书人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，借书记录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，还书日期，左图不完全正确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6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或者你不想用这些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语句，</a:t>
            </a:r>
            <a:r>
              <a:rPr lang="en-US" altLang="zh-CN" sz="2000" dirty="0" err="1"/>
              <a:t>DBeaver</a:t>
            </a:r>
            <a:r>
              <a:rPr lang="en-US" altLang="zh-CN" sz="2000" dirty="0"/>
              <a:t> </a:t>
            </a:r>
            <a:r>
              <a:rPr lang="zh-CN" altLang="en-US" sz="2000" dirty="0"/>
              <a:t>提供了可视化操作界面：</a:t>
            </a:r>
            <a:endParaRPr lang="en-US" altLang="zh-CN" sz="2000" dirty="0"/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954680" y="2764667"/>
            <a:ext cx="8096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右键表</a:t>
            </a:r>
            <a:r>
              <a:rPr lang="en-US" altLang="zh-CN" sz="2000" dirty="0"/>
              <a:t>-</a:t>
            </a:r>
            <a:r>
              <a:rPr lang="zh-CN" altLang="en-US" sz="2000" dirty="0"/>
              <a:t>创建</a:t>
            </a:r>
            <a:r>
              <a:rPr lang="en-US" altLang="zh-CN" sz="2000" dirty="0"/>
              <a:t>-</a:t>
            </a:r>
            <a:r>
              <a:rPr lang="zh-CN" altLang="en-US" sz="2000" dirty="0"/>
              <a:t>约束</a:t>
            </a:r>
            <a:r>
              <a:rPr lang="en-US" altLang="zh-CN" sz="2000" dirty="0"/>
              <a:t>-</a:t>
            </a:r>
            <a:r>
              <a:rPr lang="zh-CN" altLang="en-US" sz="2000" dirty="0"/>
              <a:t>设置主键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80" y="3429000"/>
            <a:ext cx="5220429" cy="250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19" y="2943676"/>
            <a:ext cx="3118651" cy="38624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7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右键表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zh-CN" altLang="en-US" sz="2000" dirty="0">
                <a:latin typeface="+mn-ea"/>
                <a:ea typeface="+mn-ea"/>
              </a:rPr>
              <a:t>创建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zh-CN" altLang="en-US" sz="2000" dirty="0">
                <a:latin typeface="+mn-ea"/>
                <a:ea typeface="+mn-ea"/>
              </a:rPr>
              <a:t>外键</a:t>
            </a:r>
            <a:r>
              <a:rPr lang="en-US" altLang="zh-CN" sz="2000" dirty="0">
                <a:latin typeface="+mn-ea"/>
                <a:ea typeface="+mn-ea"/>
              </a:rPr>
              <a:t>*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57" y="1988212"/>
            <a:ext cx="3771371" cy="408171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5" y="3301507"/>
            <a:ext cx="5801535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字符串类型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931828" y="3017010"/>
          <a:ext cx="6621463" cy="2432050"/>
        </p:xfrm>
        <a:graphic>
          <a:graphicData uri="http://schemas.openxmlformats.org/drawingml/2006/table">
            <a:tbl>
              <a:tblPr/>
              <a:tblGrid>
                <a:gridCol w="164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7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char(n)</a:t>
                      </a:r>
                      <a:endParaRPr lang="zh-CN" altLang="en-US" b="1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固定长度的字符串。最多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8,000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个字符。</a:t>
                      </a: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varchar(n)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可变长度的字符串。最多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8,000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个字符。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text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可变长度的字符串。最多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2GB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字符数据。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数值类型：</a:t>
            </a:r>
            <a:r>
              <a:rPr lang="en-US" altLang="zh-CN" sz="2000" dirty="0">
                <a:latin typeface="+mn-ea"/>
              </a:rPr>
              <a:t>int </a:t>
            </a:r>
            <a:r>
              <a:rPr lang="en-US" altLang="zh-CN" sz="2000" dirty="0" err="1">
                <a:latin typeface="+mn-ea"/>
              </a:rPr>
              <a:t>smallint</a:t>
            </a:r>
            <a:r>
              <a:rPr lang="en-US" altLang="zh-CN" sz="2000" dirty="0">
                <a:latin typeface="+mn-ea"/>
              </a:rPr>
              <a:t> real float(n)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852453" y="2761974"/>
          <a:ext cx="6780213" cy="3289300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0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int</a:t>
                      </a:r>
                      <a:endParaRPr lang="zh-CN" altLang="en-US" b="1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允许从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-2,147,483,648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2,147,483,647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的所有整数。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dirty="0" err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smallint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允许从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-32,768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32,767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的所有整数。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real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-3.40E + 38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3.40E + 38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的浮动精度数字数据。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Float(n)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-1.79E + 308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1.79E + 308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的浮动精度数字数据。 参数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n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指示该字段保存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4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字节还是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字节。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float(24)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4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字节，而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float(53)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字节。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n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的默认值是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53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4680" y="2048219"/>
            <a:ext cx="59456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学习安装如下数据库：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openGauss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(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必选）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r>
              <a:rPr lang="en-US" altLang="zh-CN" sz="2000" dirty="0">
                <a:latin typeface="+mn-ea"/>
              </a:rPr>
              <a:t> </a:t>
            </a:r>
          </a:p>
          <a:p>
            <a:r>
              <a:rPr lang="zh-CN" altLang="en-US" sz="2000" dirty="0">
                <a:latin typeface="+mn-ea"/>
              </a:rPr>
              <a:t>（下面二选一）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MySQL</a:t>
            </a:r>
            <a:r>
              <a:rPr lang="zh-CN" altLang="en-US" sz="2000" dirty="0">
                <a:latin typeface="+mn-ea"/>
              </a:rPr>
              <a:t>  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3. SQL Server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Date time datetime </a:t>
            </a:r>
            <a:r>
              <a:rPr lang="zh-CN" altLang="en-US" sz="2000" dirty="0">
                <a:latin typeface="+mn-ea"/>
              </a:rPr>
              <a:t>三者区别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905635" y="2946888"/>
          <a:ext cx="6673850" cy="2609850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date</a:t>
                      </a:r>
                      <a:endParaRPr lang="zh-CN" altLang="en-US" b="1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仅存储日期。从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0001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 到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9999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12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日。</a:t>
                      </a: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time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仅存储时间。精度为 </a:t>
                      </a: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100 </a:t>
                      </a:r>
                      <a:r>
                        <a:rPr lang="zh-CN" altLang="en-US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纳秒。</a:t>
                      </a: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datetime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1753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 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9999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12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日，精度为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3.33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毫秒。</a:t>
                      </a:r>
                    </a:p>
                    <a:p>
                      <a:pPr lvl="0" eaLnBrk="1" hangingPunct="1">
                        <a:buNone/>
                      </a:pP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利用</a:t>
            </a:r>
            <a:r>
              <a:rPr lang="en-US" altLang="zh-CN" sz="2000" dirty="0">
                <a:latin typeface="+mn-ea"/>
              </a:rPr>
              <a:t>INSERT INTO </a:t>
            </a:r>
            <a:r>
              <a:rPr lang="zh-CN" altLang="en-US" sz="2000" dirty="0">
                <a:latin typeface="+mn-ea"/>
              </a:rPr>
              <a:t>语句插入数据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5" y="2743002"/>
            <a:ext cx="8020727" cy="22134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1520" y="2070950"/>
            <a:ext cx="426506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推荐使用可视化操作：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如右键 </a:t>
            </a:r>
            <a:r>
              <a:rPr lang="en-US" altLang="zh-CN" sz="2000" dirty="0">
                <a:latin typeface="+mn-ea"/>
              </a:rPr>
              <a:t>book</a:t>
            </a:r>
            <a:r>
              <a:rPr lang="zh-CN" altLang="en-US" sz="2000" dirty="0">
                <a:latin typeface="+mn-ea"/>
              </a:rPr>
              <a:t>表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编辑数据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44" y="3384243"/>
            <a:ext cx="5367102" cy="294648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生成关系图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818" y="1754746"/>
            <a:ext cx="1029236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指定数据库，查看</a:t>
            </a:r>
            <a:r>
              <a:rPr lang="en-US" altLang="zh-CN" sz="2000" dirty="0">
                <a:latin typeface="+mn-ea"/>
              </a:rPr>
              <a:t>ER</a:t>
            </a:r>
            <a:r>
              <a:rPr lang="zh-CN" altLang="en-US" sz="2000" dirty="0">
                <a:latin typeface="+mn-ea"/>
              </a:rPr>
              <a:t>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7" y="2709915"/>
            <a:ext cx="4191585" cy="188621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2261873"/>
            <a:ext cx="3718454" cy="31463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AD2E068-C00C-478F-92C0-83D60D8B415C}"/>
              </a:ext>
            </a:extLst>
          </p:cNvPr>
          <p:cNvSpPr txBox="1"/>
          <p:nvPr/>
        </p:nvSpPr>
        <p:spPr>
          <a:xfrm>
            <a:off x="949818" y="5164667"/>
            <a:ext cx="10443827" cy="194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要求：需要显示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张表格，并且每张表格要反应业务场景要求的内容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书本：记录每本书的书号、书名、作者、单价及库存数量。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借书卡：需记录学生的学号、姓名、班级。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借书记录：包括学号、书号和还书日期。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1832061"/>
            <a:ext cx="11308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/>
              <a:t>Task2 </a:t>
            </a:r>
            <a:r>
              <a:rPr lang="zh-CN" altLang="en-US" sz="2000" dirty="0"/>
              <a:t>中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opengauss</a:t>
            </a:r>
            <a:r>
              <a:rPr lang="en-US" altLang="zh-CN" sz="2000" dirty="0"/>
              <a:t> </a:t>
            </a:r>
            <a:r>
              <a:rPr lang="zh-CN" altLang="en-US" sz="2000" dirty="0"/>
              <a:t>命令行模式，运行结果截图命名为“</a:t>
            </a:r>
            <a:r>
              <a:rPr lang="en-US" altLang="zh-CN" sz="2000" dirty="0"/>
              <a:t>cli.jpg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将所建的所有表的设计页面截图，每张图片以“表名</a:t>
            </a:r>
            <a:r>
              <a:rPr lang="en-US" altLang="zh-CN" sz="2000" dirty="0"/>
              <a:t>.jpg</a:t>
            </a:r>
            <a:r>
              <a:rPr lang="zh-CN" altLang="en-US" sz="2000" dirty="0"/>
              <a:t>”命名，例如 “</a:t>
            </a:r>
            <a:r>
              <a:rPr lang="en-US" altLang="zh-CN" sz="2000" dirty="0"/>
              <a:t>book.jpg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向每个表格插入至少</a:t>
            </a:r>
            <a:r>
              <a:rPr lang="en-US" altLang="zh-CN" sz="2000" dirty="0"/>
              <a:t>3</a:t>
            </a:r>
            <a:r>
              <a:rPr lang="zh-CN" altLang="en-US" sz="2000" dirty="0"/>
              <a:t>条记录，数据页面截图以“表名</a:t>
            </a:r>
            <a:r>
              <a:rPr lang="en-US" altLang="zh-CN" sz="2000" dirty="0"/>
              <a:t>_data.jpg</a:t>
            </a:r>
            <a:r>
              <a:rPr lang="zh-CN" altLang="en-US" sz="2000" dirty="0"/>
              <a:t>”命名，例如“</a:t>
            </a:r>
            <a:r>
              <a:rPr lang="en-US" altLang="zh-CN" sz="2000" dirty="0"/>
              <a:t>book_data.jpg</a:t>
            </a:r>
            <a:r>
              <a:rPr lang="zh-CN" altLang="en-US" sz="2000" dirty="0"/>
              <a:t>”；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生成数据库</a:t>
            </a:r>
            <a:r>
              <a:rPr lang="en-US" altLang="zh-CN" sz="2000" dirty="0"/>
              <a:t>ER</a:t>
            </a:r>
            <a:r>
              <a:rPr lang="zh-CN" altLang="en-US" sz="2000" dirty="0"/>
              <a:t>图，将</a:t>
            </a:r>
            <a:r>
              <a:rPr lang="en-US" altLang="zh-CN" sz="2000" dirty="0"/>
              <a:t>ER</a:t>
            </a:r>
            <a:r>
              <a:rPr lang="zh-CN" altLang="en-US" sz="2000" dirty="0"/>
              <a:t>图截图，命名为“</a:t>
            </a:r>
            <a:r>
              <a:rPr lang="en-US" altLang="zh-CN" sz="2000" dirty="0"/>
              <a:t>ER</a:t>
            </a:r>
            <a:r>
              <a:rPr lang="zh-CN" altLang="en-US" sz="2000" dirty="0"/>
              <a:t>图</a:t>
            </a:r>
            <a:r>
              <a:rPr lang="en-US" altLang="zh-CN" sz="2000" dirty="0"/>
              <a:t>.jpg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将</a:t>
            </a:r>
            <a:r>
              <a:rPr lang="en-US" altLang="zh-CN" sz="2000" dirty="0"/>
              <a:t>8</a:t>
            </a:r>
            <a:r>
              <a:rPr lang="zh-CN" altLang="en-US" sz="2000" dirty="0"/>
              <a:t>张图片</a:t>
            </a:r>
            <a:r>
              <a:rPr lang="en-US" altLang="zh-CN" sz="2000" dirty="0"/>
              <a:t>(1+3+3+1)</a:t>
            </a:r>
            <a:r>
              <a:rPr lang="zh-CN" altLang="en-US" sz="2000" dirty="0"/>
              <a:t>统一打包成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姓名_实验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若不方便用</a:t>
            </a:r>
            <a:r>
              <a:rPr lang="en-US" altLang="zh-CN" sz="2000" dirty="0" err="1"/>
              <a:t>DBeaver</a:t>
            </a:r>
            <a:r>
              <a:rPr lang="zh-CN" altLang="en-US" sz="2000" dirty="0"/>
              <a:t>，可以自己使用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 </a:t>
            </a:r>
            <a:r>
              <a:rPr lang="zh-CN" altLang="en-US" sz="2000" dirty="0"/>
              <a:t>等其它关系型数据库系统，提交作业时将建表完成后表的相关信息截图即可。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/>
              <a:t>发到云平台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latin typeface="+mn-ea"/>
              </a:rPr>
              <a:t>请大家按时提交，迟交酌情扣分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4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9691BB-C792-495B-A59F-29611B93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62" y="1863553"/>
            <a:ext cx="5484114" cy="26881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C7245C-980A-419E-9FB6-3B183CDC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46" y="4844362"/>
            <a:ext cx="6124575" cy="17335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B0CE0C5-B597-44A0-8FE1-18A92CDEE8B7}"/>
              </a:ext>
            </a:extLst>
          </p:cNvPr>
          <p:cNvSpPr txBox="1"/>
          <p:nvPr/>
        </p:nvSpPr>
        <p:spPr>
          <a:xfrm>
            <a:off x="798354" y="1863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设计页面截图示例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058C1A-5417-4437-B2D6-510DEF2F2553}"/>
              </a:ext>
            </a:extLst>
          </p:cNvPr>
          <p:cNvSpPr txBox="1"/>
          <p:nvPr/>
        </p:nvSpPr>
        <p:spPr>
          <a:xfrm>
            <a:off x="798354" y="4771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数据页面截图示例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013638"/>
            <a:ext cx="99229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关于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语句的基础语法和各种实例，大家可以参考</a:t>
            </a:r>
            <a:r>
              <a:rPr lang="en-US" altLang="zh-CN" sz="2000" dirty="0">
                <a:latin typeface="+mn-ea"/>
              </a:rPr>
              <a:t>W3SCHOOL</a:t>
            </a:r>
            <a:r>
              <a:rPr lang="zh-CN" altLang="en-US" sz="2000" dirty="0">
                <a:latin typeface="+mn-ea"/>
              </a:rPr>
              <a:t>的教程：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2"/>
              </a:rPr>
              <a:t>http://www.w3school.com.cn/sql/index.asp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最简单粗暴的教程：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3"/>
              </a:rPr>
              <a:t>https://www.baidu.com/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4"/>
              </a:rPr>
              <a:t>https://cn.bing.com/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5"/>
              </a:rPr>
              <a:t>https://www.google.com/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9933" y="824198"/>
            <a:ext cx="4233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此内容可见</a:t>
            </a:r>
            <a:r>
              <a:rPr lang="en-US" altLang="zh-CN" dirty="0">
                <a:latin typeface="+mn-ea"/>
              </a:rPr>
              <a:t>pdf</a:t>
            </a:r>
            <a:r>
              <a:rPr lang="zh-CN" altLang="en-US" dirty="0">
                <a:latin typeface="+mn-ea"/>
              </a:rPr>
              <a:t>文件方便复制链接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91" y="1609017"/>
            <a:ext cx="8126942" cy="47372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59543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下载 </a:t>
            </a:r>
            <a:r>
              <a:rPr lang="en-US" altLang="zh-CN" sz="2000" dirty="0">
                <a:latin typeface="+mn-ea"/>
              </a:rPr>
              <a:t>MySQL</a:t>
            </a:r>
          </a:p>
          <a:p>
            <a:pPr algn="l"/>
            <a:r>
              <a:rPr lang="en-US" altLang="zh-CN" sz="2000" dirty="0">
                <a:latin typeface="+mn-ea"/>
              </a:rPr>
              <a:t>https://dev.mysql.com/downloads/windows/installer/</a:t>
            </a: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2419985"/>
            <a:ext cx="6959600" cy="3915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40" y="3400425"/>
            <a:ext cx="4594225" cy="2280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230" y="748030"/>
            <a:ext cx="264033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17125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运行安装包</a:t>
            </a:r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35" y="1236980"/>
            <a:ext cx="649224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379345"/>
            <a:ext cx="5602605" cy="4227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85" y="2379345"/>
            <a:ext cx="5601335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1047877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运行安装包</a:t>
            </a:r>
          </a:p>
          <a:p>
            <a:pPr algn="l"/>
            <a:r>
              <a:rPr lang="zh-CN" altLang="en-US" sz="2000" dirty="0">
                <a:latin typeface="+mn-ea"/>
              </a:rPr>
              <a:t>默认值一路往下即可无需修改                              需要你输入的就是个设置密码，密码别忘了</a:t>
            </a:r>
            <a:r>
              <a:rPr lang="en-US" altLang="zh-CN" sz="2000" dirty="0">
                <a:latin typeface="+mn-ea"/>
              </a:rPr>
              <a:t>!</a:t>
            </a:r>
            <a:endParaRPr lang="zh-CN" altLang="en-US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2442210"/>
            <a:ext cx="5441315" cy="4105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5" y="2426970"/>
            <a:ext cx="548195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34848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运行安装包</a:t>
            </a:r>
          </a:p>
          <a:p>
            <a:pPr algn="l"/>
            <a:r>
              <a:rPr lang="zh-CN" altLang="en-US" sz="2000" dirty="0">
                <a:latin typeface="+mn-ea"/>
              </a:rPr>
              <a:t>默认值一路往下即可无需修改                             </a:t>
            </a: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2339340"/>
            <a:ext cx="5989320" cy="4518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1712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命令行运行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048510"/>
            <a:ext cx="2644140" cy="144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80" y="2444750"/>
            <a:ext cx="3291840" cy="1043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0980" y="20485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输入密码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4200525"/>
            <a:ext cx="8448040" cy="4413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22070" y="37649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运行成功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1673</Words>
  <Application>Microsoft Macintosh PowerPoint</Application>
  <PresentationFormat>宽屏</PresentationFormat>
  <Paragraphs>201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Calibri</vt:lpstr>
      <vt:lpstr>微软雅黑</vt:lpstr>
      <vt:lpstr>Wingdings</vt:lpstr>
      <vt:lpstr>Arial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Microsoft Office User</cp:lastModifiedBy>
  <cp:revision>174</cp:revision>
  <dcterms:created xsi:type="dcterms:W3CDTF">2019-03-19T10:42:00Z</dcterms:created>
  <dcterms:modified xsi:type="dcterms:W3CDTF">2022-03-23T05:01:14Z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