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93" r:id="rId4"/>
    <p:sldId id="389" r:id="rId5"/>
    <p:sldId id="390" r:id="rId6"/>
    <p:sldId id="391" r:id="rId7"/>
    <p:sldId id="392" r:id="rId8"/>
    <p:sldId id="393" r:id="rId9"/>
    <p:sldId id="388" r:id="rId10"/>
    <p:sldId id="394" r:id="rId12"/>
    <p:sldId id="395" r:id="rId13"/>
    <p:sldId id="396" r:id="rId14"/>
    <p:sldId id="410" r:id="rId15"/>
    <p:sldId id="411" r:id="rId16"/>
    <p:sldId id="412" r:id="rId17"/>
    <p:sldId id="403" r:id="rId18"/>
    <p:sldId id="404" r:id="rId19"/>
    <p:sldId id="402" r:id="rId20"/>
    <p:sldId id="328" r:id="rId21"/>
    <p:sldId id="307" r:id="rId22"/>
    <p:sldId id="370" r:id="rId23"/>
  </p:sldIdLst>
  <p:sldSz cx="12192000" cy="6858000"/>
  <p:notesSz cx="6858000" cy="9144000"/>
  <p:embeddedFontLst>
    <p:embeddedFont>
      <p:font typeface="等线" panose="02010600030101010101" charset="-122"/>
      <p:regular r:id="rId27"/>
    </p:embeddedFont>
    <p:embeddedFont>
      <p:font typeface="微软雅黑" panose="020B0503020204020204" pitchFamily="34" charset="-122"/>
      <p:regular r:id="rId28"/>
    </p:embeddedFont>
    <p:embeddedFont>
      <p:font typeface="等线 Light" panose="02010600030101010101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modb.pro/db/30390" TargetMode="External"/><Relationship Id="rId2" Type="http://schemas.openxmlformats.org/officeDocument/2006/relationships/hyperlink" Target="https://blog.csdn.net/weixin_43914691/article/details/105535520" TargetMode="External"/><Relationship Id="rId1" Type="http://schemas.openxmlformats.org/officeDocument/2006/relationships/hyperlink" Target="https://www.yiibai.com/mysql/dat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modb.pro/db/30390" TargetMode="External"/><Relationship Id="rId1" Type="http://schemas.openxmlformats.org/officeDocument/2006/relationships/hyperlink" Target="https://blog.csdn.net/weixin_43914691/article/details/1055355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w3school.com.cn/sql/func_convert.asp" TargetMode="External"/><Relationship Id="rId1" Type="http://schemas.openxmlformats.org/officeDocument/2006/relationships/hyperlink" Target="https://www.cnblogs.com/dest/p/4205371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bookstack.cn/read/opengauss-1.0-zh/a535d2fb26e30c76.md" TargetMode="External"/><Relationship Id="rId1" Type="http://schemas.openxmlformats.org/officeDocument/2006/relationships/hyperlink" Target="https://www.modb.pro/db/3038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数据库第二次上机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2048510"/>
            <a:ext cx="110051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sz="2000" dirty="0">
                <a:latin typeface="+mn-ea"/>
              </a:rPr>
              <a:t>怎么插入数据？</a:t>
            </a:r>
            <a:endParaRPr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1. SQL INSERT</a:t>
            </a:r>
            <a:r>
              <a:rPr lang="zh-CN" altLang="en-US" sz="2000" dirty="0">
                <a:latin typeface="+mn-ea"/>
              </a:rPr>
              <a:t>语句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管理工具插入，方便，记得</a:t>
            </a:r>
            <a:r>
              <a:rPr lang="zh-CN" altLang="en-US" sz="2000" b="1" dirty="0">
                <a:latin typeface="+mn-ea"/>
              </a:rPr>
              <a:t>填写完</a:t>
            </a:r>
            <a:r>
              <a:rPr lang="en-US" altLang="zh-CN" sz="2000" b="1" dirty="0">
                <a:latin typeface="+mn-ea"/>
              </a:rPr>
              <a:t>ctrl+s </a:t>
            </a:r>
            <a:r>
              <a:rPr lang="zh-CN" altLang="en-US" sz="2000" b="1" dirty="0">
                <a:latin typeface="+mn-ea"/>
              </a:rPr>
              <a:t>保存</a:t>
            </a:r>
            <a:endParaRPr lang="zh-CN" altLang="en-US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同时截图只需截图下图【数据】表项即可。（其他管理工具同理</a:t>
            </a:r>
            <a:r>
              <a:rPr lang="zh-CN" altLang="en-US" sz="2000" b="1" dirty="0">
                <a:latin typeface="+mn-ea"/>
              </a:rPr>
              <a:t>）</a:t>
            </a:r>
            <a:endParaRPr lang="zh-CN" altLang="en-US" sz="2000" b="1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890" y="3657600"/>
            <a:ext cx="77952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2048510"/>
            <a:ext cx="967994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本次实验只需掌握简单的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SELECT FROM WHERE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即可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br>
              <a:rPr lang="zh-CN" altLang="en-US" sz="20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000" dirty="0">
                <a:latin typeface="+mn-ea"/>
              </a:rPr>
              <a:t>通俗理解就是 SELECT &lt;你要挑出来的列名及其函数变换&gt;  FROM &lt;要查询的表&gt;  WHERE &lt;查询条件&gt; 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DQL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 Query Language</a:t>
            </a:r>
            <a:r>
              <a:rPr lang="zh-CN" altLang="en-US" sz="2000" dirty="0">
                <a:latin typeface="+mn-ea"/>
              </a:rPr>
              <a:t>）数据查询语言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SELECT</a:t>
            </a:r>
            <a:endParaRPr lang="en-US" altLang="zh-CN" sz="20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FROM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JOIN … ON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WHERE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GROUP BY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HAVING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ORDER BY</a:t>
            </a:r>
            <a:endParaRPr lang="en-US" altLang="zh-CN" sz="1600" dirty="0">
              <a:solidFill>
                <a:schemeClr val="accent6"/>
              </a:solidFill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UNION*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用于：关系运算后筛选取出数据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MySQL 中有五种数据类型用于管理日期和时间，包括：DATE， TIME，DATETIME， TIMESTAMP 和 YEAR。本</a:t>
            </a:r>
            <a:r>
              <a:rPr lang="zh-CN" sz="2000"/>
              <a:t>实验</a:t>
            </a:r>
            <a:r>
              <a:rPr sz="2000"/>
              <a:t>主要</a:t>
            </a:r>
            <a:r>
              <a:rPr lang="zh-CN" sz="2000"/>
              <a:t>学习</a:t>
            </a:r>
            <a:r>
              <a:rPr lang="zh-CN" sz="2000"/>
              <a:t>使用</a:t>
            </a:r>
            <a:r>
              <a:rPr sz="2000"/>
              <a:t> DATE 数据类型。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MySQL使用3个字节来存储DATE值。DATE值的范围为</a:t>
            </a:r>
            <a:r>
              <a:rPr sz="2000">
                <a:solidFill>
                  <a:srgbClr val="FF0000"/>
                </a:solidFill>
              </a:rPr>
              <a:t>1000-01-01</a:t>
            </a:r>
            <a:r>
              <a:rPr sz="2000"/>
              <a:t>到</a:t>
            </a:r>
            <a:r>
              <a:rPr sz="2000">
                <a:solidFill>
                  <a:srgbClr val="FF0000"/>
                </a:solidFill>
              </a:rPr>
              <a:t>9999-12-31</a:t>
            </a:r>
            <a:r>
              <a:rPr sz="2000"/>
              <a:t>。 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lang="en-US" sz="2000"/>
              <a:t>MySQL</a:t>
            </a:r>
            <a:r>
              <a:rPr lang="zh-CN" altLang="en-US" sz="2000"/>
              <a:t>详细可参考 </a:t>
            </a:r>
            <a:r>
              <a:rPr lang="zh-CN" altLang="en-US" sz="2000">
                <a:hlinkClick r:id="rId1" action="ppaction://hlinkfile"/>
              </a:rPr>
              <a:t>https://www.yiibai.com/mysql/date.html</a:t>
            </a:r>
            <a:endParaRPr lang="zh-CN" altLang="en-US" sz="2000"/>
          </a:p>
          <a:p>
            <a:pPr algn="l"/>
            <a:r>
              <a:rPr lang="en-US" sz="2000"/>
              <a:t>SQL Server</a:t>
            </a:r>
            <a:r>
              <a:rPr lang="zh-CN" altLang="en-US" sz="2000"/>
              <a:t>的</a:t>
            </a:r>
            <a:r>
              <a:rPr lang="en-US" altLang="zh-CN" sz="2000"/>
              <a:t>DATE</a:t>
            </a:r>
            <a:r>
              <a:rPr lang="zh-CN" altLang="en-US" sz="2000"/>
              <a:t>类型和内置函数可参考</a:t>
            </a:r>
            <a:r>
              <a:rPr lang="zh-CN" altLang="en-US" sz="2000">
                <a:hlinkClick r:id="rId2" action="ppaction://hlinkfile"/>
              </a:rPr>
              <a:t>https://blog.csdn.net/weixin_43914691/article/details/105535520</a:t>
            </a:r>
            <a:r>
              <a:rPr lang="zh-CN" altLang="en-US" sz="2000"/>
              <a:t>  </a:t>
            </a:r>
            <a:endParaRPr lang="zh-CN" altLang="en-US" sz="2000"/>
          </a:p>
          <a:p>
            <a:pPr algn="l"/>
            <a:r>
              <a:rPr lang="en-US" altLang="zh-CN" sz="2000"/>
              <a:t>openGauss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DATE</a:t>
            </a:r>
            <a:r>
              <a:rPr lang="zh-CN" altLang="en-US" sz="2000">
                <a:sym typeface="+mn-ea"/>
              </a:rPr>
              <a:t>类型和内置函数可参考</a:t>
            </a:r>
            <a:endParaRPr lang="en-US" altLang="zh-CN" sz="2000"/>
          </a:p>
          <a:p>
            <a:pPr algn="l"/>
            <a:r>
              <a:rPr lang="en-US" altLang="zh-CN" sz="2000">
                <a:hlinkClick r:id="rId3" action="ppaction://hlinkfile"/>
              </a:rPr>
              <a:t>https://www.modb.pro/db/30390</a:t>
            </a: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9" y="568261"/>
            <a:ext cx="4444206" cy="1593555"/>
            <a:chOff x="1187820" y="652928"/>
            <a:chExt cx="2424380" cy="1593555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sz="2000"/>
          </a:p>
          <a:p>
            <a:pPr algn="l"/>
            <a:r>
              <a:rPr sz="2000"/>
              <a:t>NOW()	             返回当前的日期和时间</a:t>
            </a:r>
            <a:endParaRPr sz="2000"/>
          </a:p>
          <a:p>
            <a:pPr algn="l"/>
            <a:r>
              <a:rPr sz="2000"/>
              <a:t>CURDATE()	返回当前的日期</a:t>
            </a:r>
            <a:endParaRPr sz="2000"/>
          </a:p>
          <a:p>
            <a:pPr algn="l"/>
            <a:r>
              <a:rPr sz="2000"/>
              <a:t>CURTIME()	返回当前的时间</a:t>
            </a:r>
            <a:endParaRPr sz="2000"/>
          </a:p>
          <a:p>
            <a:pPr algn="l"/>
            <a:r>
              <a:rPr sz="2000"/>
              <a:t>DATE()	             提取日期或日期/时间表达式的日期部分</a:t>
            </a:r>
            <a:endParaRPr sz="2000"/>
          </a:p>
          <a:p>
            <a:pPr algn="l"/>
            <a:r>
              <a:rPr sz="2000"/>
              <a:t>EXTRACT()	返回日期/时间按的单独部分</a:t>
            </a:r>
            <a:endParaRPr sz="2000"/>
          </a:p>
          <a:p>
            <a:pPr algn="l"/>
            <a:r>
              <a:rPr sz="2000"/>
              <a:t>DATE_ADD()	给日期添加指定的时间间隔</a:t>
            </a:r>
            <a:endParaRPr sz="2000"/>
          </a:p>
          <a:p>
            <a:pPr algn="l"/>
            <a:r>
              <a:rPr sz="2000"/>
              <a:t>DATE_SUB()	从日期减去指定的时间间隔</a:t>
            </a:r>
            <a:endParaRPr sz="2000"/>
          </a:p>
          <a:p>
            <a:pPr algn="l"/>
            <a:r>
              <a:rPr sz="2000"/>
              <a:t>DATEDIFF()	返回两个日期之间的天数</a:t>
            </a:r>
            <a:endParaRPr sz="2000"/>
          </a:p>
          <a:p>
            <a:pPr algn="l"/>
            <a:r>
              <a:rPr sz="2000"/>
              <a:t>DATE_FORMAT()	用不同的格式显示日期/时间</a:t>
            </a:r>
            <a:endParaRPr sz="2000"/>
          </a:p>
          <a:p>
            <a:pPr algn="l"/>
            <a:endParaRPr lang="zh-CN" altLang="en-US" sz="2000"/>
          </a:p>
          <a:p>
            <a:pPr algn="l"/>
            <a:r>
              <a:rPr lang="en-US" sz="2000">
                <a:sym typeface="+mn-ea"/>
              </a:rPr>
              <a:t>SQL Server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DATE</a:t>
            </a:r>
            <a:r>
              <a:rPr lang="zh-CN" altLang="en-US" sz="2000">
                <a:sym typeface="+mn-ea"/>
              </a:rPr>
              <a:t>类型和内置函数可参考</a:t>
            </a:r>
            <a:r>
              <a:rPr lang="zh-CN" altLang="en-US" sz="2000">
                <a:sym typeface="+mn-ea"/>
                <a:hlinkClick r:id="rId1" action="ppaction://hlinkfile"/>
              </a:rPr>
              <a:t>https://blog.csdn.net/weixin_43914691/article/details/105535520</a:t>
            </a:r>
            <a:r>
              <a:rPr lang="zh-CN" altLang="en-US" sz="2000">
                <a:sym typeface="+mn-ea"/>
              </a:rPr>
              <a:t>  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openGauss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DATE</a:t>
            </a:r>
            <a:r>
              <a:rPr lang="zh-CN" altLang="en-US" sz="2000">
                <a:sym typeface="+mn-ea"/>
              </a:rPr>
              <a:t>类型和内置函数可参考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  <a:hlinkClick r:id="rId2" action="ppaction://hlinkfile"/>
              </a:rPr>
              <a:t>https://www.modb.pro/db/30390</a:t>
            </a:r>
            <a:endParaRPr lang="en-US" altLang="zh-CN" sz="2000"/>
          </a:p>
          <a:p>
            <a:pPr algn="l"/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806609" y="568261"/>
            <a:ext cx="6482715" cy="1593850"/>
            <a:chOff x="1187820" y="652928"/>
            <a:chExt cx="3536417" cy="15938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35" y="678328"/>
              <a:ext cx="345120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DATE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                          —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格式转换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14170"/>
            <a:ext cx="100984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MySQL</a:t>
            </a:r>
            <a:r>
              <a:rPr lang="zh-CN" altLang="en-US" b="1"/>
              <a:t>中</a:t>
            </a:r>
            <a:r>
              <a:rPr lang="en-US" altLang="zh-CN" b="1"/>
              <a:t> </a:t>
            </a:r>
            <a:r>
              <a:rPr lang="zh-CN" altLang="en-US"/>
              <a:t>使用</a:t>
            </a:r>
            <a:r>
              <a:rPr b="1"/>
              <a:t>DATE_FORMAT() </a:t>
            </a:r>
            <a:r>
              <a:t>函数用于以不同的格式显示日期/时间数据</a:t>
            </a:r>
            <a:r>
              <a:rPr lang="zh-CN"/>
              <a:t>，实现</a:t>
            </a:r>
            <a:r>
              <a:rPr lang="zh-CN" b="1"/>
              <a:t>将日期转换为字符</a:t>
            </a:r>
            <a:endParaRPr lang="zh-CN" b="1"/>
          </a:p>
          <a:p>
            <a:pPr algn="l"/>
            <a:r>
              <a:t>DATE_FORMAT(date,format) </a:t>
            </a:r>
          </a:p>
          <a:p>
            <a:pPr algn="l"/>
          </a:p>
          <a:p>
            <a:pPr algn="l"/>
            <a:r>
              <a:rPr lang="zh-CN"/>
              <a:t>通过参数设置的方式可实现多样的日期格式转化：</a:t>
            </a:r>
            <a:endParaRPr lang="zh-CN"/>
          </a:p>
          <a:p>
            <a:pPr algn="l"/>
            <a:r>
              <a:t>例子：                                                                     </a:t>
            </a:r>
            <a:r>
              <a:rPr>
                <a:sym typeface="+mn-ea"/>
              </a:rPr>
              <a:t>输出结果：</a:t>
            </a:r>
            <a:endParaRPr>
              <a:sym typeface="+mn-ea"/>
            </a:endParaRPr>
          </a:p>
          <a:p>
            <a:pPr algn="l"/>
            <a:r>
              <a:t>DATE_FORMAT(NOW(),'%b %d %Y %h:%i %p')              </a:t>
            </a:r>
            <a:r>
              <a:rPr>
                <a:sym typeface="+mn-ea"/>
              </a:rPr>
              <a:t>Dec 29 2008 11:45 PM  </a:t>
            </a:r>
            <a:r>
              <a:t> </a:t>
            </a:r>
          </a:p>
          <a:p>
            <a:pPr algn="l"/>
            <a:r>
              <a:t>DATE_FORMAT(NOW(),'%m-%d-%Y')                         </a:t>
            </a:r>
            <a:r>
              <a:rPr>
                <a:sym typeface="+mn-ea"/>
              </a:rPr>
              <a:t>12-29-2008</a:t>
            </a:r>
            <a:endParaRPr>
              <a:sym typeface="+mn-ea"/>
            </a:endParaRPr>
          </a:p>
          <a:p>
            <a:pPr algn="l"/>
            <a:r>
              <a:t>DATE_FORMAT(NOW(),'%d %b %y')                            </a:t>
            </a:r>
            <a:r>
              <a:rPr>
                <a:sym typeface="+mn-ea"/>
              </a:rPr>
              <a:t>29 Dec 08 </a:t>
            </a:r>
            <a:endParaRPr>
              <a:sym typeface="+mn-ea"/>
            </a:endParaRPr>
          </a:p>
          <a:p>
            <a:pPr algn="l"/>
            <a:r>
              <a:t>DATE_FORMAT(NOW(),'%d %b %Y %T:%f')                   </a:t>
            </a:r>
            <a:r>
              <a:rPr>
                <a:sym typeface="+mn-ea"/>
              </a:rPr>
              <a:t>29 Dec 2008 16:25:46</a:t>
            </a:r>
            <a:r>
              <a:t> </a:t>
            </a:r>
          </a:p>
          <a:p>
            <a:pPr algn="l"/>
            <a:r>
              <a:rPr lang="zh-CN" altLang="en-US">
                <a:sym typeface="+mn-ea"/>
              </a:rPr>
              <a:t>详细格式设置请参阅：</a:t>
            </a:r>
            <a:endParaRPr lang="en-US" altLang="zh-CN"/>
          </a:p>
          <a:p>
            <a:pPr algn="l"/>
            <a:r>
              <a:rPr lang="en-US" altLang="zh-CN">
                <a:sym typeface="+mn-ea"/>
                <a:hlinkClick r:id="rId1" action="ppaction://hlinkfile"/>
              </a:rPr>
              <a:t>https://www.cnblogs.com/dest/p/4205371.html</a:t>
            </a:r>
            <a:endParaRPr lang="en-US" altLang="zh-CN">
              <a:sym typeface="+mn-ea"/>
            </a:endParaRPr>
          </a:p>
          <a:p>
            <a:pPr algn="l"/>
            <a:r>
              <a:rPr lang="zh-CN" b="1"/>
              <a:t>字符转换为日期</a:t>
            </a:r>
            <a:r>
              <a:rPr lang="zh-CN"/>
              <a:t>使用：STR_TO_DATE</a:t>
            </a:r>
            <a:r>
              <a:rPr lang="en-US" altLang="zh-CN"/>
              <a:t>() </a:t>
            </a:r>
            <a:r>
              <a:rPr lang="zh-CN" altLang="en-US"/>
              <a:t>函数</a:t>
            </a:r>
            <a:endParaRPr lang="zh-CN"/>
          </a:p>
          <a:p>
            <a:pPr algn="l"/>
          </a:p>
          <a:p>
            <a:pPr algn="l"/>
            <a:r>
              <a:rPr lang="zh-CN"/>
              <a:t>其他数据库类似功能函数：</a:t>
            </a:r>
            <a:endParaRPr lang="zh-CN"/>
          </a:p>
          <a:p>
            <a:pPr algn="l"/>
            <a:r>
              <a:rPr lang="en-US" altLang="zh-CN" b="1"/>
              <a:t>sql server </a:t>
            </a:r>
            <a:r>
              <a:rPr lang="zh-CN" altLang="en-US"/>
              <a:t>是</a:t>
            </a:r>
            <a:r>
              <a:rPr b="1"/>
              <a:t>convert、cast</a:t>
            </a:r>
            <a:r>
              <a:rPr lang="zh-CN" b="1"/>
              <a:t>函数</a:t>
            </a:r>
            <a:r>
              <a:rPr lang="en-US" altLang="zh-CN"/>
              <a:t> </a:t>
            </a:r>
            <a:r>
              <a:rPr lang="zh-CN" altLang="en-US"/>
              <a:t>参考</a:t>
            </a:r>
            <a:r>
              <a:rPr lang="en-US" altLang="zh-CN"/>
              <a:t> </a:t>
            </a:r>
            <a:r>
              <a:rPr lang="en-US" altLang="zh-CN">
                <a:hlinkClick r:id="rId2" action="ppaction://hlinkfile"/>
              </a:rPr>
              <a:t>https://www.w3school.com.cn/sql/func_convert.asp</a:t>
            </a:r>
            <a:endParaRPr lang="en-US" altLang="zh-CN"/>
          </a:p>
          <a:p>
            <a:pPr algn="l"/>
            <a:r>
              <a:rPr lang="en-US" b="1"/>
              <a:t>opengauss</a:t>
            </a:r>
            <a:r>
              <a:rPr lang="en-US"/>
              <a:t>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en-US" altLang="zh-CN" b="1"/>
              <a:t>to_char </a:t>
            </a:r>
            <a:r>
              <a:rPr b="1">
                <a:sym typeface="+mn-ea"/>
              </a:rPr>
              <a:t>、</a:t>
            </a:r>
            <a:r>
              <a:rPr lang="en-US" altLang="zh-CN" b="1"/>
              <a:t>to_date</a:t>
            </a:r>
            <a:r>
              <a:rPr lang="zh-CN" altLang="en-US" b="1"/>
              <a:t>函数</a:t>
            </a:r>
            <a:r>
              <a:rPr lang="en-US" altLang="zh-CN"/>
              <a:t>   </a:t>
            </a:r>
            <a:r>
              <a:rPr lang="zh-CN" altLang="en-US"/>
              <a:t>参考</a:t>
            </a:r>
            <a:r>
              <a:rPr lang="en-US" altLang="zh-CN"/>
              <a:t> https://www.zhihu.com/question/418243682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7251700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/>
              <a:t>SQL Aggregate 函数计算从</a:t>
            </a:r>
            <a:r>
              <a:rPr sz="2000" b="1"/>
              <a:t>列</a:t>
            </a:r>
            <a:r>
              <a:rPr sz="2000"/>
              <a:t>中取得的值，</a:t>
            </a:r>
            <a:r>
              <a:rPr sz="2000" b="1"/>
              <a:t>返回一个单一的值</a:t>
            </a:r>
            <a:r>
              <a:rPr sz="2000"/>
              <a:t>。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有用的 Aggregate 函数：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AVG() - 返回平均值</a:t>
            </a:r>
            <a:endParaRPr sz="2000"/>
          </a:p>
          <a:p>
            <a:pPr algn="l"/>
            <a:r>
              <a:rPr sz="2000"/>
              <a:t>COUNT() - 返回行数</a:t>
            </a:r>
            <a:endParaRPr sz="2000"/>
          </a:p>
          <a:p>
            <a:pPr algn="l"/>
            <a:r>
              <a:rPr sz="2000"/>
              <a:t>FIRST() - 返回第一个记录的值</a:t>
            </a:r>
            <a:endParaRPr sz="2000"/>
          </a:p>
          <a:p>
            <a:pPr algn="l"/>
            <a:r>
              <a:rPr sz="2000"/>
              <a:t>LAST() - 返回最后一个记录的值</a:t>
            </a:r>
            <a:endParaRPr sz="2000"/>
          </a:p>
          <a:p>
            <a:pPr algn="l"/>
            <a:r>
              <a:rPr sz="2000"/>
              <a:t>MAX() - 返回最大值</a:t>
            </a:r>
            <a:endParaRPr sz="2000"/>
          </a:p>
          <a:p>
            <a:pPr algn="l"/>
            <a:r>
              <a:rPr sz="2000"/>
              <a:t>MIN() - 返回最小值</a:t>
            </a:r>
            <a:endParaRPr sz="2000"/>
          </a:p>
          <a:p>
            <a:pPr algn="l"/>
            <a:r>
              <a:rPr sz="2000"/>
              <a:t>SUM() - 返回总和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聚合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函数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内建函数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654621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/>
              <a:t>SQL Scalar 函数</a:t>
            </a:r>
            <a:r>
              <a:rPr sz="2000" b="1"/>
              <a:t>基于输入值，返回一个单一的值</a:t>
            </a:r>
            <a:r>
              <a:rPr sz="2000"/>
              <a:t>。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有用的 Scalar 函数：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UCASE() - 将某个字段转换为大写</a:t>
            </a:r>
            <a:endParaRPr sz="2000"/>
          </a:p>
          <a:p>
            <a:pPr algn="l"/>
            <a:r>
              <a:rPr sz="2000"/>
              <a:t>LCASE() - 将某个字段转换为小写</a:t>
            </a:r>
            <a:endParaRPr sz="2000"/>
          </a:p>
          <a:p>
            <a:pPr algn="l"/>
            <a:r>
              <a:rPr sz="2000"/>
              <a:t>MID() - 从某个文本字段提取字符，MySql 中使用</a:t>
            </a:r>
            <a:endParaRPr sz="2000"/>
          </a:p>
          <a:p>
            <a:pPr algn="l"/>
            <a:r>
              <a:rPr sz="2000"/>
              <a:t>SubString(字段，1，end) - 从某个文本字段提取字符</a:t>
            </a:r>
            <a:endParaRPr sz="2000"/>
          </a:p>
          <a:p>
            <a:pPr algn="l"/>
            <a:r>
              <a:rPr sz="2000"/>
              <a:t>LEN() - 返回某个文本字段的长度</a:t>
            </a:r>
            <a:endParaRPr sz="2000"/>
          </a:p>
          <a:p>
            <a:pPr algn="l"/>
            <a:r>
              <a:rPr sz="2000"/>
              <a:t>ROUND() - 对某个数值字段进行指定小数位数的四舍五入</a:t>
            </a:r>
            <a:endParaRPr sz="2000"/>
          </a:p>
          <a:p>
            <a:pPr algn="l"/>
            <a:r>
              <a:rPr sz="2000"/>
              <a:t>NOW() - 返回当前的系统日期和时间</a:t>
            </a:r>
            <a:endParaRPr sz="2000"/>
          </a:p>
          <a:p>
            <a:pPr algn="l"/>
            <a:r>
              <a:rPr sz="2000"/>
              <a:t>FORMAT() - 格式化某个字段的显示方式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Scalar 函数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相关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924685"/>
            <a:ext cx="104394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openGauss默认支持SQL2、SQL3和SQL4的主要特性。</a:t>
            </a:r>
            <a:endParaRPr lang="en-US" altLang="zh-CN" sz="2000" dirty="0" err="1"/>
          </a:p>
          <a:p>
            <a:pPr algn="l"/>
            <a:endParaRPr lang="en-US" altLang="zh-CN" sz="2000" dirty="0" err="1"/>
          </a:p>
          <a:p>
            <a:pPr algn="l"/>
            <a:r>
              <a:rPr lang="en-US" altLang="zh-CN" sz="2000" dirty="0" err="1"/>
              <a:t>openGauss</a:t>
            </a:r>
            <a:r>
              <a:rPr lang="zh-CN" altLang="en-US" sz="2000" dirty="0" err="1"/>
              <a:t>操作基本与之前几页的</a:t>
            </a:r>
            <a:r>
              <a:rPr lang="en-US" altLang="zh-CN" sz="2000" dirty="0" err="1"/>
              <a:t>SQL</a:t>
            </a:r>
            <a:r>
              <a:rPr lang="zh-CN" altLang="en-US" sz="2000" dirty="0" err="1"/>
              <a:t>规则相同，但实际编写也有以下几个不同点：</a:t>
            </a:r>
            <a:endParaRPr lang="zh-CN" altLang="en-US" sz="2000" dirty="0" err="1"/>
          </a:p>
          <a:p>
            <a:pPr algn="l"/>
            <a:endParaRPr lang="zh-CN" altLang="en-US" sz="2000" dirty="0" err="1"/>
          </a:p>
          <a:p>
            <a:pPr algn="l">
              <a:buClrTx/>
              <a:buSzTx/>
              <a:buFontTx/>
            </a:pPr>
            <a:r>
              <a:rPr lang="en-US" altLang="zh-CN" sz="2000" dirty="0" err="1"/>
              <a:t>1.</a:t>
            </a:r>
            <a:r>
              <a:rPr lang="en-US" altLang="zh-CN" sz="2000" b="1" dirty="0" err="1"/>
              <a:t> </a:t>
            </a:r>
            <a:r>
              <a:rPr lang="zh-CN" altLang="en-US" sz="2000" b="1" dirty="0" err="1"/>
              <a:t>数据类型</a:t>
            </a:r>
            <a:r>
              <a:rPr lang="zh-CN" altLang="en-US" sz="2000" dirty="0" err="1"/>
              <a:t>有些许区别 如不支持</a:t>
            </a:r>
            <a:r>
              <a:rPr lang="en-US" altLang="zh-CN" sz="2000" dirty="0" err="1"/>
              <a:t>double </a:t>
            </a:r>
            <a:r>
              <a:rPr lang="zh-CN" altLang="en-US" sz="2000" dirty="0" err="1"/>
              <a:t>，</a:t>
            </a:r>
            <a:r>
              <a:rPr lang="zh-CN" altLang="en-US" sz="2000" dirty="0" err="1"/>
              <a:t>以及opengauss没有datetime,可以用smalldatetime类型 具体</a:t>
            </a:r>
            <a:r>
              <a:rPr lang="zh-CN" altLang="en-US" sz="2000" dirty="0" err="1"/>
              <a:t>请参照 </a:t>
            </a:r>
            <a:r>
              <a:rPr lang="en-US" altLang="zh-CN" sz="2000" dirty="0">
                <a:hlinkClick r:id="rId1" action="ppaction://hlinkfile"/>
              </a:rPr>
              <a:t>https://www.modb.pro/db/30384</a:t>
            </a:r>
            <a:endParaRPr lang="en-US" altLang="zh-CN" sz="2000" dirty="0"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endParaRPr lang="en-US" altLang="zh-CN" sz="2000" dirty="0"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endParaRPr lang="en-US" altLang="zh-CN" sz="2000" dirty="0"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2.</a:t>
            </a:r>
            <a:r>
              <a:rPr lang="en-US" altLang="zh-CN" sz="2000" b="1" dirty="0" err="1">
                <a:sym typeface="+mn-ea"/>
              </a:rPr>
              <a:t> </a:t>
            </a:r>
            <a:r>
              <a:rPr lang="zh-CN" altLang="en-US" sz="2000" b="1" dirty="0" err="1">
                <a:sym typeface="+mn-ea"/>
              </a:rPr>
              <a:t>日期</a:t>
            </a:r>
            <a:r>
              <a:rPr lang="en-US" altLang="zh-CN" sz="2000" b="1" dirty="0" err="1">
                <a:sym typeface="+mn-ea"/>
              </a:rPr>
              <a:t>/</a:t>
            </a:r>
            <a:r>
              <a:rPr lang="zh-CN" altLang="en-US" sz="2000" b="1" dirty="0" err="1">
                <a:sym typeface="+mn-ea"/>
              </a:rPr>
              <a:t>时间类型和转换</a:t>
            </a:r>
            <a:r>
              <a:rPr lang="zh-CN" altLang="en-US" sz="2000" dirty="0" err="1">
                <a:sym typeface="+mn-ea"/>
              </a:rPr>
              <a:t>有些许区别  具体请参照 </a:t>
            </a:r>
            <a:endParaRPr lang="zh-CN" altLang="en-US" sz="2000" dirty="0" err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2" action="ppaction://hlinkfile"/>
              </a:rPr>
              <a:t>https://www.bookstack.cn/read/opengauss-1.0-zh/a535d2fb26e30c76.md</a:t>
            </a:r>
            <a:endParaRPr lang="en-US" altLang="zh-CN" sz="20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>
                <a:hlinkClick r:id="rId2" action="ppaction://hlinkfile"/>
              </a:rPr>
              <a:t>https://support.huaweicloud.com/devg-opengauss/opengauss_devg_0394.html</a:t>
            </a:r>
            <a:endParaRPr lang="en-US" altLang="zh-CN" sz="2000" dirty="0">
              <a:hlinkClick r:id="rId2" action="ppaction://hlinkfile"/>
            </a:endParaRPr>
          </a:p>
          <a:p>
            <a:pPr algn="l">
              <a:buClrTx/>
              <a:buSzTx/>
              <a:buFontTx/>
            </a:pPr>
            <a:endParaRPr lang="en-US" altLang="zh-CN" sz="2000" dirty="0"/>
          </a:p>
          <a:p>
            <a:pPr algn="l"/>
            <a:endParaRPr lang="zh-CN" altLang="en-US" sz="2000" dirty="0" err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2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800" y="1586574"/>
            <a:ext cx="10151119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+mn-ea"/>
              </a:rPr>
              <a:t>TASK 2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（提交）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  <a:sym typeface="+mn-ea"/>
              </a:rPr>
              <a:t>基于</a:t>
            </a:r>
            <a:r>
              <a:rPr lang="en-US" altLang="zh-CN" sz="1600" dirty="0">
                <a:latin typeface="+mn-ea"/>
                <a:sym typeface="+mn-ea"/>
              </a:rPr>
              <a:t>TASK1</a:t>
            </a:r>
            <a:r>
              <a:rPr lang="zh-CN" altLang="en-US" sz="1600" dirty="0">
                <a:latin typeface="+mn-ea"/>
                <a:sym typeface="+mn-ea"/>
              </a:rPr>
              <a:t>拥有若干条数据的数据库，使用</a:t>
            </a:r>
            <a:r>
              <a:rPr lang="en-US" altLang="zh-CN" sz="1600" dirty="0">
                <a:latin typeface="+mn-ea"/>
                <a:sym typeface="+mn-ea"/>
              </a:rPr>
              <a:t>SQL SELECT</a:t>
            </a:r>
            <a:r>
              <a:rPr lang="zh-CN" altLang="en-US" sz="1600" dirty="0">
                <a:latin typeface="+mn-ea"/>
                <a:sym typeface="+mn-ea"/>
              </a:rPr>
              <a:t>语句完成下列查询任务：</a:t>
            </a:r>
            <a:endParaRPr lang="zh-CN" altLang="en-US" sz="1600" dirty="0">
              <a:latin typeface="+mn-ea"/>
              <a:sym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查询员工表的</a:t>
            </a:r>
            <a:r>
              <a:rPr lang="zh-CN" altLang="en-US" sz="1600" dirty="0">
                <a:latin typeface="+mn-ea"/>
                <a:sym typeface="+mn-ea"/>
              </a:rPr>
              <a:t>员工薪资、缺勤天数两列信息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统计员工人数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查询全体员工的平均薪资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查询某个部门的最高工资、最低工资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Q6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统计缺勤天数超过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天的所有员工名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Q7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  <a:sym typeface="+mn-ea"/>
              </a:rPr>
              <a:t>（选做）</a:t>
            </a:r>
            <a:r>
              <a:rPr lang="zh-CN" altLang="en-US" sz="1600" dirty="0">
                <a:latin typeface="+mn-ea"/>
                <a:sym typeface="+mn-ea"/>
              </a:rPr>
              <a:t>查询平均工资最高的部门的名称和所在的楼层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en-US" altLang="zh-CN" sz="1600" baseline="30000" dirty="0">
                <a:solidFill>
                  <a:srgbClr val="FF0000"/>
                </a:solidFill>
                <a:uFillTx/>
                <a:latin typeface="+中文正文" charset="0"/>
                <a:sym typeface="+mn-ea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查询所有员工名，英文名称均大写表示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Q9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将</a:t>
            </a:r>
            <a:r>
              <a:rPr lang="en-US" altLang="zh-CN" sz="1600" b="1" dirty="0">
                <a:latin typeface="+mn-ea"/>
                <a:sym typeface="+mn-ea"/>
              </a:rPr>
              <a:t>Date</a:t>
            </a:r>
            <a:r>
              <a:rPr lang="zh-CN" altLang="en-US" sz="1600" b="1" dirty="0">
                <a:latin typeface="+mn-ea"/>
                <a:sym typeface="+mn-ea"/>
              </a:rPr>
              <a:t>格式的出生日期列</a:t>
            </a:r>
            <a:r>
              <a:rPr lang="zh-CN" altLang="en-US" sz="1600" dirty="0">
                <a:latin typeface="+mn-ea"/>
                <a:sym typeface="+mn-ea"/>
              </a:rPr>
              <a:t>以</a:t>
            </a:r>
            <a:r>
              <a:rPr lang="en-US" altLang="zh-CN" sz="1600" dirty="0">
                <a:latin typeface="+mn-ea"/>
                <a:sym typeface="+mn-ea"/>
              </a:rPr>
              <a:t>”year/month/day”</a:t>
            </a:r>
            <a:r>
              <a:rPr lang="zh-CN" altLang="en-US" sz="1600" dirty="0">
                <a:latin typeface="+mn-ea"/>
                <a:sym typeface="+mn-ea"/>
              </a:rPr>
              <a:t>和</a:t>
            </a:r>
            <a:r>
              <a:rPr lang="en-US" altLang="zh-CN" sz="1600" dirty="0">
                <a:latin typeface="+mn-ea"/>
                <a:sym typeface="+mn-ea"/>
              </a:rPr>
              <a:t>“yearmonthday”</a:t>
            </a:r>
            <a:r>
              <a:rPr lang="zh-CN" altLang="en-US" sz="1600" dirty="0">
                <a:latin typeface="+mn-ea"/>
                <a:sym typeface="+mn-ea"/>
              </a:rPr>
              <a:t>格式展示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例如</a:t>
            </a:r>
            <a:r>
              <a:rPr lang="en-US" altLang="zh-CN" sz="1600" dirty="0">
                <a:latin typeface="+mn-ea"/>
                <a:sym typeface="+mn-ea"/>
              </a:rPr>
              <a:t>:</a:t>
            </a:r>
            <a:r>
              <a:rPr lang="en-US" altLang="zh-CN" sz="1600" dirty="0">
                <a:latin typeface="+mn-ea"/>
                <a:sym typeface="+mn-ea"/>
              </a:rPr>
              <a:t>”2020-03-30”</a:t>
            </a:r>
            <a:r>
              <a:rPr lang="en-US" altLang="zh-CN" sz="1600" dirty="0">
                <a:latin typeface="+mn-ea"/>
                <a:sym typeface="+mn-ea"/>
              </a:rPr>
              <a:t>-&gt;</a:t>
            </a:r>
            <a:r>
              <a:rPr lang="en-US" altLang="zh-CN" sz="1600" dirty="0">
                <a:latin typeface="+mn-ea"/>
                <a:sym typeface="+mn-ea"/>
              </a:rPr>
              <a:t> “2020/03/31”</a:t>
            </a:r>
            <a:r>
              <a:rPr lang="zh-CN" altLang="en-US" sz="1600" dirty="0">
                <a:latin typeface="+mn-ea"/>
                <a:sym typeface="+mn-ea"/>
              </a:rPr>
              <a:t>、</a:t>
            </a:r>
            <a:r>
              <a:rPr lang="en-US" altLang="zh-CN" sz="1600" dirty="0">
                <a:latin typeface="+mn-ea"/>
                <a:sym typeface="+mn-ea"/>
              </a:rPr>
              <a:t>“20200330”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Q10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下面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三题直接对选定员工的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数据值使用函数即可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选择某个员工，将其的姓和名分别单独查询出来（查询姓和查询名各一条语句   tips：使用MID()函数）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Q11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选择两个员工，查询出他俩生日差几天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查询生日比2000年1月1日晚的员工</a:t>
            </a:r>
            <a:r>
              <a:rPr lang="en-US" altLang="zh-CN" sz="1600" dirty="0">
                <a:latin typeface="+mn-ea"/>
                <a:sym typeface="+mn-ea"/>
              </a:rPr>
              <a:t> </a:t>
            </a:r>
            <a:r>
              <a:rPr lang="zh-CN" altLang="en-US" sz="1600" dirty="0">
                <a:latin typeface="+mn-ea"/>
                <a:sym typeface="+mn-ea"/>
              </a:rPr>
              <a:t>（</a:t>
            </a:r>
            <a:r>
              <a:rPr lang="zh-CN" altLang="en-US" sz="1600" dirty="0">
                <a:latin typeface="+mn-ea"/>
                <a:sym typeface="+mn-ea"/>
              </a:rPr>
              <a:t> tips：使用to_date及类似</a:t>
            </a:r>
            <a:r>
              <a:rPr lang="zh-CN" altLang="en-US" sz="1600" dirty="0">
                <a:latin typeface="+mn-ea"/>
                <a:sym typeface="+mn-ea"/>
              </a:rPr>
              <a:t>功能函数</a:t>
            </a:r>
            <a:r>
              <a:rPr lang="zh-CN" altLang="en-US" sz="1600" dirty="0">
                <a:latin typeface="+mn-ea"/>
                <a:sym typeface="+mn-ea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+mn-ea"/>
              </a:rPr>
              <a:t> 作业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Q3-Q13  Q8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可不做）</a:t>
            </a:r>
            <a:r>
              <a:rPr lang="zh-CN" altLang="en-US" sz="1600" dirty="0">
                <a:latin typeface="+mn-ea"/>
              </a:rPr>
              <a:t>均需要提交查询的</a:t>
            </a:r>
            <a:r>
              <a:rPr lang="en-US" altLang="zh-CN" sz="1600" b="1" dirty="0">
                <a:latin typeface="+mn-ea"/>
              </a:rPr>
              <a:t>SQL</a:t>
            </a:r>
            <a:r>
              <a:rPr lang="zh-CN" altLang="en-US" sz="1600" b="1" dirty="0">
                <a:latin typeface="+mn-ea"/>
              </a:rPr>
              <a:t>语句和查询结果截图</a:t>
            </a:r>
            <a:r>
              <a:rPr lang="zh-CN" altLang="en-US" sz="1600" dirty="0">
                <a:latin typeface="+mn-ea"/>
              </a:rPr>
              <a:t>。为了达到一定的展示效果，可以插入一些符合查询条件的数据。</a:t>
            </a:r>
            <a:r>
              <a:rPr lang="zh-CN" altLang="en-US" sz="1600" b="1" dirty="0">
                <a:latin typeface="+mn-ea"/>
                <a:sym typeface="+mn-ea"/>
              </a:rPr>
              <a:t>记得标清题号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  <a:endParaRPr lang="zh-CN" altLang="en-US" sz="16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Q1-Q13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选做） 提交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zh-CN" altLang="en-US" sz="2000" dirty="0"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第二次上机 </a:t>
            </a:r>
            <a:r>
              <a:rPr lang="en-US" altLang="zh-CN" sz="2000" dirty="0"/>
              <a:t>https://cloud.beihangsoft.cn/#/security/login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  <a:endParaRPr lang="zh-CN" altLang="en-US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88715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本次的上机任务是熟悉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语言的基本操作：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sym typeface="+mn-ea"/>
              </a:rPr>
              <a:t>约束</a:t>
            </a: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简单单表查询</a:t>
            </a: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内建</a:t>
            </a:r>
            <a:r>
              <a:rPr lang="zh-CN" altLang="en-US" sz="2000" dirty="0">
                <a:latin typeface="+mn-ea"/>
              </a:rPr>
              <a:t>函数</a:t>
            </a: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sym typeface="+mn-ea"/>
              </a:rPr>
              <a:t>本次实验只需使用 </a:t>
            </a:r>
            <a:r>
              <a:rPr lang="en-US" altLang="zh-CN" sz="2000" b="1" dirty="0">
                <a:latin typeface="+mn-ea"/>
                <a:sym typeface="+mn-ea"/>
              </a:rPr>
              <a:t>SQL SERVER / MySQL / openGauss </a:t>
            </a:r>
            <a:r>
              <a:rPr lang="zh-CN" altLang="en-US" sz="2000" dirty="0">
                <a:latin typeface="+mn-ea"/>
                <a:sym typeface="+mn-ea"/>
              </a:rPr>
              <a:t>中</a:t>
            </a:r>
            <a:r>
              <a:rPr lang="zh-CN" altLang="en-US" sz="2000" b="1" dirty="0">
                <a:latin typeface="+mn-ea"/>
                <a:sym typeface="+mn-ea"/>
              </a:rPr>
              <a:t>一种</a:t>
            </a:r>
            <a:r>
              <a:rPr lang="zh-CN" altLang="en-US" sz="2000" dirty="0">
                <a:latin typeface="+mn-ea"/>
                <a:sym typeface="+mn-ea"/>
              </a:rPr>
              <a:t>数据库完成即可</a:t>
            </a:r>
            <a:endParaRPr lang="zh-CN" altLang="en-US" sz="2000" dirty="0">
              <a:latin typeface="+mn-ea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数据库管理工具不限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5050"/>
            <a:chOff x="1187820" y="652928"/>
            <a:chExt cx="2424380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可能遇到的问题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2048510"/>
            <a:ext cx="11005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其他问题建议先使用各种搜索引擎尝试解决！！能解决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99.99%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问题！！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97840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>
                <a:latin typeface="+mn-ea"/>
              </a:rPr>
              <a:t>约束</a:t>
            </a:r>
            <a:r>
              <a:rPr dirty="0">
                <a:latin typeface="+mn-ea"/>
              </a:rPr>
              <a:t>指的是对表中数据的一种限制约束，它能够确保数据库中数据的准确性和有效性</a:t>
            </a:r>
            <a:endParaRPr dirty="0">
              <a:latin typeface="+mn-ea"/>
            </a:endParaRPr>
          </a:p>
          <a:p>
            <a:pPr algn="l"/>
            <a:endParaRPr lang="en-US" altLang="zh-CN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主键约束：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PRIMARY KEY</a:t>
            </a:r>
            <a:endParaRPr lang="zh-CN" altLang="en-US" b="1" dirty="0">
              <a:latin typeface="+mn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用于约束该字段的值具有唯一性，至多有一个，可以没有，并且非空。比如学号、员工编号等。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也可以在定义完所有字段之后指定部件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语法格式：[CONSTRAINT &lt;约束名&gt;] PRIMARY KEY [字段名]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如果主键有两列或更多列，则需设置联合主键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如设置</a:t>
            </a:r>
            <a:r>
              <a:rPr lang="zh-CN" altLang="en-US" dirty="0">
                <a:latin typeface="+mn-ea"/>
                <a:sym typeface="+mn-ea"/>
              </a:rPr>
              <a:t>st_id和name为联合主键：</a:t>
            </a:r>
            <a:r>
              <a:rPr lang="zh-CN" altLang="en-US" dirty="0">
                <a:latin typeface="+mn-ea"/>
                <a:sym typeface="+mn-ea"/>
              </a:rPr>
              <a:t>PRIMARY KEY</a:t>
            </a:r>
            <a:r>
              <a:rPr lang="zh-CN" altLang="en-US" dirty="0">
                <a:latin typeface="+mn-ea"/>
              </a:rPr>
              <a:t>(st_id,name)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修改表时添加主键约束：ALTER TABLE &lt;数据表名&gt; ADD PRIMARY KEY(&lt;字段名&gt;);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外</a:t>
            </a:r>
            <a:r>
              <a:rPr lang="zh-CN" altLang="en-US" b="1" dirty="0">
                <a:latin typeface="+mn-ea"/>
              </a:rPr>
              <a:t>键约束：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外键约束是表的一个特殊字段，普遍会和主键约束一起使用，用来确保数据的一致性。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对于两个具有关联关系的表来说，相关联字段中主键所在的表就是主表（父表），外键所在的表就是从表（子表）。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所以外键就是用来建立主表与从表的关联关系，为两个表的数据建立连接，约束两个表中数据的一致性和完整性。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在建表语句中，可以加入关键字</a:t>
            </a:r>
            <a:r>
              <a:rPr lang="en-US" altLang="zh-CN" b="1" dirty="0">
                <a:latin typeface="+mn-ea"/>
              </a:rPr>
              <a:t>FOREIGN KEY</a:t>
            </a:r>
            <a:r>
              <a:rPr lang="en-US" altLang="zh-CN" dirty="0">
                <a:latin typeface="+mn-ea"/>
              </a:rPr>
              <a:t>来指定外键，用REFERENCES来连接与主表的关系语法格式：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&lt;约束名&gt;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FOREIGN KEY &lt;外键名&gt;(字段名1，字段名2...)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REFERENCES &lt;主表名&gt;(主键字段名)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+mn-ea"/>
              </a:rPr>
              <a:t>表的外键关联的必须是主表的主键，且主键和外键的数据类型必须一致</a:t>
            </a:r>
            <a:r>
              <a:rPr lang="zh-CN" altLang="en-US" b="1" dirty="0">
                <a:latin typeface="+mn-ea"/>
              </a:rPr>
              <a:t>！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唯一</a:t>
            </a:r>
            <a:r>
              <a:rPr lang="zh-CN" altLang="en-US" b="1" dirty="0">
                <a:latin typeface="+mn-ea"/>
              </a:rPr>
              <a:t>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唯一约束就是指所有记录中字段的值不能重复出现，比如给'id'字段加上唯一约束之后，每条记录的id值都是唯一的，不能出现重复的情况。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与主键约束不同的是，唯一约束在一个表中可以有多个，并且设置唯一约束的列是允许有空值的，虽然只能有一个空值。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唯一约束可以在创建表的时候直接进行设置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&lt;字段名&gt; &lt;数据类型&gt; </a:t>
            </a:r>
            <a:r>
              <a:rPr lang="en-US" altLang="zh-CN" b="1" dirty="0">
                <a:latin typeface="+mn-ea"/>
              </a:rPr>
              <a:t>UNIQUE</a:t>
            </a:r>
            <a:endParaRPr lang="en-US" altLang="zh-CN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在修改表时添加唯一约束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ALTER TABLE &lt;数据表名&gt;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ADD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CONSTRAINT &lt;唯一约束名&gt; UNIQUE(&lt;列名&gt;);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检查</a:t>
            </a:r>
            <a:r>
              <a:rPr lang="zh-CN" altLang="en-US" b="1" dirty="0">
                <a:latin typeface="+mn-ea"/>
              </a:rPr>
              <a:t>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检查约束是用来检查数据表中字段值有效性的一种约束。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在创建表的时候直接进行设置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CHECK(</a:t>
            </a:r>
            <a:r>
              <a:rPr lang="en-US" altLang="zh-CN" dirty="0">
                <a:latin typeface="+mn-ea"/>
              </a:rPr>
              <a:t>&lt;约束条件&gt;)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如约束条件为id_p列数据必须只包含大于0的整数</a:t>
            </a:r>
            <a:r>
              <a:rPr lang="en-US" altLang="zh-CN" dirty="0">
                <a:latin typeface="+mn-ea"/>
              </a:rPr>
              <a:t>: </a:t>
            </a:r>
            <a:endParaRPr lang="en-US" altLang="zh-CN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create table persons(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id_p int,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....,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    check (id_p&gt;0)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);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修改表时添加检查约束: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ALTER TABLE &lt;表名&gt; 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ADD 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CONSTRAINT &lt;检查约束名&gt; CHECK(&lt;检查约束&gt;)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1520825"/>
            <a:ext cx="10320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非空</a:t>
            </a:r>
            <a:r>
              <a:rPr lang="zh-CN" altLang="en-US" b="1" dirty="0">
                <a:latin typeface="+mn-ea"/>
              </a:rPr>
              <a:t>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用来约束表中的字段不能为空。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用法：</a:t>
            </a: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NOT NULL</a:t>
            </a: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algn="l"/>
            <a:endParaRPr lang="zh-CN" altLang="en-US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默认值</a:t>
            </a:r>
            <a:r>
              <a:rPr lang="zh-CN" altLang="en-US" b="1" dirty="0">
                <a:latin typeface="+mn-ea"/>
                <a:sym typeface="+mn-ea"/>
              </a:rPr>
              <a:t>约束：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 dirty="0">
                <a:latin typeface="+mn-ea"/>
                <a:sym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默认值约束是当数据表中某个字段不输入值的时候，自动为其添加一个已经设置好的值。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sym typeface="+mn-ea"/>
              </a:rPr>
              <a:t>用法：</a:t>
            </a:r>
            <a:r>
              <a:rPr lang="zh-CN" altLang="en-US" dirty="0">
                <a:latin typeface="+mn-ea"/>
                <a:sym typeface="+mn-ea"/>
              </a:rPr>
              <a:t>&lt;字段名&gt; &lt;数据类型&gt; </a:t>
            </a:r>
            <a:r>
              <a:rPr lang="zh-CN" altLang="en-US" b="1" dirty="0">
                <a:latin typeface="+mn-ea"/>
                <a:sym typeface="+mn-ea"/>
              </a:rPr>
              <a:t>DEFAULT</a:t>
            </a:r>
            <a:r>
              <a:rPr lang="zh-CN" altLang="en-US" dirty="0">
                <a:latin typeface="+mn-ea"/>
                <a:sym typeface="+mn-ea"/>
              </a:rPr>
              <a:t> &lt;默认值&gt;</a:t>
            </a:r>
            <a:endParaRPr lang="zh-CN" altLang="en-US" dirty="0">
              <a:latin typeface="+mn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本次实验只需使用 </a:t>
            </a:r>
            <a:r>
              <a:rPr lang="en-US" altLang="zh-CN" dirty="0">
                <a:latin typeface="+mn-ea"/>
                <a:sym typeface="+mn-ea"/>
              </a:rPr>
              <a:t>SQL SERVER / MySQL / openGauss </a:t>
            </a:r>
            <a:r>
              <a:rPr lang="zh-CN" altLang="en-US" dirty="0">
                <a:latin typeface="+mn-ea"/>
                <a:sym typeface="+mn-ea"/>
              </a:rPr>
              <a:t>中</a:t>
            </a:r>
            <a:r>
              <a:rPr lang="zh-CN" altLang="en-US" b="1" dirty="0">
                <a:latin typeface="+mn-ea"/>
                <a:sym typeface="+mn-ea"/>
              </a:rPr>
              <a:t>一种</a:t>
            </a:r>
            <a:r>
              <a:rPr lang="zh-CN" altLang="en-US" dirty="0">
                <a:latin typeface="+mn-ea"/>
                <a:sym typeface="+mn-ea"/>
              </a:rPr>
              <a:t>数据库完成即可。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建立数据库：</a:t>
            </a:r>
            <a:r>
              <a:rPr lang="en-US" altLang="zh-CN" dirty="0">
                <a:latin typeface="+mn-ea"/>
              </a:rPr>
              <a:t>db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建立表：目前你旗下有一个多部门组成的公司，你希望通过数据库来完成对部门和员工的管理。你需要建立一张</a:t>
            </a:r>
            <a:r>
              <a:rPr lang="zh-CN" altLang="en-US" b="1" dirty="0">
                <a:latin typeface="+mn-ea"/>
              </a:rPr>
              <a:t>部门表</a:t>
            </a:r>
            <a:r>
              <a:rPr lang="zh-CN" altLang="en-US" dirty="0">
                <a:latin typeface="+mn-ea"/>
              </a:rPr>
              <a:t>（该表</a:t>
            </a:r>
            <a:r>
              <a:rPr lang="zh-CN" altLang="en-US" b="1" dirty="0">
                <a:latin typeface="+mn-ea"/>
              </a:rPr>
              <a:t>至少</a:t>
            </a:r>
            <a:r>
              <a:rPr lang="zh-CN" altLang="en-US" dirty="0">
                <a:latin typeface="+mn-ea"/>
              </a:rPr>
              <a:t>要有</a:t>
            </a:r>
            <a:r>
              <a:rPr lang="zh-CN" altLang="en-US" b="1" dirty="0">
                <a:latin typeface="+mn-ea"/>
              </a:rPr>
              <a:t>部门编号、部门名称和部门所在楼层</a:t>
            </a:r>
            <a:r>
              <a:rPr lang="zh-CN" altLang="en-US" dirty="0">
                <a:latin typeface="+mn-ea"/>
              </a:rPr>
              <a:t>三列信息），同时还需要建立一张</a:t>
            </a:r>
            <a:r>
              <a:rPr lang="zh-CN" altLang="en-US" b="1" dirty="0">
                <a:latin typeface="+mn-ea"/>
              </a:rPr>
              <a:t>员工表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latin typeface="+mn-ea"/>
                <a:sym typeface="+mn-ea"/>
              </a:rPr>
              <a:t>该表</a:t>
            </a:r>
            <a:r>
              <a:rPr lang="zh-CN" altLang="en-US" b="1" dirty="0">
                <a:latin typeface="+mn-ea"/>
                <a:sym typeface="+mn-ea"/>
              </a:rPr>
              <a:t>至少</a:t>
            </a:r>
            <a:r>
              <a:rPr lang="zh-CN" altLang="en-US" dirty="0">
                <a:latin typeface="+mn-ea"/>
                <a:sym typeface="+mn-ea"/>
              </a:rPr>
              <a:t>要有</a:t>
            </a:r>
            <a:r>
              <a:rPr lang="zh-CN" altLang="en-US" b="1" dirty="0">
                <a:latin typeface="+mn-ea"/>
                <a:sym typeface="+mn-ea"/>
              </a:rPr>
              <a:t>员工编号、员工姓名、员工薪资、缺勤天数</a:t>
            </a:r>
            <a:r>
              <a:rPr lang="zh-CN" altLang="en-US" b="1" dirty="0">
                <a:latin typeface="+mn-ea"/>
                <a:sym typeface="+mn-ea"/>
              </a:rPr>
              <a:t>、出生日期、婚姻状况、</a:t>
            </a:r>
            <a:r>
              <a:rPr lang="zh-CN" altLang="en-US" b="1" dirty="0">
                <a:latin typeface="+mn-ea"/>
                <a:sym typeface="+mn-ea"/>
              </a:rPr>
              <a:t>员工对应部门的编号</a:t>
            </a:r>
            <a:r>
              <a:rPr lang="zh-CN" altLang="en-US" dirty="0">
                <a:latin typeface="+mn-ea"/>
                <a:sym typeface="+mn-ea"/>
              </a:rPr>
              <a:t>信息</a:t>
            </a:r>
            <a:r>
              <a:rPr lang="zh-CN" altLang="en-US" dirty="0">
                <a:latin typeface="+mn-ea"/>
              </a:rPr>
              <a:t>）。同时有如下要求：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各表拟定一个合适的</a:t>
            </a:r>
            <a:r>
              <a:rPr lang="zh-CN" altLang="en-US" dirty="0">
                <a:latin typeface="+mn-ea"/>
              </a:rPr>
              <a:t>主键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两表通过外键关联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sym typeface="+mn-ea"/>
              </a:rPr>
              <a:t>部门表中的</a:t>
            </a:r>
            <a:r>
              <a:rPr lang="zh-CN" altLang="en-US" dirty="0">
                <a:latin typeface="+mn-ea"/>
              </a:rPr>
              <a:t>部门编号和名称不能为空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员工表中员工编号和员工姓名不能为空，</a:t>
            </a:r>
            <a:r>
              <a:rPr lang="zh-CN" altLang="en-US" b="1" dirty="0">
                <a:latin typeface="+mn-ea"/>
              </a:rPr>
              <a:t>员工姓名使用英文姓名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例如： </a:t>
            </a:r>
            <a:r>
              <a:rPr lang="en-US" altLang="zh-CN" b="1" dirty="0">
                <a:latin typeface="+mn-ea"/>
              </a:rPr>
              <a:t>Duan Yuning</a:t>
            </a:r>
            <a:r>
              <a:rPr lang="en-US" altLang="zh-CN" b="1" dirty="0">
                <a:latin typeface="+mn-ea"/>
              </a:rPr>
              <a:t> )</a:t>
            </a:r>
            <a:r>
              <a:rPr lang="zh-CN" altLang="en-US" dirty="0">
                <a:latin typeface="+mn-ea"/>
              </a:rPr>
              <a:t>，员工薪资不能小于</a:t>
            </a:r>
            <a:r>
              <a:rPr lang="en-US" altLang="zh-CN" dirty="0">
                <a:latin typeface="+mn-ea"/>
              </a:rPr>
              <a:t>2000</a:t>
            </a:r>
            <a:r>
              <a:rPr lang="zh-CN" altLang="en-US" dirty="0">
                <a:latin typeface="+mn-ea"/>
              </a:rPr>
              <a:t>元，员工表缺勤天数设置默认值为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出生日期数据格式为DATE类型（请不要选择其他类型，</a:t>
            </a:r>
            <a:r>
              <a:rPr lang="en-US" altLang="zh-CN" b="1" dirty="0">
                <a:latin typeface="+mn-ea"/>
              </a:rPr>
              <a:t>TASK2</a:t>
            </a:r>
            <a:r>
              <a:rPr lang="zh-CN" altLang="en-US" b="1" dirty="0">
                <a:latin typeface="+mn-ea"/>
              </a:rPr>
              <a:t>会使用这个类型！</a:t>
            </a:r>
            <a:r>
              <a:rPr lang="zh-CN" altLang="en-US" b="1" dirty="0">
                <a:latin typeface="+mn-ea"/>
              </a:rPr>
              <a:t>），</a:t>
            </a:r>
            <a:r>
              <a:rPr lang="zh-CN" altLang="en-US" b="1" dirty="0">
                <a:latin typeface="+mn-ea"/>
                <a:sym typeface="+mn-ea"/>
              </a:rPr>
              <a:t>婚姻状况使用布尔类型（布尔类型不同数据库会不同，请自行查询资料</a:t>
            </a:r>
            <a:r>
              <a:rPr lang="zh-CN" altLang="en-US" b="1" dirty="0">
                <a:latin typeface="+mn-ea"/>
                <a:sym typeface="+mn-ea"/>
              </a:rPr>
              <a:t>）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除了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指定数据类型情况以外，</a:t>
            </a:r>
            <a:r>
              <a:rPr lang="zh-CN" altLang="en-US" dirty="0">
                <a:latin typeface="+mn-ea"/>
              </a:rPr>
              <a:t>各表数据类型和精度自拟，列名表名等自定义要素均自拟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请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SQL CREATE</a:t>
            </a:r>
            <a:r>
              <a:rPr lang="zh-CN" altLang="en-US" b="1" dirty="0">
                <a:latin typeface="+mn-ea"/>
              </a:rPr>
              <a:t>语句完成表结构统一创建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不要通过数据库管理工具右键逐个创建</a:t>
            </a:r>
            <a:r>
              <a:rPr lang="zh-CN" altLang="en-US" dirty="0">
                <a:latin typeface="+mn-ea"/>
              </a:rPr>
              <a:t>。请在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粘贴两个表创建时的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Q1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约束 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（提交）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基于</a:t>
            </a:r>
            <a:r>
              <a:rPr lang="en-US" altLang="zh-CN" dirty="0">
                <a:latin typeface="+mn-ea"/>
                <a:sym typeface="+mn-ea"/>
              </a:rPr>
              <a:t>Q1</a:t>
            </a:r>
            <a:r>
              <a:rPr lang="zh-CN" altLang="en-US" dirty="0">
                <a:latin typeface="+mn-ea"/>
                <a:sym typeface="+mn-ea"/>
              </a:rPr>
              <a:t>自行实现的具有若干约束的数据库，尝试插入数据，数据内容发挥想象</a:t>
            </a:r>
            <a:r>
              <a:rPr lang="zh-CN" altLang="en-US" dirty="0">
                <a:latin typeface="+mn-ea"/>
                <a:sym typeface="+mn-ea"/>
              </a:rPr>
              <a:t>自定义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zh-CN" altLang="en-US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在部门表中插入至少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个部门的数据，并在员工表中插入来自这些部门的至少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个员工的数据。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尝试插入一些不符合要求的数据，看操作是否成功。 例如尝试插入薪资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元的员工数据或者插入空值数据等，</a:t>
            </a:r>
            <a:r>
              <a:rPr lang="zh-CN" altLang="en-US" b="1" dirty="0">
                <a:latin typeface="+mn-ea"/>
              </a:rPr>
              <a:t>若报错，截图报错信息，并分析原因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尝试直接删除部门表中某个</a:t>
            </a:r>
            <a:r>
              <a:rPr lang="zh-CN" altLang="en-US" b="1" dirty="0">
                <a:latin typeface="+mn-ea"/>
              </a:rPr>
              <a:t>还有员工的部门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latin typeface="+mn-ea"/>
                <a:sym typeface="+mn-ea"/>
              </a:rPr>
              <a:t>看操作是否成功。</a:t>
            </a:r>
            <a:r>
              <a:rPr lang="zh-CN" altLang="en-US" b="1" dirty="0">
                <a:latin typeface="+mn-ea"/>
                <a:sym typeface="+mn-ea"/>
              </a:rPr>
              <a:t>若报错，截图报错信息，并分析原因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提交要求：</a:t>
            </a:r>
            <a:r>
              <a:rPr lang="zh-CN" altLang="en-US" dirty="0">
                <a:latin typeface="+mn-ea"/>
              </a:rPr>
              <a:t>首先需要截图插入的若干数据（截图方式可参考下页示例），两张表所以是两个截图。其次需要截图报错信息，并说明你想要的插入数据操作，以及发生报错的原因分析。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请在</a:t>
            </a:r>
            <a:r>
              <a:rPr lang="en-US" altLang="zh-CN" b="1" dirty="0">
                <a:latin typeface="+mn-ea"/>
              </a:rPr>
              <a:t>PDF/WORD</a:t>
            </a:r>
            <a:r>
              <a:rPr lang="zh-CN" altLang="en-US" b="1" dirty="0">
                <a:latin typeface="+mn-ea"/>
              </a:rPr>
              <a:t>等任何方便助教阅读查看的文档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b="1" dirty="0">
                <a:latin typeface="+mn-ea"/>
              </a:rPr>
              <a:t>顺序</a:t>
            </a:r>
            <a:r>
              <a:rPr lang="zh-CN" altLang="en-US" dirty="0">
                <a:latin typeface="+mn-ea"/>
              </a:rPr>
              <a:t>粘贴上述内容</a:t>
            </a:r>
            <a:r>
              <a:rPr lang="zh-CN" altLang="en-US" b="1" dirty="0">
                <a:latin typeface="+mn-ea"/>
              </a:rPr>
              <a:t>即可，记得标清题号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Q2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5540</Words>
  <Application>WPS 演示</Application>
  <PresentationFormat>宽屏</PresentationFormat>
  <Paragraphs>317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思源黑体 CN Light</vt:lpstr>
      <vt:lpstr>Arial Unicode MS</vt:lpstr>
      <vt:lpstr>等线 Light</vt:lpstr>
      <vt:lpstr>+中文正文</vt:lpstr>
      <vt:lpstr>Segoe Print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乃琪琳型福瑞控</cp:lastModifiedBy>
  <cp:revision>385</cp:revision>
  <dcterms:created xsi:type="dcterms:W3CDTF">2019-03-19T10:42:00Z</dcterms:created>
  <dcterms:modified xsi:type="dcterms:W3CDTF">2022-03-30T08:40:21Z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00AADB6FB8FB4F72AA9BF66B645D3CCB</vt:lpwstr>
  </property>
</Properties>
</file>