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93" r:id="rId3"/>
    <p:sldId id="307" r:id="rId4"/>
    <p:sldId id="331" r:id="rId5"/>
    <p:sldId id="326" r:id="rId6"/>
    <p:sldId id="329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  <p:sldId id="316" r:id="rId16"/>
    <p:sldId id="318" r:id="rId17"/>
    <p:sldId id="327" r:id="rId18"/>
    <p:sldId id="330" r:id="rId19"/>
    <p:sldId id="308" r:id="rId20"/>
    <p:sldId id="328" r:id="rId21"/>
  </p:sldIdLst>
  <p:sldSz cx="12192000" cy="6858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6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3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51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3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1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4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5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4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0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4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E053-E069-4F89-A53F-CE7E2641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848DC-3792-41B2-AE93-000F30D82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D6F3-701D-484B-BABD-BF1E1233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17918-1E07-4D0B-A715-D92DFC9D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2DBE5-8366-4E08-B3C3-CD86B8F9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AD401-40E0-42F9-BC8B-1A477B5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58405E-297A-4E08-BEEC-A9DDE2B48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A7A2-A6A3-476A-8CF4-469FF71F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08F93-9917-4C8A-9F00-AE5240A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63C6-8A61-4717-87DD-71E66D8F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50E7DF-28ED-4020-9518-5A7A98C6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C0B28-252C-4EEA-8613-3185E78DA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68FF8-13B9-4CE2-90E1-9EA3DAA5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6F5BF-B946-451C-AC3D-0A7F06C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2E323-B623-45D1-8BF3-750F69C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6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06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917A-F4AE-443F-8F0A-7D7D4B3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1901B-9B17-461B-A5F4-995BE6CCA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EFFE-C850-4B48-8F8D-0ECCA7F8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8385C-18C9-49B4-A79E-621D4AE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1A59-3408-49B4-A1B6-DE54873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AF4B-32F1-41AD-8E88-F7027BF1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FA9C-D4E9-4D8B-916E-3AB6F86D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ADDFE-CC3B-4BA5-AE11-25DECF31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52C55-C7AE-4859-8F07-A69BC06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1AE2C-E3D6-491A-96A8-C4FDD6A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7F866-C14D-40C0-B5A1-406D0DA2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8513E-07C3-408A-955E-EA07CD797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A3CB0-58E2-4A6F-A372-FB9C1D944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E623A-2BF5-4FA3-A815-1E2E51B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0D22ED-BBB3-4326-9B17-66858BD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7F5-78DD-43BD-B041-C95509D4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6AC84-945F-49CF-84C1-50B45C3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99FE-705A-4443-BF43-289B2B3D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055F7-E52B-4AA8-ADCD-39300332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60E63-D86E-4AE9-BC97-18DB340CB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022462-DAA7-4AC6-A2FF-A67B25DA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10C44-7B8D-4410-9774-BF936F20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F7503-1B50-4C17-99DE-10DA0E78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580D6-1BB4-4808-AB70-37E51F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D48A-0B9D-48E4-A782-FDDC7B4A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AE4CC-028B-4536-821D-B6F4893C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225B1-994B-4A60-B50A-6ADA9F14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F21B7F-8B56-4A35-A80A-E8F64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6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BB4324-1047-45E0-81D4-A791869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80251-89F7-473D-B2AA-25A10BF7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468B7F-732B-407B-9C6A-7E44BE1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0A12-404B-493C-A1A2-AFF035B9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33506-932A-458A-92B4-69D0E1DD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58420-E001-4739-B458-D5AE1A11E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F72EC-1F39-407B-AF76-BEC5E83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5499C-4DDC-42BC-A480-AA854303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413EB-6CB2-460B-B2D7-61321398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0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DA65-9650-4D58-9C4A-E8C280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48E23-5AF8-4223-8173-B2CF7FD23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6E42D9-5152-416D-A3D3-AF1A50FA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50F6-0033-4B41-8A77-E37F0359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67F72-85AA-496B-9994-09F565C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0E5C-D92A-4405-9DDB-CB0660A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141AB-A465-42D7-9915-EC0972C8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D4F2B-CCCD-4FFE-A370-BB649B0A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E5F30-771F-4DF5-9D61-497AF9D2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4CB58-CA1B-48B7-AD90-484E05EA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F2F94-6D87-4BE3-8DD5-AAEEA1E5C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" TargetMode="External"/><Relationship Id="rId3" Type="http://schemas.openxmlformats.org/officeDocument/2006/relationships/hyperlink" Target="https://docs.microsoft.com/zh-cn/sql/t-sql/queries/select-transact-sql?view=sql-server-2017" TargetMode="External"/><Relationship Id="rId7" Type="http://schemas.openxmlformats.org/officeDocument/2006/relationships/hyperlink" Target="https://cn.bing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lin1094201572/article/details/79057694" TargetMode="External"/><Relationship Id="rId5" Type="http://schemas.openxmlformats.org/officeDocument/2006/relationships/hyperlink" Target="https://www.2cto.com/database/201405/300939.html" TargetMode="External"/><Relationship Id="rId4" Type="http://schemas.openxmlformats.org/officeDocument/2006/relationships/hyperlink" Target="https://dev.mysql.com/doc/refman/8.0/en/select.html" TargetMode="External"/><Relationship Id="rId9" Type="http://schemas.openxmlformats.org/officeDocument/2006/relationships/hyperlink" Target="https://www.baidu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yikun/BUAADB2022/issue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queries/select-transact-sql?view=sql-server-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.mysql.com/doc/refman/8.0/en/selec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129A3F-5026-46DB-88F9-E5C973F200AB}"/>
              </a:ext>
            </a:extLst>
          </p:cNvPr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C7B8EE-E711-4C4F-A1B6-FB592090E90F}"/>
              </a:ext>
            </a:extLst>
          </p:cNvPr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数据库第三次上机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F9AF1-9A8D-4AD8-9D7F-66BBAC577CFC}"/>
              </a:ext>
            </a:extLst>
          </p:cNvPr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>
            <a:extLst>
              <a:ext uri="{FF2B5EF4-FFF2-40B4-BE49-F238E27FC236}">
                <a16:creationId xmlns:a16="http://schemas.microsoft.com/office/drawing/2014/main" id="{3C34EA8C-28BC-4D6A-8800-48953CCFDEB1}"/>
              </a:ext>
            </a:extLst>
          </p:cNvPr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pPr/>
              <a:t>2022/4/1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4165652-B131-4492-8F96-ECAEEA2015F5}"/>
              </a:ext>
            </a:extLst>
          </p:cNvPr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>
            <a:extLst>
              <a:ext uri="{FF2B5EF4-FFF2-40B4-BE49-F238E27FC236}">
                <a16:creationId xmlns:a16="http://schemas.microsoft.com/office/drawing/2014/main" id="{C0E5EA0F-F74A-4D19-AE19-271B8B66F4A7}"/>
              </a:ext>
            </a:extLst>
          </p:cNvPr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IN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B0007-F09A-4D0E-8138-F4BEDA19C880}"/>
                  </a:ext>
                </a:extLst>
              </p:cNvPr>
              <p:cNvSpPr txBox="1"/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dirty="0"/>
                  <a:t>语法</a:t>
                </a: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WHERE </a:t>
                </a:r>
                <a:r>
                  <a:rPr lang="en-US" altLang="zh-CN" dirty="0" err="1"/>
                  <a:t>columnName</a:t>
                </a:r>
                <a:r>
                  <a:rPr lang="en-US" altLang="zh-CN" dirty="0"/>
                  <a:t> [NOT] IN (</a:t>
                </a:r>
                <a:r>
                  <a:rPr lang="zh-CN" altLang="en-US" dirty="0"/>
                  <a:t>子查询</a:t>
                </a:r>
                <a:r>
                  <a:rPr lang="en-US" altLang="zh-CN" dirty="0"/>
                  <a:t>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       ……</a:t>
                </a:r>
              </a:p>
              <a:p>
                <a:pPr lvl="1">
                  <a:defRPr/>
                </a:pPr>
                <a:r>
                  <a:rPr lang="en-US" altLang="zh-CN" dirty="0"/>
                  <a:t>WHERE Fid NOT IN</a:t>
                </a:r>
              </a:p>
              <a:p>
                <a:pPr marL="349250" lvl="1">
                  <a:defRPr/>
                </a:pPr>
                <a:r>
                  <a:rPr lang="en-US" altLang="zh-CN" dirty="0"/>
                  <a:t>	(SELECT Fid FROM Food WHERE City=‘</a:t>
                </a:r>
                <a:r>
                  <a:rPr lang="zh-CN" altLang="en-US" dirty="0"/>
                  <a:t>北京</a:t>
                </a:r>
                <a:r>
                  <a:rPr lang="en-US" altLang="zh-CN" dirty="0"/>
                  <a:t>’)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之后的</a:t>
                </a:r>
                <a:r>
                  <a:rPr lang="zh-CN" altLang="en-US" dirty="0">
                    <a:sym typeface="Calibri" panose="020F0502020204030204" pitchFamily="34" charset="0"/>
                  </a:rPr>
                  <a:t>子查询</a:t>
                </a:r>
                <a:r>
                  <a:rPr lang="zh-CN" altLang="en-US" dirty="0"/>
                  <a:t>返回一个结果集，然后判断给定的值是否与其匹配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zh-CN" altLang="en-US" dirty="0"/>
                  <a:t>作用：确定给定的值是否与子查询或列表中的值相匹配（就是判断</a:t>
                </a:r>
                <a:r>
                  <a:rPr lang="en-US" altLang="zh-CN" dirty="0"/>
                  <a:t>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zh-CN" altLang="en-US" dirty="0"/>
                  <a:t>的关系）</a:t>
                </a:r>
                <a:endParaRPr lang="en-US" altLang="zh-CN" dirty="0"/>
              </a:p>
              <a:p>
                <a:pPr indent="-107950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en-US" altLang="zh-CN" b="1" dirty="0"/>
                  <a:t>IN </a:t>
                </a:r>
                <a:r>
                  <a:rPr lang="zh-CN" altLang="en-US" b="1" dirty="0"/>
                  <a:t>与 </a:t>
                </a:r>
                <a:r>
                  <a:rPr lang="en-US" altLang="zh-CN" b="1" dirty="0"/>
                  <a:t>EXISTS </a:t>
                </a:r>
                <a:r>
                  <a:rPr lang="zh-CN" altLang="en-US" b="1" dirty="0"/>
                  <a:t>的原理区别 ：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IN</a:t>
                </a:r>
                <a:r>
                  <a:rPr lang="zh-CN" altLang="en-US" b="1" dirty="0"/>
                  <a:t>语句是把外表和内表作</a:t>
                </a:r>
                <a:r>
                  <a:rPr lang="en-US" altLang="zh-CN" b="1" dirty="0"/>
                  <a:t>HASH JOIN</a:t>
                </a:r>
                <a:r>
                  <a:rPr lang="zh-CN" altLang="en-US" b="1" dirty="0"/>
                  <a:t>（所以适用于内表小的情况）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EXISTS</a:t>
                </a:r>
                <a:r>
                  <a:rPr lang="zh-CN" altLang="en-US" b="1" dirty="0"/>
                  <a:t>语句是对外表作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循环，每次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循环再对内表进行查询。（所以适用于外表小的情况）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endParaRPr lang="en-US" altLang="zh-CN" b="1" dirty="0"/>
              </a:p>
              <a:p>
                <a:pPr>
                  <a:defRPr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FB0007-F09A-4D0E-8138-F4BEDA19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blipFill>
                <a:blip r:embed="rId3"/>
                <a:stretch>
                  <a:fillRect l="-526" t="-761" r="-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23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：算符子查询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zh-CN" altLang="en-US" dirty="0"/>
              <a:t>运算符 </a:t>
            </a:r>
            <a:r>
              <a:rPr lang="en-US" altLang="zh-CN" dirty="0"/>
              <a:t>[ANY/SOME|ALL]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Price = (SELECT MAX(Price) FROM Food)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en-US" altLang="zh-CN" dirty="0"/>
              <a:t>WHERE Price &gt;= </a:t>
            </a:r>
          </a:p>
          <a:p>
            <a:pPr marL="349250" lvl="1">
              <a:defRPr/>
            </a:pPr>
            <a:r>
              <a:rPr lang="en-US" altLang="zh-CN" dirty="0"/>
              <a:t>	ANY(SELECT Price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：对所有数据都满足条件，整个条件才成立。</a:t>
            </a:r>
          </a:p>
          <a:p>
            <a:pPr lvl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：只要有一条数据满足条件，整个条件成立。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Some</a:t>
            </a:r>
            <a:r>
              <a:rPr lang="zh-CN" altLang="en-US" dirty="0"/>
              <a:t>的作用和</a:t>
            </a:r>
            <a:r>
              <a:rPr lang="en-US" altLang="zh-CN" dirty="0"/>
              <a:t>Any</a:t>
            </a:r>
            <a:r>
              <a:rPr lang="zh-CN" altLang="en-US" dirty="0"/>
              <a:t>一样。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作用：表项交叉比较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2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：子查询实例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8"/>
            <a:ext cx="2579828" cy="150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SELECT </a:t>
            </a:r>
            <a:r>
              <a:rPr lang="zh-CN" altLang="zh-CN" dirty="0">
                <a:latin typeface="+mn-ea"/>
              </a:rPr>
              <a:t>学号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姓名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学生表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(SELECT MIN(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088AF0-C472-441D-9DE9-FBB1A442D729}"/>
              </a:ext>
            </a:extLst>
          </p:cNvPr>
          <p:cNvSpPr txBox="1"/>
          <p:nvPr/>
        </p:nvSpPr>
        <p:spPr>
          <a:xfrm>
            <a:off x="954679" y="4054098"/>
            <a:ext cx="2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SELECT SUM(</a:t>
            </a:r>
            <a:r>
              <a:rPr lang="zh-CN" altLang="zh-CN" dirty="0">
                <a:latin typeface="+mn-ea"/>
              </a:rPr>
              <a:t>成绩</a:t>
            </a:r>
            <a:r>
              <a:rPr lang="en-US" altLang="zh-CN" dirty="0">
                <a:latin typeface="+mn-ea"/>
              </a:rPr>
              <a:t>) AS </a:t>
            </a:r>
            <a:r>
              <a:rPr lang="zh-CN" altLang="zh-CN" dirty="0">
                <a:latin typeface="+mn-ea"/>
              </a:rPr>
              <a:t>总分</a:t>
            </a:r>
          </a:p>
          <a:p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选课表</a:t>
            </a:r>
          </a:p>
          <a:p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学号 </a:t>
            </a:r>
            <a:r>
              <a:rPr lang="en-US" altLang="zh-CN" dirty="0">
                <a:latin typeface="+mn-ea"/>
              </a:rPr>
              <a:t>=</a:t>
            </a:r>
          </a:p>
          <a:p>
            <a:r>
              <a:rPr lang="en-US" altLang="zh-CN" dirty="0">
                <a:latin typeface="+mn-ea"/>
              </a:rPr>
              <a:t>    (SELECT </a:t>
            </a:r>
            <a:r>
              <a:rPr lang="zh-CN" altLang="zh-CN" dirty="0">
                <a:latin typeface="+mn-ea"/>
              </a:rPr>
              <a:t>学号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WHERE </a:t>
            </a:r>
            <a:r>
              <a:rPr lang="zh-CN" altLang="zh-CN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=‘</a:t>
            </a:r>
            <a:r>
              <a:rPr lang="en-US" altLang="zh-CN" dirty="0" err="1">
                <a:latin typeface="+mn-ea"/>
              </a:rPr>
              <a:t>Reimu</a:t>
            </a:r>
            <a:r>
              <a:rPr lang="en-US" altLang="zh-CN" dirty="0">
                <a:latin typeface="+mn-ea"/>
              </a:rPr>
              <a:t>’)</a:t>
            </a:r>
            <a:endParaRPr lang="zh-CN" altLang="zh-CN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A3DD58-2DF7-4C3A-A6F2-DADCE12DDBEC}"/>
              </a:ext>
            </a:extLst>
          </p:cNvPr>
          <p:cNvSpPr txBox="1"/>
          <p:nvPr/>
        </p:nvSpPr>
        <p:spPr>
          <a:xfrm>
            <a:off x="5444386" y="1976606"/>
            <a:ext cx="6336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</a:t>
            </a:r>
            <a:r>
              <a:rPr lang="zh-CN" altLang="en-US" sz="1600" dirty="0"/>
              <a:t>学号</a:t>
            </a:r>
            <a:r>
              <a:rPr lang="en-US" altLang="zh-CN" sz="1600" dirty="0"/>
              <a:t>,</a:t>
            </a:r>
            <a:r>
              <a:rPr lang="zh-CN" altLang="en-US" sz="1600" dirty="0"/>
              <a:t>姓名 </a:t>
            </a:r>
            <a:r>
              <a:rPr lang="en-US" altLang="zh-CN" sz="1600" dirty="0"/>
              <a:t>FROM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S1</a:t>
            </a:r>
          </a:p>
          <a:p>
            <a:r>
              <a:rPr lang="en-US" altLang="zh-CN" sz="1600" dirty="0"/>
              <a:t>WHERE NOT EXISTS</a:t>
            </a:r>
          </a:p>
          <a:p>
            <a:r>
              <a:rPr lang="en-US" altLang="zh-CN" sz="1600" dirty="0"/>
              <a:t>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C1 JOIN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S2</a:t>
            </a:r>
          </a:p>
          <a:p>
            <a:r>
              <a:rPr lang="en-US" altLang="zh-CN" sz="1600" dirty="0"/>
              <a:t>        ON S2.</a:t>
            </a:r>
            <a:r>
              <a:rPr lang="zh-CN" altLang="en-US" sz="1600" dirty="0"/>
              <a:t>学号</a:t>
            </a:r>
            <a:r>
              <a:rPr lang="en-US" altLang="zh-CN" sz="1600" dirty="0"/>
              <a:t>= C1.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 </a:t>
            </a:r>
            <a:r>
              <a:rPr lang="en-US" altLang="zh-CN" sz="1600" dirty="0"/>
              <a:t>WHERE 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 AND NOT EXISTS </a:t>
            </a:r>
          </a:p>
          <a:p>
            <a:r>
              <a:rPr lang="en-US" altLang="zh-CN" sz="1600" dirty="0"/>
              <a:t>        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C2</a:t>
            </a:r>
          </a:p>
          <a:p>
            <a:r>
              <a:rPr lang="en-US" altLang="zh-CN" sz="1600" dirty="0"/>
              <a:t>            WHEREC2.</a:t>
            </a:r>
            <a:r>
              <a:rPr lang="zh-CN" altLang="en-US" sz="1600" dirty="0"/>
              <a:t>学号 </a:t>
            </a:r>
            <a:r>
              <a:rPr lang="en-US" altLang="zh-CN" sz="1600" dirty="0"/>
              <a:t> = S1.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           AND C2.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= C1.</a:t>
            </a:r>
            <a:r>
              <a:rPr lang="zh-CN" altLang="en-US" sz="1600" dirty="0"/>
              <a:t>课程号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AND </a:t>
            </a:r>
            <a:r>
              <a:rPr lang="zh-CN" altLang="en-US" sz="1600" dirty="0"/>
              <a:t>学号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(SELECT </a:t>
            </a:r>
            <a:r>
              <a:rPr lang="zh-CN" altLang="en-US" sz="1600" dirty="0"/>
              <a:t>学号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en-US" altLang="zh-CN" sz="1600" dirty="0"/>
              <a:t> WHERE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       (SELECT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zh-CN" altLang="en-US" sz="1600" dirty="0"/>
              <a:t>             </a:t>
            </a:r>
            <a:r>
              <a:rPr lang="en-US" altLang="zh-CN" sz="1600" dirty="0"/>
              <a:t>WHERE </a:t>
            </a:r>
            <a:r>
              <a:rPr lang="zh-CN" altLang="en-US" sz="1600" dirty="0"/>
              <a:t>学号 </a:t>
            </a:r>
            <a:r>
              <a:rPr lang="en-US" altLang="zh-CN" sz="1600" dirty="0"/>
              <a:t>=</a:t>
            </a:r>
          </a:p>
          <a:p>
            <a:r>
              <a:rPr lang="en-US" altLang="zh-CN" sz="1600" dirty="0"/>
              <a:t>                 (SELECT </a:t>
            </a:r>
            <a:r>
              <a:rPr lang="zh-CN" altLang="en-US" sz="1600" dirty="0"/>
              <a:t>学号     </a:t>
            </a:r>
            <a:endParaRPr lang="en-US" altLang="zh-CN" sz="1600" dirty="0"/>
          </a:p>
          <a:p>
            <a:r>
              <a:rPr lang="en-US" altLang="zh-CN" sz="1600" dirty="0"/>
              <a:t>                  FROM </a:t>
            </a:r>
            <a:r>
              <a:rPr lang="zh-CN" altLang="en-US" sz="1600" dirty="0"/>
              <a:t>学生表</a:t>
            </a:r>
            <a:endParaRPr lang="en-US" altLang="zh-CN" sz="1600" dirty="0"/>
          </a:p>
          <a:p>
            <a:r>
              <a:rPr lang="en-US" altLang="zh-CN" sz="1600" dirty="0"/>
              <a:t>                  WHERE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)))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62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TOP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/LIMIT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TOP M </a:t>
            </a:r>
            <a:r>
              <a:rPr lang="en-US" altLang="zh-CN" dirty="0"/>
              <a:t>* FROM …	//</a:t>
            </a:r>
            <a:r>
              <a:rPr lang="zh-CN" altLang="en-US" dirty="0"/>
              <a:t>截取前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LIMIT [</a:t>
            </a:r>
            <a:r>
              <a:rPr lang="zh-CN" altLang="en-US" dirty="0"/>
              <a:t>起始行</a:t>
            </a:r>
            <a:r>
              <a:rPr lang="en-US" altLang="zh-CN" dirty="0"/>
              <a:t>N,]</a:t>
            </a:r>
            <a:r>
              <a:rPr lang="zh-CN" altLang="en-US" dirty="0"/>
              <a:t> 行数</a:t>
            </a:r>
            <a:r>
              <a:rPr lang="en-US" altLang="zh-CN" dirty="0"/>
              <a:t>M		//</a:t>
            </a:r>
            <a:r>
              <a:rPr lang="zh-CN" altLang="en-US" dirty="0"/>
              <a:t>截取从第</a:t>
            </a:r>
            <a:r>
              <a:rPr lang="en-US" altLang="zh-CN" dirty="0"/>
              <a:t>N</a:t>
            </a:r>
            <a:r>
              <a:rPr lang="zh-CN" altLang="en-US" dirty="0"/>
              <a:t>行开始的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是一个独立子句，一般放在</a:t>
            </a:r>
            <a:r>
              <a:rPr lang="en-US" altLang="zh-CN" dirty="0"/>
              <a:t>SELECT</a:t>
            </a:r>
            <a:r>
              <a:rPr lang="zh-CN" altLang="en-US" dirty="0"/>
              <a:t>结构的最末尾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OpenGauss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" altLang="zh-CN" dirty="0"/>
              <a:t>LIMIT { count | ALL }</a:t>
            </a:r>
          </a:p>
          <a:p>
            <a:pPr lvl="1"/>
            <a:r>
              <a:rPr lang="en" altLang="zh-CN" dirty="0"/>
              <a:t>OFFSET start </a:t>
            </a:r>
          </a:p>
          <a:p>
            <a:pPr lvl="1"/>
            <a:r>
              <a:rPr lang="en" altLang="zh-CN" dirty="0"/>
              <a:t>count</a:t>
            </a:r>
            <a:r>
              <a:rPr lang="zh-CN" altLang="en-US" dirty="0"/>
              <a:t>声明返回的最大行数，而</a:t>
            </a:r>
            <a:r>
              <a:rPr lang="en" altLang="zh-CN" dirty="0"/>
              <a:t>start</a:t>
            </a:r>
            <a:r>
              <a:rPr lang="zh-CN" altLang="en-US" dirty="0"/>
              <a:t>声明开始返回行之前忽略的行数。如果两个都指定了，会在开始计算</a:t>
            </a:r>
            <a:r>
              <a:rPr lang="en" altLang="zh-CN" dirty="0"/>
              <a:t>count</a:t>
            </a:r>
            <a:r>
              <a:rPr lang="zh-CN" altLang="en-US" dirty="0"/>
              <a:t>个返回行之前先跳过</a:t>
            </a:r>
            <a:r>
              <a:rPr lang="en" altLang="zh-CN" dirty="0"/>
              <a:t>start</a:t>
            </a:r>
            <a:r>
              <a:rPr lang="zh-CN" altLang="en-US" dirty="0"/>
              <a:t>行。</a:t>
            </a:r>
          </a:p>
          <a:p>
            <a:endParaRPr lang="en-US" altLang="zh-CN" dirty="0"/>
          </a:p>
          <a:p>
            <a:r>
              <a:rPr lang="zh-CN" altLang="en-US" dirty="0"/>
              <a:t>作用：对 数据集 进行 行截取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DISTINCT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[DISTINCT|ALL]  </a:t>
            </a:r>
            <a:r>
              <a:rPr lang="en-US" altLang="zh-CN" dirty="0"/>
              <a:t>* FROM …</a:t>
            </a:r>
          </a:p>
          <a:p>
            <a:pPr lvl="1">
              <a:defRPr/>
            </a:pPr>
            <a:r>
              <a:rPr lang="zh-CN" altLang="en-US" dirty="0"/>
              <a:t>默认为</a:t>
            </a:r>
            <a:r>
              <a:rPr lang="en-US" altLang="zh-CN" dirty="0"/>
              <a:t>ALL</a:t>
            </a:r>
            <a:r>
              <a:rPr lang="zh-CN" altLang="en-US" dirty="0"/>
              <a:t>，不忽略重复行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后即可忽略重复行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作用：对 得到的数据 进行 行压缩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例如：若从学生表中筛选出班级，应当使用 </a:t>
            </a:r>
            <a:r>
              <a:rPr lang="en-US" altLang="zh-CN" dirty="0"/>
              <a:t>DISTINCT </a:t>
            </a:r>
            <a:r>
              <a:rPr lang="zh-CN" altLang="en-US" dirty="0"/>
              <a:t>来删去重复行。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96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UNION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UNION [ALL]	//</a:t>
            </a:r>
            <a:r>
              <a:rPr lang="zh-CN" altLang="en-US" dirty="0"/>
              <a:t>默认无</a:t>
            </a:r>
            <a:r>
              <a:rPr lang="en-US" altLang="zh-CN" dirty="0"/>
              <a:t>ALL</a:t>
            </a:r>
            <a:r>
              <a:rPr lang="zh-CN" altLang="en-US" dirty="0"/>
              <a:t>，这样会压缩重复的行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要求：两个</a:t>
            </a:r>
            <a:r>
              <a:rPr lang="en-US" altLang="zh-CN" dirty="0"/>
              <a:t>SELECT</a:t>
            </a:r>
            <a:r>
              <a:rPr lang="zh-CN" altLang="en-US" dirty="0"/>
              <a:t>语句的结果集拥有相同的列结构</a:t>
            </a:r>
          </a:p>
          <a:p>
            <a:endParaRPr lang="zh-CN" altLang="en-US" dirty="0"/>
          </a:p>
          <a:p>
            <a:r>
              <a:rPr lang="zh-CN" altLang="en-US" dirty="0"/>
              <a:t>作用：对数据集进行行拼接</a:t>
            </a:r>
          </a:p>
        </p:txBody>
      </p:sp>
    </p:spTree>
    <p:extLst>
      <p:ext uri="{BB962C8B-B14F-4D97-AF65-F5344CB8AC3E}">
        <p14:creationId xmlns:p14="http://schemas.microsoft.com/office/powerpoint/2010/main" val="132113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VS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联表查询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8"/>
            <a:ext cx="100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简单的子查询与联表查询一般可以相互转化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子查询一般更加强大但效率稍低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15318-C2A6-444A-9577-0ED6E59BF14D}"/>
              </a:ext>
            </a:extLst>
          </p:cNvPr>
          <p:cNvSpPr txBox="1"/>
          <p:nvPr/>
        </p:nvSpPr>
        <p:spPr>
          <a:xfrm>
            <a:off x="1047374" y="3775696"/>
            <a:ext cx="395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联表查询：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zh-CN" altLang="en-US" dirty="0"/>
              <a:t>学号</a:t>
            </a:r>
          </a:p>
          <a:p>
            <a:pPr>
              <a:defRPr/>
            </a:pPr>
            <a:r>
              <a:rPr lang="en-US" altLang="zh-CN" dirty="0"/>
              <a:t>from </a:t>
            </a:r>
            <a:r>
              <a:rPr lang="zh-CN" altLang="en-US" dirty="0"/>
              <a:t>选课表 </a:t>
            </a:r>
            <a:r>
              <a:rPr lang="en-US" altLang="zh-CN" dirty="0"/>
              <a:t>join </a:t>
            </a:r>
            <a:r>
              <a:rPr lang="zh-CN" altLang="en-US" dirty="0"/>
              <a:t>课程表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zh-CN" altLang="en-US" dirty="0"/>
              <a:t>选课表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  <a:r>
              <a:rPr lang="en-US" altLang="zh-CN" dirty="0"/>
              <a:t>= </a:t>
            </a:r>
            <a:r>
              <a:rPr lang="zh-CN" altLang="en-US" dirty="0"/>
              <a:t>课程表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zh-CN" altLang="en-US" dirty="0"/>
              <a:t>课程名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FEB5FC-88B1-4C8E-B51D-6709A73516AB}"/>
              </a:ext>
            </a:extLst>
          </p:cNvPr>
          <p:cNvSpPr txBox="1"/>
          <p:nvPr/>
        </p:nvSpPr>
        <p:spPr>
          <a:xfrm>
            <a:off x="5882635" y="3775695"/>
            <a:ext cx="395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子查询：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zh-CN" dirty="0"/>
              <a:t>学号</a:t>
            </a:r>
          </a:p>
          <a:p>
            <a:r>
              <a:rPr lang="en-US" altLang="zh-CN" dirty="0"/>
              <a:t>from </a:t>
            </a:r>
            <a:r>
              <a:rPr lang="zh-CN" altLang="zh-CN" dirty="0"/>
              <a:t>选课表</a:t>
            </a:r>
          </a:p>
          <a:p>
            <a:r>
              <a:rPr lang="en-US" altLang="zh-CN" dirty="0"/>
              <a:t>where  </a:t>
            </a:r>
            <a:r>
              <a:rPr lang="zh-CN" altLang="zh-CN" dirty="0"/>
              <a:t>课程号 </a:t>
            </a:r>
            <a:r>
              <a:rPr lang="en-US" altLang="zh-CN" dirty="0"/>
              <a:t>= (select </a:t>
            </a:r>
            <a:r>
              <a:rPr lang="zh-CN" altLang="zh-CN" dirty="0"/>
              <a:t>课程号</a:t>
            </a:r>
          </a:p>
          <a:p>
            <a:pPr lvl="1"/>
            <a:r>
              <a:rPr lang="en-US" altLang="zh-CN" dirty="0"/>
              <a:t>from </a:t>
            </a:r>
            <a:r>
              <a:rPr lang="zh-CN" altLang="zh-CN" dirty="0"/>
              <a:t>课程表</a:t>
            </a: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zh-CN" altLang="zh-CN" dirty="0"/>
              <a:t>课程名</a:t>
            </a:r>
            <a:r>
              <a:rPr lang="en-US" altLang="zh-CN" dirty="0"/>
              <a:t>='</a:t>
            </a:r>
            <a:r>
              <a:rPr lang="zh-CN" altLang="zh-CN" dirty="0"/>
              <a:t>数据库</a:t>
            </a:r>
            <a:r>
              <a:rPr lang="en-US" altLang="zh-CN" dirty="0"/>
              <a:t>')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135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AS</a:t>
            </a:r>
            <a:r>
              <a:rPr lang="zh-CN" altLang="en-US" dirty="0"/>
              <a:t>（或</a:t>
            </a:r>
            <a:r>
              <a:rPr lang="en-US" altLang="zh-CN" dirty="0"/>
              <a:t>Alias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用于给表起别名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po.OrderID</a:t>
            </a:r>
            <a:r>
              <a:rPr lang="en-US" altLang="zh-CN" dirty="0"/>
              <a:t>, </a:t>
            </a:r>
            <a:r>
              <a:rPr lang="en-US" altLang="zh-CN" dirty="0" err="1"/>
              <a:t>p.LastName</a:t>
            </a:r>
            <a:r>
              <a:rPr lang="en-US" altLang="zh-CN" dirty="0"/>
              <a:t>, </a:t>
            </a:r>
            <a:r>
              <a:rPr lang="en-US" altLang="zh-CN" dirty="0" err="1"/>
              <a:t>p.FirstName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 AS p, </a:t>
            </a:r>
            <a:r>
              <a:rPr lang="en-US" altLang="zh-CN" dirty="0" err="1"/>
              <a:t>Product_Orders</a:t>
            </a:r>
            <a:r>
              <a:rPr lang="en-US" altLang="zh-CN" dirty="0"/>
              <a:t> AS po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p.LastName</a:t>
            </a:r>
            <a:r>
              <a:rPr lang="en-US" altLang="zh-CN" dirty="0"/>
              <a:t>='BRANDO' AND </a:t>
            </a:r>
            <a:r>
              <a:rPr lang="en-US" altLang="zh-CN" dirty="0" err="1"/>
              <a:t>p.FirstName</a:t>
            </a:r>
            <a:r>
              <a:rPr lang="en-US" altLang="zh-CN" dirty="0"/>
              <a:t>=‘DIO’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JOIN</a:t>
            </a:r>
            <a:r>
              <a:rPr lang="zh-CN" altLang="en-US" dirty="0"/>
              <a:t>：表连接（分为</a:t>
            </a:r>
            <a:r>
              <a:rPr lang="en-US" altLang="zh-CN" dirty="0"/>
              <a:t>INNER JOIN, LEFT JOIN,  RIGHT JOIN, FULL JOIN</a:t>
            </a:r>
            <a:r>
              <a:rPr lang="zh-CN" altLang="en-US" dirty="0"/>
              <a:t>，默认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Persons.LastName</a:t>
            </a:r>
            <a:r>
              <a:rPr lang="en-US" altLang="zh-CN" dirty="0"/>
              <a:t>, </a:t>
            </a:r>
            <a:r>
              <a:rPr lang="en-US" altLang="zh-CN" dirty="0" err="1"/>
              <a:t>Persons.FirstName</a:t>
            </a:r>
            <a:r>
              <a:rPr lang="en-US" altLang="zh-CN" dirty="0"/>
              <a:t>, </a:t>
            </a:r>
            <a:r>
              <a:rPr lang="en-US" altLang="zh-CN" dirty="0" err="1"/>
              <a:t>Orders.OrderNo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</a:t>
            </a:r>
          </a:p>
          <a:p>
            <a:pPr>
              <a:defRPr/>
            </a:pPr>
            <a:r>
              <a:rPr lang="en-US" altLang="zh-CN" dirty="0"/>
              <a:t>JOIN Orders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en-US" altLang="zh-CN" dirty="0" err="1"/>
              <a:t>Persons.Id_P</a:t>
            </a:r>
            <a:r>
              <a:rPr lang="en-US" altLang="zh-CN" dirty="0"/>
              <a:t> = </a:t>
            </a:r>
            <a:r>
              <a:rPr lang="en-US" altLang="zh-CN" dirty="0" err="1"/>
              <a:t>Orders.Id_P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853D6-6526-42A9-A204-98FFDEA8A9F8}"/>
              </a:ext>
            </a:extLst>
          </p:cNvPr>
          <p:cNvSpPr txBox="1"/>
          <p:nvPr/>
        </p:nvSpPr>
        <p:spPr>
          <a:xfrm>
            <a:off x="4510150" y="5187416"/>
            <a:ext cx="6541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效果等同于用逗号连接后再用</a:t>
            </a:r>
            <a:r>
              <a:rPr lang="en-US" altLang="zh-CN" sz="1600" dirty="0"/>
              <a:t>WHERE</a:t>
            </a:r>
            <a:r>
              <a:rPr lang="zh-CN" altLang="en-US" sz="1600" dirty="0"/>
              <a:t>筛选：</a:t>
            </a:r>
            <a:endParaRPr lang="en-US" altLang="zh-CN" sz="1600" dirty="0"/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Persons.LastName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Persons.FirstName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Orders.OrderNo</a:t>
            </a:r>
            <a:endParaRPr lang="en-US" altLang="zh-CN" sz="1600" dirty="0"/>
          </a:p>
          <a:p>
            <a:r>
              <a:rPr lang="en-US" altLang="zh-CN" sz="1600" dirty="0"/>
              <a:t>FROM Persons, Orders</a:t>
            </a:r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Persons.Id_P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Orders.Id_P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971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GROUP BY</a:t>
            </a:r>
            <a:r>
              <a:rPr lang="zh-CN" altLang="en-US" dirty="0"/>
              <a:t>：用于结合聚合函数，根据一个或多个列对结果集进行分组。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聚合函数：</a:t>
            </a:r>
            <a:r>
              <a:rPr lang="en-US" altLang="zh-CN" dirty="0"/>
              <a:t>AVG(), COUNT(), MAX(), MIN(), FIRST(), LAST(), SUM()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HAVING</a:t>
            </a:r>
            <a:r>
              <a:rPr lang="zh-CN" altLang="en-US" dirty="0"/>
              <a:t>：</a:t>
            </a:r>
            <a:r>
              <a:rPr lang="en-US" altLang="zh-CN" dirty="0"/>
              <a:t>WHERE </a:t>
            </a:r>
            <a:r>
              <a:rPr lang="zh-CN" altLang="en-US" dirty="0"/>
              <a:t>关键字无法与聚合函数一起使用（因为</a:t>
            </a:r>
            <a:r>
              <a:rPr lang="en-US" altLang="zh-CN" dirty="0"/>
              <a:t>WHERE</a:t>
            </a:r>
            <a:r>
              <a:rPr lang="zh-CN" altLang="en-US" dirty="0"/>
              <a:t>是对行筛选），因此用</a:t>
            </a:r>
            <a:r>
              <a:rPr lang="en-US" altLang="zh-CN" dirty="0"/>
              <a:t>HAVING</a:t>
            </a:r>
            <a:r>
              <a:rPr lang="zh-CN" altLang="en-US" dirty="0"/>
              <a:t>进行分组后聚合函数的筛选。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ORDER BY</a:t>
            </a:r>
            <a:r>
              <a:rPr lang="zh-CN" altLang="en-US" dirty="0"/>
              <a:t>：默认按照升序（</a:t>
            </a:r>
            <a:r>
              <a:rPr lang="en-US" altLang="zh-CN" dirty="0"/>
              <a:t>ASC</a:t>
            </a:r>
            <a:r>
              <a:rPr lang="zh-CN" altLang="en-US" dirty="0"/>
              <a:t>）对记录进行排序，降序（</a:t>
            </a:r>
            <a:r>
              <a:rPr lang="en-US" altLang="zh-CN" dirty="0"/>
              <a:t>DESC</a:t>
            </a:r>
            <a:r>
              <a:rPr lang="zh-CN" altLang="en-US" dirty="0"/>
              <a:t>）需手动指定，可用于多关键字排序。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Customer, Age, SUM(</a:t>
            </a:r>
            <a:r>
              <a:rPr lang="en-US" altLang="zh-CN" dirty="0" err="1"/>
              <a:t>OrderPrice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FROM Orders, Customers</a:t>
            </a:r>
          </a:p>
          <a:p>
            <a:pPr>
              <a:defRPr/>
            </a:pPr>
            <a:r>
              <a:rPr lang="en-US" altLang="zh-CN" dirty="0"/>
              <a:t>WHERE (Customer=‘</a:t>
            </a:r>
            <a:r>
              <a:rPr lang="en-US" altLang="zh-CN" dirty="0" err="1"/>
              <a:t>Fulao</a:t>
            </a:r>
            <a:r>
              <a:rPr lang="en-US" altLang="zh-CN" dirty="0"/>
              <a:t>' OR Customer=‘</a:t>
            </a:r>
            <a:r>
              <a:rPr lang="en-US" altLang="zh-CN" dirty="0" err="1"/>
              <a:t>Zerone</a:t>
            </a:r>
            <a:r>
              <a:rPr lang="en-US" altLang="zh-CN" dirty="0"/>
              <a:t>’) AND (</a:t>
            </a:r>
            <a:r>
              <a:rPr lang="en-US" altLang="zh-CN" dirty="0" err="1"/>
              <a:t>Orders.CID</a:t>
            </a:r>
            <a:r>
              <a:rPr lang="en-US" altLang="zh-CN" dirty="0"/>
              <a:t> = </a:t>
            </a:r>
            <a:r>
              <a:rPr lang="en-US" altLang="zh-CN" dirty="0" err="1"/>
              <a:t>Customers.CID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GROUP BY Customer</a:t>
            </a:r>
          </a:p>
          <a:p>
            <a:pPr>
              <a:defRPr/>
            </a:pPr>
            <a:r>
              <a:rPr lang="en-US" altLang="zh-CN" dirty="0"/>
              <a:t>HAVING SUM(</a:t>
            </a:r>
            <a:r>
              <a:rPr lang="en-US" altLang="zh-CN" dirty="0" err="1"/>
              <a:t>OrderPrice</a:t>
            </a:r>
            <a:r>
              <a:rPr lang="en-US" altLang="zh-CN" dirty="0"/>
              <a:t>)&gt;114514</a:t>
            </a:r>
          </a:p>
          <a:p>
            <a:pPr>
              <a:defRPr/>
            </a:pPr>
            <a:r>
              <a:rPr lang="en-US" altLang="zh-CN" dirty="0"/>
              <a:t>ORDER BY Age DESC, Customer ASC ;</a:t>
            </a:r>
          </a:p>
        </p:txBody>
      </p:sp>
    </p:spTree>
    <p:extLst>
      <p:ext uri="{BB962C8B-B14F-4D97-AF65-F5344CB8AC3E}">
        <p14:creationId xmlns:p14="http://schemas.microsoft.com/office/powerpoint/2010/main" val="213848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2" y="2013638"/>
            <a:ext cx="99229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一般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语法：</a:t>
            </a:r>
          </a:p>
          <a:p>
            <a:r>
              <a:rPr lang="en-US" altLang="zh-CN" sz="2000" dirty="0">
                <a:latin typeface="+mn-ea"/>
                <a:hlinkClick r:id="rId2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查询语句详细文档：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1600" dirty="0"/>
              <a:t>SQL SERVER: </a:t>
            </a:r>
            <a:r>
              <a:rPr lang="en-US" altLang="zh-CN" sz="1600" dirty="0">
                <a:hlinkClick r:id="rId3"/>
              </a:rPr>
              <a:t>https://docs.microsoft.com/zh-cn/sql/t-sql/queries/select-transact-sql?view=sql-server-2017</a:t>
            </a:r>
            <a:endParaRPr lang="en-US" altLang="zh-CN" sz="1600" dirty="0"/>
          </a:p>
          <a:p>
            <a:r>
              <a:rPr lang="en-US" altLang="zh-CN" sz="1600" dirty="0"/>
              <a:t>MYSQL: </a:t>
            </a:r>
            <a:r>
              <a:rPr lang="en-US" altLang="zh-CN" sz="1600" dirty="0">
                <a:hlinkClick r:id="rId4"/>
              </a:rPr>
              <a:t>https://dev.mysql.com/doc/refman/8.0/en/select.html</a:t>
            </a:r>
            <a:endParaRPr lang="en-US" altLang="zh-CN" sz="1600" dirty="0"/>
          </a:p>
          <a:p>
            <a:r>
              <a:rPr lang="en-US" altLang="zh-CN" sz="1600" dirty="0" err="1">
                <a:sym typeface="Wingdings" panose="05000000000000000000" pitchFamily="2" charset="2"/>
              </a:rPr>
              <a:t>openGauss</a:t>
            </a:r>
            <a:r>
              <a:rPr lang="en-US" altLang="zh-CN" sz="1600" dirty="0">
                <a:sym typeface="Wingdings" panose="05000000000000000000" pitchFamily="2" charset="2"/>
              </a:rPr>
              <a:t>: 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endParaRPr lang="zh-CN" altLang="en-US" sz="1600" dirty="0"/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关系代数：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5"/>
              </a:rPr>
              <a:t>https://www.2cto.com/database/201405/300939.html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6"/>
              </a:rPr>
              <a:t>https://blog.csdn.net/lin1094201572/article/details/79057694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多用搜索引擎：</a:t>
            </a:r>
          </a:p>
          <a:p>
            <a:r>
              <a:rPr lang="en-US" altLang="zh-CN" sz="2000" dirty="0">
                <a:latin typeface="+mn-ea"/>
                <a:hlinkClick r:id="rId7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8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9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CF3244-2C00-4E6B-BCD9-BBA5385FEDCE}"/>
              </a:ext>
            </a:extLst>
          </p:cNvPr>
          <p:cNvSpPr txBox="1"/>
          <p:nvPr/>
        </p:nvSpPr>
        <p:spPr>
          <a:xfrm>
            <a:off x="5702531" y="5278581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1" y="2386639"/>
            <a:ext cx="95049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</a:t>
            </a:r>
            <a:r>
              <a:rPr kumimoji="1" lang="en-US" altLang="zh-CN" sz="2000" dirty="0"/>
              <a:t>DQL</a:t>
            </a:r>
            <a:r>
              <a:rPr kumimoji="1" lang="zh-CN" altLang="en-US" sz="2000" dirty="0"/>
              <a:t>的练习，实现不同需求的</a:t>
            </a:r>
            <a:r>
              <a:rPr kumimoji="1" lang="zh-CN" altLang="en-US" sz="2000" dirty="0">
                <a:latin typeface="+mn-ea"/>
              </a:rPr>
              <a:t>查询。</a:t>
            </a:r>
            <a:endParaRPr kumimoji="1"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的基础编写是数据库的常考知识，希望大家认真完成。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仅给出关系模式，大家可以自行建表并插入数据测试查询结果；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（最好使用英文字段）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68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83633" y="2048219"/>
            <a:ext cx="10258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TASK1</a:t>
            </a:r>
          </a:p>
          <a:p>
            <a:r>
              <a:rPr lang="zh-CN" altLang="en-US" sz="2000" dirty="0"/>
              <a:t>总结近几次上机来遇到的问题和解决方案（至少一个问题</a:t>
            </a:r>
            <a:r>
              <a:rPr lang="en-US" altLang="zh-CN" sz="2000" dirty="0"/>
              <a:t>+</a:t>
            </a:r>
            <a:r>
              <a:rPr lang="zh-CN" altLang="en-US" sz="2000" dirty="0"/>
              <a:t>解决方案），发布一个</a:t>
            </a:r>
            <a:r>
              <a:rPr lang="en-US" altLang="zh-CN" sz="2000" dirty="0"/>
              <a:t>issue</a:t>
            </a:r>
            <a:r>
              <a:rPr lang="zh-CN" altLang="en-US" sz="2000" dirty="0"/>
              <a:t>，</a:t>
            </a:r>
            <a:r>
              <a:rPr lang="en-US" altLang="zh-CN" sz="2000" dirty="0"/>
              <a:t>title</a:t>
            </a:r>
            <a:r>
              <a:rPr lang="zh-CN" altLang="en-US" sz="2000" dirty="0"/>
              <a:t> 设为</a:t>
            </a:r>
            <a:r>
              <a:rPr lang="zh-CN" altLang="en-US" sz="2000" b="1" dirty="0"/>
              <a:t>“</a:t>
            </a:r>
            <a:r>
              <a:rPr lang="zh-CN" altLang="en-US" sz="2000" b="1" dirty="0">
                <a:solidFill>
                  <a:srgbClr val="C00000"/>
                </a:solidFill>
              </a:rPr>
              <a:t>学号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姓名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问题总结</a:t>
            </a:r>
            <a:r>
              <a:rPr lang="zh-CN" altLang="en-US" sz="2000" b="1" dirty="0"/>
              <a:t>”</a:t>
            </a:r>
            <a:r>
              <a:rPr lang="zh-CN" altLang="en-US" sz="2000" dirty="0"/>
              <a:t>，链接为</a:t>
            </a:r>
            <a:r>
              <a:rPr lang="en-US" altLang="zh-CN" sz="2000" dirty="0">
                <a:hlinkClick r:id="rId2"/>
              </a:rPr>
              <a:t>https://github.com/huyikun/BUAADB2022/issues</a:t>
            </a:r>
            <a:endParaRPr lang="en-US" altLang="zh-CN" sz="2000" dirty="0"/>
          </a:p>
          <a:p>
            <a:endParaRPr lang="en-US" altLang="zh-CN" sz="2000" dirty="0">
              <a:latin typeface="+mn-ea"/>
              <a:sym typeface="+mn-ea"/>
            </a:endParaRPr>
          </a:p>
          <a:p>
            <a:r>
              <a:rPr lang="en-US" altLang="zh-CN" sz="2000" dirty="0"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T1-8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T2-7</a:t>
            </a: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第三次上机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cloud.beihangsoft.cn</a:t>
            </a:r>
            <a:r>
              <a:rPr lang="en-US" altLang="zh-CN" sz="2000" dirty="0"/>
              <a:t>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zh-CN" altLang="en-US" sz="2000" dirty="0">
              <a:sym typeface="+mn-ea"/>
            </a:endParaRPr>
          </a:p>
          <a:p>
            <a:r>
              <a:rPr lang="en-US" altLang="zh-CN" sz="2000" dirty="0"/>
              <a:t>TASK1</a:t>
            </a:r>
            <a:r>
              <a:rPr lang="zh-CN" altLang="en-US" sz="2000" dirty="0"/>
              <a:t> 统计截止时间为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TASK2</a:t>
            </a:r>
            <a:r>
              <a:rPr lang="zh-CN" altLang="en-US" sz="2000" dirty="0">
                <a:sym typeface="+mn-ea"/>
              </a:rPr>
              <a:t> 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8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62917" y="1737501"/>
            <a:ext cx="103046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2000" dirty="0">
              <a:latin typeface="+mn-ea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，姓名，性别，出生年月，职级，月薪，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引用部门表的主键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职员考勤（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出勤日期时间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，部门名称，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部门经理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）（部门经理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，监理姓名）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，工程工期，工程预算）（工程工期存的是天数，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工程实施（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分别引用工程、部门表的主键。）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、监理员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分别引用工程、监理表主键）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查找监理过所有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号部门（部门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）参与过的工程的监理的姓名。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查询监理过部门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的部门干过的工程的监理姓名。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及他们的经理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（注意有的职员可能没有部门）。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1-4.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查询所有张姓员工参与的工程的总预算。</a:t>
            </a:r>
          </a:p>
          <a:p>
            <a:pPr marL="76200" indent="-76200"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查询工程预算比所有工程工期大于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天的工程都要多的工程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查询所有职员最早的考勤记录。（给出查询结果：职员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，最早考勤时间）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1-7.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参加过的工程的总预算额在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以上的部门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，及其预算额。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1-8.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请查询至少监理了三个工程的监理姓名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altLang="zh-CN" sz="1800" dirty="0">
                <a:effectLst/>
              </a:rPr>
              <a:t> </a:t>
            </a:r>
            <a:endParaRPr lang="zh-CN" altLang="zh-CN" sz="1600" dirty="0">
              <a:effectLst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414276-9534-4A48-BA28-5C7BAFF33708}"/>
              </a:ext>
            </a:extLst>
          </p:cNvPr>
          <p:cNvSpPr txBox="1"/>
          <p:nvPr/>
        </p:nvSpPr>
        <p:spPr>
          <a:xfrm>
            <a:off x="4300273" y="874738"/>
            <a:ext cx="6811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均需要提交查询的</a:t>
            </a:r>
            <a:r>
              <a:rPr lang="en-US" altLang="zh-CN" sz="1800" b="1" dirty="0">
                <a:latin typeface="+mn-ea"/>
              </a:rPr>
              <a:t>SQL</a:t>
            </a:r>
            <a:r>
              <a:rPr lang="zh-CN" altLang="en-US" sz="1800" b="1" dirty="0">
                <a:latin typeface="+mn-ea"/>
              </a:rPr>
              <a:t>语句和查询结果截图</a:t>
            </a:r>
            <a:r>
              <a:rPr lang="zh-CN" altLang="en-US" sz="1800" dirty="0">
                <a:latin typeface="+mn-ea"/>
              </a:rPr>
              <a:t>。为了达到一定的展示效果，可以插入一些符合查询条件的数据。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6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A8A18E-1FF9-47E7-B318-8A0D0A77B474}"/>
              </a:ext>
            </a:extLst>
          </p:cNvPr>
          <p:cNvSpPr txBox="1"/>
          <p:nvPr/>
        </p:nvSpPr>
        <p:spPr>
          <a:xfrm>
            <a:off x="862917" y="1737501"/>
            <a:ext cx="103046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，姓名，年龄，性别，班级）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，课程名，学分）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选课（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，教师号，成绩）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，教师名称）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查找选修了物理课的学生姓名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2-2.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找出所有姓诸的学生姓名（排除姓‘诸葛’的学生）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2-3.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查找教的学生的成绩都大于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分的教师（给出教师号即可）</a:t>
            </a:r>
            <a:endParaRPr lang="en-US" altLang="zh-CN" sz="2000" dirty="0">
              <a:latin typeface="+mn-ea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2-4.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查询每个学生选修的课程数量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（给出查询结果：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选修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课程数量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2-5.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查找李力的所有不及格的课程名称和成绩，按成绩降序排列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列出每门课的学分，选修的学生人数，及学生成绩的平均分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选出所修课程总学分在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分以下的学生（注：不及格的课程没有学分）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+mn-ea"/>
              </a:rPr>
              <a:t>均需要提交查询的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语句和查询结果截图</a:t>
            </a:r>
            <a:r>
              <a:rPr lang="zh-CN" altLang="en-US" dirty="0">
                <a:latin typeface="+mn-ea"/>
              </a:rPr>
              <a:t>。为了达到一定的展示效果，可以插入一些符合查询条件的数据。</a:t>
            </a:r>
            <a:endParaRPr lang="zh-CN" altLang="en-US" dirty="0"/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3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29795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718131"/>
            <a:ext cx="101511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DQL</a:t>
            </a:r>
            <a:r>
              <a:rPr lang="zh-CN" altLang="en-US" dirty="0"/>
              <a:t>（</a:t>
            </a:r>
            <a:r>
              <a:rPr lang="en-US" altLang="zh-CN" dirty="0"/>
              <a:t>Data Query Language</a:t>
            </a:r>
            <a:r>
              <a:rPr lang="zh-CN" altLang="en-US" dirty="0"/>
              <a:t>）常用子句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sz="1400" dirty="0"/>
              <a:t>SELECT			-- </a:t>
            </a:r>
            <a:r>
              <a:rPr lang="zh-CN" altLang="en-US" sz="1400" dirty="0"/>
              <a:t>列投影</a:t>
            </a:r>
            <a:endParaRPr lang="en-US" altLang="zh-CN" sz="1400" dirty="0"/>
          </a:p>
          <a:p>
            <a:pPr lvl="2"/>
            <a:r>
              <a:rPr lang="en-US" altLang="zh-CN" sz="1400" dirty="0"/>
              <a:t>FROM			-- </a:t>
            </a:r>
            <a:r>
              <a:rPr lang="zh-CN" altLang="en-US" sz="1400" dirty="0"/>
              <a:t>聚集出原始数据集</a:t>
            </a:r>
            <a:endParaRPr lang="en-US" altLang="zh-CN" sz="1400" dirty="0"/>
          </a:p>
          <a:p>
            <a:pPr lvl="3"/>
            <a:r>
              <a:rPr lang="en-US" altLang="zh-CN" sz="1400" dirty="0"/>
              <a:t>JOIN … ON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</a:rPr>
              <a:t>WHERE			-- </a:t>
            </a:r>
            <a:r>
              <a:rPr lang="zh-CN" altLang="en-US" sz="1400" dirty="0">
                <a:solidFill>
                  <a:srgbClr val="0000FF"/>
                </a:solidFill>
              </a:rPr>
              <a:t>行抽取（判据：列值；优先级高）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</a:rPr>
              <a:t>[NOT] IN | [NOT] EXISTS | ANY/SOME | ALL</a:t>
            </a:r>
          </a:p>
          <a:p>
            <a:pPr lvl="2"/>
            <a:r>
              <a:rPr lang="en-US" altLang="zh-CN" sz="1400" dirty="0"/>
              <a:t>GROUP BY		-- </a:t>
            </a:r>
            <a:r>
              <a:rPr lang="zh-CN" altLang="en-US" sz="1400" dirty="0"/>
              <a:t>行分组</a:t>
            </a:r>
            <a:endParaRPr lang="en-US" altLang="zh-CN" sz="1400" dirty="0"/>
          </a:p>
          <a:p>
            <a:pPr lvl="2"/>
            <a:r>
              <a:rPr lang="en-US" altLang="zh-CN" sz="1400" dirty="0"/>
              <a:t>HAVING  		-- </a:t>
            </a:r>
            <a:r>
              <a:rPr lang="zh-CN" altLang="en-US" sz="1400" dirty="0"/>
              <a:t>组抽取（判据：聚合函数；优先级低）</a:t>
            </a:r>
            <a:endParaRPr lang="en-US" altLang="zh-CN" sz="1400" dirty="0"/>
          </a:p>
          <a:p>
            <a:pPr lvl="2"/>
            <a:r>
              <a:rPr lang="en-US" altLang="zh-CN" sz="1400" dirty="0"/>
              <a:t>ORDER BY		-- </a:t>
            </a:r>
            <a:r>
              <a:rPr lang="zh-CN" altLang="en-US" sz="1400" dirty="0"/>
              <a:t>行排序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zh-CN" altLang="en-US" dirty="0"/>
              <a:t>用于：关系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后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整理</a:t>
            </a:r>
            <a:r>
              <a:rPr lang="zh-CN" altLang="en-US" dirty="0"/>
              <a:t>而取出数据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[</a:t>
            </a:r>
            <a:r>
              <a:rPr lang="zh-CN" altLang="en-US" b="1" dirty="0"/>
              <a:t>拓展阅读</a:t>
            </a:r>
            <a:r>
              <a:rPr lang="en-US" altLang="zh-CN" b="1" dirty="0"/>
              <a:t>] </a:t>
            </a:r>
            <a:r>
              <a:rPr lang="zh-CN" altLang="en-US" dirty="0"/>
              <a:t>完整子句及相关详细文档参考</a:t>
            </a:r>
            <a:r>
              <a:rPr lang="zh-CN" altLang="en-US" dirty="0">
                <a:sym typeface="Wingdings" panose="05000000000000000000" pitchFamily="2" charset="2"/>
              </a:rPr>
              <a:t>：（两者部分细节有微小区别）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openGauss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endParaRPr lang="en-US" altLang="zh-CN" dirty="0"/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https://docs.microsoft.com/zh-cn/sql/t-sql/queries/select-transact-sql?view=sql-server-2017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https://dev.mysql.com/doc/refman/8.0/en/select.html</a:t>
            </a:r>
            <a:endParaRPr lang="zh-CN" altLang="en-US" dirty="0"/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7DC747-E626-4A74-8D47-CDB174F1EE93}"/>
              </a:ext>
            </a:extLst>
          </p:cNvPr>
          <p:cNvSpPr txBox="1"/>
          <p:nvPr/>
        </p:nvSpPr>
        <p:spPr>
          <a:xfrm>
            <a:off x="4556445" y="4054098"/>
            <a:ext cx="4081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TOP/LIMIT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行截断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UNION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行拼接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DISTINCT/ALL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行压缩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1974689"/>
            <a:ext cx="101511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大体上是这样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注意上面这些操作总体是一句话。</a:t>
            </a:r>
            <a:endParaRPr lang="en-US" altLang="zh-CN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FROM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 dirty="0"/>
              <a:t>子结果集名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……(</a:t>
            </a:r>
            <a:r>
              <a:rPr lang="zh-CN" altLang="en-US" dirty="0">
                <a:sym typeface="Calibri" panose="020F0502020204030204" pitchFamily="34" charset="0"/>
              </a:rPr>
              <a:t>如</a:t>
            </a:r>
            <a:r>
              <a:rPr lang="en-US" altLang="zh-CN" dirty="0">
                <a:sym typeface="Calibri" panose="020F0502020204030204" pitchFamily="34" charset="0"/>
              </a:rPr>
              <a:t>SELECT </a:t>
            </a:r>
            <a:r>
              <a:rPr lang="zh-CN" altLang="en-US" dirty="0">
                <a:sym typeface="Calibri" panose="020F0502020204030204" pitchFamily="34" charset="0"/>
              </a:rPr>
              <a:t>*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(SELECT Fid, Name FROM food WHERE Price&lt;10)</a:t>
            </a:r>
          </a:p>
          <a:p>
            <a:pPr marL="349250" lvl="1">
              <a:defRPr/>
            </a:pPr>
            <a:r>
              <a:rPr lang="en-US" altLang="zh-CN" dirty="0"/>
              <a:t>	AS </a:t>
            </a:r>
            <a:r>
              <a:rPr lang="en-US" altLang="zh-CN" dirty="0" err="1"/>
              <a:t>cheap_food</a:t>
            </a: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此时子查询应返回一个表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作用：表裁剪，一般用在表连接之前以减小开销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1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WHERE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0" y="2048219"/>
            <a:ext cx="10151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WHERE 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  <a:r>
              <a:rPr lang="zh-CN" altLang="en-US" dirty="0"/>
              <a:t>可以形如</a:t>
            </a:r>
            <a:endParaRPr lang="en-US" altLang="zh-CN" dirty="0"/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zh-CN" altLang="en-US" dirty="0"/>
              <a:t> </a:t>
            </a:r>
            <a:r>
              <a:rPr lang="en-US" altLang="zh-CN" dirty="0"/>
              <a:t>[NOT] IN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en-US" altLang="zh-CN" dirty="0"/>
              <a:t> &gt;= [ANY/SOME|ALL]</a:t>
            </a:r>
            <a:r>
              <a:rPr lang="zh-CN" altLang="en-US" dirty="0"/>
              <a:t> </a:t>
            </a:r>
            <a:r>
              <a:rPr lang="en-US" altLang="zh-CN" dirty="0"/>
              <a:t>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endParaRPr lang="en-US" altLang="zh-CN" dirty="0"/>
          </a:p>
          <a:p>
            <a:r>
              <a:rPr lang="zh-CN" altLang="en-US" dirty="0"/>
              <a:t>作用：进一步对结果集作行提取</a:t>
            </a:r>
            <a:endParaRPr lang="en-US" altLang="zh-CN" dirty="0"/>
          </a:p>
          <a:p>
            <a:pPr lvl="2"/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EXISTS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462B35-BBEC-4D11-A2CF-F813EB6D3EB8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FB0007-F09A-4D0E-8138-F4BEDA19C880}"/>
              </a:ext>
            </a:extLst>
          </p:cNvPr>
          <p:cNvSpPr txBox="1"/>
          <p:nvPr/>
        </p:nvSpPr>
        <p:spPr>
          <a:xfrm>
            <a:off x="954681" y="2048219"/>
            <a:ext cx="1007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(SELECT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用于检查子查询是否至少会返回一行数据，该子查询实际上并不返回任何数据，而是返回值</a:t>
            </a:r>
            <a:r>
              <a:rPr lang="en-US" altLang="zh-CN" dirty="0">
                <a:sym typeface="Calibri" panose="020F0502020204030204" pitchFamily="34" charset="0"/>
              </a:rPr>
              <a:t>True</a:t>
            </a:r>
            <a:r>
              <a:rPr lang="zh-CN" altLang="en-US" dirty="0">
                <a:sym typeface="Calibri" panose="020F0502020204030204" pitchFamily="34" charset="0"/>
              </a:rPr>
              <a:t>或</a:t>
            </a:r>
            <a:r>
              <a:rPr lang="en-US" altLang="zh-CN" dirty="0">
                <a:sym typeface="Calibri" panose="020F0502020204030204" pitchFamily="34" charset="0"/>
              </a:rPr>
              <a:t>False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zh-CN" altLang="en-US" dirty="0">
                <a:sym typeface="Calibri" panose="020F0502020204030204" pitchFamily="34" charset="0"/>
              </a:rPr>
              <a:t>（因此，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后面接的子查询</a:t>
            </a:r>
            <a:r>
              <a:rPr lang="en-US" altLang="zh-CN" dirty="0">
                <a:sym typeface="Calibri" panose="020F0502020204030204" pitchFamily="34" charset="0"/>
              </a:rPr>
              <a:t>SELECT</a:t>
            </a:r>
            <a:r>
              <a:rPr lang="zh-CN" altLang="en-US" dirty="0">
                <a:sym typeface="Calibri" panose="020F0502020204030204" pitchFamily="34" charset="0"/>
              </a:rPr>
              <a:t>后一般直接用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/>
          </a:p>
          <a:p>
            <a:pPr indent="-107950">
              <a:defRPr/>
            </a:pPr>
            <a:r>
              <a:rPr lang="zh-CN" altLang="en-US" dirty="0"/>
              <a:t>作用：</a:t>
            </a:r>
            <a:r>
              <a:rPr lang="zh-CN" altLang="en-US" dirty="0">
                <a:sym typeface="Calibri" panose="020F0502020204030204" pitchFamily="34" charset="0"/>
              </a:rPr>
              <a:t>指定一个子查询，检测‘行’的存在（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）与否（</a:t>
            </a:r>
            <a:r>
              <a:rPr lang="en-US" altLang="zh-CN" dirty="0">
                <a:sym typeface="Calibri" panose="020F0502020204030204" pitchFamily="34" charset="0"/>
              </a:rPr>
              <a:t>NOT EXISTS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2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2623</Words>
  <Application>Microsoft Macintosh PowerPoint</Application>
  <PresentationFormat>宽屏</PresentationFormat>
  <Paragraphs>309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Cambria Math</vt:lpstr>
      <vt:lpstr>Calibri</vt:lpstr>
      <vt:lpstr>微软雅黑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Microsoft Office User</cp:lastModifiedBy>
  <cp:revision>394</cp:revision>
  <dcterms:created xsi:type="dcterms:W3CDTF">2019-03-19T10:42:59Z</dcterms:created>
  <dcterms:modified xsi:type="dcterms:W3CDTF">2022-04-01T08:31:06Z</dcterms:modified>
</cp:coreProperties>
</file>