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559" r:id="rId5"/>
    <p:sldId id="629" r:id="rId6"/>
    <p:sldId id="628" r:id="rId7"/>
    <p:sldId id="627" r:id="rId8"/>
    <p:sldId id="630" r:id="rId9"/>
    <p:sldId id="631" r:id="rId10"/>
    <p:sldId id="633" r:id="rId11"/>
    <p:sldId id="538" r:id="rId12"/>
    <p:sldId id="634" r:id="rId13"/>
    <p:sldId id="635" r:id="rId14"/>
    <p:sldId id="637" r:id="rId15"/>
    <p:sldId id="638" r:id="rId16"/>
    <p:sldId id="649" r:id="rId17"/>
    <p:sldId id="639" r:id="rId18"/>
    <p:sldId id="641" r:id="rId19"/>
    <p:sldId id="581" r:id="rId20"/>
    <p:sldId id="582" r:id="rId21"/>
    <p:sldId id="642" r:id="rId22"/>
    <p:sldId id="644" r:id="rId23"/>
    <p:sldId id="659" r:id="rId24"/>
    <p:sldId id="660" r:id="rId25"/>
    <p:sldId id="661" r:id="rId26"/>
    <p:sldId id="662" r:id="rId27"/>
    <p:sldId id="663" r:id="rId28"/>
    <p:sldId id="664" r:id="rId29"/>
    <p:sldId id="647" r:id="rId30"/>
    <p:sldId id="648" r:id="rId31"/>
    <p:sldId id="651" r:id="rId32"/>
    <p:sldId id="653" r:id="rId33"/>
    <p:sldId id="654" r:id="rId34"/>
    <p:sldId id="656" r:id="rId35"/>
    <p:sldId id="655" r:id="rId36"/>
    <p:sldId id="657" r:id="rId37"/>
    <p:sldId id="658" r:id="rId38"/>
    <p:sldId id="584" r:id="rId39"/>
    <p:sldId id="585" r:id="rId40"/>
    <p:sldId id="665" r:id="rId41"/>
    <p:sldId id="26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8723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2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html:4s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435" y="164179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" y="38100"/>
            <a:ext cx="2716530" cy="683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335" y="6090285"/>
            <a:ext cx="518223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3973078" y="260055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v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ü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00000"/>
              </a:lnSpc>
              <a:buClr>
                <a:srgbClr val="FF000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00000"/>
              </a:lnSpc>
              <a:buClr>
                <a:srgbClr val="FF0000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00000"/>
              </a:lnSpc>
              <a:buClr>
                <a:srgbClr val="FF0000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 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23245" y="6458585"/>
            <a:ext cx="7372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 sz="1600">
                <a:ln w="12700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600">
              <a:ln w="12700" cmpd="sng">
                <a:solidFill>
                  <a:srgbClr val="FF0000"/>
                </a:solidFill>
                <a:prstDash val="solid"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" y="6610985"/>
            <a:ext cx="1057275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317605" y="6619875"/>
            <a:ext cx="81661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032" y="2478882"/>
            <a:ext cx="325310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270" y="2298700"/>
            <a:ext cx="6665595" cy="132588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HTML</a:t>
            </a:r>
            <a:r>
              <a:rPr lang="zh-CN" altLang="en-US" sz="4800" dirty="0">
                <a:solidFill>
                  <a:schemeClr val="tx1"/>
                </a:solidFill>
              </a:rPr>
              <a:t>语法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  HTML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4719955"/>
          </a:xfrm>
        </p:spPr>
        <p:txBody>
          <a:bodyPr>
            <a:normAutofit fontScale="80000"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zh-CN" altLang="en-US" sz="2800" dirty="0" smtClean="0">
                <a:sym typeface="+mn-ea"/>
              </a:rPr>
              <a:t>HTML（Hypertext Mark</a:t>
            </a:r>
            <a:r>
              <a:rPr lang="en-US" altLang="zh-CN" sz="2800" dirty="0" smtClean="0">
                <a:sym typeface="+mn-ea"/>
              </a:rPr>
              <a:t>up</a:t>
            </a:r>
            <a:r>
              <a:rPr lang="zh-CN" altLang="en-US" sz="2800" dirty="0" smtClean="0">
                <a:sym typeface="+mn-ea"/>
              </a:rPr>
              <a:t> Language）又称</a:t>
            </a:r>
            <a:r>
              <a:rPr lang="zh-CN" altLang="en-US" dirty="0" smtClean="0">
                <a:sym typeface="+mn-ea"/>
              </a:rPr>
              <a:t>超文本标记语言</a:t>
            </a:r>
            <a:endParaRPr kumimoji="1"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是用来描述网页的一种语言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不是一种编程语言，而是一种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标记语言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 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(markup language)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文件的后缀名.html 或 .htm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使用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标记标签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来描述网页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由浏览器解释执行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ym typeface="+mn-ea"/>
              </a:rPr>
              <a:t> Web </a:t>
            </a:r>
            <a:r>
              <a:rPr lang="zh-CN" altLang="en-US" sz="2800" dirty="0" smtClean="0">
                <a:sym typeface="+mn-ea"/>
              </a:rPr>
              <a:t>浏览器的作用是读取 </a:t>
            </a:r>
            <a:r>
              <a:rPr lang="en-US" altLang="zh-CN" sz="2800" dirty="0" smtClean="0">
                <a:sym typeface="+mn-ea"/>
              </a:rPr>
              <a:t>HTML </a:t>
            </a:r>
            <a:r>
              <a:rPr lang="zh-CN" altLang="en-US" sz="2800" dirty="0" smtClean="0">
                <a:sym typeface="+mn-ea"/>
              </a:rPr>
              <a:t>文档，并以网页的形式显示出它们。浏览器不会显示 </a:t>
            </a:r>
            <a:r>
              <a:rPr lang="en-US" altLang="zh-CN" sz="2800" dirty="0" smtClean="0">
                <a:sym typeface="+mn-ea"/>
              </a:rPr>
              <a:t>HTML </a:t>
            </a:r>
            <a:r>
              <a:rPr lang="zh-CN" altLang="en-US" sz="2800" dirty="0" smtClean="0">
                <a:sym typeface="+mn-ea"/>
              </a:rPr>
              <a:t>标签，而是使用标签来解释页面的内容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34855" y="1097280"/>
            <a:ext cx="2134235" cy="36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94" y="253968"/>
            <a:ext cx="10515600" cy="72677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 HTML</a:t>
            </a:r>
            <a:r>
              <a:rPr lang="zh-CN" altLang="en-US" b="1" dirty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018" y="1269200"/>
            <a:ext cx="10515600" cy="5112479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4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网页中每一个内容都要存放到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标签中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base">
              <a:lnSpc>
                <a:spcPct val="140000"/>
              </a:lnSpc>
            </a:pPr>
            <a:r>
              <a:rPr lang="en-US" altLang="zh-CN" dirty="0">
                <a:sym typeface="+mn-ea"/>
              </a:rPr>
              <a:t>HTML</a:t>
            </a:r>
            <a:r>
              <a:rPr lang="zh-CN" altLang="en-US" dirty="0"/>
              <a:t>标签语法：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base"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标签由英文尖括号</a:t>
            </a:r>
            <a:r>
              <a:rPr lang="en-US" altLang="zh-CN" dirty="0">
                <a:solidFill>
                  <a:schemeClr val="tx1"/>
                </a:solidFill>
              </a:rPr>
              <a:t>&lt;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括起来，如</a:t>
            </a:r>
            <a:r>
              <a:rPr lang="en-US" altLang="zh-CN" dirty="0">
                <a:solidFill>
                  <a:schemeClr val="tx1"/>
                </a:solidFill>
              </a:rPr>
              <a:t>&lt;html&gt;</a:t>
            </a:r>
            <a:r>
              <a:rPr lang="zh-CN" altLang="en-US" dirty="0">
                <a:solidFill>
                  <a:schemeClr val="tx1"/>
                </a:solidFill>
              </a:rPr>
              <a:t>就是一个标签。</a:t>
            </a:r>
            <a:endParaRPr lang="zh-CN" altLang="en-US" dirty="0">
              <a:solidFill>
                <a:schemeClr val="tx1"/>
              </a:solidFill>
            </a:endParaRPr>
          </a:p>
          <a:p>
            <a:pPr lvl="1" fontAlgn="base">
              <a:lnSpc>
                <a:spcPct val="160000"/>
              </a:lnSpc>
            </a:pPr>
            <a:r>
              <a:rPr dirty="0">
                <a:solidFill>
                  <a:schemeClr val="tx1"/>
                </a:solidFill>
              </a:rPr>
              <a:t>HTML 标签通常是成对出现的，</a:t>
            </a:r>
            <a:r>
              <a:rPr lang="zh-CN" dirty="0">
                <a:solidFill>
                  <a:schemeClr val="tx1"/>
                </a:solidFill>
              </a:rPr>
              <a:t>称之为双标签，</a:t>
            </a:r>
            <a:r>
              <a:rPr dirty="0">
                <a:solidFill>
                  <a:schemeClr val="tx1"/>
                </a:solidFill>
              </a:rPr>
              <a:t>比如 &lt;</a:t>
            </a:r>
            <a:r>
              <a:rPr lang="en-US" dirty="0">
                <a:solidFill>
                  <a:schemeClr val="tx1"/>
                </a:solidFill>
              </a:rPr>
              <a:t>html</a:t>
            </a:r>
            <a:r>
              <a:rPr dirty="0">
                <a:solidFill>
                  <a:schemeClr val="tx1"/>
                </a:solidFill>
              </a:rPr>
              <a:t>&gt; 和 &lt;/</a:t>
            </a:r>
            <a:r>
              <a:rPr lang="en-US" dirty="0">
                <a:solidFill>
                  <a:schemeClr val="tx1"/>
                </a:solidFill>
              </a:rPr>
              <a:t>html</a:t>
            </a:r>
            <a:r>
              <a:rPr dirty="0">
                <a:solidFill>
                  <a:schemeClr val="tx1"/>
                </a:solidFill>
              </a:rPr>
              <a:t>&gt;</a:t>
            </a:r>
            <a:endParaRPr dirty="0">
              <a:solidFill>
                <a:schemeClr val="tx1"/>
              </a:solidFill>
            </a:endParaRPr>
          </a:p>
          <a:p>
            <a:pPr lvl="1" fontAlgn="base">
              <a:lnSpc>
                <a:spcPct val="160000"/>
              </a:lnSpc>
            </a:pPr>
            <a:r>
              <a:rPr dirty="0">
                <a:solidFill>
                  <a:schemeClr val="tx1"/>
                </a:solidFill>
              </a:rPr>
              <a:t>HTML标签对中的第一个标签是开始标签，第二个标签是结束标签</a:t>
            </a:r>
            <a:endParaRPr dirty="0">
              <a:solidFill>
                <a:schemeClr val="tx1"/>
              </a:solidFill>
            </a:endParaRPr>
          </a:p>
          <a:p>
            <a:pPr lvl="1" fontAlgn="base"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HTML也有单独呈现的标签，称为单标签，</a:t>
            </a:r>
            <a:r>
              <a:rPr dirty="0">
                <a:solidFill>
                  <a:schemeClr val="tx1"/>
                </a:solidFill>
                <a:sym typeface="+mn-ea"/>
              </a:rPr>
              <a:t>比</a:t>
            </a:r>
            <a:r>
              <a:rPr lang="zh-CN" altLang="en-US" dirty="0">
                <a:solidFill>
                  <a:schemeClr val="tx1"/>
                </a:solidFill>
              </a:rPr>
              <a:t>如：&lt;img  src=“</a:t>
            </a:r>
            <a:r>
              <a:rPr lang="en-US" altLang="zh-CN" dirty="0">
                <a:solidFill>
                  <a:schemeClr val="tx1"/>
                </a:solidFill>
              </a:rPr>
              <a:t>test</a:t>
            </a:r>
            <a:r>
              <a:rPr lang="zh-CN" altLang="en-US" dirty="0">
                <a:solidFill>
                  <a:schemeClr val="tx1"/>
                </a:solidFill>
              </a:rPr>
              <a:t>.jpg" 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  <a:p>
            <a:pPr lvl="1" fontAlgn="base"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标签与标签之间是可以嵌套的，但先后顺序必须保持一致</a:t>
            </a:r>
            <a:endParaRPr lang="zh-CN" altLang="en-US" dirty="0">
              <a:solidFill>
                <a:schemeClr val="tx1"/>
              </a:solidFill>
            </a:endParaRPr>
          </a:p>
          <a:p>
            <a:pPr lvl="1" fontAlgn="base"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标签不区分大小写，但建议小写，因为大部分程序员都以小写为准。</a:t>
            </a:r>
            <a:endParaRPr lang="zh-CN" altLang="en-US" dirty="0">
              <a:solidFill>
                <a:schemeClr val="tx1"/>
              </a:solidFill>
            </a:endParaRPr>
          </a:p>
          <a:p>
            <a:pPr fontAlgn="base"/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HTML</a:t>
            </a:r>
            <a:r>
              <a:rPr lang="zh-CN" altLang="en-US" dirty="0"/>
              <a:t>元素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22580" y="1203960"/>
            <a:ext cx="10515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charset="0"/>
              <a:buChar char="v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charset="0"/>
              <a:buChar char="ü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40000"/>
              </a:lnSpc>
            </a:pPr>
            <a:r>
              <a:rPr lang="en-US" altLang="zh-CN" smtClean="0">
                <a:cs typeface="微软雅黑" panose="020B0503020204020204" charset="-122"/>
                <a:sym typeface="+mn-ea"/>
              </a:rPr>
              <a:t>HTML </a:t>
            </a:r>
            <a:r>
              <a:rPr lang="zh-CN" altLang="en-US" smtClean="0">
                <a:cs typeface="微软雅黑" panose="020B0503020204020204" charset="-122"/>
                <a:sym typeface="+mn-ea"/>
              </a:rPr>
              <a:t>元素指的是从开始标签到结束标签的所有代码，</a:t>
            </a:r>
            <a:endParaRPr lang="zh-CN" altLang="en-US" smtClean="0">
              <a:cs typeface="微软雅黑" panose="020B0503020204020204" charset="-122"/>
              <a:sym typeface="+mn-ea"/>
            </a:endParaRPr>
          </a:p>
          <a:p>
            <a:pPr fontAlgn="base">
              <a:lnSpc>
                <a:spcPct val="140000"/>
              </a:lnSpc>
            </a:pPr>
            <a:r>
              <a:rPr lang="zh-CN" altLang="en-US" smtClean="0">
                <a:cs typeface="微软雅黑" panose="020B0503020204020204" charset="-122"/>
                <a:sym typeface="+mn-ea"/>
              </a:rPr>
              <a:t>一般包含标签名称、标签属性和标签内容</a:t>
            </a:r>
            <a:endParaRPr lang="zh-CN" altLang="en-US" smtClean="0">
              <a:cs typeface="微软雅黑" panose="020B0503020204020204" charset="-122"/>
              <a:sym typeface="+mn-ea"/>
            </a:endParaRPr>
          </a:p>
          <a:p>
            <a:pPr fontAlgn="base">
              <a:lnSpc>
                <a:spcPct val="140000"/>
              </a:lnSpc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</a:rPr>
              <a:t>双标签元素</a:t>
            </a:r>
            <a:endParaRPr lang="zh-CN" altLang="en-US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lvl="1" fontAlgn="base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&lt;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标签  属性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1=“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值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”  属性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2=“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值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2”&gt;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内容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&lt;/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标签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&gt;</a:t>
            </a:r>
            <a:endParaRPr lang="en-US" altLang="zh-CN" dirty="0">
              <a:solidFill>
                <a:schemeClr val="tx1"/>
              </a:solidFill>
              <a:cs typeface="微软雅黑" panose="020B0503020204020204" charset="-122"/>
              <a:sym typeface="Arial" panose="020B0604020202020204" pitchFamily="34" charset="0"/>
            </a:endParaRPr>
          </a:p>
          <a:p>
            <a:pPr lvl="2" fontAlgn="base">
              <a:lnSpc>
                <a:spcPct val="140000"/>
              </a:lnSpc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&lt;a href="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hello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.html"&gt;超链接&lt;/a&gt;</a:t>
            </a:r>
            <a:endParaRPr lang="zh-CN" altLang="en-US" dirty="0">
              <a:solidFill>
                <a:schemeClr val="tx1"/>
              </a:solidFill>
              <a:cs typeface="微软雅黑" panose="020B0503020204020204" charset="-122"/>
              <a:sym typeface="Arial" panose="020B0604020202020204" pitchFamily="34" charset="0"/>
            </a:endParaRPr>
          </a:p>
          <a:p>
            <a:pPr lvl="2" fontAlgn="base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&lt;title&gt;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标题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Arial" panose="020B0604020202020204" pitchFamily="34" charset="0"/>
              </a:rPr>
              <a:t>&lt;/title&gt;</a:t>
            </a:r>
            <a:endParaRPr lang="en-US" altLang="zh-CN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lvl="0" fontAlgn="base">
              <a:lnSpc>
                <a:spcPct val="140000"/>
              </a:lnSpc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</a:rPr>
              <a:t>单标签元素</a:t>
            </a:r>
            <a:endParaRPr lang="zh-CN" altLang="en-US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lvl="1" fontAlgn="base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&lt;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标签 属性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=“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值”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/&gt;    </a:t>
            </a:r>
            <a:endParaRPr lang="en-US" altLang="zh-CN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lvl="2" fontAlgn="base">
              <a:lnSpc>
                <a:spcPct val="140000"/>
              </a:lnSpc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</a:rPr>
              <a:t>&lt;img src="images/pic1.jpg" /&gt;</a:t>
            </a:r>
            <a:endParaRPr lang="zh-CN" altLang="en-US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fontAlgn="base"/>
            <a:endParaRPr lang="zh-CN" altLang="en-US" dirty="0">
              <a:solidFill>
                <a:schemeClr val="tx1"/>
              </a:solidFill>
              <a:cs typeface="微软雅黑" panose="020B0503020204020204" charset="-122"/>
            </a:endParaRPr>
          </a:p>
          <a:p>
            <a:endParaRPr lang="zh-CN" altLang="en-US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425832" y="37801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735" b="1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rPr>
              <a:t>4 HTML</a:t>
            </a:r>
            <a:r>
              <a:rPr lang="zh-CN" altLang="en-US" sz="3735" b="1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rPr>
              <a:t>注释</a:t>
            </a:r>
            <a:endParaRPr kumimoji="0" lang="zh-CN" altLang="en-US" sz="373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381" y="1700808"/>
            <a:ext cx="11329259" cy="520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"/>
            </a:pPr>
            <a:r>
              <a:rPr lang="en-US" altLang="zh-CN" sz="2665" smtClean="0">
                <a:latin typeface="微软雅黑" panose="020B0503020204020204" charset="-122"/>
                <a:ea typeface="微软雅黑" panose="020B0503020204020204" charset="-122"/>
              </a:rPr>
              <a:t>HTM</a:t>
            </a:r>
            <a:r>
              <a:rPr lang="en-US" altLang="zh-CN" sz="2665" smtClean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665" smtClean="0">
                <a:latin typeface="微软雅黑" panose="020B0503020204020204" charset="-122"/>
                <a:ea typeface="微软雅黑" panose="020B0503020204020204" charset="-122"/>
              </a:rPr>
              <a:t>注释可以提高其可读性，使代码更易被人理解。浏览器会忽略注释，也不会显示它们</a:t>
            </a:r>
            <a:endParaRPr lang="zh-CN" altLang="en-US" sz="2400" smtClean="0"/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注释标</a:t>
            </a:r>
            <a:r>
              <a:rPr kumimoji="1" lang="zh-CN" altLang="en-US" sz="2665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签</a:t>
            </a:r>
            <a:r>
              <a:rPr kumimoji="1" lang="en-US" altLang="zh-CN" sz="2665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en-US" altLang="zh-CN" sz="266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&lt;!--   </a:t>
            </a:r>
            <a:r>
              <a:rPr lang="zh-CN" altLang="zh-CN" sz="266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被注释的</a:t>
            </a:r>
            <a:r>
              <a:rPr lang="zh-CN" altLang="en-US" sz="266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内容    </a:t>
            </a:r>
            <a:r>
              <a:rPr lang="en-US" altLang="zh-CN" sz="266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--&gt;</a:t>
            </a:r>
            <a:endParaRPr kumimoji="1" lang="en-US" altLang="zh-CN" sz="2665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快捷键</a:t>
            </a:r>
            <a:r>
              <a:rPr kumimoji="1" lang="en-US" altLang="zh-CN" sz="2665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ctrl + /</a:t>
            </a:r>
            <a:endParaRPr kumimoji="1" lang="en-US" altLang="zh-CN" sz="2665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135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zh-CN" altLang="en-US" sz="2400" smtClean="0"/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endParaRPr lang="en-US" altLang="zh-CN" sz="2400" smtClean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zh-CN" altLang="en-US" sz="240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9A0DB2DC-4C9A-4742-B13C-FB6460FD3503}" type="slidenum">
              <a:rPr lang="zh-CN" altLang="en-US" sz="2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chemeClr val="tx1"/>
                </a:solidFill>
                <a:effectLst/>
                <a:cs typeface="+mj-cs"/>
                <a:sym typeface="+mn-ea"/>
              </a:rPr>
              <a:t>5 HTML</a:t>
            </a:r>
            <a:r>
              <a:rPr lang="zh-CN" altLang="en-US" smtClean="0">
                <a:solidFill>
                  <a:schemeClr val="tx1"/>
                </a:solidFill>
                <a:effectLst/>
                <a:cs typeface="+mj-cs"/>
                <a:sym typeface="+mn-ea"/>
              </a:rPr>
              <a:t>文档</a:t>
            </a:r>
            <a:endParaRPr lang="zh-CN" altLang="en-US" smtClean="0">
              <a:solidFill>
                <a:schemeClr val="tx1"/>
              </a:solidFill>
              <a:effectLst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5003165"/>
          </a:xfrm>
        </p:spPr>
        <p:txBody>
          <a:bodyPr>
            <a:normAutofit fontScale="90000"/>
          </a:bodyPr>
          <a:p>
            <a:pPr>
              <a:lnSpc>
                <a:spcPct val="130000"/>
              </a:lnSpc>
            </a:pP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文档也称网页，是记录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元素的文件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扩展</a:t>
            </a:r>
            <a:r>
              <a:rPr lang="zh-CN" altLang="zh-CN" dirty="0" smtClean="0">
                <a:sym typeface="+mn-ea"/>
              </a:rPr>
              <a:t>名为</a:t>
            </a:r>
            <a:r>
              <a:rPr lang="en-US" altLang="zh-CN" dirty="0" smtClean="0">
                <a:sym typeface="+mn-ea"/>
              </a:rPr>
              <a:t>html </a:t>
            </a:r>
            <a:r>
              <a:rPr lang="zh-CN" altLang="en-US" dirty="0" smtClean="0">
                <a:sym typeface="+mn-ea"/>
              </a:rPr>
              <a:t>或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htm</a:t>
            </a:r>
            <a:endParaRPr lang="en-US" altLang="zh-CN" dirty="0" err="1" smtClean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/>
              <a:t>.htm是在win32时代，系统只能识别3位扩展名时使用的。现在一般都使用.html</a:t>
            </a:r>
            <a:endParaRPr lang="zh-CN" altLang="en-US"/>
          </a:p>
          <a:p>
            <a:pPr lvl="0">
              <a:lnSpc>
                <a:spcPct val="130000"/>
              </a:lnSpc>
            </a:pPr>
            <a:r>
              <a:rPr lang="zh-CN" altLang="en-US"/>
              <a:t>HTML文档命名规范  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应该只使用字母a-z，排序数字0-9，连字符（-），下划线（_）和句点（.），任何其他字符可能给你带来麻烦，导致文件不能加载或页面加载不正确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尽量以字母开头和使用小写字母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名称要有一定含义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不要忘记文件扩展名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5396" y="1324048"/>
            <a:ext cx="10945216" cy="5091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&lt;!DOCTYPE HTML PUBLIC "-//W3C//DTD HTML 4.01//EN" "http://www.w3.org/TR/html4/strict.dtd"&gt;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FF0066"/>
                </a:solidFill>
              </a:rPr>
              <a:t>&lt;html  </a:t>
            </a:r>
            <a:r>
              <a:rPr lang="en-US" altLang="zh-CN" sz="2400" b="1" dirty="0" err="1" smtClean="0">
                <a:solidFill>
                  <a:srgbClr val="FF0066"/>
                </a:solidFill>
              </a:rPr>
              <a:t>lang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="</a:t>
            </a:r>
            <a:r>
              <a:rPr lang="en-US" altLang="zh-CN" sz="2400" b="1" dirty="0" err="1" smtClean="0">
                <a:solidFill>
                  <a:srgbClr val="FF0066"/>
                </a:solidFill>
              </a:rPr>
              <a:t>zh-cn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"&gt;</a:t>
            </a:r>
            <a:endParaRPr lang="en-US" altLang="zh-CN" sz="2400" b="1" dirty="0" smtClean="0">
              <a:solidFill>
                <a:srgbClr val="FF0066"/>
              </a:solidFill>
            </a:endParaRPr>
          </a:p>
          <a:p>
            <a:endParaRPr lang="en-US" altLang="zh-CN" sz="2400" b="1" dirty="0" smtClean="0">
              <a:solidFill>
                <a:srgbClr val="FF0066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 &lt;head&gt;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13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&lt;meta http-</a:t>
            </a:r>
            <a:r>
              <a:rPr lang="en-US" altLang="zh-CN" sz="213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</a:t>
            </a:r>
            <a:r>
              <a:rPr lang="en-US" altLang="zh-CN" sz="213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="Content-Type"  content="text/</a:t>
            </a:r>
            <a:r>
              <a:rPr lang="en-US" altLang="zh-CN" sz="213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html;charset</a:t>
            </a:r>
            <a:r>
              <a:rPr lang="en-US" altLang="zh-CN" sz="213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  <a:endParaRPr lang="en-US" altLang="zh-CN" sz="2135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13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&lt;title&gt;Document&lt;/title&gt;</a:t>
            </a:r>
            <a:endParaRPr lang="en-US" altLang="zh-CN" sz="2135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&lt;/head&gt;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smtClean="0"/>
              <a:t>   &lt;body&gt;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	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&lt;/body&gt;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66"/>
                </a:solidFill>
              </a:rPr>
              <a:t>&lt;/html&gt;</a:t>
            </a:r>
            <a:endParaRPr lang="en-US" altLang="zh-CN" sz="2400" b="1" dirty="0">
              <a:solidFill>
                <a:srgbClr val="FF0066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9800590" y="3429000"/>
            <a:ext cx="2061210" cy="384175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文档类型及汉字编码</a:t>
            </a:r>
            <a:endParaRPr lang="en-US" altLang="zh-CN" sz="16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3791744" y="2180861"/>
            <a:ext cx="5376597" cy="384043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&lt;html&gt; 是网页文件的最外层标记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，是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网页的开始与结束</a:t>
            </a:r>
            <a:endParaRPr lang="zh-CN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983990" y="2757170"/>
            <a:ext cx="4980305" cy="671830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文档头部</a:t>
            </a:r>
            <a:endParaRPr lang="zh-CN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791618" y="4910567"/>
            <a:ext cx="5376597" cy="384043"/>
          </a:xfrm>
          <a:prstGeom prst="borderCallout1">
            <a:avLst>
              <a:gd name="adj1" fmla="val 18750"/>
              <a:gd name="adj2" fmla="val -8333"/>
              <a:gd name="adj3" fmla="val 39239"/>
              <a:gd name="adj4" fmla="val -30725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body</a:t>
            </a:r>
            <a:r>
              <a:rPr lang="zh-CN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之间是浏览器中可见的页面内容，是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网页的主体</a:t>
            </a:r>
            <a:endParaRPr lang="zh-CN" altLang="zh-CN" sz="16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330159" y="15364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735" b="1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rPr>
              <a:t>5 HTML4</a:t>
            </a:r>
            <a:r>
              <a:rPr lang="zh-CN" altLang="zh-CN" sz="3735" b="1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rPr>
              <a:t>文档结构</a:t>
            </a:r>
            <a:endParaRPr kumimoji="0" lang="zh-CN" altLang="zh-CN" sz="373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9A0DB2DC-4C9A-4742-B13C-FB6460FD3503}" type="slidenum">
              <a:rPr lang="zh-CN" altLang="en-US" sz="2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2400"/>
          </a:p>
        </p:txBody>
      </p:sp>
      <p:sp>
        <p:nvSpPr>
          <p:cNvPr id="4" name="线形标注 1 3"/>
          <p:cNvSpPr/>
          <p:nvPr/>
        </p:nvSpPr>
        <p:spPr>
          <a:xfrm>
            <a:off x="8719277" y="1347755"/>
            <a:ext cx="1152128" cy="384043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文档声明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4825457" y="3977925"/>
            <a:ext cx="1152128" cy="384043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文档标题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HTML</a:t>
            </a:r>
            <a:r>
              <a:rPr lang="en-US" altLang="zh-CN">
                <a:sym typeface="+mn-ea"/>
              </a:rPr>
              <a:t>5</a:t>
            </a:r>
            <a:r>
              <a:rPr lang="zh-CN" altLang="en-US"/>
              <a:t>文档结构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705" y="1451610"/>
            <a:ext cx="9438640" cy="42487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sym typeface="+mn-ea"/>
              </a:rPr>
              <a:t>&lt;!DOCTYPE html&gt;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66"/>
                </a:solidFill>
              </a:rPr>
              <a:t>&lt;html  </a:t>
            </a:r>
            <a:r>
              <a:rPr lang="en-US" altLang="zh-CN" sz="2400" b="1" dirty="0" err="1" smtClean="0">
                <a:solidFill>
                  <a:srgbClr val="FF0066"/>
                </a:solidFill>
              </a:rPr>
              <a:t>lang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="en"&gt;</a:t>
            </a:r>
            <a:endParaRPr lang="en-US" altLang="zh-CN" sz="2400" b="1" dirty="0" smtClean="0">
              <a:solidFill>
                <a:srgbClr val="FF0066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 &lt;head&gt;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&lt;meta charset="UTF-8"&gt;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&lt;title&gt;Document&lt;/title&gt;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&lt;/head&gt;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   &lt;body&gt;	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   &lt;/body&gt;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66"/>
                </a:solidFill>
              </a:rPr>
              <a:t>&lt;/html&gt;</a:t>
            </a:r>
            <a:endParaRPr lang="en-US" altLang="zh-CN" sz="2400" b="1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</a:t>
            </a:r>
            <a:r>
              <a:rPr lang="zh-CN" altLang="en-US"/>
              <a:t>头部标签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0785"/>
            <a:ext cx="10515600" cy="5415915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/>
              <a:t>写在</a:t>
            </a:r>
            <a:r>
              <a:rPr lang="en-US" altLang="zh-CN"/>
              <a:t>head</a:t>
            </a:r>
            <a:r>
              <a:rPr lang="zh-CN" altLang="en-US"/>
              <a:t>标签内部的标签，是整个网页的公共属性，</a:t>
            </a:r>
            <a:r>
              <a:rPr lang="zh-CN" altLang="en-US">
                <a:sym typeface="+mn-ea"/>
              </a:rPr>
              <a:t>头部标签内容</a:t>
            </a:r>
            <a:r>
              <a:rPr lang="zh-CN" altLang="en-US"/>
              <a:t>是网页头部信息不会显示在浏览器中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&lt;title&gt;网页标题&lt;/title&gt;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&lt;meta&gt;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&lt;meta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charset="UTF-8"</a:t>
            </a:r>
            <a:r>
              <a:rPr lang="zh-CN" altLang="en-US"/>
              <a:t>&gt;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&lt;meta name="robots" content="all" /&gt;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&lt;meta name="keywords" content="</a:t>
            </a:r>
            <a:r>
              <a:rPr lang="zh-CN" altLang="zh-CN" dirty="0">
                <a:sym typeface="+mn-ea"/>
              </a:rPr>
              <a:t>html</a:t>
            </a:r>
            <a:r>
              <a:rPr lang="en-US" altLang="zh-CN" dirty="0">
                <a:sym typeface="+mn-ea"/>
              </a:rPr>
              <a:t>,</a:t>
            </a:r>
            <a:r>
              <a:rPr lang="zh-CN" altLang="zh-CN" dirty="0">
                <a:sym typeface="+mn-ea"/>
              </a:rPr>
              <a:t>w3c </a:t>
            </a:r>
            <a:r>
              <a:rPr lang="en-US" altLang="zh-CN" dirty="0">
                <a:sym typeface="+mn-ea"/>
              </a:rPr>
              <a:t>,web</a:t>
            </a:r>
            <a:r>
              <a:rPr lang="zh-CN" altLang="en-US">
                <a:sym typeface="+mn-ea"/>
              </a:rPr>
              <a:t>"</a:t>
            </a:r>
            <a:r>
              <a:rPr lang="zh-CN" altLang="en-US"/>
              <a:t> &gt;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&lt;meta name="description" content="</a:t>
            </a:r>
            <a:r>
              <a:rPr lang="en-US" altLang="zh-CN"/>
              <a:t>AAA</a:t>
            </a:r>
            <a:r>
              <a:rPr lang="zh-CN" altLang="en-US"/>
              <a:t>软件学院html课程"&gt;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&lt;meta name="author" content=“andy" /&gt;   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&lt;meta http-equiv="refresh" content="5;url=http://www</a:t>
            </a:r>
            <a:r>
              <a:rPr lang="en-US" altLang="zh-CN"/>
              <a:t>.baidu</a:t>
            </a:r>
            <a:r>
              <a:rPr lang="zh-CN" altLang="en-US"/>
              <a:t>.com"&gt;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&lt;link rel="stylesheet" type="text/css" href="index.css" /&gt;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&lt;script type="text/javascript"  src="jquery.js"&gt;&lt;/script&gt;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zh-CN"/>
              <a:t>title</a:t>
            </a:r>
            <a:endParaRPr lang="zh-CN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定义网页标题，显示在浏览器的标题栏中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有利于搜索引擎（也是在搜索引擎中显示的标题）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一般不超过80个字符，而且词语间要用英文“-”隔开</a:t>
            </a:r>
            <a:endParaRPr lang="zh-CN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3695065"/>
            <a:ext cx="8499475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56480"/>
          </a:xfrm>
        </p:spPr>
        <p:txBody>
          <a:bodyPr>
            <a:normAutofit/>
          </a:bodyPr>
          <a:p>
            <a:r>
              <a:rPr lang="en-US"/>
              <a:t>Web</a:t>
            </a:r>
            <a:r>
              <a:rPr lang="zh-CN" altLang="en-US"/>
              <a:t>标准</a:t>
            </a:r>
            <a:endParaRPr lang="zh-CN" altLang="en-US"/>
          </a:p>
          <a:p>
            <a:r>
              <a:rPr lang="zh-CN" altLang="en-US"/>
              <a:t>开发环境</a:t>
            </a:r>
            <a:endParaRPr lang="zh-CN" altLang="en-US"/>
          </a:p>
          <a:p>
            <a:r>
              <a:rPr lang="en-US" altLang="zh-CN"/>
              <a:t>HTML</a:t>
            </a:r>
            <a:r>
              <a:rPr lang="zh-CN" altLang="en-US"/>
              <a:t>语法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meta</a:t>
            </a:r>
            <a:endParaRPr lang="zh-CN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9985"/>
            <a:ext cx="10515600" cy="5382260"/>
          </a:xfrm>
        </p:spPr>
        <p:txBody>
          <a:bodyPr>
            <a:normAutofit fontScale="7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&lt;meta charset="UTF-8"&gt;</a:t>
            </a:r>
            <a:endParaRPr lang="zh-CN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网页汉字编码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&lt;meta name="robots" content="all" /&gt;</a:t>
            </a:r>
            <a:endParaRPr lang="zh-CN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表示网页允许被搜索引擎搜索  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&lt;meta name="keywords" content="html</a:t>
            </a:r>
            <a:r>
              <a:rPr lang="en-US" altLang="zh-CN" dirty="0"/>
              <a:t>,</a:t>
            </a:r>
            <a:r>
              <a:rPr lang="zh-CN" altLang="zh-CN" dirty="0"/>
              <a:t>w3c </a:t>
            </a:r>
            <a:r>
              <a:rPr lang="en-US" altLang="zh-CN" dirty="0"/>
              <a:t>,</a:t>
            </a:r>
            <a:r>
              <a:rPr lang="en-US" altLang="zh-CN" dirty="0"/>
              <a:t>web</a:t>
            </a:r>
            <a:r>
              <a:rPr lang="zh-CN" altLang="zh-CN" dirty="0">
                <a:sym typeface="+mn-ea"/>
              </a:rPr>
              <a:t>"</a:t>
            </a:r>
            <a:r>
              <a:rPr lang="zh-CN" altLang="zh-CN" dirty="0"/>
              <a:t> &gt;</a:t>
            </a:r>
            <a:endParaRPr lang="zh-CN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网页关键词</a:t>
            </a:r>
            <a:r>
              <a:rPr lang="en-US" altLang="zh-CN" dirty="0"/>
              <a:t>,</a:t>
            </a:r>
            <a:r>
              <a:rPr lang="zh-CN" altLang="en-US" dirty="0"/>
              <a:t>关键词不宜过多，关键词之间要用英文逗号分隔开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&lt;meta name="description" content="AAA软件学院html课程"&gt;</a:t>
            </a:r>
            <a:endParaRPr lang="zh-CN" altLang="zh-CN" dirty="0"/>
          </a:p>
          <a:p>
            <a:pPr lvl="1">
              <a:lnSpc>
                <a:spcPct val="120000"/>
              </a:lnSpc>
            </a:pPr>
            <a:r>
              <a:rPr lang="zh-CN" altLang="zh-CN" sz="2400" dirty="0"/>
              <a:t>网页描述</a:t>
            </a:r>
            <a:r>
              <a:rPr lang="en-US" altLang="zh-CN" sz="2400" dirty="0"/>
              <a:t>,一般不超过150个字符，描述内容要和页面内容相关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dirty="0"/>
              <a:t>&lt;meta name="author" content=“andy" /&gt; </a:t>
            </a:r>
            <a:endParaRPr lang="zh-CN" altLang="zh-CN" dirty="0"/>
          </a:p>
          <a:p>
            <a:pPr lvl="1">
              <a:lnSpc>
                <a:spcPct val="120000"/>
              </a:lnSpc>
            </a:pPr>
            <a:r>
              <a:rPr lang="zh-CN" altLang="zh-CN" sz="2400" dirty="0"/>
              <a:t>网页作者</a:t>
            </a:r>
            <a:endParaRPr lang="zh-CN" altLang="zh-CN" sz="2400" dirty="0"/>
          </a:p>
          <a:p>
            <a:pPr lvl="0">
              <a:lnSpc>
                <a:spcPct val="120000"/>
              </a:lnSpc>
            </a:pPr>
            <a:r>
              <a:rPr lang="zh-CN" altLang="en-US">
                <a:sym typeface="+mn-ea"/>
              </a:rPr>
              <a:t>&lt;meta http-equiv="refresh" content="5;url=http://www.</a:t>
            </a:r>
            <a:r>
              <a:rPr lang="en-US" altLang="zh-CN">
                <a:sym typeface="+mn-ea"/>
              </a:rPr>
              <a:t>baidu</a:t>
            </a:r>
            <a:r>
              <a:rPr lang="zh-CN" altLang="en-US">
                <a:sym typeface="+mn-ea"/>
              </a:rPr>
              <a:t>.com"&gt;</a:t>
            </a:r>
            <a:endParaRPr lang="zh-CN" altLang="zh-CN" sz="2800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zh-CN" sz="2400" dirty="0"/>
              <a:t>网页</a:t>
            </a:r>
            <a:r>
              <a:rPr lang="en-US" altLang="zh-CN" sz="2400" dirty="0"/>
              <a:t>5</a:t>
            </a:r>
            <a:r>
              <a:rPr lang="zh-CN" altLang="en-US" sz="2400" dirty="0"/>
              <a:t>秒后跳转到百度</a:t>
            </a:r>
            <a:endParaRPr lang="zh-CN" altLang="zh-CN" sz="2400" dirty="0"/>
          </a:p>
          <a:p>
            <a:pPr marL="0" lvl="0" indent="0">
              <a:lnSpc>
                <a:spcPct val="8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PS: </a:t>
            </a:r>
            <a:r>
              <a:rPr lang="zh-CN" altLang="en-US"/>
              <a:t>关于编码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ASCII编码</a:t>
            </a:r>
            <a:endParaRPr lang="zh-CN" altLang="en-US"/>
          </a:p>
          <a:p>
            <a:r>
              <a:rPr lang="zh-CN" altLang="en-US"/>
              <a:t>GBK编码</a:t>
            </a:r>
            <a:endParaRPr lang="zh-CN" altLang="en-US"/>
          </a:p>
          <a:p>
            <a:r>
              <a:rPr lang="zh-CN" altLang="en-US"/>
              <a:t>Unicode</a:t>
            </a:r>
            <a:r>
              <a:rPr lang="zh-CN" altLang="en-US">
                <a:sym typeface="+mn-ea"/>
              </a:rPr>
              <a:t>编码</a:t>
            </a:r>
            <a:endParaRPr lang="zh-CN" altLang="en-US"/>
          </a:p>
          <a:p>
            <a:r>
              <a:rPr lang="zh-CN" altLang="en-US"/>
              <a:t>UTF-8</a:t>
            </a:r>
            <a:r>
              <a:rPr lang="zh-CN" altLang="en-US">
                <a:sym typeface="+mn-ea"/>
              </a:rPr>
              <a:t>编码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ASCII编码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647565"/>
          </a:xfrm>
        </p:spPr>
        <p:txBody>
          <a:bodyPr>
            <a:normAutofit fontScale="70000"/>
          </a:bodyPr>
          <a:p>
            <a:pPr>
              <a:lnSpc>
                <a:spcPct val="170000"/>
              </a:lnSpc>
            </a:pPr>
            <a:r>
              <a:rPr lang="en-US" altLang="zh-CN"/>
              <a:t> </a:t>
            </a:r>
            <a:r>
              <a:rPr lang="zh-CN" altLang="en-US"/>
              <a:t>ASCII(American Standard Code for Information Interchange，美国标准信息交换代码)是基于拉丁字母的一套电脑编码系统，主要用于显示现代英语和其他西欧语言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  ASCII 码使用指定的7 位或8 位二进制数组合来表示128 或256 种可能的字符。标准ASCII 码也叫基础ASCII码，使用7 位二进制数（剩下的1位二进制为0）来表示所有的大写和小写字母，数字0 到9、标点符号， 以及在美式英语中使用的特殊控制字符。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 ASII</a:t>
            </a:r>
            <a:r>
              <a:rPr lang="zh-CN" altLang="en-US"/>
              <a:t>码中一个字符占</a:t>
            </a:r>
            <a:r>
              <a:rPr lang="en-US" altLang="zh-CN"/>
              <a:t>1</a:t>
            </a:r>
            <a:r>
              <a:rPr lang="zh-CN" altLang="en-US"/>
              <a:t>个字节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ASCII</a:t>
            </a:r>
            <a:r>
              <a:rPr lang="zh-CN" altLang="en-US"/>
              <a:t>编码表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315" y="1146175"/>
            <a:ext cx="8753475" cy="53193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GBK</a:t>
            </a:r>
            <a:r>
              <a:rPr lang="zh-CN" altLang="en-US">
                <a:sym typeface="+mn-ea"/>
              </a:rPr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400"/>
              <a:t>由于ASCII编码不支持中文，因此，当中国人用到计算机时，就需要寻求一种编码方式来支持中文。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zh-CN" altLang="en-US" sz="2400"/>
              <a:t>国人就定义了一套编码规则：当字符小于127位时，与ASCII的字符相同，但当两个大于127的字符连接在一起时，就代表一个汉字，这种扩展之后的编码方案称之为GBK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en-US" altLang="zh-CN" sz="2400"/>
              <a:t>GBK</a:t>
            </a:r>
            <a:r>
              <a:rPr lang="zh-CN" altLang="en-US" sz="2400"/>
              <a:t>中一个汉字占</a:t>
            </a:r>
            <a:r>
              <a:rPr lang="en-US" altLang="zh-CN" sz="2400"/>
              <a:t>2</a:t>
            </a:r>
            <a:r>
              <a:rPr lang="zh-CN" altLang="en-US" sz="2400"/>
              <a:t>个字节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en-US" altLang="zh-CN" sz="2400">
                <a:sym typeface="+mn-ea"/>
              </a:rPr>
              <a:t>GBK</a:t>
            </a:r>
            <a:r>
              <a:rPr lang="zh-CN" altLang="en-US" sz="2400">
                <a:sym typeface="+mn-ea"/>
              </a:rPr>
              <a:t>中一个英文占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个字节</a:t>
            </a:r>
            <a:endParaRPr lang="zh-CN" altLang="en-US" sz="2400"/>
          </a:p>
          <a:p>
            <a:pPr>
              <a:lnSpc>
                <a:spcPct val="140000"/>
              </a:lnSpc>
            </a:pP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Unicode编码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04575"/>
            <a:ext cx="10515600" cy="4351338"/>
          </a:xfrm>
        </p:spPr>
        <p:txBody>
          <a:bodyPr>
            <a:normAutofit fontScale="90000" lnSpcReduction="10000"/>
          </a:bodyPr>
          <a:p>
            <a:pPr>
              <a:lnSpc>
                <a:spcPct val="140000"/>
              </a:lnSpc>
            </a:pPr>
            <a:r>
              <a:rPr lang="zh-CN" altLang="en-US"/>
              <a:t> 因为世界国家很多，每个国家都定义一套自己的编码标准，结果相互之间谁也不懂谁的编码，就无法进行很好的沟通交流，所以及时的出现了一个组织ISO（国际标准化组织）决定定义一套编码方案来解决所有国家的编码问题，这个新的编码方案就叫做Unicode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 ISO规定：每个字符必须使用</a:t>
            </a:r>
            <a:r>
              <a:rPr lang="en-US" altLang="zh-CN"/>
              <a:t>2</a:t>
            </a:r>
            <a:r>
              <a:rPr lang="zh-CN" altLang="en-US"/>
              <a:t>个字节，即用16位二进制来表示所有的字符，不论是英文还是汉字都占</a:t>
            </a:r>
            <a:r>
              <a:rPr lang="en-US" altLang="zh-CN"/>
              <a:t>2</a:t>
            </a:r>
            <a:r>
              <a:rPr lang="zh-CN" altLang="en-US"/>
              <a:t>个字节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由于传输ASCII表里的字符时，实际上可以只用</a:t>
            </a:r>
            <a:r>
              <a:rPr lang="en-US" altLang="zh-CN"/>
              <a:t>1</a:t>
            </a:r>
            <a:r>
              <a:rPr lang="zh-CN" altLang="en-US"/>
              <a:t>个字节就可以表示，所以，这种编码方案在传输数据比较浪费带宽，存储数据比较浪费硬盘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UTF-8编码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由于Unicode比较浪费网络带宽和硬盘，因此为了解决这个问题，在Unicode的基础上，定义了一套编码规则UTF-8，采用1-4个字符进行传输和存储数据。</a:t>
            </a:r>
            <a:endParaRPr lang="zh-CN" altLang="en-US"/>
          </a:p>
          <a:p>
            <a:r>
              <a:rPr lang="zh-CN" altLang="en-US"/>
              <a:t>utf-8中一个汉字是占3个字节</a:t>
            </a:r>
            <a:endParaRPr lang="zh-CN" altLang="en-US"/>
          </a:p>
          <a:p>
            <a:r>
              <a:rPr lang="en-US" altLang="zh-CN"/>
              <a:t>utf-8</a:t>
            </a:r>
            <a:r>
              <a:rPr lang="zh-CN" altLang="en-US"/>
              <a:t>中一个英文字母占</a:t>
            </a:r>
            <a:r>
              <a:rPr lang="en-US" altLang="zh-CN"/>
              <a:t>1</a:t>
            </a:r>
            <a:r>
              <a:rPr lang="zh-CN" altLang="en-US"/>
              <a:t>个字节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6.3 link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引入</a:t>
            </a:r>
            <a:r>
              <a:rPr lang="en-US" altLang="zh-CN"/>
              <a:t>css</a:t>
            </a:r>
            <a:r>
              <a:rPr lang="zh-CN" altLang="en-US"/>
              <a:t>样式文件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&lt;link rel="stylesheet" type="text/css" href="index.css" /&gt;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6.4 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引入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&lt;script type="text/javascript"  src="jquery.js"&gt;&lt;/script&gt;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文本标签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5032375"/>
          </a:xfrm>
        </p:spPr>
        <p:txBody>
          <a:bodyPr>
            <a:normAutofit/>
          </a:bodyPr>
          <a:p>
            <a:r>
              <a:rPr lang="zh-CN" altLang="en-US"/>
              <a:t>标题</a:t>
            </a:r>
            <a:endParaRPr lang="zh-CN" altLang="en-US"/>
          </a:p>
          <a:p>
            <a:r>
              <a:rPr lang="zh-CN" altLang="en-US"/>
              <a:t>段落</a:t>
            </a:r>
            <a:endParaRPr lang="zh-CN" altLang="en-US"/>
          </a:p>
          <a:p>
            <a:r>
              <a:rPr lang="zh-CN" altLang="en-US"/>
              <a:t>格式化</a:t>
            </a:r>
            <a:endParaRPr lang="zh-CN" altLang="en-US"/>
          </a:p>
          <a:p>
            <a:r>
              <a:rPr lang="zh-CN" altLang="en-US"/>
              <a:t>预格式化</a:t>
            </a:r>
            <a:endParaRPr lang="zh-CN" altLang="en-US"/>
          </a:p>
          <a:p>
            <a:r>
              <a:rPr lang="zh-CN" altLang="en-US"/>
              <a:t>换行</a:t>
            </a:r>
            <a:endParaRPr lang="zh-CN" altLang="en-US"/>
          </a:p>
          <a:p>
            <a:r>
              <a:rPr lang="zh-CN" altLang="en-US"/>
              <a:t>水平线</a:t>
            </a:r>
            <a:endParaRPr lang="zh-CN" altLang="en-US"/>
          </a:p>
          <a:p>
            <a:r>
              <a:rPr lang="zh-CN" altLang="en-US"/>
              <a:t>上标</a:t>
            </a:r>
            <a:endParaRPr lang="zh-CN" altLang="en-US"/>
          </a:p>
          <a:p>
            <a:r>
              <a:rPr lang="zh-CN" altLang="en-US"/>
              <a:t>下标</a:t>
            </a:r>
            <a:endParaRPr lang="zh-CN" altLang="en-US"/>
          </a:p>
          <a:p>
            <a:r>
              <a:rPr lang="zh-CN" altLang="en-US"/>
              <a:t>字符实体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270" y="2298700"/>
            <a:ext cx="6665595" cy="132588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Web</a:t>
            </a:r>
            <a:r>
              <a:rPr lang="zh-CN" altLang="en-US" sz="4800" dirty="0">
                <a:solidFill>
                  <a:schemeClr val="tx1"/>
                </a:solidFill>
              </a:rPr>
              <a:t>标准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7.1 </a:t>
            </a:r>
            <a:r>
              <a:rPr lang="zh-CN" altLang="en-US">
                <a:sym typeface="+mn-ea"/>
              </a:rPr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185" y="1061720"/>
            <a:ext cx="11365230" cy="5415280"/>
          </a:xfrm>
        </p:spPr>
        <p:txBody>
          <a:bodyPr>
            <a:normAutofit fontScale="80000" lnSpcReduction="20000"/>
          </a:bodyPr>
          <a:lstStyle/>
          <a:p>
            <a:pPr marL="0" indent="0">
              <a:lnSpc>
                <a:spcPct val="120000"/>
              </a:lnSpc>
              <a:buFont typeface="华文细黑" panose="02010600040101010101" pitchFamily="2" charset="-122"/>
              <a:buNone/>
            </a:pPr>
            <a:r>
              <a:rPr lang="en-US" altLang="zh-CN" dirty="0">
                <a:solidFill>
                  <a:schemeClr val="tx1"/>
                </a:solidFill>
              </a:rPr>
              <a:t>&lt;h1&gt;</a:t>
            </a:r>
            <a:r>
              <a:rPr lang="en-US" altLang="zh-CN" dirty="0" err="1">
                <a:solidFill>
                  <a:schemeClr val="tx1"/>
                </a:solidFill>
              </a:rPr>
              <a:t>这是标题</a:t>
            </a:r>
            <a:r>
              <a:rPr lang="en-US" altLang="zh-CN" dirty="0">
                <a:solidFill>
                  <a:schemeClr val="tx1"/>
                </a:solidFill>
              </a:rPr>
              <a:t> 1&lt;/h1&gt;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华文细黑" panose="02010600040101010101" pitchFamily="2" charset="-122"/>
              <a:buNone/>
            </a:pPr>
            <a:r>
              <a:rPr lang="en-US" altLang="zh-CN" dirty="0">
                <a:solidFill>
                  <a:schemeClr val="tx1"/>
                </a:solidFill>
              </a:rPr>
              <a:t>&lt;h2&gt;</a:t>
            </a:r>
            <a:r>
              <a:rPr lang="en-US" altLang="zh-CN" dirty="0" err="1">
                <a:solidFill>
                  <a:schemeClr val="tx1"/>
                </a:solidFill>
              </a:rPr>
              <a:t>这是标题</a:t>
            </a:r>
            <a:r>
              <a:rPr lang="en-US" altLang="zh-CN" dirty="0">
                <a:solidFill>
                  <a:schemeClr val="tx1"/>
                </a:solidFill>
              </a:rPr>
              <a:t> 2&lt;/h2&gt;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华文细黑" panose="02010600040101010101" pitchFamily="2" charset="-122"/>
              <a:buNone/>
            </a:pPr>
            <a:r>
              <a:rPr lang="en-US" altLang="zh-CN" dirty="0">
                <a:solidFill>
                  <a:schemeClr val="tx1"/>
                </a:solidFill>
              </a:rPr>
              <a:t>&lt;h3&gt;</a:t>
            </a:r>
            <a:r>
              <a:rPr lang="en-US" altLang="zh-CN" dirty="0" err="1">
                <a:solidFill>
                  <a:schemeClr val="tx1"/>
                </a:solidFill>
              </a:rPr>
              <a:t>这是标题</a:t>
            </a:r>
            <a:r>
              <a:rPr lang="en-US" altLang="zh-CN" dirty="0">
                <a:solidFill>
                  <a:schemeClr val="tx1"/>
                </a:solidFill>
              </a:rPr>
              <a:t> 3&lt;/h3&gt;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华文细黑" panose="02010600040101010101" pitchFamily="2" charset="-122"/>
              <a:buNone/>
            </a:pPr>
            <a:r>
              <a:rPr lang="en-US" altLang="zh-CN" dirty="0">
                <a:solidFill>
                  <a:schemeClr val="tx1"/>
                </a:solidFill>
              </a:rPr>
              <a:t>&lt;h4&gt;</a:t>
            </a:r>
            <a:r>
              <a:rPr lang="en-US" altLang="zh-CN" dirty="0" err="1">
                <a:solidFill>
                  <a:schemeClr val="tx1"/>
                </a:solidFill>
              </a:rPr>
              <a:t>这是标题</a:t>
            </a:r>
            <a:r>
              <a:rPr lang="en-US" altLang="zh-CN" dirty="0">
                <a:solidFill>
                  <a:schemeClr val="tx1"/>
                </a:solidFill>
              </a:rPr>
              <a:t> 4&lt;/h4&gt;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华文细黑" panose="02010600040101010101" pitchFamily="2" charset="-122"/>
              <a:buNone/>
            </a:pPr>
            <a:r>
              <a:rPr lang="en-US" altLang="zh-CN" dirty="0">
                <a:solidFill>
                  <a:schemeClr val="tx1"/>
                </a:solidFill>
              </a:rPr>
              <a:t>&lt;h5&gt;</a:t>
            </a:r>
            <a:r>
              <a:rPr lang="en-US" altLang="zh-CN" dirty="0" err="1">
                <a:solidFill>
                  <a:schemeClr val="tx1"/>
                </a:solidFill>
              </a:rPr>
              <a:t>这是标题</a:t>
            </a:r>
            <a:r>
              <a:rPr lang="en-US" altLang="zh-CN" dirty="0">
                <a:solidFill>
                  <a:schemeClr val="tx1"/>
                </a:solidFill>
              </a:rPr>
              <a:t> 5&lt;/h5&gt;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华文细黑" panose="02010600040101010101" pitchFamily="2" charset="-122"/>
              <a:buNone/>
            </a:pPr>
            <a:r>
              <a:rPr lang="en-US" altLang="zh-CN" dirty="0">
                <a:solidFill>
                  <a:schemeClr val="tx1"/>
                </a:solidFill>
              </a:rPr>
              <a:t>&lt;h6&gt;</a:t>
            </a:r>
            <a:r>
              <a:rPr lang="en-US" altLang="zh-CN" dirty="0" err="1">
                <a:solidFill>
                  <a:schemeClr val="tx1"/>
                </a:solidFill>
              </a:rPr>
              <a:t>这是标题</a:t>
            </a:r>
            <a:r>
              <a:rPr lang="en-US" altLang="zh-CN" dirty="0">
                <a:solidFill>
                  <a:schemeClr val="tx1"/>
                </a:solidFill>
              </a:rPr>
              <a:t> 6&lt;/h6&gt;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、&lt;h1&gt; - &lt;h6&gt; 标签可定义标题。&lt;h1&gt; 定义最大的标题。&lt;h6&gt; 定义最小的标题。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、由于 h 元素拥有确切的语义，因此请您慎重地选择恰当的标签层级来构建文档的结构。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、标题拥有</a:t>
            </a:r>
            <a:r>
              <a:rPr lang="en-US" altLang="zh-CN" dirty="0">
                <a:solidFill>
                  <a:schemeClr val="tx1"/>
                </a:solidFill>
              </a:rPr>
              <a:t>align</a:t>
            </a:r>
            <a:r>
              <a:rPr lang="zh-CN" altLang="en-US" dirty="0">
                <a:solidFill>
                  <a:schemeClr val="tx1"/>
                </a:solidFill>
              </a:rPr>
              <a:t>属性，值可以设置为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eft、center、right、justify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但是</a:t>
            </a:r>
            <a:r>
              <a:rPr lang="en-US" altLang="zh-CN" dirty="0">
                <a:solidFill>
                  <a:schemeClr val="tx1"/>
                </a:solidFill>
              </a:rPr>
              <a:t>w3c</a:t>
            </a:r>
            <a:r>
              <a:rPr lang="zh-CN" altLang="en-US" dirty="0">
                <a:solidFill>
                  <a:schemeClr val="tx1"/>
                </a:solidFill>
              </a:rPr>
              <a:t>不推荐使用</a:t>
            </a:r>
            <a:r>
              <a:rPr lang="en-US" altLang="zh-CN" dirty="0">
                <a:solidFill>
                  <a:schemeClr val="tx1"/>
                </a:solidFill>
              </a:rPr>
              <a:t>align</a:t>
            </a:r>
            <a:r>
              <a:rPr lang="zh-CN" altLang="en-US" dirty="0">
                <a:solidFill>
                  <a:schemeClr val="tx1"/>
                </a:solidFill>
              </a:rPr>
              <a:t>属性，建议使用</a:t>
            </a:r>
            <a:r>
              <a:rPr lang="en-US" altLang="zh-CN" dirty="0">
                <a:solidFill>
                  <a:schemeClr val="tx1"/>
                </a:solidFill>
              </a:rPr>
              <a:t>css</a:t>
            </a:r>
            <a:r>
              <a:rPr lang="zh-CN" altLang="en-US" dirty="0">
                <a:solidFill>
                  <a:schemeClr val="tx1"/>
                </a:solidFill>
              </a:rPr>
              <a:t>来实现水平对齐效果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华文细黑" panose="02010600040101010101" pitchFamily="2" charset="-122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96180" y="1061720"/>
            <a:ext cx="2425700" cy="2559685"/>
          </a:xfrm>
          <a:prstGeom prst="rect">
            <a:avLst/>
          </a:prstGeom>
          <a:noFill/>
          <a:ln w="28575">
            <a:solidFill>
              <a:srgbClr val="FF9900"/>
            </a:solidFill>
            <a:rou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971" y="312701"/>
            <a:ext cx="10515600" cy="72677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7.2 </a:t>
            </a:r>
            <a:r>
              <a:rPr lang="zh-CN" altLang="en-US" b="1" dirty="0"/>
              <a:t>段落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1419225"/>
            <a:ext cx="11102340" cy="5112385"/>
          </a:xfrm>
        </p:spPr>
        <p:txBody>
          <a:bodyPr>
            <a:normAutofit/>
          </a:bodyPr>
          <a:lstStyle/>
          <a:p>
            <a:pPr fontAlgn="base">
              <a:lnSpc>
                <a:spcPct val="160000"/>
              </a:lnSpc>
            </a:pPr>
            <a:r>
              <a:rPr sz="2400" dirty="0">
                <a:solidFill>
                  <a:schemeClr val="tx1"/>
                </a:solidFill>
              </a:rPr>
              <a:t>p 标签定义段落。</a:t>
            </a:r>
            <a:endParaRPr sz="2400" dirty="0">
              <a:solidFill>
                <a:schemeClr val="tx1"/>
              </a:solidFill>
            </a:endParaRPr>
          </a:p>
          <a:p>
            <a:pPr fontAlgn="base">
              <a:lnSpc>
                <a:spcPct val="160000"/>
              </a:lnSpc>
            </a:pPr>
            <a:r>
              <a:rPr sz="2400" dirty="0">
                <a:solidFill>
                  <a:schemeClr val="tx1"/>
                </a:solidFill>
              </a:rPr>
              <a:t>p </a:t>
            </a:r>
            <a:r>
              <a:rPr sz="2400" dirty="0">
                <a:solidFill>
                  <a:schemeClr val="tx1"/>
                </a:solidFill>
                <a:sym typeface="+mn-ea"/>
              </a:rPr>
              <a:t>标签</a:t>
            </a:r>
            <a:r>
              <a:rPr sz="2400" dirty="0">
                <a:solidFill>
                  <a:schemeClr val="tx1"/>
                </a:solidFill>
              </a:rPr>
              <a:t>会自动在其前后创建一</a:t>
            </a:r>
            <a:r>
              <a:rPr lang="zh-CN" sz="2400" dirty="0">
                <a:solidFill>
                  <a:schemeClr val="tx1"/>
                </a:solidFill>
              </a:rPr>
              <a:t>些段落间距</a:t>
            </a:r>
            <a:r>
              <a:rPr sz="2400" dirty="0">
                <a:solidFill>
                  <a:schemeClr val="tx1"/>
                </a:solidFill>
              </a:rPr>
              <a:t>。浏览器会自动添加这些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间距</a:t>
            </a:r>
            <a:r>
              <a:rPr sz="2400" dirty="0">
                <a:solidFill>
                  <a:schemeClr val="tx1"/>
                </a:solidFill>
              </a:rPr>
              <a:t>，您也可以在样式表中规定</a:t>
            </a:r>
            <a:endParaRPr sz="2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7.3 </a:t>
            </a:r>
            <a:r>
              <a:rPr lang="zh-CN" altLang="en-US"/>
              <a:t>格式化标签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5325745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/>
              <a:t>字体	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&lt;font color="颜色"    face="字体"   size="1~7" &gt;&lt;/font&gt;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粗体	&lt;b&gt;&lt;/b&gt;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斜体	&lt;i&gt;&lt;/i&gt;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下划线	&lt;u&gt;&lt;/u&gt;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删除线	&lt;del&gt;&lt;/del&gt;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zh-CN" altLang="en-US"/>
              <a:t>：以上标签</a:t>
            </a:r>
            <a:r>
              <a:rPr lang="en-US" altLang="zh-CN"/>
              <a:t>w3c</a:t>
            </a:r>
            <a:r>
              <a:rPr lang="zh-CN" altLang="en-US"/>
              <a:t>都不再推荐使用，建议使用</a:t>
            </a:r>
            <a:r>
              <a:rPr lang="en-US" altLang="zh-CN"/>
              <a:t>css</a:t>
            </a:r>
            <a:r>
              <a:rPr lang="zh-CN" altLang="en-US"/>
              <a:t>来实现效果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7.4 </a:t>
            </a:r>
            <a:r>
              <a:rPr lang="zh-CN" altLang="en-US" dirty="0">
                <a:sym typeface="+mn-ea"/>
              </a:rPr>
              <a:t>预</a:t>
            </a:r>
            <a:r>
              <a:rPr lang="zh-CN" altLang="en-US">
                <a:sym typeface="+mn-ea"/>
              </a:rPr>
              <a:t>格式化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pre标签可定义预格式化的文本。被包围在 pre 元素中的文本通常会保留空格和换行符。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3985" y="3218180"/>
            <a:ext cx="2023110" cy="2339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3144520"/>
            <a:ext cx="2205355" cy="23202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7.5 </a:t>
            </a:r>
            <a:r>
              <a:rPr lang="zh-CN" altLang="en-US"/>
              <a:t>换行与水平线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783455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zh-CN" altLang="en-US"/>
              <a:t>换行   &lt;br /&gt;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水平线 </a:t>
            </a:r>
            <a:r>
              <a:rPr lang="en-US" altLang="zh-CN"/>
              <a:t>&lt;hr /&gt;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zh-CN" altLang="en-US"/>
              <a:t>属性</a:t>
            </a:r>
            <a:endParaRPr lang="zh-CN" altLang="en-US"/>
          </a:p>
          <a:p>
            <a:pPr lvl="2">
              <a:lnSpc>
                <a:spcPct val="140000"/>
              </a:lnSpc>
            </a:pPr>
            <a:r>
              <a:rPr lang="zh-CN" altLang="en-US"/>
              <a:t>align  规定 </a:t>
            </a:r>
            <a:r>
              <a:rPr lang="en-US" altLang="zh-CN"/>
              <a:t>hr </a:t>
            </a:r>
            <a:r>
              <a:rPr lang="zh-CN" altLang="en-US"/>
              <a:t>元素的</a:t>
            </a:r>
            <a:r>
              <a:rPr lang="zh-CN" altLang="en-US"/>
              <a:t>对齐方式</a:t>
            </a:r>
            <a:endParaRPr lang="zh-CN" altLang="en-US"/>
          </a:p>
          <a:p>
            <a:pPr lvl="3">
              <a:lnSpc>
                <a:spcPct val="140000"/>
              </a:lnSpc>
            </a:pPr>
            <a:r>
              <a:rPr lang="zh-CN" altLang="en-US">
                <a:sym typeface="+mn-ea"/>
              </a:rPr>
              <a:t>center（居中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、left（左）、right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右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 </a:t>
            </a:r>
            <a:endParaRPr lang="zh-CN" altLang="en-US"/>
          </a:p>
          <a:p>
            <a:pPr lvl="2">
              <a:lnSpc>
                <a:spcPct val="140000"/>
              </a:lnSpc>
            </a:pPr>
            <a:r>
              <a:rPr lang="en-US" altLang="zh-CN"/>
              <a:t>size    规定 hr 元素的高度</a:t>
            </a:r>
            <a:endParaRPr lang="en-US" altLang="zh-CN"/>
          </a:p>
          <a:p>
            <a:pPr lvl="2">
              <a:lnSpc>
                <a:spcPct val="140000"/>
              </a:lnSpc>
            </a:pPr>
            <a:r>
              <a:rPr lang="en-US" altLang="zh-CN"/>
              <a:t>width 规定 hr 元素的宽度</a:t>
            </a:r>
            <a:endParaRPr lang="en-US" altLang="zh-CN"/>
          </a:p>
          <a:p>
            <a:pPr lvl="2">
              <a:lnSpc>
                <a:spcPct val="140000"/>
              </a:lnSpc>
            </a:pPr>
            <a:r>
              <a:rPr lang="en-US" altLang="zh-CN" dirty="0">
                <a:sym typeface="+mn-ea"/>
              </a:rPr>
              <a:t>color  </a:t>
            </a:r>
            <a:r>
              <a:rPr lang="zh-CN" altLang="en-US" dirty="0">
                <a:sym typeface="+mn-ea"/>
              </a:rPr>
              <a:t>规定 </a:t>
            </a:r>
            <a:r>
              <a:rPr lang="en-US" altLang="zh-CN" dirty="0">
                <a:sym typeface="+mn-ea"/>
              </a:rPr>
              <a:t>hr </a:t>
            </a:r>
            <a:r>
              <a:rPr lang="zh-CN" altLang="en-US" dirty="0">
                <a:sym typeface="+mn-ea"/>
              </a:rPr>
              <a:t>元素的颜色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7.6 </a:t>
            </a:r>
            <a:r>
              <a:rPr lang="zh-CN" altLang="en-US"/>
              <a:t>上标与下标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上标&lt;sup&gt;&lt;/sup&gt;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2&lt;sup&gt;10&lt;/sup&gt;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下标&lt;sub&gt;&lt;/sub&gt;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 H&lt;sub&gt;2&lt;/sub&gt;O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2479040"/>
            <a:ext cx="786130" cy="700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85" y="4702175"/>
            <a:ext cx="986155" cy="6527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7.7 </a:t>
            </a:r>
            <a:r>
              <a:rPr lang="zh-CN" altLang="en-US"/>
              <a:t>字符实体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/>
              <a:t>在 HTML 中，某些字符是预留的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在 HTML 中不能使用小于号（&lt;）和大于号（&gt;），这是因为浏览器会误认为它们是标签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如果希望正确地显示预留字符，我们必须在 HTML 源代码中使用字符实体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字符实体名称对大小写敏感！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58420"/>
            <a:ext cx="8009255" cy="63893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空格字符实体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5086985"/>
          </a:xfrm>
        </p:spPr>
        <p:txBody>
          <a:bodyPr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/>
              <a:t>在HTML中，如果你用空格键产生此空格，空格是不会累加的（只算1个）。要使用html实体表示才可累加，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&amp;nbsp;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sym typeface="+mn-ea"/>
              </a:rPr>
              <a:t>不换行空格，该空格占据宽度受字体影响明显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&amp;ensp;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半角空格</a:t>
            </a:r>
            <a:r>
              <a:rPr lang="zh-CN" altLang="en-US" sz="2400"/>
              <a:t>，占据的宽度正好是1/2个中文宽度</a:t>
            </a:r>
            <a:endParaRPr lang="zh-CN" altLang="en-US" sz="2400"/>
          </a:p>
          <a:p>
            <a:pPr lvl="0">
              <a:lnSpc>
                <a:spcPct val="120000"/>
              </a:lnSpc>
            </a:pPr>
            <a:r>
              <a:rPr lang="zh-CN" altLang="en-US" sz="2800"/>
              <a:t>&amp;emsp;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zh-CN" altLang="en-US" sz="2400"/>
              <a:t>全角空格，占据的宽度正好是1个中文宽度</a:t>
            </a:r>
            <a:endParaRPr lang="zh-CN" altLang="en-US" sz="2400"/>
          </a:p>
          <a:p>
            <a:pPr lvl="0">
              <a:lnSpc>
                <a:spcPct val="120000"/>
              </a:lnSpc>
            </a:pPr>
            <a:r>
              <a:rPr lang="en-US" altLang="zh-CN" sz="2800"/>
              <a:t>&amp;thinsp;</a:t>
            </a:r>
            <a:endParaRPr lang="en-US" altLang="zh-CN" sz="2800"/>
          </a:p>
          <a:p>
            <a:pPr lvl="1">
              <a:lnSpc>
                <a:spcPct val="120000"/>
              </a:lnSpc>
            </a:pPr>
            <a:r>
              <a:rPr lang="zh-CN" altLang="en-US" sz="2400"/>
              <a:t>瘦弱空格</a:t>
            </a:r>
            <a:r>
              <a:rPr lang="en-US" altLang="zh-CN" sz="2400"/>
              <a:t>,  </a:t>
            </a:r>
            <a:r>
              <a:rPr lang="zh-CN" altLang="en-US" sz="2400"/>
              <a:t>占据字体的</a:t>
            </a:r>
            <a:r>
              <a:rPr lang="en-US" altLang="zh-CN" sz="2400"/>
              <a:t>1/6</a:t>
            </a:r>
            <a:r>
              <a:rPr lang="zh-CN" altLang="en-US" sz="2400"/>
              <a:t>宽</a:t>
            </a:r>
            <a:r>
              <a:rPr lang="en-US" altLang="zh-CN" sz="2400"/>
              <a:t>,该空格占据宽度受字体影响明显</a:t>
            </a:r>
            <a:endParaRPr lang="en-US" altLang="zh-CN" sz="24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为什么要Web标准？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网页中的代码需要靠浏览器来解析执行，但因为各个浏览器内核不同，往往会导致显示效果存在差异。故而统一的</a:t>
            </a:r>
            <a:r>
              <a:rPr lang="en-US" altLang="zh-CN"/>
              <a:t>web</a:t>
            </a:r>
            <a:r>
              <a:rPr lang="zh-CN" altLang="en-US"/>
              <a:t>标准尤其重要。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524375" y="4859020"/>
            <a:ext cx="1213485" cy="38735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3796030"/>
            <a:ext cx="3457575" cy="2319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3579495"/>
            <a:ext cx="1051560" cy="2931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405" y="3567430"/>
            <a:ext cx="4083050" cy="262509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033895" y="4836160"/>
            <a:ext cx="1143635" cy="43307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5235575"/>
          </a:xfrm>
        </p:spPr>
        <p:txBody>
          <a:bodyPr>
            <a:normAutofit/>
          </a:bodyPr>
          <a:p>
            <a:r>
              <a:rPr lang="zh-CN" altLang="en-US"/>
              <a:t>Web标准不是某一个标准，而是由W3C组织和其他标准化组织制定的一系列标准的集合</a:t>
            </a:r>
            <a:endParaRPr lang="zh-CN" altLang="en-US"/>
          </a:p>
          <a:p>
            <a:r>
              <a:rPr lang="zh-CN" altLang="en-US"/>
              <a:t>三大</a:t>
            </a:r>
            <a:r>
              <a:rPr lang="en-US" altLang="zh-CN"/>
              <a:t>web</a:t>
            </a:r>
            <a:r>
              <a:rPr lang="zh-CN" altLang="en-US"/>
              <a:t>标准：</a:t>
            </a:r>
            <a:endParaRPr lang="zh-CN" altLang="en-US"/>
          </a:p>
          <a:p>
            <a:pPr lvl="1"/>
            <a:r>
              <a:rPr lang="zh-CN" altLang="en-US"/>
              <a:t>结构：</a:t>
            </a:r>
            <a:r>
              <a:rPr lang="en-US" altLang="zh-CN"/>
              <a:t>HTML</a:t>
            </a:r>
            <a:r>
              <a:rPr lang="zh-CN" altLang="en-US"/>
              <a:t>标准</a:t>
            </a:r>
            <a:endParaRPr lang="zh-CN" altLang="en-US"/>
          </a:p>
          <a:p>
            <a:pPr lvl="2"/>
            <a:r>
              <a:rPr lang="zh-CN" altLang="en-US"/>
              <a:t>HTML是网页内容的载体结构</a:t>
            </a:r>
            <a:endParaRPr lang="zh-CN" altLang="en-US"/>
          </a:p>
          <a:p>
            <a:pPr lvl="3"/>
            <a:r>
              <a:rPr lang="zh-CN" altLang="en-US"/>
              <a:t>网页内容就是网页制作者放在页面上想要让用户浏览的信息，可以包含文字、图片、超链接、视频等</a:t>
            </a:r>
            <a:endParaRPr lang="zh-CN" altLang="en-US"/>
          </a:p>
          <a:p>
            <a:pPr lvl="1"/>
            <a:r>
              <a:rPr lang="zh-CN" altLang="en-US"/>
              <a:t>表现：</a:t>
            </a:r>
            <a:r>
              <a:rPr lang="en-US" altLang="zh-CN"/>
              <a:t>CSS</a:t>
            </a:r>
            <a:r>
              <a:rPr lang="zh-CN" altLang="en-US"/>
              <a:t>标准</a:t>
            </a:r>
            <a:endParaRPr lang="zh-CN" altLang="en-US"/>
          </a:p>
          <a:p>
            <a:pPr lvl="2"/>
            <a:r>
              <a:rPr lang="zh-CN" altLang="en-US"/>
              <a:t>CSS是网页外在表现，包括布局和美化。</a:t>
            </a:r>
            <a:endParaRPr lang="zh-CN" altLang="en-US"/>
          </a:p>
          <a:p>
            <a:pPr lvl="1"/>
            <a:r>
              <a:rPr lang="zh-CN" altLang="en-US" sz="2400"/>
              <a:t>行为：</a:t>
            </a:r>
            <a:r>
              <a:rPr lang="en-US" altLang="zh-CN" sz="2400"/>
              <a:t>JavaScript</a:t>
            </a:r>
            <a:r>
              <a:rPr lang="zh-CN" altLang="en-US" sz="2400"/>
              <a:t>标准</a:t>
            </a:r>
            <a:endParaRPr lang="zh-CN" altLang="en-US" sz="2400"/>
          </a:p>
          <a:p>
            <a:pPr lvl="2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用来实现网页上的特效与交互等行为</a:t>
            </a:r>
            <a:endParaRPr kumimoji="1"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/>
          </a:p>
          <a:p>
            <a:pPr lvl="3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W3C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115" y="1214755"/>
            <a:ext cx="10869930" cy="2890520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/>
              <a:t>World Wide Web Consortium（万维网联盟）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创建于1994年10月在麻省理工学院计算机科学实验室成立。建立者是万维网的发明者蒂姆·伯纳斯·李（ Tim Berners-Lee  ）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W3C 最重要的工作是发展Web规范，这些规范描述了 Web 的通信协议（比如 HTML、 CSS 、ECMAScript</a:t>
            </a:r>
            <a:r>
              <a:rPr lang="zh-CN" altLang="en-US">
                <a:sym typeface="+mn-ea"/>
              </a:rPr>
              <a:t> 、</a:t>
            </a:r>
            <a:r>
              <a:rPr lang="en-US" altLang="zh-CN">
                <a:sym typeface="+mn-ea"/>
              </a:rPr>
              <a:t>BOM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DOM</a:t>
            </a:r>
            <a:r>
              <a:rPr lang="zh-CN" altLang="en-US"/>
              <a:t>）和其他的构建模块</a:t>
            </a:r>
            <a:endParaRPr lang="zh-CN" altLang="en-US"/>
          </a:p>
        </p:txBody>
      </p:sp>
      <p:pic>
        <p:nvPicPr>
          <p:cNvPr id="4" name="图片 3" descr="359b033b5bb5c9ea3aa21e94d539b6003af3b37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91790" y="4104640"/>
            <a:ext cx="2237740" cy="2298065"/>
          </a:xfrm>
          <a:prstGeom prst="rect">
            <a:avLst/>
          </a:prstGeom>
        </p:spPr>
      </p:pic>
      <p:pic>
        <p:nvPicPr>
          <p:cNvPr id="6" name="图片 5" descr="d439b6003af33a87a5542590c75c10385343b57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3275" y="4197350"/>
            <a:ext cx="318706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270" y="2298700"/>
            <a:ext cx="6665595" cy="1325880"/>
          </a:xfrm>
        </p:spPr>
        <p:txBody>
          <a:bodyPr>
            <a:normAutofit/>
          </a:bodyPr>
          <a:lstStyle/>
          <a:p>
            <a:pPr algn="ctr"/>
            <a:r>
              <a:rPr lang="zh-CN" sz="4800" dirty="0">
                <a:solidFill>
                  <a:schemeClr val="tx1"/>
                </a:solidFill>
              </a:rPr>
              <a:t>开发环境</a:t>
            </a:r>
            <a:endParaRPr lang="zh-CN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开发环境与运行环境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开发环境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运行环境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150110"/>
            <a:ext cx="1410335" cy="1108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40" y="4686681"/>
            <a:ext cx="1316850" cy="1281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70" y="2259965"/>
            <a:ext cx="1010285" cy="1036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5882"/>
          <a:stretch>
            <a:fillRect/>
          </a:stretch>
        </p:blipFill>
        <p:spPr>
          <a:xfrm>
            <a:off x="5309235" y="2304415"/>
            <a:ext cx="1320800" cy="1071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605" y="4691380"/>
            <a:ext cx="1276350" cy="127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470" y="4719320"/>
            <a:ext cx="1276350" cy="1252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开发工具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37781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记事本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Editplus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SublimeTex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t3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Visual Studio Code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WebStorm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HBuilder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Dreamweave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5882"/>
          <a:stretch>
            <a:fillRect/>
          </a:stretch>
        </p:blipFill>
        <p:spPr>
          <a:xfrm>
            <a:off x="2830830" y="3911600"/>
            <a:ext cx="857250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25" y="2601595"/>
            <a:ext cx="55753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3173095"/>
            <a:ext cx="795020" cy="698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40" y="4676775"/>
            <a:ext cx="671195" cy="668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785" y="5344795"/>
            <a:ext cx="732790" cy="690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070" y="1768475"/>
            <a:ext cx="669290" cy="748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00" y="1229360"/>
            <a:ext cx="594360" cy="6203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4388,&quot;width&quot;:3795}"/>
</p:tagLst>
</file>

<file path=ppt/theme/theme1.xml><?xml version="1.0" encoding="utf-8"?>
<a:theme xmlns:a="http://schemas.openxmlformats.org/drawingml/2006/main" name="高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4912</Words>
  <Application>WPS 演示</Application>
  <PresentationFormat>自定义</PresentationFormat>
  <Paragraphs>331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Heiti SC Light</vt:lpstr>
      <vt:lpstr>微软雅黑</vt:lpstr>
      <vt:lpstr>Arial</vt:lpstr>
      <vt:lpstr>Wingdings</vt:lpstr>
      <vt:lpstr>Arial Unicode MS</vt:lpstr>
      <vt:lpstr>Calibri</vt:lpstr>
      <vt:lpstr>华文细黑</vt:lpstr>
      <vt:lpstr>高勇</vt:lpstr>
      <vt:lpstr>PowerPoint 演示文稿</vt:lpstr>
      <vt:lpstr>本章内容</vt:lpstr>
      <vt:lpstr>Web标准</vt:lpstr>
      <vt:lpstr>为什么要Web标准？</vt:lpstr>
      <vt:lpstr>Web标准  </vt:lpstr>
      <vt:lpstr>W3C</vt:lpstr>
      <vt:lpstr>开发环境</vt:lpstr>
      <vt:lpstr>开发环境与运行环境</vt:lpstr>
      <vt:lpstr>开发工具</vt:lpstr>
      <vt:lpstr>HTML语法</vt:lpstr>
      <vt:lpstr>1  HTML</vt:lpstr>
      <vt:lpstr>2 HTML标签</vt:lpstr>
      <vt:lpstr>3 HTML元素</vt:lpstr>
      <vt:lpstr>PowerPoint 演示文稿</vt:lpstr>
      <vt:lpstr>5 HTML文档</vt:lpstr>
      <vt:lpstr>PowerPoint 演示文稿</vt:lpstr>
      <vt:lpstr>5 HTML5文档结构</vt:lpstr>
      <vt:lpstr>6 头部标签</vt:lpstr>
      <vt:lpstr>6.1 title</vt:lpstr>
      <vt:lpstr>6.2 meta</vt:lpstr>
      <vt:lpstr>PS: 关于编码</vt:lpstr>
      <vt:lpstr>ASCII编码</vt:lpstr>
      <vt:lpstr>ASCII编码表</vt:lpstr>
      <vt:lpstr>GBK编码</vt:lpstr>
      <vt:lpstr>Unicode编码</vt:lpstr>
      <vt:lpstr>UTF-8编码</vt:lpstr>
      <vt:lpstr>6.3 link</vt:lpstr>
      <vt:lpstr>6.4 script</vt:lpstr>
      <vt:lpstr>7、文本标签</vt:lpstr>
      <vt:lpstr>7.1 标题</vt:lpstr>
      <vt:lpstr>7.2 段落</vt:lpstr>
      <vt:lpstr>7.3 格式化标签</vt:lpstr>
      <vt:lpstr>7.4 预格式化</vt:lpstr>
      <vt:lpstr>7.5 换行与水平线</vt:lpstr>
      <vt:lpstr>7.6 上标与下标</vt:lpstr>
      <vt:lpstr>7.7 字符实体</vt:lpstr>
      <vt:lpstr>PowerPoint 演示文稿</vt:lpstr>
      <vt:lpstr>空格字符实体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722</cp:revision>
  <dcterms:created xsi:type="dcterms:W3CDTF">2016-09-06T02:25:00Z</dcterms:created>
  <dcterms:modified xsi:type="dcterms:W3CDTF">2020-12-14T07:00:40Z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