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559" r:id="rId5"/>
    <p:sldId id="678" r:id="rId6"/>
    <p:sldId id="679" r:id="rId7"/>
    <p:sldId id="680" r:id="rId8"/>
    <p:sldId id="693" r:id="rId9"/>
    <p:sldId id="692" r:id="rId10"/>
    <p:sldId id="681" r:id="rId11"/>
    <p:sldId id="694" r:id="rId12"/>
    <p:sldId id="697" r:id="rId13"/>
    <p:sldId id="698" r:id="rId14"/>
    <p:sldId id="700" r:id="rId15"/>
    <p:sldId id="699" r:id="rId16"/>
    <p:sldId id="701" r:id="rId17"/>
    <p:sldId id="702" r:id="rId18"/>
    <p:sldId id="714" r:id="rId19"/>
    <p:sldId id="715" r:id="rId20"/>
    <p:sldId id="716" r:id="rId21"/>
    <p:sldId id="26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8723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2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5435" y="164179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" y="38100"/>
            <a:ext cx="2716530" cy="683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335" y="6090285"/>
            <a:ext cx="5182235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3973078" y="260055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Char char="v"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Char char="ü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00000"/>
              </a:lnSpc>
              <a:buClr>
                <a:srgbClr val="FF000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00000"/>
              </a:lnSpc>
              <a:buClr>
                <a:srgbClr val="FF0000"/>
              </a:buCl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00000"/>
              </a:lnSpc>
              <a:buClr>
                <a:srgbClr val="FF0000"/>
              </a:buCl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kumimoji="1" lang="zh-CN" altLang="en-US" smtClean="0"/>
              <a:t> 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723245" y="6458585"/>
            <a:ext cx="7372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 sz="1600">
                <a:ln w="12700" cmpd="sng">
                  <a:solidFill>
                    <a:srgbClr val="FF0000"/>
                  </a:solidFill>
                  <a:prstDash val="solid"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600">
              <a:ln w="12700" cmpd="sng">
                <a:solidFill>
                  <a:srgbClr val="FF0000"/>
                </a:solidFill>
                <a:prstDash val="solid"/>
              </a:ln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" y="6610985"/>
            <a:ext cx="1057275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1317605" y="6619875"/>
            <a:ext cx="816610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3032" y="2478882"/>
            <a:ext cx="43230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HTML-2</a:t>
            </a:r>
            <a:endParaRPr lang="en-US" altLang="zh-CN" sz="8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7.1 table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table标签用于定义一个表格标签。</a:t>
            </a:r>
            <a:endParaRPr lang="zh-CN" alt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179632" y="2381399"/>
          <a:ext cx="8137525" cy="3997960"/>
        </p:xfrm>
        <a:graphic>
          <a:graphicData uri="http://schemas.openxmlformats.org/drawingml/2006/table">
            <a:tbl>
              <a:tblPr/>
              <a:tblGrid>
                <a:gridCol w="1584325"/>
                <a:gridCol w="6553200"/>
              </a:tblGrid>
              <a:tr h="3651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属性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描述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border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边框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bordercolor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边框颜色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cellspacing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单元格间距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cellpadding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单元格填充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width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宽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height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align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水平对齐方式 </a:t>
                      </a: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sym typeface="+mn-ea"/>
                        </a:rPr>
                        <a:t> left|center|right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bgcolor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背景颜色 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rules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规定单元格边框的哪个部分是可见的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none、group、rows、cols、all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7.2 tr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</a:t>
            </a:r>
            <a:r>
              <a:rPr lang="zh-CN" altLang="en-US"/>
              <a:t>标签用于定义表格中的行。</a:t>
            </a:r>
            <a:endParaRPr lang="en-US" altLang="zh-CN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31067" y="2381399"/>
          <a:ext cx="8137525" cy="1831975"/>
        </p:xfrm>
        <a:graphic>
          <a:graphicData uri="http://schemas.openxmlformats.org/drawingml/2006/table">
            <a:tbl>
              <a:tblPr/>
              <a:tblGrid>
                <a:gridCol w="1584325"/>
                <a:gridCol w="6553200"/>
              </a:tblGrid>
              <a:tr h="3651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属性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描述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height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align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水平对齐方式 </a:t>
                      </a: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sym typeface="+mn-ea"/>
                        </a:rPr>
                        <a:t>left|center|right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valign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sym typeface="+mn-ea"/>
                        </a:rPr>
                        <a:t>垂直对齐方式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top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|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middle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|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bottom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bgcolor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背景颜色  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7.3 td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td</a:t>
            </a:r>
            <a:r>
              <a:rPr lang="zh-CN" altLang="en-US"/>
              <a:t>标签用于定义表格中的标准单元格。</a:t>
            </a:r>
            <a:endParaRPr lang="zh-CN" alt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31067" y="2381399"/>
          <a:ext cx="8137525" cy="2931795"/>
        </p:xfrm>
        <a:graphic>
          <a:graphicData uri="http://schemas.openxmlformats.org/drawingml/2006/table">
            <a:tbl>
              <a:tblPr/>
              <a:tblGrid>
                <a:gridCol w="1584325"/>
                <a:gridCol w="6553200"/>
              </a:tblGrid>
              <a:tr h="3651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属性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描述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width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宽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height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align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水平对齐方式 </a:t>
                      </a: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sym typeface="+mn-ea"/>
                        </a:rPr>
                        <a:t>left|center|right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valign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sym typeface="+mn-ea"/>
                        </a:rPr>
                        <a:t>垂直对齐方式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top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|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middle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|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bottom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bgcolor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背景颜色  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rowspan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  <a:sym typeface="+mn-ea"/>
                        </a:rPr>
                        <a:t>规定单元格可合并的行数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colspan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charset="-122"/>
                        </a:rPr>
                        <a:t>规定单元格可合并的列数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7.4 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th</a:t>
            </a:r>
            <a:r>
              <a:rPr lang="zh-CN" altLang="en-US">
                <a:sym typeface="+mn-ea"/>
              </a:rPr>
              <a:t>标签用于定义表格中的表头单元格。</a:t>
            </a:r>
            <a:endParaRPr lang="zh-CN" altLang="en-US">
              <a:sym typeface="+mn-ea"/>
            </a:endParaRPr>
          </a:p>
          <a:p>
            <a:r>
              <a:rPr lang="zh-CN" altLang="en-US"/>
              <a:t>和</a:t>
            </a:r>
            <a:r>
              <a:rPr lang="en-US" altLang="zh-CN"/>
              <a:t>td</a:t>
            </a:r>
            <a:r>
              <a:rPr lang="zh-CN" altLang="en-US"/>
              <a:t>标签的属性相同</a:t>
            </a:r>
            <a:endParaRPr lang="zh-CN" altLang="en-US"/>
          </a:p>
          <a:p>
            <a:r>
              <a:rPr lang="zh-CN" altLang="en-US"/>
              <a:t>不同之处在于</a:t>
            </a:r>
            <a:r>
              <a:rPr lang="en-US" altLang="zh-CN"/>
              <a:t>td</a:t>
            </a:r>
            <a:r>
              <a:rPr lang="zh-CN" altLang="en-US"/>
              <a:t>标签中的文本默认是加粗并且居中显示的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7.5 caption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caption</a:t>
            </a:r>
            <a:r>
              <a:rPr lang="zh-CN" altLang="en-US"/>
              <a:t>标签定义表格的标题</a:t>
            </a:r>
            <a:endParaRPr lang="zh-CN" altLang="en-US"/>
          </a:p>
          <a:p>
            <a:r>
              <a:rPr lang="zh-CN" altLang="en-US"/>
              <a:t>caption标签要求直接放置到table标签之后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7.6 </a:t>
            </a:r>
            <a:r>
              <a:rPr lang="zh-CN"/>
              <a:t>表格结构标签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30000"/>
              </a:lnSpc>
            </a:pPr>
            <a:r>
              <a:t>对于比较复杂的表格，表格的结构也就相对的复杂了，所以又将表格分割成三个部分：thead</a:t>
            </a:r>
            <a:r>
              <a:rPr lang="zh-CN"/>
              <a:t>、</a:t>
            </a:r>
            <a:r>
              <a:t>tbody</a:t>
            </a:r>
            <a:r>
              <a:rPr lang="zh-CN"/>
              <a:t>、</a:t>
            </a:r>
            <a:r>
              <a:t>tfoot来标注， 这样</a:t>
            </a:r>
            <a:r>
              <a:rPr lang="zh-CN"/>
              <a:t>可以</a:t>
            </a:r>
            <a:r>
              <a:t>更好的分清表格结构</a:t>
            </a:r>
            <a:r>
              <a:rPr lang="zh-CN" altLang="en-US"/>
              <a:t>。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&lt;thead&gt;&lt;/thead&gt;：用于定义表格的头部。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&lt;tbody&gt;&lt;/tbody&gt;：用于定义表格的主体。 。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&lt;tfoot&gt;&lt;/tfoot&gt;：   </a:t>
            </a:r>
            <a:r>
              <a:rPr lang="zh-CN" altLang="en-US">
                <a:sym typeface="+mn-ea"/>
              </a:rPr>
              <a:t>用于定义</a:t>
            </a:r>
            <a:r>
              <a:rPr lang="zh-CN" altLang="en-US"/>
              <a:t>表格的脚注之类。</a:t>
            </a:r>
            <a:endParaRPr lang="zh-CN" altLang="en-US"/>
          </a:p>
          <a:p>
            <a:pPr lvl="1"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1565" y="890270"/>
            <a:ext cx="9592945" cy="5578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2810" y="1072515"/>
            <a:ext cx="9928225" cy="45231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8105" y="229870"/>
            <a:ext cx="7097395" cy="63988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856480"/>
          </a:xfrm>
        </p:spPr>
        <p:txBody>
          <a:bodyPr>
            <a:normAutofit/>
          </a:bodyPr>
          <a:p>
            <a:r>
              <a:rPr lang="zh-CN"/>
              <a:t>超链接</a:t>
            </a:r>
            <a:endParaRPr lang="zh-CN" altLang="en-US"/>
          </a:p>
          <a:p>
            <a:r>
              <a:rPr lang="zh-CN" altLang="en-US"/>
              <a:t>锚点链接</a:t>
            </a:r>
            <a:endParaRPr lang="zh-CN" altLang="en-US"/>
          </a:p>
          <a:p>
            <a:r>
              <a:rPr lang="zh-CN" altLang="en-US"/>
              <a:t>图片</a:t>
            </a:r>
            <a:endParaRPr lang="zh-CN" altLang="en-US"/>
          </a:p>
          <a:p>
            <a:r>
              <a:rPr lang="zh-CN" altLang="en-US"/>
              <a:t>列表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超链接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955020" cy="4351655"/>
          </a:xfrm>
        </p:spPr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格式：</a:t>
            </a:r>
            <a:r>
              <a:rPr lang="en-US" altLang="zh-CN" dirty="0" smtClean="0">
                <a:sym typeface="+mn-ea"/>
              </a:rPr>
              <a:t>&lt;a </a:t>
            </a:r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href</a:t>
            </a:r>
            <a:r>
              <a:rPr lang="en-US" altLang="zh-CN" dirty="0" smtClean="0">
                <a:sym typeface="+mn-ea"/>
              </a:rPr>
              <a:t>="" 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target</a:t>
            </a:r>
            <a:r>
              <a:rPr lang="en-US" altLang="zh-CN" dirty="0" smtClean="0">
                <a:sym typeface="+mn-ea"/>
              </a:rPr>
              <a:t>="" </a:t>
            </a:r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title</a:t>
            </a:r>
            <a:r>
              <a:rPr lang="en-US" altLang="zh-CN" dirty="0" smtClean="0">
                <a:sym typeface="+mn-ea"/>
              </a:rPr>
              <a:t>=""&gt;</a:t>
            </a:r>
            <a:r>
              <a:rPr lang="zh-CN" altLang="en-US" dirty="0" smtClean="0">
                <a:sym typeface="+mn-ea"/>
              </a:rPr>
              <a:t>文本或图片</a:t>
            </a:r>
            <a:r>
              <a:rPr lang="en-US" altLang="zh-CN" dirty="0" smtClean="0">
                <a:sym typeface="+mn-ea"/>
              </a:rPr>
              <a:t>&lt;/a&gt;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en-US" altLang="zh-CN"/>
              <a:t>href: </a:t>
            </a:r>
            <a:r>
              <a:rPr lang="zh-CN" altLang="en-US"/>
              <a:t>链接地址</a:t>
            </a:r>
            <a:endParaRPr lang="zh-CN" altLang="en-US"/>
          </a:p>
          <a:p>
            <a:pPr lvl="1"/>
            <a:r>
              <a:rPr lang="en-US" altLang="zh-CN"/>
              <a:t>target: 规定</a:t>
            </a:r>
            <a:r>
              <a:rPr lang="zh-CN" altLang="en-US"/>
              <a:t>跳转打开方式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_self   </a:t>
            </a:r>
            <a:r>
              <a:rPr lang="zh-CN" altLang="en-US">
                <a:sym typeface="+mn-ea"/>
              </a:rPr>
              <a:t>默认当前页面打开</a:t>
            </a:r>
            <a:endParaRPr lang="zh-CN" altLang="en-US"/>
          </a:p>
          <a:p>
            <a:pPr lvl="2"/>
            <a:r>
              <a:rPr lang="zh-CN" altLang="en-US"/>
              <a:t>_blank 新页面打开</a:t>
            </a:r>
            <a:endParaRPr lang="zh-CN" altLang="en-US"/>
          </a:p>
          <a:p>
            <a:pPr lvl="2"/>
            <a:r>
              <a:rPr lang="zh-CN" altLang="en-US" sz="2000"/>
              <a:t>framename 在</a:t>
            </a:r>
            <a:r>
              <a:rPr lang="en-US" altLang="zh-CN" sz="2000"/>
              <a:t>frame</a:t>
            </a:r>
            <a:r>
              <a:rPr lang="zh-CN" altLang="en-US" sz="2000"/>
              <a:t>框架指定名称页面打开</a:t>
            </a:r>
            <a:endParaRPr lang="zh-CN" altLang="en-US" sz="2000"/>
          </a:p>
          <a:p>
            <a:pPr marL="914400" lvl="2" indent="0">
              <a:buNone/>
            </a:pPr>
            <a:r>
              <a:rPr lang="zh-CN" altLang="en-US" sz="1500" b="1" dirty="0" smtClean="0">
                <a:solidFill>
                  <a:srgbClr val="FF0000"/>
                </a:solidFill>
                <a:sym typeface="+mn-ea"/>
              </a:rPr>
              <a:t>注</a:t>
            </a:r>
            <a:r>
              <a:rPr lang="zh-CN" altLang="en-US" sz="1500" dirty="0" smtClean="0">
                <a:sym typeface="+mn-ea"/>
              </a:rPr>
              <a:t>：可以通过</a:t>
            </a:r>
            <a:r>
              <a:rPr lang="en-US" altLang="zh-CN" sz="1500" dirty="0" smtClean="0">
                <a:sym typeface="+mn-ea"/>
              </a:rPr>
              <a:t>base</a:t>
            </a:r>
            <a:r>
              <a:rPr lang="zh-CN" altLang="en-US" sz="1500" dirty="0" smtClean="0">
                <a:sym typeface="+mn-ea"/>
              </a:rPr>
              <a:t>标签为页面上的所有链接规定默认链接地址或默认跳转打开方式</a:t>
            </a:r>
            <a:endParaRPr lang="zh-CN" altLang="en-US" sz="1500" dirty="0" smtClean="0">
              <a:sym typeface="+mn-ea"/>
            </a:endParaRPr>
          </a:p>
          <a:p>
            <a:pPr marL="914400" lvl="2" indent="0">
              <a:buNone/>
            </a:pPr>
            <a:r>
              <a:rPr lang="en-US" altLang="zh-CN" sz="1500" dirty="0" smtClean="0">
                <a:sym typeface="+mn-ea"/>
              </a:rPr>
              <a:t>      &lt;base target=“_blank | _self”  </a:t>
            </a:r>
            <a:r>
              <a:rPr lang="en-US" altLang="zh-CN" sz="1500" dirty="0" err="1" smtClean="0">
                <a:sym typeface="+mn-ea"/>
              </a:rPr>
              <a:t>href</a:t>
            </a:r>
            <a:r>
              <a:rPr lang="en-US" altLang="zh-CN" sz="1500" dirty="0" smtClean="0">
                <a:sym typeface="+mn-ea"/>
              </a:rPr>
              <a:t>=“</a:t>
            </a:r>
            <a:r>
              <a:rPr lang="zh-CN" altLang="en-US" sz="1500" dirty="0" smtClean="0">
                <a:sym typeface="+mn-ea"/>
              </a:rPr>
              <a:t>链接地址</a:t>
            </a:r>
            <a:r>
              <a:rPr lang="en-US" altLang="zh-CN" sz="1500" dirty="0" smtClean="0">
                <a:sym typeface="+mn-ea"/>
              </a:rPr>
              <a:t>”  /&gt;</a:t>
            </a:r>
            <a:endParaRPr lang="en-US" altLang="zh-CN" sz="1500" dirty="0" smtClean="0">
              <a:sym typeface="+mn-ea"/>
            </a:endParaRPr>
          </a:p>
          <a:p>
            <a:pPr marL="914400" lvl="2" indent="0">
              <a:buNone/>
            </a:pPr>
            <a:r>
              <a:rPr lang="en-US" altLang="zh-CN" sz="1500" dirty="0" smtClean="0">
                <a:sym typeface="+mn-ea"/>
              </a:rPr>
              <a:t>      </a:t>
            </a:r>
            <a:r>
              <a:rPr lang="en-US" altLang="zh-CN" sz="1620" dirty="0" smtClean="0">
                <a:sym typeface="+mn-ea"/>
              </a:rPr>
              <a:t>base</a:t>
            </a:r>
            <a:r>
              <a:rPr lang="zh-CN" altLang="en-US" sz="1620" dirty="0" smtClean="0">
                <a:sym typeface="+mn-ea"/>
              </a:rPr>
              <a:t>标签必须嵌套于</a:t>
            </a:r>
            <a:r>
              <a:rPr lang="en-US" altLang="zh-CN" sz="1620" dirty="0" smtClean="0">
                <a:sym typeface="+mn-ea"/>
              </a:rPr>
              <a:t>head</a:t>
            </a:r>
            <a:r>
              <a:rPr lang="zh-CN" altLang="en-US" sz="1620" dirty="0" smtClean="0">
                <a:sym typeface="+mn-ea"/>
              </a:rPr>
              <a:t>标签内</a:t>
            </a:r>
            <a:endParaRPr lang="zh-CN" altLang="en-US"/>
          </a:p>
          <a:p>
            <a:pPr lvl="1"/>
            <a:r>
              <a:rPr lang="en-US" altLang="zh-CN"/>
              <a:t>title:</a:t>
            </a:r>
            <a:r>
              <a:rPr lang="zh-CN" altLang="en-US"/>
              <a:t>鼠标悬停时显示描述信息</a:t>
            </a:r>
            <a:endParaRPr lang="zh-CN" altLang="en-US"/>
          </a:p>
          <a:p>
            <a:pPr lvl="1"/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锚点链接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 name 属性创建 HTML 页面中的锚点</a:t>
            </a:r>
            <a:endParaRPr lang="zh-CN" altLang="en-US"/>
          </a:p>
          <a:p>
            <a:r>
              <a:rPr lang="zh-CN" altLang="en-US"/>
              <a:t>当使用锚点时，我们可以创建直接跳至该命名锚点的链接，这样使用者就无需不停地滚动页面来寻找他们需要的信息了</a:t>
            </a:r>
            <a:endParaRPr lang="zh-CN" altLang="en-US"/>
          </a:p>
          <a:p>
            <a:r>
              <a:rPr lang="zh-CN" altLang="en-US"/>
              <a:t>步骤</a:t>
            </a:r>
            <a:endParaRPr lang="zh-CN" altLang="en-US"/>
          </a:p>
          <a:p>
            <a:pPr lvl="1"/>
            <a:r>
              <a:rPr lang="zh-CN" altLang="en-US"/>
              <a:t>创建锚点   &lt;a name="锚点名称"&gt;&lt;/a&gt;</a:t>
            </a:r>
            <a:endParaRPr lang="zh-CN" altLang="en-US"/>
          </a:p>
          <a:p>
            <a:pPr lvl="1"/>
            <a:r>
              <a:rPr lang="zh-CN" altLang="en-US"/>
              <a:t>链接到锚点</a:t>
            </a:r>
            <a:endParaRPr lang="zh-CN" altLang="en-US"/>
          </a:p>
          <a:p>
            <a:pPr lvl="2"/>
            <a:r>
              <a:rPr lang="zh-CN" altLang="en-US"/>
              <a:t>同一页面 : &lt;a href="#锚点名称"&gt;&lt;/a&gt;</a:t>
            </a:r>
            <a:endParaRPr lang="zh-CN" altLang="en-US"/>
          </a:p>
          <a:p>
            <a:pPr lvl="2"/>
            <a:r>
              <a:rPr lang="zh-CN" altLang="en-US"/>
              <a:t>不同页面 : &lt;a h</a:t>
            </a:r>
            <a:r>
              <a:rPr lang="zh-CN" altLang="en-US">
                <a:sym typeface="+mn-ea"/>
              </a:rPr>
              <a:t>r</a:t>
            </a:r>
            <a:r>
              <a:rPr lang="zh-CN" altLang="en-US"/>
              <a:t>ef="目标文档URL# 锚点名称"&gt;&lt;/a&gt;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</a:t>
            </a:r>
            <a:r>
              <a:rPr lang="zh-CN" altLang="en-US"/>
              <a:t>图片标签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90"/>
            <a:ext cx="10949940" cy="5302885"/>
          </a:xfrm>
        </p:spPr>
        <p:txBody>
          <a:bodyPr>
            <a:normAutofit fontScale="80000"/>
          </a:bodyPr>
          <a:p>
            <a:pPr>
              <a:lnSpc>
                <a:spcPct val="120000"/>
              </a:lnSpc>
            </a:pPr>
            <a:r>
              <a:rPr lang="en-US" altLang="zh-CN" sz="2800" dirty="0" smtClean="0">
                <a:sym typeface="+mn-ea"/>
              </a:rPr>
              <a:t>&lt;</a:t>
            </a:r>
            <a:r>
              <a:rPr lang="en-US" altLang="zh-CN" sz="2800" dirty="0" err="1" smtClean="0">
                <a:sym typeface="+mn-ea"/>
              </a:rPr>
              <a:t>img</a:t>
            </a:r>
            <a:r>
              <a:rPr lang="en-US" altLang="zh-CN" sz="2800" dirty="0" smtClean="0">
                <a:sym typeface="+mn-ea"/>
              </a:rPr>
              <a:t>  </a:t>
            </a:r>
            <a:r>
              <a:rPr lang="en-US" altLang="zh-CN" sz="2800" b="1" dirty="0" err="1" smtClean="0">
                <a:solidFill>
                  <a:srgbClr val="FF0000"/>
                </a:solidFill>
                <a:sym typeface="+mn-ea"/>
              </a:rPr>
              <a:t>src</a:t>
            </a:r>
            <a:r>
              <a:rPr lang="en-US" altLang="zh-CN" sz="2800" dirty="0" smtClean="0">
                <a:sym typeface="+mn-ea"/>
              </a:rPr>
              <a:t>=""   </a:t>
            </a:r>
            <a:r>
              <a:rPr lang="en-US" altLang="zh-CN" sz="2800" b="1" dirty="0" smtClean="0">
                <a:solidFill>
                  <a:srgbClr val="FF0000"/>
                </a:solidFill>
                <a:sym typeface="+mn-ea"/>
              </a:rPr>
              <a:t>alt</a:t>
            </a:r>
            <a:r>
              <a:rPr lang="en-US" altLang="zh-CN" sz="2800" dirty="0" smtClean="0">
                <a:sym typeface="+mn-ea"/>
              </a:rPr>
              <a:t>=""   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title</a:t>
            </a:r>
            <a:r>
              <a:rPr lang="en-US" altLang="zh-CN" sz="2800" dirty="0">
                <a:sym typeface="+mn-ea"/>
              </a:rPr>
              <a:t>="" width</a:t>
            </a:r>
            <a:r>
              <a:rPr lang="en-US" altLang="zh-CN" sz="2800" dirty="0" smtClean="0">
                <a:sym typeface="+mn-ea"/>
              </a:rPr>
              <a:t>="" height="" border=</a:t>
            </a:r>
            <a:r>
              <a:rPr lang="en-US" altLang="zh-CN" dirty="0" smtClean="0">
                <a:sym typeface="+mn-ea"/>
              </a:rPr>
              <a:t>""</a:t>
            </a:r>
            <a:r>
              <a:rPr lang="en-US" altLang="zh-CN" sz="2800" dirty="0" smtClean="0">
                <a:sym typeface="+mn-ea"/>
              </a:rPr>
              <a:t> /&gt;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en-US" altLang="zh-CN" sz="2800" dirty="0" err="1" smtClean="0">
                <a:sym typeface="+mn-ea"/>
              </a:rPr>
              <a:t>src</a:t>
            </a:r>
            <a:r>
              <a:rPr lang="en-US" altLang="zh-CN" sz="2800" dirty="0" smtClean="0">
                <a:sym typeface="+mn-ea"/>
              </a:rPr>
              <a:t>        </a:t>
            </a:r>
            <a:r>
              <a:rPr lang="zh-CN" altLang="en-US" sz="2800" dirty="0" smtClean="0">
                <a:sym typeface="+mn-ea"/>
              </a:rPr>
              <a:t>图片所在</a:t>
            </a:r>
            <a:r>
              <a:rPr lang="en-US" altLang="zh-CN" sz="2800" dirty="0" smtClean="0">
                <a:sym typeface="+mn-ea"/>
              </a:rPr>
              <a:t>URL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sym typeface="+mn-ea"/>
              </a:rPr>
              <a:t>alt         </a:t>
            </a:r>
            <a:r>
              <a:rPr lang="zh-CN" altLang="en-US" sz="2800" dirty="0" smtClean="0">
                <a:sym typeface="+mn-ea"/>
              </a:rPr>
              <a:t>图像无法显示时的替代文本，</a:t>
            </a:r>
            <a:r>
              <a:rPr lang="zh-CN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搜索引擎可以通过它指定的文字搜索该图片</a:t>
            </a:r>
            <a:endParaRPr lang="zh-CN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title       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鼠标悬停在图像上时显示的文本</a:t>
            </a:r>
            <a:endParaRPr lang="zh-CN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sym typeface="+mn-ea"/>
              </a:rPr>
              <a:t>width    </a:t>
            </a:r>
            <a:r>
              <a:rPr lang="zh-CN" altLang="en-US" sz="2800" dirty="0" smtClean="0">
                <a:sym typeface="+mn-ea"/>
              </a:rPr>
              <a:t>图片宽度</a:t>
            </a:r>
            <a:endParaRPr lang="zh-CN" altLang="en-US" sz="2800" dirty="0" smtClean="0"/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sym typeface="+mn-ea"/>
              </a:rPr>
              <a:t>height   </a:t>
            </a:r>
            <a:r>
              <a:rPr lang="zh-CN" altLang="en-US" sz="2800" dirty="0" smtClean="0">
                <a:sym typeface="+mn-ea"/>
              </a:rPr>
              <a:t>图片高度</a:t>
            </a:r>
            <a:endParaRPr lang="zh-CN" altLang="en-US" sz="2800" dirty="0" smtClean="0"/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sym typeface="+mn-ea"/>
              </a:rPr>
              <a:t>border   </a:t>
            </a:r>
            <a:r>
              <a:rPr lang="zh-CN" altLang="en-US" sz="2800" dirty="0" smtClean="0">
                <a:sym typeface="+mn-ea"/>
              </a:rPr>
              <a:t>图片边框 </a:t>
            </a:r>
            <a:endParaRPr lang="zh-CN" altLang="en-US" sz="2800" dirty="0" smtClean="0">
              <a:sym typeface="+mn-ea"/>
            </a:endParaRPr>
          </a:p>
          <a:p>
            <a:pPr lvl="0">
              <a:lnSpc>
                <a:spcPct val="120000"/>
              </a:lnSpc>
            </a:pPr>
            <a:r>
              <a:rPr lang="zh-CN" altLang="en-US"/>
              <a:t>设计网页时经常使用的图片有三种格式：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GIF  最多支持256色,支持透明,支持多帧动画显示效果.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JPEG | JPG 支持多种颜色,可以有很高的压缩比,使用了有损压缩,不支持透明,不支持动画效果.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PNG  是一种新的图片技术,可以表现品质比较高的图片,使用了无损压缩,支持透明,不支持动画.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</a:t>
            </a:r>
            <a:r>
              <a:rPr lang="zh-CN" altLang="en-US"/>
              <a:t>热点地图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730" y="1122045"/>
            <a:ext cx="10155555" cy="3483610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 sz="2400"/>
              <a:t>引入图片</a:t>
            </a:r>
            <a:r>
              <a:rPr lang="en-US" altLang="zh-CN" sz="2400"/>
              <a:t>,</a:t>
            </a:r>
            <a:r>
              <a:rPr lang="zh-CN" altLang="en-US" sz="2400"/>
              <a:t>并定义热点地图名称</a:t>
            </a:r>
            <a:endParaRPr lang="zh-CN" altLang="en-US" sz="240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ym typeface="+mn-ea"/>
              </a:rPr>
              <a:t>&lt;</a:t>
            </a:r>
            <a:r>
              <a:rPr lang="en-US" altLang="zh-CN" sz="2000" dirty="0" err="1">
                <a:sym typeface="+mn-ea"/>
              </a:rPr>
              <a:t>img</a:t>
            </a:r>
            <a:r>
              <a:rPr lang="en-US" altLang="zh-CN" sz="2000" dirty="0">
                <a:sym typeface="+mn-ea"/>
              </a:rPr>
              <a:t>  </a:t>
            </a:r>
            <a:r>
              <a:rPr lang="en-US" altLang="zh-CN" sz="2000" dirty="0" err="1">
                <a:sym typeface="+mn-ea"/>
              </a:rPr>
              <a:t>src</a:t>
            </a:r>
            <a:r>
              <a:rPr lang="en-US" altLang="zh-CN" sz="2000" dirty="0">
                <a:sym typeface="+mn-ea"/>
              </a:rPr>
              <a:t>="images/map.jpg"   </a:t>
            </a: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usemap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="#testmap"</a:t>
            </a:r>
            <a:r>
              <a:rPr lang="en-US" altLang="zh-CN" sz="2000" b="1" dirty="0">
                <a:sym typeface="+mn-ea"/>
              </a:rPr>
              <a:t>&gt;</a:t>
            </a:r>
            <a:endParaRPr lang="en-US" altLang="zh-CN" sz="2000" b="1" dirty="0"/>
          </a:p>
          <a:p>
            <a:pPr lvl="0">
              <a:lnSpc>
                <a:spcPct val="110000"/>
              </a:lnSpc>
            </a:pPr>
            <a:r>
              <a:rPr lang="zh-CN" altLang="en-US" sz="2400"/>
              <a:t>定义热点地图，并设置热点区域</a:t>
            </a:r>
            <a:endParaRPr lang="zh-CN" altLang="en-US" sz="240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&lt;map name="testmap" id="testmap"&gt;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2000" dirty="0">
                <a:sym typeface="+mn-ea"/>
              </a:rPr>
              <a:t>    &lt;area shape="</a:t>
            </a: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rect</a:t>
            </a:r>
            <a:r>
              <a:rPr lang="en-US" altLang="zh-CN" sz="2000" dirty="0">
                <a:sym typeface="+mn-ea"/>
              </a:rPr>
              <a:t>" </a:t>
            </a:r>
            <a:r>
              <a:rPr lang="en-US" altLang="zh-CN" sz="2000" dirty="0" err="1">
                <a:sym typeface="+mn-ea"/>
              </a:rPr>
              <a:t>coords</a:t>
            </a:r>
            <a:r>
              <a:rPr lang="en-US" altLang="zh-CN" sz="2000" dirty="0">
                <a:sym typeface="+mn-ea"/>
              </a:rPr>
              <a:t>="x1,y1,x2,y2" alt="</a:t>
            </a:r>
            <a:r>
              <a:rPr lang="zh-CN" altLang="en-US" sz="2000" dirty="0">
                <a:sym typeface="+mn-ea"/>
              </a:rPr>
              <a:t>矩形</a:t>
            </a:r>
            <a:r>
              <a:rPr lang="en-US" altLang="zh-CN" sz="2000" dirty="0">
                <a:sym typeface="+mn-ea"/>
              </a:rPr>
              <a:t>" </a:t>
            </a:r>
            <a:r>
              <a:rPr lang="en-US" altLang="zh-CN" sz="2000" dirty="0" err="1">
                <a:sym typeface="+mn-ea"/>
              </a:rPr>
              <a:t>href</a:t>
            </a:r>
            <a:r>
              <a:rPr lang="en-US" altLang="zh-CN" sz="2000" dirty="0">
                <a:sym typeface="+mn-ea"/>
              </a:rPr>
              <a:t>=""&gt;</a:t>
            </a:r>
            <a:endParaRPr lang="en-US" altLang="zh-CN" sz="2000" dirty="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 dirty="0">
                <a:sym typeface="+mn-ea"/>
              </a:rPr>
              <a:t>    &lt;area shape="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circle</a:t>
            </a:r>
            <a:r>
              <a:rPr lang="en-US" altLang="zh-CN" sz="2000" dirty="0">
                <a:sym typeface="+mn-ea"/>
              </a:rPr>
              <a:t>" </a:t>
            </a:r>
            <a:r>
              <a:rPr lang="en-US" altLang="zh-CN" sz="2000" dirty="0" err="1">
                <a:sym typeface="+mn-ea"/>
              </a:rPr>
              <a:t>coords</a:t>
            </a:r>
            <a:r>
              <a:rPr lang="en-US" altLang="zh-CN" sz="2000" dirty="0">
                <a:sym typeface="+mn-ea"/>
              </a:rPr>
              <a:t>="</a:t>
            </a:r>
            <a:r>
              <a:rPr lang="en-US" altLang="zh-CN" sz="2000" dirty="0" err="1">
                <a:sym typeface="+mn-ea"/>
              </a:rPr>
              <a:t>x,y,r</a:t>
            </a:r>
            <a:r>
              <a:rPr lang="en-US" altLang="zh-CN" sz="2000" dirty="0">
                <a:sym typeface="+mn-ea"/>
              </a:rPr>
              <a:t>" alt="</a:t>
            </a:r>
            <a:r>
              <a:rPr lang="zh-CN" altLang="en-US" sz="2000" dirty="0">
                <a:sym typeface="+mn-ea"/>
              </a:rPr>
              <a:t>圆形</a:t>
            </a:r>
            <a:r>
              <a:rPr lang="en-US" altLang="zh-CN" sz="2000" dirty="0">
                <a:sym typeface="+mn-ea"/>
              </a:rPr>
              <a:t>" </a:t>
            </a:r>
            <a:r>
              <a:rPr lang="en-US" altLang="zh-CN" sz="2000" dirty="0" err="1">
                <a:sym typeface="+mn-ea"/>
              </a:rPr>
              <a:t>href</a:t>
            </a:r>
            <a:r>
              <a:rPr lang="en-US" altLang="zh-CN" sz="2000" dirty="0">
                <a:sym typeface="+mn-ea"/>
              </a:rPr>
              <a:t>=""&gt;</a:t>
            </a:r>
            <a:endParaRPr lang="en-US" altLang="zh-CN" sz="2000" dirty="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 dirty="0">
                <a:sym typeface="+mn-ea"/>
              </a:rPr>
              <a:t>    &lt;area shape="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poly</a:t>
            </a:r>
            <a:r>
              <a:rPr lang="en-US" altLang="zh-CN" sz="2000" dirty="0">
                <a:sym typeface="+mn-ea"/>
              </a:rPr>
              <a:t>" </a:t>
            </a:r>
            <a:r>
              <a:rPr lang="en-US" altLang="zh-CN" sz="2000" dirty="0" err="1">
                <a:sym typeface="+mn-ea"/>
              </a:rPr>
              <a:t>coords</a:t>
            </a:r>
            <a:r>
              <a:rPr lang="en-US" altLang="zh-CN" sz="2000" dirty="0">
                <a:sym typeface="+mn-ea"/>
              </a:rPr>
              <a:t>=“x1,y1,x2,y2,……,</a:t>
            </a:r>
            <a:r>
              <a:rPr lang="en-US" altLang="zh-CN" sz="2000" dirty="0" err="1">
                <a:sym typeface="+mn-ea"/>
              </a:rPr>
              <a:t>xn,yn</a:t>
            </a:r>
            <a:r>
              <a:rPr lang="en-US" altLang="zh-CN" sz="2000" dirty="0">
                <a:sym typeface="+mn-ea"/>
              </a:rPr>
              <a:t>" alt="</a:t>
            </a:r>
            <a:r>
              <a:rPr lang="zh-CN" altLang="en-US" sz="2000" dirty="0">
                <a:sym typeface="+mn-ea"/>
              </a:rPr>
              <a:t>多边形</a:t>
            </a:r>
            <a:r>
              <a:rPr lang="en-US" altLang="zh-CN" sz="2000" dirty="0">
                <a:sym typeface="+mn-ea"/>
              </a:rPr>
              <a:t>" </a:t>
            </a:r>
            <a:r>
              <a:rPr lang="en-US" altLang="zh-CN" sz="2000" dirty="0" err="1">
                <a:sym typeface="+mn-ea"/>
              </a:rPr>
              <a:t>href</a:t>
            </a:r>
            <a:r>
              <a:rPr lang="en-US" altLang="zh-CN" sz="2000" dirty="0">
                <a:sym typeface="+mn-ea"/>
              </a:rPr>
              <a:t>=""&gt;</a:t>
            </a:r>
            <a:endParaRPr lang="en-US" altLang="zh-CN" sz="2000" dirty="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&lt;/map&gt;</a:t>
            </a:r>
            <a:endParaRPr lang="en-US" altLang="zh-CN" sz="20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4605655"/>
            <a:ext cx="790130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555" y="158115"/>
            <a:ext cx="10515600" cy="799542"/>
          </a:xfrm>
        </p:spPr>
        <p:txBody>
          <a:bodyPr/>
          <a:lstStyle/>
          <a:p>
            <a:r>
              <a:rPr kumimoji="1" lang="en-US" altLang="zh-CN" dirty="0"/>
              <a:t>5 </a:t>
            </a:r>
            <a:r>
              <a:rPr kumimoji="1" lang="zh-CN" altLang="en-US" dirty="0"/>
              <a:t>相对路径与绝对路径 </a:t>
            </a:r>
            <a:endParaRPr kumimoji="1"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53085" y="1034415"/>
            <a:ext cx="10774680" cy="515429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2000" dirty="0"/>
              <a:t>相对路径: 相对当前文件所在位置的路径称之为相对路径</a:t>
            </a:r>
            <a:endParaRPr lang="zh-CN" altLang="en-US" sz="2000" dirty="0"/>
          </a:p>
          <a:p>
            <a:pPr lvl="1">
              <a:lnSpc>
                <a:spcPct val="160000"/>
              </a:lnSpc>
              <a:defRPr/>
            </a:pPr>
            <a:r>
              <a:rPr lang="en-US" altLang="zh-CN" sz="1710" dirty="0"/>
              <a:t>i</a:t>
            </a:r>
            <a:r>
              <a:rPr lang="zh-CN" altLang="en-US" sz="1710" dirty="0"/>
              <a:t>mages/</a:t>
            </a:r>
            <a:r>
              <a:rPr lang="en-US" altLang="zh-CN" sz="1710" dirty="0"/>
              <a:t>test.jpg		</a:t>
            </a:r>
            <a:r>
              <a:rPr lang="zh-CN" altLang="en-US" sz="1710" dirty="0"/>
              <a:t>表示当前文件所在目录下的</a:t>
            </a:r>
            <a:r>
              <a:rPr lang="en-US" altLang="zh-CN" sz="1710" dirty="0"/>
              <a:t>images</a:t>
            </a:r>
            <a:r>
              <a:rPr lang="zh-CN" altLang="en-US" sz="1710" dirty="0"/>
              <a:t>目录下的</a:t>
            </a:r>
            <a:r>
              <a:rPr lang="en-US" altLang="zh-CN" sz="1710" dirty="0"/>
              <a:t>test.jpg</a:t>
            </a:r>
            <a:endParaRPr lang="zh-CN" altLang="en-US" sz="1710" dirty="0"/>
          </a:p>
          <a:p>
            <a:pPr lvl="1">
              <a:lnSpc>
                <a:spcPct val="160000"/>
              </a:lnSpc>
              <a:defRPr/>
            </a:pPr>
            <a:r>
              <a:rPr lang="en-US" altLang="zh-CN" sz="1710" dirty="0"/>
              <a:t>./images/test.jpg                   </a:t>
            </a:r>
            <a:r>
              <a:rPr lang="en-US" altLang="zh-CN" sz="1710" b="1" dirty="0">
                <a:solidFill>
                  <a:srgbClr val="FF0000"/>
                </a:solidFill>
              </a:rPr>
              <a:t>. </a:t>
            </a:r>
            <a:r>
              <a:rPr lang="en-US" altLang="zh-CN" sz="1710" dirty="0"/>
              <a:t> </a:t>
            </a:r>
            <a:r>
              <a:rPr lang="zh-CN" altLang="en-US" sz="1710" dirty="0"/>
              <a:t>表示当前目录</a:t>
            </a:r>
            <a:endParaRPr lang="en-US" altLang="zh-CN" sz="1710" dirty="0"/>
          </a:p>
          <a:p>
            <a:pPr lvl="1">
              <a:lnSpc>
                <a:spcPct val="160000"/>
              </a:lnSpc>
              <a:defRPr/>
            </a:pPr>
            <a:r>
              <a:rPr lang="en-US" altLang="zh-CN" sz="1710" dirty="0"/>
              <a:t>../day2/images/test.jpg         </a:t>
            </a:r>
            <a:r>
              <a:rPr lang="en-US" altLang="zh-CN" sz="1710" b="1" dirty="0">
                <a:solidFill>
                  <a:srgbClr val="FF0000"/>
                </a:solidFill>
              </a:rPr>
              <a:t>..</a:t>
            </a:r>
            <a:r>
              <a:rPr lang="en-US" altLang="zh-CN" sz="1710" dirty="0"/>
              <a:t> </a:t>
            </a:r>
            <a:r>
              <a:rPr lang="zh-CN" altLang="en-US" sz="1710" dirty="0"/>
              <a:t>表示上级目录</a:t>
            </a:r>
            <a:endParaRPr lang="zh-CN" altLang="en-US" sz="1710" dirty="0"/>
          </a:p>
          <a:p>
            <a:pPr>
              <a:lnSpc>
                <a:spcPct val="160000"/>
              </a:lnSpc>
              <a:defRPr/>
            </a:pPr>
            <a:r>
              <a:rPr lang="zh-CN" altLang="en-US" sz="2000" dirty="0"/>
              <a:t>绝对路径:相对于磁盘根目录的路径称之为绝对路径</a:t>
            </a:r>
            <a:endParaRPr lang="zh-CN" altLang="en-US" sz="2000" dirty="0"/>
          </a:p>
          <a:p>
            <a:pPr lvl="1">
              <a:lnSpc>
                <a:spcPct val="160000"/>
              </a:lnSpc>
              <a:defRPr/>
            </a:pPr>
            <a:r>
              <a:rPr lang="en-US" altLang="zh-CN" sz="1710" dirty="0"/>
              <a:t>D:</a:t>
            </a:r>
            <a:r>
              <a:rPr lang="zh-CN" altLang="en-US" sz="1710" dirty="0"/>
              <a:t>/</a:t>
            </a:r>
            <a:r>
              <a:rPr lang="en-US" altLang="zh-CN" sz="1710" dirty="0"/>
              <a:t>AAA/code/day2/</a:t>
            </a:r>
            <a:r>
              <a:rPr lang="zh-CN" altLang="en-US" sz="1710" dirty="0"/>
              <a:t>image</a:t>
            </a:r>
            <a:r>
              <a:rPr lang="en-US" altLang="zh-CN" sz="1710" dirty="0"/>
              <a:t>s</a:t>
            </a:r>
            <a:r>
              <a:rPr lang="zh-CN" altLang="en-US" sz="1710" dirty="0"/>
              <a:t>/</a:t>
            </a:r>
            <a:r>
              <a:rPr lang="en-US" altLang="zh-CN" sz="1710" dirty="0">
                <a:sym typeface="+mn-ea"/>
              </a:rPr>
              <a:t>test.jpg</a:t>
            </a:r>
            <a:endParaRPr lang="zh-CN" altLang="en-US" sz="1710" dirty="0"/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zh-CN" altLang="en-US" sz="2000" dirty="0"/>
              <a:t>		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 </a:t>
            </a:r>
            <a:r>
              <a:rPr lang="zh-CN" altLang="en-US"/>
              <a:t>列表标签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1725"/>
            <a:ext cx="10515600" cy="5593715"/>
          </a:xfrm>
        </p:spPr>
        <p:txBody>
          <a:bodyPr>
            <a:normAutofit fontScale="70000"/>
          </a:bodyPr>
          <a:p>
            <a:r>
              <a:rPr lang="zh-CN" altLang="en-US" sz="2800" dirty="0" smtClean="0">
                <a:sym typeface="+mn-ea"/>
              </a:rPr>
              <a:t>有序列表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>
                <a:sym typeface="+mn-ea"/>
              </a:rPr>
              <a:t>&lt;</a:t>
            </a:r>
            <a:r>
              <a:rPr lang="en-US" altLang="zh-CN" sz="2800" dirty="0" err="1" smtClean="0">
                <a:sym typeface="+mn-ea"/>
              </a:rPr>
              <a:t>ol</a:t>
            </a:r>
            <a:r>
              <a:rPr lang="en-US" altLang="zh-CN" sz="2800" dirty="0" smtClean="0">
                <a:sym typeface="+mn-ea"/>
              </a:rPr>
              <a:t>&gt;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>
                <a:sym typeface="+mn-ea"/>
              </a:rPr>
              <a:t>	&lt;li&gt;&lt;/li&gt;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>
                <a:sym typeface="+mn-ea"/>
              </a:rPr>
              <a:t>    &lt;li&gt;&lt;/li&gt;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>
                <a:sym typeface="+mn-ea"/>
              </a:rPr>
              <a:t>&lt;/</a:t>
            </a:r>
            <a:r>
              <a:rPr lang="en-US" altLang="zh-CN" sz="2800" dirty="0" err="1" smtClean="0">
                <a:sym typeface="+mn-ea"/>
              </a:rPr>
              <a:t>ol</a:t>
            </a:r>
            <a:r>
              <a:rPr lang="en-US" altLang="zh-CN" sz="2800" dirty="0" smtClean="0">
                <a:sym typeface="+mn-ea"/>
              </a:rPr>
              <a:t>&gt;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+mn-ea"/>
              </a:rPr>
              <a:t>无序列表</a:t>
            </a:r>
            <a:endParaRPr lang="zh-CN" altLang="en-US" sz="2800" dirty="0" smtClean="0">
              <a:sym typeface="+mn-ea"/>
            </a:endParaRPr>
          </a:p>
          <a:p>
            <a:pPr lvl="1">
              <a:buNone/>
            </a:pPr>
            <a:r>
              <a:rPr lang="en-US" altLang="zh-CN" sz="2800" dirty="0" smtClean="0">
                <a:sym typeface="+mn-ea"/>
              </a:rPr>
              <a:t>&lt;</a:t>
            </a:r>
            <a:r>
              <a:rPr lang="en-US" altLang="zh-CN" sz="2800" dirty="0" err="1" smtClean="0">
                <a:sym typeface="+mn-ea"/>
              </a:rPr>
              <a:t>ul</a:t>
            </a:r>
            <a:r>
              <a:rPr lang="en-US" altLang="zh-CN" sz="2800" dirty="0" smtClean="0">
                <a:sym typeface="+mn-ea"/>
              </a:rPr>
              <a:t>&gt;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>
                <a:sym typeface="+mn-ea"/>
              </a:rPr>
              <a:t>	&lt;li&gt;&lt;/li&gt;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>
                <a:sym typeface="+mn-ea"/>
              </a:rPr>
              <a:t>    &lt;li&gt;&lt;/li&gt;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>
                <a:sym typeface="+mn-ea"/>
              </a:rPr>
              <a:t>&lt;/</a:t>
            </a:r>
            <a:r>
              <a:rPr lang="en-US" altLang="zh-CN" sz="2800" dirty="0" err="1" smtClean="0">
                <a:sym typeface="+mn-ea"/>
              </a:rPr>
              <a:t>ul</a:t>
            </a:r>
            <a:r>
              <a:rPr lang="en-US" altLang="zh-CN" sz="2800" dirty="0" smtClean="0">
                <a:sym typeface="+mn-ea"/>
              </a:rPr>
              <a:t>&gt;</a:t>
            </a:r>
            <a:endParaRPr lang="zh-CN" altLang="en-US" sz="2800" dirty="0" smtClean="0">
              <a:sym typeface="+mn-ea"/>
            </a:endParaRPr>
          </a:p>
          <a:p>
            <a:r>
              <a:rPr lang="en-US" altLang="zh-CN" sz="2800" dirty="0" smtClean="0"/>
              <a:t>自定义列表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&lt;dl&gt;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	&lt;dt&gt;&lt;/dt&gt;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    &lt;dd&gt;&lt;/dd&gt;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&lt;/dl&gt;</a:t>
            </a:r>
            <a:endParaRPr lang="en-US" altLang="zh-CN" sz="2400" dirty="0" smtClean="0"/>
          </a:p>
          <a:p>
            <a:pPr lvl="1">
              <a:buNone/>
            </a:pPr>
            <a:endParaRPr lang="en-US" altLang="zh-CN" sz="2800" dirty="0" smtClean="0">
              <a:sym typeface="+mn-ea"/>
            </a:endParaRPr>
          </a:p>
          <a:p>
            <a:pPr marL="342900" marR="0" lvl="0" indent="-34290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"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 </a:t>
            </a:r>
            <a:r>
              <a:rPr lang="zh-CN" altLang="en-US"/>
              <a:t>表格标签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638790" cy="5027295"/>
          </a:xfrm>
        </p:spPr>
        <p:txBody>
          <a:bodyPr>
            <a:normAutofit fontScale="80000"/>
          </a:bodyPr>
          <a:p>
            <a:pPr>
              <a:lnSpc>
                <a:spcPct val="130000"/>
              </a:lnSpc>
              <a:buNone/>
            </a:pPr>
            <a:r>
              <a:rPr lang="en-US" altLang="zh-CN" b="1" dirty="0" smtClean="0">
                <a:sym typeface="+mn-ea"/>
              </a:rPr>
              <a:t>  &lt;table </a:t>
            </a:r>
            <a:r>
              <a:rPr lang="en-US" altLang="zh-CN" dirty="0" smtClean="0">
                <a:sym typeface="+mn-ea"/>
              </a:rPr>
              <a:t>width=""  height="" </a:t>
            </a:r>
            <a:r>
              <a:rPr lang="en-US" altLang="zh-CN" dirty="0" err="1" smtClean="0">
                <a:sym typeface="+mn-ea"/>
              </a:rPr>
              <a:t>bgcolor</a:t>
            </a:r>
            <a:r>
              <a:rPr lang="en-US" altLang="zh-CN" dirty="0" smtClean="0">
                <a:sym typeface="+mn-ea"/>
              </a:rPr>
              <a:t>= "" border=""  align= "" </a:t>
            </a:r>
            <a:r>
              <a:rPr lang="en-US" altLang="zh-CN" dirty="0" err="1" smtClean="0">
                <a:sym typeface="+mn-ea"/>
              </a:rPr>
              <a:t>cellpadding</a:t>
            </a:r>
            <a:r>
              <a:rPr lang="en-US" altLang="zh-CN" dirty="0" smtClean="0">
                <a:sym typeface="+mn-ea"/>
              </a:rPr>
              <a:t>=""  </a:t>
            </a:r>
            <a:r>
              <a:rPr lang="en-US" altLang="zh-CN" dirty="0" err="1" smtClean="0">
                <a:sym typeface="+mn-ea"/>
              </a:rPr>
              <a:t>cellspacing</a:t>
            </a:r>
            <a:r>
              <a:rPr lang="en-US" altLang="zh-CN" dirty="0" smtClean="0">
                <a:sym typeface="+mn-ea"/>
              </a:rPr>
              <a:t>="" </a:t>
            </a:r>
            <a:r>
              <a:rPr lang="en-US" altLang="zh-CN" b="1" dirty="0" smtClean="0">
                <a:sym typeface="+mn-ea"/>
              </a:rPr>
              <a:t>&gt;</a:t>
            </a:r>
            <a:endParaRPr lang="en-US" altLang="zh-CN" b="1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olidFill>
                  <a:srgbClr val="F072AA"/>
                </a:solidFill>
                <a:sym typeface="+mn-ea"/>
              </a:rPr>
              <a:t>&lt;</a:t>
            </a:r>
            <a:r>
              <a:rPr lang="en-US" altLang="zh-CN" b="1" dirty="0" smtClean="0">
                <a:solidFill>
                  <a:srgbClr val="F072AA"/>
                </a:solidFill>
                <a:sym typeface="+mn-ea"/>
              </a:rPr>
              <a:t>caption</a:t>
            </a:r>
            <a:r>
              <a:rPr lang="en-US" altLang="zh-CN" dirty="0" smtClean="0">
                <a:solidFill>
                  <a:srgbClr val="F072AA"/>
                </a:solidFill>
                <a:sym typeface="+mn-ea"/>
              </a:rPr>
              <a:t>  align= "</a:t>
            </a:r>
            <a:r>
              <a:rPr lang="en-US" altLang="zh-CN" dirty="0">
                <a:solidFill>
                  <a:srgbClr val="F072AA"/>
                </a:solidFill>
                <a:sym typeface="+mn-ea"/>
              </a:rPr>
              <a:t>left|center|right</a:t>
            </a:r>
            <a:r>
              <a:rPr lang="en-US" altLang="zh-CN" dirty="0" smtClean="0">
                <a:solidFill>
                  <a:srgbClr val="F072AA"/>
                </a:solidFill>
                <a:sym typeface="+mn-ea"/>
              </a:rPr>
              <a:t>" &gt;</a:t>
            </a:r>
            <a:r>
              <a:rPr lang="zh-CN" altLang="en-US" dirty="0" smtClean="0">
                <a:solidFill>
                  <a:srgbClr val="F072AA"/>
                </a:solidFill>
                <a:sym typeface="+mn-ea"/>
              </a:rPr>
              <a:t>标题</a:t>
            </a:r>
            <a:r>
              <a:rPr lang="en-US" altLang="zh-CN" dirty="0" smtClean="0">
                <a:solidFill>
                  <a:srgbClr val="F072AA"/>
                </a:solidFill>
                <a:sym typeface="+mn-ea"/>
              </a:rPr>
              <a:t>&lt;/caption&gt;</a:t>
            </a:r>
            <a:endParaRPr lang="en-US" altLang="zh-CN" dirty="0" smtClean="0">
              <a:solidFill>
                <a:srgbClr val="F072AA"/>
              </a:solidFill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&lt;</a:t>
            </a:r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tr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 align="left|center|right"   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bgcolor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= "" 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       &lt;</a:t>
            </a:r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th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&gt;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头部单元格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&lt;/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th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    &lt;/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tr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&gt;</a:t>
            </a:r>
            <a:endParaRPr lang="en-US" altLang="zh-CN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dirty="0" smtClean="0">
                <a:sym typeface="+mn-ea"/>
              </a:rPr>
              <a:t>     </a:t>
            </a: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&lt;</a:t>
            </a:r>
            <a:r>
              <a:rPr lang="en-US" altLang="zh-CN" dirty="0" err="1" smtClean="0">
                <a:solidFill>
                  <a:srgbClr val="00B050"/>
                </a:solidFill>
                <a:sym typeface="+mn-ea"/>
              </a:rPr>
              <a:t>tr</a:t>
            </a: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&gt;</a:t>
            </a:r>
            <a:endParaRPr lang="en-US" altLang="zh-CN" dirty="0" smtClean="0">
              <a:solidFill>
                <a:srgbClr val="00B050"/>
              </a:solidFill>
              <a:sym typeface="+mn-ea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	       &lt;</a:t>
            </a:r>
            <a:r>
              <a:rPr lang="en-US" altLang="zh-CN" b="1" dirty="0" smtClean="0">
                <a:solidFill>
                  <a:srgbClr val="00B050"/>
                </a:solidFill>
                <a:sym typeface="+mn-ea"/>
              </a:rPr>
              <a:t>td </a:t>
            </a:r>
            <a:r>
              <a:rPr lang="en-US" altLang="zh-CN" dirty="0" err="1" smtClean="0">
                <a:solidFill>
                  <a:srgbClr val="00B050"/>
                </a:solidFill>
                <a:sym typeface="+mn-ea"/>
              </a:rPr>
              <a:t>rowspan</a:t>
            </a: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="</a:t>
            </a:r>
            <a:r>
              <a:rPr lang="zh-CN" altLang="en-US" dirty="0" smtClean="0">
                <a:solidFill>
                  <a:srgbClr val="00B050"/>
                </a:solidFill>
                <a:sym typeface="+mn-ea"/>
              </a:rPr>
              <a:t>合并行</a:t>
            </a: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"  </a:t>
            </a:r>
            <a:r>
              <a:rPr lang="en-US" altLang="zh-CN" dirty="0" err="1" smtClean="0">
                <a:solidFill>
                  <a:srgbClr val="00B050"/>
                </a:solidFill>
                <a:sym typeface="+mn-ea"/>
              </a:rPr>
              <a:t>colspan</a:t>
            </a: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="</a:t>
            </a:r>
            <a:r>
              <a:rPr lang="zh-CN" altLang="en-US" dirty="0" smtClean="0">
                <a:solidFill>
                  <a:srgbClr val="00B050"/>
                </a:solidFill>
                <a:sym typeface="+mn-ea"/>
              </a:rPr>
              <a:t>合并列</a:t>
            </a: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"  width="" height=""  align=" </a:t>
            </a:r>
            <a:r>
              <a:rPr lang="en-US" altLang="zh-CN" dirty="0" err="1" smtClean="0">
                <a:solidFill>
                  <a:srgbClr val="00B050"/>
                </a:solidFill>
                <a:sym typeface="+mn-ea"/>
              </a:rPr>
              <a:t>left|center|right</a:t>
            </a: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"    </a:t>
            </a:r>
            <a:r>
              <a:rPr lang="en-US" altLang="zh-CN" dirty="0" err="1" smtClean="0">
                <a:solidFill>
                  <a:srgbClr val="00B050"/>
                </a:solidFill>
                <a:sym typeface="+mn-ea"/>
              </a:rPr>
              <a:t>valign</a:t>
            </a: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= "</a:t>
            </a:r>
            <a:r>
              <a:rPr lang="en-US" altLang="zh-CN" dirty="0" err="1" smtClean="0">
                <a:solidFill>
                  <a:srgbClr val="00B050"/>
                </a:solidFill>
                <a:sym typeface="+mn-ea"/>
              </a:rPr>
              <a:t>top|middle|bottom</a:t>
            </a: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"   </a:t>
            </a:r>
            <a:r>
              <a:rPr lang="en-US" altLang="zh-CN" dirty="0" err="1" smtClean="0">
                <a:solidFill>
                  <a:srgbClr val="00B050"/>
                </a:solidFill>
                <a:sym typeface="+mn-ea"/>
              </a:rPr>
              <a:t>bgcolor</a:t>
            </a: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="" &gt;</a:t>
            </a:r>
            <a:r>
              <a:rPr lang="zh-CN" altLang="en-US" dirty="0" smtClean="0">
                <a:solidFill>
                  <a:srgbClr val="00B050"/>
                </a:solidFill>
                <a:sym typeface="+mn-ea"/>
              </a:rPr>
              <a:t>单元格</a:t>
            </a: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&lt;/td&gt;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     &lt;/</a:t>
            </a:r>
            <a:r>
              <a:rPr lang="en-US" altLang="zh-CN" dirty="0" err="1" smtClean="0">
                <a:solidFill>
                  <a:srgbClr val="00B050"/>
                </a:solidFill>
                <a:sym typeface="+mn-ea"/>
              </a:rPr>
              <a:t>tr</a:t>
            </a:r>
            <a:r>
              <a:rPr lang="en-US" altLang="zh-CN" dirty="0" smtClean="0">
                <a:solidFill>
                  <a:srgbClr val="00B050"/>
                </a:solidFill>
                <a:sym typeface="+mn-ea"/>
              </a:rPr>
              <a:t>&gt;</a:t>
            </a:r>
            <a:endParaRPr lang="en-US" altLang="zh-CN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b="1" dirty="0" smtClean="0">
                <a:sym typeface="+mn-ea"/>
              </a:rPr>
              <a:t>  &lt;/table&gt;</a:t>
            </a:r>
            <a:endParaRPr lang="zh-CN" altLang="en-US" b="1"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4dd295c2-3af7-4c01-a3ad-3cb347b275ae}"/>
</p:tagLst>
</file>

<file path=ppt/tags/tag3.xml><?xml version="1.0" encoding="utf-8"?>
<p:tagLst xmlns:p="http://schemas.openxmlformats.org/presentationml/2006/main">
  <p:tag name="KSO_WM_UNIT_TABLE_BEAUTIFY" val="smartTable{4dc974c3-0ab6-440e-b3ce-61536f6ac1ac}"/>
</p:tagLst>
</file>

<file path=ppt/tags/tag4.xml><?xml version="1.0" encoding="utf-8"?>
<p:tagLst xmlns:p="http://schemas.openxmlformats.org/presentationml/2006/main">
  <p:tag name="KSO_WM_UNIT_TABLE_BEAUTIFY" val="smartTable{4dc974c3-0ab6-440e-b3ce-61536f6ac1ac}"/>
</p:tagLst>
</file>

<file path=ppt/tags/tag5.xml><?xml version="1.0" encoding="utf-8"?>
<p:tagLst xmlns:p="http://schemas.openxmlformats.org/presentationml/2006/main">
  <p:tag name="KSO_WM_UNIT_PLACING_PICTURE_USER_VIEWPORT" val="{&quot;height&quot;:6853,&quot;width&quot;:11785}"/>
</p:tagLst>
</file>

<file path=ppt/theme/theme1.xml><?xml version="1.0" encoding="utf-8"?>
<a:theme xmlns:a="http://schemas.openxmlformats.org/drawingml/2006/main" name="高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2581</Words>
  <Application>WPS 演示</Application>
  <PresentationFormat>自定义</PresentationFormat>
  <Paragraphs>230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Heiti SC Light</vt:lpstr>
      <vt:lpstr>微软雅黑</vt:lpstr>
      <vt:lpstr>Arial</vt:lpstr>
      <vt:lpstr>Wingdings</vt:lpstr>
      <vt:lpstr>Arial Unicode MS</vt:lpstr>
      <vt:lpstr>Calibri</vt:lpstr>
      <vt:lpstr>高勇</vt:lpstr>
      <vt:lpstr>PowerPoint 演示文稿</vt:lpstr>
      <vt:lpstr>本章内容</vt:lpstr>
      <vt:lpstr>1 超链接</vt:lpstr>
      <vt:lpstr>2 锚点链接</vt:lpstr>
      <vt:lpstr>3 图片标签</vt:lpstr>
      <vt:lpstr>4 热点地图</vt:lpstr>
      <vt:lpstr>5 相对路径与绝对路径 </vt:lpstr>
      <vt:lpstr>6 列表标签</vt:lpstr>
      <vt:lpstr>7 表格标签</vt:lpstr>
      <vt:lpstr>7.1 table</vt:lpstr>
      <vt:lpstr>7.2 tr</vt:lpstr>
      <vt:lpstr>7.3 td</vt:lpstr>
      <vt:lpstr>7.4 th</vt:lpstr>
      <vt:lpstr>7.5 caption</vt:lpstr>
      <vt:lpstr>7.6 表格结构标签</vt:lpstr>
      <vt:lpstr>作业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802</cp:revision>
  <dcterms:created xsi:type="dcterms:W3CDTF">2016-09-06T02:25:00Z</dcterms:created>
  <dcterms:modified xsi:type="dcterms:W3CDTF">2020-12-14T09:18:57Z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