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559" r:id="rId5"/>
    <p:sldId id="714" r:id="rId6"/>
    <p:sldId id="683" r:id="rId7"/>
    <p:sldId id="684" r:id="rId8"/>
    <p:sldId id="685" r:id="rId9"/>
    <p:sldId id="686" r:id="rId10"/>
    <p:sldId id="687" r:id="rId11"/>
    <p:sldId id="688" r:id="rId12"/>
    <p:sldId id="689" r:id="rId13"/>
    <p:sldId id="690" r:id="rId14"/>
    <p:sldId id="691" r:id="rId15"/>
    <p:sldId id="715" r:id="rId16"/>
    <p:sldId id="717" r:id="rId17"/>
    <p:sldId id="718" r:id="rId18"/>
    <p:sldId id="719" r:id="rId19"/>
    <p:sldId id="720" r:id="rId20"/>
    <p:sldId id="721" r:id="rId21"/>
    <p:sldId id="722" r:id="rId22"/>
    <p:sldId id="724" r:id="rId23"/>
    <p:sldId id="723" r:id="rId24"/>
    <p:sldId id="260"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72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290"/>
    <p:restoredTop sz="98723" autoAdjust="0"/>
  </p:normalViewPr>
  <p:slideViewPr>
    <p:cSldViewPr snapToGrid="0" snapToObjects="1">
      <p:cViewPr varScale="1">
        <p:scale>
          <a:sx n="114" d="100"/>
          <a:sy n="114" d="100"/>
        </p:scale>
        <p:origin x="-228" y="-96"/>
      </p:cViewPr>
      <p:guideLst>
        <p:guide orient="horz" pos="225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AFE1F-002B-7B46-8355-500A6338E41C}"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89A336-E03A-E148-96FC-F9D1DAA871D5}"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E8AEC5-2607-47EA-9DBC-CA4CCE46568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75435" y="1641793"/>
            <a:ext cx="9144000" cy="2387600"/>
          </a:xfrm>
        </p:spPr>
        <p:txBody>
          <a:bodyPr anchor="b"/>
          <a:lstStyle>
            <a:lvl1pPr algn="ctr">
              <a:defRPr sz="6000">
                <a:solidFill>
                  <a:schemeClr val="tx1">
                    <a:lumMod val="95000"/>
                    <a:lumOff val="5000"/>
                  </a:schemeClr>
                </a:solidFill>
                <a:latin typeface="微软雅黑" panose="020B0503020204020204" charset="-122"/>
                <a:ea typeface="微软雅黑" panose="020B0503020204020204" charset="-122"/>
              </a:defRPr>
            </a:lvl1pPr>
          </a:lstStyle>
          <a:p>
            <a:r>
              <a:rPr kumimoji="1" lang="zh-CN" altLang="en-US" smtClean="0"/>
              <a:t>单击此处编辑母版标题样式</a:t>
            </a:r>
            <a:endParaRPr kumimoji="1" lang="zh-CN" altLang="en-US"/>
          </a:p>
        </p:txBody>
      </p:sp>
      <p:pic>
        <p:nvPicPr>
          <p:cNvPr id="4" name="图片 3"/>
          <p:cNvPicPr>
            <a:picLocks noChangeAspect="1"/>
          </p:cNvPicPr>
          <p:nvPr userDrawn="1"/>
        </p:nvPicPr>
        <p:blipFill>
          <a:blip r:embed="rId2"/>
          <a:stretch>
            <a:fillRect/>
          </a:stretch>
        </p:blipFill>
        <p:spPr>
          <a:xfrm>
            <a:off x="29210" y="38100"/>
            <a:ext cx="2716530" cy="683260"/>
          </a:xfrm>
          <a:prstGeom prst="rect">
            <a:avLst/>
          </a:prstGeom>
        </p:spPr>
      </p:pic>
      <p:pic>
        <p:nvPicPr>
          <p:cNvPr id="6" name="图片 5"/>
          <p:cNvPicPr>
            <a:picLocks noChangeAspect="1"/>
          </p:cNvPicPr>
          <p:nvPr userDrawn="1"/>
        </p:nvPicPr>
        <p:blipFill>
          <a:blip r:embed="rId3"/>
          <a:stretch>
            <a:fillRect/>
          </a:stretch>
        </p:blipFill>
        <p:spPr>
          <a:xfrm>
            <a:off x="6998335" y="6090285"/>
            <a:ext cx="5182235" cy="666750"/>
          </a:xfrm>
          <a:prstGeom prst="rect">
            <a:avLst/>
          </a:prstGeom>
        </p:spPr>
      </p:pic>
    </p:spTree>
  </p:cSld>
  <p:clrMapOvr>
    <a:masterClrMapping/>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23021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230215"/>
            <a:ext cx="7734300" cy="5811838"/>
          </a:xfrm>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3" name="TextBox 4"/>
          <p:cNvSpPr txBox="1"/>
          <p:nvPr/>
        </p:nvSpPr>
        <p:spPr>
          <a:xfrm>
            <a:off x="3973078" y="2600554"/>
            <a:ext cx="3262432" cy="1323439"/>
          </a:xfrm>
          <a:prstGeom prst="rect">
            <a:avLst/>
          </a:prstGeom>
          <a:noFill/>
        </p:spPr>
        <p:txBody>
          <a:bodyPr wrap="none">
            <a:spAutoFit/>
          </a:bodyPr>
          <a:lstStyle/>
          <a:p>
            <a:pPr>
              <a:defRPr/>
            </a:pPr>
            <a:r>
              <a:rPr lang="zh-CN" altLang="en-US" sz="8000" b="1" dirty="0" smtClean="0">
                <a:solidFill>
                  <a:schemeClr val="tx1">
                    <a:lumMod val="65000"/>
                    <a:lumOff val="35000"/>
                  </a:schemeClr>
                </a:solidFill>
                <a:latin typeface="微软雅黑" panose="020B0503020204020204" charset="-122"/>
                <a:ea typeface="微软雅黑" panose="020B0503020204020204" charset="-122"/>
              </a:rPr>
              <a:t>本节完</a:t>
            </a:r>
            <a:endParaRPr lang="zh-CN" altLang="en-US" sz="8000" b="1" dirty="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73685" y="25820"/>
            <a:ext cx="10515600" cy="1325563"/>
          </a:xfrm>
        </p:spPr>
        <p:txBody>
          <a:bodyPr/>
          <a:lstStyle>
            <a:lvl1pPr>
              <a:defRPr sz="4000">
                <a:solidFill>
                  <a:schemeClr val="tx1">
                    <a:lumMod val="85000"/>
                    <a:lumOff val="15000"/>
                  </a:schemeClr>
                </a:solidFill>
                <a:latin typeface="微软雅黑" panose="020B0503020204020204" charset="-122"/>
                <a:ea typeface="微软雅黑" panose="020B0503020204020204" charset="-122"/>
              </a:defRPr>
            </a:lvl1pPr>
          </a:lstStyle>
          <a:p>
            <a:r>
              <a:rPr kumimoji="1" lang="zh-CN" altLang="en-US" smtClean="0"/>
              <a:t>单击此处编辑母版标题样式</a:t>
            </a:r>
            <a:endParaRPr kumimoji="1" lang="zh-CN" altLang="en-US"/>
          </a:p>
        </p:txBody>
      </p:sp>
      <p:sp>
        <p:nvSpPr>
          <p:cNvPr id="3" name="内容占位符 2"/>
          <p:cNvSpPr>
            <a:spLocks noGrp="1"/>
          </p:cNvSpPr>
          <p:nvPr>
            <p:ph idx="1" hasCustomPrompt="1"/>
          </p:nvPr>
        </p:nvSpPr>
        <p:spPr/>
        <p:txBody>
          <a:bodyPr/>
          <a:lstStyle>
            <a:lvl1pPr>
              <a:lnSpc>
                <a:spcPct val="100000"/>
              </a:lnSpc>
              <a:buClr>
                <a:srgbClr val="FF0000"/>
              </a:buClr>
              <a:buFont typeface="Wingdings" panose="05000000000000000000" charset="0"/>
              <a:buChar char="v"/>
              <a:defRPr sz="2800">
                <a:solidFill>
                  <a:schemeClr val="tx1">
                    <a:lumMod val="85000"/>
                    <a:lumOff val="15000"/>
                  </a:schemeClr>
                </a:solidFill>
                <a:latin typeface="微软雅黑" panose="020B0503020204020204" charset="-122"/>
                <a:ea typeface="微软雅黑" panose="020B0503020204020204" charset="-122"/>
              </a:defRPr>
            </a:lvl1pPr>
            <a:lvl2pPr>
              <a:lnSpc>
                <a:spcPct val="100000"/>
              </a:lnSpc>
              <a:buClr>
                <a:srgbClr val="FF0000"/>
              </a:buClr>
              <a:buFont typeface="Wingdings" panose="05000000000000000000" charset="0"/>
              <a:buChar char="ü"/>
              <a:defRPr sz="2400">
                <a:solidFill>
                  <a:schemeClr val="tx1">
                    <a:lumMod val="85000"/>
                    <a:lumOff val="15000"/>
                  </a:schemeClr>
                </a:solidFill>
                <a:latin typeface="微软雅黑" panose="020B0503020204020204" charset="-122"/>
                <a:ea typeface="微软雅黑" panose="020B0503020204020204" charset="-122"/>
              </a:defRPr>
            </a:lvl2pPr>
            <a:lvl3pPr>
              <a:lnSpc>
                <a:spcPct val="100000"/>
              </a:lnSpc>
              <a:buClr>
                <a:srgbClr val="FF0000"/>
              </a:buClr>
              <a:defRPr sz="2000">
                <a:solidFill>
                  <a:schemeClr val="tx1">
                    <a:lumMod val="85000"/>
                    <a:lumOff val="15000"/>
                  </a:schemeClr>
                </a:solidFill>
                <a:latin typeface="微软雅黑" panose="020B0503020204020204" charset="-122"/>
                <a:ea typeface="微软雅黑" panose="020B0503020204020204" charset="-122"/>
              </a:defRPr>
            </a:lvl3pPr>
            <a:lvl4pPr>
              <a:lnSpc>
                <a:spcPct val="100000"/>
              </a:lnSpc>
              <a:buClr>
                <a:srgbClr val="FF0000"/>
              </a:buClr>
              <a:defRPr sz="1800">
                <a:solidFill>
                  <a:schemeClr val="tx1">
                    <a:lumMod val="85000"/>
                    <a:lumOff val="15000"/>
                  </a:schemeClr>
                </a:solidFill>
                <a:latin typeface="微软雅黑" panose="020B0503020204020204" charset="-122"/>
                <a:ea typeface="微软雅黑" panose="020B0503020204020204" charset="-122"/>
              </a:defRPr>
            </a:lvl4pPr>
            <a:lvl5pPr>
              <a:lnSpc>
                <a:spcPct val="100000"/>
              </a:lnSpc>
              <a:buClr>
                <a:srgbClr val="FF0000"/>
              </a:buClr>
              <a:defRPr sz="1800">
                <a:solidFill>
                  <a:schemeClr val="tx1">
                    <a:lumMod val="85000"/>
                    <a:lumOff val="15000"/>
                  </a:schemeClr>
                </a:solidFill>
                <a:latin typeface="微软雅黑" panose="020B0503020204020204" charset="-122"/>
                <a:ea typeface="微软雅黑" panose="020B0503020204020204" charset="-122"/>
              </a:defRPr>
            </a:lvl5pPr>
          </a:lstStyle>
          <a:p>
            <a:pPr lvl="0"/>
            <a:r>
              <a:rPr kumimoji="1" lang="zh-CN" altLang="en-US" smtClean="0"/>
              <a:t> 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框 3"/>
          <p:cNvSpPr txBox="1"/>
          <p:nvPr userDrawn="1"/>
        </p:nvSpPr>
        <p:spPr>
          <a:xfrm>
            <a:off x="10723245" y="6458585"/>
            <a:ext cx="737235" cy="337185"/>
          </a:xfrm>
          <a:prstGeom prst="rect">
            <a:avLst/>
          </a:prstGeom>
          <a:noFill/>
        </p:spPr>
        <p:txBody>
          <a:bodyPr wrap="square" rtlCol="0">
            <a:spAutoFit/>
            <a:scene3d>
              <a:camera prst="orthographicFront"/>
              <a:lightRig rig="threePt" dir="t"/>
            </a:scene3d>
          </a:bodyPr>
          <a:lstStyle/>
          <a:p>
            <a:fld id="{9A0DB2DC-4C9A-4742-B13C-FB6460FD3503}" type="slidenum">
              <a:rPr lang="zh-CN" altLang="en-US" sz="1600">
                <a:ln w="12700" cmpd="sng">
                  <a:solidFill>
                    <a:srgbClr val="FF0000"/>
                  </a:solidFill>
                  <a:prstDash val="solid"/>
                </a:ln>
                <a:gradFill>
                  <a:gsLst>
                    <a:gs pos="0">
                      <a:srgbClr val="FE4444"/>
                    </a:gs>
                    <a:gs pos="100000">
                      <a:srgbClr val="832B2B"/>
                    </a:gs>
                  </a:gsLst>
                  <a:lin ang="5400000" scaled="0"/>
                </a:gradFill>
                <a:effectLst/>
                <a:latin typeface="微软雅黑" panose="020B0503020204020204" charset="-122"/>
                <a:ea typeface="微软雅黑" panose="020B0503020204020204" charset="-122"/>
              </a:rPr>
            </a:fld>
            <a:endParaRPr lang="zh-CN" altLang="en-US" sz="1600">
              <a:ln w="12700" cmpd="sng">
                <a:solidFill>
                  <a:srgbClr val="FF0000"/>
                </a:solidFill>
                <a:prstDash val="solid"/>
              </a:ln>
              <a:gradFill>
                <a:gsLst>
                  <a:gs pos="0">
                    <a:srgbClr val="FE4444"/>
                  </a:gs>
                  <a:gs pos="100000">
                    <a:srgbClr val="832B2B"/>
                  </a:gs>
                </a:gsLst>
                <a:lin ang="5400000" scaled="0"/>
              </a:gradFill>
              <a:effectLst/>
              <a:latin typeface="微软雅黑" panose="020B0503020204020204" charset="-122"/>
              <a:ea typeface="微软雅黑" panose="020B0503020204020204" charset="-122"/>
            </a:endParaRPr>
          </a:p>
        </p:txBody>
      </p:sp>
      <p:sp>
        <p:nvSpPr>
          <p:cNvPr id="11" name="矩形 10"/>
          <p:cNvSpPr/>
          <p:nvPr userDrawn="1"/>
        </p:nvSpPr>
        <p:spPr>
          <a:xfrm>
            <a:off x="45720" y="6610985"/>
            <a:ext cx="10572750" cy="36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solidFill>
                <a:schemeClr val="accent5">
                  <a:lumMod val="75000"/>
                </a:schemeClr>
              </a:solidFill>
            </a:endParaRPr>
          </a:p>
        </p:txBody>
      </p:sp>
      <p:sp>
        <p:nvSpPr>
          <p:cNvPr id="13" name="矩形 12"/>
          <p:cNvSpPr/>
          <p:nvPr userDrawn="1"/>
        </p:nvSpPr>
        <p:spPr>
          <a:xfrm>
            <a:off x="11317605" y="6619875"/>
            <a:ext cx="816610" cy="36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solidFill>
                <a:schemeClr val="accent5">
                  <a:lumMod val="75000"/>
                </a:schemeClr>
              </a:solidFill>
            </a:endParaRPr>
          </a:p>
        </p:txBody>
      </p:sp>
    </p:spTree>
  </p:cSld>
  <p:clrMapOvr>
    <a:masterClrMapping/>
  </p:clrMapOvr>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540507"/>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3420232"/>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endParaRPr kumimoji="1" lang="zh-CN" altLang="en-US" smtClean="0"/>
          </a:p>
        </p:txBody>
      </p:sp>
    </p:spTree>
  </p:cSld>
  <p:clrMapOvr>
    <a:masterClrMapping/>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51083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51083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653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42633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4" name="内容占位符 3"/>
          <p:cNvSpPr>
            <a:spLocks noGrp="1"/>
          </p:cNvSpPr>
          <p:nvPr>
            <p:ph sz="half" idx="2"/>
          </p:nvPr>
        </p:nvSpPr>
        <p:spPr>
          <a:xfrm>
            <a:off x="839788" y="2250245"/>
            <a:ext cx="5157787"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42633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6" name="内容占位符 5"/>
          <p:cNvSpPr>
            <a:spLocks noGrp="1"/>
          </p:cNvSpPr>
          <p:nvPr>
            <p:ph sz="quarter" idx="4"/>
          </p:nvPr>
        </p:nvSpPr>
        <p:spPr>
          <a:xfrm>
            <a:off x="6172200" y="2250245"/>
            <a:ext cx="5183188"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80315"/>
            <a:ext cx="10515600" cy="1325563"/>
          </a:xfrm>
        </p:spPr>
        <p:txBody>
          <a:bodyPr/>
          <a:lstStyle/>
          <a:p>
            <a:r>
              <a:rPr kumimoji="1" lang="zh-CN" altLang="en-US" smtClean="0"/>
              <a:t>单击此处编辑母版标题样式</a:t>
            </a:r>
            <a:endParaRPr kumimoji="1" lang="zh-CN" altLang="en-US"/>
          </a:p>
        </p:txBody>
      </p:sp>
    </p:spTree>
  </p:cSld>
  <p:clrMapOvr>
    <a:masterClrMapping/>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79255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Tree>
  </p:cSld>
  <p:clrMapOvr>
    <a:masterClrMapping/>
  </p:clrMapOvr>
  <p:timing>
    <p:tnLst>
      <p:par>
        <p:cTn id="1" dur="indefinite" restart="never" nodeType="tmRoot"/>
      </p:par>
    </p:tn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hasCustomPrompt="1"/>
          </p:nvPr>
        </p:nvSpPr>
        <p:spPr>
          <a:xfrm>
            <a:off x="5183188" y="74758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smtClean="0"/>
              <a:t>将图片拖动到占位符，或单击添加图标</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534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46586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b="1" kern="1200">
          <a:solidFill>
            <a:schemeClr val="accent5">
              <a:lumMod val="75000"/>
            </a:schemeClr>
          </a:solidFill>
          <a:latin typeface="Heiti SC Light" charset="-122"/>
          <a:ea typeface="Heiti SC Light" charset="-122"/>
          <a:cs typeface="Heiti SC Light" charset="-122"/>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Heiti SC Light" charset="-122"/>
          <a:ea typeface="Heiti SC Light" charset="-122"/>
          <a:cs typeface="Heiti SC Light" charset="-122"/>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Heiti SC Light" charset="-122"/>
          <a:ea typeface="Heiti SC Light" charset="-122"/>
          <a:cs typeface="Heiti SC Light" charset="-122"/>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Heiti SC Light" charset="-122"/>
          <a:ea typeface="Heiti SC Light" charset="-122"/>
          <a:cs typeface="Heiti SC Light" charset="-122"/>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Heiti SC Light" charset="-122"/>
          <a:ea typeface="Heiti SC Light" charset="-122"/>
          <a:cs typeface="Heiti SC Light" charset="-122"/>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Heiti SC Light" charset="-122"/>
          <a:ea typeface="Heiti SC Light" charset="-122"/>
          <a:cs typeface="Heiti SC Light" charset="-122"/>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83032" y="2478882"/>
            <a:ext cx="4323080" cy="1322070"/>
          </a:xfrm>
          <a:prstGeom prst="rect">
            <a:avLst/>
          </a:prstGeom>
          <a:noFill/>
        </p:spPr>
        <p:txBody>
          <a:bodyPr wrap="none">
            <a:spAutoFit/>
          </a:bodyPr>
          <a:lstStyle/>
          <a:p>
            <a:pPr algn="l">
              <a:defRPr/>
            </a:pPr>
            <a:r>
              <a:rPr lang="en-US" altLang="zh-CN" sz="8000" b="1" dirty="0" smtClean="0">
                <a:solidFill>
                  <a:schemeClr val="tx1">
                    <a:lumMod val="95000"/>
                    <a:lumOff val="5000"/>
                  </a:schemeClr>
                </a:solidFill>
                <a:latin typeface="微软雅黑" panose="020B0503020204020204" charset="-122"/>
                <a:ea typeface="微软雅黑" panose="020B0503020204020204" charset="-122"/>
              </a:rPr>
              <a:t>HTML-3</a:t>
            </a:r>
            <a:endParaRPr lang="en-US" altLang="zh-CN" sz="8000" b="1" dirty="0" smtClean="0">
              <a:solidFill>
                <a:schemeClr val="tx1">
                  <a:lumMod val="95000"/>
                  <a:lumOff val="5000"/>
                </a:schemeClr>
              </a:solidFill>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mtClean="0">
                <a:sym typeface="+mn-ea"/>
              </a:rPr>
              <a:t>1.7 </a:t>
            </a:r>
            <a:r>
              <a:rPr lang="zh-CN" altLang="en-US" smtClean="0">
                <a:sym typeface="+mn-ea"/>
              </a:rPr>
              <a:t>隐藏域</a:t>
            </a:r>
            <a:endParaRPr lang="zh-CN" altLang="en-US"/>
          </a:p>
        </p:txBody>
      </p:sp>
      <p:sp>
        <p:nvSpPr>
          <p:cNvPr id="3" name="内容占位符 2"/>
          <p:cNvSpPr>
            <a:spLocks noGrp="1"/>
          </p:cNvSpPr>
          <p:nvPr>
            <p:ph idx="1"/>
          </p:nvPr>
        </p:nvSpPr>
        <p:spPr>
          <a:xfrm>
            <a:off x="838200" y="1465580"/>
            <a:ext cx="9665335" cy="4351655"/>
          </a:xfrm>
        </p:spPr>
        <p:txBody>
          <a:bodyPr/>
          <a:p>
            <a:pPr>
              <a:lnSpc>
                <a:spcPct val="110000"/>
              </a:lnSpc>
            </a:pPr>
            <a:r>
              <a:rPr lang="en-US" altLang="zh-CN" sz="2400" dirty="0" smtClean="0">
                <a:sym typeface="+mn-ea"/>
              </a:rPr>
              <a:t>&lt;input  type= " </a:t>
            </a:r>
            <a:r>
              <a:rPr lang="en-US" altLang="zh-CN" sz="2400" b="1" dirty="0" smtClean="0">
                <a:solidFill>
                  <a:srgbClr val="FF0000"/>
                </a:solidFill>
                <a:sym typeface="+mn-ea"/>
              </a:rPr>
              <a:t>hidden</a:t>
            </a:r>
            <a:r>
              <a:rPr lang="en-US" altLang="zh-CN" sz="2400" dirty="0" smtClean="0">
                <a:sym typeface="+mn-ea"/>
              </a:rPr>
              <a:t>"   name=""   value="" /&gt;</a:t>
            </a:r>
            <a:endParaRPr lang="en-US" altLang="zh-CN" sz="2400" dirty="0" smtClean="0"/>
          </a:p>
          <a:p>
            <a:pPr>
              <a:lnSpc>
                <a:spcPct val="110000"/>
              </a:lnSpc>
            </a:pPr>
            <a:endParaRPr lang="en-US" altLang="zh-CN" sz="2400" dirty="0" smtClean="0"/>
          </a:p>
          <a:p>
            <a:pPr lvl="1">
              <a:lnSpc>
                <a:spcPct val="110000"/>
              </a:lnSpc>
            </a:pPr>
            <a:r>
              <a:rPr lang="zh-CN" altLang="en-US" dirty="0" smtClean="0">
                <a:sym typeface="+mn-ea"/>
              </a:rPr>
              <a:t>隐藏域不会在页面的显示</a:t>
            </a:r>
            <a:endParaRPr lang="zh-CN" altLang="en-US" dirty="0" smtClean="0"/>
          </a:p>
          <a:p>
            <a:pPr lvl="1">
              <a:lnSpc>
                <a:spcPct val="110000"/>
              </a:lnSpc>
            </a:pPr>
            <a:r>
              <a:rPr lang="zh-CN" altLang="en-US" dirty="0" smtClean="0">
                <a:sym typeface="+mn-ea"/>
              </a:rPr>
              <a:t>隐藏字段通常会存储一个默认值，它们的值也可以由 JavaScript 进行修改。</a:t>
            </a:r>
            <a:r>
              <a:rPr lang="zh-CN" altLang="en-US" sz="2800" dirty="0" smtClean="0">
                <a:sym typeface="+mn-ea"/>
              </a:rPr>
              <a:t> </a:t>
            </a:r>
            <a:endParaRPr lang="zh-CN" altLang="en-US" sz="2800" dirty="0" smtClean="0"/>
          </a:p>
          <a:p>
            <a:pPr marL="457200" lvl="1" indent="0">
              <a:buNone/>
            </a:pP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1.8 </a:t>
            </a:r>
            <a:r>
              <a:rPr lang="zh-CN" altLang="en-US"/>
              <a:t>下拉菜单</a:t>
            </a:r>
            <a:endParaRPr lang="zh-CN" altLang="en-US"/>
          </a:p>
        </p:txBody>
      </p:sp>
      <p:sp>
        <p:nvSpPr>
          <p:cNvPr id="3" name="内容占位符 2"/>
          <p:cNvSpPr>
            <a:spLocks noGrp="1"/>
          </p:cNvSpPr>
          <p:nvPr>
            <p:ph idx="1"/>
          </p:nvPr>
        </p:nvSpPr>
        <p:spPr/>
        <p:txBody>
          <a:bodyPr/>
          <a:p>
            <a:pPr>
              <a:lnSpc>
                <a:spcPct val="110000"/>
              </a:lnSpc>
            </a:pPr>
            <a:r>
              <a:rPr lang="zh-CN" altLang="en-US" sz="2400"/>
              <a:t>下拉菜单</a:t>
            </a:r>
            <a:endParaRPr lang="zh-CN" altLang="en-US" sz="2400"/>
          </a:p>
          <a:p>
            <a:pPr marL="457200" lvl="1" indent="0">
              <a:lnSpc>
                <a:spcPct val="110000"/>
              </a:lnSpc>
              <a:buNone/>
            </a:pPr>
            <a:r>
              <a:rPr lang="zh-CN" altLang="en-US" sz="2000"/>
              <a:t>&lt;select name=""   size=""   multiple="mutiple" &gt;</a:t>
            </a:r>
            <a:endParaRPr lang="zh-CN" altLang="en-US" sz="2000"/>
          </a:p>
          <a:p>
            <a:pPr marL="457200" lvl="1" indent="0">
              <a:lnSpc>
                <a:spcPct val="110000"/>
              </a:lnSpc>
              <a:buNone/>
            </a:pPr>
            <a:r>
              <a:rPr lang="zh-CN" altLang="en-US" sz="2000"/>
              <a:t>	&lt;optgroup label=分组名称&gt;</a:t>
            </a:r>
            <a:endParaRPr lang="zh-CN" altLang="en-US" sz="2000"/>
          </a:p>
          <a:p>
            <a:pPr marL="457200" lvl="1" indent="0">
              <a:lnSpc>
                <a:spcPct val="110000"/>
              </a:lnSpc>
              <a:buNone/>
            </a:pPr>
            <a:r>
              <a:rPr lang="zh-CN" altLang="en-US" sz="2000"/>
              <a:t>	</a:t>
            </a:r>
            <a:r>
              <a:rPr lang="en-US" altLang="zh-CN" sz="2000"/>
              <a:t>	</a:t>
            </a:r>
            <a:r>
              <a:rPr lang="zh-CN" altLang="en-US" sz="2000"/>
              <a:t>&lt;option value=""   selected="selected"&gt;&lt;/option&gt;</a:t>
            </a:r>
            <a:endParaRPr lang="zh-CN" altLang="en-US" sz="2000"/>
          </a:p>
          <a:p>
            <a:pPr marL="457200" lvl="1" indent="0">
              <a:lnSpc>
                <a:spcPct val="110000"/>
              </a:lnSpc>
              <a:buNone/>
            </a:pPr>
            <a:r>
              <a:rPr lang="zh-CN" altLang="en-US" sz="2000"/>
              <a:t>        </a:t>
            </a:r>
            <a:r>
              <a:rPr lang="en-US" altLang="zh-CN" sz="2000"/>
              <a:t>	</a:t>
            </a:r>
            <a:r>
              <a:rPr lang="zh-CN" altLang="en-US" sz="2000"/>
              <a:t>……</a:t>
            </a:r>
            <a:endParaRPr lang="zh-CN" altLang="en-US" sz="2000"/>
          </a:p>
          <a:p>
            <a:pPr marL="457200" lvl="1" indent="0">
              <a:lnSpc>
                <a:spcPct val="110000"/>
              </a:lnSpc>
              <a:buNone/>
            </a:pPr>
            <a:r>
              <a:rPr lang="zh-CN" altLang="en-US" sz="2000"/>
              <a:t>    &lt;/optgroup&gt;</a:t>
            </a:r>
            <a:endParaRPr lang="zh-CN" altLang="en-US" sz="2000"/>
          </a:p>
          <a:p>
            <a:pPr marL="457200" lvl="1" indent="0">
              <a:lnSpc>
                <a:spcPct val="110000"/>
              </a:lnSpc>
              <a:buNone/>
            </a:pPr>
            <a:r>
              <a:rPr lang="zh-CN" altLang="en-US" sz="2000"/>
              <a:t> &lt;/select&gt;</a:t>
            </a:r>
            <a:endParaRPr lang="zh-CN" altLang="en-US" sz="2000"/>
          </a:p>
        </p:txBody>
      </p:sp>
      <p:graphicFrame>
        <p:nvGraphicFramePr>
          <p:cNvPr id="132129" name="表格 132128"/>
          <p:cNvGraphicFramePr/>
          <p:nvPr>
            <p:custDataLst>
              <p:tags r:id="rId1"/>
            </p:custDataLst>
          </p:nvPr>
        </p:nvGraphicFramePr>
        <p:xfrm>
          <a:off x="1579245" y="4866640"/>
          <a:ext cx="6083300" cy="1407795"/>
        </p:xfrm>
        <a:graphic>
          <a:graphicData uri="http://schemas.openxmlformats.org/drawingml/2006/table">
            <a:tbl>
              <a:tblPr>
                <a:effectLst/>
                <a:tableStyleId>{5940675A-B579-460E-94D1-54222C63F5DA}</a:tableStyleId>
              </a:tblPr>
              <a:tblGrid>
                <a:gridCol w="918210"/>
                <a:gridCol w="954405"/>
                <a:gridCol w="4210685"/>
              </a:tblGrid>
              <a:tr h="274320">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zh-CN" altLang="en-US" sz="1200" b="0" dirty="0">
                          <a:solidFill>
                            <a:srgbClr val="000000"/>
                          </a:solidFill>
                          <a:latin typeface="宋体" panose="02010600030101010101" pitchFamily="2" charset="-122"/>
                          <a:ea typeface="宋体" panose="02010600030101010101" pitchFamily="2" charset="-122"/>
                        </a:rPr>
                        <a:t>属性</a:t>
                      </a:r>
                      <a:endParaRPr lang="zh-CN" altLang="en-US" sz="1200" b="0" dirty="0">
                        <a:solidFill>
                          <a:srgbClr val="000000"/>
                        </a:solidFill>
                        <a:latin typeface="宋体" panose="02010600030101010101" pitchFamily="2" charset="-122"/>
                        <a:ea typeface="宋体" panose="02010600030101010101" pitchFamily="2" charset="-122"/>
                      </a:endParaRPr>
                    </a:p>
                  </a:txBody>
                  <a:tcPr>
                    <a:lnL w="2857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zh-CN" altLang="en-US" sz="1200" b="0" dirty="0">
                          <a:solidFill>
                            <a:srgbClr val="000000"/>
                          </a:solidFill>
                          <a:latin typeface="宋体" panose="02010600030101010101" pitchFamily="2" charset="-122"/>
                          <a:ea typeface="宋体" panose="02010600030101010101" pitchFamily="2" charset="-122"/>
                        </a:rPr>
                        <a:t>属性值</a:t>
                      </a:r>
                      <a:endParaRPr lang="zh-CN" altLang="en-US" sz="1200" b="0" dirty="0">
                        <a:solidFill>
                          <a:srgbClr val="000000"/>
                        </a:solidFill>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5pPr>
                    </a:lstStyle>
                    <a:p>
                      <a:pPr marL="0" lvl="0" indent="0" algn="ctr">
                        <a:buNone/>
                      </a:pPr>
                      <a:r>
                        <a:rPr lang="zh-CN" altLang="en-US" sz="1200" b="0" dirty="0">
                          <a:solidFill>
                            <a:srgbClr val="000000"/>
                          </a:solidFill>
                          <a:latin typeface="宋体" panose="02010600030101010101" pitchFamily="2" charset="-122"/>
                          <a:ea typeface="宋体" panose="02010600030101010101" pitchFamily="2" charset="-122"/>
                        </a:rPr>
                        <a:t>说明</a:t>
                      </a:r>
                      <a:endParaRPr lang="zh-CN" altLang="en-US" sz="1200" b="0" dirty="0">
                        <a:solidFill>
                          <a:srgbClr val="000000"/>
                        </a:solidFill>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28575"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74320">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1200" b="0">
                          <a:solidFill>
                            <a:srgbClr val="000000"/>
                          </a:solidFill>
                          <a:latin typeface="宋体" panose="02010600030101010101" pitchFamily="2" charset="-122"/>
                          <a:ea typeface="宋体" panose="02010600030101010101" pitchFamily="2" charset="-122"/>
                        </a:rPr>
                        <a:t>name</a:t>
                      </a:r>
                      <a:endParaRPr lang="en-US" altLang="zh-CN" sz="1200" b="0">
                        <a:solidFill>
                          <a:srgbClr val="000000"/>
                        </a:solidFill>
                        <a:latin typeface="宋体" panose="02010600030101010101" pitchFamily="2" charset="-122"/>
                        <a:ea typeface="宋体" panose="02010600030101010101" pitchFamily="2" charset="-122"/>
                      </a:endParaRPr>
                    </a:p>
                  </a:txBody>
                  <a:tcPr>
                    <a:lnL w="2857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1200" b="0" dirty="0">
                          <a:solidFill>
                            <a:srgbClr val="000000"/>
                          </a:solidFill>
                          <a:latin typeface="宋体" panose="02010600030101010101" pitchFamily="2" charset="-122"/>
                          <a:ea typeface="宋体" panose="02010600030101010101" pitchFamily="2" charset="-122"/>
                        </a:rPr>
                        <a:t>name</a:t>
                      </a:r>
                      <a:r>
                        <a:rPr lang="zh-CN" altLang="en-US" sz="1200" b="0" dirty="0">
                          <a:solidFill>
                            <a:srgbClr val="000000"/>
                          </a:solidFill>
                          <a:latin typeface="宋体" panose="02010600030101010101" pitchFamily="2" charset="-122"/>
                          <a:ea typeface="宋体" panose="02010600030101010101" pitchFamily="2" charset="-122"/>
                        </a:rPr>
                        <a:t>名 </a:t>
                      </a:r>
                      <a:endParaRPr lang="zh-CN" altLang="en-US" sz="1200" b="0" dirty="0">
                        <a:solidFill>
                          <a:srgbClr val="000000"/>
                        </a:solidFill>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zh-CN" altLang="en-US" sz="1200" b="0" dirty="0">
                          <a:solidFill>
                            <a:srgbClr val="000000"/>
                          </a:solidFill>
                          <a:latin typeface="宋体" panose="02010600030101010101" pitchFamily="2" charset="-122"/>
                          <a:ea typeface="宋体" panose="02010600030101010101" pitchFamily="2" charset="-122"/>
                        </a:rPr>
                        <a:t>规定下拉列表的名称</a:t>
                      </a:r>
                      <a:endParaRPr lang="zh-CN" altLang="en-US" sz="1200" b="0" dirty="0">
                        <a:solidFill>
                          <a:srgbClr val="000000"/>
                        </a:solidFill>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2857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74320">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1200" b="0">
                          <a:solidFill>
                            <a:srgbClr val="000000"/>
                          </a:solidFill>
                          <a:latin typeface="宋体" panose="02010600030101010101" pitchFamily="2" charset="-122"/>
                          <a:ea typeface="宋体" panose="02010600030101010101" pitchFamily="2" charset="-122"/>
                        </a:rPr>
                        <a:t>size</a:t>
                      </a:r>
                      <a:endParaRPr lang="en-US" altLang="zh-CN" sz="1200" b="0">
                        <a:solidFill>
                          <a:srgbClr val="000000"/>
                        </a:solidFill>
                        <a:latin typeface="宋体" panose="02010600030101010101" pitchFamily="2" charset="-122"/>
                        <a:ea typeface="宋体" panose="02010600030101010101" pitchFamily="2" charset="-122"/>
                      </a:endParaRPr>
                    </a:p>
                  </a:txBody>
                  <a:tcPr>
                    <a:lnL w="2857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zh-CN" altLang="en-US" sz="1200" b="0" dirty="0">
                          <a:solidFill>
                            <a:srgbClr val="000000"/>
                          </a:solidFill>
                          <a:latin typeface="宋体" panose="02010600030101010101" pitchFamily="2" charset="-122"/>
                          <a:ea typeface="宋体" panose="02010600030101010101" pitchFamily="2" charset="-122"/>
                        </a:rPr>
                        <a:t>正整数</a:t>
                      </a:r>
                      <a:endParaRPr lang="zh-CN" altLang="en-US" sz="1200" b="0" dirty="0">
                        <a:solidFill>
                          <a:srgbClr val="000000"/>
                        </a:solidFill>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zh-CN" altLang="en-US" sz="1200" b="0" dirty="0">
                          <a:solidFill>
                            <a:srgbClr val="000000"/>
                          </a:solidFill>
                          <a:latin typeface="宋体" panose="02010600030101010101" pitchFamily="2" charset="-122"/>
                          <a:ea typeface="宋体" panose="02010600030101010101" pitchFamily="2" charset="-122"/>
                        </a:rPr>
                        <a:t>规定下拉列表中可见选项的数目</a:t>
                      </a:r>
                      <a:endParaRPr lang="zh-CN" altLang="en-US" sz="1200" b="0" dirty="0">
                        <a:solidFill>
                          <a:srgbClr val="000000"/>
                        </a:solidFill>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2857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10515">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1200" b="0">
                          <a:solidFill>
                            <a:srgbClr val="000000"/>
                          </a:solidFill>
                          <a:latin typeface="宋体" panose="02010600030101010101" pitchFamily="2" charset="-122"/>
                          <a:ea typeface="宋体" panose="02010600030101010101" pitchFamily="2" charset="-122"/>
                        </a:rPr>
                        <a:t>multiple </a:t>
                      </a:r>
                      <a:endParaRPr lang="en-US" altLang="zh-CN" sz="1200" b="0">
                        <a:solidFill>
                          <a:srgbClr val="000000"/>
                        </a:solidFill>
                        <a:latin typeface="宋体" panose="02010600030101010101" pitchFamily="2" charset="-122"/>
                        <a:ea typeface="宋体" panose="02010600030101010101" pitchFamily="2" charset="-122"/>
                      </a:endParaRPr>
                    </a:p>
                  </a:txBody>
                  <a:tcPr>
                    <a:lnL w="2857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1200" b="0">
                          <a:solidFill>
                            <a:srgbClr val="000000"/>
                          </a:solidFill>
                          <a:latin typeface="宋体" panose="02010600030101010101" pitchFamily="2" charset="-122"/>
                          <a:ea typeface="宋体" panose="02010600030101010101" pitchFamily="2" charset="-122"/>
                        </a:rPr>
                        <a:t>multiple </a:t>
                      </a:r>
                      <a:endParaRPr lang="en-US" altLang="zh-CN" sz="1200" b="0">
                        <a:solidFill>
                          <a:srgbClr val="000000"/>
                        </a:solidFill>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zh-CN" altLang="en-US" sz="1200" b="0" dirty="0">
                          <a:solidFill>
                            <a:srgbClr val="000000"/>
                          </a:solidFill>
                          <a:latin typeface="宋体" panose="02010600030101010101" pitchFamily="2" charset="-122"/>
                          <a:ea typeface="宋体" panose="02010600030101010101" pitchFamily="2" charset="-122"/>
                        </a:rPr>
                        <a:t>布尔属性，设置后选单项目允许多选，否则只能选择一个</a:t>
                      </a:r>
                      <a:endParaRPr lang="zh-CN" altLang="en-US" sz="1200" b="0" dirty="0">
                        <a:solidFill>
                          <a:srgbClr val="000000"/>
                        </a:solidFill>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2857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74320">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1200" b="0">
                          <a:solidFill>
                            <a:srgbClr val="000000"/>
                          </a:solidFill>
                          <a:latin typeface="宋体" panose="02010600030101010101" pitchFamily="2" charset="-122"/>
                          <a:ea typeface="宋体" panose="02010600030101010101" pitchFamily="2" charset="-122"/>
                        </a:rPr>
                        <a:t>disabled </a:t>
                      </a:r>
                      <a:endParaRPr lang="en-US" altLang="zh-CN" sz="1200" b="0">
                        <a:solidFill>
                          <a:srgbClr val="000000"/>
                        </a:solidFill>
                        <a:latin typeface="宋体" panose="02010600030101010101" pitchFamily="2" charset="-122"/>
                        <a:ea typeface="宋体" panose="02010600030101010101" pitchFamily="2" charset="-122"/>
                      </a:endParaRPr>
                    </a:p>
                  </a:txBody>
                  <a:tcPr>
                    <a:lnL w="2857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en-US" altLang="zh-CN" sz="1200" b="0">
                          <a:solidFill>
                            <a:srgbClr val="000000"/>
                          </a:solidFill>
                          <a:latin typeface="宋体" panose="02010600030101010101" pitchFamily="2" charset="-122"/>
                          <a:ea typeface="宋体" panose="02010600030101010101" pitchFamily="2" charset="-122"/>
                        </a:rPr>
                        <a:t>disabled </a:t>
                      </a:r>
                      <a:endParaRPr lang="en-US" altLang="zh-CN" sz="1200" b="0">
                        <a:solidFill>
                          <a:srgbClr val="000000"/>
                        </a:solidFill>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20000"/>
                        </a:spcAft>
                        <a:buChar char="•"/>
                        <a:defRPr sz="2000" b="1" u="none" kern="1200" baseline="0">
                          <a:solidFill>
                            <a:srgbClr val="000000"/>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Font typeface="Wingdings" panose="05000000000000000000" pitchFamily="2" charset="2"/>
                        <a:buChar char="w"/>
                        <a:defRPr sz="1400" b="0" i="0" u="none" kern="1200" baseline="0">
                          <a:solidFill>
                            <a:srgbClr val="0000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Font typeface="Wingdings" panose="05000000000000000000" pitchFamily="2" charset="2"/>
                        <a:buChar char="»"/>
                        <a:defRPr sz="1400" b="0" i="0" u="none" kern="1200" baseline="0">
                          <a:solidFill>
                            <a:srgbClr val="000000"/>
                          </a:solidFill>
                          <a:latin typeface="Arial" panose="020B0604020202020204" pitchFamily="34" charset="0"/>
                          <a:ea typeface="宋体" panose="02010600030101010101" pitchFamily="2" charset="-122"/>
                        </a:defRPr>
                      </a:lvl5pPr>
                    </a:lstStyle>
                    <a:p>
                      <a:pPr marL="0" lvl="0" indent="0">
                        <a:buNone/>
                      </a:pPr>
                      <a:r>
                        <a:rPr lang="zh-CN" altLang="en-US" sz="1200" b="0" dirty="0">
                          <a:solidFill>
                            <a:srgbClr val="000000"/>
                          </a:solidFill>
                          <a:latin typeface="宋体" panose="02010600030101010101" pitchFamily="2" charset="-122"/>
                          <a:ea typeface="宋体" panose="02010600030101010101" pitchFamily="2" charset="-122"/>
                        </a:rPr>
                        <a:t>规定禁用该下拉列表</a:t>
                      </a:r>
                      <a:endParaRPr lang="zh-CN" altLang="en-US" sz="1200" b="0" dirty="0">
                        <a:solidFill>
                          <a:srgbClr val="000000"/>
                        </a:solidFill>
                        <a:latin typeface="宋体" panose="02010600030101010101" pitchFamily="2" charset="-122"/>
                        <a:ea typeface="宋体" panose="02010600030101010101" pitchFamily="2" charset="-122"/>
                      </a:endParaRPr>
                    </a:p>
                  </a:txBody>
                  <a:tcPr>
                    <a:lnL w="12700" cap="flat" cmpd="sng">
                      <a:solidFill>
                        <a:srgbClr val="000000"/>
                      </a:solidFill>
                      <a:prstDash val="solid"/>
                      <a:headEnd type="none" w="med" len="med"/>
                      <a:tailEnd type="none" w="med" len="med"/>
                    </a:lnL>
                    <a:lnR w="2857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noFill/>
                  </a:tcPr>
                </a:tc>
              </a:tr>
            </a:tbl>
          </a:graphicData>
        </a:graphic>
      </p:graphicFrame>
      <p:pic>
        <p:nvPicPr>
          <p:cNvPr id="132126" name="Picture 41"/>
          <p:cNvPicPr>
            <a:picLocks noChangeAspect="1"/>
          </p:cNvPicPr>
          <p:nvPr/>
        </p:nvPicPr>
        <p:blipFill>
          <a:blip r:embed="rId2" cstate="print"/>
          <a:stretch>
            <a:fillRect/>
          </a:stretch>
        </p:blipFill>
        <p:spPr>
          <a:xfrm>
            <a:off x="10628948" y="1593215"/>
            <a:ext cx="1025525" cy="2449513"/>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mtClean="0">
                <a:sym typeface="+mn-ea"/>
              </a:rPr>
              <a:t>1.9 </a:t>
            </a:r>
            <a:r>
              <a:rPr lang="zh-CN" altLang="en-US" smtClean="0">
                <a:sym typeface="+mn-ea"/>
              </a:rPr>
              <a:t>按钮</a:t>
            </a:r>
            <a:endParaRPr lang="zh-CN" altLang="en-US"/>
          </a:p>
        </p:txBody>
      </p:sp>
      <p:sp>
        <p:nvSpPr>
          <p:cNvPr id="3" name="内容占位符 2"/>
          <p:cNvSpPr>
            <a:spLocks noGrp="1"/>
          </p:cNvSpPr>
          <p:nvPr>
            <p:ph idx="1"/>
          </p:nvPr>
        </p:nvSpPr>
        <p:spPr>
          <a:xfrm>
            <a:off x="838200" y="1268095"/>
            <a:ext cx="10515600" cy="5187950"/>
          </a:xfrm>
        </p:spPr>
        <p:txBody>
          <a:bodyPr>
            <a:normAutofit fontScale="60000"/>
          </a:bodyPr>
          <a:p>
            <a:r>
              <a:rPr lang="zh-CN" altLang="en-US" sz="2800" dirty="0" smtClean="0">
                <a:sym typeface="+mn-ea"/>
              </a:rPr>
              <a:t>提交按钮</a:t>
            </a:r>
            <a:endParaRPr lang="zh-CN" altLang="en-US" sz="2800" dirty="0" smtClean="0"/>
          </a:p>
          <a:p>
            <a:pPr lvl="1">
              <a:buFont typeface="Wingdings" panose="05000000000000000000" charset="0"/>
              <a:buChar char=""/>
            </a:pPr>
            <a:r>
              <a:rPr lang="zh-CN" altLang="en-US" sz="2800" dirty="0" smtClean="0">
                <a:sym typeface="+mn-ea"/>
              </a:rPr>
              <a:t>&lt;input type=“</a:t>
            </a:r>
            <a:r>
              <a:rPr lang="zh-CN" altLang="en-US" sz="2800" dirty="0" smtClean="0">
                <a:solidFill>
                  <a:srgbClr val="FF0000"/>
                </a:solidFill>
                <a:sym typeface="+mn-ea"/>
              </a:rPr>
              <a:t>submit</a:t>
            </a:r>
            <a:r>
              <a:rPr lang="zh-CN" altLang="en-US" sz="2800" dirty="0" smtClean="0">
                <a:sym typeface="+mn-ea"/>
              </a:rPr>
              <a:t>”   value=“提交表单” /&gt;</a:t>
            </a:r>
            <a:endParaRPr lang="zh-CN" altLang="en-US" sz="2800" dirty="0" smtClean="0">
              <a:sym typeface="+mn-ea"/>
            </a:endParaRPr>
          </a:p>
          <a:p>
            <a:pPr lvl="1">
              <a:buFont typeface="Wingdings" panose="05000000000000000000" charset="0"/>
              <a:buChar char=""/>
            </a:pPr>
            <a:r>
              <a:rPr lang="en-US" altLang="zh-CN" sz="2800" dirty="0" smtClean="0"/>
              <a:t>&lt;button&gt;</a:t>
            </a:r>
            <a:r>
              <a:rPr lang="zh-CN" altLang="en-US" sz="2800" dirty="0" smtClean="0"/>
              <a:t>提交</a:t>
            </a:r>
            <a:r>
              <a:rPr lang="en-US" altLang="zh-CN" sz="2800" dirty="0" smtClean="0"/>
              <a:t>&lt;/button&gt;</a:t>
            </a:r>
            <a:endParaRPr lang="zh-CN" altLang="en-US" sz="2800" dirty="0" smtClean="0"/>
          </a:p>
          <a:p>
            <a:pPr lvl="1">
              <a:buFont typeface="Wingdings" panose="05000000000000000000" charset="0"/>
              <a:buChar char=""/>
            </a:pPr>
            <a:r>
              <a:rPr lang="zh-CN" altLang="en-US" sz="2800" dirty="0" smtClean="0">
                <a:sym typeface="+mn-ea"/>
              </a:rPr>
              <a:t>提示：将表单提交到action指定的程序文件进行处理。</a:t>
            </a:r>
            <a:endParaRPr lang="zh-CN" altLang="en-US" sz="2800" dirty="0" smtClean="0"/>
          </a:p>
          <a:p>
            <a:r>
              <a:rPr lang="zh-CN" altLang="en-US" sz="2800" dirty="0" smtClean="0">
                <a:sym typeface="+mn-ea"/>
              </a:rPr>
              <a:t>重置按钮</a:t>
            </a:r>
            <a:endParaRPr lang="zh-CN" altLang="en-US" sz="2800" dirty="0" smtClean="0"/>
          </a:p>
          <a:p>
            <a:pPr lvl="1"/>
            <a:r>
              <a:rPr lang="zh-CN" altLang="en-US" sz="2800" dirty="0" smtClean="0">
                <a:sym typeface="+mn-ea"/>
              </a:rPr>
              <a:t>&lt;input type=“</a:t>
            </a:r>
            <a:r>
              <a:rPr lang="zh-CN" altLang="en-US" sz="2800" dirty="0" smtClean="0">
                <a:solidFill>
                  <a:srgbClr val="FF0000"/>
                </a:solidFill>
                <a:sym typeface="+mn-ea"/>
              </a:rPr>
              <a:t>reset</a:t>
            </a:r>
            <a:r>
              <a:rPr lang="zh-CN" altLang="en-US" sz="2800" dirty="0" smtClean="0">
                <a:sym typeface="+mn-ea"/>
              </a:rPr>
              <a:t>”   value=“重新填写” /&gt;</a:t>
            </a:r>
            <a:endParaRPr lang="zh-CN" altLang="en-US" sz="2800" dirty="0" smtClean="0">
              <a:sym typeface="+mn-ea"/>
            </a:endParaRPr>
          </a:p>
          <a:p>
            <a:pPr lvl="1"/>
            <a:r>
              <a:rPr lang="en-US" altLang="zh-CN" sz="2800" dirty="0" smtClean="0">
                <a:sym typeface="+mn-ea"/>
              </a:rPr>
              <a:t>&lt;button </a:t>
            </a:r>
            <a:r>
              <a:rPr lang="zh-CN" altLang="en-US" sz="2800" dirty="0" smtClean="0">
                <a:sym typeface="+mn-ea"/>
              </a:rPr>
              <a:t>type=“</a:t>
            </a:r>
            <a:r>
              <a:rPr lang="zh-CN" altLang="en-US" sz="2800" dirty="0" smtClean="0">
                <a:solidFill>
                  <a:srgbClr val="FF0000"/>
                </a:solidFill>
                <a:sym typeface="+mn-ea"/>
              </a:rPr>
              <a:t>reset</a:t>
            </a:r>
            <a:r>
              <a:rPr lang="zh-CN" altLang="en-US" sz="2800" dirty="0" smtClean="0">
                <a:sym typeface="+mn-ea"/>
              </a:rPr>
              <a:t>”</a:t>
            </a:r>
            <a:r>
              <a:rPr lang="en-US" altLang="zh-CN" sz="2800" dirty="0" smtClean="0">
                <a:sym typeface="+mn-ea"/>
              </a:rPr>
              <a:t>&gt;</a:t>
            </a:r>
            <a:r>
              <a:rPr lang="zh-CN" altLang="en-US" sz="2800" dirty="0" smtClean="0">
                <a:sym typeface="+mn-ea"/>
              </a:rPr>
              <a:t>重新填写</a:t>
            </a:r>
            <a:r>
              <a:rPr lang="en-US" altLang="zh-CN" sz="2800" dirty="0" smtClean="0">
                <a:sym typeface="+mn-ea"/>
              </a:rPr>
              <a:t>&lt;/button&gt;</a:t>
            </a:r>
            <a:endParaRPr lang="zh-CN" altLang="en-US" sz="2800" dirty="0" smtClean="0"/>
          </a:p>
          <a:p>
            <a:pPr lvl="1"/>
            <a:r>
              <a:rPr lang="zh-CN" altLang="en-US" sz="2800" dirty="0" smtClean="0">
                <a:sym typeface="+mn-ea"/>
              </a:rPr>
              <a:t>提示：将清空表单中填写的所有数据</a:t>
            </a:r>
            <a:endParaRPr lang="zh-CN" altLang="en-US" sz="2800" dirty="0" smtClean="0"/>
          </a:p>
          <a:p>
            <a:r>
              <a:rPr lang="zh-CN" altLang="en-US" sz="2800" dirty="0" smtClean="0">
                <a:sym typeface="+mn-ea"/>
              </a:rPr>
              <a:t>普通按钮</a:t>
            </a:r>
            <a:endParaRPr lang="zh-CN" altLang="en-US" sz="2800" dirty="0" smtClean="0"/>
          </a:p>
          <a:p>
            <a:pPr lvl="1"/>
            <a:r>
              <a:rPr lang="zh-CN" altLang="en-US" sz="2800" dirty="0" smtClean="0">
                <a:sym typeface="+mn-ea"/>
              </a:rPr>
              <a:t>&lt;input type=“</a:t>
            </a:r>
            <a:r>
              <a:rPr lang="zh-CN" altLang="en-US" sz="2800" dirty="0" smtClean="0">
                <a:solidFill>
                  <a:srgbClr val="FF0000"/>
                </a:solidFill>
                <a:sym typeface="+mn-ea"/>
              </a:rPr>
              <a:t>button</a:t>
            </a:r>
            <a:r>
              <a:rPr lang="zh-CN" altLang="en-US" sz="2800" dirty="0" smtClean="0">
                <a:sym typeface="+mn-ea"/>
              </a:rPr>
              <a:t>”  value=“普通按钮” /&gt;</a:t>
            </a:r>
            <a:endParaRPr lang="zh-CN" altLang="en-US" sz="2800" dirty="0" smtClean="0">
              <a:sym typeface="+mn-ea"/>
            </a:endParaRPr>
          </a:p>
          <a:p>
            <a:pPr lvl="1"/>
            <a:r>
              <a:rPr lang="en-US" altLang="zh-CN" sz="2800" dirty="0" smtClean="0">
                <a:sym typeface="+mn-ea"/>
              </a:rPr>
              <a:t>&lt;button </a:t>
            </a:r>
            <a:r>
              <a:rPr lang="zh-CN" altLang="en-US" sz="2800" dirty="0" smtClean="0">
                <a:sym typeface="+mn-ea"/>
              </a:rPr>
              <a:t>type=“</a:t>
            </a:r>
            <a:r>
              <a:rPr lang="zh-CN" altLang="en-US" sz="2800" dirty="0" smtClean="0">
                <a:solidFill>
                  <a:srgbClr val="FF0000"/>
                </a:solidFill>
                <a:sym typeface="+mn-ea"/>
              </a:rPr>
              <a:t>button</a:t>
            </a:r>
            <a:r>
              <a:rPr lang="zh-CN" altLang="en-US" sz="2800" dirty="0" smtClean="0">
                <a:sym typeface="+mn-ea"/>
              </a:rPr>
              <a:t>”</a:t>
            </a:r>
            <a:r>
              <a:rPr lang="en-US" altLang="zh-CN" sz="2800" dirty="0" smtClean="0">
                <a:sym typeface="+mn-ea"/>
              </a:rPr>
              <a:t>&gt;</a:t>
            </a:r>
            <a:r>
              <a:rPr lang="zh-CN" altLang="en-US" sz="2800" dirty="0" smtClean="0">
                <a:sym typeface="+mn-ea"/>
              </a:rPr>
              <a:t>普通按钮</a:t>
            </a:r>
            <a:r>
              <a:rPr lang="en-US" altLang="zh-CN" sz="2800" dirty="0" smtClean="0">
                <a:sym typeface="+mn-ea"/>
              </a:rPr>
              <a:t>&lt;/button&gt;</a:t>
            </a:r>
            <a:endParaRPr lang="zh-CN" altLang="en-US" sz="2800" dirty="0" smtClean="0"/>
          </a:p>
          <a:p>
            <a:pPr lvl="1"/>
            <a:r>
              <a:rPr lang="zh-CN" altLang="en-US" sz="2800" dirty="0" smtClean="0">
                <a:sym typeface="+mn-ea"/>
              </a:rPr>
              <a:t>提示：定义可点击的按钮，但没有任何行为，一般配合JS使用</a:t>
            </a:r>
            <a:endParaRPr lang="zh-CN" altLang="en-US" sz="2800" dirty="0" smtClean="0"/>
          </a:p>
          <a:p>
            <a:r>
              <a:rPr lang="zh-CN" altLang="en-US" sz="2800" dirty="0" smtClean="0">
                <a:sym typeface="+mn-ea"/>
              </a:rPr>
              <a:t>图片按钮</a:t>
            </a:r>
            <a:endParaRPr lang="zh-CN" altLang="en-US" sz="2800" dirty="0" smtClean="0"/>
          </a:p>
          <a:p>
            <a:pPr lvl="1"/>
            <a:r>
              <a:rPr lang="zh-CN" altLang="en-US" sz="2800" dirty="0" smtClean="0">
                <a:sym typeface="+mn-ea"/>
              </a:rPr>
              <a:t>&lt;input type=“</a:t>
            </a:r>
            <a:r>
              <a:rPr lang="zh-CN" altLang="en-US" sz="2800" dirty="0" smtClean="0">
                <a:solidFill>
                  <a:srgbClr val="FF0000"/>
                </a:solidFill>
                <a:sym typeface="+mn-ea"/>
              </a:rPr>
              <a:t>image</a:t>
            </a:r>
            <a:r>
              <a:rPr lang="zh-CN" altLang="en-US" sz="2800" dirty="0" smtClean="0">
                <a:sym typeface="+mn-ea"/>
              </a:rPr>
              <a:t>”  src=“图片URL” /&gt;</a:t>
            </a:r>
            <a:endParaRPr lang="zh-CN" altLang="en-US" sz="2800" dirty="0" smtClean="0"/>
          </a:p>
          <a:p>
            <a:pPr lvl="1"/>
            <a:r>
              <a:rPr lang="zh-CN" altLang="en-US" sz="2800" dirty="0" smtClean="0">
                <a:sym typeface="+mn-ea"/>
              </a:rPr>
              <a:t>提示：图片按钮一般与JS配合使用，也有提交功能。</a:t>
            </a:r>
            <a:endParaRPr lang="zh-CN" altLang="en-US" sz="2800" dirty="0" smtClean="0"/>
          </a:p>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 </a:t>
            </a:r>
            <a:r>
              <a:rPr lang="zh-CN" altLang="en-US"/>
              <a:t>框架</a:t>
            </a:r>
            <a:endParaRPr lang="zh-CN" altLang="en-US"/>
          </a:p>
        </p:txBody>
      </p:sp>
      <p:sp>
        <p:nvSpPr>
          <p:cNvPr id="3" name="内容占位符 2"/>
          <p:cNvSpPr>
            <a:spLocks noGrp="1"/>
          </p:cNvSpPr>
          <p:nvPr>
            <p:ph idx="1"/>
          </p:nvPr>
        </p:nvSpPr>
        <p:spPr/>
        <p:txBody>
          <a:bodyPr/>
          <a:p>
            <a:pPr>
              <a:lnSpc>
                <a:spcPct val="130000"/>
              </a:lnSpc>
            </a:pPr>
            <a:r>
              <a:rPr lang="zh-CN" altLang="en-US" sz="2400">
                <a:sym typeface="+mn-ea"/>
              </a:rPr>
              <a:t>通过使用框架，你可以在同一个浏览器窗口中显示不止一个页面。每份HTML文档称为一个框架，并且每个框架都独立于其他的框架。</a:t>
            </a:r>
            <a:endParaRPr lang="zh-CN" altLang="en-US" sz="2400"/>
          </a:p>
          <a:p>
            <a:pPr>
              <a:lnSpc>
                <a:spcPct val="130000"/>
              </a:lnSpc>
            </a:pPr>
            <a:r>
              <a:rPr lang="zh-CN" altLang="en-US" sz="2400">
                <a:sym typeface="+mn-ea"/>
              </a:rPr>
              <a:t>使用框架的坏处：</a:t>
            </a:r>
            <a:endParaRPr lang="zh-CN" altLang="en-US" sz="2400"/>
          </a:p>
          <a:p>
            <a:pPr lvl="1">
              <a:lnSpc>
                <a:spcPct val="130000"/>
              </a:lnSpc>
            </a:pPr>
            <a:r>
              <a:rPr lang="zh-CN" altLang="en-US">
                <a:sym typeface="+mn-ea"/>
              </a:rPr>
              <a:t>开发人员必须同时跟踪更多的HTML文档</a:t>
            </a:r>
            <a:endParaRPr lang="zh-CN" altLang="en-US"/>
          </a:p>
          <a:p>
            <a:pPr lvl="1">
              <a:lnSpc>
                <a:spcPct val="130000"/>
              </a:lnSpc>
            </a:pPr>
            <a:r>
              <a:rPr lang="zh-CN" altLang="en-US">
                <a:sym typeface="+mn-ea"/>
              </a:rPr>
              <a:t>很难打印整张页面</a:t>
            </a:r>
            <a:endParaRPr lang="zh-CN" altLang="en-US"/>
          </a:p>
          <a:p>
            <a:pPr lvl="1">
              <a:lnSpc>
                <a:spcPct val="130000"/>
              </a:lnSpc>
            </a:pPr>
            <a:r>
              <a:rPr lang="zh-CN" altLang="en-US">
                <a:sym typeface="+mn-ea"/>
              </a:rPr>
              <a:t>搜索引擎不喜欢收录</a:t>
            </a:r>
            <a:endParaRPr lang="zh-CN" altLang="en-US">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2.1 </a:t>
            </a:r>
            <a:r>
              <a:rPr lang="zh-CN" altLang="en-US"/>
              <a:t>框架的应用</a:t>
            </a:r>
            <a:endParaRPr lang="zh-CN" altLang="en-US"/>
          </a:p>
        </p:txBody>
      </p:sp>
      <p:pic>
        <p:nvPicPr>
          <p:cNvPr id="6" name="内容占位符 5"/>
          <p:cNvPicPr>
            <a:picLocks noChangeAspect="1"/>
          </p:cNvPicPr>
          <p:nvPr>
            <p:ph idx="1"/>
          </p:nvPr>
        </p:nvPicPr>
        <p:blipFill>
          <a:blip r:embed="rId1" cstate="print"/>
          <a:stretch>
            <a:fillRect/>
          </a:stretch>
        </p:blipFill>
        <p:spPr>
          <a:xfrm>
            <a:off x="1034415" y="2139315"/>
            <a:ext cx="8070850" cy="4351655"/>
          </a:xfrm>
          <a:prstGeom prst="rect">
            <a:avLst/>
          </a:prstGeom>
        </p:spPr>
      </p:pic>
      <p:sp>
        <p:nvSpPr>
          <p:cNvPr id="8" name="内容占位符 2"/>
          <p:cNvSpPr>
            <a:spLocks noGrp="1"/>
          </p:cNvSpPr>
          <p:nvPr/>
        </p:nvSpPr>
        <p:spPr>
          <a:xfrm>
            <a:off x="838200" y="146586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rgbClr val="FF0000"/>
              </a:buClr>
              <a:buFont typeface="Wingdings" panose="05000000000000000000" charset="0"/>
              <a:buChar char="v"/>
              <a:defRPr sz="2800" kern="1200">
                <a:solidFill>
                  <a:schemeClr val="tx1">
                    <a:lumMod val="85000"/>
                    <a:lumOff val="15000"/>
                  </a:schemeClr>
                </a:solidFill>
                <a:latin typeface="微软雅黑" panose="020B0503020204020204" charset="-122"/>
                <a:ea typeface="微软雅黑" panose="020B0503020204020204" charset="-122"/>
                <a:cs typeface="Heiti SC Light" charset="-122"/>
              </a:defRPr>
            </a:lvl1pPr>
            <a:lvl2pPr marL="685800" indent="-228600" algn="l" defTabSz="914400" rtl="0" eaLnBrk="1" latinLnBrk="0" hangingPunct="1">
              <a:lnSpc>
                <a:spcPct val="100000"/>
              </a:lnSpc>
              <a:spcBef>
                <a:spcPts val="500"/>
              </a:spcBef>
              <a:buClr>
                <a:srgbClr val="FF0000"/>
              </a:buClr>
              <a:buFont typeface="Wingdings" panose="05000000000000000000" charset="0"/>
              <a:buChar char="ü"/>
              <a:defRPr sz="2400" kern="1200">
                <a:solidFill>
                  <a:schemeClr val="tx1">
                    <a:lumMod val="85000"/>
                    <a:lumOff val="15000"/>
                  </a:schemeClr>
                </a:solidFill>
                <a:latin typeface="微软雅黑" panose="020B0503020204020204" charset="-122"/>
                <a:ea typeface="微软雅黑" panose="020B0503020204020204" charset="-122"/>
                <a:cs typeface="Heiti SC Light" charset="-122"/>
              </a:defRPr>
            </a:lvl2pPr>
            <a:lvl3pPr marL="1143000" indent="-228600" algn="l" defTabSz="914400" rtl="0" eaLnBrk="1" latinLnBrk="0" hangingPunct="1">
              <a:lnSpc>
                <a:spcPct val="100000"/>
              </a:lnSpc>
              <a:spcBef>
                <a:spcPts val="500"/>
              </a:spcBef>
              <a:buClr>
                <a:srgbClr val="FF0000"/>
              </a:buClr>
              <a:buFont typeface="Arial" panose="020B0604020202020204"/>
              <a:buChar char="•"/>
              <a:defRPr sz="2000" kern="1200">
                <a:solidFill>
                  <a:schemeClr val="tx1">
                    <a:lumMod val="85000"/>
                    <a:lumOff val="15000"/>
                  </a:schemeClr>
                </a:solidFill>
                <a:latin typeface="微软雅黑" panose="020B0503020204020204" charset="-122"/>
                <a:ea typeface="微软雅黑" panose="020B0503020204020204" charset="-122"/>
                <a:cs typeface="Heiti SC Light" charset="-122"/>
              </a:defRPr>
            </a:lvl3pPr>
            <a:lvl4pPr marL="1600200" indent="-228600" algn="l" defTabSz="914400" rtl="0" eaLnBrk="1" latinLnBrk="0" hangingPunct="1">
              <a:lnSpc>
                <a:spcPct val="100000"/>
              </a:lnSpc>
              <a:spcBef>
                <a:spcPts val="500"/>
              </a:spcBef>
              <a:buClr>
                <a:srgbClr val="FF0000"/>
              </a:buClr>
              <a:buFont typeface="Arial" panose="020B0604020202020204"/>
              <a:buChar char="•"/>
              <a:defRPr sz="1800" kern="1200">
                <a:solidFill>
                  <a:schemeClr val="tx1">
                    <a:lumMod val="85000"/>
                    <a:lumOff val="15000"/>
                  </a:schemeClr>
                </a:solidFill>
                <a:latin typeface="微软雅黑" panose="020B0503020204020204" charset="-122"/>
                <a:ea typeface="微软雅黑" panose="020B0503020204020204" charset="-122"/>
                <a:cs typeface="Heiti SC Light" charset="-122"/>
              </a:defRPr>
            </a:lvl4pPr>
            <a:lvl5pPr marL="2057400" indent="-228600" algn="l" defTabSz="914400" rtl="0" eaLnBrk="1" latinLnBrk="0" hangingPunct="1">
              <a:lnSpc>
                <a:spcPct val="100000"/>
              </a:lnSpc>
              <a:spcBef>
                <a:spcPts val="500"/>
              </a:spcBef>
              <a:buClr>
                <a:srgbClr val="FF0000"/>
              </a:buClr>
              <a:buFont typeface="Arial" panose="020B0604020202020204"/>
              <a:buChar char="•"/>
              <a:defRPr sz="1800" kern="1200">
                <a:solidFill>
                  <a:schemeClr val="tx1">
                    <a:lumMod val="85000"/>
                    <a:lumOff val="15000"/>
                  </a:schemeClr>
                </a:solidFill>
                <a:latin typeface="微软雅黑" panose="020B0503020204020204" charset="-122"/>
                <a:ea typeface="微软雅黑" panose="020B0503020204020204" charset="-122"/>
                <a:cs typeface="Heiti SC Light" charset="-122"/>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r>
              <a:rPr lang="zh-CN" altLang="en-US"/>
              <a:t>在网站的后台管理页面中有时会使用到框架</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2.2 frameset</a:t>
            </a:r>
            <a:endParaRPr lang="zh-CN" altLang="en-US"/>
          </a:p>
        </p:txBody>
      </p:sp>
      <p:sp>
        <p:nvSpPr>
          <p:cNvPr id="3" name="内容占位符 2"/>
          <p:cNvSpPr>
            <a:spLocks noGrp="1"/>
          </p:cNvSpPr>
          <p:nvPr>
            <p:ph idx="1"/>
          </p:nvPr>
        </p:nvSpPr>
        <p:spPr>
          <a:xfrm>
            <a:off x="838200" y="1465580"/>
            <a:ext cx="10515600" cy="5099050"/>
          </a:xfrm>
        </p:spPr>
        <p:txBody>
          <a:bodyPr>
            <a:normAutofit fontScale="60000"/>
          </a:bodyPr>
          <a:p>
            <a:pPr>
              <a:lnSpc>
                <a:spcPct val="130000"/>
              </a:lnSpc>
            </a:pPr>
            <a:r>
              <a:rPr lang="en-US" altLang="zh-CN" sz="3300">
                <a:solidFill>
                  <a:schemeClr val="tx1"/>
                </a:solidFill>
              </a:rPr>
              <a:t> frameset</a:t>
            </a:r>
            <a:r>
              <a:rPr lang="zh-CN" altLang="en-US" sz="3300">
                <a:solidFill>
                  <a:schemeClr val="tx1"/>
                </a:solidFill>
              </a:rPr>
              <a:t>框架结构标签（有时也叫框架集）定义如何将窗口分割为框架</a:t>
            </a:r>
            <a:endParaRPr lang="zh-CN" altLang="en-US" sz="3300">
              <a:solidFill>
                <a:schemeClr val="tx1"/>
              </a:solidFill>
            </a:endParaRPr>
          </a:p>
          <a:p>
            <a:pPr>
              <a:lnSpc>
                <a:spcPct val="130000"/>
              </a:lnSpc>
            </a:pPr>
            <a:r>
              <a:rPr lang="zh-CN" altLang="en-US" sz="3300">
                <a:solidFill>
                  <a:schemeClr val="tx1"/>
                </a:solidFill>
              </a:rPr>
              <a:t> frameset 定义了一系列行或列</a:t>
            </a:r>
            <a:endParaRPr lang="zh-CN" altLang="en-US" sz="3300">
              <a:solidFill>
                <a:schemeClr val="tx1"/>
              </a:solidFill>
            </a:endParaRPr>
          </a:p>
          <a:p>
            <a:pPr marL="457200" lvl="1" indent="0">
              <a:lnSpc>
                <a:spcPct val="130000"/>
              </a:lnSpc>
              <a:buNone/>
            </a:pPr>
            <a:r>
              <a:rPr lang="en-US" altLang="zh-CN" sz="3000" dirty="0">
                <a:solidFill>
                  <a:schemeClr val="tx1"/>
                </a:solidFill>
                <a:sym typeface="+mn-ea"/>
              </a:rPr>
              <a:t>&lt;frameset  rows="25%,75%" cols="10%,*" &gt;</a:t>
            </a:r>
            <a:endParaRPr lang="en-US" altLang="zh-CN" sz="3000" dirty="0">
              <a:solidFill>
                <a:schemeClr val="tx1"/>
              </a:solidFill>
            </a:endParaRPr>
          </a:p>
          <a:p>
            <a:pPr marL="457200" lvl="1" indent="0">
              <a:lnSpc>
                <a:spcPct val="130000"/>
              </a:lnSpc>
              <a:buNone/>
            </a:pPr>
            <a:r>
              <a:rPr lang="en-US" altLang="zh-CN" sz="3000" dirty="0">
                <a:solidFill>
                  <a:schemeClr val="tx1"/>
                </a:solidFill>
                <a:sym typeface="+mn-ea"/>
              </a:rPr>
              <a:t>&lt;/frameset&gt;</a:t>
            </a:r>
            <a:endParaRPr lang="zh-CN" altLang="en-US" sz="3000">
              <a:solidFill>
                <a:schemeClr val="tx1"/>
              </a:solidFill>
            </a:endParaRPr>
          </a:p>
          <a:p>
            <a:pPr marL="381000" indent="-381000">
              <a:lnSpc>
                <a:spcPct val="130000"/>
              </a:lnSpc>
              <a:buFont typeface="Wingdings" panose="05000000000000000000" charset="0"/>
              <a:buChar char="v"/>
            </a:pPr>
            <a:r>
              <a:rPr lang="en-US" altLang="zh-CN" sz="3300" dirty="0">
                <a:solidFill>
                  <a:schemeClr val="tx1"/>
                </a:solidFill>
                <a:sym typeface="+mn-ea"/>
              </a:rPr>
              <a:t>frameset</a:t>
            </a:r>
            <a:r>
              <a:rPr lang="zh-CN" altLang="en-US" sz="3300" dirty="0">
                <a:solidFill>
                  <a:schemeClr val="tx1"/>
                </a:solidFill>
                <a:sym typeface="+mn-ea"/>
              </a:rPr>
              <a:t>属性</a:t>
            </a:r>
            <a:endParaRPr lang="zh-CN" altLang="en-US" sz="3300" dirty="0">
              <a:solidFill>
                <a:schemeClr val="tx1"/>
              </a:solidFill>
            </a:endParaRPr>
          </a:p>
          <a:p>
            <a:pPr lvl="1">
              <a:lnSpc>
                <a:spcPct val="130000"/>
              </a:lnSpc>
              <a:buFont typeface="Wingdings" panose="05000000000000000000" charset="0"/>
              <a:buChar char="ü"/>
            </a:pPr>
            <a:r>
              <a:rPr lang="en-US" altLang="zh-CN" sz="2800" dirty="0">
                <a:solidFill>
                  <a:schemeClr val="tx1"/>
                </a:solidFill>
                <a:sym typeface="+mn-ea"/>
              </a:rPr>
              <a:t>rows   			</a:t>
            </a:r>
            <a:r>
              <a:rPr lang="zh-CN" altLang="en-US" sz="2800" dirty="0">
                <a:solidFill>
                  <a:schemeClr val="tx1"/>
                </a:solidFill>
                <a:sym typeface="+mn-ea"/>
              </a:rPr>
              <a:t>行数，可以使用固定值、百分比和 * 三种</a:t>
            </a:r>
            <a:endParaRPr lang="zh-CN" altLang="en-US" sz="2800" dirty="0">
              <a:solidFill>
                <a:schemeClr val="tx1"/>
              </a:solidFill>
            </a:endParaRPr>
          </a:p>
          <a:p>
            <a:pPr lvl="1">
              <a:lnSpc>
                <a:spcPct val="130000"/>
              </a:lnSpc>
              <a:buFont typeface="Wingdings" panose="05000000000000000000" charset="0"/>
              <a:buChar char="ü"/>
            </a:pPr>
            <a:r>
              <a:rPr lang="en-US" altLang="zh-CN" sz="2800" dirty="0">
                <a:solidFill>
                  <a:schemeClr val="tx1"/>
                </a:solidFill>
                <a:sym typeface="+mn-ea"/>
              </a:rPr>
              <a:t>cols    			</a:t>
            </a:r>
            <a:r>
              <a:rPr lang="zh-CN" altLang="en-US" sz="2800" dirty="0">
                <a:solidFill>
                  <a:schemeClr val="tx1"/>
                </a:solidFill>
                <a:sym typeface="+mn-ea"/>
              </a:rPr>
              <a:t>列数</a:t>
            </a:r>
            <a:r>
              <a:rPr lang="zh-CN" sz="2800" dirty="0">
                <a:solidFill>
                  <a:schemeClr val="tx1"/>
                </a:solidFill>
                <a:sym typeface="+mn-ea"/>
              </a:rPr>
              <a:t>，</a:t>
            </a:r>
            <a:r>
              <a:rPr lang="zh-CN" altLang="en-US" sz="2800" dirty="0">
                <a:solidFill>
                  <a:schemeClr val="tx1"/>
                </a:solidFill>
                <a:sym typeface="+mn-ea"/>
              </a:rPr>
              <a:t>可以使用固定值、百分比和 * 三种</a:t>
            </a:r>
            <a:endParaRPr lang="zh-CN" altLang="en-US" sz="2800" dirty="0">
              <a:solidFill>
                <a:schemeClr val="tx1"/>
              </a:solidFill>
            </a:endParaRPr>
          </a:p>
          <a:p>
            <a:pPr lvl="1">
              <a:lnSpc>
                <a:spcPct val="130000"/>
              </a:lnSpc>
              <a:buFont typeface="Wingdings" panose="05000000000000000000" charset="0"/>
              <a:buChar char="ü"/>
            </a:pPr>
            <a:r>
              <a:rPr lang="en-US" altLang="zh-CN" sz="2800" dirty="0" err="1">
                <a:solidFill>
                  <a:schemeClr val="tx1"/>
                </a:solidFill>
                <a:sym typeface="+mn-ea"/>
              </a:rPr>
              <a:t>frameborder</a:t>
            </a:r>
            <a:r>
              <a:rPr lang="en-US" altLang="zh-CN" sz="2800" dirty="0">
                <a:solidFill>
                  <a:schemeClr val="tx1"/>
                </a:solidFill>
                <a:sym typeface="+mn-ea"/>
              </a:rPr>
              <a:t>   </a:t>
            </a:r>
            <a:r>
              <a:rPr lang="zh-CN" altLang="en-US" sz="2800" dirty="0">
                <a:solidFill>
                  <a:schemeClr val="tx1"/>
                </a:solidFill>
                <a:sym typeface="+mn-ea"/>
              </a:rPr>
              <a:t>	</a:t>
            </a:r>
            <a:r>
              <a:rPr lang="en-US" altLang="zh-CN" sz="2800" dirty="0">
                <a:solidFill>
                  <a:schemeClr val="tx1"/>
                </a:solidFill>
                <a:sym typeface="+mn-ea"/>
              </a:rPr>
              <a:t>	</a:t>
            </a:r>
            <a:r>
              <a:rPr lang="zh-CN" altLang="en-US" sz="2800" dirty="0">
                <a:solidFill>
                  <a:schemeClr val="tx1"/>
                </a:solidFill>
                <a:sym typeface="+mn-ea"/>
              </a:rPr>
              <a:t>规定是否显示框架边框，可以取值</a:t>
            </a:r>
            <a:r>
              <a:rPr lang="en-US" altLang="zh-CN" sz="2800" dirty="0">
                <a:solidFill>
                  <a:schemeClr val="tx1"/>
                </a:solidFill>
                <a:sym typeface="+mn-ea"/>
              </a:rPr>
              <a:t>0</a:t>
            </a:r>
            <a:r>
              <a:rPr lang="zh-CN" altLang="en-US" sz="2800" dirty="0">
                <a:solidFill>
                  <a:schemeClr val="tx1"/>
                </a:solidFill>
                <a:sym typeface="+mn-ea"/>
              </a:rPr>
              <a:t>或</a:t>
            </a:r>
            <a:r>
              <a:rPr lang="en-US" altLang="zh-CN" sz="2800" dirty="0">
                <a:solidFill>
                  <a:schemeClr val="tx1"/>
                </a:solidFill>
                <a:sym typeface="+mn-ea"/>
              </a:rPr>
              <a:t>1</a:t>
            </a:r>
            <a:endParaRPr lang="zh-CN" altLang="en-US" sz="2800" dirty="0">
              <a:solidFill>
                <a:schemeClr val="tx1"/>
              </a:solidFill>
            </a:endParaRPr>
          </a:p>
          <a:p>
            <a:pPr lvl="1">
              <a:lnSpc>
                <a:spcPct val="130000"/>
              </a:lnSpc>
              <a:buFont typeface="Wingdings" panose="05000000000000000000" charset="0"/>
              <a:buChar char="ü"/>
            </a:pPr>
            <a:r>
              <a:rPr lang="en-US" altLang="zh-CN" sz="2800" kern="0" dirty="0">
                <a:solidFill>
                  <a:schemeClr val="tx1"/>
                </a:solidFill>
                <a:sym typeface="Calibri" panose="020F0502020204030204" charset="0"/>
              </a:rPr>
              <a:t>border                </a:t>
            </a:r>
            <a:r>
              <a:rPr lang="zh-CN" altLang="en-US" sz="2800" kern="0" dirty="0">
                <a:solidFill>
                  <a:schemeClr val="tx1"/>
                </a:solidFill>
                <a:sym typeface="Calibri" panose="020F0502020204030204" charset="0"/>
              </a:rPr>
              <a:t>	</a:t>
            </a:r>
            <a:r>
              <a:rPr lang="en-US" altLang="zh-CN" sz="2800" kern="0" dirty="0">
                <a:solidFill>
                  <a:schemeClr val="tx1"/>
                </a:solidFill>
                <a:sym typeface="Calibri" panose="020F0502020204030204" charset="0"/>
              </a:rPr>
              <a:t>	</a:t>
            </a:r>
            <a:r>
              <a:rPr lang="zh-CN" altLang="en-US" sz="2800" kern="0" dirty="0">
                <a:solidFill>
                  <a:schemeClr val="tx1"/>
                </a:solidFill>
                <a:sym typeface="Calibri" panose="020F0502020204030204" charset="0"/>
              </a:rPr>
              <a:t>设置边框粗细</a:t>
            </a:r>
            <a:endParaRPr lang="zh-CN" altLang="en-US" sz="2800" kern="0" dirty="0">
              <a:solidFill>
                <a:schemeClr val="tx1"/>
              </a:solidFill>
              <a:sym typeface="Calibri" panose="020F0502020204030204" charset="0"/>
            </a:endParaRPr>
          </a:p>
          <a:p>
            <a:pPr lvl="1">
              <a:lnSpc>
                <a:spcPct val="130000"/>
              </a:lnSpc>
              <a:buFont typeface="Wingdings" panose="05000000000000000000" charset="0"/>
              <a:buChar char="ü"/>
            </a:pPr>
            <a:r>
              <a:rPr lang="zh-CN" altLang="en-US" sz="2800" kern="0" dirty="0">
                <a:solidFill>
                  <a:schemeClr val="tx1"/>
                </a:solidFill>
                <a:sym typeface="Calibri" panose="020F0502020204030204" charset="0"/>
              </a:rPr>
              <a:t>bordercolor</a:t>
            </a:r>
            <a:r>
              <a:rPr lang="en-US" altLang="zh-CN" sz="2800" kern="0" dirty="0">
                <a:solidFill>
                  <a:schemeClr val="tx1"/>
                </a:solidFill>
                <a:sym typeface="Calibri" panose="020F0502020204030204" charset="0"/>
              </a:rPr>
              <a:t>		</a:t>
            </a:r>
            <a:r>
              <a:rPr lang="zh-CN" altLang="en-US" sz="2800" kern="0" dirty="0">
                <a:solidFill>
                  <a:schemeClr val="tx1"/>
                </a:solidFill>
                <a:sym typeface="Calibri" panose="020F0502020204030204" charset="0"/>
              </a:rPr>
              <a:t>边框颜色</a:t>
            </a:r>
            <a:endParaRPr lang="zh-CN" altLang="en-US" sz="2800" kern="0" dirty="0">
              <a:solidFill>
                <a:schemeClr val="tx1"/>
              </a:solidFill>
              <a:sym typeface="Calibri" panose="020F0502020204030204" charset="0"/>
            </a:endParaRPr>
          </a:p>
          <a:p>
            <a:pPr lvl="0">
              <a:lnSpc>
                <a:spcPct val="130000"/>
              </a:lnSpc>
              <a:buFont typeface="Wingdings" panose="05000000000000000000" charset="0"/>
              <a:buChar char="v"/>
            </a:pPr>
            <a:r>
              <a:rPr sz="3265" dirty="0">
                <a:solidFill>
                  <a:schemeClr val="tx1"/>
                </a:solidFill>
                <a:sym typeface="+mn-ea"/>
              </a:rPr>
              <a:t>不能将</a:t>
            </a:r>
            <a:r>
              <a:rPr sz="3265" dirty="0">
                <a:solidFill>
                  <a:schemeClr val="tx1"/>
                </a:solidFill>
                <a:sym typeface="+mn-ea"/>
              </a:rPr>
              <a:t>&lt;frameset&gt;&lt;/frameset&gt; </a:t>
            </a:r>
            <a:r>
              <a:rPr sz="3265" dirty="0">
                <a:solidFill>
                  <a:schemeClr val="tx1"/>
                </a:solidFill>
                <a:sym typeface="+mn-ea"/>
              </a:rPr>
              <a:t>标签</a:t>
            </a:r>
            <a:r>
              <a:rPr lang="zh-CN" altLang="en-US" sz="3265" dirty="0">
                <a:solidFill>
                  <a:schemeClr val="tx1"/>
                </a:solidFill>
                <a:sym typeface="+mn-ea"/>
              </a:rPr>
              <a:t>嵌套在</a:t>
            </a:r>
            <a:r>
              <a:rPr sz="3265" dirty="0">
                <a:solidFill>
                  <a:schemeClr val="tx1"/>
                </a:solidFill>
                <a:sym typeface="+mn-ea"/>
              </a:rPr>
              <a:t>&lt;body&gt;&lt;/body&gt;</a:t>
            </a:r>
            <a:r>
              <a:rPr lang="zh-CN" sz="3265" dirty="0">
                <a:solidFill>
                  <a:schemeClr val="tx1"/>
                </a:solidFill>
                <a:sym typeface="+mn-ea"/>
              </a:rPr>
              <a:t>中</a:t>
            </a:r>
            <a:endParaRPr lang="en-US" altLang="zh-CN" sz="3265" dirty="0">
              <a:solidFill>
                <a:schemeClr val="tx1"/>
              </a:solidFill>
              <a:sym typeface="+mn-ea"/>
            </a:endParaRPr>
          </a:p>
          <a:p>
            <a:pPr lvl="0">
              <a:lnSpc>
                <a:spcPct val="130000"/>
              </a:lnSpc>
              <a:buFont typeface="Wingdings" panose="05000000000000000000" charset="0"/>
              <a:buChar char="ü"/>
            </a:pPr>
            <a:endParaRPr lang="en-US" altLang="zh-CN" sz="3265" kern="0" dirty="0">
              <a:solidFill>
                <a:schemeClr val="tx1"/>
              </a:solidFill>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2.3 frame</a:t>
            </a:r>
            <a:endParaRPr lang="en-US" altLang="zh-CN"/>
          </a:p>
        </p:txBody>
      </p:sp>
      <p:sp>
        <p:nvSpPr>
          <p:cNvPr id="3" name="内容占位符 2"/>
          <p:cNvSpPr>
            <a:spLocks noGrp="1"/>
          </p:cNvSpPr>
          <p:nvPr>
            <p:ph idx="1"/>
          </p:nvPr>
        </p:nvSpPr>
        <p:spPr>
          <a:xfrm>
            <a:off x="838200" y="1465580"/>
            <a:ext cx="10515600" cy="4961255"/>
          </a:xfrm>
        </p:spPr>
        <p:txBody>
          <a:bodyPr>
            <a:normAutofit fontScale="70000"/>
          </a:bodyPr>
          <a:p>
            <a:pPr>
              <a:lnSpc>
                <a:spcPct val="110000"/>
              </a:lnSpc>
            </a:pPr>
            <a:r>
              <a:rPr lang="en-US" altLang="zh-CN" dirty="0">
                <a:sym typeface="+mn-ea"/>
              </a:rPr>
              <a:t>frame 标签定义了放置在每个框架中的 HTML 文档。</a:t>
            </a:r>
            <a:endParaRPr lang="en-US" altLang="zh-CN" dirty="0">
              <a:sym typeface="+mn-ea"/>
            </a:endParaRPr>
          </a:p>
          <a:p>
            <a:pPr marL="457200" lvl="1" indent="0">
              <a:lnSpc>
                <a:spcPct val="110000"/>
              </a:lnSpc>
              <a:buNone/>
            </a:pPr>
            <a:r>
              <a:rPr lang="en-US" altLang="zh-CN" sz="2800" dirty="0">
                <a:sym typeface="+mn-ea"/>
              </a:rPr>
              <a:t>&lt;frameset cols="25%,75%"&gt;</a:t>
            </a:r>
            <a:endParaRPr lang="en-US" altLang="zh-CN" sz="2800" dirty="0">
              <a:sym typeface="+mn-ea"/>
            </a:endParaRPr>
          </a:p>
          <a:p>
            <a:pPr marL="457200" lvl="1" indent="0">
              <a:lnSpc>
                <a:spcPct val="110000"/>
              </a:lnSpc>
              <a:buNone/>
            </a:pPr>
            <a:r>
              <a:rPr lang="en-US" altLang="zh-CN" sz="2800" dirty="0">
                <a:sym typeface="+mn-ea"/>
              </a:rPr>
              <a:t>   &lt;frame src="a.html" name="a"  &gt;</a:t>
            </a:r>
            <a:endParaRPr lang="en-US" altLang="zh-CN" sz="2800" dirty="0">
              <a:sym typeface="+mn-ea"/>
            </a:endParaRPr>
          </a:p>
          <a:p>
            <a:pPr marL="457200" lvl="1" indent="0">
              <a:lnSpc>
                <a:spcPct val="110000"/>
              </a:lnSpc>
              <a:buNone/>
            </a:pPr>
            <a:r>
              <a:rPr lang="en-US" altLang="zh-CN" sz="2800" dirty="0">
                <a:sym typeface="+mn-ea"/>
              </a:rPr>
              <a:t>   &lt;frame src="b.html" name="b" &gt;</a:t>
            </a:r>
            <a:endParaRPr lang="en-US" altLang="zh-CN" sz="2800" dirty="0">
              <a:sym typeface="+mn-ea"/>
            </a:endParaRPr>
          </a:p>
          <a:p>
            <a:pPr marL="457200" lvl="1" indent="0">
              <a:lnSpc>
                <a:spcPct val="110000"/>
              </a:lnSpc>
              <a:buNone/>
            </a:pPr>
            <a:r>
              <a:rPr lang="en-US" altLang="zh-CN" sz="2800" dirty="0">
                <a:sym typeface="+mn-ea"/>
              </a:rPr>
              <a:t>&lt;/frameset&gt;</a:t>
            </a:r>
            <a:endParaRPr lang="en-US" altLang="zh-CN" dirty="0">
              <a:sym typeface="+mn-ea"/>
            </a:endParaRPr>
          </a:p>
          <a:p>
            <a:pPr marL="381000" indent="-381000">
              <a:lnSpc>
                <a:spcPct val="110000"/>
              </a:lnSpc>
              <a:buFont typeface="Wingdings" panose="05000000000000000000" charset="0"/>
              <a:buChar char="v"/>
            </a:pPr>
            <a:r>
              <a:rPr lang="en-US" altLang="zh-CN" sz="2800" dirty="0">
                <a:sym typeface="+mn-ea"/>
              </a:rPr>
              <a:t>frame</a:t>
            </a:r>
            <a:r>
              <a:rPr lang="zh-CN" altLang="en-US" sz="2800" dirty="0">
                <a:sym typeface="+mn-ea"/>
              </a:rPr>
              <a:t>属性</a:t>
            </a:r>
            <a:endParaRPr lang="zh-CN" altLang="en-US" sz="2400" dirty="0"/>
          </a:p>
          <a:p>
            <a:pPr lvl="1">
              <a:lnSpc>
                <a:spcPct val="110000"/>
              </a:lnSpc>
              <a:buFont typeface="Wingdings" panose="05000000000000000000" charset="0"/>
              <a:buChar char="ü"/>
            </a:pPr>
            <a:r>
              <a:rPr lang="en-US" altLang="zh-CN" sz="2800" dirty="0" err="1">
                <a:solidFill>
                  <a:schemeClr val="tx1"/>
                </a:solidFill>
                <a:sym typeface="+mn-ea"/>
              </a:rPr>
              <a:t>name</a:t>
            </a:r>
            <a:r>
              <a:rPr lang="en-US" altLang="zh-CN" sz="2800" dirty="0">
                <a:solidFill>
                  <a:schemeClr val="tx1"/>
                </a:solidFill>
                <a:sym typeface="+mn-ea"/>
              </a:rPr>
              <a:t>       </a:t>
            </a:r>
            <a:r>
              <a:rPr lang="zh-CN" altLang="en-US" sz="2800" dirty="0">
                <a:solidFill>
                  <a:schemeClr val="tx1"/>
                </a:solidFill>
                <a:sym typeface="+mn-ea"/>
              </a:rPr>
              <a:t>	规定框架名称</a:t>
            </a:r>
            <a:endParaRPr lang="zh-CN" altLang="en-US" sz="2800" dirty="0">
              <a:solidFill>
                <a:schemeClr val="tx1"/>
              </a:solidFill>
              <a:sym typeface="+mn-ea"/>
            </a:endParaRPr>
          </a:p>
          <a:p>
            <a:pPr lvl="1">
              <a:lnSpc>
                <a:spcPct val="110000"/>
              </a:lnSpc>
              <a:buFont typeface="Wingdings" panose="05000000000000000000" charset="0"/>
              <a:buChar char="ü"/>
            </a:pPr>
            <a:r>
              <a:rPr lang="en-US" altLang="zh-CN" sz="2800" dirty="0">
                <a:solidFill>
                  <a:schemeClr val="tx1"/>
                </a:solidFill>
                <a:sym typeface="+mn-ea"/>
              </a:rPr>
              <a:t>src		</a:t>
            </a:r>
            <a:r>
              <a:rPr lang="zh-CN" altLang="en-US" sz="2800" dirty="0">
                <a:solidFill>
                  <a:schemeClr val="tx1"/>
                </a:solidFill>
                <a:sym typeface="+mn-ea"/>
              </a:rPr>
              <a:t>规定框架对应的</a:t>
            </a:r>
            <a:r>
              <a:rPr lang="en-US" altLang="zh-CN" sz="2800" dirty="0">
                <a:solidFill>
                  <a:schemeClr val="tx1"/>
                </a:solidFill>
                <a:sym typeface="+mn-ea"/>
              </a:rPr>
              <a:t>HTML</a:t>
            </a:r>
            <a:r>
              <a:rPr lang="zh-CN" altLang="en-US" sz="2800" dirty="0">
                <a:solidFill>
                  <a:schemeClr val="tx1"/>
                </a:solidFill>
                <a:sym typeface="+mn-ea"/>
              </a:rPr>
              <a:t>文档</a:t>
            </a:r>
            <a:endParaRPr lang="zh-CN" altLang="en-US" sz="2800" dirty="0">
              <a:solidFill>
                <a:schemeClr val="tx1"/>
              </a:solidFill>
              <a:sym typeface="+mn-ea"/>
            </a:endParaRPr>
          </a:p>
          <a:p>
            <a:pPr lvl="1">
              <a:lnSpc>
                <a:spcPct val="110000"/>
              </a:lnSpc>
              <a:buFont typeface="Wingdings" panose="05000000000000000000" charset="0"/>
              <a:buChar char="ü"/>
            </a:pPr>
            <a:r>
              <a:rPr lang="zh-CN" altLang="en-US" sz="2800" dirty="0">
                <a:solidFill>
                  <a:schemeClr val="tx1"/>
                </a:solidFill>
              </a:rPr>
              <a:t>noresize        	规定无法调整框架的大小</a:t>
            </a:r>
            <a:endParaRPr lang="zh-CN" altLang="en-US" sz="2800" dirty="0">
              <a:solidFill>
                <a:schemeClr val="tx1"/>
              </a:solidFill>
            </a:endParaRPr>
          </a:p>
          <a:p>
            <a:pPr lvl="1">
              <a:lnSpc>
                <a:spcPct val="110000"/>
              </a:lnSpc>
              <a:buFont typeface="Wingdings" panose="05000000000000000000" charset="0"/>
              <a:buChar char="ü"/>
            </a:pPr>
            <a:r>
              <a:rPr lang="en-US" altLang="zh-CN" sz="2800" dirty="0">
                <a:solidFill>
                  <a:schemeClr val="tx1"/>
                </a:solidFill>
                <a:sym typeface="+mn-ea"/>
              </a:rPr>
              <a:t>scrolling        </a:t>
            </a:r>
            <a:r>
              <a:rPr lang="zh-CN" altLang="en-US" sz="2800" dirty="0">
                <a:solidFill>
                  <a:schemeClr val="tx1"/>
                </a:solidFill>
                <a:sym typeface="+mn-ea"/>
              </a:rPr>
              <a:t>	</a:t>
            </a:r>
            <a:r>
              <a:rPr lang="en-US" altLang="zh-CN" sz="2800" dirty="0">
                <a:solidFill>
                  <a:schemeClr val="tx1"/>
                </a:solidFill>
                <a:sym typeface="+mn-ea"/>
              </a:rPr>
              <a:t>yes/no/auto   </a:t>
            </a:r>
            <a:r>
              <a:rPr lang="zh-CN" altLang="en-US" sz="2800" dirty="0">
                <a:solidFill>
                  <a:schemeClr val="tx1"/>
                </a:solidFill>
                <a:sym typeface="+mn-ea"/>
              </a:rPr>
              <a:t>规定框架是否出现滚动条</a:t>
            </a:r>
            <a:endParaRPr lang="zh-CN" altLang="en-US" sz="2800" dirty="0">
              <a:solidFill>
                <a:schemeClr val="tx1"/>
              </a:solidFill>
            </a:endParaRPr>
          </a:p>
          <a:p>
            <a:endParaRPr lang="en-US" altLang="zh-CN" dirty="0">
              <a:sym typeface="+mn-ea"/>
            </a:endParaRPr>
          </a:p>
          <a:p>
            <a:pPr marL="457200" lvl="1" indent="0">
              <a:buNone/>
            </a:pPr>
            <a:r>
              <a:rPr lang="en-US" altLang="zh-CN" dirty="0">
                <a:sym typeface="+mn-ea"/>
              </a:rPr>
              <a:t>	</a:t>
            </a:r>
            <a:endParaRPr lang="en-US" altLang="zh-CN" dirty="0">
              <a:sym typeface="+mn-ea"/>
            </a:endParaRPr>
          </a:p>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2.4 </a:t>
            </a:r>
            <a:r>
              <a:rPr lang="en-US" altLang="zh-CN">
                <a:sym typeface="+mn-ea"/>
              </a:rPr>
              <a:t>noframes</a:t>
            </a:r>
            <a:endParaRPr lang="en-US" altLang="zh-CN"/>
          </a:p>
        </p:txBody>
      </p:sp>
      <p:sp>
        <p:nvSpPr>
          <p:cNvPr id="3" name="内容占位符 2"/>
          <p:cNvSpPr>
            <a:spLocks noGrp="1"/>
          </p:cNvSpPr>
          <p:nvPr>
            <p:ph idx="1"/>
          </p:nvPr>
        </p:nvSpPr>
        <p:spPr>
          <a:xfrm>
            <a:off x="838200" y="1148080"/>
            <a:ext cx="10515600" cy="5201920"/>
          </a:xfrm>
        </p:spPr>
        <p:txBody>
          <a:bodyPr>
            <a:normAutofit fontScale="70000"/>
          </a:bodyPr>
          <a:p>
            <a:pPr>
              <a:lnSpc>
                <a:spcPct val="140000"/>
              </a:lnSpc>
            </a:pPr>
            <a:r>
              <a:rPr lang="zh-CN" altLang="en-US"/>
              <a:t>noframes 元素可为那些不支持框架的浏览器显示文本</a:t>
            </a:r>
            <a:endParaRPr lang="zh-CN" altLang="en-US"/>
          </a:p>
          <a:p>
            <a:pPr>
              <a:lnSpc>
                <a:spcPct val="140000"/>
              </a:lnSpc>
            </a:pPr>
            <a:r>
              <a:rPr lang="zh-CN" altLang="en-US"/>
              <a:t>必须把其中的文本包装在 &lt;body&gt;&lt;/body&gt; 标签中</a:t>
            </a:r>
            <a:endParaRPr lang="zh-CN" altLang="en-US"/>
          </a:p>
          <a:p>
            <a:pPr>
              <a:lnSpc>
                <a:spcPct val="140000"/>
              </a:lnSpc>
              <a:buNone/>
            </a:pPr>
            <a:r>
              <a:rPr lang="en-US" altLang="zh-CN" sz="2400" dirty="0">
                <a:sym typeface="+mn-ea"/>
              </a:rPr>
              <a:t>&lt;frameset cols = "25%,*"&gt; </a:t>
            </a:r>
            <a:endParaRPr lang="en-US" altLang="zh-CN" sz="2400" dirty="0"/>
          </a:p>
          <a:p>
            <a:pPr lvl="1">
              <a:lnSpc>
                <a:spcPct val="140000"/>
              </a:lnSpc>
              <a:buNone/>
            </a:pPr>
            <a:r>
              <a:rPr lang="en-US" altLang="zh-CN" sz="2400" dirty="0">
                <a:solidFill>
                  <a:srgbClr val="FF0000"/>
                </a:solidFill>
                <a:sym typeface="+mn-ea"/>
              </a:rPr>
              <a:t>&lt;</a:t>
            </a:r>
            <a:r>
              <a:rPr lang="en-US" altLang="zh-CN" sz="2400" dirty="0" err="1">
                <a:solidFill>
                  <a:srgbClr val="FF0000"/>
                </a:solidFill>
                <a:sym typeface="+mn-ea"/>
              </a:rPr>
              <a:t>noframes</a:t>
            </a:r>
            <a:r>
              <a:rPr lang="en-US" altLang="zh-CN" sz="2400" dirty="0">
                <a:solidFill>
                  <a:srgbClr val="FF0000"/>
                </a:solidFill>
                <a:sym typeface="+mn-ea"/>
              </a:rPr>
              <a:t>&gt; </a:t>
            </a:r>
            <a:endParaRPr lang="en-US" altLang="zh-CN" sz="2400" dirty="0">
              <a:solidFill>
                <a:srgbClr val="FF0000"/>
              </a:solidFill>
            </a:endParaRPr>
          </a:p>
          <a:p>
            <a:pPr lvl="1">
              <a:lnSpc>
                <a:spcPct val="140000"/>
              </a:lnSpc>
              <a:buNone/>
            </a:pPr>
            <a:r>
              <a:rPr lang="en-US" altLang="zh-CN" sz="2400" dirty="0">
                <a:solidFill>
                  <a:srgbClr val="FF0000"/>
                </a:solidFill>
                <a:sym typeface="+mn-ea"/>
              </a:rPr>
              <a:t>	&lt;body&gt;</a:t>
            </a:r>
            <a:endParaRPr lang="en-US" altLang="zh-CN" sz="2400" dirty="0">
              <a:solidFill>
                <a:srgbClr val="FF0000"/>
              </a:solidFill>
            </a:endParaRPr>
          </a:p>
          <a:p>
            <a:pPr lvl="1">
              <a:lnSpc>
                <a:spcPct val="140000"/>
              </a:lnSpc>
              <a:buNone/>
            </a:pPr>
            <a:r>
              <a:rPr lang="en-US" altLang="zh-CN" sz="2400" dirty="0">
                <a:solidFill>
                  <a:srgbClr val="FF0000"/>
                </a:solidFill>
                <a:sym typeface="+mn-ea"/>
              </a:rPr>
              <a:t>		</a:t>
            </a:r>
            <a:r>
              <a:rPr lang="zh-CN" altLang="en-US" sz="2400" dirty="0">
                <a:solidFill>
                  <a:srgbClr val="FF0000"/>
                </a:solidFill>
                <a:sym typeface="+mn-ea"/>
              </a:rPr>
              <a:t>你的浏览器不支持框架</a:t>
            </a:r>
            <a:endParaRPr lang="en-US" altLang="zh-CN" sz="2400" dirty="0">
              <a:solidFill>
                <a:srgbClr val="FF0000"/>
              </a:solidFill>
            </a:endParaRPr>
          </a:p>
          <a:p>
            <a:pPr lvl="1">
              <a:lnSpc>
                <a:spcPct val="140000"/>
              </a:lnSpc>
              <a:buNone/>
            </a:pPr>
            <a:r>
              <a:rPr lang="en-US" altLang="zh-CN" sz="2400" dirty="0">
                <a:solidFill>
                  <a:srgbClr val="FF0000"/>
                </a:solidFill>
                <a:sym typeface="+mn-ea"/>
              </a:rPr>
              <a:t>	&lt;body&gt; </a:t>
            </a:r>
            <a:endParaRPr lang="en-US" altLang="zh-CN" sz="2400" dirty="0">
              <a:solidFill>
                <a:srgbClr val="FF0000"/>
              </a:solidFill>
            </a:endParaRPr>
          </a:p>
          <a:p>
            <a:pPr lvl="1">
              <a:lnSpc>
                <a:spcPct val="140000"/>
              </a:lnSpc>
              <a:buNone/>
            </a:pPr>
            <a:r>
              <a:rPr lang="en-US" altLang="zh-CN" sz="2400" dirty="0">
                <a:solidFill>
                  <a:srgbClr val="FF0000"/>
                </a:solidFill>
                <a:sym typeface="+mn-ea"/>
              </a:rPr>
              <a:t>&lt;/</a:t>
            </a:r>
            <a:r>
              <a:rPr lang="en-US" altLang="zh-CN" sz="2400" dirty="0" err="1">
                <a:solidFill>
                  <a:srgbClr val="FF0000"/>
                </a:solidFill>
                <a:sym typeface="+mn-ea"/>
              </a:rPr>
              <a:t>noframes</a:t>
            </a:r>
            <a:r>
              <a:rPr lang="en-US" altLang="zh-CN" sz="2400" dirty="0">
                <a:solidFill>
                  <a:srgbClr val="FF0000"/>
                </a:solidFill>
                <a:sym typeface="+mn-ea"/>
              </a:rPr>
              <a:t>&gt; </a:t>
            </a:r>
            <a:endParaRPr lang="en-US" altLang="zh-CN" sz="2400" dirty="0">
              <a:solidFill>
                <a:srgbClr val="FF0000"/>
              </a:solidFill>
            </a:endParaRPr>
          </a:p>
          <a:p>
            <a:pPr lvl="1">
              <a:lnSpc>
                <a:spcPct val="140000"/>
              </a:lnSpc>
              <a:buNone/>
            </a:pPr>
            <a:r>
              <a:rPr lang="en-US" altLang="zh-CN" sz="2400" dirty="0">
                <a:sym typeface="+mn-ea"/>
              </a:rPr>
              <a:t>&lt;frame </a:t>
            </a:r>
            <a:r>
              <a:rPr lang="en-US" altLang="zh-CN" sz="2400" dirty="0" err="1">
                <a:sym typeface="+mn-ea"/>
              </a:rPr>
              <a:t>src</a:t>
            </a:r>
            <a:r>
              <a:rPr lang="en-US" altLang="zh-CN" sz="2400" dirty="0">
                <a:sym typeface="+mn-ea"/>
              </a:rPr>
              <a:t> ="a.html" /&gt; </a:t>
            </a:r>
            <a:endParaRPr lang="en-US" altLang="zh-CN" sz="2400" dirty="0"/>
          </a:p>
          <a:p>
            <a:pPr lvl="1">
              <a:lnSpc>
                <a:spcPct val="140000"/>
              </a:lnSpc>
              <a:buNone/>
            </a:pPr>
            <a:r>
              <a:rPr lang="en-US" altLang="zh-CN" sz="2400" dirty="0">
                <a:sym typeface="+mn-ea"/>
              </a:rPr>
              <a:t>&lt;frame </a:t>
            </a:r>
            <a:r>
              <a:rPr lang="en-US" altLang="zh-CN" sz="2400" dirty="0" err="1">
                <a:sym typeface="+mn-ea"/>
              </a:rPr>
              <a:t>src</a:t>
            </a:r>
            <a:r>
              <a:rPr lang="en-US" altLang="zh-CN" sz="2400" dirty="0">
                <a:sym typeface="+mn-ea"/>
              </a:rPr>
              <a:t> ="b.html" /&gt; </a:t>
            </a:r>
            <a:endParaRPr lang="en-US" altLang="zh-CN" sz="2400" dirty="0"/>
          </a:p>
          <a:p>
            <a:pPr>
              <a:lnSpc>
                <a:spcPct val="140000"/>
              </a:lnSpc>
              <a:buNone/>
            </a:pPr>
            <a:r>
              <a:rPr lang="en-US" altLang="zh-CN" sz="2400" dirty="0">
                <a:sym typeface="+mn-ea"/>
              </a:rPr>
              <a:t>&lt;/frameset&gt;</a:t>
            </a:r>
            <a:endParaRPr lang="en-US" altLang="zh-CN" sz="2400" dirty="0"/>
          </a:p>
          <a:p>
            <a:pPr marL="457200" lvl="1" indent="0">
              <a:buNone/>
            </a:pP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2.5 </a:t>
            </a:r>
            <a:r>
              <a:rPr kumimoji="1" lang="zh-CN" altLang="en-US" dirty="0">
                <a:sym typeface="+mn-ea"/>
              </a:rPr>
              <a:t>框架内跳转</a:t>
            </a:r>
            <a:endParaRPr lang="en-US" altLang="zh-CN"/>
          </a:p>
        </p:txBody>
      </p:sp>
      <p:sp>
        <p:nvSpPr>
          <p:cNvPr id="3" name="内容占位符 2"/>
          <p:cNvSpPr>
            <a:spLocks noGrp="1"/>
          </p:cNvSpPr>
          <p:nvPr>
            <p:ph idx="1"/>
          </p:nvPr>
        </p:nvSpPr>
        <p:spPr>
          <a:xfrm>
            <a:off x="838200" y="1465580"/>
            <a:ext cx="9295765" cy="3785235"/>
          </a:xfrm>
        </p:spPr>
        <p:txBody>
          <a:bodyPr>
            <a:normAutofit fontScale="80000"/>
          </a:bodyPr>
          <a:p>
            <a:pPr>
              <a:lnSpc>
                <a:spcPct val="150000"/>
              </a:lnSpc>
            </a:pPr>
            <a:r>
              <a:rPr lang="zh-CN" altLang="en-US"/>
              <a:t>&lt;a href=</a:t>
            </a:r>
            <a:r>
              <a:rPr lang="en-US" altLang="zh-CN" dirty="0">
                <a:sym typeface="+mn-ea"/>
              </a:rPr>
              <a:t>""  </a:t>
            </a:r>
            <a:r>
              <a:rPr lang="en-US" altLang="zh-CN"/>
              <a:t>target=</a:t>
            </a:r>
            <a:r>
              <a:rPr lang="en-US" altLang="zh-CN" dirty="0">
                <a:sym typeface="+mn-ea"/>
              </a:rPr>
              <a:t>""</a:t>
            </a:r>
            <a:r>
              <a:rPr lang="zh-CN" altLang="en-US"/>
              <a:t>&gt;的target属性</a:t>
            </a:r>
            <a:endParaRPr lang="zh-CN" altLang="en-US"/>
          </a:p>
          <a:p>
            <a:pPr>
              <a:lnSpc>
                <a:spcPct val="150000"/>
              </a:lnSpc>
            </a:pPr>
            <a:r>
              <a:rPr lang="en-US" altLang="zh-CN"/>
              <a:t>target</a:t>
            </a:r>
            <a:r>
              <a:rPr lang="zh-CN" altLang="en-US"/>
              <a:t>取值：</a:t>
            </a:r>
            <a:endParaRPr lang="zh-CN" altLang="en-US"/>
          </a:p>
          <a:p>
            <a:pPr lvl="1">
              <a:lnSpc>
                <a:spcPct val="150000"/>
              </a:lnSpc>
            </a:pPr>
            <a:r>
              <a:rPr lang="zh-CN" altLang="en-US">
                <a:sym typeface="+mn-ea"/>
              </a:rPr>
              <a:t>_self：当前窗口打开</a:t>
            </a:r>
            <a:endParaRPr lang="zh-CN" altLang="en-US"/>
          </a:p>
          <a:p>
            <a:pPr lvl="1">
              <a:lnSpc>
                <a:spcPct val="150000"/>
              </a:lnSpc>
            </a:pPr>
            <a:r>
              <a:rPr lang="zh-CN" altLang="en-US"/>
              <a:t>_blank：新窗口打开</a:t>
            </a:r>
            <a:endParaRPr lang="zh-CN" altLang="en-US"/>
          </a:p>
          <a:p>
            <a:pPr lvl="1">
              <a:lnSpc>
                <a:spcPct val="150000"/>
              </a:lnSpc>
            </a:pPr>
            <a:r>
              <a:rPr lang="zh-CN" altLang="en-US"/>
              <a:t>_parent</a:t>
            </a:r>
            <a:r>
              <a:rPr lang="zh-CN" altLang="en-US">
                <a:sym typeface="+mn-ea"/>
              </a:rPr>
              <a:t>：框架</a:t>
            </a:r>
            <a:r>
              <a:rPr lang="zh-CN" altLang="en-US"/>
              <a:t>父窗口打开</a:t>
            </a:r>
            <a:endParaRPr lang="zh-CN" altLang="en-US"/>
          </a:p>
          <a:p>
            <a:pPr lvl="1">
              <a:lnSpc>
                <a:spcPct val="150000"/>
              </a:lnSpc>
            </a:pPr>
            <a:r>
              <a:rPr lang="zh-CN" altLang="en-US"/>
              <a:t>_top</a:t>
            </a:r>
            <a:r>
              <a:rPr lang="zh-CN" altLang="en-US">
                <a:sym typeface="+mn-ea"/>
              </a:rPr>
              <a:t>：</a:t>
            </a:r>
            <a:r>
              <a:rPr lang="zh-CN" altLang="en-US"/>
              <a:t>忽略框架以整窗口形式打开</a:t>
            </a:r>
            <a:endParaRPr lang="zh-CN" altLang="en-US"/>
          </a:p>
          <a:p>
            <a:pPr lvl="1">
              <a:lnSpc>
                <a:spcPct val="150000"/>
              </a:lnSpc>
            </a:pPr>
            <a:r>
              <a:rPr lang="zh-CN" altLang="en-US"/>
              <a:t>框架</a:t>
            </a:r>
            <a:r>
              <a:rPr lang="en-US" altLang="zh-CN"/>
              <a:t>name</a:t>
            </a:r>
            <a:r>
              <a:rPr lang="zh-CN" altLang="en-US"/>
              <a:t>属性值</a:t>
            </a:r>
            <a:r>
              <a:rPr lang="zh-CN" altLang="en-US"/>
              <a:t>：在对应名称的框架中打开</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 </a:t>
            </a:r>
            <a:r>
              <a:rPr lang="zh-CN" altLang="en-US"/>
              <a:t>内联框架</a:t>
            </a:r>
            <a:endParaRPr lang="zh-CN" altLang="en-US"/>
          </a:p>
        </p:txBody>
      </p:sp>
      <p:sp>
        <p:nvSpPr>
          <p:cNvPr id="3" name="内容占位符 2"/>
          <p:cNvSpPr>
            <a:spLocks noGrp="1"/>
          </p:cNvSpPr>
          <p:nvPr>
            <p:ph idx="1"/>
          </p:nvPr>
        </p:nvSpPr>
        <p:spPr>
          <a:xfrm>
            <a:off x="838200" y="1224915"/>
            <a:ext cx="10318115" cy="4782820"/>
          </a:xfrm>
        </p:spPr>
        <p:txBody>
          <a:bodyPr>
            <a:normAutofit fontScale="70000"/>
          </a:bodyPr>
          <a:p>
            <a:pPr>
              <a:lnSpc>
                <a:spcPct val="150000"/>
              </a:lnSpc>
            </a:pPr>
            <a:r>
              <a:rPr lang="zh-CN" altLang="en-US"/>
              <a:t>iframe 元素会创建包含另外一个文档的内联框架（即行内框架）</a:t>
            </a:r>
            <a:endParaRPr lang="zh-CN" altLang="en-US"/>
          </a:p>
          <a:p>
            <a:pPr>
              <a:lnSpc>
                <a:spcPct val="150000"/>
              </a:lnSpc>
            </a:pPr>
            <a:r>
              <a:rPr lang="zh-CN" altLang="en-US"/>
              <a:t>&lt;iframe name="" src="" &gt;&lt;/iframe&gt;</a:t>
            </a:r>
            <a:endParaRPr lang="zh-CN" altLang="en-US"/>
          </a:p>
          <a:p>
            <a:pPr lvl="1">
              <a:lnSpc>
                <a:spcPct val="150000"/>
              </a:lnSpc>
            </a:pPr>
            <a:r>
              <a:rPr lang="zh-CN" altLang="en-US"/>
              <a:t>name:规定 iframe 的名称</a:t>
            </a:r>
            <a:endParaRPr lang="zh-CN" altLang="en-US"/>
          </a:p>
          <a:p>
            <a:pPr lvl="1">
              <a:lnSpc>
                <a:spcPct val="150000"/>
              </a:lnSpc>
            </a:pPr>
            <a:r>
              <a:rPr lang="zh-CN" altLang="en-US"/>
              <a:t>src:规定在 iframe 中显示的文档的 URL</a:t>
            </a:r>
            <a:endParaRPr lang="zh-CN" altLang="en-US"/>
          </a:p>
          <a:p>
            <a:pPr lvl="1">
              <a:lnSpc>
                <a:spcPct val="150000"/>
              </a:lnSpc>
            </a:pPr>
            <a:r>
              <a:rPr lang="zh-CN" altLang="en-US"/>
              <a:t>width:规定 iframe 的宽度</a:t>
            </a:r>
            <a:endParaRPr lang="zh-CN" altLang="en-US"/>
          </a:p>
          <a:p>
            <a:pPr lvl="1">
              <a:lnSpc>
                <a:spcPct val="150000"/>
              </a:lnSpc>
            </a:pPr>
            <a:r>
              <a:rPr lang="zh-CN" altLang="en-US"/>
              <a:t>height:规定 iframe 的高度</a:t>
            </a:r>
            <a:endParaRPr lang="zh-CN" altLang="en-US"/>
          </a:p>
          <a:p>
            <a:pPr lvl="1">
              <a:lnSpc>
                <a:spcPct val="150000"/>
              </a:lnSpc>
            </a:pPr>
            <a:r>
              <a:rPr lang="zh-CN" altLang="en-US"/>
              <a:t>marginheigth:定义 iframe 的顶部和底部的边距</a:t>
            </a:r>
            <a:endParaRPr lang="zh-CN" altLang="en-US"/>
          </a:p>
          <a:p>
            <a:pPr lvl="1">
              <a:lnSpc>
                <a:spcPct val="150000"/>
              </a:lnSpc>
            </a:pPr>
            <a:r>
              <a:rPr lang="zh-CN" altLang="en-US"/>
              <a:t>marginwidth:定义 iframe 的左侧和右侧的边距</a:t>
            </a:r>
            <a:endParaRPr lang="zh-CN" altLang="en-US"/>
          </a:p>
          <a:p>
            <a:pPr lvl="1">
              <a:lnSpc>
                <a:spcPct val="150000"/>
              </a:lnSpc>
            </a:pPr>
            <a:r>
              <a:rPr lang="zh-CN" altLang="en-US"/>
              <a:t>scrolling:规定是否在 iframe 中显示滚动条</a:t>
            </a:r>
            <a:endParaRPr lang="zh-CN" altLang="en-US"/>
          </a:p>
          <a:p>
            <a:pPr lvl="1">
              <a:lnSpc>
                <a:spcPct val="150000"/>
              </a:lnSpc>
            </a:pPr>
            <a:r>
              <a:rPr lang="zh-CN" altLang="en-US"/>
              <a:t>frameborder：</a:t>
            </a:r>
            <a:r>
              <a:rPr lang="en-US" altLang="zh-CN"/>
              <a:t>1</a:t>
            </a:r>
            <a:r>
              <a:rPr lang="zh-CN" altLang="en-US"/>
              <a:t>或</a:t>
            </a:r>
            <a:r>
              <a:rPr lang="en-US" altLang="zh-CN"/>
              <a:t>0</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本章内容</a:t>
            </a:r>
            <a:endParaRPr lang="zh-CN" altLang="en-US"/>
          </a:p>
        </p:txBody>
      </p:sp>
      <p:sp>
        <p:nvSpPr>
          <p:cNvPr id="3" name="内容占位符 2"/>
          <p:cNvSpPr>
            <a:spLocks noGrp="1"/>
          </p:cNvSpPr>
          <p:nvPr>
            <p:ph idx="1"/>
          </p:nvPr>
        </p:nvSpPr>
        <p:spPr>
          <a:xfrm>
            <a:off x="838200" y="1482725"/>
            <a:ext cx="10515600" cy="4856480"/>
          </a:xfrm>
        </p:spPr>
        <p:txBody>
          <a:bodyPr>
            <a:normAutofit/>
          </a:bodyPr>
          <a:p>
            <a:r>
              <a:rPr lang="zh-CN" altLang="en-US"/>
              <a:t>表单</a:t>
            </a:r>
            <a:endParaRPr lang="zh-CN" altLang="en-US"/>
          </a:p>
          <a:p>
            <a:r>
              <a:rPr lang="zh-CN" altLang="en-US"/>
              <a:t>框架</a:t>
            </a:r>
            <a:endParaRPr lang="zh-CN" altLang="en-US"/>
          </a:p>
          <a:p>
            <a:r>
              <a:rPr lang="zh-CN" altLang="en-US"/>
              <a:t>内联框架</a:t>
            </a:r>
            <a:endParaRPr lang="zh-CN" altLang="en-US"/>
          </a:p>
          <a:p>
            <a:endParaRPr lang="zh-CN" altLang="en-US"/>
          </a:p>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作业</a:t>
            </a:r>
            <a:endParaRPr lang="zh-CN" altLang="en-US"/>
          </a:p>
        </p:txBody>
      </p:sp>
      <p:pic>
        <p:nvPicPr>
          <p:cNvPr id="3" name="内容占位符 -2147482624"/>
          <p:cNvPicPr>
            <a:picLocks noChangeAspect="1"/>
          </p:cNvPicPr>
          <p:nvPr>
            <p:ph idx="1"/>
          </p:nvPr>
        </p:nvPicPr>
        <p:blipFill>
          <a:blip r:embed="rId1"/>
          <a:stretch>
            <a:fillRect/>
          </a:stretch>
        </p:blipFill>
        <p:spPr>
          <a:xfrm>
            <a:off x="2033270" y="1266190"/>
            <a:ext cx="4100830" cy="5048250"/>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803910" y="1017905"/>
            <a:ext cx="9791065" cy="48228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 </a:t>
            </a:r>
            <a:r>
              <a:rPr lang="zh-CN" altLang="en-US"/>
              <a:t>表单</a:t>
            </a:r>
            <a:endParaRPr lang="zh-CN" altLang="en-US"/>
          </a:p>
        </p:txBody>
      </p:sp>
      <p:sp>
        <p:nvSpPr>
          <p:cNvPr id="3" name="内容占位符 2"/>
          <p:cNvSpPr>
            <a:spLocks noGrp="1"/>
          </p:cNvSpPr>
          <p:nvPr>
            <p:ph idx="1"/>
          </p:nvPr>
        </p:nvSpPr>
        <p:spPr/>
        <p:txBody>
          <a:bodyPr/>
          <a:p>
            <a:r>
              <a:rPr lang="zh-CN" altLang="en-US"/>
              <a:t>表单类似我们去银行办理信用卡填写的单子</a:t>
            </a:r>
            <a:endParaRPr lang="zh-CN" altLang="en-US"/>
          </a:p>
          <a:p>
            <a:r>
              <a:rPr lang="zh-CN" altLang="en-US"/>
              <a:t>表单的主要目的是为了向服务器提交用户信息</a:t>
            </a:r>
            <a:endParaRPr lang="zh-CN" altLang="en-US"/>
          </a:p>
          <a:p>
            <a:endParaRPr lang="zh-CN" altLang="en-US"/>
          </a:p>
        </p:txBody>
      </p:sp>
      <p:pic>
        <p:nvPicPr>
          <p:cNvPr id="4" name="图片 3" descr="car"/>
          <p:cNvPicPr>
            <a:picLocks noChangeAspect="1"/>
          </p:cNvPicPr>
          <p:nvPr/>
        </p:nvPicPr>
        <p:blipFill>
          <a:blip r:embed="rId1"/>
          <a:stretch>
            <a:fillRect/>
          </a:stretch>
        </p:blipFill>
        <p:spPr>
          <a:xfrm>
            <a:off x="8506460" y="1409700"/>
            <a:ext cx="3547110" cy="4991735"/>
          </a:xfrm>
          <a:prstGeom prst="rect">
            <a:avLst/>
          </a:prstGeom>
        </p:spPr>
      </p:pic>
      <p:pic>
        <p:nvPicPr>
          <p:cNvPr id="5" name="图片 4"/>
          <p:cNvPicPr>
            <a:picLocks noChangeAspect="1"/>
          </p:cNvPicPr>
          <p:nvPr/>
        </p:nvPicPr>
        <p:blipFill>
          <a:blip r:embed="rId2"/>
          <a:stretch>
            <a:fillRect/>
          </a:stretch>
        </p:blipFill>
        <p:spPr>
          <a:xfrm>
            <a:off x="951865" y="2950845"/>
            <a:ext cx="2809875" cy="3019425"/>
          </a:xfrm>
          <a:prstGeom prst="rect">
            <a:avLst/>
          </a:prstGeom>
        </p:spPr>
      </p:pic>
      <p:pic>
        <p:nvPicPr>
          <p:cNvPr id="6" name="图片 5"/>
          <p:cNvPicPr>
            <a:picLocks noChangeAspect="1"/>
          </p:cNvPicPr>
          <p:nvPr/>
        </p:nvPicPr>
        <p:blipFill>
          <a:blip r:embed="rId3"/>
          <a:stretch>
            <a:fillRect/>
          </a:stretch>
        </p:blipFill>
        <p:spPr>
          <a:xfrm>
            <a:off x="4671060" y="2760345"/>
            <a:ext cx="2510790" cy="37261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1.1 </a:t>
            </a:r>
            <a:r>
              <a:rPr lang="zh-CN" altLang="en-US"/>
              <a:t>表单标签</a:t>
            </a:r>
            <a:endParaRPr lang="zh-CN" altLang="en-US"/>
          </a:p>
        </p:txBody>
      </p:sp>
      <p:sp>
        <p:nvSpPr>
          <p:cNvPr id="3" name="内容占位符 2"/>
          <p:cNvSpPr>
            <a:spLocks noGrp="1"/>
          </p:cNvSpPr>
          <p:nvPr>
            <p:ph idx="1"/>
          </p:nvPr>
        </p:nvSpPr>
        <p:spPr>
          <a:xfrm>
            <a:off x="838200" y="1465580"/>
            <a:ext cx="10515600" cy="4833620"/>
          </a:xfrm>
        </p:spPr>
        <p:txBody>
          <a:bodyPr>
            <a:normAutofit fontScale="80000"/>
          </a:bodyPr>
          <a:p>
            <a:pPr>
              <a:lnSpc>
                <a:spcPct val="130000"/>
              </a:lnSpc>
              <a:buNone/>
            </a:pPr>
            <a:r>
              <a:rPr lang="en-US" altLang="zh-CN" sz="2800" dirty="0" smtClean="0">
                <a:sym typeface="+mn-ea"/>
              </a:rPr>
              <a:t>   &lt;form  action=""    method=""   </a:t>
            </a:r>
            <a:r>
              <a:rPr lang="en-US" altLang="zh-CN" sz="2800" dirty="0" err="1" smtClean="0">
                <a:solidFill>
                  <a:schemeClr val="tx1">
                    <a:lumMod val="75000"/>
                    <a:lumOff val="25000"/>
                  </a:schemeClr>
                </a:solidFill>
                <a:sym typeface="+mn-ea"/>
              </a:rPr>
              <a:t>enctype</a:t>
            </a:r>
            <a:r>
              <a:rPr lang="en-US" altLang="zh-CN" sz="2800" dirty="0" smtClean="0">
                <a:solidFill>
                  <a:schemeClr val="tx1">
                    <a:lumMod val="75000"/>
                    <a:lumOff val="25000"/>
                  </a:schemeClr>
                </a:solidFill>
                <a:sym typeface="+mn-ea"/>
              </a:rPr>
              <a:t>=""   </a:t>
            </a:r>
            <a:r>
              <a:rPr lang="en-US" altLang="zh-CN" sz="2800" dirty="0" smtClean="0">
                <a:sym typeface="+mn-ea"/>
              </a:rPr>
              <a:t>name="" &gt;</a:t>
            </a:r>
            <a:endParaRPr lang="en-US" altLang="zh-CN" sz="2800" dirty="0" smtClean="0">
              <a:sym typeface="+mn-ea"/>
            </a:endParaRPr>
          </a:p>
          <a:p>
            <a:pPr lvl="2">
              <a:lnSpc>
                <a:spcPct val="130000"/>
              </a:lnSpc>
              <a:buNone/>
            </a:pPr>
            <a:r>
              <a:rPr lang="zh-CN" altLang="en-US" sz="2800" dirty="0" smtClean="0">
                <a:sym typeface="+mn-ea"/>
              </a:rPr>
              <a:t>表单元素</a:t>
            </a:r>
            <a:endParaRPr lang="en-US" altLang="zh-CN" sz="2800" dirty="0" smtClean="0">
              <a:sym typeface="+mn-ea"/>
            </a:endParaRPr>
          </a:p>
          <a:p>
            <a:pPr lvl="2">
              <a:lnSpc>
                <a:spcPct val="130000"/>
              </a:lnSpc>
              <a:buNone/>
            </a:pPr>
            <a:r>
              <a:rPr lang="en-US" altLang="zh-CN" sz="2800" dirty="0" smtClean="0">
                <a:sym typeface="+mn-ea"/>
              </a:rPr>
              <a:t>……</a:t>
            </a:r>
            <a:endParaRPr lang="en-US" altLang="zh-CN" sz="2800" dirty="0" smtClean="0">
              <a:sym typeface="+mn-ea"/>
            </a:endParaRPr>
          </a:p>
          <a:p>
            <a:pPr>
              <a:lnSpc>
                <a:spcPct val="130000"/>
              </a:lnSpc>
              <a:buNone/>
            </a:pPr>
            <a:r>
              <a:rPr lang="en-US" altLang="zh-CN" sz="2800" dirty="0" smtClean="0">
                <a:sym typeface="+mn-ea"/>
              </a:rPr>
              <a:t>  &lt;/form&gt;</a:t>
            </a:r>
            <a:endParaRPr lang="en-US" altLang="zh-CN" sz="2800" dirty="0" smtClean="0">
              <a:sym typeface="+mn-ea"/>
            </a:endParaRPr>
          </a:p>
          <a:p>
            <a:pPr>
              <a:lnSpc>
                <a:spcPct val="130000"/>
              </a:lnSpc>
              <a:buNone/>
            </a:pPr>
            <a:r>
              <a:rPr lang="en-US" altLang="zh-CN" sz="2800" dirty="0" smtClean="0">
                <a:sym typeface="+mn-ea"/>
              </a:rPr>
              <a:t>	</a:t>
            </a:r>
            <a:r>
              <a:rPr lang="en-US" altLang="zh-CN" sz="2800" b="1" dirty="0" smtClean="0">
                <a:solidFill>
                  <a:srgbClr val="FF0000"/>
                </a:solidFill>
                <a:sym typeface="+mn-ea"/>
              </a:rPr>
              <a:t>action</a:t>
            </a:r>
            <a:r>
              <a:rPr lang="zh-CN" altLang="en-US" sz="2800" dirty="0" smtClean="0">
                <a:solidFill>
                  <a:schemeClr val="tx1">
                    <a:lumMod val="95000"/>
                    <a:lumOff val="5000"/>
                  </a:schemeClr>
                </a:solidFill>
                <a:sym typeface="+mn-ea"/>
              </a:rPr>
              <a:t>属性用来设置接收和处理浏览器递交的表单内容的服务器程序地址</a:t>
            </a:r>
            <a:endParaRPr lang="zh-CN" altLang="en-US" sz="2800" dirty="0" smtClean="0">
              <a:solidFill>
                <a:schemeClr val="tx1">
                  <a:lumMod val="95000"/>
                  <a:lumOff val="5000"/>
                </a:schemeClr>
              </a:solidFill>
              <a:sym typeface="+mn-ea"/>
            </a:endParaRPr>
          </a:p>
          <a:p>
            <a:pPr>
              <a:lnSpc>
                <a:spcPct val="130000"/>
              </a:lnSpc>
              <a:buNone/>
            </a:pPr>
            <a:r>
              <a:rPr lang="en-US" altLang="zh-CN" sz="2800" dirty="0" smtClean="0">
                <a:solidFill>
                  <a:schemeClr val="tx1">
                    <a:lumMod val="95000"/>
                    <a:lumOff val="5000"/>
                  </a:schemeClr>
                </a:solidFill>
                <a:sym typeface="+mn-ea"/>
              </a:rPr>
              <a:t>	</a:t>
            </a:r>
            <a:r>
              <a:rPr lang="en-US" altLang="zh-CN" sz="2800" b="1" dirty="0" smtClean="0">
                <a:solidFill>
                  <a:srgbClr val="FF0000"/>
                </a:solidFill>
                <a:sym typeface="+mn-ea"/>
              </a:rPr>
              <a:t>m</a:t>
            </a:r>
            <a:r>
              <a:rPr lang="zh-CN" altLang="en-US" sz="2800" b="1" dirty="0" smtClean="0">
                <a:solidFill>
                  <a:srgbClr val="FF0000"/>
                </a:solidFill>
                <a:sym typeface="+mn-ea"/>
              </a:rPr>
              <a:t>ethod</a:t>
            </a:r>
            <a:r>
              <a:rPr lang="zh-CN" altLang="en-US" sz="2800" dirty="0" smtClean="0">
                <a:solidFill>
                  <a:schemeClr val="tx1">
                    <a:lumMod val="95000"/>
                    <a:lumOff val="5000"/>
                  </a:schemeClr>
                </a:solidFill>
                <a:sym typeface="+mn-ea"/>
              </a:rPr>
              <a:t>属性用来定义浏览器将表单中的信息提交给服务器端的处理程序的方式，取值可以为：</a:t>
            </a:r>
            <a:r>
              <a:rPr lang="zh-CN" altLang="en-US" sz="2800" dirty="0" smtClean="0">
                <a:solidFill>
                  <a:srgbClr val="FF0000"/>
                </a:solidFill>
                <a:sym typeface="+mn-ea"/>
              </a:rPr>
              <a:t>GET</a:t>
            </a:r>
            <a:r>
              <a:rPr lang="zh-CN" altLang="en-US" sz="2800" dirty="0" smtClean="0">
                <a:solidFill>
                  <a:schemeClr val="tx1">
                    <a:lumMod val="95000"/>
                    <a:lumOff val="5000"/>
                  </a:schemeClr>
                </a:solidFill>
                <a:sym typeface="+mn-ea"/>
              </a:rPr>
              <a:t>或POST. </a:t>
            </a:r>
            <a:endParaRPr lang="en-US" altLang="zh-CN" sz="2800" dirty="0" smtClean="0">
              <a:solidFill>
                <a:schemeClr val="tx1">
                  <a:lumMod val="95000"/>
                  <a:lumOff val="5000"/>
                </a:schemeClr>
              </a:solidFill>
            </a:endParaRPr>
          </a:p>
          <a:p>
            <a:pPr>
              <a:lnSpc>
                <a:spcPct val="130000"/>
              </a:lnSpc>
              <a:buNone/>
            </a:pPr>
            <a:r>
              <a:rPr lang="en-US" altLang="zh-CN" sz="2800" dirty="0" smtClean="0">
                <a:solidFill>
                  <a:schemeClr val="tx1">
                    <a:lumMod val="95000"/>
                    <a:lumOff val="5000"/>
                  </a:schemeClr>
                </a:solidFill>
                <a:sym typeface="+mn-ea"/>
              </a:rPr>
              <a:t>   </a:t>
            </a:r>
            <a:r>
              <a:rPr lang="en-US" altLang="zh-CN" sz="2800" b="1" dirty="0" smtClean="0">
                <a:solidFill>
                  <a:srgbClr val="FF0000"/>
                </a:solidFill>
                <a:sym typeface="+mn-ea"/>
              </a:rPr>
              <a:t>e</a:t>
            </a:r>
            <a:r>
              <a:rPr lang="zh-CN" altLang="en-US" sz="2800" b="1" dirty="0" smtClean="0">
                <a:solidFill>
                  <a:srgbClr val="FF0000"/>
                </a:solidFill>
                <a:sym typeface="+mn-ea"/>
              </a:rPr>
              <a:t>nctype</a:t>
            </a:r>
            <a:r>
              <a:rPr lang="zh-CN" altLang="en-US" sz="2800" dirty="0" smtClean="0">
                <a:solidFill>
                  <a:schemeClr val="tx1">
                    <a:lumMod val="95000"/>
                    <a:lumOff val="5000"/>
                  </a:schemeClr>
                </a:solidFill>
                <a:sym typeface="+mn-ea"/>
              </a:rPr>
              <a:t>属性指示浏览器使用哪种编码方法将表单数据传送给www服务器。</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1.2 </a:t>
            </a:r>
            <a:r>
              <a:rPr lang="zh-CN" altLang="en-US"/>
              <a:t>文本框</a:t>
            </a:r>
            <a:endParaRPr lang="zh-CN" altLang="en-US"/>
          </a:p>
        </p:txBody>
      </p:sp>
      <p:sp>
        <p:nvSpPr>
          <p:cNvPr id="3" name="内容占位符 2"/>
          <p:cNvSpPr>
            <a:spLocks noGrp="1"/>
          </p:cNvSpPr>
          <p:nvPr>
            <p:ph idx="1"/>
          </p:nvPr>
        </p:nvSpPr>
        <p:spPr/>
        <p:txBody>
          <a:bodyPr>
            <a:normAutofit fontScale="90000"/>
          </a:bodyPr>
          <a:p>
            <a:pPr>
              <a:lnSpc>
                <a:spcPct val="150000"/>
              </a:lnSpc>
            </a:pPr>
            <a:r>
              <a:rPr lang="zh-CN" altLang="en-US"/>
              <a:t>单行文本框</a:t>
            </a:r>
            <a:endParaRPr lang="zh-CN" altLang="en-US"/>
          </a:p>
          <a:p>
            <a:pPr marL="457200" lvl="1" indent="0">
              <a:lnSpc>
                <a:spcPct val="150000"/>
              </a:lnSpc>
              <a:buNone/>
            </a:pPr>
            <a:r>
              <a:rPr lang="zh-CN" altLang="en-US"/>
              <a:t>&lt;input  type="text"   name=""  value=“默认值” size=“宽度” maxlength=“最大字符数” placeholder=""  /&gt;</a:t>
            </a:r>
            <a:endParaRPr lang="zh-CN" altLang="en-US"/>
          </a:p>
          <a:p>
            <a:pPr>
              <a:lnSpc>
                <a:spcPct val="150000"/>
              </a:lnSpc>
            </a:pPr>
            <a:r>
              <a:rPr lang="zh-CN" altLang="en-US"/>
              <a:t>密码文本框</a:t>
            </a:r>
            <a:endParaRPr lang="zh-CN" altLang="en-US"/>
          </a:p>
          <a:p>
            <a:pPr marL="457200" lvl="1" indent="0">
              <a:lnSpc>
                <a:spcPct val="150000"/>
              </a:lnSpc>
              <a:buNone/>
            </a:pPr>
            <a:r>
              <a:rPr lang="zh-CN" altLang="en-US"/>
              <a:t>&lt;input  type="password"   name=""  size=""   maxlength=""  value="" /&gt;</a:t>
            </a:r>
            <a:endParaRPr lang="zh-CN" altLang="en-US"/>
          </a:p>
          <a:p>
            <a:pPr>
              <a:lnSpc>
                <a:spcPct val="150000"/>
              </a:lnSpc>
            </a:pPr>
            <a:r>
              <a:rPr lang="zh-CN" altLang="en-US"/>
              <a:t>多行文本框</a:t>
            </a:r>
            <a:endParaRPr lang="zh-CN" altLang="en-US"/>
          </a:p>
          <a:p>
            <a:pPr marL="457200" lvl="1" indent="0">
              <a:lnSpc>
                <a:spcPct val="150000"/>
              </a:lnSpc>
              <a:buNone/>
            </a:pPr>
            <a:r>
              <a:rPr lang="zh-CN" altLang="en-US"/>
              <a:t>&lt;textarea  name=""   cols=""    rows=""   &gt;&lt;/textarea&gt;</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1.3 </a:t>
            </a:r>
            <a:r>
              <a:rPr lang="zh-CN" altLang="en-US"/>
              <a:t>单选框</a:t>
            </a:r>
            <a:endParaRPr lang="zh-CN" altLang="en-US"/>
          </a:p>
        </p:txBody>
      </p:sp>
      <p:sp>
        <p:nvSpPr>
          <p:cNvPr id="3" name="内容占位符 2"/>
          <p:cNvSpPr>
            <a:spLocks noGrp="1"/>
          </p:cNvSpPr>
          <p:nvPr>
            <p:ph idx="1"/>
          </p:nvPr>
        </p:nvSpPr>
        <p:spPr/>
        <p:txBody>
          <a:bodyPr/>
          <a:p>
            <a:pPr>
              <a:lnSpc>
                <a:spcPct val="110000"/>
              </a:lnSpc>
            </a:pPr>
            <a:r>
              <a:rPr lang="zh-CN" altLang="en-US" sz="2800" dirty="0" smtClean="0">
                <a:sym typeface="+mn-ea"/>
              </a:rPr>
              <a:t>单选框</a:t>
            </a:r>
            <a:endParaRPr lang="zh-CN" altLang="en-US" sz="2800" dirty="0" smtClean="0">
              <a:sym typeface="+mn-ea"/>
            </a:endParaRPr>
          </a:p>
          <a:p>
            <a:pPr marL="457200" lvl="1" indent="0">
              <a:lnSpc>
                <a:spcPct val="110000"/>
              </a:lnSpc>
              <a:buNone/>
            </a:pPr>
            <a:r>
              <a:rPr lang="en-US" altLang="zh-CN" sz="2400" dirty="0" smtClean="0">
                <a:sym typeface="+mn-ea"/>
              </a:rPr>
              <a:t>&lt;input type="</a:t>
            </a:r>
            <a:r>
              <a:rPr lang="en-US" altLang="zh-CN" sz="2400" b="1" dirty="0" smtClean="0">
                <a:solidFill>
                  <a:srgbClr val="FF0000"/>
                </a:solidFill>
                <a:sym typeface="+mn-ea"/>
              </a:rPr>
              <a:t>radio</a:t>
            </a:r>
            <a:r>
              <a:rPr lang="en-US" altLang="zh-CN" sz="2400" dirty="0" smtClean="0">
                <a:sym typeface="+mn-ea"/>
              </a:rPr>
              <a:t>"  name=""  value=""  checked="checked" /&gt;</a:t>
            </a:r>
            <a:endParaRPr lang="en-US" altLang="zh-CN" sz="2400" dirty="0" smtClean="0">
              <a:sym typeface="+mn-ea"/>
            </a:endParaRPr>
          </a:p>
          <a:p>
            <a:pPr>
              <a:lnSpc>
                <a:spcPct val="110000"/>
              </a:lnSpc>
              <a:buNone/>
            </a:pPr>
            <a:endParaRPr lang="en-US" altLang="zh-CN" sz="2800" dirty="0" smtClean="0"/>
          </a:p>
          <a:p>
            <a:pPr>
              <a:lnSpc>
                <a:spcPct val="110000"/>
              </a:lnSpc>
            </a:pPr>
            <a:r>
              <a:rPr lang="zh-CN" altLang="en-US" sz="2800" dirty="0" smtClean="0">
                <a:sym typeface="+mn-ea"/>
              </a:rPr>
              <a:t>单选按钮组</a:t>
            </a:r>
            <a:endParaRPr lang="en-US" altLang="zh-CN" sz="2800" dirty="0" smtClean="0"/>
          </a:p>
          <a:p>
            <a:pPr lvl="1">
              <a:lnSpc>
                <a:spcPct val="110000"/>
              </a:lnSpc>
            </a:pPr>
            <a:r>
              <a:rPr lang="zh-CN" altLang="en-US" sz="2800" dirty="0" smtClean="0">
                <a:sym typeface="+mn-ea"/>
              </a:rPr>
              <a:t>单选框</a:t>
            </a:r>
            <a:r>
              <a:rPr lang="en-US" altLang="zh-CN" sz="2800" dirty="0" smtClean="0">
                <a:sym typeface="+mn-ea"/>
              </a:rPr>
              <a:t>name</a:t>
            </a:r>
            <a:r>
              <a:rPr lang="zh-CN" altLang="en-US" sz="2800" dirty="0" smtClean="0">
                <a:sym typeface="+mn-ea"/>
              </a:rPr>
              <a:t>值相同则为同一按钮组</a:t>
            </a:r>
            <a:endParaRPr lang="zh-CN" altLang="en-US" sz="2800" dirty="0" smtClean="0">
              <a:sym typeface="+mn-ea"/>
            </a:endParaRPr>
          </a:p>
          <a:p>
            <a:pPr marL="457200" lvl="1" indent="0">
              <a:lnSpc>
                <a:spcPct val="110000"/>
              </a:lnSpc>
              <a:buNone/>
            </a:pPr>
            <a:r>
              <a:rPr lang="en-US" altLang="zh-CN" dirty="0" smtClean="0">
                <a:sym typeface="+mn-ea"/>
              </a:rPr>
              <a:t>&lt;input type= "</a:t>
            </a:r>
            <a:r>
              <a:rPr lang="en-US" altLang="zh-CN" dirty="0" smtClean="0">
                <a:solidFill>
                  <a:schemeClr val="tx1">
                    <a:lumMod val="95000"/>
                    <a:lumOff val="5000"/>
                  </a:schemeClr>
                </a:solidFill>
                <a:sym typeface="+mn-ea"/>
              </a:rPr>
              <a:t>checkbox</a:t>
            </a:r>
            <a:r>
              <a:rPr lang="en-US" altLang="zh-CN" dirty="0" smtClean="0">
                <a:sym typeface="+mn-ea"/>
              </a:rPr>
              <a:t>"  name="sex"  value=""   /&gt;</a:t>
            </a:r>
            <a:endParaRPr lang="en-US" altLang="zh-CN" dirty="0" smtClean="0">
              <a:sym typeface="+mn-ea"/>
            </a:endParaRPr>
          </a:p>
          <a:p>
            <a:pPr marL="457200" lvl="1" indent="0">
              <a:lnSpc>
                <a:spcPct val="110000"/>
              </a:lnSpc>
              <a:buNone/>
            </a:pPr>
            <a:r>
              <a:rPr lang="en-US" altLang="zh-CN" dirty="0" smtClean="0">
                <a:sym typeface="+mn-ea"/>
              </a:rPr>
              <a:t>&lt;input type= "</a:t>
            </a:r>
            <a:r>
              <a:rPr lang="en-US" altLang="zh-CN" dirty="0" smtClean="0">
                <a:solidFill>
                  <a:schemeClr val="tx1">
                    <a:lumMod val="95000"/>
                    <a:lumOff val="5000"/>
                  </a:schemeClr>
                </a:solidFill>
                <a:sym typeface="+mn-ea"/>
              </a:rPr>
              <a:t>checkbox</a:t>
            </a:r>
            <a:r>
              <a:rPr lang="en-US" altLang="zh-CN" dirty="0" smtClean="0">
                <a:sym typeface="+mn-ea"/>
              </a:rPr>
              <a:t>"  name="sex"  value=""   /&gt;</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1.4 </a:t>
            </a:r>
            <a:r>
              <a:rPr lang="zh-CN" altLang="en-US"/>
              <a:t>复选框</a:t>
            </a:r>
            <a:endParaRPr lang="zh-CN" altLang="en-US"/>
          </a:p>
        </p:txBody>
      </p:sp>
      <p:sp>
        <p:nvSpPr>
          <p:cNvPr id="3" name="内容占位符 2"/>
          <p:cNvSpPr>
            <a:spLocks noGrp="1"/>
          </p:cNvSpPr>
          <p:nvPr>
            <p:ph idx="1"/>
          </p:nvPr>
        </p:nvSpPr>
        <p:spPr/>
        <p:txBody>
          <a:bodyPr>
            <a:normAutofit fontScale="90000" lnSpcReduction="10000"/>
          </a:bodyPr>
          <a:p>
            <a:pPr>
              <a:lnSpc>
                <a:spcPct val="130000"/>
              </a:lnSpc>
            </a:pPr>
            <a:r>
              <a:rPr lang="zh-CN" altLang="en-US" sz="2800" dirty="0" smtClean="0">
                <a:sym typeface="+mn-ea"/>
              </a:rPr>
              <a:t>复选框</a:t>
            </a:r>
            <a:endParaRPr lang="en-US" altLang="zh-CN" sz="2800" dirty="0" smtClean="0"/>
          </a:p>
          <a:p>
            <a:pPr marL="400050" lvl="2" indent="0">
              <a:lnSpc>
                <a:spcPct val="130000"/>
              </a:lnSpc>
              <a:buNone/>
            </a:pPr>
            <a:r>
              <a:rPr lang="en-US" altLang="zh-CN" sz="2800" dirty="0" smtClean="0">
                <a:sym typeface="+mn-ea"/>
              </a:rPr>
              <a:t>&lt;input type= "</a:t>
            </a:r>
            <a:r>
              <a:rPr lang="en-US" altLang="zh-CN" sz="2800" b="1" dirty="0" smtClean="0">
                <a:solidFill>
                  <a:srgbClr val="FF0000"/>
                </a:solidFill>
                <a:sym typeface="+mn-ea"/>
              </a:rPr>
              <a:t>checkbox</a:t>
            </a:r>
            <a:r>
              <a:rPr lang="en-US" altLang="zh-CN" sz="2800" dirty="0" smtClean="0">
                <a:sym typeface="+mn-ea"/>
              </a:rPr>
              <a:t>"  name=""  value=""  checked="checked" /&gt;</a:t>
            </a:r>
            <a:endParaRPr lang="en-US" altLang="zh-CN" sz="2800" dirty="0" smtClean="0">
              <a:sym typeface="+mn-ea"/>
            </a:endParaRPr>
          </a:p>
          <a:p>
            <a:pPr>
              <a:lnSpc>
                <a:spcPct val="130000"/>
              </a:lnSpc>
              <a:buNone/>
            </a:pPr>
            <a:endParaRPr lang="en-US" altLang="zh-CN" sz="2800" dirty="0" smtClean="0"/>
          </a:p>
          <a:p>
            <a:pPr>
              <a:lnSpc>
                <a:spcPct val="130000"/>
              </a:lnSpc>
            </a:pPr>
            <a:r>
              <a:rPr lang="zh-CN" altLang="en-US" sz="2800" dirty="0" smtClean="0">
                <a:sym typeface="+mn-ea"/>
              </a:rPr>
              <a:t>复选按钮组</a:t>
            </a:r>
            <a:endParaRPr lang="en-US" altLang="zh-CN" sz="2800" dirty="0" smtClean="0"/>
          </a:p>
          <a:p>
            <a:pPr lvl="1">
              <a:lnSpc>
                <a:spcPct val="130000"/>
              </a:lnSpc>
            </a:pPr>
            <a:r>
              <a:rPr lang="zh-CN" altLang="en-US" sz="2800" dirty="0" smtClean="0">
                <a:sym typeface="+mn-ea"/>
              </a:rPr>
              <a:t>复选框</a:t>
            </a:r>
            <a:r>
              <a:rPr lang="en-US" altLang="zh-CN" sz="2800" dirty="0" smtClean="0">
                <a:sym typeface="+mn-ea"/>
              </a:rPr>
              <a:t>name</a:t>
            </a:r>
            <a:r>
              <a:rPr lang="zh-CN" altLang="en-US" sz="2800" dirty="0" smtClean="0">
                <a:sym typeface="+mn-ea"/>
              </a:rPr>
              <a:t>值必须为</a:t>
            </a:r>
            <a:r>
              <a:rPr lang="zh-CN" altLang="en-US" sz="2800" b="1" dirty="0" smtClean="0">
                <a:solidFill>
                  <a:srgbClr val="FF0000"/>
                </a:solidFill>
                <a:sym typeface="+mn-ea"/>
              </a:rPr>
              <a:t>同名数组</a:t>
            </a:r>
            <a:r>
              <a:rPr lang="zh-CN" altLang="en-US" sz="2800" dirty="0" smtClean="0">
                <a:sym typeface="+mn-ea"/>
              </a:rPr>
              <a:t>则为同一按钮组</a:t>
            </a:r>
            <a:endParaRPr lang="zh-CN" altLang="en-US" sz="2800" dirty="0" smtClean="0"/>
          </a:p>
          <a:p>
            <a:pPr marL="457200" lvl="1" indent="0">
              <a:lnSpc>
                <a:spcPct val="130000"/>
              </a:lnSpc>
              <a:buNone/>
            </a:pPr>
            <a:r>
              <a:rPr lang="en-US" altLang="zh-CN" sz="2800" dirty="0" smtClean="0">
                <a:sym typeface="+mn-ea"/>
              </a:rPr>
              <a:t>&lt;input type= "</a:t>
            </a:r>
            <a:r>
              <a:rPr lang="en-US" altLang="zh-CN" sz="2800" dirty="0" smtClean="0">
                <a:solidFill>
                  <a:schemeClr val="tx1">
                    <a:lumMod val="95000"/>
                    <a:lumOff val="5000"/>
                  </a:schemeClr>
                </a:solidFill>
                <a:sym typeface="+mn-ea"/>
              </a:rPr>
              <a:t>checkbox</a:t>
            </a:r>
            <a:r>
              <a:rPr lang="en-US" altLang="zh-CN" sz="2800" dirty="0" smtClean="0">
                <a:sym typeface="+mn-ea"/>
              </a:rPr>
              <a:t>"  name="hobby[]"  value=""   /&gt;</a:t>
            </a:r>
            <a:endParaRPr lang="en-US" altLang="zh-CN" sz="2800" dirty="0" smtClean="0">
              <a:sym typeface="+mn-ea"/>
            </a:endParaRPr>
          </a:p>
          <a:p>
            <a:pPr marL="457200" lvl="1" indent="0">
              <a:lnSpc>
                <a:spcPct val="130000"/>
              </a:lnSpc>
              <a:buNone/>
            </a:pPr>
            <a:r>
              <a:rPr lang="en-US" altLang="zh-CN" sz="2800" dirty="0" smtClean="0">
                <a:sym typeface="+mn-ea"/>
              </a:rPr>
              <a:t>&lt;input type= "</a:t>
            </a:r>
            <a:r>
              <a:rPr lang="en-US" altLang="zh-CN" sz="2800" dirty="0" smtClean="0">
                <a:solidFill>
                  <a:schemeClr val="tx1">
                    <a:lumMod val="95000"/>
                    <a:lumOff val="5000"/>
                  </a:schemeClr>
                </a:solidFill>
                <a:sym typeface="+mn-ea"/>
              </a:rPr>
              <a:t>checkbox</a:t>
            </a:r>
            <a:r>
              <a:rPr lang="en-US" altLang="zh-CN" sz="2800" dirty="0" smtClean="0">
                <a:sym typeface="+mn-ea"/>
              </a:rPr>
              <a:t>"  name="hobby[]"  value=""   /&gt;</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mtClean="0">
                <a:sym typeface="+mn-ea"/>
              </a:rPr>
              <a:t>1.5 </a:t>
            </a:r>
            <a:r>
              <a:rPr lang="zh-CN" altLang="en-US" smtClean="0">
                <a:sym typeface="+mn-ea"/>
              </a:rPr>
              <a:t>浏览框</a:t>
            </a:r>
            <a:endParaRPr lang="zh-CN" altLang="en-US"/>
          </a:p>
        </p:txBody>
      </p:sp>
      <p:sp>
        <p:nvSpPr>
          <p:cNvPr id="3" name="内容占位符 2"/>
          <p:cNvSpPr>
            <a:spLocks noGrp="1"/>
          </p:cNvSpPr>
          <p:nvPr>
            <p:ph idx="1"/>
          </p:nvPr>
        </p:nvSpPr>
        <p:spPr/>
        <p:txBody>
          <a:bodyPr/>
          <a:p>
            <a:r>
              <a:rPr lang="en-US" altLang="zh-CN" sz="2800" dirty="0" smtClean="0">
                <a:sym typeface="+mn-ea"/>
              </a:rPr>
              <a:t>&lt;input  type="file"   name="mypic"   /&gt;</a:t>
            </a:r>
            <a:endParaRPr lang="en-US" altLang="zh-CN" sz="2800" dirty="0" smtClean="0"/>
          </a:p>
          <a:p>
            <a:pPr lvl="1"/>
            <a:r>
              <a:rPr lang="zh-CN" altLang="en-US" sz="2800" dirty="0" smtClean="0">
                <a:sym typeface="+mn-ea"/>
              </a:rPr>
              <a:t>该元素用来打开文件选择对话框以便图形化选择文件。</a:t>
            </a:r>
            <a:endParaRPr lang="zh-CN" altLang="en-US" sz="2800" dirty="0" smtClean="0"/>
          </a:p>
          <a:p>
            <a:pPr lvl="1"/>
            <a:endParaRPr lang="zh-CN" altLang="en-US" sz="2800" dirty="0"/>
          </a:p>
          <a:p>
            <a:endParaRPr lang="zh-CN" altLang="en-US"/>
          </a:p>
        </p:txBody>
      </p:sp>
      <p:pic>
        <p:nvPicPr>
          <p:cNvPr id="128004" name="Picture 4"/>
          <p:cNvPicPr>
            <a:picLocks noChangeAspect="1"/>
          </p:cNvPicPr>
          <p:nvPr/>
        </p:nvPicPr>
        <p:blipFill>
          <a:blip r:embed="rId1" cstate="print"/>
          <a:stretch>
            <a:fillRect/>
          </a:stretch>
        </p:blipFill>
        <p:spPr>
          <a:xfrm>
            <a:off x="1400175" y="3091815"/>
            <a:ext cx="6459220" cy="673735"/>
          </a:xfrm>
          <a:prstGeom prst="rect">
            <a:avLst/>
          </a:prstGeom>
          <a:noFill/>
          <a:ln w="9525" cap="flat" cmpd="sng">
            <a:solidFill>
              <a:schemeClr val="tx1"/>
            </a:solidFill>
            <a:prstDash val="solid"/>
            <a:miter/>
            <a:headEnd type="none" w="med" len="med"/>
            <a:tailEnd type="none" w="med" len="me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err="1">
                <a:sym typeface="+mn-ea"/>
              </a:rPr>
              <a:t>1.6 lable</a:t>
            </a:r>
            <a:endParaRPr lang="zh-CN" altLang="en-US"/>
          </a:p>
        </p:txBody>
      </p:sp>
      <p:sp>
        <p:nvSpPr>
          <p:cNvPr id="3" name="内容占位符 2"/>
          <p:cNvSpPr>
            <a:spLocks noGrp="1"/>
          </p:cNvSpPr>
          <p:nvPr>
            <p:ph idx="1"/>
          </p:nvPr>
        </p:nvSpPr>
        <p:spPr/>
        <p:txBody>
          <a:bodyPr/>
          <a:p>
            <a:pPr marL="0" indent="0">
              <a:lnSpc>
                <a:spcPct val="130000"/>
              </a:lnSpc>
              <a:buNone/>
            </a:pPr>
            <a:r>
              <a:rPr lang="zh-CN" altLang="en-US" sz="2400"/>
              <a:t>&lt;label </a:t>
            </a:r>
            <a:r>
              <a:rPr lang="zh-CN" altLang="en-US" sz="2400">
                <a:solidFill>
                  <a:srgbClr val="FF0000"/>
                </a:solidFill>
              </a:rPr>
              <a:t>for</a:t>
            </a:r>
            <a:r>
              <a:rPr lang="zh-CN" altLang="en-US" sz="2400"/>
              <a:t>="male"&gt;男&lt;/label&gt;</a:t>
            </a:r>
            <a:endParaRPr lang="zh-CN" altLang="en-US" sz="2400"/>
          </a:p>
          <a:p>
            <a:pPr marL="0" indent="0">
              <a:lnSpc>
                <a:spcPct val="130000"/>
              </a:lnSpc>
              <a:buNone/>
            </a:pPr>
            <a:r>
              <a:rPr lang="zh-CN" altLang="en-US" sz="2400"/>
              <a:t>&lt;input type="radio" name="sex" </a:t>
            </a:r>
            <a:r>
              <a:rPr lang="zh-CN" altLang="en-US" sz="2400">
                <a:solidFill>
                  <a:srgbClr val="FF0000"/>
                </a:solidFill>
              </a:rPr>
              <a:t>id</a:t>
            </a:r>
            <a:r>
              <a:rPr lang="zh-CN" altLang="en-US" sz="2400"/>
              <a:t>="male" /&gt;</a:t>
            </a:r>
            <a:endParaRPr lang="zh-CN" altLang="en-US" sz="2400"/>
          </a:p>
          <a:p>
            <a:pPr marL="0" indent="0">
              <a:lnSpc>
                <a:spcPct val="130000"/>
              </a:lnSpc>
              <a:buNone/>
            </a:pPr>
            <a:endParaRPr lang="zh-CN" altLang="en-US" sz="2400"/>
          </a:p>
          <a:p>
            <a:pPr>
              <a:lnSpc>
                <a:spcPct val="130000"/>
              </a:lnSpc>
              <a:buFont typeface="Wingdings" panose="05000000000000000000" charset="0"/>
              <a:buChar char="ü"/>
            </a:pPr>
            <a:r>
              <a:rPr lang="zh-CN" altLang="en-US" sz="2400"/>
              <a:t>&lt;label&gt; 标签为 input 元素定义标注（标记）。</a:t>
            </a:r>
            <a:endParaRPr lang="zh-CN" altLang="en-US" sz="2400"/>
          </a:p>
          <a:p>
            <a:pPr>
              <a:lnSpc>
                <a:spcPct val="130000"/>
              </a:lnSpc>
              <a:buFont typeface="Wingdings" panose="05000000000000000000" charset="0"/>
              <a:buChar char="ü"/>
            </a:pPr>
            <a:r>
              <a:rPr lang="zh-CN" altLang="en-US" sz="2400"/>
              <a:t>当用户选择该标签时，浏览器就会自动将焦点转到和标签相关的表单控件上</a:t>
            </a:r>
            <a:endParaRPr lang="zh-CN" altLang="en-US" sz="2400"/>
          </a:p>
          <a:p>
            <a:pPr>
              <a:lnSpc>
                <a:spcPct val="130000"/>
              </a:lnSpc>
              <a:buFont typeface="Wingdings" panose="05000000000000000000" charset="0"/>
              <a:buChar char="ü"/>
            </a:pPr>
            <a:r>
              <a:rPr lang="zh-CN" altLang="en-US" sz="2400"/>
              <a:t>for属性规定 label 绑定到哪个表单元素</a:t>
            </a:r>
            <a:endParaRPr lang="zh-CN" altLang="en-US" sz="2400"/>
          </a:p>
          <a:p>
            <a:pPr>
              <a:lnSpc>
                <a:spcPct val="130000"/>
              </a:lnSpc>
              <a:buFont typeface="Wingdings" panose="05000000000000000000" charset="0"/>
              <a:buChar char="ü"/>
            </a:pPr>
            <a:r>
              <a:rPr lang="zh-CN" altLang="en-US" sz="2400"/>
              <a:t>&lt;label&gt; 标签的 for 属性应当与相关元素的 id 属性相同</a:t>
            </a:r>
            <a:endParaRPr lang="zh-CN" altLang="en-US" sz="2400"/>
          </a:p>
        </p:txBody>
      </p:sp>
    </p:spTree>
  </p:cSld>
  <p:clrMapOvr>
    <a:masterClrMapping/>
  </p:clrMapOvr>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UNIT_TABLE_BEAUTIFY" val="smartTable{888c1a6c-8800-44c6-96f4-e6c7c72eb811}"/>
</p:tagLst>
</file>

<file path=ppt/theme/theme1.xml><?xml version="1.0" encoding="utf-8"?>
<a:theme xmlns:a="http://schemas.openxmlformats.org/drawingml/2006/main" name="高勇">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云和</Template>
  <TotalTime>0</TotalTime>
  <Words>3218</Words>
  <Application>WPS 演示</Application>
  <PresentationFormat>自定义</PresentationFormat>
  <Paragraphs>222</Paragraphs>
  <Slides>22</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宋体</vt:lpstr>
      <vt:lpstr>Wingdings</vt:lpstr>
      <vt:lpstr>Heiti SC Light</vt:lpstr>
      <vt:lpstr>微软雅黑</vt:lpstr>
      <vt:lpstr>Arial</vt:lpstr>
      <vt:lpstr>Wingdings</vt:lpstr>
      <vt:lpstr>Arial Unicode MS</vt:lpstr>
      <vt:lpstr>Calibri</vt:lpstr>
      <vt:lpstr>高勇</vt:lpstr>
      <vt:lpstr>PowerPoint 演示文稿</vt:lpstr>
      <vt:lpstr>本章内容</vt:lpstr>
      <vt:lpstr>1 表单</vt:lpstr>
      <vt:lpstr>1.1 表单标签</vt:lpstr>
      <vt:lpstr>1.2 文本框</vt:lpstr>
      <vt:lpstr>1.3 单选框</vt:lpstr>
      <vt:lpstr>1.4 复选框</vt:lpstr>
      <vt:lpstr>1.5 浏览框</vt:lpstr>
      <vt:lpstr>1.6 lable</vt:lpstr>
      <vt:lpstr>1.7 隐藏域</vt:lpstr>
      <vt:lpstr>1.8 下拉菜单</vt:lpstr>
      <vt:lpstr>1.9 按钮</vt:lpstr>
      <vt:lpstr>2 框架</vt:lpstr>
      <vt:lpstr>2.1 框架的应用</vt:lpstr>
      <vt:lpstr>2.2 frameset</vt:lpstr>
      <vt:lpstr>2.3 frame</vt:lpstr>
      <vt:lpstr>2.4 noframes</vt:lpstr>
      <vt:lpstr>2.5 框架内跳转</vt:lpstr>
      <vt:lpstr>3 内联框架</vt:lpstr>
      <vt:lpstr>作业</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Administrator</cp:lastModifiedBy>
  <cp:revision>824</cp:revision>
  <dcterms:created xsi:type="dcterms:W3CDTF">2016-09-06T02:25:00Z</dcterms:created>
  <dcterms:modified xsi:type="dcterms:W3CDTF">2020-12-16T01:08:15Z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