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7" r:id="rId2"/>
    <p:sldId id="258" r:id="rId3"/>
    <p:sldId id="259"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11" r:id="rId43"/>
    <p:sldId id="306" r:id="rId44"/>
    <p:sldId id="307" r:id="rId45"/>
    <p:sldId id="308" r:id="rId46"/>
    <p:sldId id="309" r:id="rId47"/>
    <p:sldId id="310" r:id="rId48"/>
    <p:sldId id="312" r:id="rId49"/>
    <p:sldId id="313" r:id="rId50"/>
    <p:sldId id="314" r:id="rId51"/>
    <p:sldId id="261" r:id="rId52"/>
    <p:sldId id="260" r:id="rId53"/>
    <p:sldId id="262" r:id="rId54"/>
    <p:sldId id="263" r:id="rId55"/>
    <p:sldId id="264" r:id="rId56"/>
    <p:sldId id="265" r:id="rId57"/>
    <p:sldId id="266" r:id="rId58"/>
    <p:sldId id="267"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BD9FF-65EB-442D-AF20-A1B1EAE271C0}" type="datetimeFigureOut">
              <a:rPr lang="fr-CM" smtClean="0"/>
              <a:t>29/05/2025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32202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161178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2630123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5919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222027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BBD9FF-65EB-442D-AF20-A1B1EAE271C0}" type="datetimeFigureOut">
              <a:rPr lang="fr-CM" smtClean="0"/>
              <a:t>29/05/2025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1088086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BBD9FF-65EB-442D-AF20-A1B1EAE271C0}" type="datetimeFigureOut">
              <a:rPr lang="fr-CM" smtClean="0"/>
              <a:t>29/05/2025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2853227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D9FF-65EB-442D-AF20-A1B1EAE271C0}" type="datetimeFigureOut">
              <a:rPr lang="fr-CM" smtClean="0"/>
              <a:t>29/05/2025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06424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D9FF-65EB-442D-AF20-A1B1EAE271C0}" type="datetimeFigureOut">
              <a:rPr lang="fr-CM" smtClean="0"/>
              <a:t>29/05/2025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277457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BD9FF-65EB-442D-AF20-A1B1EAE271C0}" type="datetimeFigureOut">
              <a:rPr lang="fr-CM" smtClean="0"/>
              <a:t>29/05/2025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63911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BD9FF-65EB-442D-AF20-A1B1EAE271C0}" type="datetimeFigureOut">
              <a:rPr lang="fr-CM" smtClean="0"/>
              <a:t>29/05/2025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408957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265333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BD9FF-65EB-442D-AF20-A1B1EAE271C0}" type="datetimeFigureOut">
              <a:rPr lang="fr-CM" smtClean="0"/>
              <a:t>29/05/2025</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279274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BD9FF-65EB-442D-AF20-A1B1EAE271C0}" type="datetimeFigureOut">
              <a:rPr lang="fr-CM" smtClean="0"/>
              <a:t>29/05/2025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7116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5BBD9FF-65EB-442D-AF20-A1B1EAE271C0}" type="datetimeFigureOut">
              <a:rPr lang="fr-CM" smtClean="0"/>
              <a:t>29/05/2025</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61827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852419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BD9FF-65EB-442D-AF20-A1B1EAE271C0}" type="datetimeFigureOut">
              <a:rPr lang="fr-CM" smtClean="0"/>
              <a:t>29/05/2025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B4617856-56E6-475E-AC14-60EA591AE524}" type="slidenum">
              <a:rPr lang="fr-CM" smtClean="0"/>
              <a:t>‹#›</a:t>
            </a:fld>
            <a:endParaRPr lang="fr-CM"/>
          </a:p>
        </p:txBody>
      </p:sp>
    </p:spTree>
    <p:extLst>
      <p:ext uri="{BB962C8B-B14F-4D97-AF65-F5344CB8AC3E}">
        <p14:creationId xmlns:p14="http://schemas.microsoft.com/office/powerpoint/2010/main" val="35755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5BBD9FF-65EB-442D-AF20-A1B1EAE271C0}" type="datetimeFigureOut">
              <a:rPr lang="fr-CM" smtClean="0"/>
              <a:t>29/05/2025</a:t>
            </a:fld>
            <a:endParaRPr lang="fr-CM"/>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M"/>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4617856-56E6-475E-AC14-60EA591AE524}" type="slidenum">
              <a:rPr lang="fr-CM" smtClean="0"/>
              <a:t>‹#›</a:t>
            </a:fld>
            <a:endParaRPr lang="fr-CM"/>
          </a:p>
        </p:txBody>
      </p:sp>
    </p:spTree>
    <p:extLst>
      <p:ext uri="{BB962C8B-B14F-4D97-AF65-F5344CB8AC3E}">
        <p14:creationId xmlns:p14="http://schemas.microsoft.com/office/powerpoint/2010/main" val="3343355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5323-6568-46BC-882B-F710D95817D1}"/>
              </a:ext>
            </a:extLst>
          </p:cNvPr>
          <p:cNvSpPr>
            <a:spLocks noGrp="1"/>
          </p:cNvSpPr>
          <p:nvPr>
            <p:ph type="title"/>
          </p:nvPr>
        </p:nvSpPr>
        <p:spPr/>
        <p:txBody>
          <a:bodyPr/>
          <a:lstStyle/>
          <a:p>
            <a:r>
              <a:rPr lang="fr-FR" sz="54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fr-CM"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fr-CM" dirty="0"/>
          </a:p>
        </p:txBody>
      </p:sp>
      <p:sp>
        <p:nvSpPr>
          <p:cNvPr id="3" name="Content Placeholder 2">
            <a:extLst>
              <a:ext uri="{FF2B5EF4-FFF2-40B4-BE49-F238E27FC236}">
                <a16:creationId xmlns:a16="http://schemas.microsoft.com/office/drawing/2014/main" id="{03C4A118-4CD3-4614-9545-C8F270F85B57}"/>
              </a:ext>
            </a:extLst>
          </p:cNvPr>
          <p:cNvSpPr>
            <a:spLocks noGrp="1"/>
          </p:cNvSpPr>
          <p:nvPr>
            <p:ph sz="quarter" idx="13"/>
          </p:nvPr>
        </p:nvSpPr>
        <p:spPr>
          <a:xfrm>
            <a:off x="913774" y="1869142"/>
            <a:ext cx="10364450" cy="3922058"/>
          </a:xfrm>
        </p:spPr>
        <p:txBody>
          <a:bodyPr>
            <a:normAutofit/>
          </a:bodyPr>
          <a:lstStyle/>
          <a:p>
            <a:pPr algn="just"/>
            <a:r>
              <a:rPr lang="fr-FR" sz="1600" dirty="0">
                <a:latin typeface="Book Antiqua" panose="02040602050305030304" pitchFamily="18" charset="0"/>
              </a:rPr>
              <a:t>Ce cahier des charges présente les bases du développement d’un jeu de cartes numérique inspiré du solitaire </a:t>
            </a:r>
            <a:r>
              <a:rPr lang="fr-FR" sz="1600" dirty="0" err="1">
                <a:latin typeface="Book Antiqua" panose="02040602050305030304" pitchFamily="18" charset="0"/>
              </a:rPr>
              <a:t>TriPeaks</a:t>
            </a:r>
            <a:r>
              <a:rPr lang="fr-FR" sz="1600" dirty="0">
                <a:latin typeface="Book Antiqua" panose="02040602050305030304" pitchFamily="18" charset="0"/>
              </a:rPr>
              <a:t>, conçu pour offrir une expérience fluide, intuitive et sans publicité intrusive sur ordinateurs. L’objectif est de définir clairement les exigences fonctionnelles et techniques pour guider l’équipe dans la création d’une application multiplateforme, accessible hors ligne, avec une interface ergonomique, un système de score, des animations légères et des options de sauvegarde. Appuyé par les normes logicielles reconnues (IEEE 830, ISO/IEC/IEEE 29148), ce document rassemble les éléments clés du projet, des besoins utilisateurs aux contraintes techniques, afin d’assurer une réalisation cohérente, efficace et conforme aux attentes du public cible.</a:t>
            </a:r>
            <a:endParaRPr lang="fr-CM" sz="1600" dirty="0">
              <a:latin typeface="Book Antiqua" panose="02040602050305030304" pitchFamily="18" charset="0"/>
            </a:endParaRPr>
          </a:p>
        </p:txBody>
      </p:sp>
    </p:spTree>
    <p:extLst>
      <p:ext uri="{BB962C8B-B14F-4D97-AF65-F5344CB8AC3E}">
        <p14:creationId xmlns:p14="http://schemas.microsoft.com/office/powerpoint/2010/main" val="49042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BE978-8F40-4476-8B69-EA27CAEFCDF3}"/>
              </a:ext>
            </a:extLst>
          </p:cNvPr>
          <p:cNvSpPr>
            <a:spLocks noGrp="1"/>
          </p:cNvSpPr>
          <p:nvPr>
            <p:ph sz="quarter" idx="13"/>
          </p:nvPr>
        </p:nvSpPr>
        <p:spPr>
          <a:xfrm>
            <a:off x="913774" y="107576"/>
            <a:ext cx="10363826" cy="6373906"/>
          </a:xfrm>
        </p:spPr>
        <p:txBody>
          <a:bodyPr>
            <a:normAutofit/>
          </a:bodyPr>
          <a:lstStyle/>
          <a:p>
            <a:r>
              <a:rPr lang="fr-CM" sz="1600" dirty="0" err="1"/>
              <a:t>ayout</a:t>
            </a:r>
            <a:r>
              <a:rPr lang="fr-CM" sz="1600" dirty="0"/>
              <a:t>-&gt;</a:t>
            </a:r>
            <a:r>
              <a:rPr lang="fr-CM" sz="1600" dirty="0" err="1"/>
              <a:t>removeWidget</a:t>
            </a:r>
            <a:r>
              <a:rPr lang="fr-CM" sz="1600" dirty="0"/>
              <a:t>(bt2);</a:t>
            </a:r>
          </a:p>
          <a:p>
            <a:r>
              <a:rPr lang="fr-CM" sz="1600" dirty="0"/>
              <a:t>        bt2-&gt;</a:t>
            </a:r>
            <a:r>
              <a:rPr lang="fr-CM" sz="1600" dirty="0" err="1"/>
              <a:t>hide</a:t>
            </a:r>
            <a:r>
              <a:rPr lang="fr-CM" sz="1600" dirty="0">
                <a:solidFill>
                  <a:schemeClr val="bg1">
                    <a:lumMod val="50000"/>
                  </a:schemeClr>
                </a:solidFill>
              </a:rPr>
              <a:t>();         // Cache le bouton</a:t>
            </a:r>
          </a:p>
          <a:p>
            <a:r>
              <a:rPr lang="fr-CM" sz="1600" dirty="0"/>
              <a:t>        bt2-&gt;</a:t>
            </a:r>
            <a:r>
              <a:rPr lang="fr-CM" sz="1600" dirty="0" err="1"/>
              <a:t>deleteLater</a:t>
            </a:r>
            <a:r>
              <a:rPr lang="fr-CM" sz="1600" dirty="0"/>
              <a:t>();  </a:t>
            </a:r>
            <a:r>
              <a:rPr lang="fr-CM" sz="1600" dirty="0">
                <a:solidFill>
                  <a:schemeClr val="bg1">
                    <a:lumMod val="50000"/>
                  </a:schemeClr>
                </a:solidFill>
              </a:rPr>
              <a:t>// Supprime le bouton proprement (évite les fuites mémoire)</a:t>
            </a:r>
          </a:p>
          <a:p>
            <a:endParaRPr lang="fr-CM" sz="1600" dirty="0">
              <a:solidFill>
                <a:schemeClr val="bg1">
                  <a:lumMod val="50000"/>
                </a:schemeClr>
              </a:solidFill>
            </a:endParaRPr>
          </a:p>
          <a:p>
            <a:r>
              <a:rPr lang="fr-CM" sz="1600" dirty="0"/>
              <a:t>        </a:t>
            </a:r>
            <a:r>
              <a:rPr lang="fr-CM" sz="1600" dirty="0" err="1"/>
              <a:t>layout</a:t>
            </a:r>
            <a:r>
              <a:rPr lang="fr-CM" sz="1600" dirty="0"/>
              <a:t>-&gt;</a:t>
            </a:r>
            <a:r>
              <a:rPr lang="fr-CM" sz="1600" dirty="0" err="1"/>
              <a:t>removeWidget</a:t>
            </a:r>
            <a:r>
              <a:rPr lang="fr-CM" sz="1600" dirty="0"/>
              <a:t>(bt3);</a:t>
            </a:r>
          </a:p>
          <a:p>
            <a:r>
              <a:rPr lang="fr-CM" sz="1600" dirty="0"/>
              <a:t>        bt3-&gt;</a:t>
            </a:r>
            <a:r>
              <a:rPr lang="fr-CM" sz="1600" dirty="0" err="1"/>
              <a:t>hide</a:t>
            </a:r>
            <a:r>
              <a:rPr lang="fr-CM" sz="1600" dirty="0"/>
              <a:t>();         </a:t>
            </a:r>
            <a:r>
              <a:rPr lang="fr-CM" sz="1600" dirty="0">
                <a:solidFill>
                  <a:schemeClr val="bg1">
                    <a:lumMod val="50000"/>
                  </a:schemeClr>
                </a:solidFill>
              </a:rPr>
              <a:t>// Cache le bouton</a:t>
            </a:r>
          </a:p>
          <a:p>
            <a:r>
              <a:rPr lang="fr-CM" sz="1600" dirty="0"/>
              <a:t>        bt3-&gt;</a:t>
            </a:r>
            <a:r>
              <a:rPr lang="fr-CM" sz="1600" dirty="0" err="1"/>
              <a:t>deleteLater</a:t>
            </a:r>
            <a:r>
              <a:rPr lang="fr-CM" sz="1600" dirty="0"/>
              <a:t>();  </a:t>
            </a:r>
            <a:r>
              <a:rPr lang="fr-CM" sz="1600" dirty="0">
                <a:solidFill>
                  <a:schemeClr val="bg1">
                    <a:lumMod val="50000"/>
                  </a:schemeClr>
                </a:solidFill>
              </a:rPr>
              <a:t>// Supprime le bouton proprement (évite les fuites mémoire)</a:t>
            </a:r>
          </a:p>
          <a:p>
            <a:endParaRPr lang="fr-CM" sz="1600" dirty="0">
              <a:solidFill>
                <a:schemeClr val="bg1">
                  <a:lumMod val="50000"/>
                </a:schemeClr>
              </a:solidFill>
            </a:endParaRPr>
          </a:p>
          <a:p>
            <a:r>
              <a:rPr lang="fr-CM" sz="1600" dirty="0"/>
              <a:t>        </a:t>
            </a:r>
            <a:r>
              <a:rPr lang="fr-CM" sz="1600" dirty="0" err="1"/>
              <a:t>layout</a:t>
            </a:r>
            <a:r>
              <a:rPr lang="fr-CM" sz="1600" dirty="0"/>
              <a:t>-&gt;</a:t>
            </a:r>
            <a:r>
              <a:rPr lang="fr-CM" sz="1600" dirty="0" err="1"/>
              <a:t>removeWidget</a:t>
            </a:r>
            <a:r>
              <a:rPr lang="fr-CM" sz="1600" dirty="0"/>
              <a:t>(bt4);</a:t>
            </a:r>
          </a:p>
          <a:p>
            <a:r>
              <a:rPr lang="fr-CM" sz="1600" dirty="0"/>
              <a:t>        bt4-&gt;</a:t>
            </a:r>
            <a:r>
              <a:rPr lang="fr-CM" sz="1600" dirty="0" err="1"/>
              <a:t>hide</a:t>
            </a:r>
            <a:r>
              <a:rPr lang="fr-CM" sz="1600" dirty="0"/>
              <a:t>();         </a:t>
            </a:r>
            <a:r>
              <a:rPr lang="fr-CM" sz="1600" dirty="0">
                <a:solidFill>
                  <a:schemeClr val="bg1">
                    <a:lumMod val="50000"/>
                  </a:schemeClr>
                </a:solidFill>
              </a:rPr>
              <a:t>// Cache le bouton</a:t>
            </a:r>
          </a:p>
          <a:p>
            <a:r>
              <a:rPr lang="fr-CM" sz="1600" dirty="0"/>
              <a:t>        bt4-&gt;</a:t>
            </a:r>
            <a:r>
              <a:rPr lang="fr-CM" sz="1600" dirty="0" err="1"/>
              <a:t>deleteLater</a:t>
            </a:r>
            <a:r>
              <a:rPr lang="fr-CM" sz="1600" dirty="0"/>
              <a:t>();  </a:t>
            </a:r>
            <a:r>
              <a:rPr lang="fr-CM" sz="1600" dirty="0">
                <a:solidFill>
                  <a:schemeClr val="bg1">
                    <a:lumMod val="50000"/>
                  </a:schemeClr>
                </a:solidFill>
              </a:rPr>
              <a:t>// Supprime le bouton proprement (évite les fuites mémoire)</a:t>
            </a:r>
          </a:p>
          <a:p>
            <a:r>
              <a:rPr lang="fr-CM" sz="1600" dirty="0">
                <a:solidFill>
                  <a:srgbClr val="FFFF00"/>
                </a:solidFill>
              </a:rPr>
              <a:t>    });</a:t>
            </a:r>
          </a:p>
        </p:txBody>
      </p:sp>
    </p:spTree>
    <p:extLst>
      <p:ext uri="{BB962C8B-B14F-4D97-AF65-F5344CB8AC3E}">
        <p14:creationId xmlns:p14="http://schemas.microsoft.com/office/powerpoint/2010/main" val="37432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7A67D-3BE3-402B-871F-5740392DE084}"/>
              </a:ext>
            </a:extLst>
          </p:cNvPr>
          <p:cNvSpPr>
            <a:spLocks noGrp="1"/>
          </p:cNvSpPr>
          <p:nvPr>
            <p:ph sz="quarter" idx="13"/>
          </p:nvPr>
        </p:nvSpPr>
        <p:spPr>
          <a:xfrm>
            <a:off x="913774" y="228600"/>
            <a:ext cx="10363826" cy="6521824"/>
          </a:xfrm>
        </p:spPr>
        <p:txBody>
          <a:bodyPr>
            <a:normAutofit fontScale="92500" lnSpcReduction="20000"/>
          </a:bodyPr>
          <a:lstStyle/>
          <a:p>
            <a:r>
              <a:rPr lang="fr-CM" sz="1600" dirty="0" err="1"/>
              <a:t>boutonsWidget</a:t>
            </a:r>
            <a:r>
              <a:rPr lang="fr-CM" sz="1600" dirty="0"/>
              <a:t>-&gt;</a:t>
            </a:r>
            <a:r>
              <a:rPr lang="fr-CM" sz="1600" dirty="0" err="1"/>
              <a:t>setStyleSheet</a:t>
            </a:r>
            <a:r>
              <a:rPr lang="fr-CM" sz="1600" dirty="0">
                <a:solidFill>
                  <a:schemeClr val="accent4">
                    <a:lumMod val="75000"/>
                  </a:schemeClr>
                </a:solidFill>
              </a:rPr>
              <a:t>("background-</a:t>
            </a:r>
            <a:r>
              <a:rPr lang="fr-CM" sz="1600" dirty="0" err="1">
                <a:solidFill>
                  <a:schemeClr val="accent4">
                    <a:lumMod val="75000"/>
                  </a:schemeClr>
                </a:solidFill>
              </a:rPr>
              <a:t>color</a:t>
            </a:r>
            <a:r>
              <a:rPr lang="fr-CM" sz="1600" dirty="0">
                <a:solidFill>
                  <a:schemeClr val="accent4">
                    <a:lumMod val="75000"/>
                  </a:schemeClr>
                </a:solidFill>
              </a:rPr>
              <a:t>: </a:t>
            </a:r>
            <a:r>
              <a:rPr lang="fr-CM" sz="1600" dirty="0" err="1">
                <a:solidFill>
                  <a:schemeClr val="accent4">
                    <a:lumMod val="75000"/>
                  </a:schemeClr>
                </a:solidFill>
              </a:rPr>
              <a:t>rgba</a:t>
            </a:r>
            <a:r>
              <a:rPr lang="fr-CM" sz="1600" dirty="0">
                <a:solidFill>
                  <a:schemeClr val="accent4">
                    <a:lumMod val="75000"/>
                  </a:schemeClr>
                </a:solidFill>
              </a:rPr>
              <a:t>(0, 0, 0, 120);"</a:t>
            </a:r>
            <a:r>
              <a:rPr lang="fr-CM" sz="1600" dirty="0"/>
              <a:t>);</a:t>
            </a:r>
          </a:p>
          <a:p>
            <a:r>
              <a:rPr lang="fr-CM" sz="1600" dirty="0"/>
              <a:t>    </a:t>
            </a:r>
            <a:r>
              <a:rPr lang="fr-CM" sz="1600" dirty="0" err="1"/>
              <a:t>layout</a:t>
            </a:r>
            <a:r>
              <a:rPr lang="fr-CM" sz="1600" dirty="0"/>
              <a:t>-&gt;</a:t>
            </a:r>
            <a:r>
              <a:rPr lang="fr-CM" sz="1600" dirty="0" err="1"/>
              <a:t>addWidget</a:t>
            </a:r>
            <a:r>
              <a:rPr lang="fr-CM" sz="1600" dirty="0"/>
              <a:t>(</a:t>
            </a:r>
            <a:r>
              <a:rPr lang="fr-CM" sz="1600" dirty="0" err="1"/>
              <a:t>boutonsWidget</a:t>
            </a:r>
            <a:r>
              <a:rPr lang="fr-CM" sz="1600" dirty="0"/>
              <a:t>, 0, </a:t>
            </a:r>
            <a:r>
              <a:rPr lang="fr-CM" sz="1600" dirty="0">
                <a:solidFill>
                  <a:srgbClr val="FF0000"/>
                </a:solidFill>
              </a:rPr>
              <a:t>Qt</a:t>
            </a:r>
            <a:r>
              <a:rPr lang="fr-CM" sz="1600" dirty="0">
                <a:solidFill>
                  <a:srgbClr val="00B050"/>
                </a:solidFill>
              </a:rPr>
              <a:t>::</a:t>
            </a:r>
            <a:r>
              <a:rPr lang="fr-CM" sz="1600" dirty="0" err="1">
                <a:solidFill>
                  <a:srgbClr val="00B050"/>
                </a:solidFill>
              </a:rPr>
              <a:t>AlignCenter</a:t>
            </a:r>
            <a:r>
              <a:rPr lang="fr-CM" sz="1600" dirty="0">
                <a:solidFill>
                  <a:srgbClr val="00B050"/>
                </a:solidFill>
              </a:rPr>
              <a:t>);</a:t>
            </a:r>
          </a:p>
          <a:p>
            <a:endParaRPr lang="fr-CM" sz="1600" dirty="0"/>
          </a:p>
          <a:p>
            <a:r>
              <a:rPr lang="fr-CM" sz="1600" dirty="0"/>
              <a:t>    </a:t>
            </a:r>
            <a:r>
              <a:rPr lang="fr-CM" sz="1600" dirty="0" err="1"/>
              <a:t>timer</a:t>
            </a:r>
            <a:r>
              <a:rPr lang="fr-CM" sz="1600" dirty="0"/>
              <a:t> = new </a:t>
            </a:r>
            <a:r>
              <a:rPr lang="fr-CM" sz="1600" dirty="0" err="1">
                <a:solidFill>
                  <a:srgbClr val="FF0000"/>
                </a:solidFill>
              </a:rPr>
              <a:t>QTimer</a:t>
            </a:r>
            <a:r>
              <a:rPr lang="fr-CM" sz="1600" dirty="0"/>
              <a:t>(</a:t>
            </a:r>
            <a:r>
              <a:rPr lang="fr-CM" sz="1600" dirty="0" err="1">
                <a:solidFill>
                  <a:schemeClr val="bg2">
                    <a:lumMod val="50000"/>
                  </a:schemeClr>
                </a:solidFill>
              </a:rPr>
              <a:t>this</a:t>
            </a:r>
            <a:r>
              <a:rPr lang="fr-CM" sz="1600" dirty="0"/>
              <a:t>);</a:t>
            </a:r>
          </a:p>
          <a:p>
            <a:r>
              <a:rPr lang="fr-CM" sz="1600" dirty="0">
                <a:solidFill>
                  <a:srgbClr val="FF0000"/>
                </a:solidFill>
              </a:rPr>
              <a:t>    </a:t>
            </a:r>
            <a:r>
              <a:rPr lang="fr-CM" sz="1600" dirty="0" err="1">
                <a:solidFill>
                  <a:srgbClr val="FF0000"/>
                </a:solidFill>
              </a:rPr>
              <a:t>connect</a:t>
            </a:r>
            <a:r>
              <a:rPr lang="fr-CM" sz="1600" dirty="0"/>
              <a:t>(</a:t>
            </a:r>
            <a:r>
              <a:rPr lang="fr-CM" sz="1600" dirty="0" err="1"/>
              <a:t>timer</a:t>
            </a:r>
            <a:r>
              <a:rPr lang="fr-CM" sz="1600" dirty="0"/>
              <a:t>, &amp;</a:t>
            </a:r>
            <a:r>
              <a:rPr lang="fr-CM" sz="1600" dirty="0" err="1">
                <a:solidFill>
                  <a:srgbClr val="FF0000"/>
                </a:solidFill>
              </a:rPr>
              <a:t>QTimer</a:t>
            </a:r>
            <a:r>
              <a:rPr lang="fr-CM" sz="1600" dirty="0">
                <a:solidFill>
                  <a:srgbClr val="FF0000"/>
                </a:solidFill>
              </a:rPr>
              <a:t>:</a:t>
            </a:r>
            <a:r>
              <a:rPr lang="fr-CM" sz="1600" dirty="0"/>
              <a:t>:timeout, </a:t>
            </a:r>
            <a:r>
              <a:rPr lang="fr-CM" sz="1600" dirty="0" err="1"/>
              <a:t>this</a:t>
            </a:r>
            <a:r>
              <a:rPr lang="fr-CM" sz="1600" dirty="0"/>
              <a:t>, &amp;</a:t>
            </a:r>
            <a:r>
              <a:rPr lang="fr-CM" sz="1600" dirty="0" err="1"/>
              <a:t>AccueilWidget</a:t>
            </a:r>
            <a:r>
              <a:rPr lang="fr-CM" sz="1600" dirty="0"/>
              <a:t>::</a:t>
            </a:r>
            <a:r>
              <a:rPr lang="fr-CM" sz="1600" dirty="0" err="1"/>
              <a:t>animerCartes</a:t>
            </a:r>
            <a:r>
              <a:rPr lang="fr-CM" sz="1600" dirty="0"/>
              <a:t>);</a:t>
            </a:r>
          </a:p>
          <a:p>
            <a:r>
              <a:rPr lang="fr-CM" sz="1600" dirty="0"/>
              <a:t>    </a:t>
            </a:r>
            <a:r>
              <a:rPr lang="fr-CM" sz="1600" dirty="0" err="1"/>
              <a:t>timer</a:t>
            </a:r>
            <a:r>
              <a:rPr lang="fr-CM" sz="1600" dirty="0"/>
              <a:t>-&gt;start(40);</a:t>
            </a:r>
          </a:p>
          <a:p>
            <a:r>
              <a:rPr lang="fr-CM" sz="1600" dirty="0">
                <a:solidFill>
                  <a:srgbClr val="FFFF00"/>
                </a:solidFill>
              </a:rPr>
              <a:t>}</a:t>
            </a:r>
          </a:p>
          <a:p>
            <a:r>
              <a:rPr lang="fr-CM" sz="1600" dirty="0" err="1">
                <a:solidFill>
                  <a:schemeClr val="accent6">
                    <a:lumMod val="75000"/>
                  </a:schemeClr>
                </a:solidFill>
              </a:rPr>
              <a:t>void</a:t>
            </a:r>
            <a:r>
              <a:rPr lang="fr-CM" sz="1600" dirty="0"/>
              <a:t> </a:t>
            </a:r>
            <a:r>
              <a:rPr lang="fr-CM" sz="1600" dirty="0" err="1"/>
              <a:t>AccueilWidget</a:t>
            </a:r>
            <a:r>
              <a:rPr lang="fr-CM" sz="1600" dirty="0"/>
              <a:t>::</a:t>
            </a:r>
            <a:r>
              <a:rPr lang="fr-CM" sz="1600" dirty="0" err="1"/>
              <a:t>initCartesAnimees</a:t>
            </a:r>
            <a:r>
              <a:rPr lang="fr-CM" sz="1600" dirty="0"/>
              <a:t>() </a:t>
            </a:r>
            <a:r>
              <a:rPr lang="fr-CM" sz="1600" dirty="0">
                <a:solidFill>
                  <a:srgbClr val="FFFF00"/>
                </a:solidFill>
              </a:rPr>
              <a:t>{</a:t>
            </a:r>
          </a:p>
          <a:p>
            <a:r>
              <a:rPr lang="fr-CM" sz="1600" dirty="0"/>
              <a:t>    for (</a:t>
            </a:r>
            <a:r>
              <a:rPr lang="fr-CM" sz="1600" dirty="0" err="1"/>
              <a:t>int</a:t>
            </a:r>
            <a:r>
              <a:rPr lang="fr-CM" sz="1600" dirty="0"/>
              <a:t> i = 0; i &lt; 12; ++i) </a:t>
            </a:r>
            <a:r>
              <a:rPr lang="fr-CM" sz="1600" dirty="0">
                <a:solidFill>
                  <a:srgbClr val="FFFF00"/>
                </a:solidFill>
              </a:rPr>
              <a:t>{</a:t>
            </a:r>
          </a:p>
          <a:p>
            <a:r>
              <a:rPr lang="fr-CM" sz="1600" dirty="0"/>
              <a:t>        </a:t>
            </a:r>
            <a:r>
              <a:rPr lang="fr-CM" sz="1600" dirty="0" err="1">
                <a:solidFill>
                  <a:srgbClr val="FF0000"/>
                </a:solidFill>
              </a:rPr>
              <a:t>QPixmap</a:t>
            </a:r>
            <a:r>
              <a:rPr lang="fr-CM" sz="1600" dirty="0"/>
              <a:t> carte(":/images/images/Ac.gif"); // Remplace avec ton image</a:t>
            </a:r>
          </a:p>
          <a:p>
            <a:r>
              <a:rPr lang="fr-CM" sz="1600" dirty="0"/>
              <a:t>        </a:t>
            </a:r>
            <a:r>
              <a:rPr lang="fr-CM" sz="1600" dirty="0" err="1">
                <a:solidFill>
                  <a:srgbClr val="FF0000"/>
                </a:solidFill>
              </a:rPr>
              <a:t>QGraphicsPixmapItem</a:t>
            </a:r>
            <a:r>
              <a:rPr lang="fr-CM" sz="1600" dirty="0"/>
              <a:t> *item = </a:t>
            </a:r>
            <a:r>
              <a:rPr lang="fr-CM" sz="1600" dirty="0" err="1"/>
              <a:t>scene</a:t>
            </a:r>
            <a:r>
              <a:rPr lang="fr-CM" sz="1600" dirty="0"/>
              <a:t>-&gt;</a:t>
            </a:r>
            <a:r>
              <a:rPr lang="fr-CM" sz="1600" dirty="0" err="1"/>
              <a:t>addPixmap</a:t>
            </a:r>
            <a:r>
              <a:rPr lang="fr-CM" sz="1600" dirty="0"/>
              <a:t>(</a:t>
            </a:r>
            <a:r>
              <a:rPr lang="fr-CM" sz="1600" dirty="0" err="1"/>
              <a:t>carte.scaled</a:t>
            </a:r>
            <a:r>
              <a:rPr lang="fr-CM" sz="1600" dirty="0"/>
              <a:t>(60, 90, Qt::</a:t>
            </a:r>
            <a:r>
              <a:rPr lang="fr-CM" sz="1600" dirty="0" err="1"/>
              <a:t>KeepAspectRatio</a:t>
            </a:r>
            <a:r>
              <a:rPr lang="fr-CM" sz="1600" dirty="0"/>
              <a:t>, </a:t>
            </a:r>
            <a:r>
              <a:rPr lang="fr-CM" sz="1600" dirty="0">
                <a:solidFill>
                  <a:srgbClr val="C00000"/>
                </a:solidFill>
              </a:rPr>
              <a:t>Qt</a:t>
            </a:r>
            <a:r>
              <a:rPr lang="fr-CM" sz="1600" dirty="0"/>
              <a:t>::</a:t>
            </a:r>
            <a:r>
              <a:rPr lang="fr-CM" sz="1600" dirty="0" err="1"/>
              <a:t>SmoothTransformation</a:t>
            </a:r>
            <a:r>
              <a:rPr lang="fr-CM" sz="1600" dirty="0"/>
              <a:t>));</a:t>
            </a:r>
          </a:p>
          <a:p>
            <a:r>
              <a:rPr lang="fr-CM" sz="1600" dirty="0">
                <a:solidFill>
                  <a:srgbClr val="FF0000"/>
                </a:solidFill>
              </a:rPr>
              <a:t>        </a:t>
            </a:r>
            <a:r>
              <a:rPr lang="fr-CM" sz="1600" dirty="0" err="1">
                <a:solidFill>
                  <a:srgbClr val="FF0000"/>
                </a:solidFill>
              </a:rPr>
              <a:t>qreal</a:t>
            </a:r>
            <a:r>
              <a:rPr lang="fr-CM" sz="1600" dirty="0">
                <a:solidFill>
                  <a:srgbClr val="FF0000"/>
                </a:solidFill>
              </a:rPr>
              <a:t> </a:t>
            </a:r>
            <a:r>
              <a:rPr lang="fr-CM" sz="1600" dirty="0"/>
              <a:t>x = </a:t>
            </a:r>
            <a:r>
              <a:rPr lang="fr-CM" sz="1600" dirty="0" err="1">
                <a:solidFill>
                  <a:srgbClr val="FF0000"/>
                </a:solidFill>
              </a:rPr>
              <a:t>QRandomGenerator</a:t>
            </a:r>
            <a:r>
              <a:rPr lang="fr-CM" sz="1600" dirty="0"/>
              <a:t>::global()-&gt;</a:t>
            </a:r>
            <a:r>
              <a:rPr lang="fr-CM" sz="1600" dirty="0" err="1"/>
              <a:t>bounded</a:t>
            </a:r>
            <a:r>
              <a:rPr lang="fr-CM" sz="1600" dirty="0"/>
              <a:t>(</a:t>
            </a:r>
            <a:r>
              <a:rPr lang="fr-CM" sz="1600" dirty="0">
                <a:solidFill>
                  <a:schemeClr val="accent4">
                    <a:lumMod val="75000"/>
                  </a:schemeClr>
                </a:solidFill>
              </a:rPr>
              <a:t>800</a:t>
            </a:r>
            <a:r>
              <a:rPr lang="fr-CM" sz="1600" dirty="0"/>
              <a:t>);</a:t>
            </a:r>
          </a:p>
          <a:p>
            <a:r>
              <a:rPr lang="fr-CM" sz="1600" dirty="0">
                <a:solidFill>
                  <a:srgbClr val="FF0000"/>
                </a:solidFill>
              </a:rPr>
              <a:t>        </a:t>
            </a:r>
            <a:r>
              <a:rPr lang="fr-CM" sz="1600" dirty="0" err="1">
                <a:solidFill>
                  <a:srgbClr val="FF0000"/>
                </a:solidFill>
              </a:rPr>
              <a:t>qreal</a:t>
            </a:r>
            <a:r>
              <a:rPr lang="fr-CM" sz="1600" dirty="0">
                <a:solidFill>
                  <a:srgbClr val="FF0000"/>
                </a:solidFill>
              </a:rPr>
              <a:t> </a:t>
            </a:r>
            <a:r>
              <a:rPr lang="fr-CM" sz="1600" dirty="0"/>
              <a:t>y = </a:t>
            </a:r>
            <a:r>
              <a:rPr lang="fr-CM" sz="1600" dirty="0" err="1">
                <a:solidFill>
                  <a:srgbClr val="FF0000"/>
                </a:solidFill>
              </a:rPr>
              <a:t>QRandomGenerator</a:t>
            </a:r>
            <a:r>
              <a:rPr lang="fr-CM" sz="1600" dirty="0"/>
              <a:t>::global()-&gt;</a:t>
            </a:r>
            <a:r>
              <a:rPr lang="fr-CM" sz="1600" dirty="0" err="1"/>
              <a:t>bounded</a:t>
            </a:r>
            <a:r>
              <a:rPr lang="fr-CM" sz="1600" dirty="0"/>
              <a:t>(</a:t>
            </a:r>
            <a:r>
              <a:rPr lang="fr-CM" sz="1600" dirty="0">
                <a:solidFill>
                  <a:schemeClr val="accent4">
                    <a:lumMod val="75000"/>
                  </a:schemeClr>
                </a:solidFill>
              </a:rPr>
              <a:t>600)</a:t>
            </a:r>
            <a:r>
              <a:rPr lang="fr-CM" sz="1600" dirty="0"/>
              <a:t>;</a:t>
            </a:r>
          </a:p>
          <a:p>
            <a:r>
              <a:rPr lang="fr-CM" sz="1600" dirty="0"/>
              <a:t>        item-&gt;</a:t>
            </a:r>
            <a:r>
              <a:rPr lang="fr-CM" sz="1600" dirty="0" err="1"/>
              <a:t>setPos</a:t>
            </a:r>
            <a:r>
              <a:rPr lang="fr-CM" sz="1600" dirty="0"/>
              <a:t>(x, y);</a:t>
            </a:r>
          </a:p>
          <a:p>
            <a:r>
              <a:rPr lang="fr-CM" sz="1600" dirty="0"/>
              <a:t>        </a:t>
            </a:r>
            <a:r>
              <a:rPr lang="fr-CM" sz="1600" dirty="0" err="1"/>
              <a:t>cartes.append</a:t>
            </a:r>
            <a:r>
              <a:rPr lang="fr-CM" sz="1600" dirty="0"/>
              <a:t>(item);</a:t>
            </a:r>
          </a:p>
          <a:p>
            <a:r>
              <a:rPr lang="fr-CM" sz="1600" dirty="0">
                <a:solidFill>
                  <a:srgbClr val="FFFF00"/>
                </a:solidFill>
              </a:rPr>
              <a:t>    }</a:t>
            </a:r>
          </a:p>
          <a:p>
            <a:r>
              <a:rPr lang="fr-CM" sz="1600" dirty="0">
                <a:solidFill>
                  <a:srgbClr val="FFFF00"/>
                </a:solidFill>
              </a:rPr>
              <a:t>}</a:t>
            </a:r>
          </a:p>
          <a:p>
            <a:endParaRPr lang="fr-CM" dirty="0"/>
          </a:p>
        </p:txBody>
      </p:sp>
    </p:spTree>
    <p:extLst>
      <p:ext uri="{BB962C8B-B14F-4D97-AF65-F5344CB8AC3E}">
        <p14:creationId xmlns:p14="http://schemas.microsoft.com/office/powerpoint/2010/main" val="151516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88B6D-BCC3-4C86-AFF2-CC398F380589}"/>
              </a:ext>
            </a:extLst>
          </p:cNvPr>
          <p:cNvSpPr>
            <a:spLocks noGrp="1"/>
          </p:cNvSpPr>
          <p:nvPr>
            <p:ph sz="quarter" idx="13"/>
          </p:nvPr>
        </p:nvSpPr>
        <p:spPr>
          <a:xfrm>
            <a:off x="913774" y="1075765"/>
            <a:ext cx="10363826" cy="5620869"/>
          </a:xfrm>
        </p:spPr>
        <p:txBody>
          <a:bodyPr/>
          <a:lstStyle/>
          <a:p>
            <a:r>
              <a:rPr lang="fr-CM" dirty="0" err="1">
                <a:solidFill>
                  <a:schemeClr val="accent6">
                    <a:lumMod val="75000"/>
                  </a:schemeClr>
                </a:solidFill>
              </a:rPr>
              <a:t>void</a:t>
            </a:r>
            <a:r>
              <a:rPr lang="fr-CM" dirty="0">
                <a:solidFill>
                  <a:schemeClr val="accent6">
                    <a:lumMod val="75000"/>
                  </a:schemeClr>
                </a:solidFill>
              </a:rPr>
              <a:t> </a:t>
            </a:r>
            <a:r>
              <a:rPr lang="fr-CM" dirty="0" err="1"/>
              <a:t>AccueilWidget</a:t>
            </a:r>
            <a:r>
              <a:rPr lang="fr-CM" dirty="0"/>
              <a:t>::</a:t>
            </a:r>
            <a:r>
              <a:rPr lang="fr-CM" dirty="0" err="1"/>
              <a:t>animerCartes</a:t>
            </a:r>
            <a:r>
              <a:rPr lang="fr-CM" dirty="0"/>
              <a:t>() </a:t>
            </a:r>
            <a:r>
              <a:rPr lang="fr-CM" dirty="0">
                <a:solidFill>
                  <a:srgbClr val="FFFF00"/>
                </a:solidFill>
              </a:rPr>
              <a:t>{</a:t>
            </a:r>
          </a:p>
          <a:p>
            <a:r>
              <a:rPr lang="fr-CM" dirty="0"/>
              <a:t>    </a:t>
            </a:r>
            <a:r>
              <a:rPr lang="fr-CM" dirty="0">
                <a:solidFill>
                  <a:schemeClr val="tx2">
                    <a:lumMod val="75000"/>
                  </a:schemeClr>
                </a:solidFill>
              </a:rPr>
              <a:t>for</a:t>
            </a:r>
            <a:r>
              <a:rPr lang="fr-CM" dirty="0"/>
              <a:t> (auto *carte : cartes) </a:t>
            </a:r>
            <a:r>
              <a:rPr lang="fr-CM" dirty="0">
                <a:solidFill>
                  <a:srgbClr val="FFFF00"/>
                </a:solidFill>
              </a:rPr>
              <a:t>{</a:t>
            </a:r>
          </a:p>
          <a:p>
            <a:r>
              <a:rPr lang="fr-CM" dirty="0"/>
              <a:t>        </a:t>
            </a:r>
            <a:r>
              <a:rPr lang="fr-CM" dirty="0" err="1">
                <a:solidFill>
                  <a:srgbClr val="FF0000"/>
                </a:solidFill>
              </a:rPr>
              <a:t>QPointF</a:t>
            </a:r>
            <a:r>
              <a:rPr lang="fr-CM" dirty="0"/>
              <a:t> pos = carte-&gt;pos();</a:t>
            </a:r>
          </a:p>
          <a:p>
            <a:r>
              <a:rPr lang="fr-CM" dirty="0"/>
              <a:t>        </a:t>
            </a:r>
            <a:r>
              <a:rPr lang="fr-CM" dirty="0" err="1"/>
              <a:t>pos.ry</a:t>
            </a:r>
            <a:r>
              <a:rPr lang="fr-CM" dirty="0"/>
              <a:t>() += 1.2;</a:t>
            </a:r>
          </a:p>
          <a:p>
            <a:r>
              <a:rPr lang="fr-CM" dirty="0"/>
              <a:t>        </a:t>
            </a:r>
            <a:r>
              <a:rPr lang="fr-CM" dirty="0">
                <a:solidFill>
                  <a:schemeClr val="accent1">
                    <a:lumMod val="50000"/>
                  </a:schemeClr>
                </a:solidFill>
              </a:rPr>
              <a:t>if</a:t>
            </a:r>
            <a:r>
              <a:rPr lang="fr-CM" dirty="0"/>
              <a:t> (</a:t>
            </a:r>
            <a:r>
              <a:rPr lang="fr-CM" dirty="0" err="1"/>
              <a:t>pos.y</a:t>
            </a:r>
            <a:r>
              <a:rPr lang="fr-CM" dirty="0"/>
              <a:t>() &gt; 600)</a:t>
            </a:r>
          </a:p>
          <a:p>
            <a:r>
              <a:rPr lang="fr-CM" dirty="0"/>
              <a:t>            </a:t>
            </a:r>
            <a:r>
              <a:rPr lang="fr-CM" dirty="0" err="1"/>
              <a:t>pos.setY</a:t>
            </a:r>
            <a:r>
              <a:rPr lang="fr-CM" dirty="0"/>
              <a:t>(0);</a:t>
            </a:r>
          </a:p>
          <a:p>
            <a:r>
              <a:rPr lang="fr-CM" dirty="0"/>
              <a:t>        carte-&gt;</a:t>
            </a:r>
            <a:r>
              <a:rPr lang="fr-CM" dirty="0" err="1"/>
              <a:t>setPos</a:t>
            </a:r>
            <a:r>
              <a:rPr lang="fr-CM" dirty="0"/>
              <a:t>(pos);</a:t>
            </a:r>
          </a:p>
          <a:p>
            <a:r>
              <a:rPr lang="fr-CM" dirty="0">
                <a:solidFill>
                  <a:srgbClr val="FFFF00"/>
                </a:solidFill>
              </a:rPr>
              <a:t>    }</a:t>
            </a:r>
          </a:p>
          <a:p>
            <a:r>
              <a:rPr lang="fr-CM" dirty="0">
                <a:solidFill>
                  <a:srgbClr val="FFFF00"/>
                </a:solidFill>
              </a:rPr>
              <a:t>}</a:t>
            </a:r>
          </a:p>
        </p:txBody>
      </p:sp>
    </p:spTree>
    <p:extLst>
      <p:ext uri="{BB962C8B-B14F-4D97-AF65-F5344CB8AC3E}">
        <p14:creationId xmlns:p14="http://schemas.microsoft.com/office/powerpoint/2010/main" val="70879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ED9DF-1942-4B18-8249-6E4CDA6A4EB9}"/>
              </a:ext>
            </a:extLst>
          </p:cNvPr>
          <p:cNvSpPr>
            <a:spLocks noGrp="1"/>
          </p:cNvSpPr>
          <p:nvPr>
            <p:ph type="title"/>
          </p:nvPr>
        </p:nvSpPr>
        <p:spPr>
          <a:xfrm>
            <a:off x="913775" y="1"/>
            <a:ext cx="10364451" cy="1169893"/>
          </a:xfrm>
        </p:spPr>
        <p:txBody>
          <a:bodyPr/>
          <a:lstStyle/>
          <a:p>
            <a:r>
              <a:rPr lang="fr-FR" dirty="0"/>
              <a:t>EXTRAIT POUR LE MOUVEMENT DES CARTES</a:t>
            </a:r>
            <a:endParaRPr lang="fr-CM" dirty="0"/>
          </a:p>
        </p:txBody>
      </p:sp>
      <p:sp>
        <p:nvSpPr>
          <p:cNvPr id="3" name="Content Placeholder 2">
            <a:extLst>
              <a:ext uri="{FF2B5EF4-FFF2-40B4-BE49-F238E27FC236}">
                <a16:creationId xmlns:a16="http://schemas.microsoft.com/office/drawing/2014/main" id="{D5BF7273-1D68-4353-8776-7099AC615F39}"/>
              </a:ext>
            </a:extLst>
          </p:cNvPr>
          <p:cNvSpPr>
            <a:spLocks noGrp="1"/>
          </p:cNvSpPr>
          <p:nvPr>
            <p:ph sz="quarter" idx="13"/>
          </p:nvPr>
        </p:nvSpPr>
        <p:spPr>
          <a:xfrm>
            <a:off x="913774" y="1048872"/>
            <a:ext cx="10363826" cy="5499846"/>
          </a:xfrm>
        </p:spPr>
        <p:txBody>
          <a:bodyPr>
            <a:normAutofit fontScale="92500" lnSpcReduction="10000"/>
          </a:bodyPr>
          <a:lstStyle/>
          <a:p>
            <a:r>
              <a:rPr lang="fr-CM" dirty="0">
                <a:solidFill>
                  <a:schemeClr val="accent6">
                    <a:lumMod val="75000"/>
                  </a:schemeClr>
                </a:solidFill>
              </a:rPr>
              <a:t>#</a:t>
            </a:r>
            <a:r>
              <a:rPr lang="fr-CM" sz="1600" dirty="0">
                <a:solidFill>
                  <a:schemeClr val="accent6">
                    <a:lumMod val="75000"/>
                  </a:schemeClr>
                </a:solidFill>
              </a:rPr>
              <a:t>include </a:t>
            </a:r>
            <a:r>
              <a:rPr lang="fr-CM" sz="1600" dirty="0">
                <a:solidFill>
                  <a:schemeClr val="accent5">
                    <a:lumMod val="75000"/>
                  </a:schemeClr>
                </a:solidFill>
              </a:rPr>
              <a:t>"</a:t>
            </a:r>
            <a:r>
              <a:rPr lang="fr-CM" sz="1600" dirty="0" err="1">
                <a:solidFill>
                  <a:schemeClr val="accent5">
                    <a:lumMod val="75000"/>
                  </a:schemeClr>
                </a:solidFill>
              </a:rPr>
              <a:t>carte.h</a:t>
            </a:r>
            <a:r>
              <a:rPr lang="fr-CM" sz="1600" dirty="0">
                <a:solidFill>
                  <a:schemeClr val="accent5">
                    <a:lumMod val="75000"/>
                  </a:schemeClr>
                </a:solidFill>
              </a:rPr>
              <a:t>"</a:t>
            </a:r>
          </a:p>
          <a:p>
            <a:endParaRPr lang="fr-CM" sz="1600" dirty="0"/>
          </a:p>
          <a:p>
            <a:r>
              <a:rPr lang="fr-CM" sz="1600" dirty="0">
                <a:solidFill>
                  <a:srgbClr val="FF0000"/>
                </a:solidFill>
              </a:rPr>
              <a:t>Carte</a:t>
            </a:r>
            <a:r>
              <a:rPr lang="fr-CM" sz="1600" dirty="0"/>
              <a:t>::Carte(</a:t>
            </a:r>
            <a:r>
              <a:rPr lang="fr-CM" sz="1600" dirty="0" err="1">
                <a:solidFill>
                  <a:schemeClr val="accent1">
                    <a:lumMod val="50000"/>
                  </a:schemeClr>
                </a:solidFill>
              </a:rPr>
              <a:t>const</a:t>
            </a:r>
            <a:r>
              <a:rPr lang="fr-CM" sz="1600" dirty="0"/>
              <a:t> </a:t>
            </a:r>
            <a:r>
              <a:rPr lang="fr-CM" sz="1600" dirty="0" err="1">
                <a:solidFill>
                  <a:srgbClr val="FF0000"/>
                </a:solidFill>
              </a:rPr>
              <a:t>QString</a:t>
            </a:r>
            <a:r>
              <a:rPr lang="fr-CM" sz="1600" dirty="0"/>
              <a:t> &amp;v, </a:t>
            </a:r>
            <a:r>
              <a:rPr lang="fr-CM" sz="1600" dirty="0" err="1">
                <a:solidFill>
                  <a:schemeClr val="tx2">
                    <a:lumMod val="75000"/>
                  </a:schemeClr>
                </a:solidFill>
              </a:rPr>
              <a:t>const</a:t>
            </a:r>
            <a:r>
              <a:rPr lang="fr-CM" sz="1600" dirty="0">
                <a:solidFill>
                  <a:schemeClr val="tx2">
                    <a:lumMod val="75000"/>
                  </a:schemeClr>
                </a:solidFill>
              </a:rPr>
              <a:t> </a:t>
            </a:r>
            <a:r>
              <a:rPr lang="fr-CM" sz="1600" dirty="0" err="1">
                <a:solidFill>
                  <a:srgbClr val="FF0000"/>
                </a:solidFill>
              </a:rPr>
              <a:t>QString</a:t>
            </a:r>
            <a:r>
              <a:rPr lang="fr-CM" sz="1600" dirty="0"/>
              <a:t> &amp;c, </a:t>
            </a:r>
            <a:r>
              <a:rPr lang="fr-CM" sz="1600" dirty="0" err="1">
                <a:solidFill>
                  <a:srgbClr val="FF0000"/>
                </a:solidFill>
              </a:rPr>
              <a:t>QGraphicsItem</a:t>
            </a:r>
            <a:r>
              <a:rPr lang="fr-CM" sz="1600" dirty="0"/>
              <a:t> *parent)</a:t>
            </a:r>
          </a:p>
          <a:p>
            <a:r>
              <a:rPr lang="fr-CM" sz="1600" dirty="0"/>
              <a:t>    : </a:t>
            </a:r>
            <a:r>
              <a:rPr lang="fr-CM" sz="1600" dirty="0" err="1">
                <a:solidFill>
                  <a:srgbClr val="FF0000"/>
                </a:solidFill>
              </a:rPr>
              <a:t>QGraphicsPixmapItem</a:t>
            </a:r>
            <a:r>
              <a:rPr lang="fr-CM" sz="1600" dirty="0"/>
              <a:t>(parent), valeur(v) {</a:t>
            </a:r>
          </a:p>
          <a:p>
            <a:r>
              <a:rPr lang="fr-CM" sz="1600" dirty="0"/>
              <a:t>                                                                </a:t>
            </a:r>
            <a:r>
              <a:rPr lang="fr-CM" sz="1600" dirty="0">
                <a:solidFill>
                  <a:schemeClr val="bg1">
                    <a:lumMod val="65000"/>
                  </a:schemeClr>
                </a:solidFill>
              </a:rPr>
              <a:t>// Chargement des images</a:t>
            </a:r>
          </a:p>
          <a:p>
            <a:r>
              <a:rPr lang="fr-CM" sz="1600" dirty="0"/>
              <a:t>    </a:t>
            </a:r>
            <a:r>
              <a:rPr lang="fr-CM" sz="1600" dirty="0" err="1"/>
              <a:t>retro.load</a:t>
            </a:r>
            <a:r>
              <a:rPr lang="fr-CM" sz="1600" dirty="0">
                <a:solidFill>
                  <a:schemeClr val="accent4">
                    <a:lumMod val="75000"/>
                  </a:schemeClr>
                </a:solidFill>
              </a:rPr>
              <a:t>(":/images/images/" + v + c + ".gif");</a:t>
            </a:r>
          </a:p>
          <a:p>
            <a:r>
              <a:rPr lang="fr-CM" sz="1600" dirty="0"/>
              <a:t>    </a:t>
            </a:r>
            <a:r>
              <a:rPr lang="fr-CM" sz="1600" dirty="0" err="1"/>
              <a:t>verso.load</a:t>
            </a:r>
            <a:r>
              <a:rPr lang="fr-CM" sz="1600" dirty="0">
                <a:solidFill>
                  <a:schemeClr val="accent4">
                    <a:lumMod val="75000"/>
                  </a:schemeClr>
                </a:solidFill>
              </a:rPr>
              <a:t>(":/images/images/dos1.jpeg");</a:t>
            </a:r>
          </a:p>
          <a:p>
            <a:r>
              <a:rPr lang="fr-CM" sz="1600" dirty="0"/>
              <a:t> </a:t>
            </a:r>
            <a:r>
              <a:rPr lang="fr-CM" sz="1600" dirty="0">
                <a:solidFill>
                  <a:schemeClr val="bg1">
                    <a:lumMod val="65000"/>
                  </a:schemeClr>
                </a:solidFill>
              </a:rPr>
              <a:t>// Redimensionner les images</a:t>
            </a:r>
          </a:p>
          <a:p>
            <a:r>
              <a:rPr lang="fr-CM" sz="1600" dirty="0"/>
              <a:t>retro = </a:t>
            </a:r>
            <a:r>
              <a:rPr lang="fr-CM" sz="1600" dirty="0" err="1"/>
              <a:t>retro.scaled</a:t>
            </a:r>
            <a:r>
              <a:rPr lang="fr-CM" sz="1600" dirty="0"/>
              <a:t>(</a:t>
            </a:r>
            <a:r>
              <a:rPr lang="fr-CM" sz="1600" dirty="0">
                <a:solidFill>
                  <a:schemeClr val="accent4">
                    <a:lumMod val="75000"/>
                  </a:schemeClr>
                </a:solidFill>
              </a:rPr>
              <a:t>72, 96</a:t>
            </a:r>
            <a:r>
              <a:rPr lang="fr-CM" sz="1600" dirty="0"/>
              <a:t>, </a:t>
            </a:r>
            <a:r>
              <a:rPr lang="fr-CM" sz="1600" dirty="0">
                <a:solidFill>
                  <a:srgbClr val="FF0000"/>
                </a:solidFill>
              </a:rPr>
              <a:t>Qt</a:t>
            </a:r>
            <a:r>
              <a:rPr lang="fr-CM" sz="1600" dirty="0"/>
              <a:t>::</a:t>
            </a:r>
            <a:r>
              <a:rPr lang="fr-CM" sz="1600" dirty="0" err="1"/>
              <a:t>KeepAspectRatio</a:t>
            </a:r>
            <a:r>
              <a:rPr lang="fr-CM" sz="1600" dirty="0"/>
              <a:t>, Qt::</a:t>
            </a:r>
            <a:r>
              <a:rPr lang="fr-CM" sz="1600" dirty="0" err="1">
                <a:solidFill>
                  <a:srgbClr val="00B050"/>
                </a:solidFill>
              </a:rPr>
              <a:t>SmoothTransformation</a:t>
            </a:r>
            <a:r>
              <a:rPr lang="fr-CM" sz="1600" dirty="0"/>
              <a:t>);</a:t>
            </a:r>
          </a:p>
          <a:p>
            <a:r>
              <a:rPr lang="fr-CM" sz="1600" dirty="0"/>
              <a:t>    verso = </a:t>
            </a:r>
            <a:r>
              <a:rPr lang="fr-CM" sz="1600" dirty="0" err="1"/>
              <a:t>verso.scaled</a:t>
            </a:r>
            <a:r>
              <a:rPr lang="fr-CM" sz="1600" dirty="0"/>
              <a:t>(</a:t>
            </a:r>
            <a:r>
              <a:rPr lang="fr-CM" sz="1600" dirty="0">
                <a:solidFill>
                  <a:schemeClr val="accent4">
                    <a:lumMod val="75000"/>
                  </a:schemeClr>
                </a:solidFill>
              </a:rPr>
              <a:t>72, 96</a:t>
            </a:r>
            <a:r>
              <a:rPr lang="fr-CM" sz="1600" dirty="0"/>
              <a:t>, </a:t>
            </a:r>
            <a:r>
              <a:rPr lang="fr-CM" sz="1600" dirty="0">
                <a:solidFill>
                  <a:srgbClr val="FF0000"/>
                </a:solidFill>
              </a:rPr>
              <a:t>Qt</a:t>
            </a:r>
            <a:r>
              <a:rPr lang="fr-CM" sz="1600" dirty="0"/>
              <a:t>::</a:t>
            </a:r>
            <a:r>
              <a:rPr lang="fr-CM" sz="1600" dirty="0" err="1"/>
              <a:t>KeepAspectRatio</a:t>
            </a:r>
            <a:r>
              <a:rPr lang="fr-CM" sz="1600" dirty="0"/>
              <a:t>, Qt::</a:t>
            </a:r>
            <a:r>
              <a:rPr lang="fr-CM" sz="1600" dirty="0" err="1">
                <a:solidFill>
                  <a:srgbClr val="00B050"/>
                </a:solidFill>
              </a:rPr>
              <a:t>SmoothTransformation</a:t>
            </a:r>
            <a:r>
              <a:rPr lang="fr-CM" sz="1600" dirty="0"/>
              <a:t>);</a:t>
            </a:r>
          </a:p>
          <a:p>
            <a:r>
              <a:rPr lang="fr-FR" sz="1600" dirty="0">
                <a:solidFill>
                  <a:schemeClr val="bg1">
                    <a:lumMod val="50000"/>
                  </a:schemeClr>
                </a:solidFill>
              </a:rPr>
              <a:t>// Initialisation avec l'image verso (carte cachée)</a:t>
            </a:r>
          </a:p>
          <a:p>
            <a:r>
              <a:rPr lang="fr-FR" sz="1600" dirty="0"/>
              <a:t>    </a:t>
            </a:r>
            <a:r>
              <a:rPr lang="fr-FR" sz="1600" dirty="0" err="1"/>
              <a:t>setPixmap</a:t>
            </a:r>
            <a:r>
              <a:rPr lang="fr-FR" sz="1600" dirty="0"/>
              <a:t>(verso);</a:t>
            </a:r>
          </a:p>
          <a:p>
            <a:r>
              <a:rPr lang="fr-FR" sz="1600" dirty="0">
                <a:solidFill>
                  <a:srgbClr val="FFFF00"/>
                </a:solidFill>
              </a:rPr>
              <a:t>}</a:t>
            </a:r>
            <a:endParaRPr lang="fr-CM" sz="1600" dirty="0">
              <a:solidFill>
                <a:srgbClr val="FFFF00"/>
              </a:solidFill>
            </a:endParaRPr>
          </a:p>
          <a:p>
            <a:r>
              <a:rPr lang="fr-CM" sz="1600" dirty="0"/>
              <a:t>                                                                </a:t>
            </a:r>
            <a:endParaRPr lang="fr-CM" sz="1600" dirty="0">
              <a:solidFill>
                <a:schemeClr val="bg1">
                  <a:lumMod val="65000"/>
                </a:schemeClr>
              </a:solidFill>
            </a:endParaRPr>
          </a:p>
        </p:txBody>
      </p:sp>
    </p:spTree>
    <p:extLst>
      <p:ext uri="{BB962C8B-B14F-4D97-AF65-F5344CB8AC3E}">
        <p14:creationId xmlns:p14="http://schemas.microsoft.com/office/powerpoint/2010/main" val="216690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C0A9F-12C5-4002-9511-A156EFDA0A78}"/>
              </a:ext>
            </a:extLst>
          </p:cNvPr>
          <p:cNvSpPr>
            <a:spLocks noGrp="1"/>
          </p:cNvSpPr>
          <p:nvPr>
            <p:ph sz="quarter" idx="13"/>
          </p:nvPr>
        </p:nvSpPr>
        <p:spPr>
          <a:xfrm>
            <a:off x="913774" y="121024"/>
            <a:ext cx="10363826" cy="6736976"/>
          </a:xfrm>
        </p:spPr>
        <p:txBody>
          <a:bodyPr>
            <a:normAutofit/>
          </a:bodyPr>
          <a:lstStyle/>
          <a:p>
            <a:r>
              <a:rPr lang="fr-CM" sz="1600" dirty="0" err="1">
                <a:solidFill>
                  <a:srgbClr val="FF0000"/>
                </a:solidFill>
              </a:rPr>
              <a:t>QString</a:t>
            </a:r>
            <a:r>
              <a:rPr lang="fr-CM" sz="1600" dirty="0"/>
              <a:t> Carte::</a:t>
            </a:r>
            <a:r>
              <a:rPr lang="fr-CM" sz="1600" dirty="0" err="1"/>
              <a:t>getvalue</a:t>
            </a:r>
            <a:r>
              <a:rPr lang="fr-CM" sz="1600" dirty="0"/>
              <a:t>() </a:t>
            </a:r>
            <a:r>
              <a:rPr lang="fr-CM" sz="1600" dirty="0">
                <a:solidFill>
                  <a:srgbClr val="FFFF00"/>
                </a:solidFill>
              </a:rPr>
              <a:t>{</a:t>
            </a:r>
          </a:p>
          <a:p>
            <a:r>
              <a:rPr lang="fr-CM" sz="1600" dirty="0"/>
              <a:t>    return valeur;                                              </a:t>
            </a:r>
            <a:r>
              <a:rPr lang="fr-CM" sz="1600" dirty="0">
                <a:solidFill>
                  <a:schemeClr val="bg1">
                    <a:lumMod val="50000"/>
                  </a:schemeClr>
                </a:solidFill>
              </a:rPr>
              <a:t>// Retourne la valeur</a:t>
            </a:r>
          </a:p>
          <a:p>
            <a:r>
              <a:rPr lang="fr-CM" sz="1600" dirty="0">
                <a:solidFill>
                  <a:srgbClr val="FFFF00"/>
                </a:solidFill>
              </a:rPr>
              <a:t>}</a:t>
            </a:r>
            <a:endParaRPr lang="fr-CM" sz="1600" dirty="0"/>
          </a:p>
          <a:p>
            <a:r>
              <a:rPr lang="fr-CM" sz="1600" dirty="0" err="1">
                <a:solidFill>
                  <a:schemeClr val="accent6">
                    <a:lumMod val="75000"/>
                  </a:schemeClr>
                </a:solidFill>
              </a:rPr>
              <a:t>void</a:t>
            </a:r>
            <a:r>
              <a:rPr lang="fr-CM" sz="1600" dirty="0"/>
              <a:t> Carte::</a:t>
            </a:r>
            <a:r>
              <a:rPr lang="fr-CM" sz="1600" dirty="0" err="1"/>
              <a:t>turn</a:t>
            </a:r>
            <a:r>
              <a:rPr lang="fr-CM" sz="1600" dirty="0"/>
              <a:t>() </a:t>
            </a:r>
            <a:r>
              <a:rPr lang="fr-CM" sz="1600" dirty="0">
                <a:solidFill>
                  <a:srgbClr val="FFFF00"/>
                </a:solidFill>
              </a:rPr>
              <a:t>{</a:t>
            </a:r>
          </a:p>
          <a:p>
            <a:r>
              <a:rPr lang="fr-CM" sz="1600" dirty="0"/>
              <a:t>    </a:t>
            </a:r>
            <a:r>
              <a:rPr lang="fr-CM" sz="1600" dirty="0" err="1"/>
              <a:t>refe</a:t>
            </a:r>
            <a:r>
              <a:rPr lang="fr-CM" sz="1600" dirty="0"/>
              <a:t> = !</a:t>
            </a:r>
            <a:r>
              <a:rPr lang="fr-CM" sz="1600" dirty="0" err="1"/>
              <a:t>refe</a:t>
            </a:r>
            <a:r>
              <a:rPr lang="fr-CM" sz="1600" dirty="0"/>
              <a:t>;                                               </a:t>
            </a:r>
            <a:r>
              <a:rPr lang="fr-CM" sz="1600" dirty="0">
                <a:solidFill>
                  <a:schemeClr val="tx1">
                    <a:lumMod val="85000"/>
                    <a:lumOff val="15000"/>
                  </a:schemeClr>
                </a:solidFill>
              </a:rPr>
              <a:t>// Inverse l'état de la carte (face visible </a:t>
            </a:r>
            <a:r>
              <a:rPr lang="fr-CM" sz="1600" dirty="0"/>
              <a:t>ou non)</a:t>
            </a:r>
          </a:p>
          <a:p>
            <a:r>
              <a:rPr lang="fr-CM" sz="1600" dirty="0"/>
              <a:t>    </a:t>
            </a:r>
            <a:r>
              <a:rPr lang="fr-CM" sz="1600" dirty="0" err="1"/>
              <a:t>setPixmap</a:t>
            </a:r>
            <a:r>
              <a:rPr lang="fr-CM" sz="1600" dirty="0"/>
              <a:t>(</a:t>
            </a:r>
            <a:r>
              <a:rPr lang="fr-CM" sz="1600" dirty="0" err="1"/>
              <a:t>refe</a:t>
            </a:r>
            <a:r>
              <a:rPr lang="fr-CM" sz="1600" dirty="0"/>
              <a:t> ? retro : verso);                            </a:t>
            </a:r>
            <a:r>
              <a:rPr lang="fr-CM" sz="1600" dirty="0">
                <a:solidFill>
                  <a:schemeClr val="tx1">
                    <a:lumMod val="85000"/>
                    <a:lumOff val="15000"/>
                  </a:schemeClr>
                </a:solidFill>
              </a:rPr>
              <a:t>// Affiche l'image appropriée</a:t>
            </a:r>
          </a:p>
          <a:p>
            <a:r>
              <a:rPr lang="fr-CM" sz="1600" dirty="0">
                <a:solidFill>
                  <a:srgbClr val="FFFF00"/>
                </a:solidFill>
              </a:rPr>
              <a:t>}</a:t>
            </a:r>
          </a:p>
          <a:p>
            <a:r>
              <a:rPr lang="fr-CM" sz="1600" dirty="0" err="1">
                <a:solidFill>
                  <a:schemeClr val="accent6">
                    <a:lumMod val="75000"/>
                  </a:schemeClr>
                </a:solidFill>
              </a:rPr>
              <a:t>void</a:t>
            </a:r>
            <a:r>
              <a:rPr lang="fr-CM" sz="1600" dirty="0"/>
              <a:t> Carte::</a:t>
            </a:r>
            <a:r>
              <a:rPr lang="fr-CM" sz="1600" dirty="0" err="1"/>
              <a:t>mousePressEvent</a:t>
            </a:r>
            <a:r>
              <a:rPr lang="fr-CM" sz="1600" dirty="0"/>
              <a:t>(</a:t>
            </a:r>
            <a:r>
              <a:rPr lang="fr-CM" sz="1600" dirty="0" err="1"/>
              <a:t>QGraphicsSceneMouseEvent</a:t>
            </a:r>
            <a:r>
              <a:rPr lang="fr-CM" sz="1600" dirty="0"/>
              <a:t> *) </a:t>
            </a:r>
            <a:r>
              <a:rPr lang="fr-CM" sz="1600" dirty="0">
                <a:solidFill>
                  <a:srgbClr val="FFC000"/>
                </a:solidFill>
              </a:rPr>
              <a:t>{</a:t>
            </a:r>
          </a:p>
          <a:p>
            <a:r>
              <a:rPr lang="fr-CM" sz="1600" dirty="0"/>
              <a:t>    </a:t>
            </a:r>
            <a:r>
              <a:rPr lang="fr-CM" sz="1600" dirty="0" err="1"/>
              <a:t>emit</a:t>
            </a:r>
            <a:r>
              <a:rPr lang="fr-CM" sz="1600" dirty="0"/>
              <a:t> </a:t>
            </a:r>
            <a:r>
              <a:rPr lang="fr-CM" sz="1600" dirty="0" err="1"/>
              <a:t>carteCliquee</a:t>
            </a:r>
            <a:r>
              <a:rPr lang="fr-CM" sz="1600" dirty="0"/>
              <a:t>(</a:t>
            </a:r>
            <a:r>
              <a:rPr lang="fr-CM" sz="1600" dirty="0" err="1"/>
              <a:t>this</a:t>
            </a:r>
            <a:r>
              <a:rPr lang="fr-CM" sz="1600" dirty="0"/>
              <a:t>);                                    </a:t>
            </a:r>
            <a:r>
              <a:rPr lang="fr-CM" sz="1600" dirty="0">
                <a:solidFill>
                  <a:schemeClr val="bg1">
                    <a:lumMod val="50000"/>
                  </a:schemeClr>
                </a:solidFill>
              </a:rPr>
              <a:t>// Émet le signal de clic</a:t>
            </a:r>
          </a:p>
          <a:p>
            <a:r>
              <a:rPr lang="fr-CM" sz="1600" dirty="0">
                <a:solidFill>
                  <a:srgbClr val="FFC000"/>
                </a:solidFill>
              </a:rPr>
              <a:t>}</a:t>
            </a:r>
          </a:p>
          <a:p>
            <a:r>
              <a:rPr lang="fr-CM" sz="1600" dirty="0">
                <a:solidFill>
                  <a:schemeClr val="bg1">
                    <a:lumMod val="50000"/>
                  </a:schemeClr>
                </a:solidFill>
              </a:rPr>
              <a:t>/*</a:t>
            </a:r>
            <a:r>
              <a:rPr lang="fr-CM" sz="1600" dirty="0" err="1">
                <a:solidFill>
                  <a:schemeClr val="bg1">
                    <a:lumMod val="50000"/>
                  </a:schemeClr>
                </a:solidFill>
              </a:rPr>
              <a:t>void</a:t>
            </a:r>
            <a:r>
              <a:rPr lang="fr-CM" sz="1600" dirty="0">
                <a:solidFill>
                  <a:schemeClr val="bg1">
                    <a:lumMod val="50000"/>
                  </a:schemeClr>
                </a:solidFill>
              </a:rPr>
              <a:t> Carte::</a:t>
            </a:r>
            <a:r>
              <a:rPr lang="fr-CM" sz="1600" dirty="0" err="1">
                <a:solidFill>
                  <a:schemeClr val="bg1">
                    <a:lumMod val="50000"/>
                  </a:schemeClr>
                </a:solidFill>
              </a:rPr>
              <a:t>mouseMoveEvent</a:t>
            </a:r>
            <a:r>
              <a:rPr lang="fr-CM" sz="1600" dirty="0">
                <a:solidFill>
                  <a:schemeClr val="bg1">
                    <a:lumMod val="50000"/>
                  </a:schemeClr>
                </a:solidFill>
              </a:rPr>
              <a:t>(</a:t>
            </a:r>
            <a:r>
              <a:rPr lang="fr-CM" sz="1600" dirty="0" err="1">
                <a:solidFill>
                  <a:schemeClr val="bg1">
                    <a:lumMod val="50000"/>
                  </a:schemeClr>
                </a:solidFill>
              </a:rPr>
              <a:t>QGraphicsSceneMouseEvent</a:t>
            </a:r>
            <a:r>
              <a:rPr lang="fr-CM" sz="1600" dirty="0">
                <a:solidFill>
                  <a:schemeClr val="bg1">
                    <a:lumMod val="50000"/>
                  </a:schemeClr>
                </a:solidFill>
              </a:rPr>
              <a:t> *</a:t>
            </a:r>
            <a:r>
              <a:rPr lang="fr-CM" sz="1600" dirty="0" err="1">
                <a:solidFill>
                  <a:schemeClr val="bg1">
                    <a:lumMod val="50000"/>
                  </a:schemeClr>
                </a:solidFill>
              </a:rPr>
              <a:t>event</a:t>
            </a:r>
            <a:r>
              <a:rPr lang="fr-CM" sz="1600" dirty="0">
                <a:solidFill>
                  <a:schemeClr val="bg1">
                    <a:lumMod val="50000"/>
                  </a:schemeClr>
                </a:solidFill>
              </a:rPr>
              <a:t>) {</a:t>
            </a:r>
          </a:p>
          <a:p>
            <a:r>
              <a:rPr lang="fr-CM" sz="1600" dirty="0">
                <a:solidFill>
                  <a:schemeClr val="bg1">
                    <a:lumMod val="50000"/>
                  </a:schemeClr>
                </a:solidFill>
              </a:rPr>
              <a:t>    </a:t>
            </a:r>
            <a:r>
              <a:rPr lang="fr-CM" sz="1600" dirty="0" err="1">
                <a:solidFill>
                  <a:schemeClr val="bg1">
                    <a:lumMod val="50000"/>
                  </a:schemeClr>
                </a:solidFill>
              </a:rPr>
              <a:t>QGraphicsPixmapItem</a:t>
            </a:r>
            <a:r>
              <a:rPr lang="fr-CM" sz="1600" dirty="0">
                <a:solidFill>
                  <a:schemeClr val="bg1">
                    <a:lumMod val="50000"/>
                  </a:schemeClr>
                </a:solidFill>
              </a:rPr>
              <a:t>::</a:t>
            </a:r>
            <a:r>
              <a:rPr lang="fr-CM" sz="1600" dirty="0" err="1">
                <a:solidFill>
                  <a:schemeClr val="bg1">
                    <a:lumMod val="50000"/>
                  </a:schemeClr>
                </a:solidFill>
              </a:rPr>
              <a:t>mouseMoveEvent</a:t>
            </a:r>
            <a:r>
              <a:rPr lang="fr-CM" sz="1600" dirty="0">
                <a:solidFill>
                  <a:schemeClr val="bg1">
                    <a:lumMod val="50000"/>
                  </a:schemeClr>
                </a:solidFill>
              </a:rPr>
              <a:t>(</a:t>
            </a:r>
            <a:r>
              <a:rPr lang="fr-CM" sz="1600" dirty="0" err="1">
                <a:solidFill>
                  <a:schemeClr val="bg1">
                    <a:lumMod val="50000"/>
                  </a:schemeClr>
                </a:solidFill>
              </a:rPr>
              <a:t>event</a:t>
            </a:r>
            <a:r>
              <a:rPr lang="fr-CM" sz="1600" dirty="0">
                <a:solidFill>
                  <a:schemeClr val="bg1">
                    <a:lumMod val="50000"/>
                  </a:schemeClr>
                </a:solidFill>
              </a:rPr>
              <a:t>);                 // Appel à la bas</a:t>
            </a:r>
          </a:p>
          <a:p>
            <a:r>
              <a:rPr lang="fr-CM" sz="1600" dirty="0">
                <a:solidFill>
                  <a:schemeClr val="bg1">
                    <a:lumMod val="50000"/>
                  </a:schemeClr>
                </a:solidFill>
              </a:rPr>
              <a:t>    </a:t>
            </a:r>
            <a:r>
              <a:rPr lang="fr-CM" sz="1600" dirty="0" err="1">
                <a:solidFill>
                  <a:schemeClr val="bg1">
                    <a:lumMod val="50000"/>
                  </a:schemeClr>
                </a:solidFill>
              </a:rPr>
              <a:t>setPos</a:t>
            </a:r>
            <a:r>
              <a:rPr lang="fr-CM" sz="1600" dirty="0">
                <a:solidFill>
                  <a:schemeClr val="bg1">
                    <a:lumMod val="50000"/>
                  </a:schemeClr>
                </a:solidFill>
              </a:rPr>
              <a:t>(</a:t>
            </a:r>
            <a:r>
              <a:rPr lang="fr-CM" sz="1600" dirty="0" err="1">
                <a:solidFill>
                  <a:schemeClr val="bg1">
                    <a:lumMod val="50000"/>
                  </a:schemeClr>
                </a:solidFill>
              </a:rPr>
              <a:t>mapToScene</a:t>
            </a:r>
            <a:r>
              <a:rPr lang="fr-CM" sz="1600" dirty="0">
                <a:solidFill>
                  <a:schemeClr val="bg1">
                    <a:lumMod val="50000"/>
                  </a:schemeClr>
                </a:solidFill>
              </a:rPr>
              <a:t>(</a:t>
            </a:r>
            <a:r>
              <a:rPr lang="fr-CM" sz="1600" dirty="0" err="1">
                <a:solidFill>
                  <a:schemeClr val="bg1">
                    <a:lumMod val="50000"/>
                  </a:schemeClr>
                </a:solidFill>
              </a:rPr>
              <a:t>event</a:t>
            </a:r>
            <a:r>
              <a:rPr lang="fr-CM" sz="1600" dirty="0">
                <a:solidFill>
                  <a:schemeClr val="bg1">
                    <a:lumMod val="50000"/>
                  </a:schemeClr>
                </a:solidFill>
              </a:rPr>
              <a:t>-&gt;pos()));                           // Déplace la carte dans la scène</a:t>
            </a:r>
          </a:p>
          <a:p>
            <a:r>
              <a:rPr lang="fr-CM" sz="1600" dirty="0">
                <a:solidFill>
                  <a:schemeClr val="bg1">
                    <a:lumMod val="50000"/>
                  </a:schemeClr>
                </a:solidFill>
              </a:rPr>
              <a:t>}*/</a:t>
            </a:r>
          </a:p>
          <a:p>
            <a:r>
              <a:rPr lang="fr-CM" sz="1600" dirty="0">
                <a:solidFill>
                  <a:srgbClr val="FF0000"/>
                </a:solidFill>
              </a:rPr>
              <a:t>Carte</a:t>
            </a:r>
            <a:r>
              <a:rPr lang="fr-CM" sz="1600" dirty="0"/>
              <a:t>::~Carte() </a:t>
            </a:r>
            <a:r>
              <a:rPr lang="fr-CM" sz="1600" dirty="0">
                <a:solidFill>
                  <a:srgbClr val="FFFF00"/>
                </a:solidFill>
              </a:rPr>
              <a:t>{</a:t>
            </a:r>
          </a:p>
          <a:p>
            <a:r>
              <a:rPr lang="fr-CM" sz="1600" dirty="0"/>
              <a:t> </a:t>
            </a:r>
            <a:r>
              <a:rPr lang="fr-CM" sz="1600" dirty="0">
                <a:solidFill>
                  <a:schemeClr val="bg1">
                    <a:lumMod val="50000"/>
                  </a:schemeClr>
                </a:solidFill>
              </a:rPr>
              <a:t>// Rien à libérer manuellement</a:t>
            </a:r>
            <a:r>
              <a:rPr lang="fr-CM" sz="1600" dirty="0">
                <a:solidFill>
                  <a:srgbClr val="FFFF00"/>
                </a:solidFill>
              </a:rPr>
              <a:t>}</a:t>
            </a:r>
          </a:p>
        </p:txBody>
      </p:sp>
    </p:spTree>
    <p:extLst>
      <p:ext uri="{BB962C8B-B14F-4D97-AF65-F5344CB8AC3E}">
        <p14:creationId xmlns:p14="http://schemas.microsoft.com/office/powerpoint/2010/main" val="388581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07C-178B-4BFD-8BAD-C35F371E8625}"/>
              </a:ext>
            </a:extLst>
          </p:cNvPr>
          <p:cNvSpPr>
            <a:spLocks noGrp="1"/>
          </p:cNvSpPr>
          <p:nvPr>
            <p:ph type="title"/>
          </p:nvPr>
        </p:nvSpPr>
        <p:spPr>
          <a:xfrm>
            <a:off x="913775" y="1"/>
            <a:ext cx="10364451" cy="806823"/>
          </a:xfrm>
        </p:spPr>
        <p:txBody>
          <a:bodyPr/>
          <a:lstStyle/>
          <a:p>
            <a:r>
              <a:rPr lang="fr-FR" dirty="0"/>
              <a:t>INFORMATIION SUR LA DESCRIPTION DU JEUX</a:t>
            </a:r>
            <a:endParaRPr lang="fr-CM" dirty="0"/>
          </a:p>
        </p:txBody>
      </p:sp>
      <p:sp>
        <p:nvSpPr>
          <p:cNvPr id="3" name="Content Placeholder 2">
            <a:extLst>
              <a:ext uri="{FF2B5EF4-FFF2-40B4-BE49-F238E27FC236}">
                <a16:creationId xmlns:a16="http://schemas.microsoft.com/office/drawing/2014/main" id="{B17EBE3A-F8B7-4248-8CCA-7D48E45B04EA}"/>
              </a:ext>
            </a:extLst>
          </p:cNvPr>
          <p:cNvSpPr>
            <a:spLocks noGrp="1"/>
          </p:cNvSpPr>
          <p:nvPr>
            <p:ph sz="quarter" idx="13"/>
          </p:nvPr>
        </p:nvSpPr>
        <p:spPr>
          <a:xfrm>
            <a:off x="174811" y="806824"/>
            <a:ext cx="11698941" cy="5889811"/>
          </a:xfrm>
        </p:spPr>
        <p:txBody>
          <a:bodyPr>
            <a:normAutofit/>
          </a:bodyPr>
          <a:lstStyle/>
          <a:p>
            <a:r>
              <a:rPr lang="fr-CM" sz="1400" dirty="0">
                <a:solidFill>
                  <a:schemeClr val="accent6">
                    <a:lumMod val="75000"/>
                  </a:schemeClr>
                </a:solidFill>
              </a:rPr>
              <a:t>#include </a:t>
            </a:r>
            <a:r>
              <a:rPr lang="fr-CM" sz="1400" dirty="0">
                <a:solidFill>
                  <a:schemeClr val="accent4">
                    <a:lumMod val="75000"/>
                  </a:schemeClr>
                </a:solidFill>
              </a:rPr>
              <a:t>"</a:t>
            </a:r>
            <a:r>
              <a:rPr lang="fr-CM" sz="1400" dirty="0" err="1">
                <a:solidFill>
                  <a:schemeClr val="accent4">
                    <a:lumMod val="75000"/>
                  </a:schemeClr>
                </a:solidFill>
              </a:rPr>
              <a:t>fenetrepropos.h</a:t>
            </a:r>
            <a:r>
              <a:rPr lang="fr-CM" sz="1400" dirty="0">
                <a:solidFill>
                  <a:schemeClr val="accent4">
                    <a:lumMod val="75000"/>
                  </a:schemeClr>
                </a:solidFill>
              </a:rPr>
              <a:t>"</a:t>
            </a:r>
          </a:p>
          <a:p>
            <a:r>
              <a:rPr lang="fr-CM" sz="1400" dirty="0">
                <a:solidFill>
                  <a:schemeClr val="accent6">
                    <a:lumMod val="75000"/>
                  </a:schemeClr>
                </a:solidFill>
              </a:rPr>
              <a:t>#include</a:t>
            </a:r>
            <a:r>
              <a:rPr lang="fr-CM" sz="1400" dirty="0"/>
              <a:t> </a:t>
            </a:r>
            <a:r>
              <a:rPr lang="fr-CM" sz="1400" dirty="0">
                <a:solidFill>
                  <a:schemeClr val="accent4">
                    <a:lumMod val="75000"/>
                  </a:schemeClr>
                </a:solidFill>
              </a:rPr>
              <a:t>&lt;</a:t>
            </a:r>
            <a:r>
              <a:rPr lang="fr-CM" sz="1400" dirty="0" err="1">
                <a:solidFill>
                  <a:schemeClr val="accent4">
                    <a:lumMod val="75000"/>
                  </a:schemeClr>
                </a:solidFill>
              </a:rPr>
              <a:t>QVBoxLayout</a:t>
            </a:r>
            <a:r>
              <a:rPr lang="fr-CM" sz="1400" dirty="0">
                <a:solidFill>
                  <a:schemeClr val="accent4">
                    <a:lumMod val="75000"/>
                  </a:schemeClr>
                </a:solidFill>
              </a:rPr>
              <a:t>&gt;</a:t>
            </a:r>
          </a:p>
          <a:p>
            <a:r>
              <a:rPr lang="fr-CM" sz="1400" dirty="0">
                <a:solidFill>
                  <a:schemeClr val="accent6">
                    <a:lumMod val="75000"/>
                  </a:schemeClr>
                </a:solidFill>
              </a:rPr>
              <a:t>#include </a:t>
            </a:r>
            <a:r>
              <a:rPr lang="fr-CM" sz="1400" dirty="0">
                <a:solidFill>
                  <a:schemeClr val="accent4">
                    <a:lumMod val="75000"/>
                  </a:schemeClr>
                </a:solidFill>
              </a:rPr>
              <a:t>&lt;</a:t>
            </a:r>
            <a:r>
              <a:rPr lang="fr-CM" sz="1400" dirty="0" err="1">
                <a:solidFill>
                  <a:schemeClr val="accent4">
                    <a:lumMod val="75000"/>
                  </a:schemeClr>
                </a:solidFill>
              </a:rPr>
              <a:t>QTextEdit</a:t>
            </a:r>
            <a:r>
              <a:rPr lang="fr-CM" sz="1400" dirty="0">
                <a:solidFill>
                  <a:schemeClr val="accent4">
                    <a:lumMod val="75000"/>
                  </a:schemeClr>
                </a:solidFill>
              </a:rPr>
              <a:t>&gt;</a:t>
            </a:r>
          </a:p>
          <a:p>
            <a:r>
              <a:rPr lang="fr-CM" sz="1400" dirty="0">
                <a:solidFill>
                  <a:schemeClr val="accent6">
                    <a:lumMod val="75000"/>
                  </a:schemeClr>
                </a:solidFill>
              </a:rPr>
              <a:t>#include </a:t>
            </a:r>
            <a:r>
              <a:rPr lang="fr-CM" sz="1400" dirty="0">
                <a:solidFill>
                  <a:schemeClr val="accent4">
                    <a:lumMod val="75000"/>
                  </a:schemeClr>
                </a:solidFill>
              </a:rPr>
              <a:t>&lt;</a:t>
            </a:r>
            <a:r>
              <a:rPr lang="fr-CM" sz="1400" dirty="0" err="1">
                <a:solidFill>
                  <a:schemeClr val="accent4">
                    <a:lumMod val="75000"/>
                  </a:schemeClr>
                </a:solidFill>
              </a:rPr>
              <a:t>QPushButton</a:t>
            </a:r>
            <a:r>
              <a:rPr lang="fr-CM" sz="1400" dirty="0">
                <a:solidFill>
                  <a:schemeClr val="accent4">
                    <a:lumMod val="75000"/>
                  </a:schemeClr>
                </a:solidFill>
              </a:rPr>
              <a:t>&gt;</a:t>
            </a:r>
          </a:p>
          <a:p>
            <a:r>
              <a:rPr lang="fr-CM" sz="1600" dirty="0" err="1">
                <a:solidFill>
                  <a:srgbClr val="FF0000"/>
                </a:solidFill>
              </a:rPr>
              <a:t>FenetrePropos</a:t>
            </a:r>
            <a:r>
              <a:rPr lang="fr-CM" sz="1600" dirty="0"/>
              <a:t>::</a:t>
            </a:r>
            <a:r>
              <a:rPr lang="fr-CM" sz="1600" dirty="0" err="1"/>
              <a:t>FenetrePropos</a:t>
            </a:r>
            <a:r>
              <a:rPr lang="fr-CM" sz="1600" dirty="0"/>
              <a:t>(</a:t>
            </a:r>
            <a:r>
              <a:rPr lang="fr-CM" sz="1600" dirty="0" err="1"/>
              <a:t>QWidget</a:t>
            </a:r>
            <a:r>
              <a:rPr lang="fr-CM" sz="1600" dirty="0"/>
              <a:t> *parent)</a:t>
            </a:r>
          </a:p>
          <a:p>
            <a:r>
              <a:rPr lang="fr-CM" sz="1600" dirty="0"/>
              <a:t>    :</a:t>
            </a:r>
            <a:r>
              <a:rPr lang="fr-CM" sz="1600" dirty="0" err="1">
                <a:solidFill>
                  <a:srgbClr val="FF0000"/>
                </a:solidFill>
              </a:rPr>
              <a:t>QDialog</a:t>
            </a:r>
            <a:r>
              <a:rPr lang="fr-CM" sz="1600" dirty="0">
                <a:solidFill>
                  <a:srgbClr val="FF0000"/>
                </a:solidFill>
              </a:rPr>
              <a:t>(</a:t>
            </a:r>
            <a:r>
              <a:rPr lang="fr-CM" sz="1600" dirty="0"/>
              <a:t>parent</a:t>
            </a:r>
            <a:r>
              <a:rPr lang="fr-CM" sz="1600" dirty="0">
                <a:solidFill>
                  <a:srgbClr val="FFC000"/>
                </a:solidFill>
              </a:rPr>
              <a:t>){</a:t>
            </a:r>
          </a:p>
          <a:p>
            <a:r>
              <a:rPr lang="fr-CM" sz="1600" dirty="0"/>
              <a:t>    </a:t>
            </a:r>
            <a:r>
              <a:rPr lang="fr-CM" sz="1600" dirty="0" err="1"/>
              <a:t>setWindowTitle</a:t>
            </a:r>
            <a:r>
              <a:rPr lang="fr-CM" sz="1600" dirty="0"/>
              <a:t>("A Propos");</a:t>
            </a:r>
          </a:p>
          <a:p>
            <a:r>
              <a:rPr lang="fr-CM" sz="1600" dirty="0"/>
              <a:t>    </a:t>
            </a:r>
            <a:r>
              <a:rPr lang="fr-CM" sz="1600" dirty="0" err="1"/>
              <a:t>setMinimumSize</a:t>
            </a:r>
            <a:r>
              <a:rPr lang="fr-CM" sz="1600" dirty="0"/>
              <a:t>(</a:t>
            </a:r>
            <a:r>
              <a:rPr lang="fr-CM" sz="1600" dirty="0">
                <a:solidFill>
                  <a:schemeClr val="accent4">
                    <a:lumMod val="75000"/>
                  </a:schemeClr>
                </a:solidFill>
              </a:rPr>
              <a:t>400, 300</a:t>
            </a:r>
            <a:r>
              <a:rPr lang="fr-CM" sz="1600" dirty="0"/>
              <a:t>);</a:t>
            </a:r>
          </a:p>
          <a:p>
            <a:r>
              <a:rPr lang="fr-CM" sz="1600" dirty="0"/>
              <a:t>    </a:t>
            </a:r>
            <a:r>
              <a:rPr lang="fr-CM" sz="1600" dirty="0" err="1"/>
              <a:t>setStyleSheet</a:t>
            </a:r>
            <a:r>
              <a:rPr lang="fr-CM" sz="1600" dirty="0"/>
              <a:t>("background-</a:t>
            </a:r>
            <a:r>
              <a:rPr lang="fr-CM" sz="1600" dirty="0" err="1"/>
              <a:t>color</a:t>
            </a:r>
            <a:r>
              <a:rPr lang="fr-CM" sz="1600" dirty="0"/>
              <a:t>:#2b2d42; </a:t>
            </a:r>
            <a:r>
              <a:rPr lang="fr-CM" sz="1600" dirty="0" err="1"/>
              <a:t>color:white</a:t>
            </a:r>
            <a:r>
              <a:rPr lang="fr-CM" sz="1600" dirty="0"/>
              <a:t>; font-size:14px;");</a:t>
            </a:r>
          </a:p>
          <a:p>
            <a:r>
              <a:rPr lang="fr-CM" sz="1600" dirty="0">
                <a:solidFill>
                  <a:srgbClr val="FF0000"/>
                </a:solidFill>
              </a:rPr>
              <a:t>    </a:t>
            </a:r>
            <a:r>
              <a:rPr lang="fr-CM" sz="1600" dirty="0" err="1">
                <a:solidFill>
                  <a:srgbClr val="FF0000"/>
                </a:solidFill>
              </a:rPr>
              <a:t>QVBoxLayout</a:t>
            </a:r>
            <a:r>
              <a:rPr lang="fr-CM" sz="1600" dirty="0">
                <a:solidFill>
                  <a:srgbClr val="FF0000"/>
                </a:solidFill>
              </a:rPr>
              <a:t> </a:t>
            </a:r>
            <a:r>
              <a:rPr lang="fr-CM" sz="1600" dirty="0"/>
              <a:t>*</a:t>
            </a:r>
            <a:r>
              <a:rPr lang="fr-CM" sz="1600" dirty="0" err="1"/>
              <a:t>layout</a:t>
            </a:r>
            <a:r>
              <a:rPr lang="fr-CM" sz="1600" dirty="0"/>
              <a:t> = new </a:t>
            </a:r>
            <a:r>
              <a:rPr lang="fr-CM" sz="1600" dirty="0" err="1">
                <a:solidFill>
                  <a:srgbClr val="FF0000"/>
                </a:solidFill>
              </a:rPr>
              <a:t>QVBoxLayout</a:t>
            </a:r>
            <a:r>
              <a:rPr lang="fr-CM" sz="1600" dirty="0">
                <a:solidFill>
                  <a:srgbClr val="FF0000"/>
                </a:solidFill>
              </a:rPr>
              <a:t>(</a:t>
            </a:r>
            <a:r>
              <a:rPr lang="fr-CM" sz="1600" dirty="0" err="1">
                <a:solidFill>
                  <a:srgbClr val="FF0000"/>
                </a:solidFill>
              </a:rPr>
              <a:t>this</a:t>
            </a:r>
            <a:r>
              <a:rPr lang="fr-CM" sz="1600" dirty="0"/>
              <a:t>);</a:t>
            </a:r>
          </a:p>
          <a:p>
            <a:r>
              <a:rPr lang="fr-CM" sz="1600" dirty="0"/>
              <a:t>    </a:t>
            </a:r>
            <a:r>
              <a:rPr lang="fr-CM" sz="1600" dirty="0" err="1">
                <a:solidFill>
                  <a:srgbClr val="FF0000"/>
                </a:solidFill>
              </a:rPr>
              <a:t>QTextEdit</a:t>
            </a:r>
            <a:r>
              <a:rPr lang="fr-CM" sz="1600" dirty="0">
                <a:solidFill>
                  <a:srgbClr val="FF0000"/>
                </a:solidFill>
              </a:rPr>
              <a:t> </a:t>
            </a:r>
            <a:r>
              <a:rPr lang="fr-CM" sz="1600" dirty="0"/>
              <a:t>*</a:t>
            </a:r>
            <a:r>
              <a:rPr lang="fr-CM" sz="1600" dirty="0" err="1"/>
              <a:t>textEdit</a:t>
            </a:r>
            <a:r>
              <a:rPr lang="fr-CM" sz="1600" dirty="0"/>
              <a:t> = new </a:t>
            </a:r>
            <a:r>
              <a:rPr lang="fr-CM" sz="1600" dirty="0" err="1">
                <a:solidFill>
                  <a:srgbClr val="FF0000"/>
                </a:solidFill>
              </a:rPr>
              <a:t>QTextEdit</a:t>
            </a:r>
            <a:r>
              <a:rPr lang="fr-CM" sz="1600" dirty="0">
                <a:solidFill>
                  <a:srgbClr val="FF0000"/>
                </a:solidFill>
              </a:rPr>
              <a:t>(</a:t>
            </a:r>
            <a:r>
              <a:rPr lang="fr-CM" sz="1600" dirty="0" err="1">
                <a:solidFill>
                  <a:srgbClr val="FF0000"/>
                </a:solidFill>
              </a:rPr>
              <a:t>this</a:t>
            </a:r>
            <a:r>
              <a:rPr lang="fr-CM" sz="1600" dirty="0"/>
              <a:t>);</a:t>
            </a:r>
          </a:p>
          <a:p>
            <a:r>
              <a:rPr lang="fr-CM" sz="1600" dirty="0"/>
              <a:t>    </a:t>
            </a:r>
            <a:r>
              <a:rPr lang="fr-CM" sz="1600" dirty="0" err="1"/>
              <a:t>textEdit</a:t>
            </a:r>
            <a:r>
              <a:rPr lang="fr-CM" sz="1600" dirty="0"/>
              <a:t>-&gt;</a:t>
            </a:r>
            <a:r>
              <a:rPr lang="fr-CM" sz="1600" dirty="0" err="1"/>
              <a:t>setReadOnly</a:t>
            </a:r>
            <a:r>
              <a:rPr lang="fr-CM" sz="1600" dirty="0"/>
              <a:t>(</a:t>
            </a:r>
            <a:r>
              <a:rPr lang="fr-CM" sz="1600" dirty="0" err="1"/>
              <a:t>true</a:t>
            </a:r>
            <a:r>
              <a:rPr lang="fr-CM" sz="1600" dirty="0"/>
              <a:t>);</a:t>
            </a:r>
          </a:p>
          <a:p>
            <a:r>
              <a:rPr lang="fr-CM" sz="1600" dirty="0"/>
              <a:t>    </a:t>
            </a:r>
            <a:r>
              <a:rPr lang="fr-CM" sz="1600" dirty="0" err="1"/>
              <a:t>textEdit</a:t>
            </a:r>
            <a:r>
              <a:rPr lang="fr-CM" sz="1600" dirty="0"/>
              <a:t>-&gt;</a:t>
            </a:r>
            <a:r>
              <a:rPr lang="fr-CM" sz="1600" dirty="0" err="1"/>
              <a:t>setText</a:t>
            </a:r>
            <a:r>
              <a:rPr lang="fr-CM" sz="1600" dirty="0"/>
              <a:t>(   « texte « );</a:t>
            </a:r>
          </a:p>
        </p:txBody>
      </p:sp>
    </p:spTree>
    <p:extLst>
      <p:ext uri="{BB962C8B-B14F-4D97-AF65-F5344CB8AC3E}">
        <p14:creationId xmlns:p14="http://schemas.microsoft.com/office/powerpoint/2010/main" val="393375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2F664-06D4-4184-AEE9-1BF14FFCD6AF}"/>
              </a:ext>
            </a:extLst>
          </p:cNvPr>
          <p:cNvSpPr>
            <a:spLocks noGrp="1"/>
          </p:cNvSpPr>
          <p:nvPr>
            <p:ph sz="quarter" idx="13"/>
          </p:nvPr>
        </p:nvSpPr>
        <p:spPr>
          <a:xfrm>
            <a:off x="161365" y="147918"/>
            <a:ext cx="11752729" cy="6710082"/>
          </a:xfrm>
        </p:spPr>
        <p:txBody>
          <a:bodyPr>
            <a:normAutofit/>
          </a:bodyPr>
          <a:lstStyle/>
          <a:p>
            <a:r>
              <a:rPr lang="fr-CM" sz="1600" dirty="0" err="1">
                <a:solidFill>
                  <a:srgbClr val="FF0000"/>
                </a:solidFill>
              </a:rPr>
              <a:t>QPushButton</a:t>
            </a:r>
            <a:r>
              <a:rPr lang="fr-CM" sz="1600" dirty="0">
                <a:solidFill>
                  <a:srgbClr val="FF0000"/>
                </a:solidFill>
              </a:rPr>
              <a:t> </a:t>
            </a:r>
            <a:r>
              <a:rPr lang="fr-CM" sz="1600" dirty="0"/>
              <a:t>*</a:t>
            </a:r>
            <a:r>
              <a:rPr lang="fr-CM" sz="1600" dirty="0" err="1"/>
              <a:t>fermerBtn</a:t>
            </a:r>
            <a:r>
              <a:rPr lang="fr-CM" sz="1600" dirty="0"/>
              <a:t> = new </a:t>
            </a:r>
            <a:r>
              <a:rPr lang="fr-CM" sz="1600" dirty="0" err="1">
                <a:solidFill>
                  <a:srgbClr val="FF0000"/>
                </a:solidFill>
              </a:rPr>
              <a:t>QPushButton</a:t>
            </a:r>
            <a:r>
              <a:rPr lang="fr-CM" sz="1600" dirty="0"/>
              <a:t>("Fermer");</a:t>
            </a:r>
          </a:p>
          <a:p>
            <a:r>
              <a:rPr lang="fr-CM" sz="1600" dirty="0">
                <a:solidFill>
                  <a:srgbClr val="FF0000"/>
                </a:solidFill>
              </a:rPr>
              <a:t>    </a:t>
            </a:r>
            <a:r>
              <a:rPr lang="fr-CM" sz="1600" dirty="0" err="1">
                <a:solidFill>
                  <a:srgbClr val="FF0000"/>
                </a:solidFill>
              </a:rPr>
              <a:t>connect</a:t>
            </a:r>
            <a:r>
              <a:rPr lang="fr-CM" sz="1600" dirty="0"/>
              <a:t>(</a:t>
            </a:r>
            <a:r>
              <a:rPr lang="fr-CM" sz="1600" dirty="0" err="1"/>
              <a:t>fermerBtn</a:t>
            </a:r>
            <a:r>
              <a:rPr lang="fr-CM" sz="1600" dirty="0"/>
              <a:t>,&amp;</a:t>
            </a:r>
            <a:r>
              <a:rPr lang="fr-CM" sz="1600" dirty="0" err="1">
                <a:solidFill>
                  <a:srgbClr val="FF0000"/>
                </a:solidFill>
              </a:rPr>
              <a:t>QPushButton</a:t>
            </a:r>
            <a:r>
              <a:rPr lang="fr-CM" sz="1600" dirty="0"/>
              <a:t>::</a:t>
            </a:r>
            <a:r>
              <a:rPr lang="fr-CM" sz="1600" dirty="0" err="1"/>
              <a:t>clicked</a:t>
            </a:r>
            <a:r>
              <a:rPr lang="fr-CM" sz="1600" dirty="0"/>
              <a:t>, </a:t>
            </a:r>
            <a:r>
              <a:rPr lang="fr-CM" sz="1600" dirty="0" err="1">
                <a:solidFill>
                  <a:schemeClr val="accent1">
                    <a:lumMod val="75000"/>
                  </a:schemeClr>
                </a:solidFill>
              </a:rPr>
              <a:t>this</a:t>
            </a:r>
            <a:r>
              <a:rPr lang="fr-CM" sz="1600" dirty="0"/>
              <a:t>, &amp;</a:t>
            </a:r>
            <a:r>
              <a:rPr lang="fr-CM" sz="1600" dirty="0" err="1"/>
              <a:t>FenetrePropos</a:t>
            </a:r>
            <a:r>
              <a:rPr lang="fr-CM" sz="1600" dirty="0"/>
              <a:t>::</a:t>
            </a:r>
            <a:r>
              <a:rPr lang="fr-CM" sz="1600" dirty="0" err="1"/>
              <a:t>accept</a:t>
            </a:r>
            <a:r>
              <a:rPr lang="fr-CM" sz="1600" dirty="0"/>
              <a:t>);</a:t>
            </a:r>
          </a:p>
          <a:p>
            <a:r>
              <a:rPr lang="fr-CM" sz="1600" dirty="0"/>
              <a:t>    </a:t>
            </a:r>
            <a:r>
              <a:rPr lang="fr-CM" sz="1600" dirty="0" err="1"/>
              <a:t>layout</a:t>
            </a:r>
            <a:r>
              <a:rPr lang="fr-CM" sz="1600" dirty="0"/>
              <a:t>-&gt;</a:t>
            </a:r>
            <a:r>
              <a:rPr lang="fr-CM" sz="1600" dirty="0" err="1"/>
              <a:t>addWidget</a:t>
            </a:r>
            <a:r>
              <a:rPr lang="fr-CM" sz="1600" dirty="0"/>
              <a:t>(</a:t>
            </a:r>
            <a:r>
              <a:rPr lang="fr-CM" sz="1600" dirty="0" err="1"/>
              <a:t>textEdit</a:t>
            </a:r>
            <a:r>
              <a:rPr lang="fr-CM" sz="1600" dirty="0"/>
              <a:t>);</a:t>
            </a:r>
          </a:p>
          <a:p>
            <a:r>
              <a:rPr lang="fr-CM" sz="1600" dirty="0"/>
              <a:t>    </a:t>
            </a:r>
            <a:r>
              <a:rPr lang="fr-CM" sz="1600" dirty="0" err="1"/>
              <a:t>setMinimumSize</a:t>
            </a:r>
            <a:r>
              <a:rPr lang="fr-CM" sz="1600" dirty="0"/>
              <a:t>(</a:t>
            </a:r>
            <a:r>
              <a:rPr lang="fr-CM" sz="1600" dirty="0">
                <a:solidFill>
                  <a:schemeClr val="accent4">
                    <a:lumMod val="75000"/>
                  </a:schemeClr>
                </a:solidFill>
              </a:rPr>
              <a:t>400, 300</a:t>
            </a:r>
            <a:r>
              <a:rPr lang="fr-CM" sz="1600" dirty="0"/>
              <a:t>);</a:t>
            </a:r>
          </a:p>
          <a:p>
            <a:r>
              <a:rPr lang="fr-CM" sz="1600" dirty="0"/>
              <a:t>    </a:t>
            </a:r>
            <a:r>
              <a:rPr lang="fr-CM" sz="1600" dirty="0" err="1"/>
              <a:t>layout</a:t>
            </a:r>
            <a:r>
              <a:rPr lang="fr-CM" sz="1600" dirty="0"/>
              <a:t>-&gt;</a:t>
            </a:r>
            <a:r>
              <a:rPr lang="fr-CM" sz="1600" dirty="0" err="1"/>
              <a:t>addWidget</a:t>
            </a:r>
            <a:r>
              <a:rPr lang="fr-CM" sz="1600" dirty="0"/>
              <a:t>(</a:t>
            </a:r>
            <a:r>
              <a:rPr lang="fr-CM" sz="1600" dirty="0" err="1"/>
              <a:t>fermerBtn</a:t>
            </a:r>
            <a:r>
              <a:rPr lang="fr-CM" sz="1600" dirty="0"/>
              <a:t>);</a:t>
            </a:r>
          </a:p>
          <a:p>
            <a:r>
              <a:rPr lang="fr-CM" sz="1600" dirty="0">
                <a:solidFill>
                  <a:srgbClr val="FFC000"/>
                </a:solidFill>
              </a:rPr>
              <a:t>}</a:t>
            </a:r>
          </a:p>
          <a:p>
            <a:endParaRPr lang="fr-CM" sz="1600" dirty="0">
              <a:solidFill>
                <a:srgbClr val="FFC000"/>
              </a:solidFill>
            </a:endParaRPr>
          </a:p>
        </p:txBody>
      </p:sp>
    </p:spTree>
    <p:extLst>
      <p:ext uri="{BB962C8B-B14F-4D97-AF65-F5344CB8AC3E}">
        <p14:creationId xmlns:p14="http://schemas.microsoft.com/office/powerpoint/2010/main" val="12905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0FA9-24E7-468C-8418-C337B9BAA86A}"/>
              </a:ext>
            </a:extLst>
          </p:cNvPr>
          <p:cNvSpPr>
            <a:spLocks noGrp="1"/>
          </p:cNvSpPr>
          <p:nvPr>
            <p:ph type="title"/>
          </p:nvPr>
        </p:nvSpPr>
        <p:spPr>
          <a:xfrm>
            <a:off x="913149" y="13399"/>
            <a:ext cx="10364451" cy="726189"/>
          </a:xfrm>
        </p:spPr>
        <p:txBody>
          <a:bodyPr/>
          <a:lstStyle/>
          <a:p>
            <a:r>
              <a:rPr lang="fr-FR" dirty="0"/>
              <a:t>EXTRAIT DE CODE POUR LES REGLES</a:t>
            </a:r>
            <a:endParaRPr lang="fr-CM" dirty="0"/>
          </a:p>
        </p:txBody>
      </p:sp>
      <p:sp>
        <p:nvSpPr>
          <p:cNvPr id="3" name="Content Placeholder 2">
            <a:extLst>
              <a:ext uri="{FF2B5EF4-FFF2-40B4-BE49-F238E27FC236}">
                <a16:creationId xmlns:a16="http://schemas.microsoft.com/office/drawing/2014/main" id="{892516C1-B6CE-49E0-8948-527848F5D1A8}"/>
              </a:ext>
            </a:extLst>
          </p:cNvPr>
          <p:cNvSpPr>
            <a:spLocks noGrp="1"/>
          </p:cNvSpPr>
          <p:nvPr>
            <p:ph sz="quarter" idx="13"/>
          </p:nvPr>
        </p:nvSpPr>
        <p:spPr>
          <a:xfrm>
            <a:off x="403411" y="914400"/>
            <a:ext cx="11241741" cy="5755341"/>
          </a:xfrm>
        </p:spPr>
        <p:txBody>
          <a:bodyPr>
            <a:normAutofit/>
          </a:bodyPr>
          <a:lstStyle/>
          <a:p>
            <a:r>
              <a:rPr lang="fr-CM" sz="1600" dirty="0">
                <a:highlight>
                  <a:srgbClr val="FF00FF"/>
                </a:highlight>
              </a:rPr>
              <a:t>#include </a:t>
            </a:r>
            <a:r>
              <a:rPr lang="fr-CM" sz="1600" dirty="0"/>
              <a:t>"</a:t>
            </a:r>
            <a:r>
              <a:rPr lang="fr-CM" sz="1600" dirty="0" err="1"/>
              <a:t>fenetrerules.h</a:t>
            </a:r>
            <a:r>
              <a:rPr lang="fr-CM" sz="1600" dirty="0"/>
              <a:t>"</a:t>
            </a:r>
          </a:p>
          <a:p>
            <a:r>
              <a:rPr lang="fr-CM" sz="1600" dirty="0">
                <a:highlight>
                  <a:srgbClr val="FF00FF"/>
                </a:highlight>
              </a:rPr>
              <a:t>#include </a:t>
            </a:r>
            <a:r>
              <a:rPr lang="fr-CM" sz="1600" dirty="0"/>
              <a:t>&lt;</a:t>
            </a:r>
            <a:r>
              <a:rPr lang="fr-CM" sz="1600" dirty="0" err="1"/>
              <a:t>QVBoxLayout</a:t>
            </a:r>
            <a:r>
              <a:rPr lang="fr-CM" sz="1600" dirty="0"/>
              <a:t>&gt;</a:t>
            </a:r>
          </a:p>
          <a:p>
            <a:r>
              <a:rPr lang="fr-CM" sz="1600" dirty="0">
                <a:highlight>
                  <a:srgbClr val="C0C0C0"/>
                </a:highlight>
              </a:rPr>
              <a:t>//#include &lt;</a:t>
            </a:r>
            <a:r>
              <a:rPr lang="fr-CM" sz="1600" dirty="0" err="1">
                <a:highlight>
                  <a:srgbClr val="C0C0C0"/>
                </a:highlight>
              </a:rPr>
              <a:t>QLabel</a:t>
            </a:r>
            <a:r>
              <a:rPr lang="fr-CM" sz="1600" dirty="0">
                <a:highlight>
                  <a:srgbClr val="C0C0C0"/>
                </a:highlight>
              </a:rPr>
              <a:t>&gt;</a:t>
            </a:r>
          </a:p>
          <a:p>
            <a:r>
              <a:rPr lang="fr-CM" sz="1600" dirty="0">
                <a:highlight>
                  <a:srgbClr val="FF00FF"/>
                </a:highlight>
              </a:rPr>
              <a:t>#include </a:t>
            </a:r>
            <a:r>
              <a:rPr lang="fr-CM" sz="1600" dirty="0"/>
              <a:t>&lt;</a:t>
            </a:r>
            <a:r>
              <a:rPr lang="fr-CM" sz="1600" dirty="0" err="1"/>
              <a:t>QPushButton</a:t>
            </a:r>
            <a:r>
              <a:rPr lang="fr-CM" sz="1600" dirty="0"/>
              <a:t>&gt;</a:t>
            </a:r>
          </a:p>
          <a:p>
            <a:r>
              <a:rPr lang="fr-CM" sz="1600" dirty="0">
                <a:highlight>
                  <a:srgbClr val="FF00FF"/>
                </a:highlight>
              </a:rPr>
              <a:t>#include </a:t>
            </a:r>
            <a:r>
              <a:rPr lang="fr-CM" sz="1600" dirty="0"/>
              <a:t>&lt;</a:t>
            </a:r>
            <a:r>
              <a:rPr lang="fr-CM" sz="1600" dirty="0" err="1"/>
              <a:t>QTextEdit</a:t>
            </a:r>
            <a:r>
              <a:rPr lang="fr-CM" sz="1600" dirty="0"/>
              <a:t>&gt;</a:t>
            </a:r>
          </a:p>
          <a:p>
            <a:r>
              <a:rPr lang="fr-CM" sz="1600" dirty="0" err="1"/>
              <a:t>FenetreRules</a:t>
            </a:r>
            <a:r>
              <a:rPr lang="fr-CM" sz="1600" dirty="0"/>
              <a:t>::</a:t>
            </a:r>
            <a:r>
              <a:rPr lang="fr-CM" sz="1600" dirty="0" err="1"/>
              <a:t>FenetreRules</a:t>
            </a:r>
            <a:r>
              <a:rPr lang="fr-CM" sz="1600" dirty="0"/>
              <a:t>(</a:t>
            </a:r>
            <a:r>
              <a:rPr lang="fr-CM" sz="1600" dirty="0" err="1"/>
              <a:t>QWidget</a:t>
            </a:r>
            <a:r>
              <a:rPr lang="fr-CM" sz="1600" dirty="0"/>
              <a:t> *parent)</a:t>
            </a:r>
          </a:p>
          <a:p>
            <a:r>
              <a:rPr lang="fr-CM" sz="1600" dirty="0"/>
              <a:t>    :</a:t>
            </a:r>
            <a:r>
              <a:rPr lang="fr-CM" sz="1600" dirty="0" err="1"/>
              <a:t>QDialog</a:t>
            </a:r>
            <a:r>
              <a:rPr lang="fr-CM" sz="1600" dirty="0"/>
              <a:t>(parent)</a:t>
            </a:r>
          </a:p>
          <a:p>
            <a:r>
              <a:rPr lang="fr-CM" sz="1600" dirty="0">
                <a:solidFill>
                  <a:srgbClr val="FFC000"/>
                </a:solidFill>
              </a:rPr>
              <a:t>{</a:t>
            </a:r>
          </a:p>
          <a:p>
            <a:r>
              <a:rPr lang="fr-CM" sz="1600" dirty="0"/>
              <a:t>    </a:t>
            </a:r>
            <a:r>
              <a:rPr lang="fr-CM" sz="1600" dirty="0" err="1"/>
              <a:t>setWindowTitle</a:t>
            </a:r>
            <a:r>
              <a:rPr lang="fr-CM" sz="1600" dirty="0">
                <a:solidFill>
                  <a:schemeClr val="accent4">
                    <a:lumMod val="75000"/>
                  </a:schemeClr>
                </a:solidFill>
              </a:rPr>
              <a:t>("Comment jouer ?");</a:t>
            </a:r>
          </a:p>
          <a:p>
            <a:r>
              <a:rPr lang="fr-CM" sz="1600" dirty="0"/>
              <a:t>    </a:t>
            </a:r>
            <a:r>
              <a:rPr lang="fr-CM" sz="1600" dirty="0" err="1"/>
              <a:t>setMinimumSize</a:t>
            </a:r>
            <a:r>
              <a:rPr lang="fr-CM" sz="1600" dirty="0"/>
              <a:t>(</a:t>
            </a:r>
            <a:r>
              <a:rPr lang="fr-CM" sz="1600" dirty="0">
                <a:solidFill>
                  <a:schemeClr val="accent4">
                    <a:lumMod val="75000"/>
                  </a:schemeClr>
                </a:solidFill>
              </a:rPr>
              <a:t>400, 300</a:t>
            </a:r>
            <a:r>
              <a:rPr lang="fr-CM" sz="1600" dirty="0"/>
              <a:t>);</a:t>
            </a:r>
          </a:p>
          <a:p>
            <a:r>
              <a:rPr lang="fr-CM" sz="1600" dirty="0"/>
              <a:t>    </a:t>
            </a:r>
            <a:r>
              <a:rPr lang="fr-CM" sz="1600" dirty="0" err="1"/>
              <a:t>setStyleSheet</a:t>
            </a:r>
            <a:r>
              <a:rPr lang="fr-CM" sz="1600" dirty="0">
                <a:solidFill>
                  <a:schemeClr val="accent4">
                    <a:lumMod val="75000"/>
                  </a:schemeClr>
                </a:solidFill>
              </a:rPr>
              <a:t>("background-</a:t>
            </a:r>
            <a:r>
              <a:rPr lang="fr-CM" sz="1600" dirty="0" err="1">
                <a:solidFill>
                  <a:schemeClr val="accent4">
                    <a:lumMod val="75000"/>
                  </a:schemeClr>
                </a:solidFill>
              </a:rPr>
              <a:t>color</a:t>
            </a:r>
            <a:r>
              <a:rPr lang="fr-CM" sz="1600" dirty="0">
                <a:solidFill>
                  <a:schemeClr val="accent4">
                    <a:lumMod val="75000"/>
                  </a:schemeClr>
                </a:solidFill>
              </a:rPr>
              <a:t>:#2b2d42; </a:t>
            </a:r>
            <a:r>
              <a:rPr lang="fr-CM" sz="1600" dirty="0" err="1">
                <a:solidFill>
                  <a:schemeClr val="accent4">
                    <a:lumMod val="75000"/>
                  </a:schemeClr>
                </a:solidFill>
              </a:rPr>
              <a:t>color:white</a:t>
            </a:r>
            <a:r>
              <a:rPr lang="fr-CM" sz="1600" dirty="0">
                <a:solidFill>
                  <a:schemeClr val="accent4">
                    <a:lumMod val="75000"/>
                  </a:schemeClr>
                </a:solidFill>
              </a:rPr>
              <a:t>; font-size:14px;"</a:t>
            </a:r>
            <a:r>
              <a:rPr lang="fr-CM" sz="1600" dirty="0"/>
              <a:t>);</a:t>
            </a:r>
          </a:p>
          <a:p>
            <a:r>
              <a:rPr lang="fr-CM" sz="1600" dirty="0">
                <a:solidFill>
                  <a:srgbClr val="FF0000"/>
                </a:solidFill>
              </a:rPr>
              <a:t>    </a:t>
            </a:r>
            <a:r>
              <a:rPr lang="fr-CM" sz="1600" dirty="0" err="1">
                <a:solidFill>
                  <a:srgbClr val="FF0000"/>
                </a:solidFill>
              </a:rPr>
              <a:t>QVBoxLayout</a:t>
            </a:r>
            <a:r>
              <a:rPr lang="fr-CM" sz="1600" dirty="0">
                <a:solidFill>
                  <a:srgbClr val="FF0000"/>
                </a:solidFill>
              </a:rPr>
              <a:t> </a:t>
            </a:r>
            <a:r>
              <a:rPr lang="fr-CM" sz="1600" dirty="0"/>
              <a:t>*</a:t>
            </a:r>
            <a:r>
              <a:rPr lang="fr-CM" sz="1600" dirty="0" err="1"/>
              <a:t>layout</a:t>
            </a:r>
            <a:r>
              <a:rPr lang="fr-CM" sz="1600" dirty="0"/>
              <a:t> = new </a:t>
            </a:r>
            <a:r>
              <a:rPr lang="fr-CM" sz="1600" dirty="0" err="1">
                <a:solidFill>
                  <a:srgbClr val="FF0000"/>
                </a:solidFill>
              </a:rPr>
              <a:t>QVBoxLayout</a:t>
            </a:r>
            <a:r>
              <a:rPr lang="fr-CM" sz="1600" dirty="0"/>
              <a:t>(</a:t>
            </a:r>
            <a:r>
              <a:rPr lang="fr-CM" sz="1600" dirty="0" err="1"/>
              <a:t>this</a:t>
            </a:r>
            <a:r>
              <a:rPr lang="fr-CM" sz="1600" dirty="0"/>
              <a:t>);</a:t>
            </a:r>
          </a:p>
          <a:p>
            <a:r>
              <a:rPr lang="fr-CM" sz="1600" dirty="0"/>
              <a:t>    </a:t>
            </a:r>
            <a:r>
              <a:rPr lang="fr-CM" sz="1600" dirty="0" err="1">
                <a:solidFill>
                  <a:srgbClr val="FF0000"/>
                </a:solidFill>
              </a:rPr>
              <a:t>QTextEdit</a:t>
            </a:r>
            <a:r>
              <a:rPr lang="fr-CM" sz="1600" dirty="0">
                <a:solidFill>
                  <a:srgbClr val="FF0000"/>
                </a:solidFill>
              </a:rPr>
              <a:t> </a:t>
            </a:r>
            <a:r>
              <a:rPr lang="fr-CM" sz="1600" dirty="0"/>
              <a:t>*</a:t>
            </a:r>
            <a:r>
              <a:rPr lang="fr-CM" sz="1600" dirty="0" err="1"/>
              <a:t>textEdit</a:t>
            </a:r>
            <a:r>
              <a:rPr lang="fr-CM" sz="1600" dirty="0"/>
              <a:t> = new </a:t>
            </a:r>
            <a:r>
              <a:rPr lang="fr-CM" sz="1600" dirty="0" err="1">
                <a:solidFill>
                  <a:srgbClr val="FF0000"/>
                </a:solidFill>
              </a:rPr>
              <a:t>QTextEdit</a:t>
            </a:r>
            <a:r>
              <a:rPr lang="fr-CM" sz="1600" dirty="0"/>
              <a:t>(</a:t>
            </a:r>
            <a:r>
              <a:rPr lang="fr-CM" sz="1600" dirty="0" err="1"/>
              <a:t>this</a:t>
            </a:r>
            <a:r>
              <a:rPr lang="fr-CM" sz="1600" dirty="0"/>
              <a:t>);</a:t>
            </a:r>
          </a:p>
        </p:txBody>
      </p:sp>
    </p:spTree>
    <p:extLst>
      <p:ext uri="{BB962C8B-B14F-4D97-AF65-F5344CB8AC3E}">
        <p14:creationId xmlns:p14="http://schemas.microsoft.com/office/powerpoint/2010/main" val="77379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EDCBF-5365-4B8D-A60E-E89D54ADC566}"/>
              </a:ext>
            </a:extLst>
          </p:cNvPr>
          <p:cNvSpPr>
            <a:spLocks noGrp="1"/>
          </p:cNvSpPr>
          <p:nvPr>
            <p:ph sz="quarter" idx="13"/>
          </p:nvPr>
        </p:nvSpPr>
        <p:spPr>
          <a:xfrm>
            <a:off x="336176" y="107576"/>
            <a:ext cx="11631706" cy="6615953"/>
          </a:xfrm>
        </p:spPr>
        <p:txBody>
          <a:bodyPr/>
          <a:lstStyle/>
          <a:p>
            <a:r>
              <a:rPr lang="fr-CM" dirty="0"/>
              <a:t> </a:t>
            </a:r>
            <a:r>
              <a:rPr lang="fr-CM" sz="1600" dirty="0" err="1">
                <a:solidFill>
                  <a:srgbClr val="FF0000"/>
                </a:solidFill>
              </a:rPr>
              <a:t>QVBoxLayout</a:t>
            </a:r>
            <a:r>
              <a:rPr lang="fr-CM" sz="1600" dirty="0">
                <a:solidFill>
                  <a:srgbClr val="FF0000"/>
                </a:solidFill>
              </a:rPr>
              <a:t> </a:t>
            </a:r>
            <a:r>
              <a:rPr lang="fr-CM" sz="1600" dirty="0"/>
              <a:t>*</a:t>
            </a:r>
            <a:r>
              <a:rPr lang="fr-CM" sz="1600" dirty="0" err="1"/>
              <a:t>layout</a:t>
            </a:r>
            <a:r>
              <a:rPr lang="fr-CM" sz="1600" dirty="0"/>
              <a:t> = new </a:t>
            </a:r>
            <a:r>
              <a:rPr lang="fr-CM" sz="1600" dirty="0" err="1">
                <a:solidFill>
                  <a:srgbClr val="FF0000"/>
                </a:solidFill>
              </a:rPr>
              <a:t>QVBoxLayout</a:t>
            </a:r>
            <a:r>
              <a:rPr lang="fr-CM" sz="1600" dirty="0"/>
              <a:t>(</a:t>
            </a:r>
            <a:r>
              <a:rPr lang="fr-CM" sz="1600" dirty="0" err="1">
                <a:solidFill>
                  <a:schemeClr val="accent1">
                    <a:lumMod val="75000"/>
                  </a:schemeClr>
                </a:solidFill>
              </a:rPr>
              <a:t>this</a:t>
            </a:r>
            <a:r>
              <a:rPr lang="fr-CM" sz="1600" dirty="0"/>
              <a:t>);</a:t>
            </a:r>
          </a:p>
          <a:p>
            <a:r>
              <a:rPr lang="fr-CM" sz="1600" dirty="0">
                <a:solidFill>
                  <a:srgbClr val="FF0000"/>
                </a:solidFill>
              </a:rPr>
              <a:t>    </a:t>
            </a:r>
            <a:r>
              <a:rPr lang="fr-CM" sz="1600" dirty="0" err="1">
                <a:solidFill>
                  <a:srgbClr val="FF0000"/>
                </a:solidFill>
              </a:rPr>
              <a:t>QTextEdit</a:t>
            </a:r>
            <a:r>
              <a:rPr lang="fr-CM" sz="1600" dirty="0">
                <a:solidFill>
                  <a:srgbClr val="FF0000"/>
                </a:solidFill>
              </a:rPr>
              <a:t> </a:t>
            </a:r>
            <a:r>
              <a:rPr lang="fr-CM" sz="1600" dirty="0"/>
              <a:t>*</a:t>
            </a:r>
            <a:r>
              <a:rPr lang="fr-CM" sz="1600" dirty="0" err="1"/>
              <a:t>textEdit</a:t>
            </a:r>
            <a:r>
              <a:rPr lang="fr-CM" sz="1600" dirty="0"/>
              <a:t> = new </a:t>
            </a:r>
            <a:r>
              <a:rPr lang="fr-CM" sz="1600" dirty="0" err="1">
                <a:solidFill>
                  <a:srgbClr val="FF0000"/>
                </a:solidFill>
              </a:rPr>
              <a:t>QTextEdit</a:t>
            </a:r>
            <a:r>
              <a:rPr lang="fr-CM" sz="1600" dirty="0"/>
              <a:t>(</a:t>
            </a:r>
            <a:r>
              <a:rPr lang="fr-CM" sz="1600" dirty="0" err="1">
                <a:solidFill>
                  <a:schemeClr val="accent1">
                    <a:lumMod val="75000"/>
                  </a:schemeClr>
                </a:solidFill>
              </a:rPr>
              <a:t>this</a:t>
            </a:r>
            <a:r>
              <a:rPr lang="fr-CM" sz="1600" dirty="0">
                <a:solidFill>
                  <a:schemeClr val="accent1">
                    <a:lumMod val="75000"/>
                  </a:schemeClr>
                </a:solidFill>
              </a:rPr>
              <a:t>)</a:t>
            </a:r>
            <a:r>
              <a:rPr lang="fr-CM" sz="1600" dirty="0"/>
              <a:t>;</a:t>
            </a:r>
          </a:p>
          <a:p>
            <a:r>
              <a:rPr lang="fr-CM" sz="1600" dirty="0"/>
              <a:t>    </a:t>
            </a:r>
            <a:r>
              <a:rPr lang="fr-CM" sz="1600" dirty="0">
                <a:solidFill>
                  <a:schemeClr val="bg1">
                    <a:lumMod val="50000"/>
                  </a:schemeClr>
                </a:solidFill>
              </a:rPr>
              <a:t>//label-&gt;</a:t>
            </a:r>
            <a:r>
              <a:rPr lang="fr-CM" sz="1600" dirty="0" err="1">
                <a:solidFill>
                  <a:schemeClr val="bg1">
                    <a:lumMod val="50000"/>
                  </a:schemeClr>
                </a:solidFill>
              </a:rPr>
              <a:t>setWordWrap</a:t>
            </a:r>
            <a:r>
              <a:rPr lang="fr-CM" sz="1600" dirty="0">
                <a:solidFill>
                  <a:schemeClr val="bg1">
                    <a:lumMod val="50000"/>
                  </a:schemeClr>
                </a:solidFill>
              </a:rPr>
              <a:t>(</a:t>
            </a:r>
            <a:r>
              <a:rPr lang="fr-CM" sz="1600" dirty="0" err="1">
                <a:solidFill>
                  <a:schemeClr val="bg1">
                    <a:lumMod val="50000"/>
                  </a:schemeClr>
                </a:solidFill>
              </a:rPr>
              <a:t>true</a:t>
            </a:r>
            <a:r>
              <a:rPr lang="fr-CM" sz="1600" dirty="0">
                <a:solidFill>
                  <a:schemeClr val="bg1">
                    <a:lumMod val="50000"/>
                  </a:schemeClr>
                </a:solidFill>
              </a:rPr>
              <a:t>);</a:t>
            </a:r>
          </a:p>
          <a:p>
            <a:r>
              <a:rPr lang="fr-CM" sz="1600" dirty="0"/>
              <a:t>    </a:t>
            </a:r>
            <a:r>
              <a:rPr lang="fr-CM" sz="1600" dirty="0" err="1"/>
              <a:t>textEdit</a:t>
            </a:r>
            <a:r>
              <a:rPr lang="fr-CM" sz="1600" dirty="0"/>
              <a:t>-&gt;</a:t>
            </a:r>
            <a:r>
              <a:rPr lang="fr-CM" sz="1600" dirty="0" err="1"/>
              <a:t>setReadOnly</a:t>
            </a:r>
            <a:r>
              <a:rPr lang="fr-CM" sz="1600" dirty="0"/>
              <a:t>(</a:t>
            </a:r>
            <a:r>
              <a:rPr lang="fr-CM" sz="1600" dirty="0" err="1"/>
              <a:t>true</a:t>
            </a:r>
            <a:r>
              <a:rPr lang="fr-CM" sz="1600" dirty="0"/>
              <a:t>);</a:t>
            </a:r>
          </a:p>
          <a:p>
            <a:r>
              <a:rPr lang="fr-CM" sz="1600" dirty="0"/>
              <a:t>    </a:t>
            </a:r>
            <a:r>
              <a:rPr lang="fr-CM" sz="1600" dirty="0">
                <a:solidFill>
                  <a:schemeClr val="bg1">
                    <a:lumMod val="50000"/>
                  </a:schemeClr>
                </a:solidFill>
              </a:rPr>
              <a:t>//label-&gt;</a:t>
            </a:r>
            <a:r>
              <a:rPr lang="fr-CM" sz="1600" dirty="0" err="1">
                <a:solidFill>
                  <a:schemeClr val="bg1">
                    <a:lumMod val="50000"/>
                  </a:schemeClr>
                </a:solidFill>
              </a:rPr>
              <a:t>setText</a:t>
            </a:r>
            <a:r>
              <a:rPr lang="fr-CM" sz="1600" dirty="0">
                <a:solidFill>
                  <a:schemeClr val="bg1">
                    <a:lumMod val="50000"/>
                  </a:schemeClr>
                </a:solidFill>
              </a:rPr>
              <a:t>();</a:t>
            </a:r>
          </a:p>
          <a:p>
            <a:r>
              <a:rPr lang="fr-CM" sz="1600" dirty="0"/>
              <a:t>    </a:t>
            </a:r>
            <a:r>
              <a:rPr lang="fr-CM" sz="1600" dirty="0" err="1"/>
              <a:t>textEdit</a:t>
            </a:r>
            <a:r>
              <a:rPr lang="fr-CM" sz="1600" dirty="0"/>
              <a:t>-&gt;</a:t>
            </a:r>
            <a:r>
              <a:rPr lang="fr-CM" sz="1600" dirty="0" err="1"/>
              <a:t>setText</a:t>
            </a:r>
            <a:r>
              <a:rPr lang="fr-CM" sz="1600" dirty="0"/>
              <a:t>( TEXTE);</a:t>
            </a:r>
          </a:p>
          <a:p>
            <a:r>
              <a:rPr lang="fr-CM" sz="1600" dirty="0" err="1">
                <a:solidFill>
                  <a:srgbClr val="FF0000"/>
                </a:solidFill>
              </a:rPr>
              <a:t>QPushButton</a:t>
            </a:r>
            <a:r>
              <a:rPr lang="fr-CM" sz="1600" dirty="0">
                <a:solidFill>
                  <a:srgbClr val="FF0000"/>
                </a:solidFill>
              </a:rPr>
              <a:t> </a:t>
            </a:r>
            <a:r>
              <a:rPr lang="fr-CM" sz="1600" dirty="0"/>
              <a:t>*</a:t>
            </a:r>
            <a:r>
              <a:rPr lang="fr-CM" sz="1600" dirty="0" err="1"/>
              <a:t>fermerBtn</a:t>
            </a:r>
            <a:r>
              <a:rPr lang="fr-CM" sz="1600" dirty="0"/>
              <a:t> = new</a:t>
            </a:r>
            <a:r>
              <a:rPr lang="fr-CM" sz="1600" dirty="0">
                <a:solidFill>
                  <a:srgbClr val="FF0000"/>
                </a:solidFill>
              </a:rPr>
              <a:t> </a:t>
            </a:r>
            <a:r>
              <a:rPr lang="fr-CM" sz="1600" dirty="0" err="1">
                <a:solidFill>
                  <a:srgbClr val="FF0000"/>
                </a:solidFill>
              </a:rPr>
              <a:t>QPushButton</a:t>
            </a:r>
            <a:r>
              <a:rPr lang="fr-CM" sz="1600" dirty="0"/>
              <a:t>("Fermer");</a:t>
            </a:r>
          </a:p>
          <a:p>
            <a:r>
              <a:rPr lang="fr-CM" sz="1600" dirty="0">
                <a:solidFill>
                  <a:srgbClr val="FF0000"/>
                </a:solidFill>
              </a:rPr>
              <a:t>    </a:t>
            </a:r>
            <a:r>
              <a:rPr lang="fr-CM" sz="1600" dirty="0" err="1">
                <a:solidFill>
                  <a:srgbClr val="FF0000"/>
                </a:solidFill>
              </a:rPr>
              <a:t>connect</a:t>
            </a:r>
            <a:r>
              <a:rPr lang="fr-CM" sz="1600" dirty="0"/>
              <a:t>(</a:t>
            </a:r>
            <a:r>
              <a:rPr lang="fr-CM" sz="1600" dirty="0" err="1"/>
              <a:t>fermerBtn</a:t>
            </a:r>
            <a:r>
              <a:rPr lang="fr-CM" sz="1600" dirty="0"/>
              <a:t>,&amp;</a:t>
            </a:r>
            <a:r>
              <a:rPr lang="fr-CM" sz="1600" dirty="0" err="1">
                <a:solidFill>
                  <a:srgbClr val="FF0000"/>
                </a:solidFill>
              </a:rPr>
              <a:t>QPushButton</a:t>
            </a:r>
            <a:r>
              <a:rPr lang="fr-CM" sz="1600" dirty="0"/>
              <a:t>::</a:t>
            </a:r>
            <a:r>
              <a:rPr lang="fr-CM" sz="1600" dirty="0" err="1"/>
              <a:t>clicked</a:t>
            </a:r>
            <a:r>
              <a:rPr lang="fr-CM" sz="1600" dirty="0"/>
              <a:t>, </a:t>
            </a:r>
            <a:r>
              <a:rPr lang="fr-CM" sz="1600" dirty="0" err="1"/>
              <a:t>this</a:t>
            </a:r>
            <a:r>
              <a:rPr lang="fr-CM" sz="1600" dirty="0"/>
              <a:t>, &amp;</a:t>
            </a:r>
            <a:r>
              <a:rPr lang="fr-CM" sz="1600" dirty="0" err="1"/>
              <a:t>FenetreRules</a:t>
            </a:r>
            <a:r>
              <a:rPr lang="fr-CM" sz="1600" dirty="0"/>
              <a:t>::</a:t>
            </a:r>
            <a:r>
              <a:rPr lang="fr-CM" sz="1600" dirty="0" err="1"/>
              <a:t>accept</a:t>
            </a:r>
            <a:r>
              <a:rPr lang="fr-CM" sz="1600" dirty="0"/>
              <a:t>);</a:t>
            </a:r>
          </a:p>
          <a:p>
            <a:r>
              <a:rPr lang="fr-CM" sz="1600" dirty="0"/>
              <a:t>    </a:t>
            </a:r>
            <a:r>
              <a:rPr lang="fr-CM" sz="1600" dirty="0" err="1"/>
              <a:t>layout</a:t>
            </a:r>
            <a:r>
              <a:rPr lang="fr-CM" sz="1600" dirty="0"/>
              <a:t>-&gt;</a:t>
            </a:r>
            <a:r>
              <a:rPr lang="fr-CM" sz="1600" dirty="0" err="1"/>
              <a:t>addWidget</a:t>
            </a:r>
            <a:r>
              <a:rPr lang="fr-CM" sz="1600" dirty="0"/>
              <a:t>(</a:t>
            </a:r>
            <a:r>
              <a:rPr lang="fr-CM" sz="1600" dirty="0" err="1"/>
              <a:t>textEdit</a:t>
            </a:r>
            <a:r>
              <a:rPr lang="fr-CM" sz="1600" dirty="0"/>
              <a:t>);</a:t>
            </a:r>
          </a:p>
          <a:p>
            <a:r>
              <a:rPr lang="fr-CM" sz="1600" dirty="0"/>
              <a:t>    </a:t>
            </a:r>
            <a:r>
              <a:rPr lang="fr-CM" sz="1600" dirty="0" err="1"/>
              <a:t>setMinimumSize</a:t>
            </a:r>
            <a:r>
              <a:rPr lang="fr-CM" sz="1600" dirty="0"/>
              <a:t>(</a:t>
            </a:r>
            <a:r>
              <a:rPr lang="fr-CM" sz="1600" dirty="0">
                <a:solidFill>
                  <a:schemeClr val="accent4">
                    <a:lumMod val="75000"/>
                  </a:schemeClr>
                </a:solidFill>
              </a:rPr>
              <a:t>400, 300);</a:t>
            </a:r>
          </a:p>
          <a:p>
            <a:r>
              <a:rPr lang="fr-CM" sz="1600" dirty="0"/>
              <a:t>    </a:t>
            </a:r>
            <a:r>
              <a:rPr lang="fr-CM" sz="1600" dirty="0" err="1"/>
              <a:t>layout</a:t>
            </a:r>
            <a:r>
              <a:rPr lang="fr-CM" sz="1600" dirty="0"/>
              <a:t>-&gt;</a:t>
            </a:r>
            <a:r>
              <a:rPr lang="fr-CM" sz="1600" dirty="0" err="1"/>
              <a:t>addWidget</a:t>
            </a:r>
            <a:r>
              <a:rPr lang="fr-CM" sz="1600" dirty="0"/>
              <a:t>(</a:t>
            </a:r>
            <a:r>
              <a:rPr lang="fr-CM" sz="1600" dirty="0" err="1"/>
              <a:t>fermerBtn</a:t>
            </a:r>
            <a:r>
              <a:rPr lang="fr-CM" sz="1600" dirty="0"/>
              <a:t>);</a:t>
            </a:r>
          </a:p>
          <a:p>
            <a:r>
              <a:rPr lang="fr-CM" sz="1600" dirty="0">
                <a:solidFill>
                  <a:srgbClr val="FFFF00"/>
                </a:solidFill>
              </a:rPr>
              <a:t>}</a:t>
            </a:r>
          </a:p>
          <a:p>
            <a:endParaRPr lang="fr-CM" sz="1600" dirty="0"/>
          </a:p>
          <a:p>
            <a:endParaRPr lang="fr-CM" sz="1600" dirty="0"/>
          </a:p>
        </p:txBody>
      </p:sp>
    </p:spTree>
    <p:extLst>
      <p:ext uri="{BB962C8B-B14F-4D97-AF65-F5344CB8AC3E}">
        <p14:creationId xmlns:p14="http://schemas.microsoft.com/office/powerpoint/2010/main" val="179844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5F09-F204-418B-864D-39B1A0DAB108}"/>
              </a:ext>
            </a:extLst>
          </p:cNvPr>
          <p:cNvSpPr>
            <a:spLocks noGrp="1"/>
          </p:cNvSpPr>
          <p:nvPr>
            <p:ph type="title"/>
          </p:nvPr>
        </p:nvSpPr>
        <p:spPr>
          <a:xfrm>
            <a:off x="913774" y="1"/>
            <a:ext cx="10364451" cy="632012"/>
          </a:xfrm>
        </p:spPr>
        <p:txBody>
          <a:bodyPr/>
          <a:lstStyle/>
          <a:p>
            <a:r>
              <a:rPr lang="fr-FR" dirty="0"/>
              <a:t>EXTRAIT TU CODES DU JEU PROPREMENT DIT</a:t>
            </a:r>
            <a:endParaRPr lang="fr-CM" dirty="0"/>
          </a:p>
        </p:txBody>
      </p:sp>
      <p:sp>
        <p:nvSpPr>
          <p:cNvPr id="3" name="Content Placeholder 2">
            <a:extLst>
              <a:ext uri="{FF2B5EF4-FFF2-40B4-BE49-F238E27FC236}">
                <a16:creationId xmlns:a16="http://schemas.microsoft.com/office/drawing/2014/main" id="{ABB08E48-2A14-40FB-8751-10A8B233BAA3}"/>
              </a:ext>
            </a:extLst>
          </p:cNvPr>
          <p:cNvSpPr>
            <a:spLocks noGrp="1"/>
          </p:cNvSpPr>
          <p:nvPr>
            <p:ph sz="quarter" idx="13"/>
          </p:nvPr>
        </p:nvSpPr>
        <p:spPr>
          <a:xfrm>
            <a:off x="363071" y="632013"/>
            <a:ext cx="11470341" cy="6225985"/>
          </a:xfrm>
        </p:spPr>
        <p:txBody>
          <a:bodyPr/>
          <a:lstStyle/>
          <a:p>
            <a:r>
              <a:rPr lang="fr-CM" sz="1600" dirty="0">
                <a:solidFill>
                  <a:srgbClr val="FF0000"/>
                </a:solidFill>
              </a:rPr>
              <a:t>#include </a:t>
            </a:r>
            <a:r>
              <a:rPr lang="fr-CM" sz="1600" dirty="0"/>
              <a:t>"</a:t>
            </a:r>
            <a:r>
              <a:rPr lang="fr-CM" sz="1600" dirty="0" err="1">
                <a:solidFill>
                  <a:schemeClr val="accent4">
                    <a:lumMod val="60000"/>
                    <a:lumOff val="40000"/>
                  </a:schemeClr>
                </a:solidFill>
              </a:rPr>
              <a:t>jeutripeaks.h</a:t>
            </a:r>
            <a:r>
              <a:rPr lang="fr-CM" sz="1600" dirty="0">
                <a:solidFill>
                  <a:schemeClr val="accent4">
                    <a:lumMod val="60000"/>
                    <a:lumOff val="40000"/>
                  </a:schemeClr>
                </a:solidFill>
              </a:rPr>
              <a:t>"</a:t>
            </a:r>
          </a:p>
          <a:p>
            <a:r>
              <a:rPr lang="fr-CM" sz="1600" dirty="0">
                <a:solidFill>
                  <a:srgbClr val="FF0000"/>
                </a:solidFill>
              </a:rPr>
              <a:t>#include </a:t>
            </a:r>
            <a:r>
              <a:rPr lang="fr-CM" sz="1600" dirty="0"/>
              <a:t>&lt;</a:t>
            </a:r>
            <a:r>
              <a:rPr lang="fr-CM" sz="1600" dirty="0" err="1">
                <a:solidFill>
                  <a:schemeClr val="accent4">
                    <a:lumMod val="60000"/>
                    <a:lumOff val="40000"/>
                  </a:schemeClr>
                </a:solidFill>
              </a:rPr>
              <a:t>QRandomGenerator</a:t>
            </a:r>
            <a:r>
              <a:rPr lang="fr-CM" sz="1600" dirty="0">
                <a:solidFill>
                  <a:schemeClr val="accent4">
                    <a:lumMod val="60000"/>
                    <a:lumOff val="40000"/>
                  </a:schemeClr>
                </a:solidFill>
              </a:rPr>
              <a:t>&gt;</a:t>
            </a:r>
          </a:p>
          <a:p>
            <a:r>
              <a:rPr lang="fr-CM" sz="1600" dirty="0">
                <a:solidFill>
                  <a:srgbClr val="FF0000"/>
                </a:solidFill>
              </a:rPr>
              <a:t>#include </a:t>
            </a:r>
            <a:r>
              <a:rPr lang="fr-CM" sz="1600" dirty="0">
                <a:solidFill>
                  <a:schemeClr val="accent4">
                    <a:lumMod val="60000"/>
                    <a:lumOff val="40000"/>
                  </a:schemeClr>
                </a:solidFill>
              </a:rPr>
              <a:t>&lt;</a:t>
            </a:r>
            <a:r>
              <a:rPr lang="fr-CM" sz="1600" dirty="0" err="1">
                <a:solidFill>
                  <a:schemeClr val="accent4">
                    <a:lumMod val="60000"/>
                    <a:lumOff val="40000"/>
                  </a:schemeClr>
                </a:solidFill>
              </a:rPr>
              <a:t>QDebug</a:t>
            </a:r>
            <a:r>
              <a:rPr lang="fr-CM" sz="1600" dirty="0">
                <a:solidFill>
                  <a:schemeClr val="accent4">
                    <a:lumMod val="60000"/>
                    <a:lumOff val="40000"/>
                  </a:schemeClr>
                </a:solidFill>
              </a:rPr>
              <a:t>&gt;</a:t>
            </a:r>
          </a:p>
          <a:p>
            <a:r>
              <a:rPr lang="fr-CM" sz="1600" dirty="0" err="1"/>
              <a:t>JeuTripeaks</a:t>
            </a:r>
            <a:r>
              <a:rPr lang="fr-CM" sz="1600" dirty="0"/>
              <a:t>::</a:t>
            </a:r>
            <a:r>
              <a:rPr lang="fr-CM" sz="1600" dirty="0" err="1"/>
              <a:t>JeuTripeaks</a:t>
            </a:r>
            <a:r>
              <a:rPr lang="fr-CM" sz="1600" dirty="0"/>
              <a:t>(</a:t>
            </a:r>
            <a:r>
              <a:rPr lang="fr-CM" sz="1600" dirty="0" err="1">
                <a:solidFill>
                  <a:srgbClr val="FF0000"/>
                </a:solidFill>
              </a:rPr>
              <a:t>QGraphicsView</a:t>
            </a:r>
            <a:r>
              <a:rPr lang="fr-CM" sz="1600" dirty="0">
                <a:solidFill>
                  <a:srgbClr val="FF0000"/>
                </a:solidFill>
              </a:rPr>
              <a:t> </a:t>
            </a:r>
            <a:r>
              <a:rPr lang="fr-CM" sz="1600" dirty="0"/>
              <a:t>*</a:t>
            </a:r>
            <a:r>
              <a:rPr lang="fr-CM" sz="1600" dirty="0" err="1"/>
              <a:t>vueParent</a:t>
            </a:r>
            <a:r>
              <a:rPr lang="fr-CM" sz="1600" dirty="0"/>
              <a:t>) : vue(</a:t>
            </a:r>
            <a:r>
              <a:rPr lang="fr-CM" sz="1600" dirty="0" err="1"/>
              <a:t>vueParent</a:t>
            </a:r>
            <a:r>
              <a:rPr lang="fr-CM" sz="1600" dirty="0"/>
              <a:t>) {</a:t>
            </a:r>
          </a:p>
          <a:p>
            <a:r>
              <a:rPr lang="fr-CM" sz="1600" dirty="0"/>
              <a:t>    </a:t>
            </a:r>
            <a:r>
              <a:rPr lang="fr-CM" sz="1600" dirty="0" err="1"/>
              <a:t>scene</a:t>
            </a:r>
            <a:r>
              <a:rPr lang="fr-CM" sz="1600" dirty="0"/>
              <a:t> = new </a:t>
            </a:r>
            <a:r>
              <a:rPr lang="fr-CM" sz="1600" dirty="0" err="1">
                <a:solidFill>
                  <a:srgbClr val="C00000"/>
                </a:solidFill>
              </a:rPr>
              <a:t>QGraphicsScene</a:t>
            </a:r>
            <a:r>
              <a:rPr lang="fr-CM" sz="1600" dirty="0"/>
              <a:t>(</a:t>
            </a:r>
            <a:r>
              <a:rPr lang="fr-CM" sz="1600" dirty="0" err="1"/>
              <a:t>this</a:t>
            </a:r>
            <a:r>
              <a:rPr lang="fr-CM" sz="1600" dirty="0"/>
              <a:t>);        </a:t>
            </a:r>
            <a:r>
              <a:rPr lang="fr-CM" sz="1600" dirty="0">
                <a:solidFill>
                  <a:schemeClr val="bg1">
                    <a:lumMod val="50000"/>
                  </a:schemeClr>
                </a:solidFill>
              </a:rPr>
              <a:t>// Création de la scène</a:t>
            </a:r>
          </a:p>
          <a:p>
            <a:r>
              <a:rPr lang="fr-CM" sz="1600" dirty="0"/>
              <a:t>    vue-&gt;</a:t>
            </a:r>
            <a:r>
              <a:rPr lang="fr-CM" sz="1600" dirty="0" err="1"/>
              <a:t>setScene</a:t>
            </a:r>
            <a:r>
              <a:rPr lang="fr-CM" sz="1600" dirty="0"/>
              <a:t>(</a:t>
            </a:r>
            <a:r>
              <a:rPr lang="fr-CM" sz="1600" dirty="0" err="1"/>
              <a:t>scene</a:t>
            </a:r>
            <a:r>
              <a:rPr lang="fr-CM" sz="1600" dirty="0"/>
              <a:t>);        </a:t>
            </a:r>
            <a:r>
              <a:rPr lang="fr-CM" sz="1600" dirty="0">
                <a:solidFill>
                  <a:schemeClr val="bg1">
                    <a:lumMod val="50000"/>
                  </a:schemeClr>
                </a:solidFill>
              </a:rPr>
              <a:t>// Associe la scène à la vue</a:t>
            </a:r>
          </a:p>
          <a:p>
            <a:r>
              <a:rPr lang="fr-CM" sz="1600" dirty="0"/>
              <a:t>    vue-&gt;</a:t>
            </a:r>
            <a:r>
              <a:rPr lang="fr-CM" sz="1600" dirty="0" err="1"/>
              <a:t>setRenderHint</a:t>
            </a:r>
            <a:r>
              <a:rPr lang="fr-CM" sz="1600" dirty="0"/>
              <a:t>(</a:t>
            </a:r>
            <a:r>
              <a:rPr lang="fr-CM" sz="1600" dirty="0" err="1"/>
              <a:t>QPainter</a:t>
            </a:r>
            <a:r>
              <a:rPr lang="fr-CM" sz="1600" dirty="0"/>
              <a:t>::</a:t>
            </a:r>
            <a:r>
              <a:rPr lang="fr-CM" sz="1600" dirty="0" err="1"/>
              <a:t>Antialiasing</a:t>
            </a:r>
            <a:r>
              <a:rPr lang="fr-CM" sz="1600" dirty="0"/>
              <a:t>);</a:t>
            </a:r>
          </a:p>
          <a:p>
            <a:r>
              <a:rPr lang="fr-CM" sz="1600" dirty="0"/>
              <a:t>    </a:t>
            </a:r>
            <a:r>
              <a:rPr lang="fr-CM" sz="1600" dirty="0" err="1"/>
              <a:t>scene</a:t>
            </a:r>
            <a:r>
              <a:rPr lang="fr-CM" sz="1600" dirty="0"/>
              <a:t>-&gt;</a:t>
            </a:r>
            <a:r>
              <a:rPr lang="fr-CM" sz="1600" dirty="0" err="1"/>
              <a:t>setSceneRect</a:t>
            </a:r>
            <a:r>
              <a:rPr lang="fr-CM" sz="1600" dirty="0"/>
              <a:t>(</a:t>
            </a:r>
            <a:r>
              <a:rPr lang="fr-CM" sz="1600" dirty="0">
                <a:solidFill>
                  <a:schemeClr val="accent4">
                    <a:lumMod val="75000"/>
                  </a:schemeClr>
                </a:solidFill>
              </a:rPr>
              <a:t>0, 0, 1280, 660</a:t>
            </a:r>
            <a:r>
              <a:rPr lang="fr-CM" sz="1600" dirty="0"/>
              <a:t>);                   </a:t>
            </a:r>
            <a:r>
              <a:rPr lang="fr-CM" sz="1600" dirty="0">
                <a:solidFill>
                  <a:schemeClr val="bg1">
                    <a:lumMod val="50000"/>
                  </a:schemeClr>
                </a:solidFill>
              </a:rPr>
              <a:t>// Taille de la scène</a:t>
            </a:r>
          </a:p>
          <a:p>
            <a:endParaRPr lang="fr-CM" sz="1600" dirty="0">
              <a:solidFill>
                <a:schemeClr val="bg1">
                  <a:lumMod val="50000"/>
                </a:schemeClr>
              </a:solidFill>
            </a:endParaRPr>
          </a:p>
          <a:p>
            <a:endParaRPr lang="fr-CM" dirty="0"/>
          </a:p>
        </p:txBody>
      </p:sp>
    </p:spTree>
    <p:extLst>
      <p:ext uri="{BB962C8B-B14F-4D97-AF65-F5344CB8AC3E}">
        <p14:creationId xmlns:p14="http://schemas.microsoft.com/office/powerpoint/2010/main" val="207398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D632-DF34-4E6B-9402-9C4BA53F2323}"/>
              </a:ext>
            </a:extLst>
          </p:cNvPr>
          <p:cNvSpPr>
            <a:spLocks noGrp="1"/>
          </p:cNvSpPr>
          <p:nvPr>
            <p:ph type="title"/>
          </p:nvPr>
        </p:nvSpPr>
        <p:spPr/>
        <p:txBody>
          <a:bodyPr>
            <a:normAutofit/>
          </a:bodyPr>
          <a:lstStyle/>
          <a:p>
            <a:r>
              <a:rPr lang="fr-FR"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DESCRIPTION GENERALE</a:t>
            </a:r>
            <a:br>
              <a:rPr lang="fr-CM"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fr-CM" sz="4000" dirty="0"/>
          </a:p>
        </p:txBody>
      </p:sp>
      <p:sp>
        <p:nvSpPr>
          <p:cNvPr id="3" name="Content Placeholder 2">
            <a:extLst>
              <a:ext uri="{FF2B5EF4-FFF2-40B4-BE49-F238E27FC236}">
                <a16:creationId xmlns:a16="http://schemas.microsoft.com/office/drawing/2014/main" id="{FC82D7D9-2247-46EA-B4BB-A7AD258B7CB4}"/>
              </a:ext>
            </a:extLst>
          </p:cNvPr>
          <p:cNvSpPr>
            <a:spLocks noGrp="1"/>
          </p:cNvSpPr>
          <p:nvPr>
            <p:ph sz="quarter" idx="13"/>
          </p:nvPr>
        </p:nvSpPr>
        <p:spPr/>
        <p:txBody>
          <a:bodyPr>
            <a:noAutofit/>
          </a:bodyPr>
          <a:lstStyle/>
          <a:p>
            <a:pPr algn="just"/>
            <a:r>
              <a:rPr lang="fr-FR" sz="1600" dirty="0">
                <a:latin typeface="Book Antiqua" panose="02040602050305030304" pitchFamily="18" charset="0"/>
              </a:rPr>
              <a:t>Le projet consiste à développer une version numérique du jeu de cartes </a:t>
            </a:r>
            <a:r>
              <a:rPr lang="fr-FR" sz="1600" dirty="0" err="1">
                <a:latin typeface="Book Antiqua" panose="02040602050305030304" pitchFamily="18" charset="0"/>
              </a:rPr>
              <a:t>TriPeaks</a:t>
            </a:r>
            <a:r>
              <a:rPr lang="fr-FR" sz="1600" dirty="0">
                <a:latin typeface="Book Antiqua" panose="02040602050305030304" pitchFamily="18" charset="0"/>
              </a:rPr>
              <a:t>, une variante dynamique et populaire du solitaire classique. Destiné aux ordinateurs (Windows, Linux, Mac), le jeu vise une expérience utilisateur fluide, esthétique et accessible, sans connexion Internet ni publicités. Les utilisateurs ciblés recherchent un jeu simple à prendre en main, visuellement attrayant et entièrement gratuit. L’application comportera 52 cartes, une interface intuitive, des effets visuels et sonores, une gestion des scores, et des fonctionnalités de sauvegarde. Le jeu fonctionnera hors ligne, en mode solo, avec une interface en français et une faible consommation de mémoire (&lt; 150 Mo). Le développement s’appuie sur C++ avec la bibliothèque Qt, dans le respect des bonnes pratiques (modularité, portabilité, normes C++17). Le projet dépend de la disponibilité de l’équipe et des ressources graphiques, et vise à offrir un produit stable, maintenable et prêt pour d’éventuelles évolutions futures (multilingue, mobile, multijoueur).</a:t>
            </a:r>
            <a:endParaRPr lang="fr-CM" sz="1600" dirty="0">
              <a:latin typeface="Book Antiqua" panose="02040602050305030304" pitchFamily="18" charset="0"/>
            </a:endParaRPr>
          </a:p>
        </p:txBody>
      </p:sp>
    </p:spTree>
    <p:extLst>
      <p:ext uri="{BB962C8B-B14F-4D97-AF65-F5344CB8AC3E}">
        <p14:creationId xmlns:p14="http://schemas.microsoft.com/office/powerpoint/2010/main" val="2010085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E7A15-A222-4C9B-9B1F-18BAC2140D85}"/>
              </a:ext>
            </a:extLst>
          </p:cNvPr>
          <p:cNvSpPr>
            <a:spLocks noGrp="1"/>
          </p:cNvSpPr>
          <p:nvPr>
            <p:ph sz="quarter" idx="13"/>
          </p:nvPr>
        </p:nvSpPr>
        <p:spPr>
          <a:xfrm>
            <a:off x="322729" y="147918"/>
            <a:ext cx="11712389" cy="6710082"/>
          </a:xfrm>
        </p:spPr>
        <p:txBody>
          <a:bodyPr>
            <a:normAutofit/>
          </a:bodyPr>
          <a:lstStyle/>
          <a:p>
            <a:r>
              <a:rPr lang="fr-CM" sz="1600" dirty="0"/>
              <a:t> </a:t>
            </a:r>
            <a:r>
              <a:rPr lang="fr-CM" sz="1600" dirty="0" err="1">
                <a:solidFill>
                  <a:srgbClr val="C00000"/>
                </a:solidFill>
              </a:rPr>
              <a:t>QPixmap</a:t>
            </a:r>
            <a:r>
              <a:rPr lang="fr-CM" sz="1600" dirty="0">
                <a:solidFill>
                  <a:srgbClr val="C00000"/>
                </a:solidFill>
              </a:rPr>
              <a:t> </a:t>
            </a:r>
            <a:r>
              <a:rPr lang="fr-CM" sz="1600" dirty="0"/>
              <a:t>image(":/images/images/fontgame.jpg");          </a:t>
            </a:r>
            <a:r>
              <a:rPr lang="fr-CM" sz="1600" dirty="0">
                <a:solidFill>
                  <a:schemeClr val="bg1">
                    <a:lumMod val="65000"/>
                  </a:schemeClr>
                </a:solidFill>
              </a:rPr>
              <a:t>// Image de fond</a:t>
            </a:r>
          </a:p>
          <a:p>
            <a:r>
              <a:rPr lang="fr-CM" sz="1600" dirty="0">
                <a:solidFill>
                  <a:srgbClr val="FF0000"/>
                </a:solidFill>
              </a:rPr>
              <a:t>    </a:t>
            </a:r>
            <a:r>
              <a:rPr lang="fr-CM" sz="1600" dirty="0" err="1">
                <a:solidFill>
                  <a:srgbClr val="FF0000"/>
                </a:solidFill>
              </a:rPr>
              <a:t>QPixmap</a:t>
            </a:r>
            <a:r>
              <a:rPr lang="fr-CM" sz="1600" dirty="0">
                <a:solidFill>
                  <a:srgbClr val="FF0000"/>
                </a:solidFill>
              </a:rPr>
              <a:t> </a:t>
            </a:r>
            <a:r>
              <a:rPr lang="fr-CM" sz="1600" dirty="0" err="1"/>
              <a:t>redim</a:t>
            </a:r>
            <a:r>
              <a:rPr lang="fr-CM" sz="1600" dirty="0"/>
              <a:t> = </a:t>
            </a:r>
            <a:r>
              <a:rPr lang="fr-CM" sz="1600" dirty="0" err="1"/>
              <a:t>image.scaled</a:t>
            </a:r>
            <a:r>
              <a:rPr lang="fr-CM" sz="1600" dirty="0"/>
              <a:t>(</a:t>
            </a:r>
            <a:r>
              <a:rPr lang="fr-CM" sz="1600" dirty="0" err="1"/>
              <a:t>scene</a:t>
            </a:r>
            <a:r>
              <a:rPr lang="fr-CM" sz="1600" dirty="0"/>
              <a:t>-&gt;</a:t>
            </a:r>
            <a:r>
              <a:rPr lang="fr-CM" sz="1600" dirty="0" err="1"/>
              <a:t>width</a:t>
            </a:r>
            <a:r>
              <a:rPr lang="fr-CM" sz="1600" dirty="0"/>
              <a:t>(), </a:t>
            </a:r>
            <a:r>
              <a:rPr lang="fr-CM" sz="1600" dirty="0" err="1"/>
              <a:t>scene</a:t>
            </a:r>
            <a:r>
              <a:rPr lang="fr-CM" sz="1600" dirty="0"/>
              <a:t>-&gt;</a:t>
            </a:r>
            <a:r>
              <a:rPr lang="fr-CM" sz="1600" dirty="0" err="1"/>
              <a:t>height</a:t>
            </a:r>
            <a:r>
              <a:rPr lang="fr-CM" sz="1600" dirty="0"/>
              <a:t>(), Qt::</a:t>
            </a:r>
            <a:r>
              <a:rPr lang="fr-CM" sz="1600" dirty="0" err="1"/>
              <a:t>IgnoreAspectRatio</a:t>
            </a:r>
            <a:r>
              <a:rPr lang="fr-CM" sz="1600" dirty="0"/>
              <a:t>, Qt::</a:t>
            </a:r>
            <a:r>
              <a:rPr lang="fr-CM" sz="1600" dirty="0" err="1"/>
              <a:t>SmoothTransformation</a:t>
            </a:r>
            <a:r>
              <a:rPr lang="fr-CM" sz="1600" dirty="0"/>
              <a:t>);</a:t>
            </a:r>
          </a:p>
          <a:p>
            <a:r>
              <a:rPr lang="fr-CM" sz="1600" dirty="0"/>
              <a:t>    </a:t>
            </a:r>
            <a:r>
              <a:rPr lang="fr-CM" sz="1600" dirty="0" err="1">
                <a:solidFill>
                  <a:srgbClr val="FF0000"/>
                </a:solidFill>
              </a:rPr>
              <a:t>QGraphicsPixmapItem</a:t>
            </a:r>
            <a:r>
              <a:rPr lang="fr-CM" sz="1600" dirty="0"/>
              <a:t> *font = new </a:t>
            </a:r>
            <a:r>
              <a:rPr lang="fr-CM" sz="1600" dirty="0" err="1">
                <a:solidFill>
                  <a:srgbClr val="FF0000"/>
                </a:solidFill>
              </a:rPr>
              <a:t>QGraphicsPixmapItem</a:t>
            </a:r>
            <a:r>
              <a:rPr lang="fr-CM" sz="1600" dirty="0">
                <a:solidFill>
                  <a:srgbClr val="FF0000"/>
                </a:solidFill>
              </a:rPr>
              <a:t>(</a:t>
            </a:r>
            <a:r>
              <a:rPr lang="fr-CM" sz="1600" dirty="0" err="1"/>
              <a:t>redim</a:t>
            </a:r>
            <a:r>
              <a:rPr lang="fr-CM" sz="1600" dirty="0"/>
              <a:t>);</a:t>
            </a:r>
          </a:p>
          <a:p>
            <a:r>
              <a:rPr lang="fr-CM" sz="1600" dirty="0"/>
              <a:t>    font-&gt;</a:t>
            </a:r>
            <a:r>
              <a:rPr lang="fr-CM" sz="1600" dirty="0" err="1"/>
              <a:t>setZValue</a:t>
            </a:r>
            <a:r>
              <a:rPr lang="fr-CM" sz="1600" dirty="0"/>
              <a:t>(-1000);                                 </a:t>
            </a:r>
            <a:r>
              <a:rPr lang="fr-CM" sz="1600" dirty="0">
                <a:solidFill>
                  <a:schemeClr val="bg1">
                    <a:lumMod val="65000"/>
                  </a:schemeClr>
                </a:solidFill>
              </a:rPr>
              <a:t>// Fond derrière tout</a:t>
            </a:r>
          </a:p>
          <a:p>
            <a:r>
              <a:rPr lang="fr-CM" sz="1600" dirty="0"/>
              <a:t>    </a:t>
            </a:r>
            <a:r>
              <a:rPr lang="fr-CM" sz="1600" dirty="0" err="1"/>
              <a:t>scene</a:t>
            </a:r>
            <a:r>
              <a:rPr lang="fr-CM" sz="1600" dirty="0"/>
              <a:t>-&gt;</a:t>
            </a:r>
            <a:r>
              <a:rPr lang="fr-CM" sz="1600" dirty="0" err="1"/>
              <a:t>addItem</a:t>
            </a:r>
            <a:r>
              <a:rPr lang="fr-CM" sz="1600" dirty="0"/>
              <a:t>(font);</a:t>
            </a:r>
          </a:p>
          <a:p>
            <a:r>
              <a:rPr lang="fr-CM" sz="1600" dirty="0"/>
              <a:t>    </a:t>
            </a:r>
            <a:r>
              <a:rPr lang="fr-CM" sz="1600" dirty="0" err="1"/>
              <a:t>sonClic</a:t>
            </a:r>
            <a:r>
              <a:rPr lang="fr-CM" sz="1600" dirty="0"/>
              <a:t> = new </a:t>
            </a:r>
            <a:r>
              <a:rPr lang="fr-CM" sz="1600" dirty="0" err="1"/>
              <a:t>QMediaPlayer</a:t>
            </a:r>
            <a:r>
              <a:rPr lang="fr-CM" sz="1600" dirty="0"/>
              <a:t>(</a:t>
            </a:r>
            <a:r>
              <a:rPr lang="fr-CM" sz="1600" dirty="0" err="1"/>
              <a:t>this</a:t>
            </a:r>
            <a:r>
              <a:rPr lang="fr-CM" sz="1600" dirty="0"/>
              <a:t>);</a:t>
            </a:r>
          </a:p>
          <a:p>
            <a:r>
              <a:rPr lang="fr-CM" sz="1600" dirty="0"/>
              <a:t>    </a:t>
            </a:r>
            <a:r>
              <a:rPr lang="fr-CM" sz="1600" dirty="0" err="1"/>
              <a:t>sonError</a:t>
            </a:r>
            <a:r>
              <a:rPr lang="fr-CM" sz="1600" dirty="0"/>
              <a:t> = new </a:t>
            </a:r>
            <a:r>
              <a:rPr lang="fr-CM" sz="1600" dirty="0" err="1"/>
              <a:t>QMediaPlayer</a:t>
            </a:r>
            <a:r>
              <a:rPr lang="fr-CM" sz="1600" dirty="0"/>
              <a:t>(</a:t>
            </a:r>
            <a:r>
              <a:rPr lang="fr-CM" sz="1600" dirty="0" err="1"/>
              <a:t>this</a:t>
            </a:r>
            <a:r>
              <a:rPr lang="fr-CM" sz="1600" dirty="0"/>
              <a:t>);</a:t>
            </a:r>
          </a:p>
          <a:p>
            <a:r>
              <a:rPr lang="fr-CM" sz="1600" dirty="0"/>
              <a:t>    audio = new </a:t>
            </a:r>
            <a:r>
              <a:rPr lang="fr-CM" sz="1600" dirty="0" err="1"/>
              <a:t>QAudioOutput</a:t>
            </a:r>
            <a:r>
              <a:rPr lang="fr-CM" sz="1600" dirty="0"/>
              <a:t>(</a:t>
            </a:r>
            <a:r>
              <a:rPr lang="fr-CM" sz="1600" dirty="0" err="1"/>
              <a:t>this</a:t>
            </a:r>
            <a:r>
              <a:rPr lang="fr-CM" sz="1600" dirty="0"/>
              <a:t>);</a:t>
            </a:r>
          </a:p>
          <a:p>
            <a:r>
              <a:rPr lang="fr-CM" sz="1600" dirty="0"/>
              <a:t>    </a:t>
            </a:r>
            <a:r>
              <a:rPr lang="fr-CM" sz="1600" dirty="0" err="1"/>
              <a:t>sonClic</a:t>
            </a:r>
            <a:r>
              <a:rPr lang="fr-CM" sz="1600" dirty="0"/>
              <a:t>-&gt;</a:t>
            </a:r>
            <a:r>
              <a:rPr lang="fr-CM" sz="1600" dirty="0" err="1"/>
              <a:t>setAudioOutput</a:t>
            </a:r>
            <a:r>
              <a:rPr lang="fr-CM" sz="1600" dirty="0"/>
              <a:t>(audio);</a:t>
            </a:r>
          </a:p>
          <a:p>
            <a:r>
              <a:rPr lang="fr-CM" sz="1600" dirty="0"/>
              <a:t>    </a:t>
            </a:r>
            <a:r>
              <a:rPr lang="fr-CM" sz="1600" dirty="0" err="1"/>
              <a:t>sonError</a:t>
            </a:r>
            <a:r>
              <a:rPr lang="fr-CM" sz="1600" dirty="0"/>
              <a:t>-&gt;</a:t>
            </a:r>
            <a:r>
              <a:rPr lang="fr-CM" sz="1600" dirty="0" err="1"/>
              <a:t>setAudioOutput</a:t>
            </a:r>
            <a:r>
              <a:rPr lang="fr-CM" sz="1600" dirty="0"/>
              <a:t>(audio);</a:t>
            </a:r>
          </a:p>
          <a:p>
            <a:r>
              <a:rPr lang="fr-CM" sz="1600" dirty="0"/>
              <a:t>    </a:t>
            </a:r>
            <a:r>
              <a:rPr lang="fr-CM" sz="1600" dirty="0" err="1"/>
              <a:t>sonClic</a:t>
            </a:r>
            <a:r>
              <a:rPr lang="fr-CM" sz="1600" dirty="0"/>
              <a:t>-&gt;</a:t>
            </a:r>
            <a:r>
              <a:rPr lang="fr-CM" sz="1600" dirty="0" err="1"/>
              <a:t>setSource</a:t>
            </a:r>
            <a:r>
              <a:rPr lang="fr-CM" sz="1600" dirty="0"/>
              <a:t>(</a:t>
            </a:r>
            <a:r>
              <a:rPr lang="fr-CM" sz="1600" dirty="0" err="1"/>
              <a:t>QUrl</a:t>
            </a:r>
            <a:r>
              <a:rPr lang="fr-CM" sz="1600" dirty="0"/>
              <a:t>("</a:t>
            </a:r>
            <a:r>
              <a:rPr lang="fr-CM" sz="1600" dirty="0" err="1"/>
              <a:t>qrc</a:t>
            </a:r>
            <a:r>
              <a:rPr lang="fr-CM" sz="1600" dirty="0"/>
              <a:t>:/sons/son/son1.mp3"));</a:t>
            </a:r>
          </a:p>
          <a:p>
            <a:r>
              <a:rPr lang="fr-CM" sz="1600" dirty="0"/>
              <a:t>    </a:t>
            </a:r>
            <a:r>
              <a:rPr lang="fr-CM" sz="1600" dirty="0" err="1"/>
              <a:t>sonError</a:t>
            </a:r>
            <a:r>
              <a:rPr lang="fr-CM" sz="1600" dirty="0"/>
              <a:t>-&gt;</a:t>
            </a:r>
            <a:r>
              <a:rPr lang="fr-CM" sz="1600" dirty="0" err="1"/>
              <a:t>setSource</a:t>
            </a:r>
            <a:r>
              <a:rPr lang="fr-CM" sz="1600" dirty="0"/>
              <a:t>(</a:t>
            </a:r>
            <a:r>
              <a:rPr lang="fr-CM" sz="1600" dirty="0" err="1"/>
              <a:t>QUrl</a:t>
            </a:r>
            <a:r>
              <a:rPr lang="fr-CM" sz="1600" dirty="0"/>
              <a:t>(":/sons/son/son1.mp3"));</a:t>
            </a:r>
          </a:p>
          <a:p>
            <a:r>
              <a:rPr lang="fr-CM" sz="1600" dirty="0"/>
              <a:t>    audio-&gt;</a:t>
            </a:r>
            <a:r>
              <a:rPr lang="fr-CM" sz="1600" dirty="0" err="1"/>
              <a:t>setVolume</a:t>
            </a:r>
            <a:r>
              <a:rPr lang="fr-CM" sz="1600" dirty="0"/>
              <a:t>(100);</a:t>
            </a:r>
          </a:p>
          <a:p>
            <a:r>
              <a:rPr lang="fr-CM" sz="1600" dirty="0"/>
              <a:t>}</a:t>
            </a:r>
          </a:p>
        </p:txBody>
      </p:sp>
    </p:spTree>
    <p:extLst>
      <p:ext uri="{BB962C8B-B14F-4D97-AF65-F5344CB8AC3E}">
        <p14:creationId xmlns:p14="http://schemas.microsoft.com/office/powerpoint/2010/main" val="373875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6526F-2A4E-46C3-8AB1-3A62D40E767E}"/>
              </a:ext>
            </a:extLst>
          </p:cNvPr>
          <p:cNvSpPr>
            <a:spLocks noGrp="1"/>
          </p:cNvSpPr>
          <p:nvPr>
            <p:ph sz="quarter" idx="13"/>
          </p:nvPr>
        </p:nvSpPr>
        <p:spPr>
          <a:xfrm>
            <a:off x="161365" y="94130"/>
            <a:ext cx="12030635" cy="6763870"/>
          </a:xfrm>
        </p:spPr>
        <p:txBody>
          <a:bodyPr>
            <a:normAutofit fontScale="92500" lnSpcReduction="10000"/>
          </a:bodyPr>
          <a:lstStyle/>
          <a:p>
            <a:r>
              <a:rPr lang="fr-CM" sz="1600" dirty="0" err="1"/>
              <a:t>JeuTripeaks</a:t>
            </a:r>
            <a:r>
              <a:rPr lang="fr-CM" sz="1600" dirty="0"/>
              <a:t>::~</a:t>
            </a:r>
            <a:r>
              <a:rPr lang="fr-CM" sz="1600" dirty="0" err="1"/>
              <a:t>JeuTripeaks</a:t>
            </a:r>
            <a:r>
              <a:rPr lang="fr-CM" sz="1600" dirty="0"/>
              <a:t>() {</a:t>
            </a:r>
          </a:p>
          <a:p>
            <a:r>
              <a:rPr lang="fr-CM" sz="1600" dirty="0">
                <a:solidFill>
                  <a:schemeClr val="bg1">
                    <a:lumMod val="50000"/>
                  </a:schemeClr>
                </a:solidFill>
              </a:rPr>
              <a:t>                                                            // Rien à supprimer manuellement grâce à Qt parent-</a:t>
            </a:r>
            <a:r>
              <a:rPr lang="fr-CM" sz="1600" dirty="0" err="1">
                <a:solidFill>
                  <a:schemeClr val="bg1">
                    <a:lumMod val="50000"/>
                  </a:schemeClr>
                </a:solidFill>
              </a:rPr>
              <a:t>child</a:t>
            </a:r>
            <a:endParaRPr lang="fr-CM" sz="1600" dirty="0">
              <a:solidFill>
                <a:schemeClr val="bg1">
                  <a:lumMod val="50000"/>
                </a:schemeClr>
              </a:solidFill>
            </a:endParaRPr>
          </a:p>
          <a:p>
            <a:r>
              <a:rPr lang="fr-CM" sz="1600" dirty="0"/>
              <a:t>    </a:t>
            </a:r>
            <a:r>
              <a:rPr lang="fr-CM" sz="1600" dirty="0" err="1"/>
              <a:t>scene</a:t>
            </a:r>
            <a:r>
              <a:rPr lang="fr-CM" sz="1600" dirty="0"/>
              <a:t>-&gt;</a:t>
            </a:r>
            <a:r>
              <a:rPr lang="fr-CM" sz="1600" dirty="0" err="1"/>
              <a:t>clear</a:t>
            </a:r>
            <a:r>
              <a:rPr lang="fr-CM" sz="1600" dirty="0"/>
              <a:t>();</a:t>
            </a:r>
          </a:p>
          <a:p>
            <a:r>
              <a:rPr lang="fr-CM" sz="1600" dirty="0">
                <a:solidFill>
                  <a:srgbClr val="FFFF00"/>
                </a:solidFill>
              </a:rPr>
              <a:t>}</a:t>
            </a:r>
          </a:p>
          <a:p>
            <a:r>
              <a:rPr lang="fr-CM" sz="1600" dirty="0" err="1">
                <a:solidFill>
                  <a:schemeClr val="accent6">
                    <a:lumMod val="50000"/>
                  </a:schemeClr>
                </a:solidFill>
              </a:rPr>
              <a:t>void</a:t>
            </a:r>
            <a:r>
              <a:rPr lang="fr-CM" sz="1600" dirty="0">
                <a:solidFill>
                  <a:schemeClr val="tx1">
                    <a:lumMod val="95000"/>
                    <a:lumOff val="5000"/>
                  </a:schemeClr>
                </a:solidFill>
              </a:rPr>
              <a:t> </a:t>
            </a:r>
            <a:r>
              <a:rPr lang="fr-CM" sz="1600" dirty="0" err="1">
                <a:solidFill>
                  <a:schemeClr val="tx1">
                    <a:lumMod val="95000"/>
                    <a:lumOff val="5000"/>
                  </a:schemeClr>
                </a:solidFill>
              </a:rPr>
              <a:t>JeuTripeaks</a:t>
            </a:r>
            <a:r>
              <a:rPr lang="fr-CM" sz="1600" dirty="0">
                <a:solidFill>
                  <a:schemeClr val="tx1">
                    <a:lumMod val="95000"/>
                    <a:lumOff val="5000"/>
                  </a:schemeClr>
                </a:solidFill>
              </a:rPr>
              <a:t>::</a:t>
            </a:r>
            <a:r>
              <a:rPr lang="fr-CM" sz="1600" dirty="0" err="1">
                <a:solidFill>
                  <a:schemeClr val="tx1">
                    <a:lumMod val="95000"/>
                    <a:lumOff val="5000"/>
                  </a:schemeClr>
                </a:solidFill>
              </a:rPr>
              <a:t>game</a:t>
            </a:r>
            <a:r>
              <a:rPr lang="fr-CM" sz="1600" dirty="0">
                <a:solidFill>
                  <a:schemeClr val="tx1">
                    <a:lumMod val="95000"/>
                    <a:lumOff val="5000"/>
                  </a:schemeClr>
                </a:solidFill>
              </a:rPr>
              <a:t>() {</a:t>
            </a:r>
          </a:p>
          <a:p>
            <a:r>
              <a:rPr lang="fr-CM" sz="1600" dirty="0">
                <a:solidFill>
                  <a:schemeClr val="tx1">
                    <a:lumMod val="95000"/>
                    <a:lumOff val="5000"/>
                  </a:schemeClr>
                </a:solidFill>
              </a:rPr>
              <a:t>    </a:t>
            </a:r>
            <a:r>
              <a:rPr lang="fr-CM" sz="1600" dirty="0" err="1">
                <a:solidFill>
                  <a:schemeClr val="tx1">
                    <a:lumMod val="95000"/>
                    <a:lumOff val="5000"/>
                  </a:schemeClr>
                </a:solidFill>
              </a:rPr>
              <a:t>scoreText</a:t>
            </a:r>
            <a:r>
              <a:rPr lang="fr-CM" sz="1600" dirty="0">
                <a:solidFill>
                  <a:schemeClr val="tx1">
                    <a:lumMod val="95000"/>
                    <a:lumOff val="5000"/>
                  </a:schemeClr>
                </a:solidFill>
              </a:rPr>
              <a:t> = new </a:t>
            </a:r>
            <a:r>
              <a:rPr lang="fr-CM" sz="1600" dirty="0" err="1">
                <a:solidFill>
                  <a:srgbClr val="FF0000"/>
                </a:solidFill>
              </a:rPr>
              <a:t>QGraphicsTextItem</a:t>
            </a:r>
            <a:r>
              <a:rPr lang="fr-CM" sz="1600" dirty="0">
                <a:solidFill>
                  <a:srgbClr val="FF0000"/>
                </a:solidFill>
              </a:rPr>
              <a:t>;</a:t>
            </a:r>
          </a:p>
          <a:p>
            <a:r>
              <a:rPr lang="fr-CM" sz="1600" dirty="0">
                <a:solidFill>
                  <a:schemeClr val="tx1">
                    <a:lumMod val="95000"/>
                    <a:lumOff val="5000"/>
                  </a:schemeClr>
                </a:solidFill>
              </a:rPr>
              <a:t>    </a:t>
            </a:r>
            <a:r>
              <a:rPr lang="fr-CM" sz="1600" dirty="0" err="1">
                <a:solidFill>
                  <a:schemeClr val="tx1">
                    <a:lumMod val="95000"/>
                    <a:lumOff val="5000"/>
                  </a:schemeClr>
                </a:solidFill>
              </a:rPr>
              <a:t>scoreText</a:t>
            </a:r>
            <a:r>
              <a:rPr lang="fr-CM" sz="1600" dirty="0">
                <a:solidFill>
                  <a:schemeClr val="tx1">
                    <a:lumMod val="95000"/>
                    <a:lumOff val="5000"/>
                  </a:schemeClr>
                </a:solidFill>
              </a:rPr>
              <a:t>-&gt;</a:t>
            </a:r>
            <a:r>
              <a:rPr lang="fr-CM" sz="1600" dirty="0" err="1">
                <a:solidFill>
                  <a:schemeClr val="tx1">
                    <a:lumMod val="95000"/>
                    <a:lumOff val="5000"/>
                  </a:schemeClr>
                </a:solidFill>
              </a:rPr>
              <a:t>setPlainText</a:t>
            </a:r>
            <a:r>
              <a:rPr lang="fr-CM" sz="1600" dirty="0">
                <a:solidFill>
                  <a:schemeClr val="tx1">
                    <a:lumMod val="95000"/>
                    <a:lumOff val="5000"/>
                  </a:schemeClr>
                </a:solidFill>
              </a:rPr>
              <a:t>("Score: 0");</a:t>
            </a:r>
          </a:p>
          <a:p>
            <a:r>
              <a:rPr lang="fr-CM" sz="1600" dirty="0">
                <a:solidFill>
                  <a:schemeClr val="tx1">
                    <a:lumMod val="95000"/>
                    <a:lumOff val="5000"/>
                  </a:schemeClr>
                </a:solidFill>
              </a:rPr>
              <a:t>    </a:t>
            </a:r>
            <a:r>
              <a:rPr lang="fr-CM" sz="1600" dirty="0" err="1">
                <a:solidFill>
                  <a:schemeClr val="tx1">
                    <a:lumMod val="95000"/>
                    <a:lumOff val="5000"/>
                  </a:schemeClr>
                </a:solidFill>
              </a:rPr>
              <a:t>scoreText</a:t>
            </a:r>
            <a:r>
              <a:rPr lang="fr-CM" sz="1600" dirty="0">
                <a:solidFill>
                  <a:schemeClr val="tx1">
                    <a:lumMod val="95000"/>
                    <a:lumOff val="5000"/>
                  </a:schemeClr>
                </a:solidFill>
              </a:rPr>
              <a:t>-&gt;</a:t>
            </a:r>
            <a:r>
              <a:rPr lang="fr-CM" sz="1600" dirty="0" err="1">
                <a:solidFill>
                  <a:schemeClr val="tx1">
                    <a:lumMod val="95000"/>
                    <a:lumOff val="5000"/>
                  </a:schemeClr>
                </a:solidFill>
              </a:rPr>
              <a:t>setDefaultTextColor</a:t>
            </a:r>
            <a:r>
              <a:rPr lang="fr-CM" sz="1600" dirty="0">
                <a:solidFill>
                  <a:schemeClr val="tx1">
                    <a:lumMod val="95000"/>
                    <a:lumOff val="5000"/>
                  </a:schemeClr>
                </a:solidFill>
              </a:rPr>
              <a:t>(Qt::white);</a:t>
            </a:r>
          </a:p>
          <a:p>
            <a:r>
              <a:rPr lang="fr-CM" sz="1600" dirty="0">
                <a:solidFill>
                  <a:schemeClr val="tx1">
                    <a:lumMod val="95000"/>
                    <a:lumOff val="5000"/>
                  </a:schemeClr>
                </a:solidFill>
              </a:rPr>
              <a:t>    </a:t>
            </a:r>
            <a:r>
              <a:rPr lang="fr-CM" sz="1600" dirty="0" err="1">
                <a:solidFill>
                  <a:schemeClr val="tx1">
                    <a:lumMod val="95000"/>
                    <a:lumOff val="5000"/>
                  </a:schemeClr>
                </a:solidFill>
              </a:rPr>
              <a:t>scoreText</a:t>
            </a:r>
            <a:r>
              <a:rPr lang="fr-CM" sz="1600" dirty="0">
                <a:solidFill>
                  <a:schemeClr val="tx1">
                    <a:lumMod val="95000"/>
                    <a:lumOff val="5000"/>
                  </a:schemeClr>
                </a:solidFill>
              </a:rPr>
              <a:t>-&gt;</a:t>
            </a:r>
            <a:r>
              <a:rPr lang="fr-CM" sz="1600" dirty="0" err="1">
                <a:solidFill>
                  <a:schemeClr val="tx1">
                    <a:lumMod val="95000"/>
                    <a:lumOff val="5000"/>
                  </a:schemeClr>
                </a:solidFill>
              </a:rPr>
              <a:t>setFont</a:t>
            </a:r>
            <a:r>
              <a:rPr lang="fr-CM" sz="1600" dirty="0">
                <a:solidFill>
                  <a:schemeClr val="tx1">
                    <a:lumMod val="95000"/>
                    <a:lumOff val="5000"/>
                  </a:schemeClr>
                </a:solidFill>
              </a:rPr>
              <a:t>(</a:t>
            </a:r>
            <a:r>
              <a:rPr lang="fr-CM" sz="1600" dirty="0" err="1">
                <a:solidFill>
                  <a:schemeClr val="tx1">
                    <a:lumMod val="95000"/>
                    <a:lumOff val="5000"/>
                  </a:schemeClr>
                </a:solidFill>
              </a:rPr>
              <a:t>QFont</a:t>
            </a:r>
            <a:r>
              <a:rPr lang="fr-CM" sz="1600" dirty="0">
                <a:solidFill>
                  <a:schemeClr val="accent4">
                    <a:lumMod val="75000"/>
                  </a:schemeClr>
                </a:solidFill>
              </a:rPr>
              <a:t>("Arial", 16));</a:t>
            </a:r>
          </a:p>
          <a:p>
            <a:r>
              <a:rPr lang="fr-CM" sz="1600" dirty="0">
                <a:solidFill>
                  <a:schemeClr val="tx1">
                    <a:lumMod val="95000"/>
                    <a:lumOff val="5000"/>
                  </a:schemeClr>
                </a:solidFill>
              </a:rPr>
              <a:t>    </a:t>
            </a:r>
            <a:r>
              <a:rPr lang="fr-CM" sz="1600" dirty="0" err="1">
                <a:solidFill>
                  <a:schemeClr val="tx1">
                    <a:lumMod val="95000"/>
                    <a:lumOff val="5000"/>
                  </a:schemeClr>
                </a:solidFill>
              </a:rPr>
              <a:t>scoreText</a:t>
            </a:r>
            <a:r>
              <a:rPr lang="fr-CM" sz="1600" dirty="0">
                <a:solidFill>
                  <a:schemeClr val="tx1">
                    <a:lumMod val="95000"/>
                    <a:lumOff val="5000"/>
                  </a:schemeClr>
                </a:solidFill>
              </a:rPr>
              <a:t>-&gt;</a:t>
            </a:r>
            <a:r>
              <a:rPr lang="fr-CM" sz="1600" dirty="0" err="1">
                <a:solidFill>
                  <a:schemeClr val="tx1">
                    <a:lumMod val="95000"/>
                    <a:lumOff val="5000"/>
                  </a:schemeClr>
                </a:solidFill>
              </a:rPr>
              <a:t>setPos</a:t>
            </a:r>
            <a:r>
              <a:rPr lang="fr-CM" sz="1600" dirty="0">
                <a:solidFill>
                  <a:schemeClr val="tx1">
                    <a:lumMod val="95000"/>
                    <a:lumOff val="5000"/>
                  </a:schemeClr>
                </a:solidFill>
              </a:rPr>
              <a:t>(10, 10); </a:t>
            </a:r>
            <a:r>
              <a:rPr lang="fr-CM" sz="1600" dirty="0">
                <a:solidFill>
                  <a:schemeClr val="bg1">
                    <a:lumMod val="50000"/>
                  </a:schemeClr>
                </a:solidFill>
              </a:rPr>
              <a:t>// Position en haut à gauche</a:t>
            </a:r>
          </a:p>
          <a:p>
            <a:r>
              <a:rPr lang="fr-CM" sz="1600" dirty="0">
                <a:solidFill>
                  <a:schemeClr val="tx1">
                    <a:lumMod val="95000"/>
                    <a:lumOff val="5000"/>
                  </a:schemeClr>
                </a:solidFill>
              </a:rPr>
              <a:t>    </a:t>
            </a:r>
            <a:r>
              <a:rPr lang="fr-CM" sz="1600" dirty="0" err="1">
                <a:solidFill>
                  <a:schemeClr val="tx1">
                    <a:lumMod val="95000"/>
                    <a:lumOff val="5000"/>
                  </a:schemeClr>
                </a:solidFill>
              </a:rPr>
              <a:t>scene</a:t>
            </a:r>
            <a:r>
              <a:rPr lang="fr-CM" sz="1600" dirty="0">
                <a:solidFill>
                  <a:schemeClr val="tx1">
                    <a:lumMod val="95000"/>
                    <a:lumOff val="5000"/>
                  </a:schemeClr>
                </a:solidFill>
              </a:rPr>
              <a:t>-&gt;</a:t>
            </a:r>
            <a:r>
              <a:rPr lang="fr-CM" sz="1600" dirty="0" err="1">
                <a:solidFill>
                  <a:schemeClr val="tx1">
                    <a:lumMod val="95000"/>
                    <a:lumOff val="5000"/>
                  </a:schemeClr>
                </a:solidFill>
              </a:rPr>
              <a:t>addItem</a:t>
            </a:r>
            <a:r>
              <a:rPr lang="fr-CM" sz="1600" dirty="0">
                <a:solidFill>
                  <a:schemeClr val="tx1">
                    <a:lumMod val="95000"/>
                    <a:lumOff val="5000"/>
                  </a:schemeClr>
                </a:solidFill>
              </a:rPr>
              <a:t>(</a:t>
            </a:r>
            <a:r>
              <a:rPr lang="fr-CM" sz="1600" dirty="0" err="1">
                <a:solidFill>
                  <a:schemeClr val="tx1">
                    <a:lumMod val="95000"/>
                    <a:lumOff val="5000"/>
                  </a:schemeClr>
                </a:solidFill>
              </a:rPr>
              <a:t>scoreText</a:t>
            </a:r>
            <a:r>
              <a:rPr lang="fr-CM" sz="1600" dirty="0">
                <a:solidFill>
                  <a:schemeClr val="tx1">
                    <a:lumMod val="95000"/>
                    <a:lumOff val="5000"/>
                  </a:schemeClr>
                </a:solidFill>
              </a:rPr>
              <a:t>);</a:t>
            </a:r>
          </a:p>
          <a:p>
            <a:endParaRPr lang="fr-CM" sz="1600" dirty="0">
              <a:solidFill>
                <a:schemeClr val="tx1">
                  <a:lumMod val="95000"/>
                  <a:lumOff val="5000"/>
                </a:schemeClr>
              </a:solidFill>
            </a:endParaRPr>
          </a:p>
          <a:p>
            <a:r>
              <a:rPr lang="fr-CM" sz="1600" dirty="0">
                <a:solidFill>
                  <a:schemeClr val="tx1">
                    <a:lumMod val="95000"/>
                    <a:lumOff val="5000"/>
                  </a:schemeClr>
                </a:solidFill>
              </a:rPr>
              <a:t>    </a:t>
            </a:r>
            <a:r>
              <a:rPr lang="fr-CM" sz="1600" dirty="0" err="1">
                <a:solidFill>
                  <a:schemeClr val="tx1">
                    <a:lumMod val="95000"/>
                    <a:lumOff val="5000"/>
                  </a:schemeClr>
                </a:solidFill>
              </a:rPr>
              <a:t>chargerCartes</a:t>
            </a:r>
            <a:r>
              <a:rPr lang="fr-CM" sz="1600" dirty="0">
                <a:solidFill>
                  <a:schemeClr val="tx1">
                    <a:lumMod val="95000"/>
                    <a:lumOff val="5000"/>
                  </a:schemeClr>
                </a:solidFill>
              </a:rPr>
              <a:t>();</a:t>
            </a:r>
          </a:p>
          <a:p>
            <a:r>
              <a:rPr lang="fr-CM" sz="1600" dirty="0">
                <a:solidFill>
                  <a:schemeClr val="tx1">
                    <a:lumMod val="95000"/>
                    <a:lumOff val="5000"/>
                  </a:schemeClr>
                </a:solidFill>
              </a:rPr>
              <a:t>    </a:t>
            </a:r>
            <a:r>
              <a:rPr lang="fr-CM" sz="1600" dirty="0" err="1">
                <a:solidFill>
                  <a:schemeClr val="tx1">
                    <a:lumMod val="95000"/>
                    <a:lumOff val="5000"/>
                  </a:schemeClr>
                </a:solidFill>
              </a:rPr>
              <a:t>melangeCarte</a:t>
            </a:r>
            <a:r>
              <a:rPr lang="fr-CM" sz="1600" dirty="0">
                <a:solidFill>
                  <a:schemeClr val="tx1">
                    <a:lumMod val="95000"/>
                    <a:lumOff val="5000"/>
                  </a:schemeClr>
                </a:solidFill>
              </a:rPr>
              <a:t>();</a:t>
            </a:r>
          </a:p>
          <a:p>
            <a:r>
              <a:rPr lang="fr-CM" sz="1600" dirty="0">
                <a:solidFill>
                  <a:schemeClr val="tx1">
                    <a:lumMod val="95000"/>
                    <a:lumOff val="5000"/>
                  </a:schemeClr>
                </a:solidFill>
              </a:rPr>
              <a:t>    </a:t>
            </a:r>
            <a:r>
              <a:rPr lang="fr-CM" sz="1600" dirty="0" err="1">
                <a:solidFill>
                  <a:schemeClr val="tx1">
                    <a:lumMod val="95000"/>
                    <a:lumOff val="5000"/>
                  </a:schemeClr>
                </a:solidFill>
              </a:rPr>
              <a:t>genererPyramides</a:t>
            </a:r>
            <a:r>
              <a:rPr lang="fr-CM" sz="1600" dirty="0">
                <a:solidFill>
                  <a:schemeClr val="tx1">
                    <a:lumMod val="95000"/>
                    <a:lumOff val="5000"/>
                  </a:schemeClr>
                </a:solidFill>
              </a:rPr>
              <a:t>();</a:t>
            </a:r>
          </a:p>
          <a:p>
            <a:r>
              <a:rPr lang="fr-CM" sz="1600" dirty="0">
                <a:solidFill>
                  <a:schemeClr val="tx1">
                    <a:lumMod val="95000"/>
                    <a:lumOff val="5000"/>
                  </a:schemeClr>
                </a:solidFill>
              </a:rPr>
              <a:t>    </a:t>
            </a:r>
            <a:r>
              <a:rPr lang="fr-CM" sz="1600" dirty="0" err="1">
                <a:solidFill>
                  <a:schemeClr val="tx1">
                    <a:lumMod val="95000"/>
                    <a:lumOff val="5000"/>
                  </a:schemeClr>
                </a:solidFill>
              </a:rPr>
              <a:t>genererLaCarteDeJeu</a:t>
            </a:r>
            <a:r>
              <a:rPr lang="fr-CM" sz="1600" dirty="0">
                <a:solidFill>
                  <a:schemeClr val="tx1">
                    <a:lumMod val="95000"/>
                    <a:lumOff val="5000"/>
                  </a:schemeClr>
                </a:solidFill>
              </a:rPr>
              <a:t>();</a:t>
            </a:r>
          </a:p>
          <a:p>
            <a:r>
              <a:rPr lang="fr-CM" sz="1600" dirty="0">
                <a:solidFill>
                  <a:schemeClr val="tx1">
                    <a:lumMod val="95000"/>
                    <a:lumOff val="5000"/>
                  </a:schemeClr>
                </a:solidFill>
              </a:rPr>
              <a:t>    </a:t>
            </a:r>
            <a:r>
              <a:rPr lang="fr-CM" sz="1600" dirty="0" err="1">
                <a:solidFill>
                  <a:schemeClr val="tx1">
                    <a:lumMod val="95000"/>
                    <a:lumOff val="5000"/>
                  </a:schemeClr>
                </a:solidFill>
              </a:rPr>
              <a:t>genererPiles</a:t>
            </a:r>
            <a:r>
              <a:rPr lang="fr-CM" sz="1600" dirty="0">
                <a:solidFill>
                  <a:schemeClr val="tx1">
                    <a:lumMod val="95000"/>
                    <a:lumOff val="5000"/>
                  </a:schemeClr>
                </a:solidFill>
              </a:rPr>
              <a:t>();</a:t>
            </a:r>
          </a:p>
          <a:p>
            <a:r>
              <a:rPr lang="fr-CM" sz="1600" dirty="0">
                <a:solidFill>
                  <a:srgbClr val="FFC000"/>
                </a:solidFill>
              </a:rPr>
              <a:t>}</a:t>
            </a:r>
          </a:p>
        </p:txBody>
      </p:sp>
    </p:spTree>
    <p:extLst>
      <p:ext uri="{BB962C8B-B14F-4D97-AF65-F5344CB8AC3E}">
        <p14:creationId xmlns:p14="http://schemas.microsoft.com/office/powerpoint/2010/main" val="105942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9315B-C849-4F7A-B8F0-5F5CD83BA758}"/>
              </a:ext>
            </a:extLst>
          </p:cNvPr>
          <p:cNvSpPr>
            <a:spLocks noGrp="1"/>
          </p:cNvSpPr>
          <p:nvPr>
            <p:ph sz="quarter" idx="13"/>
          </p:nvPr>
        </p:nvSpPr>
        <p:spPr>
          <a:xfrm>
            <a:off x="255494" y="121024"/>
            <a:ext cx="11739282" cy="6831105"/>
          </a:xfrm>
        </p:spPr>
        <p:txBody>
          <a:bodyPr>
            <a:normAutofit fontScale="77500" lnSpcReduction="20000"/>
          </a:bodyPr>
          <a:lstStyle/>
          <a:p>
            <a:r>
              <a:rPr lang="fr-CM" dirty="0" err="1">
                <a:solidFill>
                  <a:schemeClr val="accent6">
                    <a:lumMod val="75000"/>
                  </a:schemeClr>
                </a:solidFill>
              </a:rPr>
              <a:t>void</a:t>
            </a:r>
            <a:r>
              <a:rPr lang="fr-CM" dirty="0">
                <a:solidFill>
                  <a:schemeClr val="accent6">
                    <a:lumMod val="75000"/>
                  </a:schemeClr>
                </a:solidFill>
              </a:rPr>
              <a:t> </a:t>
            </a:r>
            <a:r>
              <a:rPr lang="fr-CM" dirty="0" err="1"/>
              <a:t>JeuTripeaks</a:t>
            </a:r>
            <a:r>
              <a:rPr lang="fr-CM" dirty="0"/>
              <a:t>::</a:t>
            </a:r>
            <a:r>
              <a:rPr lang="fr-CM" dirty="0" err="1"/>
              <a:t>gererCarteCliquer</a:t>
            </a:r>
            <a:r>
              <a:rPr lang="fr-CM" dirty="0"/>
              <a:t>(Carte *c) {</a:t>
            </a:r>
          </a:p>
          <a:p>
            <a:r>
              <a:rPr lang="fr-CM" dirty="0">
                <a:solidFill>
                  <a:srgbClr val="FF0000"/>
                </a:solidFill>
              </a:rPr>
              <a:t>    </a:t>
            </a:r>
            <a:r>
              <a:rPr lang="fr-CM" dirty="0" err="1">
                <a:solidFill>
                  <a:srgbClr val="FF0000"/>
                </a:solidFill>
              </a:rPr>
              <a:t>qDebug</a:t>
            </a:r>
            <a:r>
              <a:rPr lang="fr-CM" dirty="0"/>
              <a:t>() &lt;&lt; "HELLO"&lt;&lt;</a:t>
            </a:r>
            <a:r>
              <a:rPr lang="fr-CM" dirty="0" err="1"/>
              <a:t>valeurEnInt</a:t>
            </a:r>
            <a:r>
              <a:rPr lang="fr-CM" dirty="0"/>
              <a:t>(c-&gt;</a:t>
            </a:r>
            <a:r>
              <a:rPr lang="fr-CM" dirty="0" err="1"/>
              <a:t>getvalue</a:t>
            </a:r>
            <a:r>
              <a:rPr lang="fr-CM" dirty="0"/>
              <a:t>());</a:t>
            </a:r>
          </a:p>
          <a:p>
            <a:r>
              <a:rPr lang="fr-CM" dirty="0"/>
              <a:t>    if (!</a:t>
            </a:r>
            <a:r>
              <a:rPr lang="fr-CM" dirty="0" err="1"/>
              <a:t>carteEnJeu</a:t>
            </a:r>
            <a:r>
              <a:rPr lang="fr-CM" dirty="0"/>
              <a:t> || (!</a:t>
            </a:r>
            <a:r>
              <a:rPr lang="fr-CM" dirty="0" err="1"/>
              <a:t>LaDeckList.contains</a:t>
            </a:r>
            <a:r>
              <a:rPr lang="fr-CM" dirty="0"/>
              <a:t>(c) &amp;&amp; !c-&gt;</a:t>
            </a:r>
            <a:r>
              <a:rPr lang="fr-CM" dirty="0" err="1"/>
              <a:t>refe</a:t>
            </a:r>
            <a:r>
              <a:rPr lang="fr-CM" dirty="0"/>
              <a:t>)) {</a:t>
            </a:r>
          </a:p>
          <a:p>
            <a:r>
              <a:rPr lang="fr-CM" dirty="0"/>
              <a:t>        </a:t>
            </a:r>
            <a:r>
              <a:rPr lang="fr-CM" dirty="0" err="1"/>
              <a:t>sonError</a:t>
            </a:r>
            <a:r>
              <a:rPr lang="fr-CM" dirty="0"/>
              <a:t>-&gt;</a:t>
            </a:r>
            <a:r>
              <a:rPr lang="fr-CM" dirty="0" err="1"/>
              <a:t>play</a:t>
            </a:r>
            <a:r>
              <a:rPr lang="fr-CM" dirty="0"/>
              <a:t>();</a:t>
            </a:r>
          </a:p>
          <a:p>
            <a:r>
              <a:rPr lang="fr-CM" dirty="0"/>
              <a:t>        return;               // Vérifie les conditions de jouabilité</a:t>
            </a:r>
          </a:p>
          <a:p>
            <a:r>
              <a:rPr lang="fr-CM" dirty="0"/>
              <a:t>    }</a:t>
            </a:r>
          </a:p>
          <a:p>
            <a:r>
              <a:rPr lang="fr-CM" dirty="0"/>
              <a:t>    </a:t>
            </a:r>
            <a:r>
              <a:rPr lang="fr-CM" dirty="0" err="1"/>
              <a:t>qDebug</a:t>
            </a:r>
            <a:r>
              <a:rPr lang="fr-CM" dirty="0"/>
              <a:t>()&lt;&lt;"Passer....";</a:t>
            </a:r>
          </a:p>
          <a:p>
            <a:endParaRPr lang="fr-CM" dirty="0"/>
          </a:p>
          <a:p>
            <a:r>
              <a:rPr lang="fr-CM" dirty="0"/>
              <a:t>    </a:t>
            </a:r>
            <a:r>
              <a:rPr lang="fr-CM" dirty="0" err="1"/>
              <a:t>QString</a:t>
            </a:r>
            <a:r>
              <a:rPr lang="fr-CM" dirty="0"/>
              <a:t> v1 = </a:t>
            </a:r>
            <a:r>
              <a:rPr lang="fr-CM" dirty="0" err="1"/>
              <a:t>carteEnJeu</a:t>
            </a:r>
            <a:r>
              <a:rPr lang="fr-CM" dirty="0"/>
              <a:t>-&gt;</a:t>
            </a:r>
            <a:r>
              <a:rPr lang="fr-CM" dirty="0" err="1"/>
              <a:t>getvalue</a:t>
            </a:r>
            <a:r>
              <a:rPr lang="fr-CM" dirty="0"/>
              <a:t>();</a:t>
            </a:r>
          </a:p>
          <a:p>
            <a:r>
              <a:rPr lang="fr-CM" dirty="0"/>
              <a:t>    </a:t>
            </a:r>
            <a:r>
              <a:rPr lang="fr-CM" dirty="0" err="1"/>
              <a:t>QString</a:t>
            </a:r>
            <a:r>
              <a:rPr lang="fr-CM" dirty="0"/>
              <a:t> v2 = c-&gt;</a:t>
            </a:r>
            <a:r>
              <a:rPr lang="fr-CM" dirty="0" err="1"/>
              <a:t>getvalue</a:t>
            </a:r>
            <a:r>
              <a:rPr lang="fr-CM" dirty="0"/>
              <a:t>();</a:t>
            </a:r>
          </a:p>
          <a:p>
            <a:endParaRPr lang="fr-CM" dirty="0"/>
          </a:p>
          <a:p>
            <a:r>
              <a:rPr lang="fr-CM" dirty="0"/>
              <a:t>    </a:t>
            </a:r>
            <a:r>
              <a:rPr lang="fr-CM" dirty="0" err="1"/>
              <a:t>int</a:t>
            </a:r>
            <a:r>
              <a:rPr lang="fr-CM" dirty="0"/>
              <a:t> val1 = </a:t>
            </a:r>
            <a:r>
              <a:rPr lang="fr-CM" dirty="0" err="1"/>
              <a:t>valeurEnInt</a:t>
            </a:r>
            <a:r>
              <a:rPr lang="fr-CM" dirty="0"/>
              <a:t>(v1);</a:t>
            </a:r>
          </a:p>
          <a:p>
            <a:r>
              <a:rPr lang="fr-CM" dirty="0"/>
              <a:t>    </a:t>
            </a:r>
            <a:r>
              <a:rPr lang="fr-CM" dirty="0" err="1"/>
              <a:t>int</a:t>
            </a:r>
            <a:r>
              <a:rPr lang="fr-CM" dirty="0"/>
              <a:t> val2 = </a:t>
            </a:r>
            <a:r>
              <a:rPr lang="fr-CM" dirty="0" err="1"/>
              <a:t>valeurEnInt</a:t>
            </a:r>
            <a:r>
              <a:rPr lang="fr-CM" dirty="0"/>
              <a:t>(v2);</a:t>
            </a:r>
          </a:p>
          <a:p>
            <a:endParaRPr lang="fr-CM" dirty="0"/>
          </a:p>
          <a:p>
            <a:r>
              <a:rPr lang="fr-CM" dirty="0"/>
              <a:t>    </a:t>
            </a:r>
            <a:r>
              <a:rPr lang="fr-CM" dirty="0" err="1"/>
              <a:t>sonClic</a:t>
            </a:r>
            <a:r>
              <a:rPr lang="fr-CM" dirty="0"/>
              <a:t>-&gt;</a:t>
            </a:r>
            <a:r>
              <a:rPr lang="fr-CM" dirty="0" err="1"/>
              <a:t>play</a:t>
            </a:r>
            <a:r>
              <a:rPr lang="fr-CM" dirty="0"/>
              <a:t>();</a:t>
            </a:r>
          </a:p>
          <a:p>
            <a:r>
              <a:rPr lang="fr-CM" dirty="0"/>
              <a:t>    if (</a:t>
            </a:r>
            <a:r>
              <a:rPr lang="fr-CM" dirty="0" err="1"/>
              <a:t>sonClic</a:t>
            </a:r>
            <a:r>
              <a:rPr lang="fr-CM" dirty="0"/>
              <a:t>-&gt;</a:t>
            </a:r>
            <a:r>
              <a:rPr lang="fr-CM" dirty="0" err="1"/>
              <a:t>isPlaying</a:t>
            </a:r>
            <a:r>
              <a:rPr lang="fr-CM" dirty="0"/>
              <a:t>()){</a:t>
            </a:r>
          </a:p>
          <a:p>
            <a:r>
              <a:rPr lang="fr-CM" dirty="0"/>
              <a:t>        </a:t>
            </a:r>
            <a:r>
              <a:rPr lang="fr-CM" dirty="0" err="1"/>
              <a:t>qDebug</a:t>
            </a:r>
            <a:r>
              <a:rPr lang="fr-CM" dirty="0"/>
              <a:t>() &lt;&lt; "Sound...................";</a:t>
            </a:r>
          </a:p>
          <a:p>
            <a:r>
              <a:rPr lang="fr-CM" dirty="0"/>
              <a:t>    }</a:t>
            </a:r>
          </a:p>
          <a:p>
            <a:endParaRPr lang="fr-CM" dirty="0"/>
          </a:p>
        </p:txBody>
      </p:sp>
    </p:spTree>
    <p:extLst>
      <p:ext uri="{BB962C8B-B14F-4D97-AF65-F5344CB8AC3E}">
        <p14:creationId xmlns:p14="http://schemas.microsoft.com/office/powerpoint/2010/main" val="2286856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F04E9-31BE-4E27-9B73-86971F3CAFDE}"/>
              </a:ext>
            </a:extLst>
          </p:cNvPr>
          <p:cNvSpPr>
            <a:spLocks noGrp="1"/>
          </p:cNvSpPr>
          <p:nvPr>
            <p:ph sz="quarter" idx="13"/>
          </p:nvPr>
        </p:nvSpPr>
        <p:spPr>
          <a:xfrm>
            <a:off x="161365" y="121024"/>
            <a:ext cx="11860306" cy="6736976"/>
          </a:xfrm>
        </p:spPr>
        <p:txBody>
          <a:bodyPr>
            <a:normAutofit fontScale="77500" lnSpcReduction="20000"/>
          </a:bodyPr>
          <a:lstStyle/>
          <a:p>
            <a:r>
              <a:rPr lang="fr-CM" dirty="0" err="1">
                <a:solidFill>
                  <a:schemeClr val="bg2">
                    <a:lumMod val="75000"/>
                  </a:schemeClr>
                </a:solidFill>
              </a:rPr>
              <a:t>void</a:t>
            </a:r>
            <a:r>
              <a:rPr lang="fr-CM" dirty="0"/>
              <a:t> </a:t>
            </a:r>
            <a:r>
              <a:rPr lang="fr-CM" dirty="0" err="1"/>
              <a:t>JeuTripeaks</a:t>
            </a:r>
            <a:r>
              <a:rPr lang="fr-CM" dirty="0"/>
              <a:t>::</a:t>
            </a:r>
            <a:r>
              <a:rPr lang="fr-CM" dirty="0" err="1"/>
              <a:t>gererCarteCliquer</a:t>
            </a:r>
            <a:r>
              <a:rPr lang="fr-CM" dirty="0"/>
              <a:t>(Carte *c) {</a:t>
            </a:r>
          </a:p>
          <a:p>
            <a:r>
              <a:rPr lang="fr-CM" dirty="0"/>
              <a:t>    </a:t>
            </a:r>
            <a:r>
              <a:rPr lang="fr-CM" dirty="0" err="1"/>
              <a:t>qDebug</a:t>
            </a:r>
            <a:r>
              <a:rPr lang="fr-CM" dirty="0"/>
              <a:t>() &lt;&lt; "HELLO"&lt;&lt;</a:t>
            </a:r>
            <a:r>
              <a:rPr lang="fr-CM" dirty="0" err="1"/>
              <a:t>valeurEnInt</a:t>
            </a:r>
            <a:r>
              <a:rPr lang="fr-CM" dirty="0"/>
              <a:t>(c-&gt;</a:t>
            </a:r>
            <a:r>
              <a:rPr lang="fr-CM" dirty="0" err="1"/>
              <a:t>getvalue</a:t>
            </a:r>
            <a:r>
              <a:rPr lang="fr-CM" dirty="0"/>
              <a:t>());</a:t>
            </a:r>
          </a:p>
          <a:p>
            <a:r>
              <a:rPr lang="fr-CM" dirty="0">
                <a:solidFill>
                  <a:schemeClr val="bg2">
                    <a:lumMod val="75000"/>
                  </a:schemeClr>
                </a:solidFill>
              </a:rPr>
              <a:t>    if (!</a:t>
            </a:r>
            <a:r>
              <a:rPr lang="fr-CM" dirty="0" err="1"/>
              <a:t>carteEnJeu</a:t>
            </a:r>
            <a:r>
              <a:rPr lang="fr-CM" dirty="0"/>
              <a:t> || (!</a:t>
            </a:r>
            <a:r>
              <a:rPr lang="fr-CM" dirty="0" err="1"/>
              <a:t>LaDeckList.contains</a:t>
            </a:r>
            <a:r>
              <a:rPr lang="fr-CM" dirty="0"/>
              <a:t>(c) &amp;&amp; !c-&gt;</a:t>
            </a:r>
            <a:r>
              <a:rPr lang="fr-CM" dirty="0" err="1"/>
              <a:t>refe</a:t>
            </a:r>
            <a:r>
              <a:rPr lang="fr-CM" dirty="0"/>
              <a:t>)) {</a:t>
            </a:r>
          </a:p>
          <a:p>
            <a:r>
              <a:rPr lang="fr-CM" dirty="0"/>
              <a:t>        </a:t>
            </a:r>
            <a:r>
              <a:rPr lang="fr-CM" dirty="0" err="1"/>
              <a:t>sonError</a:t>
            </a:r>
            <a:r>
              <a:rPr lang="fr-CM" dirty="0"/>
              <a:t>-&gt;</a:t>
            </a:r>
            <a:r>
              <a:rPr lang="fr-CM" dirty="0" err="1"/>
              <a:t>play</a:t>
            </a:r>
            <a:r>
              <a:rPr lang="fr-CM" dirty="0"/>
              <a:t>();</a:t>
            </a:r>
          </a:p>
          <a:p>
            <a:r>
              <a:rPr lang="fr-CM" dirty="0"/>
              <a:t>        return</a:t>
            </a:r>
            <a:r>
              <a:rPr lang="fr-CM" dirty="0">
                <a:solidFill>
                  <a:schemeClr val="bg1">
                    <a:lumMod val="50000"/>
                  </a:schemeClr>
                </a:solidFill>
              </a:rPr>
              <a:t>;               // Vérifie les conditions de jouabilité</a:t>
            </a:r>
          </a:p>
          <a:p>
            <a:r>
              <a:rPr lang="fr-CM" dirty="0"/>
              <a:t>    }</a:t>
            </a:r>
          </a:p>
          <a:p>
            <a:r>
              <a:rPr lang="fr-CM" dirty="0">
                <a:solidFill>
                  <a:srgbClr val="FF0000"/>
                </a:solidFill>
              </a:rPr>
              <a:t>    </a:t>
            </a:r>
            <a:r>
              <a:rPr lang="fr-CM" dirty="0" err="1">
                <a:solidFill>
                  <a:srgbClr val="FF0000"/>
                </a:solidFill>
              </a:rPr>
              <a:t>qDebug</a:t>
            </a:r>
            <a:r>
              <a:rPr lang="fr-CM" dirty="0"/>
              <a:t>()&lt;&lt;"Passer....";</a:t>
            </a:r>
          </a:p>
          <a:p>
            <a:endParaRPr lang="fr-CM" dirty="0"/>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v1 = </a:t>
            </a:r>
            <a:r>
              <a:rPr lang="fr-CM" dirty="0" err="1"/>
              <a:t>carteEnJeu</a:t>
            </a:r>
            <a:r>
              <a:rPr lang="fr-CM" dirty="0"/>
              <a:t>-&gt;</a:t>
            </a:r>
            <a:r>
              <a:rPr lang="fr-CM" dirty="0" err="1"/>
              <a:t>getvalue</a:t>
            </a:r>
            <a:r>
              <a:rPr lang="fr-CM" dirty="0"/>
              <a:t>();</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v2 = c-&gt;</a:t>
            </a:r>
            <a:r>
              <a:rPr lang="fr-CM" dirty="0" err="1"/>
              <a:t>getvalue</a:t>
            </a:r>
            <a:r>
              <a:rPr lang="fr-CM" dirty="0"/>
              <a:t>();</a:t>
            </a:r>
          </a:p>
          <a:p>
            <a:endParaRPr lang="fr-CM" dirty="0"/>
          </a:p>
          <a:p>
            <a:r>
              <a:rPr lang="fr-CM" dirty="0"/>
              <a:t>    </a:t>
            </a:r>
            <a:r>
              <a:rPr lang="fr-CM" dirty="0" err="1">
                <a:solidFill>
                  <a:schemeClr val="bg2">
                    <a:lumMod val="75000"/>
                  </a:schemeClr>
                </a:solidFill>
              </a:rPr>
              <a:t>int</a:t>
            </a:r>
            <a:r>
              <a:rPr lang="fr-CM" dirty="0"/>
              <a:t> val1 = </a:t>
            </a:r>
            <a:r>
              <a:rPr lang="fr-CM" dirty="0" err="1"/>
              <a:t>valeurEnInt</a:t>
            </a:r>
            <a:r>
              <a:rPr lang="fr-CM" dirty="0"/>
              <a:t>(v1);</a:t>
            </a:r>
          </a:p>
          <a:p>
            <a:r>
              <a:rPr lang="fr-CM" dirty="0"/>
              <a:t>   </a:t>
            </a:r>
            <a:r>
              <a:rPr lang="fr-CM" dirty="0">
                <a:solidFill>
                  <a:schemeClr val="bg2">
                    <a:lumMod val="75000"/>
                  </a:schemeClr>
                </a:solidFill>
              </a:rPr>
              <a:t> </a:t>
            </a:r>
            <a:r>
              <a:rPr lang="fr-CM" dirty="0" err="1">
                <a:solidFill>
                  <a:schemeClr val="bg2">
                    <a:lumMod val="75000"/>
                  </a:schemeClr>
                </a:solidFill>
              </a:rPr>
              <a:t>int</a:t>
            </a:r>
            <a:r>
              <a:rPr lang="fr-CM" dirty="0">
                <a:solidFill>
                  <a:schemeClr val="bg2">
                    <a:lumMod val="75000"/>
                  </a:schemeClr>
                </a:solidFill>
              </a:rPr>
              <a:t> </a:t>
            </a:r>
            <a:r>
              <a:rPr lang="fr-CM" dirty="0"/>
              <a:t>val2 = </a:t>
            </a:r>
            <a:r>
              <a:rPr lang="fr-CM" dirty="0" err="1"/>
              <a:t>valeurEnInt</a:t>
            </a:r>
            <a:r>
              <a:rPr lang="fr-CM" dirty="0"/>
              <a:t>(v2);</a:t>
            </a:r>
          </a:p>
          <a:p>
            <a:endParaRPr lang="fr-CM" dirty="0"/>
          </a:p>
          <a:p>
            <a:r>
              <a:rPr lang="fr-CM" dirty="0"/>
              <a:t>    </a:t>
            </a:r>
            <a:r>
              <a:rPr lang="fr-CM" dirty="0" err="1"/>
              <a:t>sonClic</a:t>
            </a:r>
            <a:r>
              <a:rPr lang="fr-CM" dirty="0"/>
              <a:t>-&gt;</a:t>
            </a:r>
            <a:r>
              <a:rPr lang="fr-CM" dirty="0" err="1"/>
              <a:t>play</a:t>
            </a:r>
            <a:r>
              <a:rPr lang="fr-CM" dirty="0"/>
              <a:t>();</a:t>
            </a:r>
          </a:p>
          <a:p>
            <a:r>
              <a:rPr lang="fr-CM" dirty="0">
                <a:solidFill>
                  <a:schemeClr val="bg2">
                    <a:lumMod val="75000"/>
                  </a:schemeClr>
                </a:solidFill>
              </a:rPr>
              <a:t>    if </a:t>
            </a:r>
            <a:r>
              <a:rPr lang="fr-CM" dirty="0"/>
              <a:t>(</a:t>
            </a:r>
            <a:r>
              <a:rPr lang="fr-CM" dirty="0" err="1"/>
              <a:t>sonClic</a:t>
            </a:r>
            <a:r>
              <a:rPr lang="fr-CM" dirty="0"/>
              <a:t>-&gt;</a:t>
            </a:r>
            <a:r>
              <a:rPr lang="fr-CM" dirty="0" err="1"/>
              <a:t>isPlaying</a:t>
            </a:r>
            <a:r>
              <a:rPr lang="fr-CM" dirty="0"/>
              <a:t>()){</a:t>
            </a:r>
          </a:p>
          <a:p>
            <a:r>
              <a:rPr lang="fr-CM" dirty="0"/>
              <a:t>        </a:t>
            </a:r>
            <a:r>
              <a:rPr lang="fr-CM" dirty="0" err="1"/>
              <a:t>qDebug</a:t>
            </a:r>
            <a:r>
              <a:rPr lang="fr-CM" dirty="0"/>
              <a:t>() &lt;&lt; "Sound...................";</a:t>
            </a:r>
          </a:p>
          <a:p>
            <a:r>
              <a:rPr lang="fr-CM" dirty="0"/>
              <a:t>    }</a:t>
            </a:r>
          </a:p>
          <a:p>
            <a:endParaRPr lang="fr-CM" dirty="0"/>
          </a:p>
        </p:txBody>
      </p:sp>
    </p:spTree>
    <p:extLst>
      <p:ext uri="{BB962C8B-B14F-4D97-AF65-F5344CB8AC3E}">
        <p14:creationId xmlns:p14="http://schemas.microsoft.com/office/powerpoint/2010/main" val="317862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D72FC-8B7C-48C7-8F65-D8F8293F7FA2}"/>
              </a:ext>
            </a:extLst>
          </p:cNvPr>
          <p:cNvSpPr>
            <a:spLocks noGrp="1"/>
          </p:cNvSpPr>
          <p:nvPr>
            <p:ph sz="quarter" idx="13"/>
          </p:nvPr>
        </p:nvSpPr>
        <p:spPr>
          <a:xfrm>
            <a:off x="201705" y="107576"/>
            <a:ext cx="11819965" cy="6750424"/>
          </a:xfrm>
        </p:spPr>
        <p:txBody>
          <a:bodyPr>
            <a:normAutofit fontScale="85000" lnSpcReduction="20000"/>
          </a:bodyPr>
          <a:lstStyle/>
          <a:p>
            <a:r>
              <a:rPr lang="fr-CM" dirty="0">
                <a:solidFill>
                  <a:schemeClr val="bg2">
                    <a:lumMod val="75000"/>
                  </a:schemeClr>
                </a:solidFill>
              </a:rPr>
              <a:t>for</a:t>
            </a:r>
            <a:r>
              <a:rPr lang="fr-CM" dirty="0"/>
              <a:t> (</a:t>
            </a:r>
            <a:r>
              <a:rPr lang="fr-CM" dirty="0" err="1"/>
              <a:t>const</a:t>
            </a:r>
            <a:r>
              <a:rPr lang="fr-CM" dirty="0"/>
              <a:t> </a:t>
            </a:r>
            <a:r>
              <a:rPr lang="fr-CM" dirty="0" err="1">
                <a:solidFill>
                  <a:srgbClr val="FF0000"/>
                </a:solidFill>
              </a:rPr>
              <a:t>QList</a:t>
            </a:r>
            <a:r>
              <a:rPr lang="fr-CM" dirty="0"/>
              <a:t>&lt;Carte*&gt;&amp; </a:t>
            </a:r>
            <a:r>
              <a:rPr lang="fr-CM" dirty="0" err="1"/>
              <a:t>lotsdeDep</a:t>
            </a:r>
            <a:r>
              <a:rPr lang="fr-CM" dirty="0"/>
              <a:t> : </a:t>
            </a:r>
            <a:r>
              <a:rPr lang="fr-CM" dirty="0" err="1"/>
              <a:t>Dependantes</a:t>
            </a:r>
            <a:r>
              <a:rPr lang="fr-CM" dirty="0"/>
              <a:t>) {</a:t>
            </a:r>
          </a:p>
          <a:p>
            <a:r>
              <a:rPr lang="fr-CM" dirty="0"/>
              <a:t>            </a:t>
            </a:r>
            <a:r>
              <a:rPr lang="fr-CM" dirty="0">
                <a:solidFill>
                  <a:schemeClr val="bg2">
                    <a:lumMod val="75000"/>
                  </a:schemeClr>
                </a:solidFill>
              </a:rPr>
              <a:t>if</a:t>
            </a:r>
            <a:r>
              <a:rPr lang="fr-CM" dirty="0"/>
              <a:t> (</a:t>
            </a:r>
            <a:r>
              <a:rPr lang="fr-CM" dirty="0" err="1"/>
              <a:t>lotsdeDep.size</a:t>
            </a:r>
            <a:r>
              <a:rPr lang="fr-CM" dirty="0"/>
              <a:t>() &lt; 3) continue;</a:t>
            </a:r>
          </a:p>
          <a:p>
            <a:r>
              <a:rPr lang="fr-CM" dirty="0"/>
              <a:t>            Carte* </a:t>
            </a:r>
            <a:r>
              <a:rPr lang="fr-CM" dirty="0" err="1"/>
              <a:t>carteHaut</a:t>
            </a:r>
            <a:r>
              <a:rPr lang="fr-CM" dirty="0"/>
              <a:t> = </a:t>
            </a:r>
            <a:r>
              <a:rPr lang="fr-CM" dirty="0" err="1"/>
              <a:t>lotsdeDep</a:t>
            </a:r>
            <a:r>
              <a:rPr lang="fr-CM" dirty="0"/>
              <a:t>[0];</a:t>
            </a:r>
          </a:p>
          <a:p>
            <a:r>
              <a:rPr lang="fr-CM" dirty="0"/>
              <a:t>            Carte* carteBas1 = </a:t>
            </a:r>
            <a:r>
              <a:rPr lang="fr-CM" dirty="0" err="1"/>
              <a:t>lotsdeDep</a:t>
            </a:r>
            <a:r>
              <a:rPr lang="fr-CM" dirty="0"/>
              <a:t>[1];</a:t>
            </a:r>
          </a:p>
          <a:p>
            <a:r>
              <a:rPr lang="fr-CM" dirty="0"/>
              <a:t>            Carte* carteBas2 = </a:t>
            </a:r>
            <a:r>
              <a:rPr lang="fr-CM" dirty="0" err="1"/>
              <a:t>lotsdeDep</a:t>
            </a:r>
            <a:r>
              <a:rPr lang="fr-CM" dirty="0"/>
              <a:t>[2];</a:t>
            </a:r>
          </a:p>
          <a:p>
            <a:r>
              <a:rPr lang="fr-CM" dirty="0">
                <a:solidFill>
                  <a:schemeClr val="bg1">
                    <a:lumMod val="50000"/>
                  </a:schemeClr>
                </a:solidFill>
              </a:rPr>
              <a:t>            // Vérifier si les deux cartes du bas sont retournées</a:t>
            </a:r>
          </a:p>
          <a:p>
            <a:r>
              <a:rPr lang="fr-CM" dirty="0"/>
              <a:t>            </a:t>
            </a:r>
            <a:r>
              <a:rPr lang="fr-CM" dirty="0">
                <a:solidFill>
                  <a:schemeClr val="bg2">
                    <a:lumMod val="75000"/>
                  </a:schemeClr>
                </a:solidFill>
              </a:rPr>
              <a:t>if</a:t>
            </a:r>
            <a:r>
              <a:rPr lang="fr-CM" dirty="0"/>
              <a:t> (carteBas1-&gt;</a:t>
            </a:r>
            <a:r>
              <a:rPr lang="fr-CM" dirty="0" err="1"/>
              <a:t>refe</a:t>
            </a:r>
            <a:r>
              <a:rPr lang="fr-CM" dirty="0"/>
              <a:t> &amp;&amp; carteBas2-&gt;</a:t>
            </a:r>
            <a:r>
              <a:rPr lang="fr-CM" dirty="0" err="1"/>
              <a:t>refe</a:t>
            </a:r>
            <a:r>
              <a:rPr lang="fr-CM" dirty="0"/>
              <a:t>) {</a:t>
            </a:r>
          </a:p>
          <a:p>
            <a:r>
              <a:rPr lang="fr-CM" dirty="0"/>
              <a:t>                </a:t>
            </a:r>
            <a:r>
              <a:rPr lang="fr-CM" dirty="0" err="1"/>
              <a:t>qreal</a:t>
            </a:r>
            <a:r>
              <a:rPr lang="fr-CM" dirty="0"/>
              <a:t> yCarte1 = carteBas1-&gt;pos().y();</a:t>
            </a:r>
          </a:p>
          <a:p>
            <a:r>
              <a:rPr lang="fr-CM" dirty="0"/>
              <a:t>                </a:t>
            </a:r>
            <a:r>
              <a:rPr lang="fr-CM" dirty="0" err="1"/>
              <a:t>qreal</a:t>
            </a:r>
            <a:r>
              <a:rPr lang="fr-CM" dirty="0"/>
              <a:t> yCarte2 = carteBas2-&gt;pos().y();</a:t>
            </a:r>
          </a:p>
          <a:p>
            <a:r>
              <a:rPr lang="fr-CM" dirty="0"/>
              <a:t>                </a:t>
            </a:r>
            <a:r>
              <a:rPr lang="fr-CM" dirty="0" err="1"/>
              <a:t>qreal</a:t>
            </a:r>
            <a:r>
              <a:rPr lang="fr-CM" dirty="0"/>
              <a:t> </a:t>
            </a:r>
            <a:r>
              <a:rPr lang="fr-CM" dirty="0" err="1"/>
              <a:t>yEnJeu</a:t>
            </a:r>
            <a:r>
              <a:rPr lang="fr-CM" dirty="0"/>
              <a:t>  = </a:t>
            </a:r>
            <a:r>
              <a:rPr lang="fr-CM" dirty="0" err="1"/>
              <a:t>carteEnJeu</a:t>
            </a:r>
            <a:r>
              <a:rPr lang="fr-CM" dirty="0"/>
              <a:t>-&gt;pos().y();</a:t>
            </a:r>
          </a:p>
          <a:p>
            <a:r>
              <a:rPr lang="fr-CM" dirty="0"/>
              <a:t>                </a:t>
            </a:r>
            <a:r>
              <a:rPr lang="fr-CM" dirty="0">
                <a:solidFill>
                  <a:schemeClr val="bg1">
                    <a:lumMod val="50000"/>
                  </a:schemeClr>
                </a:solidFill>
              </a:rPr>
              <a:t>// Vérifie si elles sont au même niveau que la carte en jeu (avec marge de 2 pixels)</a:t>
            </a:r>
          </a:p>
          <a:p>
            <a:r>
              <a:rPr lang="fr-CM" dirty="0">
                <a:solidFill>
                  <a:schemeClr val="bg2">
                    <a:lumMod val="75000"/>
                  </a:schemeClr>
                </a:solidFill>
              </a:rPr>
              <a:t>                if </a:t>
            </a:r>
            <a:r>
              <a:rPr lang="fr-CM" dirty="0"/>
              <a:t>(std::abs(yCarte1 - </a:t>
            </a:r>
            <a:r>
              <a:rPr lang="fr-CM" dirty="0" err="1"/>
              <a:t>yEnJeu</a:t>
            </a:r>
            <a:r>
              <a:rPr lang="fr-CM" dirty="0"/>
              <a:t>) &lt; 2 &amp;&amp; std::abs(yCarte2 - </a:t>
            </a:r>
            <a:r>
              <a:rPr lang="fr-CM" dirty="0" err="1"/>
              <a:t>yEnJeu</a:t>
            </a:r>
            <a:r>
              <a:rPr lang="fr-CM" dirty="0"/>
              <a:t>) &lt; 2) {</a:t>
            </a:r>
          </a:p>
          <a:p>
            <a:r>
              <a:rPr lang="fr-CM" dirty="0"/>
              <a:t>                    </a:t>
            </a:r>
            <a:r>
              <a:rPr lang="fr-CM" dirty="0" err="1">
                <a:solidFill>
                  <a:srgbClr val="FF0000"/>
                </a:solidFill>
              </a:rPr>
              <a:t>qDebug</a:t>
            </a:r>
            <a:r>
              <a:rPr lang="fr-CM" dirty="0">
                <a:solidFill>
                  <a:srgbClr val="FF0000"/>
                </a:solidFill>
              </a:rPr>
              <a:t>(</a:t>
            </a:r>
            <a:r>
              <a:rPr lang="fr-CM" dirty="0"/>
              <a:t>) </a:t>
            </a:r>
            <a:r>
              <a:rPr lang="fr-CM" dirty="0">
                <a:solidFill>
                  <a:schemeClr val="accent4">
                    <a:lumMod val="75000"/>
                  </a:schemeClr>
                </a:solidFill>
              </a:rPr>
              <a:t>&lt;&lt; "Les deux cartes sont au niveau de la carte en jeu, on retourne la carte du haut.";</a:t>
            </a:r>
          </a:p>
          <a:p>
            <a:r>
              <a:rPr lang="fr-CM" dirty="0"/>
              <a:t>                    </a:t>
            </a:r>
            <a:r>
              <a:rPr lang="fr-CM" dirty="0" err="1"/>
              <a:t>carteHaut</a:t>
            </a:r>
            <a:r>
              <a:rPr lang="fr-CM" dirty="0"/>
              <a:t>-&gt;</a:t>
            </a:r>
            <a:r>
              <a:rPr lang="fr-CM" dirty="0" err="1"/>
              <a:t>turn</a:t>
            </a:r>
            <a:r>
              <a:rPr lang="fr-CM" dirty="0"/>
              <a:t>();</a:t>
            </a:r>
          </a:p>
          <a:p>
            <a:r>
              <a:rPr lang="fr-CM" dirty="0">
                <a:solidFill>
                  <a:schemeClr val="bg1">
                    <a:lumMod val="50000"/>
                  </a:schemeClr>
                </a:solidFill>
              </a:rPr>
              <a:t>                    // Supprime l'ensemble de dépendance après action</a:t>
            </a:r>
          </a:p>
          <a:p>
            <a:r>
              <a:rPr lang="fr-CM" dirty="0"/>
              <a:t>                    </a:t>
            </a:r>
            <a:r>
              <a:rPr lang="fr-CM" dirty="0" err="1"/>
              <a:t>Dependantes.removeOne</a:t>
            </a:r>
            <a:r>
              <a:rPr lang="fr-CM" dirty="0"/>
              <a:t>(</a:t>
            </a:r>
            <a:r>
              <a:rPr lang="fr-CM" dirty="0" err="1"/>
              <a:t>lotsdeDep</a:t>
            </a:r>
            <a:r>
              <a:rPr lang="fr-CM" dirty="0"/>
              <a:t>);</a:t>
            </a:r>
          </a:p>
          <a:p>
            <a:r>
              <a:rPr lang="fr-CM" dirty="0"/>
              <a:t>                }}} }</a:t>
            </a:r>
          </a:p>
        </p:txBody>
      </p:sp>
    </p:spTree>
    <p:extLst>
      <p:ext uri="{BB962C8B-B14F-4D97-AF65-F5344CB8AC3E}">
        <p14:creationId xmlns:p14="http://schemas.microsoft.com/office/powerpoint/2010/main" val="3286673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E7FEE-5855-480D-935E-A9D00A810480}"/>
              </a:ext>
            </a:extLst>
          </p:cNvPr>
          <p:cNvSpPr>
            <a:spLocks noGrp="1"/>
          </p:cNvSpPr>
          <p:nvPr>
            <p:ph sz="quarter" idx="13"/>
          </p:nvPr>
        </p:nvSpPr>
        <p:spPr>
          <a:xfrm>
            <a:off x="242047" y="0"/>
            <a:ext cx="11739282" cy="6763871"/>
          </a:xfrm>
        </p:spPr>
        <p:txBody>
          <a:bodyPr>
            <a:normAutofit lnSpcReduction="10000"/>
          </a:bodyPr>
          <a:lstStyle/>
          <a:p>
            <a:r>
              <a:rPr lang="fr-CM" dirty="0">
                <a:solidFill>
                  <a:schemeClr val="bg2">
                    <a:lumMod val="50000"/>
                  </a:schemeClr>
                </a:solidFill>
              </a:rPr>
              <a:t>if</a:t>
            </a:r>
            <a:r>
              <a:rPr lang="fr-CM" dirty="0"/>
              <a:t> (</a:t>
            </a:r>
            <a:r>
              <a:rPr lang="fr-CM" dirty="0" err="1"/>
              <a:t>LaDeckList.contains</a:t>
            </a:r>
            <a:r>
              <a:rPr lang="fr-CM" dirty="0"/>
              <a:t>(c)){</a:t>
            </a:r>
          </a:p>
          <a:p>
            <a:r>
              <a:rPr lang="fr-CM" dirty="0"/>
              <a:t>        score -=5 ; </a:t>
            </a:r>
            <a:r>
              <a:rPr lang="fr-CM" dirty="0">
                <a:solidFill>
                  <a:schemeClr val="bg2">
                    <a:lumMod val="50000"/>
                  </a:schemeClr>
                </a:solidFill>
              </a:rPr>
              <a:t>// ou tout autre système de points</a:t>
            </a:r>
          </a:p>
          <a:p>
            <a:r>
              <a:rPr lang="fr-CM" dirty="0"/>
              <a:t>        </a:t>
            </a:r>
            <a:r>
              <a:rPr lang="fr-CM" dirty="0" err="1"/>
              <a:t>scoreText</a:t>
            </a:r>
            <a:r>
              <a:rPr lang="fr-CM" dirty="0"/>
              <a:t>-&gt;</a:t>
            </a:r>
            <a:r>
              <a:rPr lang="fr-CM" dirty="0" err="1"/>
              <a:t>setPlainText</a:t>
            </a:r>
            <a:r>
              <a:rPr lang="fr-CM" dirty="0"/>
              <a:t>("Score: " + </a:t>
            </a:r>
            <a:r>
              <a:rPr lang="fr-CM" dirty="0" err="1">
                <a:solidFill>
                  <a:srgbClr val="FF0000"/>
                </a:solidFill>
              </a:rPr>
              <a:t>QString</a:t>
            </a:r>
            <a:r>
              <a:rPr lang="fr-CM" dirty="0"/>
              <a:t>::</a:t>
            </a:r>
            <a:r>
              <a:rPr lang="fr-CM" dirty="0" err="1"/>
              <a:t>number</a:t>
            </a:r>
            <a:r>
              <a:rPr lang="fr-CM" dirty="0"/>
              <a:t>(score));</a:t>
            </a:r>
          </a:p>
          <a:p>
            <a:r>
              <a:rPr lang="fr-CM" dirty="0"/>
              <a:t>        </a:t>
            </a:r>
            <a:r>
              <a:rPr lang="fr-CM" dirty="0" err="1"/>
              <a:t>carteEnJeu</a:t>
            </a:r>
            <a:r>
              <a:rPr lang="fr-CM" dirty="0"/>
              <a:t>-&gt;</a:t>
            </a:r>
            <a:r>
              <a:rPr lang="fr-CM" dirty="0" err="1"/>
              <a:t>hide</a:t>
            </a:r>
            <a:r>
              <a:rPr lang="fr-CM" dirty="0"/>
              <a:t>();</a:t>
            </a:r>
          </a:p>
          <a:p>
            <a:r>
              <a:rPr lang="fr-CM" dirty="0"/>
              <a:t>        c-&gt;</a:t>
            </a:r>
            <a:r>
              <a:rPr lang="fr-CM" dirty="0" err="1"/>
              <a:t>setZValue</a:t>
            </a:r>
            <a:r>
              <a:rPr lang="fr-CM" dirty="0"/>
              <a:t>(10);</a:t>
            </a:r>
          </a:p>
          <a:p>
            <a:r>
              <a:rPr lang="fr-CM" dirty="0"/>
              <a:t>        c-&gt;</a:t>
            </a:r>
            <a:r>
              <a:rPr lang="fr-CM" dirty="0" err="1"/>
              <a:t>turn</a:t>
            </a:r>
            <a:r>
              <a:rPr lang="fr-CM" dirty="0"/>
              <a:t>();</a:t>
            </a:r>
          </a:p>
          <a:p>
            <a:r>
              <a:rPr lang="fr-CM" dirty="0"/>
              <a:t>        </a:t>
            </a:r>
            <a:r>
              <a:rPr lang="fr-CM" dirty="0" err="1"/>
              <a:t>carteEnJeu</a:t>
            </a:r>
            <a:r>
              <a:rPr lang="fr-CM" dirty="0"/>
              <a:t> = c;                                     </a:t>
            </a:r>
            <a:r>
              <a:rPr lang="fr-CM" dirty="0">
                <a:solidFill>
                  <a:schemeClr val="bg1">
                    <a:lumMod val="50000"/>
                  </a:schemeClr>
                </a:solidFill>
              </a:rPr>
              <a:t>// Nouvelle carte en jeu</a:t>
            </a:r>
          </a:p>
          <a:p>
            <a:r>
              <a:rPr lang="fr-CM" dirty="0"/>
              <a:t>        c-&gt;</a:t>
            </a:r>
            <a:r>
              <a:rPr lang="fr-CM" dirty="0" err="1"/>
              <a:t>setZValue</a:t>
            </a:r>
            <a:r>
              <a:rPr lang="fr-CM" dirty="0"/>
              <a:t>(10);</a:t>
            </a:r>
          </a:p>
          <a:p>
            <a:r>
              <a:rPr lang="fr-CM" dirty="0"/>
              <a:t>        c-&gt;</a:t>
            </a:r>
            <a:r>
              <a:rPr lang="fr-CM" dirty="0" err="1"/>
              <a:t>setPos</a:t>
            </a:r>
            <a:r>
              <a:rPr lang="fr-CM" dirty="0"/>
              <a:t>(450, 450);                                </a:t>
            </a:r>
            <a:r>
              <a:rPr lang="fr-CM" dirty="0">
                <a:solidFill>
                  <a:schemeClr val="bg1">
                    <a:lumMod val="50000"/>
                  </a:schemeClr>
                </a:solidFill>
              </a:rPr>
              <a:t>// Position centrale</a:t>
            </a:r>
          </a:p>
          <a:p>
            <a:r>
              <a:rPr lang="fr-CM" dirty="0"/>
              <a:t>        </a:t>
            </a:r>
            <a:r>
              <a:rPr lang="fr-CM" dirty="0" err="1"/>
              <a:t>LaDeckList.removeOne</a:t>
            </a:r>
            <a:r>
              <a:rPr lang="fr-CM" dirty="0"/>
              <a:t>(c);                            </a:t>
            </a:r>
            <a:r>
              <a:rPr lang="fr-CM" dirty="0">
                <a:solidFill>
                  <a:schemeClr val="bg1">
                    <a:lumMod val="50000"/>
                  </a:schemeClr>
                </a:solidFill>
              </a:rPr>
              <a:t>// Retirer la carte de la deck liste restante</a:t>
            </a:r>
          </a:p>
          <a:p>
            <a:r>
              <a:rPr lang="fr-CM" dirty="0">
                <a:solidFill>
                  <a:schemeClr val="bg2">
                    <a:lumMod val="50000"/>
                  </a:schemeClr>
                </a:solidFill>
              </a:rPr>
              <a:t>        if </a:t>
            </a:r>
            <a:r>
              <a:rPr lang="fr-CM" dirty="0"/>
              <a:t>(</a:t>
            </a:r>
            <a:r>
              <a:rPr lang="fr-CM" dirty="0" err="1"/>
              <a:t>LaDeckList.isEmpty</a:t>
            </a:r>
            <a:r>
              <a:rPr lang="fr-CM" dirty="0"/>
              <a:t>()){</a:t>
            </a:r>
          </a:p>
          <a:p>
            <a:r>
              <a:rPr lang="fr-CM" dirty="0"/>
              <a:t>            </a:t>
            </a:r>
            <a:r>
              <a:rPr lang="fr-CM" dirty="0" err="1"/>
              <a:t>scoreText</a:t>
            </a:r>
            <a:r>
              <a:rPr lang="fr-CM" dirty="0"/>
              <a:t>-&gt;</a:t>
            </a:r>
            <a:r>
              <a:rPr lang="fr-CM" dirty="0" err="1"/>
              <a:t>setPos</a:t>
            </a:r>
            <a:r>
              <a:rPr lang="fr-CM" dirty="0"/>
              <a:t>(</a:t>
            </a:r>
            <a:r>
              <a:rPr lang="fr-CM" dirty="0">
                <a:solidFill>
                  <a:schemeClr val="accent4">
                    <a:lumMod val="75000"/>
                  </a:schemeClr>
                </a:solidFill>
              </a:rPr>
              <a:t>620, 200</a:t>
            </a:r>
            <a:r>
              <a:rPr lang="fr-CM" dirty="0"/>
              <a:t>);</a:t>
            </a:r>
          </a:p>
          <a:p>
            <a:r>
              <a:rPr lang="fr-CM" dirty="0"/>
              <a:t>            </a:t>
            </a:r>
            <a:r>
              <a:rPr lang="fr-CM" dirty="0" err="1"/>
              <a:t>scoreText</a:t>
            </a:r>
            <a:r>
              <a:rPr lang="fr-CM" dirty="0"/>
              <a:t>-&gt;</a:t>
            </a:r>
            <a:r>
              <a:rPr lang="fr-CM" dirty="0" err="1"/>
              <a:t>setPlainText</a:t>
            </a:r>
            <a:r>
              <a:rPr lang="fr-CM" dirty="0"/>
              <a:t>("Game Over ...");</a:t>
            </a:r>
          </a:p>
          <a:p>
            <a:r>
              <a:rPr lang="fr-CM" dirty="0"/>
              <a:t>        }}}</a:t>
            </a:r>
          </a:p>
          <a:p>
            <a:endParaRPr lang="fr-CM" dirty="0"/>
          </a:p>
        </p:txBody>
      </p:sp>
    </p:spTree>
    <p:extLst>
      <p:ext uri="{BB962C8B-B14F-4D97-AF65-F5344CB8AC3E}">
        <p14:creationId xmlns:p14="http://schemas.microsoft.com/office/powerpoint/2010/main" val="1563424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4044D-58D3-4316-9DCB-704C4A84C051}"/>
              </a:ext>
            </a:extLst>
          </p:cNvPr>
          <p:cNvSpPr>
            <a:spLocks noGrp="1"/>
          </p:cNvSpPr>
          <p:nvPr>
            <p:ph sz="quarter" idx="13"/>
          </p:nvPr>
        </p:nvSpPr>
        <p:spPr>
          <a:xfrm>
            <a:off x="242047" y="0"/>
            <a:ext cx="11685494" cy="6858000"/>
          </a:xfrm>
        </p:spPr>
        <p:txBody>
          <a:bodyPr>
            <a:normAutofit/>
          </a:bodyPr>
          <a:lstStyle/>
          <a:p>
            <a:r>
              <a:rPr lang="fr-CM" sz="1600" dirty="0" err="1">
                <a:solidFill>
                  <a:schemeClr val="bg2">
                    <a:lumMod val="75000"/>
                  </a:schemeClr>
                </a:solidFill>
              </a:rPr>
              <a:t>int</a:t>
            </a:r>
            <a:r>
              <a:rPr lang="fr-CM" sz="1600" dirty="0">
                <a:solidFill>
                  <a:schemeClr val="bg2">
                    <a:lumMod val="75000"/>
                  </a:schemeClr>
                </a:solidFill>
              </a:rPr>
              <a:t> </a:t>
            </a:r>
            <a:r>
              <a:rPr lang="fr-CM" sz="1600" dirty="0" err="1"/>
              <a:t>JeuTripeaks</a:t>
            </a:r>
            <a:r>
              <a:rPr lang="fr-CM" sz="1600" dirty="0"/>
              <a:t>::</a:t>
            </a:r>
            <a:r>
              <a:rPr lang="fr-CM" sz="1600" dirty="0" err="1"/>
              <a:t>valeurEnInt</a:t>
            </a:r>
            <a:r>
              <a:rPr lang="fr-CM" sz="1600" dirty="0"/>
              <a:t>(</a:t>
            </a:r>
            <a:r>
              <a:rPr lang="fr-CM" sz="1600" dirty="0" err="1"/>
              <a:t>const</a:t>
            </a:r>
            <a:r>
              <a:rPr lang="fr-CM" sz="1600" dirty="0"/>
              <a:t> </a:t>
            </a:r>
            <a:r>
              <a:rPr lang="fr-CM" sz="1600" dirty="0" err="1"/>
              <a:t>QString</a:t>
            </a:r>
            <a:r>
              <a:rPr lang="fr-CM" sz="1600" dirty="0"/>
              <a:t> &amp;val) {</a:t>
            </a:r>
          </a:p>
          <a:p>
            <a:r>
              <a:rPr lang="fr-CM" sz="1600" dirty="0">
                <a:solidFill>
                  <a:schemeClr val="bg2">
                    <a:lumMod val="75000"/>
                  </a:schemeClr>
                </a:solidFill>
              </a:rPr>
              <a:t>    if</a:t>
            </a:r>
            <a:r>
              <a:rPr lang="fr-CM" sz="1600" dirty="0"/>
              <a:t> (val == "A") return 1;</a:t>
            </a:r>
          </a:p>
          <a:p>
            <a:r>
              <a:rPr lang="fr-CM" sz="1600" dirty="0">
                <a:solidFill>
                  <a:schemeClr val="bg2">
                    <a:lumMod val="75000"/>
                  </a:schemeClr>
                </a:solidFill>
              </a:rPr>
              <a:t>    if </a:t>
            </a:r>
            <a:r>
              <a:rPr lang="fr-CM" sz="1600" dirty="0"/>
              <a:t>(val == "J") return 11;</a:t>
            </a:r>
          </a:p>
          <a:p>
            <a:r>
              <a:rPr lang="fr-CM" sz="1600" dirty="0">
                <a:solidFill>
                  <a:schemeClr val="bg2">
                    <a:lumMod val="75000"/>
                  </a:schemeClr>
                </a:solidFill>
              </a:rPr>
              <a:t>    if </a:t>
            </a:r>
            <a:r>
              <a:rPr lang="fr-CM" sz="1600" dirty="0"/>
              <a:t>(val == "Q") return 12;</a:t>
            </a:r>
          </a:p>
          <a:p>
            <a:r>
              <a:rPr lang="fr-CM" sz="1600" dirty="0">
                <a:solidFill>
                  <a:schemeClr val="bg2">
                    <a:lumMod val="75000"/>
                  </a:schemeClr>
                </a:solidFill>
              </a:rPr>
              <a:t>    if </a:t>
            </a:r>
            <a:r>
              <a:rPr lang="fr-CM" sz="1600" dirty="0"/>
              <a:t>(val == "K") return 13;</a:t>
            </a:r>
          </a:p>
          <a:p>
            <a:r>
              <a:rPr lang="fr-CM" sz="1600" dirty="0"/>
              <a:t>    return </a:t>
            </a:r>
            <a:r>
              <a:rPr lang="fr-CM" sz="1600" dirty="0" err="1"/>
              <a:t>val.toInt</a:t>
            </a:r>
            <a:r>
              <a:rPr lang="fr-CM" sz="1600" dirty="0"/>
              <a:t>();</a:t>
            </a:r>
          </a:p>
          <a:p>
            <a:r>
              <a:rPr lang="fr-CM" sz="1600" dirty="0"/>
              <a:t>}</a:t>
            </a:r>
          </a:p>
          <a:p>
            <a:r>
              <a:rPr lang="fr-CM" sz="1600" dirty="0" err="1">
                <a:solidFill>
                  <a:schemeClr val="accent6">
                    <a:lumMod val="75000"/>
                  </a:schemeClr>
                </a:solidFill>
              </a:rPr>
              <a:t>Void</a:t>
            </a:r>
            <a:r>
              <a:rPr lang="fr-CM" sz="1600" dirty="0"/>
              <a:t> </a:t>
            </a:r>
            <a:r>
              <a:rPr lang="fr-CM" sz="1600" dirty="0" err="1"/>
              <a:t>JeuTripeaks</a:t>
            </a:r>
            <a:r>
              <a:rPr lang="fr-CM" sz="1600" dirty="0"/>
              <a:t>::</a:t>
            </a:r>
            <a:r>
              <a:rPr lang="fr-CM" sz="1600" dirty="0" err="1"/>
              <a:t>sauvegarderPartie</a:t>
            </a:r>
            <a:r>
              <a:rPr lang="fr-CM" sz="1600" dirty="0"/>
              <a:t>(</a:t>
            </a:r>
            <a:r>
              <a:rPr lang="fr-CM" sz="1600" dirty="0" err="1"/>
              <a:t>const</a:t>
            </a:r>
            <a:r>
              <a:rPr lang="fr-CM" sz="1600" dirty="0"/>
              <a:t> </a:t>
            </a:r>
            <a:r>
              <a:rPr lang="fr-CM" sz="1600" dirty="0" err="1"/>
              <a:t>QString</a:t>
            </a:r>
            <a:r>
              <a:rPr lang="fr-CM" sz="1600" dirty="0"/>
              <a:t> &amp;</a:t>
            </a:r>
            <a:r>
              <a:rPr lang="fr-CM" sz="1600" dirty="0" err="1"/>
              <a:t>nomFichier</a:t>
            </a:r>
            <a:r>
              <a:rPr lang="fr-CM" sz="1600" dirty="0"/>
              <a:t>) {</a:t>
            </a:r>
          </a:p>
          <a:p>
            <a:r>
              <a:rPr lang="fr-CM" sz="1600" dirty="0"/>
              <a:t>    </a:t>
            </a:r>
            <a:r>
              <a:rPr lang="fr-CM" sz="1600" dirty="0" err="1"/>
              <a:t>QFile</a:t>
            </a:r>
            <a:r>
              <a:rPr lang="fr-CM" sz="1600" dirty="0"/>
              <a:t> fichier(</a:t>
            </a:r>
            <a:r>
              <a:rPr lang="fr-CM" sz="1600" dirty="0" err="1"/>
              <a:t>nomFichier</a:t>
            </a:r>
            <a:r>
              <a:rPr lang="fr-CM" sz="1600" dirty="0"/>
              <a:t>);</a:t>
            </a:r>
          </a:p>
          <a:p>
            <a:r>
              <a:rPr lang="fr-CM" sz="1600" dirty="0">
                <a:solidFill>
                  <a:schemeClr val="accent1">
                    <a:lumMod val="75000"/>
                  </a:schemeClr>
                </a:solidFill>
              </a:rPr>
              <a:t>    if </a:t>
            </a:r>
            <a:r>
              <a:rPr lang="fr-CM" sz="1600" dirty="0"/>
              <a:t>(!</a:t>
            </a:r>
            <a:r>
              <a:rPr lang="fr-CM" sz="1600" dirty="0" err="1"/>
              <a:t>fichier.open</a:t>
            </a:r>
            <a:r>
              <a:rPr lang="fr-CM" sz="1600" dirty="0"/>
              <a:t>(</a:t>
            </a:r>
            <a:r>
              <a:rPr lang="fr-CM" sz="1600" dirty="0" err="1">
                <a:solidFill>
                  <a:srgbClr val="FF0000"/>
                </a:solidFill>
              </a:rPr>
              <a:t>QIODevice</a:t>
            </a:r>
            <a:r>
              <a:rPr lang="fr-CM" sz="1600" dirty="0"/>
              <a:t>::</a:t>
            </a:r>
            <a:r>
              <a:rPr lang="fr-CM" sz="1600" dirty="0" err="1"/>
              <a:t>WriteOnly</a:t>
            </a:r>
            <a:r>
              <a:rPr lang="fr-CM" sz="1600" dirty="0"/>
              <a:t>)) {</a:t>
            </a:r>
          </a:p>
          <a:p>
            <a:r>
              <a:rPr lang="fr-CM" sz="1600" dirty="0"/>
              <a:t>        </a:t>
            </a:r>
            <a:r>
              <a:rPr lang="fr-CM" sz="1600" dirty="0" err="1"/>
              <a:t>qWarning</a:t>
            </a:r>
            <a:r>
              <a:rPr lang="fr-CM" sz="1600" dirty="0"/>
              <a:t>() &lt;&lt; </a:t>
            </a:r>
            <a:r>
              <a:rPr lang="fr-CM" sz="1600" dirty="0">
                <a:solidFill>
                  <a:schemeClr val="accent4">
                    <a:lumMod val="75000"/>
                  </a:schemeClr>
                </a:solidFill>
              </a:rPr>
              <a:t>"Impossible d’ouvrir le fichier pour écriture :"</a:t>
            </a:r>
            <a:r>
              <a:rPr lang="fr-CM" sz="1600" dirty="0"/>
              <a:t> &lt;&lt; </a:t>
            </a:r>
            <a:r>
              <a:rPr lang="fr-CM" sz="1600" dirty="0" err="1"/>
              <a:t>nomFichier</a:t>
            </a:r>
            <a:r>
              <a:rPr lang="fr-CM" sz="1600" dirty="0"/>
              <a:t>;</a:t>
            </a:r>
          </a:p>
          <a:p>
            <a:r>
              <a:rPr lang="fr-CM" sz="1600" dirty="0"/>
              <a:t>        return;</a:t>
            </a:r>
          </a:p>
          <a:p>
            <a:r>
              <a:rPr lang="fr-CM" sz="1600" dirty="0"/>
              <a:t>    }</a:t>
            </a:r>
          </a:p>
          <a:p>
            <a:endParaRPr lang="fr-CM" sz="1600" dirty="0"/>
          </a:p>
        </p:txBody>
      </p:sp>
    </p:spTree>
    <p:extLst>
      <p:ext uri="{BB962C8B-B14F-4D97-AF65-F5344CB8AC3E}">
        <p14:creationId xmlns:p14="http://schemas.microsoft.com/office/powerpoint/2010/main" val="3580029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0F32F-F89C-47CD-832B-46503C7154D4}"/>
              </a:ext>
            </a:extLst>
          </p:cNvPr>
          <p:cNvSpPr>
            <a:spLocks noGrp="1"/>
          </p:cNvSpPr>
          <p:nvPr>
            <p:ph sz="quarter" idx="13"/>
          </p:nvPr>
        </p:nvSpPr>
        <p:spPr>
          <a:xfrm>
            <a:off x="121024" y="94130"/>
            <a:ext cx="12070976" cy="6763870"/>
          </a:xfrm>
        </p:spPr>
        <p:txBody>
          <a:bodyPr>
            <a:normAutofit fontScale="70000" lnSpcReduction="20000"/>
          </a:bodyPr>
          <a:lstStyle/>
          <a:p>
            <a:r>
              <a:rPr lang="fr-CM" dirty="0" err="1">
                <a:solidFill>
                  <a:srgbClr val="FF0000"/>
                </a:solidFill>
              </a:rPr>
              <a:t>QJsonObject</a:t>
            </a:r>
            <a:r>
              <a:rPr lang="fr-CM" dirty="0"/>
              <a:t> racine;</a:t>
            </a:r>
          </a:p>
          <a:p>
            <a:r>
              <a:rPr lang="fr-CM" dirty="0"/>
              <a:t>    </a:t>
            </a:r>
            <a:r>
              <a:rPr lang="fr-CM" dirty="0">
                <a:solidFill>
                  <a:schemeClr val="bg1">
                    <a:lumMod val="65000"/>
                  </a:schemeClr>
                </a:solidFill>
              </a:rPr>
              <a:t>// Sauvegarde des cartes dans </a:t>
            </a:r>
            <a:r>
              <a:rPr lang="fr-CM" dirty="0" err="1">
                <a:solidFill>
                  <a:schemeClr val="bg1">
                    <a:lumMod val="65000"/>
                  </a:schemeClr>
                </a:solidFill>
              </a:rPr>
              <a:t>LesCartes</a:t>
            </a:r>
            <a:r>
              <a:rPr lang="fr-CM" dirty="0">
                <a:solidFill>
                  <a:schemeClr val="bg1">
                    <a:lumMod val="65000"/>
                  </a:schemeClr>
                </a:solidFill>
              </a:rPr>
              <a:t> (sur les pics)</a:t>
            </a:r>
          </a:p>
          <a:p>
            <a:r>
              <a:rPr lang="fr-CM" dirty="0"/>
              <a:t>    </a:t>
            </a:r>
            <a:r>
              <a:rPr lang="fr-CM" dirty="0" err="1">
                <a:solidFill>
                  <a:srgbClr val="FF0000"/>
                </a:solidFill>
              </a:rPr>
              <a:t>QJsonArray</a:t>
            </a:r>
            <a:r>
              <a:rPr lang="fr-CM" dirty="0">
                <a:solidFill>
                  <a:srgbClr val="FF0000"/>
                </a:solidFill>
              </a:rPr>
              <a:t> </a:t>
            </a:r>
            <a:r>
              <a:rPr lang="fr-CM" dirty="0" err="1"/>
              <a:t>cartesArray</a:t>
            </a:r>
            <a:r>
              <a:rPr lang="fr-CM" dirty="0"/>
              <a:t>;</a:t>
            </a:r>
          </a:p>
          <a:p>
            <a:r>
              <a:rPr lang="fr-CM" dirty="0"/>
              <a:t>    </a:t>
            </a:r>
            <a:r>
              <a:rPr lang="fr-CM" dirty="0">
                <a:solidFill>
                  <a:schemeClr val="accent1">
                    <a:lumMod val="75000"/>
                  </a:schemeClr>
                </a:solidFill>
              </a:rPr>
              <a:t>for</a:t>
            </a:r>
            <a:r>
              <a:rPr lang="fr-CM" dirty="0"/>
              <a:t> (Carte *c : </a:t>
            </a:r>
            <a:r>
              <a:rPr lang="fr-CM" dirty="0" err="1"/>
              <a:t>LesCartes</a:t>
            </a:r>
            <a:r>
              <a:rPr lang="fr-CM" dirty="0"/>
              <a:t>) {</a:t>
            </a:r>
          </a:p>
          <a:p>
            <a:r>
              <a:rPr lang="fr-CM" dirty="0">
                <a:solidFill>
                  <a:srgbClr val="FF0000"/>
                </a:solidFill>
              </a:rPr>
              <a:t>        </a:t>
            </a:r>
            <a:r>
              <a:rPr lang="fr-CM" dirty="0" err="1">
                <a:solidFill>
                  <a:srgbClr val="FF0000"/>
                </a:solidFill>
              </a:rPr>
              <a:t>QJsonObject</a:t>
            </a:r>
            <a:r>
              <a:rPr lang="fr-CM" dirty="0">
                <a:solidFill>
                  <a:srgbClr val="FF0000"/>
                </a:solidFill>
              </a:rPr>
              <a:t> </a:t>
            </a:r>
            <a:r>
              <a:rPr lang="fr-CM" dirty="0" err="1">
                <a:solidFill>
                  <a:srgbClr val="FF0000"/>
                </a:solidFill>
              </a:rPr>
              <a:t>obj</a:t>
            </a:r>
            <a:r>
              <a:rPr lang="fr-CM" dirty="0">
                <a:solidFill>
                  <a:srgbClr val="FF0000"/>
                </a:solidFill>
              </a:rPr>
              <a:t>;</a:t>
            </a:r>
          </a:p>
          <a:p>
            <a:r>
              <a:rPr lang="fr-CM" dirty="0">
                <a:solidFill>
                  <a:srgbClr val="FF0000"/>
                </a:solidFill>
              </a:rPr>
              <a:t>        </a:t>
            </a:r>
            <a:r>
              <a:rPr lang="fr-CM" dirty="0" err="1"/>
              <a:t>obj</a:t>
            </a:r>
            <a:r>
              <a:rPr lang="fr-CM" dirty="0"/>
              <a:t>["valeur"] = c-&gt;</a:t>
            </a:r>
            <a:r>
              <a:rPr lang="fr-CM" dirty="0" err="1"/>
              <a:t>getvalue</a:t>
            </a:r>
            <a:r>
              <a:rPr lang="fr-CM" dirty="0"/>
              <a:t>();</a:t>
            </a:r>
          </a:p>
          <a:p>
            <a:r>
              <a:rPr lang="fr-CM" dirty="0"/>
              <a:t>        </a:t>
            </a:r>
            <a:r>
              <a:rPr lang="fr-CM" dirty="0" err="1"/>
              <a:t>obj</a:t>
            </a:r>
            <a:r>
              <a:rPr lang="fr-CM" dirty="0"/>
              <a:t>["x"] = c-&gt;pos().x();</a:t>
            </a:r>
          </a:p>
          <a:p>
            <a:r>
              <a:rPr lang="fr-CM" dirty="0"/>
              <a:t>        </a:t>
            </a:r>
            <a:r>
              <a:rPr lang="fr-CM" dirty="0" err="1"/>
              <a:t>obj</a:t>
            </a:r>
            <a:r>
              <a:rPr lang="fr-CM" dirty="0"/>
              <a:t>["y"] = c-&gt;pos().y();</a:t>
            </a:r>
          </a:p>
          <a:p>
            <a:r>
              <a:rPr lang="fr-CM" dirty="0"/>
              <a:t>        </a:t>
            </a:r>
            <a:r>
              <a:rPr lang="fr-CM" dirty="0" err="1"/>
              <a:t>obj</a:t>
            </a:r>
            <a:r>
              <a:rPr lang="fr-CM" dirty="0"/>
              <a:t>["visible"] = c-&gt;</a:t>
            </a:r>
            <a:r>
              <a:rPr lang="fr-CM" dirty="0" err="1"/>
              <a:t>refe</a:t>
            </a:r>
            <a:r>
              <a:rPr lang="fr-CM" dirty="0"/>
              <a:t>;  </a:t>
            </a:r>
            <a:r>
              <a:rPr lang="fr-CM" dirty="0">
                <a:solidFill>
                  <a:schemeClr val="bg1">
                    <a:lumMod val="50000"/>
                  </a:schemeClr>
                </a:solidFill>
              </a:rPr>
              <a:t>// ou un getter ex: c-&gt;</a:t>
            </a:r>
            <a:r>
              <a:rPr lang="fr-CM" dirty="0" err="1">
                <a:solidFill>
                  <a:schemeClr val="bg1">
                    <a:lumMod val="50000"/>
                  </a:schemeClr>
                </a:solidFill>
              </a:rPr>
              <a:t>isVisible</a:t>
            </a:r>
            <a:r>
              <a:rPr lang="fr-CM" dirty="0">
                <a:solidFill>
                  <a:schemeClr val="bg1">
                    <a:lumMod val="50000"/>
                  </a:schemeClr>
                </a:solidFill>
              </a:rPr>
              <a:t>()</a:t>
            </a:r>
          </a:p>
          <a:p>
            <a:r>
              <a:rPr lang="fr-CM" dirty="0">
                <a:solidFill>
                  <a:schemeClr val="bg1">
                    <a:lumMod val="50000"/>
                  </a:schemeClr>
                </a:solidFill>
              </a:rPr>
              <a:t>        </a:t>
            </a:r>
            <a:r>
              <a:rPr lang="fr-CM" dirty="0" err="1">
                <a:solidFill>
                  <a:schemeClr val="bg1">
                    <a:lumMod val="50000"/>
                  </a:schemeClr>
                </a:solidFill>
              </a:rPr>
              <a:t>cartesArray.append</a:t>
            </a:r>
            <a:r>
              <a:rPr lang="fr-CM" dirty="0">
                <a:solidFill>
                  <a:schemeClr val="bg1">
                    <a:lumMod val="50000"/>
                  </a:schemeClr>
                </a:solidFill>
              </a:rPr>
              <a:t>(</a:t>
            </a:r>
            <a:r>
              <a:rPr lang="fr-CM" dirty="0" err="1">
                <a:solidFill>
                  <a:schemeClr val="bg1">
                    <a:lumMod val="50000"/>
                  </a:schemeClr>
                </a:solidFill>
              </a:rPr>
              <a:t>obj</a:t>
            </a:r>
            <a:r>
              <a:rPr lang="fr-CM" dirty="0">
                <a:solidFill>
                  <a:schemeClr val="bg1">
                    <a:lumMod val="50000"/>
                  </a:schemeClr>
                </a:solidFill>
              </a:rPr>
              <a:t>); }</a:t>
            </a:r>
          </a:p>
          <a:p>
            <a:r>
              <a:rPr lang="fr-CM" dirty="0"/>
              <a:t>    racine["cartes"] = </a:t>
            </a:r>
            <a:r>
              <a:rPr lang="fr-CM" dirty="0" err="1"/>
              <a:t>cartesArray</a:t>
            </a:r>
            <a:r>
              <a:rPr lang="fr-CM" dirty="0"/>
              <a:t>;</a:t>
            </a:r>
          </a:p>
          <a:p>
            <a:r>
              <a:rPr lang="fr-CM" dirty="0">
                <a:solidFill>
                  <a:schemeClr val="bg1">
                    <a:lumMod val="50000"/>
                  </a:schemeClr>
                </a:solidFill>
              </a:rPr>
              <a:t>    // Sauvegarde des cartes de la pioche (</a:t>
            </a:r>
            <a:r>
              <a:rPr lang="fr-CM" dirty="0" err="1">
                <a:solidFill>
                  <a:schemeClr val="bg1">
                    <a:lumMod val="50000"/>
                  </a:schemeClr>
                </a:solidFill>
              </a:rPr>
              <a:t>LaDeckList</a:t>
            </a:r>
            <a:r>
              <a:rPr lang="fr-CM" dirty="0">
                <a:solidFill>
                  <a:schemeClr val="bg1">
                    <a:lumMod val="50000"/>
                  </a:schemeClr>
                </a:solidFill>
              </a:rPr>
              <a:t>)</a:t>
            </a:r>
          </a:p>
          <a:p>
            <a:r>
              <a:rPr lang="fr-CM" dirty="0">
                <a:solidFill>
                  <a:srgbClr val="FF0000"/>
                </a:solidFill>
              </a:rPr>
              <a:t>    </a:t>
            </a:r>
            <a:r>
              <a:rPr lang="fr-CM" dirty="0" err="1">
                <a:solidFill>
                  <a:srgbClr val="FF0000"/>
                </a:solidFill>
              </a:rPr>
              <a:t>QJsonArray</a:t>
            </a:r>
            <a:r>
              <a:rPr lang="fr-CM" dirty="0">
                <a:solidFill>
                  <a:srgbClr val="FF0000"/>
                </a:solidFill>
              </a:rPr>
              <a:t> </a:t>
            </a:r>
            <a:r>
              <a:rPr lang="fr-CM" dirty="0" err="1"/>
              <a:t>deckArray</a:t>
            </a:r>
            <a:r>
              <a:rPr lang="fr-CM" dirty="0"/>
              <a:t>;</a:t>
            </a:r>
          </a:p>
          <a:p>
            <a:r>
              <a:rPr lang="fr-CM" dirty="0"/>
              <a:t>    for (Carte *c : </a:t>
            </a:r>
            <a:r>
              <a:rPr lang="fr-CM" dirty="0" err="1"/>
              <a:t>LaDeckList</a:t>
            </a:r>
            <a:r>
              <a:rPr lang="fr-CM" dirty="0"/>
              <a:t>) {</a:t>
            </a:r>
          </a:p>
          <a:p>
            <a:r>
              <a:rPr lang="fr-CM" dirty="0"/>
              <a:t>        </a:t>
            </a:r>
            <a:r>
              <a:rPr lang="fr-CM" dirty="0" err="1">
                <a:solidFill>
                  <a:srgbClr val="FF0000"/>
                </a:solidFill>
              </a:rPr>
              <a:t>QJsonObject</a:t>
            </a:r>
            <a:r>
              <a:rPr lang="fr-CM" dirty="0">
                <a:solidFill>
                  <a:srgbClr val="FF0000"/>
                </a:solidFill>
              </a:rPr>
              <a:t> </a:t>
            </a:r>
            <a:r>
              <a:rPr lang="fr-CM" dirty="0" err="1"/>
              <a:t>obj</a:t>
            </a:r>
            <a:r>
              <a:rPr lang="fr-CM" dirty="0"/>
              <a:t>;</a:t>
            </a:r>
          </a:p>
          <a:p>
            <a:r>
              <a:rPr lang="fr-CM" dirty="0"/>
              <a:t>        </a:t>
            </a:r>
            <a:r>
              <a:rPr lang="fr-CM" dirty="0" err="1"/>
              <a:t>obj</a:t>
            </a:r>
            <a:r>
              <a:rPr lang="fr-CM" dirty="0"/>
              <a:t>["valeur"] = c-&gt;</a:t>
            </a:r>
            <a:r>
              <a:rPr lang="fr-CM" dirty="0" err="1"/>
              <a:t>getvalue</a:t>
            </a:r>
            <a:r>
              <a:rPr lang="fr-CM" dirty="0"/>
              <a:t>();</a:t>
            </a:r>
          </a:p>
          <a:p>
            <a:r>
              <a:rPr lang="fr-CM" dirty="0"/>
              <a:t>        </a:t>
            </a:r>
            <a:r>
              <a:rPr lang="fr-CM" dirty="0" err="1"/>
              <a:t>deckArray.append</a:t>
            </a:r>
            <a:r>
              <a:rPr lang="fr-CM" dirty="0"/>
              <a:t>(</a:t>
            </a:r>
            <a:r>
              <a:rPr lang="fr-CM" dirty="0" err="1"/>
              <a:t>obj</a:t>
            </a:r>
            <a:r>
              <a:rPr lang="fr-CM" dirty="0"/>
              <a:t>); }</a:t>
            </a:r>
          </a:p>
          <a:p>
            <a:r>
              <a:rPr lang="fr-CM" dirty="0"/>
              <a:t>    racine["deck"] = </a:t>
            </a:r>
            <a:r>
              <a:rPr lang="fr-CM" dirty="0" err="1"/>
              <a:t>deckArray</a:t>
            </a:r>
            <a:r>
              <a:rPr lang="fr-CM" dirty="0"/>
              <a:t>;</a:t>
            </a:r>
          </a:p>
          <a:p>
            <a:r>
              <a:rPr lang="fr-CM" dirty="0">
                <a:solidFill>
                  <a:schemeClr val="bg1">
                    <a:lumMod val="50000"/>
                  </a:schemeClr>
                </a:solidFill>
              </a:rPr>
              <a:t>    // Carte en jeu (</a:t>
            </a:r>
            <a:r>
              <a:rPr lang="fr-CM" dirty="0" err="1">
                <a:solidFill>
                  <a:schemeClr val="bg1">
                    <a:lumMod val="50000"/>
                  </a:schemeClr>
                </a:solidFill>
              </a:rPr>
              <a:t>carteEnJeu</a:t>
            </a:r>
            <a:r>
              <a:rPr lang="fr-CM" dirty="0"/>
              <a:t>)</a:t>
            </a:r>
          </a:p>
        </p:txBody>
      </p:sp>
    </p:spTree>
    <p:extLst>
      <p:ext uri="{BB962C8B-B14F-4D97-AF65-F5344CB8AC3E}">
        <p14:creationId xmlns:p14="http://schemas.microsoft.com/office/powerpoint/2010/main" val="211912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9F7D2-6B60-41C9-9443-D71F970C450E}"/>
              </a:ext>
            </a:extLst>
          </p:cNvPr>
          <p:cNvSpPr>
            <a:spLocks noGrp="1"/>
          </p:cNvSpPr>
          <p:nvPr>
            <p:ph sz="quarter" idx="13"/>
          </p:nvPr>
        </p:nvSpPr>
        <p:spPr>
          <a:xfrm>
            <a:off x="161365" y="107576"/>
            <a:ext cx="11846859" cy="6750424"/>
          </a:xfrm>
        </p:spPr>
        <p:txBody>
          <a:bodyPr>
            <a:normAutofit fontScale="92500" lnSpcReduction="20000"/>
          </a:bodyPr>
          <a:lstStyle/>
          <a:p>
            <a:r>
              <a:rPr lang="fr-CM" sz="1600" dirty="0">
                <a:solidFill>
                  <a:schemeClr val="accent1">
                    <a:lumMod val="75000"/>
                  </a:schemeClr>
                </a:solidFill>
              </a:rPr>
              <a:t>if</a:t>
            </a:r>
            <a:r>
              <a:rPr lang="fr-CM" sz="1600" dirty="0"/>
              <a:t>  (</a:t>
            </a:r>
            <a:r>
              <a:rPr lang="fr-CM" sz="1600" dirty="0" err="1"/>
              <a:t>carteEnJeu</a:t>
            </a:r>
            <a:r>
              <a:rPr lang="fr-CM" sz="1600" dirty="0"/>
              <a:t>) {</a:t>
            </a:r>
          </a:p>
          <a:p>
            <a:r>
              <a:rPr lang="fr-CM" sz="1600" dirty="0"/>
              <a:t>        </a:t>
            </a:r>
            <a:r>
              <a:rPr lang="fr-CM" sz="1600" dirty="0" err="1"/>
              <a:t>QJsonObject</a:t>
            </a:r>
            <a:r>
              <a:rPr lang="fr-CM" sz="1600" dirty="0"/>
              <a:t> </a:t>
            </a:r>
            <a:r>
              <a:rPr lang="fr-CM" sz="1600" dirty="0" err="1"/>
              <a:t>carteEnJeuObj</a:t>
            </a:r>
            <a:r>
              <a:rPr lang="fr-CM" sz="1600" dirty="0"/>
              <a:t>;</a:t>
            </a:r>
          </a:p>
          <a:p>
            <a:r>
              <a:rPr lang="fr-CM" sz="1600" dirty="0"/>
              <a:t>        </a:t>
            </a:r>
            <a:r>
              <a:rPr lang="fr-CM" sz="1600" dirty="0" err="1"/>
              <a:t>carteEnJeuObj</a:t>
            </a:r>
            <a:r>
              <a:rPr lang="fr-CM" sz="1600" dirty="0"/>
              <a:t>["valeur"] = </a:t>
            </a:r>
            <a:r>
              <a:rPr lang="fr-CM" sz="1600" dirty="0" err="1"/>
              <a:t>carteEnJeu</a:t>
            </a:r>
            <a:r>
              <a:rPr lang="fr-CM" sz="1600" dirty="0"/>
              <a:t>-&gt;</a:t>
            </a:r>
            <a:r>
              <a:rPr lang="fr-CM" sz="1600" dirty="0" err="1"/>
              <a:t>getvalue</a:t>
            </a:r>
            <a:r>
              <a:rPr lang="fr-CM" sz="1600" dirty="0"/>
              <a:t>();</a:t>
            </a:r>
          </a:p>
          <a:p>
            <a:r>
              <a:rPr lang="fr-CM" sz="1600" dirty="0"/>
              <a:t>        </a:t>
            </a:r>
            <a:r>
              <a:rPr lang="fr-CM" sz="1600" dirty="0" err="1"/>
              <a:t>carteEnJeuObj</a:t>
            </a:r>
            <a:r>
              <a:rPr lang="fr-CM" sz="1600" dirty="0"/>
              <a:t>["x"] = </a:t>
            </a:r>
            <a:r>
              <a:rPr lang="fr-CM" sz="1600" dirty="0" err="1"/>
              <a:t>carteEnJeu</a:t>
            </a:r>
            <a:r>
              <a:rPr lang="fr-CM" sz="1600" dirty="0"/>
              <a:t>-&gt;pos().x();</a:t>
            </a:r>
          </a:p>
          <a:p>
            <a:r>
              <a:rPr lang="fr-CM" sz="1600" dirty="0"/>
              <a:t>        </a:t>
            </a:r>
            <a:r>
              <a:rPr lang="fr-CM" sz="1600" dirty="0" err="1"/>
              <a:t>carteEnJeuObj</a:t>
            </a:r>
            <a:r>
              <a:rPr lang="fr-CM" sz="1600" dirty="0"/>
              <a:t>["y"] = </a:t>
            </a:r>
            <a:r>
              <a:rPr lang="fr-CM" sz="1600" dirty="0" err="1"/>
              <a:t>carteEnJeu</a:t>
            </a:r>
            <a:r>
              <a:rPr lang="fr-CM" sz="1600" dirty="0"/>
              <a:t>-&gt;pos().y();</a:t>
            </a:r>
          </a:p>
          <a:p>
            <a:r>
              <a:rPr lang="fr-CM" sz="1600" dirty="0"/>
              <a:t>        </a:t>
            </a:r>
            <a:r>
              <a:rPr lang="fr-CM" sz="1600" dirty="0" err="1"/>
              <a:t>carteEnJeuObj</a:t>
            </a:r>
            <a:r>
              <a:rPr lang="fr-CM" sz="1600" dirty="0"/>
              <a:t>["visible"] = </a:t>
            </a:r>
            <a:r>
              <a:rPr lang="fr-CM" sz="1600" dirty="0" err="1"/>
              <a:t>carteEnJeu</a:t>
            </a:r>
            <a:r>
              <a:rPr lang="fr-CM" sz="1600" dirty="0"/>
              <a:t>-&gt;</a:t>
            </a:r>
            <a:r>
              <a:rPr lang="fr-CM" sz="1600" dirty="0" err="1"/>
              <a:t>refe</a:t>
            </a:r>
            <a:r>
              <a:rPr lang="fr-CM" sz="1600" dirty="0"/>
              <a:t>;</a:t>
            </a:r>
          </a:p>
          <a:p>
            <a:r>
              <a:rPr lang="fr-CM" sz="1600" dirty="0"/>
              <a:t>        racine["</a:t>
            </a:r>
            <a:r>
              <a:rPr lang="fr-CM" sz="1600" dirty="0" err="1"/>
              <a:t>carteEnJeu</a:t>
            </a:r>
            <a:r>
              <a:rPr lang="fr-CM" sz="1600" dirty="0"/>
              <a:t>"] = </a:t>
            </a:r>
            <a:r>
              <a:rPr lang="fr-CM" sz="1600" dirty="0" err="1"/>
              <a:t>carteEnJeuObj</a:t>
            </a:r>
            <a:r>
              <a:rPr lang="fr-CM" sz="1600" dirty="0"/>
              <a:t>;</a:t>
            </a:r>
          </a:p>
          <a:p>
            <a:r>
              <a:rPr lang="fr-CM" sz="1600" dirty="0"/>
              <a:t>    }</a:t>
            </a:r>
          </a:p>
          <a:p>
            <a:r>
              <a:rPr lang="fr-CM" sz="1600" dirty="0">
                <a:solidFill>
                  <a:schemeClr val="bg1">
                    <a:lumMod val="50000"/>
                  </a:schemeClr>
                </a:solidFill>
              </a:rPr>
              <a:t> // Dépendances des cartes</a:t>
            </a:r>
          </a:p>
          <a:p>
            <a:r>
              <a:rPr lang="fr-CM" sz="1600" dirty="0" err="1">
                <a:solidFill>
                  <a:srgbClr val="FF0000"/>
                </a:solidFill>
              </a:rPr>
              <a:t>QJsonArray</a:t>
            </a:r>
            <a:r>
              <a:rPr lang="fr-CM" sz="1600" dirty="0"/>
              <a:t> </a:t>
            </a:r>
            <a:r>
              <a:rPr lang="fr-CM" sz="1600" dirty="0" err="1"/>
              <a:t>dependancesArray</a:t>
            </a:r>
            <a:r>
              <a:rPr lang="fr-CM" sz="1600" dirty="0"/>
              <a:t>;</a:t>
            </a:r>
          </a:p>
          <a:p>
            <a:r>
              <a:rPr lang="fr-CM" sz="1600" dirty="0">
                <a:solidFill>
                  <a:schemeClr val="accent1">
                    <a:lumMod val="75000"/>
                  </a:schemeClr>
                </a:solidFill>
              </a:rPr>
              <a:t>for</a:t>
            </a:r>
            <a:r>
              <a:rPr lang="fr-CM" sz="1600" dirty="0"/>
              <a:t> (</a:t>
            </a:r>
            <a:r>
              <a:rPr lang="fr-CM" sz="1600" dirty="0" err="1"/>
              <a:t>const</a:t>
            </a:r>
            <a:r>
              <a:rPr lang="fr-CM" sz="1600" dirty="0"/>
              <a:t> </a:t>
            </a:r>
            <a:r>
              <a:rPr lang="fr-CM" sz="1600" dirty="0" err="1"/>
              <a:t>QList</a:t>
            </a:r>
            <a:r>
              <a:rPr lang="fr-CM" sz="1600" dirty="0"/>
              <a:t>&lt;Carte*&gt; &amp;</a:t>
            </a:r>
            <a:r>
              <a:rPr lang="fr-CM" sz="1600" dirty="0" err="1"/>
              <a:t>dep</a:t>
            </a:r>
            <a:r>
              <a:rPr lang="fr-CM" sz="1600" dirty="0"/>
              <a:t> : </a:t>
            </a:r>
            <a:r>
              <a:rPr lang="fr-CM" sz="1600" dirty="0" err="1"/>
              <a:t>Dependantes</a:t>
            </a:r>
            <a:r>
              <a:rPr lang="fr-CM" sz="1600" dirty="0"/>
              <a:t>) {</a:t>
            </a:r>
          </a:p>
          <a:p>
            <a:r>
              <a:rPr lang="fr-CM" sz="1600" dirty="0">
                <a:solidFill>
                  <a:schemeClr val="accent1">
                    <a:lumMod val="75000"/>
                  </a:schemeClr>
                </a:solidFill>
              </a:rPr>
              <a:t>    if </a:t>
            </a:r>
            <a:r>
              <a:rPr lang="fr-CM" sz="1600" dirty="0"/>
              <a:t>(</a:t>
            </a:r>
            <a:r>
              <a:rPr lang="fr-CM" sz="1600" dirty="0" err="1"/>
              <a:t>dep.size</a:t>
            </a:r>
            <a:r>
              <a:rPr lang="fr-CM" sz="1600" dirty="0"/>
              <a:t>() == 3) {</a:t>
            </a:r>
          </a:p>
          <a:p>
            <a:r>
              <a:rPr lang="fr-CM" sz="1600" dirty="0"/>
              <a:t>        </a:t>
            </a:r>
            <a:r>
              <a:rPr lang="fr-CM" sz="1600" dirty="0" err="1">
                <a:solidFill>
                  <a:srgbClr val="FF0000"/>
                </a:solidFill>
              </a:rPr>
              <a:t>QJsonObject</a:t>
            </a:r>
            <a:r>
              <a:rPr lang="fr-CM" sz="1600" dirty="0">
                <a:solidFill>
                  <a:srgbClr val="FF0000"/>
                </a:solidFill>
              </a:rPr>
              <a:t> </a:t>
            </a:r>
            <a:r>
              <a:rPr lang="fr-CM" sz="1600" dirty="0" err="1"/>
              <a:t>depObj</a:t>
            </a:r>
            <a:r>
              <a:rPr lang="fr-CM" sz="1600" dirty="0"/>
              <a:t>;</a:t>
            </a:r>
          </a:p>
          <a:p>
            <a:r>
              <a:rPr lang="fr-CM" sz="1600" dirty="0"/>
              <a:t>        </a:t>
            </a:r>
            <a:r>
              <a:rPr lang="fr-CM" sz="1600" dirty="0" err="1"/>
              <a:t>depObj</a:t>
            </a:r>
            <a:r>
              <a:rPr lang="fr-CM" sz="1600" dirty="0"/>
              <a:t>["carte"] = </a:t>
            </a:r>
            <a:r>
              <a:rPr lang="fr-CM" sz="1600" dirty="0" err="1"/>
              <a:t>dep</a:t>
            </a:r>
            <a:r>
              <a:rPr lang="fr-CM" sz="1600" dirty="0"/>
              <a:t>[0]-&gt;</a:t>
            </a:r>
            <a:r>
              <a:rPr lang="fr-CM" sz="1600" dirty="0" err="1"/>
              <a:t>getvalue</a:t>
            </a:r>
            <a:r>
              <a:rPr lang="fr-CM" sz="1600" dirty="0"/>
              <a:t>();</a:t>
            </a:r>
          </a:p>
          <a:p>
            <a:r>
              <a:rPr lang="fr-CM" sz="1600" dirty="0"/>
              <a:t>        </a:t>
            </a:r>
            <a:r>
              <a:rPr lang="fr-CM" sz="1600" dirty="0" err="1"/>
              <a:t>depObj</a:t>
            </a:r>
            <a:r>
              <a:rPr lang="fr-CM" sz="1600" dirty="0"/>
              <a:t>["gauche"] = </a:t>
            </a:r>
            <a:r>
              <a:rPr lang="fr-CM" sz="1600" dirty="0" err="1"/>
              <a:t>dep</a:t>
            </a:r>
            <a:r>
              <a:rPr lang="fr-CM" sz="1600" dirty="0"/>
              <a:t>[1] ? </a:t>
            </a:r>
            <a:r>
              <a:rPr lang="fr-CM" sz="1600" dirty="0" err="1"/>
              <a:t>dep</a:t>
            </a:r>
            <a:r>
              <a:rPr lang="fr-CM" sz="1600" dirty="0"/>
              <a:t>[1]-&gt;</a:t>
            </a:r>
            <a:r>
              <a:rPr lang="fr-CM" sz="1600" dirty="0" err="1"/>
              <a:t>getvalue</a:t>
            </a:r>
            <a:r>
              <a:rPr lang="fr-CM" sz="1600" dirty="0"/>
              <a:t>() : "";</a:t>
            </a:r>
          </a:p>
          <a:p>
            <a:r>
              <a:rPr lang="fr-CM" sz="1600" dirty="0"/>
              <a:t>        </a:t>
            </a:r>
            <a:r>
              <a:rPr lang="fr-CM" sz="1600" dirty="0" err="1"/>
              <a:t>depObj</a:t>
            </a:r>
            <a:r>
              <a:rPr lang="fr-CM" sz="1600" dirty="0"/>
              <a:t>["droite"] = </a:t>
            </a:r>
            <a:r>
              <a:rPr lang="fr-CM" sz="1600" dirty="0" err="1"/>
              <a:t>dep</a:t>
            </a:r>
            <a:r>
              <a:rPr lang="fr-CM" sz="1600" dirty="0"/>
              <a:t>[2] ? </a:t>
            </a:r>
            <a:r>
              <a:rPr lang="fr-CM" sz="1600" dirty="0" err="1"/>
              <a:t>dep</a:t>
            </a:r>
            <a:r>
              <a:rPr lang="fr-CM" sz="1600" dirty="0"/>
              <a:t>[2]-&gt;</a:t>
            </a:r>
            <a:r>
              <a:rPr lang="fr-CM" sz="1600" dirty="0" err="1"/>
              <a:t>getvalue</a:t>
            </a:r>
            <a:r>
              <a:rPr lang="fr-CM" sz="1600" dirty="0"/>
              <a:t>() : "";</a:t>
            </a:r>
          </a:p>
          <a:p>
            <a:r>
              <a:rPr lang="fr-CM" sz="1600" dirty="0"/>
              <a:t>        </a:t>
            </a:r>
            <a:r>
              <a:rPr lang="fr-CM" sz="1600" dirty="0" err="1"/>
              <a:t>dependancesArray.append</a:t>
            </a:r>
            <a:r>
              <a:rPr lang="fr-CM" sz="1600" dirty="0"/>
              <a:t>(</a:t>
            </a:r>
            <a:r>
              <a:rPr lang="fr-CM" sz="1600" dirty="0" err="1"/>
              <a:t>depObj</a:t>
            </a:r>
            <a:r>
              <a:rPr lang="fr-CM" sz="1600" dirty="0"/>
              <a:t>);</a:t>
            </a:r>
          </a:p>
          <a:p>
            <a:r>
              <a:rPr lang="fr-CM" sz="1600" dirty="0"/>
              <a:t>    }</a:t>
            </a:r>
          </a:p>
        </p:txBody>
      </p:sp>
    </p:spTree>
    <p:extLst>
      <p:ext uri="{BB962C8B-B14F-4D97-AF65-F5344CB8AC3E}">
        <p14:creationId xmlns:p14="http://schemas.microsoft.com/office/powerpoint/2010/main" val="243326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D2B8A-D450-4126-A229-292670BA166A}"/>
              </a:ext>
            </a:extLst>
          </p:cNvPr>
          <p:cNvSpPr>
            <a:spLocks noGrp="1"/>
          </p:cNvSpPr>
          <p:nvPr>
            <p:ph sz="quarter" idx="13"/>
          </p:nvPr>
        </p:nvSpPr>
        <p:spPr>
          <a:xfrm>
            <a:off x="147917" y="0"/>
            <a:ext cx="11927541" cy="6858000"/>
          </a:xfrm>
        </p:spPr>
        <p:txBody>
          <a:bodyPr/>
          <a:lstStyle/>
          <a:p>
            <a:r>
              <a:rPr lang="fr-CM" dirty="0"/>
              <a:t> racine["</a:t>
            </a:r>
            <a:r>
              <a:rPr lang="fr-CM" dirty="0" err="1"/>
              <a:t>dependances</a:t>
            </a:r>
            <a:r>
              <a:rPr lang="fr-CM" dirty="0"/>
              <a:t>"] = </a:t>
            </a:r>
            <a:r>
              <a:rPr lang="fr-CM" dirty="0" err="1"/>
              <a:t>dependancesArray</a:t>
            </a:r>
            <a:r>
              <a:rPr lang="fr-CM" dirty="0"/>
              <a:t>;</a:t>
            </a:r>
          </a:p>
          <a:p>
            <a:r>
              <a:rPr lang="fr-CM" dirty="0"/>
              <a:t>    </a:t>
            </a:r>
            <a:r>
              <a:rPr lang="fr-CM" dirty="0">
                <a:solidFill>
                  <a:schemeClr val="bg1">
                    <a:lumMod val="50000"/>
                  </a:schemeClr>
                </a:solidFill>
              </a:rPr>
              <a:t>// Sauvegarde dans le fichier</a:t>
            </a:r>
          </a:p>
          <a:p>
            <a:r>
              <a:rPr lang="fr-CM" dirty="0">
                <a:solidFill>
                  <a:srgbClr val="FF0000"/>
                </a:solidFill>
              </a:rPr>
              <a:t>    </a:t>
            </a:r>
            <a:r>
              <a:rPr lang="fr-CM" dirty="0" err="1">
                <a:solidFill>
                  <a:srgbClr val="FF0000"/>
                </a:solidFill>
              </a:rPr>
              <a:t>QJsonDocument</a:t>
            </a:r>
            <a:r>
              <a:rPr lang="fr-CM" dirty="0">
                <a:solidFill>
                  <a:srgbClr val="FF0000"/>
                </a:solidFill>
              </a:rPr>
              <a:t> </a:t>
            </a:r>
            <a:r>
              <a:rPr lang="fr-CM" dirty="0"/>
              <a:t>doc(racine);</a:t>
            </a:r>
          </a:p>
          <a:p>
            <a:r>
              <a:rPr lang="fr-CM" dirty="0"/>
              <a:t>    </a:t>
            </a:r>
            <a:r>
              <a:rPr lang="fr-CM" dirty="0" err="1"/>
              <a:t>fichier.write</a:t>
            </a:r>
            <a:r>
              <a:rPr lang="fr-CM" dirty="0"/>
              <a:t>(</a:t>
            </a:r>
            <a:r>
              <a:rPr lang="fr-CM" dirty="0" err="1"/>
              <a:t>doc.toJson</a:t>
            </a:r>
            <a:r>
              <a:rPr lang="fr-CM" dirty="0"/>
              <a:t>(</a:t>
            </a:r>
            <a:r>
              <a:rPr lang="fr-CM" dirty="0" err="1"/>
              <a:t>QJsonDocument</a:t>
            </a:r>
            <a:r>
              <a:rPr lang="fr-CM" dirty="0"/>
              <a:t>::</a:t>
            </a:r>
            <a:r>
              <a:rPr lang="fr-CM" dirty="0" err="1"/>
              <a:t>Indented</a:t>
            </a:r>
            <a:r>
              <a:rPr lang="fr-CM" dirty="0"/>
              <a:t>));</a:t>
            </a:r>
          </a:p>
          <a:p>
            <a:r>
              <a:rPr lang="fr-CM" dirty="0"/>
              <a:t>    </a:t>
            </a:r>
            <a:r>
              <a:rPr lang="fr-CM" dirty="0" err="1"/>
              <a:t>fichier.close</a:t>
            </a:r>
            <a:r>
              <a:rPr lang="fr-CM" dirty="0"/>
              <a:t>();</a:t>
            </a:r>
          </a:p>
          <a:p>
            <a:r>
              <a:rPr lang="fr-CM" dirty="0"/>
              <a:t>}</a:t>
            </a:r>
          </a:p>
          <a:p>
            <a:endParaRPr lang="fr-CM" dirty="0"/>
          </a:p>
          <a:p>
            <a:r>
              <a:rPr lang="fr-CM" dirty="0" err="1">
                <a:solidFill>
                  <a:schemeClr val="accent6">
                    <a:lumMod val="75000"/>
                  </a:schemeClr>
                </a:solidFill>
              </a:rPr>
              <a:t>void</a:t>
            </a:r>
            <a:r>
              <a:rPr lang="fr-CM" dirty="0">
                <a:solidFill>
                  <a:schemeClr val="accent6">
                    <a:lumMod val="75000"/>
                  </a:schemeClr>
                </a:solidFill>
              </a:rPr>
              <a:t> </a:t>
            </a:r>
            <a:r>
              <a:rPr lang="fr-CM" dirty="0" err="1"/>
              <a:t>JeuTripeaks</a:t>
            </a:r>
            <a:r>
              <a:rPr lang="fr-CM" dirty="0"/>
              <a:t>::</a:t>
            </a:r>
            <a:r>
              <a:rPr lang="fr-CM" dirty="0" err="1"/>
              <a:t>chargerPartie</a:t>
            </a:r>
            <a:r>
              <a:rPr lang="fr-CM" dirty="0"/>
              <a:t>(</a:t>
            </a:r>
            <a:r>
              <a:rPr lang="fr-CM" dirty="0" err="1"/>
              <a:t>const</a:t>
            </a:r>
            <a:r>
              <a:rPr lang="fr-CM" dirty="0"/>
              <a:t> </a:t>
            </a:r>
            <a:r>
              <a:rPr lang="fr-CM" dirty="0" err="1"/>
              <a:t>QString</a:t>
            </a:r>
            <a:r>
              <a:rPr lang="fr-CM" dirty="0"/>
              <a:t> &amp;</a:t>
            </a:r>
            <a:r>
              <a:rPr lang="fr-CM" dirty="0" err="1"/>
              <a:t>nomFichier</a:t>
            </a:r>
            <a:r>
              <a:rPr lang="fr-CM" dirty="0"/>
              <a:t>) {</a:t>
            </a:r>
          </a:p>
          <a:p>
            <a:r>
              <a:rPr lang="fr-CM" dirty="0"/>
              <a:t>    </a:t>
            </a:r>
            <a:r>
              <a:rPr lang="fr-CM" dirty="0" err="1">
                <a:solidFill>
                  <a:srgbClr val="FF0000"/>
                </a:solidFill>
              </a:rPr>
              <a:t>QFile</a:t>
            </a:r>
            <a:r>
              <a:rPr lang="fr-CM" dirty="0"/>
              <a:t> fichier(</a:t>
            </a:r>
            <a:r>
              <a:rPr lang="fr-CM" dirty="0" err="1"/>
              <a:t>nomFichier</a:t>
            </a:r>
            <a:r>
              <a:rPr lang="fr-CM" dirty="0"/>
              <a:t>);</a:t>
            </a:r>
          </a:p>
          <a:p>
            <a:r>
              <a:rPr lang="fr-CM" dirty="0"/>
              <a:t>    </a:t>
            </a:r>
            <a:r>
              <a:rPr lang="fr-CM" dirty="0">
                <a:solidFill>
                  <a:schemeClr val="accent1">
                    <a:lumMod val="75000"/>
                  </a:schemeClr>
                </a:solidFill>
              </a:rPr>
              <a:t>if </a:t>
            </a:r>
            <a:r>
              <a:rPr lang="fr-CM" dirty="0"/>
              <a:t>(!</a:t>
            </a:r>
            <a:r>
              <a:rPr lang="fr-CM" dirty="0" err="1"/>
              <a:t>fichier.open</a:t>
            </a:r>
            <a:r>
              <a:rPr lang="fr-CM" dirty="0"/>
              <a:t>(</a:t>
            </a:r>
            <a:r>
              <a:rPr lang="fr-CM" dirty="0" err="1"/>
              <a:t>QIODevice</a:t>
            </a:r>
            <a:r>
              <a:rPr lang="fr-CM" dirty="0"/>
              <a:t>::</a:t>
            </a:r>
            <a:r>
              <a:rPr lang="fr-CM" dirty="0" err="1"/>
              <a:t>ReadOnly</a:t>
            </a:r>
            <a:r>
              <a:rPr lang="fr-CM" dirty="0"/>
              <a:t>)) {</a:t>
            </a:r>
          </a:p>
          <a:p>
            <a:r>
              <a:rPr lang="fr-CM" dirty="0">
                <a:solidFill>
                  <a:srgbClr val="FF0000"/>
                </a:solidFill>
              </a:rPr>
              <a:t>        </a:t>
            </a:r>
            <a:r>
              <a:rPr lang="fr-CM" dirty="0" err="1">
                <a:solidFill>
                  <a:srgbClr val="FF0000"/>
                </a:solidFill>
              </a:rPr>
              <a:t>qWarning</a:t>
            </a:r>
            <a:r>
              <a:rPr lang="fr-CM" dirty="0"/>
              <a:t>() &lt;&lt; "Impossible d’ouvrir le fichier pour lecture :" &lt;&lt; </a:t>
            </a:r>
            <a:r>
              <a:rPr lang="fr-CM" dirty="0" err="1"/>
              <a:t>nomFichier</a:t>
            </a:r>
            <a:r>
              <a:rPr lang="fr-CM" dirty="0"/>
              <a:t>;</a:t>
            </a:r>
          </a:p>
          <a:p>
            <a:r>
              <a:rPr lang="fr-CM" dirty="0"/>
              <a:t>        return;</a:t>
            </a:r>
          </a:p>
          <a:p>
            <a:r>
              <a:rPr lang="fr-CM" dirty="0"/>
              <a:t>    }</a:t>
            </a:r>
          </a:p>
        </p:txBody>
      </p:sp>
    </p:spTree>
    <p:extLst>
      <p:ext uri="{BB962C8B-B14F-4D97-AF65-F5344CB8AC3E}">
        <p14:creationId xmlns:p14="http://schemas.microsoft.com/office/powerpoint/2010/main" val="332829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143B-4B70-4D5C-811E-58DB82175FC9}"/>
              </a:ext>
            </a:extLst>
          </p:cNvPr>
          <p:cNvSpPr>
            <a:spLocks noGrp="1"/>
          </p:cNvSpPr>
          <p:nvPr>
            <p:ph type="title"/>
          </p:nvPr>
        </p:nvSpPr>
        <p:spPr/>
        <p:txBody>
          <a:bodyPr>
            <a:normAutofit/>
          </a:bodyPr>
          <a:lstStyle/>
          <a:p>
            <a:r>
              <a:rPr lang="fr-FR" sz="4000" dirty="0">
                <a:solidFill>
                  <a:schemeClr val="accent1">
                    <a:lumMod val="60000"/>
                    <a:lumOff val="40000"/>
                  </a:schemeClr>
                </a:solidFill>
                <a:effectLst/>
                <a:latin typeface="Book Antiqua" panose="02040602050305030304" pitchFamily="18" charset="0"/>
                <a:ea typeface="Arial" panose="020B0604020202020204" pitchFamily="34" charset="0"/>
                <a:cs typeface="Times New Roman" panose="02020603050405020304" pitchFamily="18" charset="0"/>
              </a:rPr>
              <a:t>EXIGENCES SPECIFIQUES</a:t>
            </a:r>
            <a:endParaRPr lang="fr-CM" sz="4000" dirty="0">
              <a:solidFill>
                <a:schemeClr val="accent1">
                  <a:lumMod val="60000"/>
                  <a:lumOff val="40000"/>
                </a:schemeClr>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81FEA873-B1E1-4ED8-8978-12E6047A7D8F}"/>
              </a:ext>
            </a:extLst>
          </p:cNvPr>
          <p:cNvSpPr>
            <a:spLocks noGrp="1"/>
          </p:cNvSpPr>
          <p:nvPr>
            <p:ph sz="quarter" idx="13"/>
          </p:nvPr>
        </p:nvSpPr>
        <p:spPr/>
        <p:txBody>
          <a:bodyPr>
            <a:normAutofit/>
          </a:bodyPr>
          <a:lstStyle/>
          <a:p>
            <a:pPr algn="just"/>
            <a:r>
              <a:rPr lang="fr-FR" sz="1600" dirty="0">
                <a:latin typeface="Book Antiqua" panose="02040602050305030304" pitchFamily="18" charset="0"/>
              </a:rPr>
              <a:t>Le jeu </a:t>
            </a:r>
            <a:r>
              <a:rPr lang="fr-FR" sz="1600" dirty="0" err="1">
                <a:latin typeface="Book Antiqua" panose="02040602050305030304" pitchFamily="18" charset="0"/>
              </a:rPr>
              <a:t>TriPeaks</a:t>
            </a:r>
            <a:r>
              <a:rPr lang="fr-FR" sz="1600" dirty="0">
                <a:latin typeface="Book Antiqua" panose="02040602050305030304" pitchFamily="18" charset="0"/>
              </a:rPr>
              <a:t> devra fonctionner selon des règles bien définies : une partie débute avec 28 cartes disposées en trois pyramides visibles partiellement, et 24 cartes placées dans un talon. Le joueur peut retirer une carte de la grille si elle est immédiatement supérieure ou inférieure à celle du talon actif. Si aucune carte n’est jouable, il peut piocher dans le talon. La victoire est atteinte quand toutes les cartes de la grille sont retirées, tandis que l’échec survient si le talon est épuisé avec des cartes restantes. Le jeu devra également permettre de sauvegarder et recharger une partie à tout moment, tout en respectant les règles du </a:t>
            </a:r>
            <a:r>
              <a:rPr lang="fr-FR" sz="1600" dirty="0" err="1">
                <a:latin typeface="Book Antiqua" panose="02040602050305030304" pitchFamily="18" charset="0"/>
              </a:rPr>
              <a:t>TriPeaks</a:t>
            </a:r>
            <a:r>
              <a:rPr lang="fr-FR" sz="1600" dirty="0">
                <a:latin typeface="Book Antiqua" panose="02040602050305030304" pitchFamily="18" charset="0"/>
              </a:rPr>
              <a:t> et les critères d'accessibilité, de fluidité et de jouabilité hors ligne.</a:t>
            </a:r>
            <a:endParaRPr lang="fr-CM" sz="1600" dirty="0">
              <a:latin typeface="Book Antiqua" panose="02040602050305030304" pitchFamily="18" charset="0"/>
            </a:endParaRPr>
          </a:p>
        </p:txBody>
      </p:sp>
    </p:spTree>
    <p:extLst>
      <p:ext uri="{BB962C8B-B14F-4D97-AF65-F5344CB8AC3E}">
        <p14:creationId xmlns:p14="http://schemas.microsoft.com/office/powerpoint/2010/main" val="2245004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27983-41D3-4049-9284-4F56A7385D64}"/>
              </a:ext>
            </a:extLst>
          </p:cNvPr>
          <p:cNvSpPr>
            <a:spLocks noGrp="1"/>
          </p:cNvSpPr>
          <p:nvPr>
            <p:ph sz="quarter" idx="13"/>
          </p:nvPr>
        </p:nvSpPr>
        <p:spPr>
          <a:xfrm>
            <a:off x="134471" y="-188259"/>
            <a:ext cx="11940988" cy="7046259"/>
          </a:xfrm>
        </p:spPr>
        <p:txBody>
          <a:bodyPr>
            <a:normAutofit fontScale="85000" lnSpcReduction="20000"/>
          </a:bodyPr>
          <a:lstStyle/>
          <a:p>
            <a:r>
              <a:rPr lang="fr-CM" sz="1600" dirty="0">
                <a:solidFill>
                  <a:srgbClr val="FF0000"/>
                </a:solidFill>
              </a:rPr>
              <a:t> </a:t>
            </a:r>
            <a:r>
              <a:rPr lang="fr-CM" sz="1600" dirty="0" err="1">
                <a:solidFill>
                  <a:srgbClr val="FF0000"/>
                </a:solidFill>
              </a:rPr>
              <a:t>QByteArray</a:t>
            </a:r>
            <a:r>
              <a:rPr lang="fr-CM" sz="1600" dirty="0">
                <a:solidFill>
                  <a:srgbClr val="FF0000"/>
                </a:solidFill>
              </a:rPr>
              <a:t> </a:t>
            </a:r>
            <a:r>
              <a:rPr lang="fr-CM" sz="1600" dirty="0" err="1">
                <a:solidFill>
                  <a:srgbClr val="FF0000"/>
                </a:solidFill>
              </a:rPr>
              <a:t>donnees</a:t>
            </a:r>
            <a:r>
              <a:rPr lang="fr-CM" sz="1600" dirty="0">
                <a:solidFill>
                  <a:srgbClr val="FF0000"/>
                </a:solidFill>
              </a:rPr>
              <a:t> </a:t>
            </a:r>
            <a:r>
              <a:rPr lang="fr-CM" sz="1600" dirty="0"/>
              <a:t>= </a:t>
            </a:r>
            <a:r>
              <a:rPr lang="fr-CM" sz="1600" dirty="0" err="1"/>
              <a:t>fichier.readAll</a:t>
            </a:r>
            <a:r>
              <a:rPr lang="fr-CM" sz="1600" dirty="0"/>
              <a:t>();</a:t>
            </a:r>
          </a:p>
          <a:p>
            <a:r>
              <a:rPr lang="fr-CM" sz="1600" dirty="0">
                <a:solidFill>
                  <a:srgbClr val="FF0000"/>
                </a:solidFill>
              </a:rPr>
              <a:t>    </a:t>
            </a:r>
            <a:r>
              <a:rPr lang="fr-CM" sz="1600" dirty="0" err="1">
                <a:solidFill>
                  <a:srgbClr val="FF0000"/>
                </a:solidFill>
              </a:rPr>
              <a:t>QJsonDocument</a:t>
            </a:r>
            <a:r>
              <a:rPr lang="fr-CM" sz="1600" dirty="0">
                <a:solidFill>
                  <a:srgbClr val="FF0000"/>
                </a:solidFill>
              </a:rPr>
              <a:t> </a:t>
            </a:r>
            <a:r>
              <a:rPr lang="fr-CM" sz="1600" dirty="0"/>
              <a:t>doc = </a:t>
            </a:r>
            <a:r>
              <a:rPr lang="fr-CM" sz="1600" dirty="0" err="1"/>
              <a:t>QJsonDocument</a:t>
            </a:r>
            <a:r>
              <a:rPr lang="fr-CM" sz="1600" dirty="0"/>
              <a:t>::</a:t>
            </a:r>
            <a:r>
              <a:rPr lang="fr-CM" sz="1600" dirty="0" err="1"/>
              <a:t>fromJson</a:t>
            </a:r>
            <a:r>
              <a:rPr lang="fr-CM" sz="1600" dirty="0"/>
              <a:t>(</a:t>
            </a:r>
            <a:r>
              <a:rPr lang="fr-CM" sz="1600" dirty="0" err="1"/>
              <a:t>donnees</a:t>
            </a:r>
            <a:r>
              <a:rPr lang="fr-CM" sz="1600" dirty="0"/>
              <a:t>);</a:t>
            </a:r>
          </a:p>
          <a:p>
            <a:r>
              <a:rPr lang="fr-CM" sz="1600" dirty="0"/>
              <a:t>    </a:t>
            </a:r>
            <a:r>
              <a:rPr lang="fr-CM" sz="1600" dirty="0">
                <a:solidFill>
                  <a:schemeClr val="accent1">
                    <a:lumMod val="75000"/>
                  </a:schemeClr>
                </a:solidFill>
              </a:rPr>
              <a:t>if </a:t>
            </a:r>
            <a:r>
              <a:rPr lang="fr-CM" sz="1600" dirty="0"/>
              <a:t>(!</a:t>
            </a:r>
            <a:r>
              <a:rPr lang="fr-CM" sz="1600" dirty="0" err="1"/>
              <a:t>doc.isObject</a:t>
            </a:r>
            <a:r>
              <a:rPr lang="fr-CM" sz="1600" dirty="0"/>
              <a:t>()) {</a:t>
            </a:r>
          </a:p>
          <a:p>
            <a:r>
              <a:rPr lang="fr-CM" sz="1600" dirty="0"/>
              <a:t>        </a:t>
            </a:r>
            <a:r>
              <a:rPr lang="fr-CM" sz="1600" dirty="0" err="1"/>
              <a:t>qWarning</a:t>
            </a:r>
            <a:r>
              <a:rPr lang="fr-CM" sz="1600" dirty="0"/>
              <a:t>() &lt;&lt; "Le fichier n'est pas un document JSON valide.";</a:t>
            </a:r>
          </a:p>
          <a:p>
            <a:r>
              <a:rPr lang="fr-CM" sz="1600" dirty="0"/>
              <a:t>        return; }</a:t>
            </a:r>
          </a:p>
          <a:p>
            <a:r>
              <a:rPr lang="fr-CM" sz="1600" dirty="0"/>
              <a:t>    </a:t>
            </a:r>
            <a:r>
              <a:rPr lang="fr-CM" sz="1600" dirty="0" err="1">
                <a:solidFill>
                  <a:srgbClr val="FF0000"/>
                </a:solidFill>
              </a:rPr>
              <a:t>QJsonObject</a:t>
            </a:r>
            <a:r>
              <a:rPr lang="fr-CM" sz="1600" dirty="0"/>
              <a:t> racine = </a:t>
            </a:r>
            <a:r>
              <a:rPr lang="fr-CM" sz="1600" dirty="0" err="1"/>
              <a:t>doc.object</a:t>
            </a:r>
            <a:r>
              <a:rPr lang="fr-CM" sz="1600" dirty="0"/>
              <a:t>();</a:t>
            </a:r>
          </a:p>
          <a:p>
            <a:r>
              <a:rPr lang="fr-CM" dirty="0">
                <a:solidFill>
                  <a:schemeClr val="bg1">
                    <a:lumMod val="50000"/>
                  </a:schemeClr>
                </a:solidFill>
              </a:rPr>
              <a:t> // Nettoyage de l'ancien état</a:t>
            </a:r>
          </a:p>
          <a:p>
            <a:r>
              <a:rPr lang="fr-CM" dirty="0">
                <a:solidFill>
                  <a:srgbClr val="FF0000"/>
                </a:solidFill>
              </a:rPr>
              <a:t>    for </a:t>
            </a:r>
            <a:r>
              <a:rPr lang="fr-CM" dirty="0"/>
              <a:t>(Carte *c : </a:t>
            </a:r>
            <a:r>
              <a:rPr lang="fr-CM" dirty="0" err="1"/>
              <a:t>LesCartes</a:t>
            </a:r>
            <a:r>
              <a:rPr lang="fr-CM" dirty="0"/>
              <a:t>) {</a:t>
            </a:r>
          </a:p>
          <a:p>
            <a:r>
              <a:rPr lang="fr-CM" dirty="0"/>
              <a:t>        </a:t>
            </a:r>
            <a:r>
              <a:rPr lang="fr-CM" dirty="0" err="1"/>
              <a:t>scene</a:t>
            </a:r>
            <a:r>
              <a:rPr lang="fr-CM" dirty="0"/>
              <a:t>-&gt;</a:t>
            </a:r>
            <a:r>
              <a:rPr lang="fr-CM" dirty="0" err="1"/>
              <a:t>removeItem</a:t>
            </a:r>
            <a:r>
              <a:rPr lang="fr-CM" dirty="0"/>
              <a:t>(c);</a:t>
            </a:r>
          </a:p>
          <a:p>
            <a:r>
              <a:rPr lang="fr-CM" dirty="0"/>
              <a:t>        </a:t>
            </a:r>
            <a:r>
              <a:rPr lang="fr-CM" dirty="0" err="1"/>
              <a:t>delete</a:t>
            </a:r>
            <a:r>
              <a:rPr lang="fr-CM" dirty="0"/>
              <a:t> c;   }</a:t>
            </a:r>
          </a:p>
          <a:p>
            <a:r>
              <a:rPr lang="fr-CM" dirty="0"/>
              <a:t>    </a:t>
            </a:r>
            <a:r>
              <a:rPr lang="fr-CM" dirty="0" err="1"/>
              <a:t>LesCartes.clear</a:t>
            </a:r>
            <a:r>
              <a:rPr lang="fr-CM" dirty="0"/>
              <a:t>()</a:t>
            </a:r>
          </a:p>
          <a:p>
            <a:r>
              <a:rPr lang="fr-CM" dirty="0">
                <a:solidFill>
                  <a:srgbClr val="FF0000"/>
                </a:solidFill>
              </a:rPr>
              <a:t>    for </a:t>
            </a:r>
            <a:r>
              <a:rPr lang="fr-CM" dirty="0"/>
              <a:t>(Carte *c : </a:t>
            </a:r>
            <a:r>
              <a:rPr lang="fr-CM" dirty="0" err="1"/>
              <a:t>LaDeckList</a:t>
            </a:r>
            <a:r>
              <a:rPr lang="fr-CM" dirty="0"/>
              <a:t>) {</a:t>
            </a:r>
          </a:p>
          <a:p>
            <a:r>
              <a:rPr lang="fr-CM" dirty="0"/>
              <a:t>        </a:t>
            </a:r>
            <a:r>
              <a:rPr lang="fr-CM" dirty="0" err="1"/>
              <a:t>scene</a:t>
            </a:r>
            <a:r>
              <a:rPr lang="fr-CM" dirty="0"/>
              <a:t>-&gt;</a:t>
            </a:r>
            <a:r>
              <a:rPr lang="fr-CM" dirty="0" err="1"/>
              <a:t>removeItem</a:t>
            </a:r>
            <a:r>
              <a:rPr lang="fr-CM" dirty="0"/>
              <a:t>(c);</a:t>
            </a:r>
          </a:p>
          <a:p>
            <a:r>
              <a:rPr lang="fr-CM" dirty="0"/>
              <a:t>        </a:t>
            </a:r>
            <a:r>
              <a:rPr lang="fr-CM" dirty="0" err="1"/>
              <a:t>delete</a:t>
            </a:r>
            <a:r>
              <a:rPr lang="fr-CM" dirty="0"/>
              <a:t> c;  }</a:t>
            </a:r>
          </a:p>
          <a:p>
            <a:r>
              <a:rPr lang="fr-CM" dirty="0"/>
              <a:t>    </a:t>
            </a:r>
            <a:r>
              <a:rPr lang="fr-CM" dirty="0" err="1"/>
              <a:t>LaDeckList.clear</a:t>
            </a:r>
            <a:r>
              <a:rPr lang="fr-CM" dirty="0"/>
              <a:t>();</a:t>
            </a:r>
          </a:p>
          <a:p>
            <a:r>
              <a:rPr lang="fr-CM" dirty="0"/>
              <a:t>   </a:t>
            </a:r>
            <a:r>
              <a:rPr lang="fr-CM" dirty="0">
                <a:solidFill>
                  <a:schemeClr val="accent1">
                    <a:lumMod val="75000"/>
                  </a:schemeClr>
                </a:solidFill>
              </a:rPr>
              <a:t> if </a:t>
            </a:r>
            <a:r>
              <a:rPr lang="fr-CM" dirty="0"/>
              <a:t>(</a:t>
            </a:r>
            <a:r>
              <a:rPr lang="fr-CM" dirty="0" err="1"/>
              <a:t>carteEnJeu</a:t>
            </a:r>
            <a:r>
              <a:rPr lang="fr-CM" dirty="0"/>
              <a:t>) {</a:t>
            </a:r>
          </a:p>
          <a:p>
            <a:r>
              <a:rPr lang="fr-CM" dirty="0"/>
              <a:t>        </a:t>
            </a:r>
            <a:r>
              <a:rPr lang="fr-CM" dirty="0" err="1"/>
              <a:t>scene</a:t>
            </a:r>
            <a:r>
              <a:rPr lang="fr-CM" dirty="0"/>
              <a:t>-&gt;</a:t>
            </a:r>
            <a:r>
              <a:rPr lang="fr-CM" dirty="0" err="1"/>
              <a:t>removeItem</a:t>
            </a:r>
            <a:r>
              <a:rPr lang="fr-CM" dirty="0"/>
              <a:t>(</a:t>
            </a:r>
            <a:r>
              <a:rPr lang="fr-CM" dirty="0" err="1"/>
              <a:t>carteEnJeu</a:t>
            </a:r>
            <a:r>
              <a:rPr lang="fr-CM" dirty="0"/>
              <a:t>);</a:t>
            </a:r>
          </a:p>
          <a:p>
            <a:r>
              <a:rPr lang="fr-CM" dirty="0"/>
              <a:t>        </a:t>
            </a:r>
            <a:r>
              <a:rPr lang="fr-CM" dirty="0" err="1"/>
              <a:t>delete</a:t>
            </a:r>
            <a:r>
              <a:rPr lang="fr-CM" dirty="0"/>
              <a:t> </a:t>
            </a:r>
            <a:r>
              <a:rPr lang="fr-CM" dirty="0" err="1"/>
              <a:t>carteEnJeu</a:t>
            </a:r>
            <a:r>
              <a:rPr lang="fr-CM" dirty="0"/>
              <a:t>;</a:t>
            </a:r>
          </a:p>
          <a:p>
            <a:r>
              <a:rPr lang="fr-CM" dirty="0"/>
              <a:t>        </a:t>
            </a:r>
            <a:r>
              <a:rPr lang="fr-CM" dirty="0" err="1"/>
              <a:t>carteEnJeu</a:t>
            </a:r>
            <a:r>
              <a:rPr lang="fr-CM" dirty="0"/>
              <a:t> = </a:t>
            </a:r>
            <a:r>
              <a:rPr lang="fr-CM" dirty="0" err="1"/>
              <a:t>nullptr</a:t>
            </a:r>
            <a:r>
              <a:rPr lang="fr-CM" dirty="0"/>
              <a:t>;  }</a:t>
            </a:r>
          </a:p>
        </p:txBody>
      </p:sp>
    </p:spTree>
    <p:extLst>
      <p:ext uri="{BB962C8B-B14F-4D97-AF65-F5344CB8AC3E}">
        <p14:creationId xmlns:p14="http://schemas.microsoft.com/office/powerpoint/2010/main" val="312858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E411D-3A12-4531-893B-CEE9777C8A19}"/>
              </a:ext>
            </a:extLst>
          </p:cNvPr>
          <p:cNvSpPr>
            <a:spLocks noGrp="1"/>
          </p:cNvSpPr>
          <p:nvPr>
            <p:ph sz="quarter" idx="13"/>
          </p:nvPr>
        </p:nvSpPr>
        <p:spPr>
          <a:xfrm>
            <a:off x="0" y="0"/>
            <a:ext cx="12192000" cy="6858000"/>
          </a:xfrm>
        </p:spPr>
        <p:txBody>
          <a:bodyPr>
            <a:normAutofit fontScale="92500" lnSpcReduction="10000"/>
          </a:bodyPr>
          <a:lstStyle/>
          <a:p>
            <a:r>
              <a:rPr lang="fr-CM" dirty="0" err="1"/>
              <a:t>Dependantes.clear</a:t>
            </a:r>
            <a:r>
              <a:rPr lang="fr-CM" dirty="0"/>
              <a:t>();</a:t>
            </a:r>
          </a:p>
          <a:p>
            <a:r>
              <a:rPr lang="fr-CM" dirty="0">
                <a:solidFill>
                  <a:schemeClr val="bg1">
                    <a:lumMod val="50000"/>
                  </a:schemeClr>
                </a:solidFill>
              </a:rPr>
              <a:t>    // Chargement des cartes sur les pics</a:t>
            </a:r>
          </a:p>
          <a:p>
            <a:r>
              <a:rPr lang="fr-CM" dirty="0"/>
              <a:t>    </a:t>
            </a:r>
            <a:r>
              <a:rPr lang="fr-CM" dirty="0" err="1">
                <a:solidFill>
                  <a:srgbClr val="FF0000"/>
                </a:solidFill>
              </a:rPr>
              <a:t>QJsonArray</a:t>
            </a:r>
            <a:r>
              <a:rPr lang="fr-CM" dirty="0">
                <a:solidFill>
                  <a:srgbClr val="FF0000"/>
                </a:solidFill>
              </a:rPr>
              <a:t> </a:t>
            </a:r>
            <a:r>
              <a:rPr lang="fr-CM" dirty="0" err="1"/>
              <a:t>cartesArray</a:t>
            </a:r>
            <a:r>
              <a:rPr lang="fr-CM" dirty="0"/>
              <a:t> = racine["cartes"].</a:t>
            </a:r>
            <a:r>
              <a:rPr lang="fr-CM" dirty="0" err="1"/>
              <a:t>toArray</a:t>
            </a:r>
            <a:r>
              <a:rPr lang="fr-CM" dirty="0"/>
              <a:t>();</a:t>
            </a:r>
          </a:p>
          <a:p>
            <a:r>
              <a:rPr lang="fr-CM" dirty="0"/>
              <a:t>    for (</a:t>
            </a:r>
            <a:r>
              <a:rPr lang="fr-CM" dirty="0" err="1"/>
              <a:t>const</a:t>
            </a:r>
            <a:r>
              <a:rPr lang="fr-CM" dirty="0"/>
              <a:t> </a:t>
            </a:r>
            <a:r>
              <a:rPr lang="fr-CM" dirty="0" err="1"/>
              <a:t>QJsonValue</a:t>
            </a:r>
            <a:r>
              <a:rPr lang="fr-CM" dirty="0"/>
              <a:t> &amp;val : </a:t>
            </a:r>
            <a:r>
              <a:rPr lang="fr-CM" dirty="0" err="1"/>
              <a:t>cartesArray</a:t>
            </a:r>
            <a:r>
              <a:rPr lang="fr-CM" dirty="0"/>
              <a:t>) {</a:t>
            </a:r>
          </a:p>
          <a:p>
            <a:r>
              <a:rPr lang="fr-CM" dirty="0">
                <a:solidFill>
                  <a:srgbClr val="FF0000"/>
                </a:solidFill>
              </a:rPr>
              <a:t>        </a:t>
            </a:r>
            <a:r>
              <a:rPr lang="fr-CM" dirty="0" err="1">
                <a:solidFill>
                  <a:srgbClr val="FF0000"/>
                </a:solidFill>
              </a:rPr>
              <a:t>QJsonObject</a:t>
            </a:r>
            <a:r>
              <a:rPr lang="fr-CM" dirty="0">
                <a:solidFill>
                  <a:srgbClr val="FF0000"/>
                </a:solidFill>
              </a:rPr>
              <a:t> </a:t>
            </a:r>
            <a:r>
              <a:rPr lang="fr-CM" dirty="0" err="1"/>
              <a:t>obj</a:t>
            </a:r>
            <a:r>
              <a:rPr lang="fr-CM" dirty="0"/>
              <a:t> = </a:t>
            </a:r>
            <a:r>
              <a:rPr lang="fr-CM" dirty="0" err="1"/>
              <a:t>val.toObject</a:t>
            </a:r>
            <a:r>
              <a:rPr lang="fr-CM" dirty="0"/>
              <a:t>();</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valeur = </a:t>
            </a:r>
            <a:r>
              <a:rPr lang="fr-CM" dirty="0" err="1"/>
              <a:t>obj</a:t>
            </a:r>
            <a:r>
              <a:rPr lang="fr-CM" dirty="0"/>
              <a:t>["valeur"].</a:t>
            </a:r>
            <a:r>
              <a:rPr lang="fr-CM" dirty="0" err="1"/>
              <a:t>toString</a:t>
            </a:r>
            <a:r>
              <a:rPr lang="fr-CM" dirty="0"/>
              <a:t>();</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couleur = </a:t>
            </a:r>
            <a:r>
              <a:rPr lang="fr-CM" dirty="0" err="1"/>
              <a:t>valeur.right</a:t>
            </a:r>
            <a:r>
              <a:rPr lang="fr-CM" dirty="0"/>
              <a:t>(1);</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 = </a:t>
            </a:r>
            <a:r>
              <a:rPr lang="fr-CM" dirty="0" err="1"/>
              <a:t>valeur.left</a:t>
            </a:r>
            <a:r>
              <a:rPr lang="fr-CM" dirty="0"/>
              <a:t>(</a:t>
            </a:r>
            <a:r>
              <a:rPr lang="fr-CM" dirty="0" err="1"/>
              <a:t>valeur.length</a:t>
            </a:r>
            <a:r>
              <a:rPr lang="fr-CM" dirty="0"/>
              <a:t>() - 1);</a:t>
            </a:r>
          </a:p>
          <a:p>
            <a:r>
              <a:rPr lang="fr-CM" dirty="0"/>
              <a:t>        Carte *c = new Carte(v, couleur);</a:t>
            </a:r>
          </a:p>
          <a:p>
            <a:r>
              <a:rPr lang="fr-CM" dirty="0"/>
              <a:t>        c-&gt;</a:t>
            </a:r>
            <a:r>
              <a:rPr lang="fr-CM" dirty="0" err="1"/>
              <a:t>setPos</a:t>
            </a:r>
            <a:r>
              <a:rPr lang="fr-CM" dirty="0"/>
              <a:t>(</a:t>
            </a:r>
            <a:r>
              <a:rPr lang="fr-CM" dirty="0" err="1"/>
              <a:t>obj</a:t>
            </a:r>
            <a:r>
              <a:rPr lang="fr-CM" dirty="0"/>
              <a:t>["x"].</a:t>
            </a:r>
            <a:r>
              <a:rPr lang="fr-CM" dirty="0" err="1"/>
              <a:t>toDouble</a:t>
            </a:r>
            <a:r>
              <a:rPr lang="fr-CM" dirty="0"/>
              <a:t>(), </a:t>
            </a:r>
            <a:r>
              <a:rPr lang="fr-CM" dirty="0" err="1"/>
              <a:t>obj</a:t>
            </a:r>
            <a:r>
              <a:rPr lang="fr-CM" dirty="0"/>
              <a:t>["y"].</a:t>
            </a:r>
            <a:r>
              <a:rPr lang="fr-CM" dirty="0" err="1"/>
              <a:t>toDouble</a:t>
            </a:r>
            <a:r>
              <a:rPr lang="fr-CM" dirty="0"/>
              <a:t>());</a:t>
            </a:r>
          </a:p>
          <a:p>
            <a:r>
              <a:rPr lang="fr-CM" dirty="0">
                <a:solidFill>
                  <a:schemeClr val="accent1">
                    <a:lumMod val="75000"/>
                  </a:schemeClr>
                </a:solidFill>
              </a:rPr>
              <a:t>        if (</a:t>
            </a:r>
            <a:r>
              <a:rPr lang="fr-CM" dirty="0" err="1"/>
              <a:t>obj</a:t>
            </a:r>
            <a:r>
              <a:rPr lang="fr-CM" dirty="0"/>
              <a:t>["visible"].</a:t>
            </a:r>
            <a:r>
              <a:rPr lang="fr-CM" dirty="0" err="1"/>
              <a:t>toBool</a:t>
            </a:r>
            <a:r>
              <a:rPr lang="fr-CM" dirty="0"/>
              <a:t>()) c-&gt;</a:t>
            </a:r>
            <a:r>
              <a:rPr lang="fr-CM" dirty="0" err="1"/>
              <a:t>turn</a:t>
            </a:r>
            <a:r>
              <a:rPr lang="fr-CM" dirty="0"/>
              <a:t>();</a:t>
            </a:r>
          </a:p>
          <a:p>
            <a:r>
              <a:rPr lang="fr-CM" dirty="0"/>
              <a:t>        </a:t>
            </a:r>
            <a:r>
              <a:rPr lang="fr-CM" dirty="0" err="1"/>
              <a:t>scene</a:t>
            </a:r>
            <a:r>
              <a:rPr lang="fr-CM" dirty="0"/>
              <a:t>-&gt;</a:t>
            </a:r>
            <a:r>
              <a:rPr lang="fr-CM" dirty="0" err="1"/>
              <a:t>addItem</a:t>
            </a:r>
            <a:r>
              <a:rPr lang="fr-CM" dirty="0"/>
              <a:t>(c);</a:t>
            </a:r>
          </a:p>
          <a:p>
            <a:r>
              <a:rPr lang="fr-CM" dirty="0"/>
              <a:t>        </a:t>
            </a:r>
            <a:r>
              <a:rPr lang="fr-CM" dirty="0" err="1"/>
              <a:t>connect</a:t>
            </a:r>
            <a:r>
              <a:rPr lang="fr-CM" dirty="0"/>
              <a:t>(c, &amp;Carte::</a:t>
            </a:r>
            <a:r>
              <a:rPr lang="fr-CM" dirty="0" err="1"/>
              <a:t>carteCliquee</a:t>
            </a:r>
            <a:r>
              <a:rPr lang="fr-CM" dirty="0"/>
              <a:t>, </a:t>
            </a:r>
            <a:r>
              <a:rPr lang="fr-CM" dirty="0" err="1"/>
              <a:t>this</a:t>
            </a:r>
            <a:r>
              <a:rPr lang="fr-CM" dirty="0"/>
              <a:t>, &amp;</a:t>
            </a:r>
            <a:r>
              <a:rPr lang="fr-CM" dirty="0" err="1"/>
              <a:t>JeuTripeaks</a:t>
            </a:r>
            <a:r>
              <a:rPr lang="fr-CM" dirty="0"/>
              <a:t>::</a:t>
            </a:r>
            <a:r>
              <a:rPr lang="fr-CM" dirty="0" err="1"/>
              <a:t>gererCarteCliquer</a:t>
            </a:r>
            <a:r>
              <a:rPr lang="fr-CM" dirty="0"/>
              <a:t>);</a:t>
            </a:r>
          </a:p>
          <a:p>
            <a:r>
              <a:rPr lang="fr-CM" dirty="0"/>
              <a:t>        </a:t>
            </a:r>
            <a:r>
              <a:rPr lang="fr-CM" dirty="0" err="1"/>
              <a:t>LesCartes.append</a:t>
            </a:r>
            <a:r>
              <a:rPr lang="fr-CM" dirty="0"/>
              <a:t>(c);</a:t>
            </a:r>
          </a:p>
          <a:p>
            <a:r>
              <a:rPr lang="fr-CM" dirty="0"/>
              <a:t>    }</a:t>
            </a:r>
          </a:p>
          <a:p>
            <a:endParaRPr lang="fr-CM" dirty="0"/>
          </a:p>
        </p:txBody>
      </p:sp>
    </p:spTree>
    <p:extLst>
      <p:ext uri="{BB962C8B-B14F-4D97-AF65-F5344CB8AC3E}">
        <p14:creationId xmlns:p14="http://schemas.microsoft.com/office/powerpoint/2010/main" val="888500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01AA9-C195-4261-BF1A-A0B9D5BC0003}"/>
              </a:ext>
            </a:extLst>
          </p:cNvPr>
          <p:cNvSpPr>
            <a:spLocks noGrp="1"/>
          </p:cNvSpPr>
          <p:nvPr>
            <p:ph sz="quarter" idx="13"/>
          </p:nvPr>
        </p:nvSpPr>
        <p:spPr>
          <a:xfrm>
            <a:off x="134471" y="0"/>
            <a:ext cx="12057529" cy="6858000"/>
          </a:xfrm>
        </p:spPr>
        <p:txBody>
          <a:bodyPr>
            <a:normAutofit fontScale="70000" lnSpcReduction="20000"/>
          </a:bodyPr>
          <a:lstStyle/>
          <a:p>
            <a:r>
              <a:rPr lang="fr-CM" dirty="0"/>
              <a:t> </a:t>
            </a:r>
            <a:r>
              <a:rPr lang="fr-CM" dirty="0">
                <a:solidFill>
                  <a:schemeClr val="bg1">
                    <a:lumMod val="50000"/>
                  </a:schemeClr>
                </a:solidFill>
              </a:rPr>
              <a:t>// Chargement de la pioche</a:t>
            </a:r>
          </a:p>
          <a:p>
            <a:r>
              <a:rPr lang="fr-CM" dirty="0"/>
              <a:t>    </a:t>
            </a:r>
            <a:r>
              <a:rPr lang="fr-CM" dirty="0" err="1">
                <a:solidFill>
                  <a:srgbClr val="FF0000"/>
                </a:solidFill>
              </a:rPr>
              <a:t>QJsonArray</a:t>
            </a:r>
            <a:r>
              <a:rPr lang="fr-CM" dirty="0">
                <a:solidFill>
                  <a:srgbClr val="FF0000"/>
                </a:solidFill>
              </a:rPr>
              <a:t> </a:t>
            </a:r>
            <a:r>
              <a:rPr lang="fr-CM" dirty="0" err="1"/>
              <a:t>deckArray</a:t>
            </a:r>
            <a:r>
              <a:rPr lang="fr-CM" dirty="0"/>
              <a:t> = racine["deck"].</a:t>
            </a:r>
            <a:r>
              <a:rPr lang="fr-CM" dirty="0" err="1"/>
              <a:t>toArray</a:t>
            </a:r>
            <a:r>
              <a:rPr lang="fr-CM" dirty="0"/>
              <a:t>();</a:t>
            </a:r>
          </a:p>
          <a:p>
            <a:r>
              <a:rPr lang="fr-CM" dirty="0">
                <a:solidFill>
                  <a:schemeClr val="accent1">
                    <a:lumMod val="75000"/>
                  </a:schemeClr>
                </a:solidFill>
              </a:rPr>
              <a:t>    for </a:t>
            </a:r>
            <a:r>
              <a:rPr lang="fr-CM" dirty="0"/>
              <a:t>(</a:t>
            </a:r>
            <a:r>
              <a:rPr lang="fr-CM" dirty="0" err="1"/>
              <a:t>const</a:t>
            </a:r>
            <a:r>
              <a:rPr lang="fr-CM" dirty="0"/>
              <a:t> </a:t>
            </a:r>
            <a:r>
              <a:rPr lang="fr-CM" dirty="0" err="1"/>
              <a:t>QJsonValue</a:t>
            </a:r>
            <a:r>
              <a:rPr lang="fr-CM" dirty="0"/>
              <a:t> &amp;val : </a:t>
            </a:r>
            <a:r>
              <a:rPr lang="fr-CM" dirty="0" err="1"/>
              <a:t>deckArray</a:t>
            </a:r>
            <a:r>
              <a:rPr lang="fr-CM" dirty="0"/>
              <a:t>) {</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valeur = </a:t>
            </a:r>
            <a:r>
              <a:rPr lang="fr-CM" dirty="0" err="1"/>
              <a:t>val.toObject</a:t>
            </a:r>
            <a:r>
              <a:rPr lang="fr-CM" dirty="0"/>
              <a:t>()["valeur"].</a:t>
            </a:r>
            <a:r>
              <a:rPr lang="fr-CM" dirty="0" err="1"/>
              <a:t>toString</a:t>
            </a:r>
            <a:r>
              <a:rPr lang="fr-CM" dirty="0"/>
              <a:t>();</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couleur = </a:t>
            </a:r>
            <a:r>
              <a:rPr lang="fr-CM" dirty="0" err="1"/>
              <a:t>valeur.right</a:t>
            </a:r>
            <a:r>
              <a:rPr lang="fr-CM" dirty="0"/>
              <a:t>(1);</a:t>
            </a:r>
          </a:p>
          <a:p>
            <a:r>
              <a:rPr lang="fr-CM" dirty="0"/>
              <a:t>        </a:t>
            </a:r>
            <a:r>
              <a:rPr lang="fr-CM" dirty="0" err="1">
                <a:solidFill>
                  <a:srgbClr val="FF0000"/>
                </a:solidFill>
              </a:rPr>
              <a:t>QString</a:t>
            </a:r>
            <a:r>
              <a:rPr lang="fr-CM" dirty="0">
                <a:solidFill>
                  <a:srgbClr val="FF0000"/>
                </a:solidFill>
              </a:rPr>
              <a:t> </a:t>
            </a:r>
            <a:r>
              <a:rPr lang="fr-CM" dirty="0"/>
              <a:t>v = </a:t>
            </a:r>
            <a:r>
              <a:rPr lang="fr-CM" dirty="0" err="1"/>
              <a:t>valeur.left</a:t>
            </a:r>
            <a:r>
              <a:rPr lang="fr-CM" dirty="0"/>
              <a:t>(</a:t>
            </a:r>
            <a:r>
              <a:rPr lang="fr-CM" dirty="0" err="1"/>
              <a:t>valeur.length</a:t>
            </a:r>
            <a:r>
              <a:rPr lang="fr-CM" dirty="0"/>
              <a:t>() - 1);</a:t>
            </a:r>
          </a:p>
          <a:p>
            <a:r>
              <a:rPr lang="fr-CM" dirty="0"/>
              <a:t>        Carte *c = new Carte(v, couleur);</a:t>
            </a:r>
          </a:p>
          <a:p>
            <a:r>
              <a:rPr lang="fr-CM" dirty="0"/>
              <a:t>        </a:t>
            </a:r>
            <a:r>
              <a:rPr lang="fr-CM" dirty="0" err="1"/>
              <a:t>LaDeckList.append</a:t>
            </a:r>
            <a:r>
              <a:rPr lang="fr-CM" dirty="0"/>
              <a:t>(c);}</a:t>
            </a:r>
          </a:p>
          <a:p>
            <a:r>
              <a:rPr lang="fr-CM" dirty="0">
                <a:solidFill>
                  <a:schemeClr val="bg1">
                    <a:lumMod val="50000"/>
                  </a:schemeClr>
                </a:solidFill>
              </a:rPr>
              <a:t>    // Chargement de la carte en jeu</a:t>
            </a:r>
          </a:p>
          <a:p>
            <a:r>
              <a:rPr lang="fr-CM" dirty="0">
                <a:solidFill>
                  <a:schemeClr val="accent1">
                    <a:lumMod val="75000"/>
                  </a:schemeClr>
                </a:solidFill>
              </a:rPr>
              <a:t>    if </a:t>
            </a:r>
            <a:r>
              <a:rPr lang="fr-CM" dirty="0"/>
              <a:t>(</a:t>
            </a:r>
            <a:r>
              <a:rPr lang="fr-CM" dirty="0" err="1"/>
              <a:t>racine.contains</a:t>
            </a:r>
            <a:r>
              <a:rPr lang="fr-CM" dirty="0"/>
              <a:t>("</a:t>
            </a:r>
            <a:r>
              <a:rPr lang="fr-CM" dirty="0" err="1"/>
              <a:t>carteEnJeu</a:t>
            </a:r>
            <a:r>
              <a:rPr lang="fr-CM" dirty="0"/>
              <a:t>")) {</a:t>
            </a:r>
          </a:p>
          <a:p>
            <a:r>
              <a:rPr lang="fr-CM" dirty="0"/>
              <a:t>        </a:t>
            </a:r>
            <a:r>
              <a:rPr lang="fr-CM" dirty="0" err="1">
                <a:solidFill>
                  <a:srgbClr val="FF0000"/>
                </a:solidFill>
              </a:rPr>
              <a:t>QJsonObject</a:t>
            </a:r>
            <a:r>
              <a:rPr lang="fr-CM" dirty="0">
                <a:solidFill>
                  <a:srgbClr val="FF0000"/>
                </a:solidFill>
              </a:rPr>
              <a:t> </a:t>
            </a:r>
            <a:r>
              <a:rPr lang="fr-CM" dirty="0" err="1"/>
              <a:t>obj</a:t>
            </a:r>
            <a:r>
              <a:rPr lang="fr-CM" dirty="0"/>
              <a:t> = racine["</a:t>
            </a:r>
            <a:r>
              <a:rPr lang="fr-CM" dirty="0" err="1"/>
              <a:t>carteEnJeu</a:t>
            </a:r>
            <a:r>
              <a:rPr lang="fr-CM" dirty="0"/>
              <a:t>"].</a:t>
            </a:r>
            <a:r>
              <a:rPr lang="fr-CM" dirty="0" err="1"/>
              <a:t>toObject</a:t>
            </a:r>
            <a:r>
              <a:rPr lang="fr-CM" dirty="0"/>
              <a:t>();</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valeur = </a:t>
            </a:r>
            <a:r>
              <a:rPr lang="fr-CM" dirty="0" err="1"/>
              <a:t>obj</a:t>
            </a:r>
            <a:r>
              <a:rPr lang="fr-CM" dirty="0"/>
              <a:t>["valeur"].</a:t>
            </a:r>
            <a:r>
              <a:rPr lang="fr-CM" dirty="0" err="1"/>
              <a:t>toString</a:t>
            </a:r>
            <a:r>
              <a:rPr lang="fr-CM" dirty="0"/>
              <a:t>();</a:t>
            </a:r>
          </a:p>
          <a:p>
            <a:r>
              <a:rPr lang="fr-CM" dirty="0"/>
              <a:t>        </a:t>
            </a:r>
            <a:r>
              <a:rPr lang="fr-CM" dirty="0" err="1">
                <a:solidFill>
                  <a:srgbClr val="FF0000"/>
                </a:solidFill>
              </a:rPr>
              <a:t>QString</a:t>
            </a:r>
            <a:r>
              <a:rPr lang="fr-CM" dirty="0"/>
              <a:t> couleur = </a:t>
            </a:r>
            <a:r>
              <a:rPr lang="fr-CM" dirty="0" err="1"/>
              <a:t>valeur.right</a:t>
            </a:r>
            <a:r>
              <a:rPr lang="fr-CM" dirty="0"/>
              <a:t>(1);</a:t>
            </a:r>
          </a:p>
          <a:p>
            <a:r>
              <a:rPr lang="fr-CM" dirty="0">
                <a:solidFill>
                  <a:srgbClr val="FF0000"/>
                </a:solidFill>
              </a:rPr>
              <a:t>        </a:t>
            </a:r>
            <a:r>
              <a:rPr lang="fr-CM" dirty="0" err="1">
                <a:solidFill>
                  <a:srgbClr val="FF0000"/>
                </a:solidFill>
              </a:rPr>
              <a:t>QString</a:t>
            </a:r>
            <a:r>
              <a:rPr lang="fr-CM" dirty="0">
                <a:solidFill>
                  <a:srgbClr val="FF0000"/>
                </a:solidFill>
              </a:rPr>
              <a:t> </a:t>
            </a:r>
            <a:r>
              <a:rPr lang="fr-CM" dirty="0"/>
              <a:t>v = </a:t>
            </a:r>
            <a:r>
              <a:rPr lang="fr-CM" dirty="0" err="1"/>
              <a:t>valeur.left</a:t>
            </a:r>
            <a:r>
              <a:rPr lang="fr-CM" dirty="0"/>
              <a:t>(</a:t>
            </a:r>
            <a:r>
              <a:rPr lang="fr-CM" dirty="0" err="1"/>
              <a:t>valeur.length</a:t>
            </a:r>
            <a:r>
              <a:rPr lang="fr-CM" dirty="0"/>
              <a:t>() - 1);</a:t>
            </a:r>
          </a:p>
          <a:p>
            <a:r>
              <a:rPr lang="fr-CM" dirty="0"/>
              <a:t>        </a:t>
            </a:r>
            <a:r>
              <a:rPr lang="fr-CM" dirty="0" err="1"/>
              <a:t>carteEnJeu</a:t>
            </a:r>
            <a:r>
              <a:rPr lang="fr-CM" dirty="0"/>
              <a:t> = new Carte(v, couleur);</a:t>
            </a:r>
          </a:p>
          <a:p>
            <a:r>
              <a:rPr lang="fr-CM" dirty="0"/>
              <a:t>        </a:t>
            </a:r>
            <a:r>
              <a:rPr lang="fr-CM" dirty="0" err="1"/>
              <a:t>carteEnJeu</a:t>
            </a:r>
            <a:r>
              <a:rPr lang="fr-CM" dirty="0"/>
              <a:t>-&gt;</a:t>
            </a:r>
            <a:r>
              <a:rPr lang="fr-CM" dirty="0" err="1"/>
              <a:t>setPos</a:t>
            </a:r>
            <a:r>
              <a:rPr lang="fr-CM" dirty="0"/>
              <a:t>(</a:t>
            </a:r>
            <a:r>
              <a:rPr lang="fr-CM" dirty="0" err="1"/>
              <a:t>obj</a:t>
            </a:r>
            <a:r>
              <a:rPr lang="fr-CM" dirty="0"/>
              <a:t>["x"].</a:t>
            </a:r>
            <a:r>
              <a:rPr lang="fr-CM" dirty="0" err="1"/>
              <a:t>toDouble</a:t>
            </a:r>
            <a:r>
              <a:rPr lang="fr-CM" dirty="0"/>
              <a:t>(), </a:t>
            </a:r>
            <a:r>
              <a:rPr lang="fr-CM" dirty="0" err="1"/>
              <a:t>obj</a:t>
            </a:r>
            <a:r>
              <a:rPr lang="fr-CM" dirty="0"/>
              <a:t>["y"].</a:t>
            </a:r>
            <a:r>
              <a:rPr lang="fr-CM" dirty="0" err="1"/>
              <a:t>toDouble</a:t>
            </a:r>
            <a:r>
              <a:rPr lang="fr-CM" dirty="0"/>
              <a:t>());</a:t>
            </a:r>
          </a:p>
          <a:p>
            <a:r>
              <a:rPr lang="fr-CM" dirty="0">
                <a:solidFill>
                  <a:schemeClr val="accent1">
                    <a:lumMod val="75000"/>
                  </a:schemeClr>
                </a:solidFill>
              </a:rPr>
              <a:t>        if </a:t>
            </a:r>
            <a:r>
              <a:rPr lang="fr-CM" dirty="0"/>
              <a:t>(</a:t>
            </a:r>
            <a:r>
              <a:rPr lang="fr-CM" dirty="0" err="1"/>
              <a:t>obj</a:t>
            </a:r>
            <a:r>
              <a:rPr lang="fr-CM" dirty="0"/>
              <a:t>["visible"].</a:t>
            </a:r>
            <a:r>
              <a:rPr lang="fr-CM" dirty="0" err="1"/>
              <a:t>toBool</a:t>
            </a:r>
            <a:r>
              <a:rPr lang="fr-CM" dirty="0"/>
              <a:t>()) </a:t>
            </a:r>
            <a:r>
              <a:rPr lang="fr-CM" dirty="0" err="1"/>
              <a:t>carteEnJeu</a:t>
            </a:r>
            <a:r>
              <a:rPr lang="fr-CM" dirty="0"/>
              <a:t>-&gt;</a:t>
            </a:r>
            <a:r>
              <a:rPr lang="fr-CM" dirty="0" err="1"/>
              <a:t>turn</a:t>
            </a:r>
            <a:r>
              <a:rPr lang="fr-CM" dirty="0"/>
              <a:t>();</a:t>
            </a:r>
          </a:p>
          <a:p>
            <a:r>
              <a:rPr lang="fr-CM" dirty="0"/>
              <a:t>        </a:t>
            </a:r>
            <a:r>
              <a:rPr lang="fr-CM" dirty="0" err="1"/>
              <a:t>scene</a:t>
            </a:r>
            <a:r>
              <a:rPr lang="fr-CM" dirty="0"/>
              <a:t>-&gt;</a:t>
            </a:r>
            <a:r>
              <a:rPr lang="fr-CM" dirty="0" err="1"/>
              <a:t>addItem</a:t>
            </a:r>
            <a:r>
              <a:rPr lang="fr-CM" dirty="0"/>
              <a:t>(</a:t>
            </a:r>
            <a:r>
              <a:rPr lang="fr-CM" dirty="0" err="1"/>
              <a:t>carteEnJeu</a:t>
            </a:r>
            <a:r>
              <a:rPr lang="fr-CM" dirty="0"/>
              <a:t>);</a:t>
            </a:r>
          </a:p>
          <a:p>
            <a:r>
              <a:rPr lang="fr-CM" dirty="0"/>
              <a:t>    }</a:t>
            </a:r>
          </a:p>
        </p:txBody>
      </p:sp>
    </p:spTree>
    <p:extLst>
      <p:ext uri="{BB962C8B-B14F-4D97-AF65-F5344CB8AC3E}">
        <p14:creationId xmlns:p14="http://schemas.microsoft.com/office/powerpoint/2010/main" val="2872029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74985-F661-43D7-A98F-41737B958578}"/>
              </a:ext>
            </a:extLst>
          </p:cNvPr>
          <p:cNvSpPr>
            <a:spLocks noGrp="1"/>
          </p:cNvSpPr>
          <p:nvPr>
            <p:ph sz="quarter" idx="13"/>
          </p:nvPr>
        </p:nvSpPr>
        <p:spPr>
          <a:xfrm>
            <a:off x="0" y="0"/>
            <a:ext cx="12192000" cy="6858000"/>
          </a:xfrm>
        </p:spPr>
        <p:txBody>
          <a:bodyPr>
            <a:normAutofit/>
          </a:bodyPr>
          <a:lstStyle/>
          <a:p>
            <a:r>
              <a:rPr lang="fr-CM" dirty="0">
                <a:solidFill>
                  <a:schemeClr val="bg1">
                    <a:lumMod val="50000"/>
                  </a:schemeClr>
                </a:solidFill>
              </a:rPr>
              <a:t> </a:t>
            </a:r>
            <a:r>
              <a:rPr lang="fr-CM" sz="1600" dirty="0">
                <a:solidFill>
                  <a:schemeClr val="bg1">
                    <a:lumMod val="50000"/>
                  </a:schemeClr>
                </a:solidFill>
              </a:rPr>
              <a:t>// Chargement des dépendances</a:t>
            </a:r>
          </a:p>
          <a:p>
            <a:r>
              <a:rPr lang="fr-CM" sz="1600" dirty="0"/>
              <a:t>    </a:t>
            </a:r>
            <a:r>
              <a:rPr lang="fr-CM" sz="1600" dirty="0" err="1">
                <a:solidFill>
                  <a:srgbClr val="FF0000"/>
                </a:solidFill>
              </a:rPr>
              <a:t>QJsonArray</a:t>
            </a:r>
            <a:r>
              <a:rPr lang="fr-CM" sz="1600" dirty="0">
                <a:solidFill>
                  <a:srgbClr val="FF0000"/>
                </a:solidFill>
              </a:rPr>
              <a:t> </a:t>
            </a:r>
            <a:r>
              <a:rPr lang="fr-CM" sz="1600" dirty="0" err="1"/>
              <a:t>dependancesArray</a:t>
            </a:r>
            <a:r>
              <a:rPr lang="fr-CM" sz="1600" dirty="0"/>
              <a:t> = racine["</a:t>
            </a:r>
            <a:r>
              <a:rPr lang="fr-CM" sz="1600" dirty="0" err="1"/>
              <a:t>dependances</a:t>
            </a:r>
            <a:r>
              <a:rPr lang="fr-CM" sz="1600" dirty="0"/>
              <a:t>"].</a:t>
            </a:r>
            <a:r>
              <a:rPr lang="fr-CM" sz="1600" dirty="0" err="1"/>
              <a:t>toArray</a:t>
            </a:r>
            <a:r>
              <a:rPr lang="fr-CM" sz="1600" dirty="0"/>
              <a:t>();</a:t>
            </a:r>
          </a:p>
          <a:p>
            <a:r>
              <a:rPr lang="fr-CM" sz="1600" dirty="0"/>
              <a:t>    for (</a:t>
            </a:r>
            <a:r>
              <a:rPr lang="fr-CM" sz="1600" dirty="0" err="1"/>
              <a:t>const</a:t>
            </a:r>
            <a:r>
              <a:rPr lang="fr-CM" sz="1600" dirty="0"/>
              <a:t> </a:t>
            </a:r>
            <a:r>
              <a:rPr lang="fr-CM" sz="1600" dirty="0" err="1"/>
              <a:t>QJsonValue</a:t>
            </a:r>
            <a:r>
              <a:rPr lang="fr-CM" sz="1600" dirty="0"/>
              <a:t> &amp;val : </a:t>
            </a:r>
            <a:r>
              <a:rPr lang="fr-CM" sz="1600" dirty="0" err="1"/>
              <a:t>dependancesArray</a:t>
            </a:r>
            <a:r>
              <a:rPr lang="fr-CM" sz="1600" dirty="0"/>
              <a:t>) {</a:t>
            </a:r>
          </a:p>
          <a:p>
            <a:r>
              <a:rPr lang="fr-CM" sz="1600" dirty="0"/>
              <a:t>        </a:t>
            </a:r>
            <a:r>
              <a:rPr lang="fr-CM" sz="1600" dirty="0" err="1">
                <a:solidFill>
                  <a:srgbClr val="FF0000"/>
                </a:solidFill>
              </a:rPr>
              <a:t>QJsonObject</a:t>
            </a:r>
            <a:r>
              <a:rPr lang="fr-CM" sz="1600" dirty="0">
                <a:solidFill>
                  <a:srgbClr val="FF0000"/>
                </a:solidFill>
              </a:rPr>
              <a:t> </a:t>
            </a:r>
            <a:r>
              <a:rPr lang="fr-CM" sz="1600" dirty="0" err="1"/>
              <a:t>obj</a:t>
            </a:r>
            <a:r>
              <a:rPr lang="fr-CM" sz="1600" dirty="0"/>
              <a:t> = </a:t>
            </a:r>
            <a:r>
              <a:rPr lang="fr-CM" sz="1600" dirty="0" err="1"/>
              <a:t>val.toObject</a:t>
            </a:r>
            <a:r>
              <a:rPr lang="fr-CM" sz="1600" dirty="0"/>
              <a:t>();</a:t>
            </a:r>
          </a:p>
          <a:p>
            <a:r>
              <a:rPr lang="fr-CM" sz="1600" dirty="0">
                <a:solidFill>
                  <a:srgbClr val="FF0000"/>
                </a:solidFill>
              </a:rPr>
              <a:t>        </a:t>
            </a:r>
            <a:r>
              <a:rPr lang="fr-CM" sz="1600" dirty="0" err="1">
                <a:solidFill>
                  <a:srgbClr val="FF0000"/>
                </a:solidFill>
              </a:rPr>
              <a:t>QString</a:t>
            </a:r>
            <a:r>
              <a:rPr lang="fr-CM" sz="1600" dirty="0">
                <a:solidFill>
                  <a:srgbClr val="FF0000"/>
                </a:solidFill>
              </a:rPr>
              <a:t> </a:t>
            </a:r>
            <a:r>
              <a:rPr lang="fr-CM" sz="1600" dirty="0"/>
              <a:t>v1 = </a:t>
            </a:r>
            <a:r>
              <a:rPr lang="fr-CM" sz="1600" dirty="0" err="1"/>
              <a:t>obj</a:t>
            </a:r>
            <a:r>
              <a:rPr lang="fr-CM" sz="1600" dirty="0"/>
              <a:t>["carte"].</a:t>
            </a:r>
            <a:r>
              <a:rPr lang="fr-CM" sz="1600" dirty="0" err="1"/>
              <a:t>toString</a:t>
            </a:r>
            <a:r>
              <a:rPr lang="fr-CM" sz="1600" dirty="0"/>
              <a:t>();</a:t>
            </a:r>
          </a:p>
          <a:p>
            <a:r>
              <a:rPr lang="fr-CM" sz="1600" dirty="0">
                <a:solidFill>
                  <a:srgbClr val="FF0000"/>
                </a:solidFill>
              </a:rPr>
              <a:t>        </a:t>
            </a:r>
            <a:r>
              <a:rPr lang="fr-CM" sz="1600" dirty="0" err="1">
                <a:solidFill>
                  <a:srgbClr val="FF0000"/>
                </a:solidFill>
              </a:rPr>
              <a:t>QString</a:t>
            </a:r>
            <a:r>
              <a:rPr lang="fr-CM" sz="1600" dirty="0">
                <a:solidFill>
                  <a:srgbClr val="FF0000"/>
                </a:solidFill>
              </a:rPr>
              <a:t> </a:t>
            </a:r>
            <a:r>
              <a:rPr lang="fr-CM" sz="1600" dirty="0"/>
              <a:t>v2 = </a:t>
            </a:r>
            <a:r>
              <a:rPr lang="fr-CM" sz="1600" dirty="0" err="1"/>
              <a:t>obj</a:t>
            </a:r>
            <a:r>
              <a:rPr lang="fr-CM" sz="1600" dirty="0"/>
              <a:t>["gauche"].</a:t>
            </a:r>
            <a:r>
              <a:rPr lang="fr-CM" sz="1600" dirty="0" err="1"/>
              <a:t>toString</a:t>
            </a:r>
            <a:r>
              <a:rPr lang="fr-CM" sz="1600" dirty="0"/>
              <a:t>();</a:t>
            </a:r>
          </a:p>
          <a:p>
            <a:r>
              <a:rPr lang="fr-CM" sz="1600" dirty="0">
                <a:solidFill>
                  <a:srgbClr val="FF0000"/>
                </a:solidFill>
              </a:rPr>
              <a:t>        </a:t>
            </a:r>
            <a:r>
              <a:rPr lang="fr-CM" sz="1600" dirty="0" err="1">
                <a:solidFill>
                  <a:srgbClr val="FF0000"/>
                </a:solidFill>
              </a:rPr>
              <a:t>QString</a:t>
            </a:r>
            <a:r>
              <a:rPr lang="fr-CM" sz="1600" dirty="0">
                <a:solidFill>
                  <a:srgbClr val="FF0000"/>
                </a:solidFill>
              </a:rPr>
              <a:t> </a:t>
            </a:r>
            <a:r>
              <a:rPr lang="fr-CM" sz="1600" dirty="0"/>
              <a:t>v3 = </a:t>
            </a:r>
            <a:r>
              <a:rPr lang="fr-CM" sz="1600" dirty="0" err="1"/>
              <a:t>obj</a:t>
            </a:r>
            <a:r>
              <a:rPr lang="fr-CM" sz="1600" dirty="0"/>
              <a:t>["droite"].</a:t>
            </a:r>
            <a:r>
              <a:rPr lang="fr-CM" sz="1600" dirty="0" err="1"/>
              <a:t>toString</a:t>
            </a:r>
            <a:r>
              <a:rPr lang="fr-CM" sz="1600" dirty="0"/>
              <a:t>();</a:t>
            </a:r>
          </a:p>
          <a:p>
            <a:endParaRPr lang="fr-CM" sz="1600" dirty="0"/>
          </a:p>
          <a:p>
            <a:r>
              <a:rPr lang="fr-CM" sz="1600" dirty="0"/>
              <a:t>        Carte *c1 = </a:t>
            </a:r>
            <a:r>
              <a:rPr lang="fr-CM" sz="1600" dirty="0" err="1"/>
              <a:t>trouverCarteParValeur</a:t>
            </a:r>
            <a:r>
              <a:rPr lang="fr-CM" sz="1600" dirty="0"/>
              <a:t>(v1);</a:t>
            </a:r>
          </a:p>
          <a:p>
            <a:r>
              <a:rPr lang="fr-CM" sz="1600" dirty="0"/>
              <a:t>        Carte *c2 = </a:t>
            </a:r>
            <a:r>
              <a:rPr lang="fr-CM" sz="1600" dirty="0" err="1"/>
              <a:t>trouverCarteParValeur</a:t>
            </a:r>
            <a:r>
              <a:rPr lang="fr-CM" sz="1600" dirty="0"/>
              <a:t>(v2);</a:t>
            </a:r>
          </a:p>
          <a:p>
            <a:r>
              <a:rPr lang="fr-CM" sz="1600" dirty="0"/>
              <a:t>        Carte *c3 = </a:t>
            </a:r>
            <a:r>
              <a:rPr lang="fr-CM" sz="1600" dirty="0" err="1"/>
              <a:t>trouverCarteParValeur</a:t>
            </a:r>
            <a:r>
              <a:rPr lang="fr-CM" sz="1600" dirty="0"/>
              <a:t>(v3);</a:t>
            </a:r>
          </a:p>
          <a:p>
            <a:r>
              <a:rPr lang="fr-CM" sz="1600" dirty="0"/>
              <a:t>        </a:t>
            </a:r>
            <a:r>
              <a:rPr lang="fr-CM" sz="1600" dirty="0" err="1"/>
              <a:t>Dependantes.append</a:t>
            </a:r>
            <a:r>
              <a:rPr lang="fr-CM" sz="1600" dirty="0"/>
              <a:t>({c1, c2, c3});</a:t>
            </a:r>
          </a:p>
          <a:p>
            <a:r>
              <a:rPr lang="fr-CM" sz="1600" dirty="0"/>
              <a:t>    }</a:t>
            </a:r>
          </a:p>
          <a:p>
            <a:r>
              <a:rPr lang="fr-CM" sz="1600" dirty="0"/>
              <a:t>}</a:t>
            </a:r>
          </a:p>
        </p:txBody>
      </p:sp>
    </p:spTree>
    <p:extLst>
      <p:ext uri="{BB962C8B-B14F-4D97-AF65-F5344CB8AC3E}">
        <p14:creationId xmlns:p14="http://schemas.microsoft.com/office/powerpoint/2010/main" val="1054204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9595D-0689-4C6C-8A7F-1B1ADC142A5A}"/>
              </a:ext>
            </a:extLst>
          </p:cNvPr>
          <p:cNvSpPr>
            <a:spLocks noGrp="1"/>
          </p:cNvSpPr>
          <p:nvPr>
            <p:ph sz="quarter" idx="13"/>
          </p:nvPr>
        </p:nvSpPr>
        <p:spPr>
          <a:xfrm>
            <a:off x="0" y="0"/>
            <a:ext cx="12192000" cy="6858000"/>
          </a:xfrm>
        </p:spPr>
        <p:txBody>
          <a:bodyPr>
            <a:normAutofit fontScale="77500" lnSpcReduction="20000"/>
          </a:bodyPr>
          <a:lstStyle/>
          <a:p>
            <a:r>
              <a:rPr lang="fr-CM" dirty="0"/>
              <a:t>Carte* </a:t>
            </a:r>
            <a:r>
              <a:rPr lang="fr-CM" dirty="0" err="1"/>
              <a:t>JeuTripeaks</a:t>
            </a:r>
            <a:r>
              <a:rPr lang="fr-CM" dirty="0"/>
              <a:t>::</a:t>
            </a:r>
            <a:r>
              <a:rPr lang="fr-CM" dirty="0" err="1"/>
              <a:t>trouverCarteParValeur</a:t>
            </a:r>
            <a:r>
              <a:rPr lang="fr-CM" dirty="0"/>
              <a:t>(</a:t>
            </a:r>
            <a:r>
              <a:rPr lang="fr-CM" dirty="0" err="1"/>
              <a:t>const</a:t>
            </a:r>
            <a:r>
              <a:rPr lang="fr-CM" dirty="0"/>
              <a:t> </a:t>
            </a:r>
            <a:r>
              <a:rPr lang="fr-CM" dirty="0" err="1"/>
              <a:t>QString</a:t>
            </a:r>
            <a:r>
              <a:rPr lang="fr-CM" dirty="0"/>
              <a:t> &amp;valeur) {</a:t>
            </a:r>
          </a:p>
          <a:p>
            <a:r>
              <a:rPr lang="fr-CM" dirty="0">
                <a:solidFill>
                  <a:schemeClr val="accent1">
                    <a:lumMod val="75000"/>
                  </a:schemeClr>
                </a:solidFill>
              </a:rPr>
              <a:t>    for</a:t>
            </a:r>
            <a:r>
              <a:rPr lang="fr-CM" dirty="0"/>
              <a:t> (Carte *c : </a:t>
            </a:r>
            <a:r>
              <a:rPr lang="fr-CM" dirty="0" err="1"/>
              <a:t>LesCartes</a:t>
            </a:r>
            <a:r>
              <a:rPr lang="fr-CM" dirty="0"/>
              <a:t>) {</a:t>
            </a:r>
          </a:p>
          <a:p>
            <a:r>
              <a:rPr lang="fr-CM" dirty="0"/>
              <a:t>        if (c-&gt;</a:t>
            </a:r>
            <a:r>
              <a:rPr lang="fr-CM" dirty="0" err="1"/>
              <a:t>getvalue</a:t>
            </a:r>
            <a:r>
              <a:rPr lang="fr-CM" dirty="0"/>
              <a:t>() == valeur)</a:t>
            </a:r>
          </a:p>
          <a:p>
            <a:r>
              <a:rPr lang="fr-CM" dirty="0"/>
              <a:t>            return c;</a:t>
            </a:r>
          </a:p>
          <a:p>
            <a:r>
              <a:rPr lang="fr-CM" dirty="0"/>
              <a:t>    }</a:t>
            </a:r>
          </a:p>
          <a:p>
            <a:r>
              <a:rPr lang="fr-CM" dirty="0"/>
              <a:t>    return </a:t>
            </a:r>
            <a:r>
              <a:rPr lang="fr-CM" dirty="0" err="1"/>
              <a:t>nullptr</a:t>
            </a:r>
            <a:r>
              <a:rPr lang="fr-CM" dirty="0"/>
              <a:t>;}</a:t>
            </a:r>
          </a:p>
          <a:p>
            <a:r>
              <a:rPr lang="fr-CM" dirty="0" err="1">
                <a:solidFill>
                  <a:schemeClr val="accent6">
                    <a:lumMod val="75000"/>
                  </a:schemeClr>
                </a:solidFill>
              </a:rPr>
              <a:t>void</a:t>
            </a:r>
            <a:r>
              <a:rPr lang="fr-CM" dirty="0">
                <a:solidFill>
                  <a:schemeClr val="accent6">
                    <a:lumMod val="75000"/>
                  </a:schemeClr>
                </a:solidFill>
              </a:rPr>
              <a:t> </a:t>
            </a:r>
            <a:r>
              <a:rPr lang="fr-CM" dirty="0" err="1"/>
              <a:t>JeuTripeaks</a:t>
            </a:r>
            <a:r>
              <a:rPr lang="fr-CM" dirty="0"/>
              <a:t>::</a:t>
            </a:r>
            <a:r>
              <a:rPr lang="fr-CM" dirty="0" err="1"/>
              <a:t>chargerCartes</a:t>
            </a:r>
            <a:r>
              <a:rPr lang="fr-CM" dirty="0"/>
              <a:t>()</a:t>
            </a:r>
          </a:p>
          <a:p>
            <a:r>
              <a:rPr lang="fr-CM" dirty="0"/>
              <a:t>{</a:t>
            </a:r>
          </a:p>
          <a:p>
            <a:r>
              <a:rPr lang="fr-CM" dirty="0">
                <a:solidFill>
                  <a:srgbClr val="FF0000"/>
                </a:solidFill>
              </a:rPr>
              <a:t>    </a:t>
            </a:r>
            <a:r>
              <a:rPr lang="fr-CM" dirty="0" err="1">
                <a:solidFill>
                  <a:srgbClr val="FF0000"/>
                </a:solidFill>
              </a:rPr>
              <a:t>QStringList</a:t>
            </a:r>
            <a:r>
              <a:rPr lang="fr-CM" dirty="0">
                <a:solidFill>
                  <a:srgbClr val="FF0000"/>
                </a:solidFill>
              </a:rPr>
              <a:t> </a:t>
            </a:r>
            <a:r>
              <a:rPr lang="fr-CM" dirty="0"/>
              <a:t>couleur = {"h" , "d" , "c" , "s"};</a:t>
            </a:r>
          </a:p>
          <a:p>
            <a:r>
              <a:rPr lang="fr-CM" dirty="0">
                <a:solidFill>
                  <a:srgbClr val="FF0000"/>
                </a:solidFill>
              </a:rPr>
              <a:t>    </a:t>
            </a:r>
            <a:r>
              <a:rPr lang="fr-CM" dirty="0" err="1">
                <a:solidFill>
                  <a:srgbClr val="FF0000"/>
                </a:solidFill>
              </a:rPr>
              <a:t>QStringList</a:t>
            </a:r>
            <a:r>
              <a:rPr lang="fr-CM" dirty="0">
                <a:solidFill>
                  <a:srgbClr val="FF0000"/>
                </a:solidFill>
              </a:rPr>
              <a:t> </a:t>
            </a:r>
            <a:r>
              <a:rPr lang="fr-CM" dirty="0"/>
              <a:t>valeurs = {"A", "2","3","4","5","6","7","8","9","10","J","Q","K"};</a:t>
            </a:r>
          </a:p>
          <a:p>
            <a:endParaRPr lang="fr-CM" dirty="0"/>
          </a:p>
          <a:p>
            <a:r>
              <a:rPr lang="fr-CM" dirty="0">
                <a:solidFill>
                  <a:schemeClr val="accent1">
                    <a:lumMod val="75000"/>
                  </a:schemeClr>
                </a:solidFill>
              </a:rPr>
              <a:t>    for </a:t>
            </a:r>
            <a:r>
              <a:rPr lang="fr-CM" dirty="0"/>
              <a:t>(</a:t>
            </a:r>
            <a:r>
              <a:rPr lang="fr-CM" dirty="0" err="1">
                <a:solidFill>
                  <a:schemeClr val="accent1">
                    <a:lumMod val="75000"/>
                  </a:schemeClr>
                </a:solidFill>
              </a:rPr>
              <a:t>const</a:t>
            </a:r>
            <a:r>
              <a:rPr lang="fr-CM" dirty="0">
                <a:solidFill>
                  <a:schemeClr val="accent1">
                    <a:lumMod val="75000"/>
                  </a:schemeClr>
                </a:solidFill>
              </a:rPr>
              <a:t> </a:t>
            </a:r>
            <a:r>
              <a:rPr lang="fr-CM" dirty="0"/>
              <a:t>auto&amp; c : couleur){</a:t>
            </a:r>
          </a:p>
          <a:p>
            <a:r>
              <a:rPr lang="fr-CM" dirty="0">
                <a:solidFill>
                  <a:schemeClr val="accent1">
                    <a:lumMod val="75000"/>
                  </a:schemeClr>
                </a:solidFill>
              </a:rPr>
              <a:t>        for </a:t>
            </a:r>
            <a:r>
              <a:rPr lang="fr-CM" dirty="0"/>
              <a:t>(</a:t>
            </a:r>
            <a:r>
              <a:rPr lang="fr-CM" dirty="0" err="1">
                <a:solidFill>
                  <a:schemeClr val="accent1">
                    <a:lumMod val="75000"/>
                  </a:schemeClr>
                </a:solidFill>
              </a:rPr>
              <a:t>const</a:t>
            </a:r>
            <a:r>
              <a:rPr lang="fr-CM" dirty="0"/>
              <a:t> auto&amp; v : valeurs){</a:t>
            </a:r>
          </a:p>
          <a:p>
            <a:r>
              <a:rPr lang="fr-CM" dirty="0"/>
              <a:t>            Carte *carte = new Carte (</a:t>
            </a:r>
            <a:r>
              <a:rPr lang="fr-CM" dirty="0" err="1"/>
              <a:t>v,c</a:t>
            </a:r>
            <a:r>
              <a:rPr lang="fr-CM" dirty="0"/>
              <a:t>);</a:t>
            </a:r>
          </a:p>
          <a:p>
            <a:r>
              <a:rPr lang="fr-CM" dirty="0"/>
              <a:t>            </a:t>
            </a:r>
            <a:r>
              <a:rPr lang="fr-CM" dirty="0" err="1">
                <a:solidFill>
                  <a:srgbClr val="FF0000"/>
                </a:solidFill>
              </a:rPr>
              <a:t>connect</a:t>
            </a:r>
            <a:r>
              <a:rPr lang="fr-CM" dirty="0">
                <a:solidFill>
                  <a:srgbClr val="FF0000"/>
                </a:solidFill>
              </a:rPr>
              <a:t>(</a:t>
            </a:r>
            <a:r>
              <a:rPr lang="fr-CM" dirty="0"/>
              <a:t>carte, &amp;Carte::</a:t>
            </a:r>
            <a:r>
              <a:rPr lang="fr-CM" dirty="0" err="1"/>
              <a:t>carteCliquee</a:t>
            </a:r>
            <a:r>
              <a:rPr lang="fr-CM" dirty="0"/>
              <a:t>, </a:t>
            </a:r>
            <a:r>
              <a:rPr lang="fr-CM" dirty="0" err="1"/>
              <a:t>this</a:t>
            </a:r>
            <a:r>
              <a:rPr lang="fr-CM" dirty="0"/>
              <a:t>, &amp;</a:t>
            </a:r>
            <a:r>
              <a:rPr lang="fr-CM" dirty="0" err="1"/>
              <a:t>JeuTripeaks</a:t>
            </a:r>
            <a:r>
              <a:rPr lang="fr-CM" dirty="0"/>
              <a:t>::</a:t>
            </a:r>
            <a:r>
              <a:rPr lang="fr-CM" dirty="0" err="1"/>
              <a:t>gererCarteCliquer</a:t>
            </a:r>
            <a:r>
              <a:rPr lang="fr-CM" dirty="0"/>
              <a:t>);</a:t>
            </a:r>
          </a:p>
          <a:p>
            <a:r>
              <a:rPr lang="fr-CM" dirty="0"/>
              <a:t>            </a:t>
            </a:r>
            <a:r>
              <a:rPr lang="fr-CM" dirty="0" err="1"/>
              <a:t>bool</a:t>
            </a:r>
            <a:r>
              <a:rPr lang="fr-CM" dirty="0"/>
              <a:t> ok = </a:t>
            </a:r>
            <a:r>
              <a:rPr lang="fr-CM" dirty="0" err="1"/>
              <a:t>connect</a:t>
            </a:r>
            <a:r>
              <a:rPr lang="fr-CM" dirty="0"/>
              <a:t>(carte, &amp;Carte::</a:t>
            </a:r>
            <a:r>
              <a:rPr lang="fr-CM" dirty="0" err="1"/>
              <a:t>carteCliquee</a:t>
            </a:r>
            <a:r>
              <a:rPr lang="fr-CM" dirty="0"/>
              <a:t>, </a:t>
            </a:r>
            <a:r>
              <a:rPr lang="fr-CM" dirty="0" err="1"/>
              <a:t>this</a:t>
            </a:r>
            <a:r>
              <a:rPr lang="fr-CM" dirty="0"/>
              <a:t>, &amp;</a:t>
            </a:r>
            <a:r>
              <a:rPr lang="fr-CM" dirty="0" err="1"/>
              <a:t>JeuTripeaks</a:t>
            </a:r>
            <a:r>
              <a:rPr lang="fr-CM" dirty="0"/>
              <a:t>::</a:t>
            </a:r>
            <a:r>
              <a:rPr lang="fr-CM" dirty="0" err="1"/>
              <a:t>gererCarteCliquer</a:t>
            </a:r>
            <a:r>
              <a:rPr lang="fr-CM" dirty="0"/>
              <a:t>);</a:t>
            </a:r>
          </a:p>
          <a:p>
            <a:r>
              <a:rPr lang="fr-CM" dirty="0">
                <a:solidFill>
                  <a:srgbClr val="FF0000"/>
                </a:solidFill>
              </a:rPr>
              <a:t>            </a:t>
            </a:r>
            <a:r>
              <a:rPr lang="fr-CM" dirty="0" err="1">
                <a:solidFill>
                  <a:srgbClr val="FF0000"/>
                </a:solidFill>
              </a:rPr>
              <a:t>qDebug</a:t>
            </a:r>
            <a:r>
              <a:rPr lang="fr-CM" dirty="0"/>
              <a:t>() &lt;&lt; "Connexion réussie ? " &lt;&lt; ok;</a:t>
            </a:r>
          </a:p>
          <a:p>
            <a:r>
              <a:rPr lang="fr-CM" dirty="0"/>
              <a:t>            </a:t>
            </a:r>
            <a:r>
              <a:rPr lang="fr-CM" dirty="0" err="1"/>
              <a:t>pile.push</a:t>
            </a:r>
            <a:r>
              <a:rPr lang="fr-CM" dirty="0"/>
              <a:t>(carte); }}}</a:t>
            </a:r>
          </a:p>
        </p:txBody>
      </p:sp>
    </p:spTree>
    <p:extLst>
      <p:ext uri="{BB962C8B-B14F-4D97-AF65-F5344CB8AC3E}">
        <p14:creationId xmlns:p14="http://schemas.microsoft.com/office/powerpoint/2010/main" val="50658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9610C-C19A-4742-877A-A9C9132E133A}"/>
              </a:ext>
            </a:extLst>
          </p:cNvPr>
          <p:cNvSpPr>
            <a:spLocks noGrp="1"/>
          </p:cNvSpPr>
          <p:nvPr>
            <p:ph sz="quarter" idx="13"/>
          </p:nvPr>
        </p:nvSpPr>
        <p:spPr>
          <a:xfrm>
            <a:off x="0" y="0"/>
            <a:ext cx="12192000" cy="6858000"/>
          </a:xfrm>
        </p:spPr>
        <p:txBody>
          <a:bodyPr>
            <a:normAutofit fontScale="92500" lnSpcReduction="20000"/>
          </a:bodyPr>
          <a:lstStyle/>
          <a:p>
            <a:r>
              <a:rPr lang="fr-CM" dirty="0" err="1">
                <a:solidFill>
                  <a:schemeClr val="accent6">
                    <a:lumMod val="75000"/>
                  </a:schemeClr>
                </a:solidFill>
              </a:rPr>
              <a:t>Void</a:t>
            </a:r>
            <a:r>
              <a:rPr lang="fr-CM" dirty="0">
                <a:solidFill>
                  <a:schemeClr val="accent6">
                    <a:lumMod val="75000"/>
                  </a:schemeClr>
                </a:solidFill>
              </a:rPr>
              <a:t> </a:t>
            </a:r>
            <a:r>
              <a:rPr lang="fr-CM" dirty="0" err="1">
                <a:solidFill>
                  <a:schemeClr val="accent6">
                    <a:lumMod val="75000"/>
                  </a:schemeClr>
                </a:solidFill>
              </a:rPr>
              <a:t>J</a:t>
            </a:r>
            <a:r>
              <a:rPr lang="fr-CM" dirty="0" err="1"/>
              <a:t>euTripeaks</a:t>
            </a:r>
            <a:r>
              <a:rPr lang="fr-CM" dirty="0"/>
              <a:t>::</a:t>
            </a:r>
            <a:r>
              <a:rPr lang="fr-CM" dirty="0" err="1"/>
              <a:t>genererPyramides</a:t>
            </a:r>
            <a:r>
              <a:rPr lang="fr-CM" dirty="0"/>
              <a:t>()</a:t>
            </a:r>
          </a:p>
          <a:p>
            <a:r>
              <a:rPr lang="fr-CM" dirty="0"/>
              <a:t>{</a:t>
            </a:r>
          </a:p>
          <a:p>
            <a:r>
              <a:rPr lang="fr-CM" dirty="0">
                <a:solidFill>
                  <a:schemeClr val="accent1">
                    <a:lumMod val="60000"/>
                    <a:lumOff val="40000"/>
                  </a:schemeClr>
                </a:solidFill>
              </a:rPr>
              <a:t>    </a:t>
            </a:r>
            <a:r>
              <a:rPr lang="fr-CM" dirty="0" err="1">
                <a:solidFill>
                  <a:schemeClr val="accent1">
                    <a:lumMod val="60000"/>
                    <a:lumOff val="40000"/>
                  </a:schemeClr>
                </a:solidFill>
              </a:rPr>
              <a:t>int</a:t>
            </a:r>
            <a:r>
              <a:rPr lang="fr-CM" dirty="0">
                <a:solidFill>
                  <a:schemeClr val="accent1">
                    <a:lumMod val="60000"/>
                    <a:lumOff val="40000"/>
                  </a:schemeClr>
                </a:solidFill>
              </a:rPr>
              <a:t> </a:t>
            </a:r>
            <a:r>
              <a:rPr lang="fr-CM" dirty="0" err="1"/>
              <a:t>baseY</a:t>
            </a:r>
            <a:r>
              <a:rPr lang="fr-CM" dirty="0"/>
              <a:t> = 50</a:t>
            </a:r>
            <a:r>
              <a:rPr lang="fr-CM" dirty="0">
                <a:solidFill>
                  <a:schemeClr val="bg1">
                    <a:lumMod val="50000"/>
                  </a:schemeClr>
                </a:solidFill>
              </a:rPr>
              <a:t>;                             // Distance entre Hauteur et somment premier Catre</a:t>
            </a:r>
          </a:p>
          <a:p>
            <a:r>
              <a:rPr lang="fr-CM" dirty="0">
                <a:solidFill>
                  <a:schemeClr val="accent1">
                    <a:lumMod val="60000"/>
                    <a:lumOff val="40000"/>
                  </a:schemeClr>
                </a:solidFill>
              </a:rPr>
              <a:t>    </a:t>
            </a:r>
            <a:r>
              <a:rPr lang="fr-CM" dirty="0" err="1">
                <a:solidFill>
                  <a:schemeClr val="accent1">
                    <a:lumMod val="60000"/>
                    <a:lumOff val="40000"/>
                  </a:schemeClr>
                </a:solidFill>
              </a:rPr>
              <a:t>int</a:t>
            </a:r>
            <a:r>
              <a:rPr lang="fr-CM" dirty="0">
                <a:solidFill>
                  <a:schemeClr val="accent1">
                    <a:lumMod val="60000"/>
                    <a:lumOff val="40000"/>
                  </a:schemeClr>
                </a:solidFill>
              </a:rPr>
              <a:t> </a:t>
            </a:r>
            <a:r>
              <a:rPr lang="fr-CM" dirty="0" err="1"/>
              <a:t>carteH</a:t>
            </a:r>
            <a:r>
              <a:rPr lang="fr-CM" dirty="0"/>
              <a:t> = 96 ,  </a:t>
            </a:r>
            <a:r>
              <a:rPr lang="fr-CM" dirty="0" err="1"/>
              <a:t>carteW</a:t>
            </a:r>
            <a:r>
              <a:rPr lang="fr-CM" dirty="0"/>
              <a:t> = 72</a:t>
            </a:r>
            <a:r>
              <a:rPr lang="fr-CM" dirty="0">
                <a:solidFill>
                  <a:schemeClr val="bg1">
                    <a:lumMod val="50000"/>
                  </a:schemeClr>
                </a:solidFill>
              </a:rPr>
              <a:t>;             // Dimension de la carte</a:t>
            </a:r>
          </a:p>
          <a:p>
            <a:r>
              <a:rPr lang="fr-CM" dirty="0"/>
              <a:t>    </a:t>
            </a:r>
            <a:r>
              <a:rPr lang="fr-CM" dirty="0" err="1"/>
              <a:t>LesAllCarteParPic.clear</a:t>
            </a:r>
            <a:r>
              <a:rPr lang="fr-CM" dirty="0"/>
              <a:t>();</a:t>
            </a:r>
          </a:p>
          <a:p>
            <a:r>
              <a:rPr lang="fr-CM" dirty="0">
                <a:solidFill>
                  <a:schemeClr val="accent1">
                    <a:lumMod val="60000"/>
                    <a:lumOff val="40000"/>
                  </a:schemeClr>
                </a:solidFill>
              </a:rPr>
              <a:t>for </a:t>
            </a:r>
            <a:r>
              <a:rPr lang="fr-CM" dirty="0"/>
              <a:t>(</a:t>
            </a:r>
            <a:r>
              <a:rPr lang="fr-CM" dirty="0" err="1"/>
              <a:t>int</a:t>
            </a:r>
            <a:r>
              <a:rPr lang="fr-CM" dirty="0"/>
              <a:t> pic = 0; pic &lt; 3; ++pic) {</a:t>
            </a:r>
          </a:p>
          <a:p>
            <a:r>
              <a:rPr lang="fr-CM" dirty="0"/>
              <a:t>        </a:t>
            </a:r>
            <a:r>
              <a:rPr lang="fr-CM" dirty="0" err="1">
                <a:solidFill>
                  <a:srgbClr val="FF0000"/>
                </a:solidFill>
              </a:rPr>
              <a:t>QList</a:t>
            </a:r>
            <a:r>
              <a:rPr lang="fr-CM" dirty="0"/>
              <a:t> &lt;</a:t>
            </a:r>
            <a:r>
              <a:rPr lang="fr-CM" dirty="0" err="1"/>
              <a:t>int</a:t>
            </a:r>
            <a:r>
              <a:rPr lang="fr-CM" dirty="0"/>
              <a:t>&gt; </a:t>
            </a:r>
            <a:r>
              <a:rPr lang="fr-CM" dirty="0" err="1"/>
              <a:t>IdParPic</a:t>
            </a:r>
            <a:r>
              <a:rPr lang="fr-CM" dirty="0"/>
              <a:t>;          </a:t>
            </a:r>
            <a:r>
              <a:rPr lang="fr-CM" dirty="0">
                <a:solidFill>
                  <a:schemeClr val="bg1">
                    <a:lumMod val="50000"/>
                  </a:schemeClr>
                </a:solidFill>
              </a:rPr>
              <a:t>// </a:t>
            </a:r>
            <a:r>
              <a:rPr lang="fr-CM" dirty="0" err="1">
                <a:solidFill>
                  <a:schemeClr val="bg1">
                    <a:lumMod val="50000"/>
                  </a:schemeClr>
                </a:solidFill>
              </a:rPr>
              <a:t>Recuperation</a:t>
            </a:r>
            <a:r>
              <a:rPr lang="fr-CM" dirty="0">
                <a:solidFill>
                  <a:schemeClr val="bg1">
                    <a:lumMod val="50000"/>
                  </a:schemeClr>
                </a:solidFill>
              </a:rPr>
              <a:t> des indice des cartes par pic</a:t>
            </a:r>
          </a:p>
          <a:p>
            <a:r>
              <a:rPr lang="fr-CM" dirty="0">
                <a:solidFill>
                  <a:srgbClr val="FF0000"/>
                </a:solidFill>
              </a:rPr>
              <a:t>        </a:t>
            </a:r>
            <a:r>
              <a:rPr lang="fr-CM" dirty="0" err="1">
                <a:solidFill>
                  <a:srgbClr val="FF0000"/>
                </a:solidFill>
              </a:rPr>
              <a:t>QList</a:t>
            </a:r>
            <a:r>
              <a:rPr lang="fr-CM" dirty="0">
                <a:solidFill>
                  <a:srgbClr val="FF0000"/>
                </a:solidFill>
              </a:rPr>
              <a:t> </a:t>
            </a:r>
            <a:r>
              <a:rPr lang="fr-CM" dirty="0"/>
              <a:t>&lt;Carte*&gt; </a:t>
            </a:r>
            <a:r>
              <a:rPr lang="fr-CM" dirty="0" err="1"/>
              <a:t>CarteParPic</a:t>
            </a:r>
            <a:r>
              <a:rPr lang="fr-CM" dirty="0"/>
              <a:t>;</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a:t>i=0;</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err="1"/>
              <a:t>startX</a:t>
            </a:r>
            <a:r>
              <a:rPr lang="fr-CM" dirty="0"/>
              <a:t> = 300 + pic * (4 * </a:t>
            </a:r>
            <a:r>
              <a:rPr lang="fr-CM" dirty="0" err="1"/>
              <a:t>carteW</a:t>
            </a:r>
            <a:r>
              <a:rPr lang="fr-CM" dirty="0"/>
              <a:t>);  </a:t>
            </a:r>
            <a:r>
              <a:rPr lang="fr-CM" dirty="0">
                <a:solidFill>
                  <a:schemeClr val="bg1">
                    <a:lumMod val="50000"/>
                  </a:schemeClr>
                </a:solidFill>
              </a:rPr>
              <a:t>// Augmenté pour bien espacer les pyramides</a:t>
            </a:r>
          </a:p>
          <a:p>
            <a:r>
              <a:rPr lang="fr-CM" dirty="0">
                <a:solidFill>
                  <a:schemeClr val="accent1">
                    <a:lumMod val="75000"/>
                  </a:schemeClr>
                </a:solidFill>
              </a:rPr>
              <a:t>        for </a:t>
            </a:r>
            <a:r>
              <a:rPr lang="fr-CM" dirty="0"/>
              <a:t>(</a:t>
            </a:r>
            <a:r>
              <a:rPr lang="fr-CM" dirty="0" err="1"/>
              <a:t>int</a:t>
            </a:r>
            <a:r>
              <a:rPr lang="fr-CM" dirty="0"/>
              <a:t> ligne = 0; ligne &lt; 4; ++ligne) {</a:t>
            </a:r>
          </a:p>
          <a:p>
            <a:r>
              <a:rPr lang="fr-CM" dirty="0"/>
              <a:t>            </a:t>
            </a:r>
            <a:r>
              <a:rPr lang="fr-CM" dirty="0">
                <a:solidFill>
                  <a:schemeClr val="accent1">
                    <a:lumMod val="75000"/>
                  </a:schemeClr>
                </a:solidFill>
              </a:rPr>
              <a:t>for</a:t>
            </a:r>
            <a:r>
              <a:rPr lang="fr-CM" dirty="0"/>
              <a:t> (</a:t>
            </a:r>
            <a:r>
              <a:rPr lang="fr-CM" dirty="0" err="1"/>
              <a:t>int</a:t>
            </a:r>
            <a:r>
              <a:rPr lang="fr-CM" dirty="0"/>
              <a:t> col = 0; col &lt;= ligne; ++col) {</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a:t>x = </a:t>
            </a:r>
            <a:r>
              <a:rPr lang="fr-CM" dirty="0" err="1"/>
              <a:t>startX</a:t>
            </a:r>
            <a:r>
              <a:rPr lang="fr-CM" dirty="0"/>
              <a:t> + col * </a:t>
            </a:r>
            <a:r>
              <a:rPr lang="fr-CM" dirty="0" err="1"/>
              <a:t>carteW</a:t>
            </a:r>
            <a:r>
              <a:rPr lang="fr-CM" dirty="0"/>
              <a:t> - (ligne * </a:t>
            </a:r>
            <a:r>
              <a:rPr lang="fr-CM" dirty="0" err="1"/>
              <a:t>carteW</a:t>
            </a:r>
            <a:r>
              <a:rPr lang="fr-CM" dirty="0"/>
              <a:t>) / 2;</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a:t>y = </a:t>
            </a:r>
            <a:r>
              <a:rPr lang="fr-CM" dirty="0" err="1"/>
              <a:t>baseY</a:t>
            </a:r>
            <a:r>
              <a:rPr lang="fr-CM" dirty="0"/>
              <a:t> + ligne * (</a:t>
            </a:r>
            <a:r>
              <a:rPr lang="fr-CM" dirty="0" err="1"/>
              <a:t>carteH</a:t>
            </a:r>
            <a:r>
              <a:rPr lang="fr-CM" dirty="0"/>
              <a:t> * 0.4);</a:t>
            </a:r>
          </a:p>
          <a:p>
            <a:r>
              <a:rPr lang="fr-CM" dirty="0"/>
              <a:t>                Carte *c = </a:t>
            </a:r>
            <a:r>
              <a:rPr lang="fr-CM" dirty="0" err="1"/>
              <a:t>pile.top</a:t>
            </a:r>
            <a:r>
              <a:rPr lang="fr-CM" dirty="0"/>
              <a:t>();</a:t>
            </a:r>
          </a:p>
          <a:p>
            <a:r>
              <a:rPr lang="fr-CM" dirty="0"/>
              <a:t>                </a:t>
            </a:r>
            <a:r>
              <a:rPr lang="fr-CM" dirty="0" err="1"/>
              <a:t>pile.pop</a:t>
            </a:r>
            <a:r>
              <a:rPr lang="fr-CM" dirty="0"/>
              <a:t>();</a:t>
            </a:r>
          </a:p>
        </p:txBody>
      </p:sp>
    </p:spTree>
    <p:extLst>
      <p:ext uri="{BB962C8B-B14F-4D97-AF65-F5344CB8AC3E}">
        <p14:creationId xmlns:p14="http://schemas.microsoft.com/office/powerpoint/2010/main" val="3771017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D1DEF-048F-477D-9D4F-AFE953CF591C}"/>
              </a:ext>
            </a:extLst>
          </p:cNvPr>
          <p:cNvSpPr>
            <a:spLocks noGrp="1"/>
          </p:cNvSpPr>
          <p:nvPr>
            <p:ph sz="quarter" idx="13"/>
          </p:nvPr>
        </p:nvSpPr>
        <p:spPr>
          <a:xfrm>
            <a:off x="0" y="0"/>
            <a:ext cx="12192000" cy="6858000"/>
          </a:xfrm>
        </p:spPr>
        <p:txBody>
          <a:bodyPr>
            <a:normAutofit fontScale="92500" lnSpcReduction="20000"/>
          </a:bodyPr>
          <a:lstStyle/>
          <a:p>
            <a:r>
              <a:rPr lang="fr-CM" dirty="0"/>
              <a:t> c-&gt;</a:t>
            </a:r>
            <a:r>
              <a:rPr lang="fr-CM" dirty="0" err="1"/>
              <a:t>setPos</a:t>
            </a:r>
            <a:r>
              <a:rPr lang="fr-CM" dirty="0"/>
              <a:t>(x, y);</a:t>
            </a:r>
          </a:p>
          <a:p>
            <a:r>
              <a:rPr lang="fr-CM" dirty="0"/>
              <a:t>                std::</a:t>
            </a:r>
            <a:r>
              <a:rPr lang="fr-CM" dirty="0" err="1"/>
              <a:t>vector</a:t>
            </a:r>
            <a:r>
              <a:rPr lang="fr-CM" dirty="0"/>
              <a:t>&lt;</a:t>
            </a:r>
            <a:r>
              <a:rPr lang="fr-CM" dirty="0" err="1"/>
              <a:t>int</a:t>
            </a:r>
            <a:r>
              <a:rPr lang="fr-CM" dirty="0"/>
              <a:t>&gt; position = {</a:t>
            </a:r>
            <a:r>
              <a:rPr lang="fr-CM" dirty="0" err="1"/>
              <a:t>x,y</a:t>
            </a:r>
            <a:r>
              <a:rPr lang="fr-CM" dirty="0"/>
              <a:t>};</a:t>
            </a:r>
          </a:p>
          <a:p>
            <a:r>
              <a:rPr lang="fr-CM" dirty="0"/>
              <a:t>                </a:t>
            </a:r>
            <a:r>
              <a:rPr lang="fr-CM" dirty="0" err="1"/>
              <a:t>LesPositions.push_back</a:t>
            </a:r>
            <a:r>
              <a:rPr lang="fr-CM" dirty="0"/>
              <a:t>(position</a:t>
            </a:r>
            <a:r>
              <a:rPr lang="fr-CM" dirty="0">
                <a:solidFill>
                  <a:schemeClr val="bg1">
                    <a:lumMod val="50000"/>
                  </a:schemeClr>
                </a:solidFill>
              </a:rPr>
              <a:t>);       // </a:t>
            </a:r>
            <a:r>
              <a:rPr lang="fr-CM" dirty="0" err="1">
                <a:solidFill>
                  <a:schemeClr val="bg1">
                    <a:lumMod val="50000"/>
                  </a:schemeClr>
                </a:solidFill>
              </a:rPr>
              <a:t>Memorisation</a:t>
            </a:r>
            <a:r>
              <a:rPr lang="fr-CM" dirty="0">
                <a:solidFill>
                  <a:schemeClr val="bg1">
                    <a:lumMod val="50000"/>
                  </a:schemeClr>
                </a:solidFill>
              </a:rPr>
              <a:t> des position</a:t>
            </a:r>
          </a:p>
          <a:p>
            <a:r>
              <a:rPr lang="fr-CM" dirty="0"/>
              <a:t>                </a:t>
            </a:r>
            <a:r>
              <a:rPr lang="fr-CM" dirty="0" err="1"/>
              <a:t>CarteParPic.append</a:t>
            </a:r>
            <a:r>
              <a:rPr lang="fr-CM" dirty="0"/>
              <a:t>(c);</a:t>
            </a:r>
          </a:p>
          <a:p>
            <a:r>
              <a:rPr lang="fr-CM" dirty="0"/>
              <a:t>                </a:t>
            </a:r>
            <a:r>
              <a:rPr lang="fr-CM" dirty="0" err="1"/>
              <a:t>LesCartes.push_back</a:t>
            </a:r>
            <a:r>
              <a:rPr lang="fr-CM" dirty="0"/>
              <a:t>(c);</a:t>
            </a:r>
          </a:p>
          <a:p>
            <a:r>
              <a:rPr lang="fr-CM" dirty="0"/>
              <a:t>                </a:t>
            </a:r>
            <a:r>
              <a:rPr lang="fr-CM" dirty="0" err="1"/>
              <a:t>IdParPic.push_back</a:t>
            </a:r>
            <a:r>
              <a:rPr lang="fr-CM" dirty="0"/>
              <a:t>(i);</a:t>
            </a:r>
          </a:p>
          <a:p>
            <a:r>
              <a:rPr lang="fr-CM" dirty="0"/>
              <a:t>                i++;</a:t>
            </a:r>
          </a:p>
          <a:p>
            <a:r>
              <a:rPr lang="fr-CM" dirty="0">
                <a:solidFill>
                  <a:schemeClr val="accent1">
                    <a:lumMod val="75000"/>
                  </a:schemeClr>
                </a:solidFill>
              </a:rPr>
              <a:t>                if </a:t>
            </a:r>
            <a:r>
              <a:rPr lang="fr-CM" dirty="0"/>
              <a:t>(ligne == 3) {</a:t>
            </a:r>
          </a:p>
          <a:p>
            <a:r>
              <a:rPr lang="fr-CM" dirty="0"/>
              <a:t>                    c-&gt;</a:t>
            </a:r>
            <a:r>
              <a:rPr lang="fr-CM" dirty="0" err="1"/>
              <a:t>turn</a:t>
            </a:r>
            <a:r>
              <a:rPr lang="fr-CM" dirty="0"/>
              <a:t>();</a:t>
            </a:r>
          </a:p>
          <a:p>
            <a:r>
              <a:rPr lang="fr-CM" dirty="0"/>
              <a:t>                }</a:t>
            </a:r>
          </a:p>
          <a:p>
            <a:r>
              <a:rPr lang="fr-CM" dirty="0"/>
              <a:t>                </a:t>
            </a:r>
            <a:r>
              <a:rPr lang="fr-CM" dirty="0" err="1"/>
              <a:t>scene</a:t>
            </a:r>
            <a:r>
              <a:rPr lang="fr-CM" dirty="0"/>
              <a:t>-&gt;</a:t>
            </a:r>
            <a:r>
              <a:rPr lang="fr-CM" dirty="0" err="1"/>
              <a:t>addItem</a:t>
            </a:r>
            <a:r>
              <a:rPr lang="fr-CM" dirty="0"/>
              <a:t>(c);</a:t>
            </a:r>
          </a:p>
          <a:p>
            <a:r>
              <a:rPr lang="fr-CM" dirty="0"/>
              <a:t>            }</a:t>
            </a:r>
          </a:p>
          <a:p>
            <a:endParaRPr lang="fr-CM" dirty="0"/>
          </a:p>
          <a:p>
            <a:r>
              <a:rPr lang="fr-CM" dirty="0"/>
              <a:t>        }</a:t>
            </a:r>
          </a:p>
          <a:p>
            <a:r>
              <a:rPr lang="fr-CM" dirty="0"/>
              <a:t>        </a:t>
            </a:r>
            <a:r>
              <a:rPr lang="fr-CM" dirty="0" err="1"/>
              <a:t>LesAllCarteParPic.append</a:t>
            </a:r>
            <a:r>
              <a:rPr lang="fr-CM" dirty="0"/>
              <a:t>(</a:t>
            </a:r>
            <a:r>
              <a:rPr lang="fr-CM" dirty="0" err="1"/>
              <a:t>CarteParPic</a:t>
            </a:r>
            <a:r>
              <a:rPr lang="fr-CM" dirty="0"/>
              <a:t>);</a:t>
            </a:r>
          </a:p>
          <a:p>
            <a:r>
              <a:rPr lang="fr-CM" dirty="0"/>
              <a:t>    }</a:t>
            </a:r>
          </a:p>
        </p:txBody>
      </p:sp>
    </p:spTree>
    <p:extLst>
      <p:ext uri="{BB962C8B-B14F-4D97-AF65-F5344CB8AC3E}">
        <p14:creationId xmlns:p14="http://schemas.microsoft.com/office/powerpoint/2010/main" val="684213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71243-FF36-4599-AD16-8EBC6AD5BECD}"/>
              </a:ext>
            </a:extLst>
          </p:cNvPr>
          <p:cNvSpPr>
            <a:spLocks noGrp="1"/>
          </p:cNvSpPr>
          <p:nvPr>
            <p:ph sz="quarter" idx="13"/>
          </p:nvPr>
        </p:nvSpPr>
        <p:spPr>
          <a:xfrm>
            <a:off x="0" y="0"/>
            <a:ext cx="12192000" cy="6979024"/>
          </a:xfrm>
        </p:spPr>
        <p:txBody>
          <a:bodyPr>
            <a:normAutofit fontScale="92500" lnSpcReduction="10000"/>
          </a:bodyPr>
          <a:lstStyle/>
          <a:p>
            <a:r>
              <a:rPr lang="fr-CM" dirty="0">
                <a:solidFill>
                  <a:schemeClr val="bg1">
                    <a:lumMod val="50000"/>
                  </a:schemeClr>
                </a:solidFill>
              </a:rPr>
              <a:t>// ==== Liaison des dépendances (carte au-dessus -&gt; carte(s) en dessous) ====</a:t>
            </a:r>
          </a:p>
          <a:p>
            <a:r>
              <a:rPr lang="fr-CM" dirty="0"/>
              <a:t>    </a:t>
            </a:r>
            <a:r>
              <a:rPr lang="fr-CM" dirty="0" err="1"/>
              <a:t>Dependantes.clear</a:t>
            </a:r>
            <a:r>
              <a:rPr lang="fr-CM" dirty="0"/>
              <a:t>();</a:t>
            </a:r>
          </a:p>
          <a:p>
            <a:r>
              <a:rPr lang="fr-CM" dirty="0">
                <a:solidFill>
                  <a:schemeClr val="accent1">
                    <a:lumMod val="75000"/>
                  </a:schemeClr>
                </a:solidFill>
              </a:rPr>
              <a:t>    for </a:t>
            </a:r>
            <a:r>
              <a:rPr lang="fr-CM" dirty="0"/>
              <a:t>(</a:t>
            </a:r>
            <a:r>
              <a:rPr lang="fr-CM" dirty="0" err="1">
                <a:solidFill>
                  <a:srgbClr val="FF0000"/>
                </a:solidFill>
              </a:rPr>
              <a:t>QList</a:t>
            </a:r>
            <a:r>
              <a:rPr lang="fr-CM" dirty="0">
                <a:solidFill>
                  <a:srgbClr val="FF0000"/>
                </a:solidFill>
              </a:rPr>
              <a:t> </a:t>
            </a:r>
            <a:r>
              <a:rPr lang="fr-CM" dirty="0"/>
              <a:t>&lt;Carte *&gt; pic : </a:t>
            </a:r>
            <a:r>
              <a:rPr lang="fr-CM" dirty="0" err="1"/>
              <a:t>LesAllCarteParPic</a:t>
            </a:r>
            <a:r>
              <a:rPr lang="fr-CM" dirty="0"/>
              <a:t>) {</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a:t>index = 0;</a:t>
            </a:r>
          </a:p>
          <a:p>
            <a:r>
              <a:rPr lang="fr-CM" dirty="0">
                <a:solidFill>
                  <a:schemeClr val="accent1">
                    <a:lumMod val="75000"/>
                  </a:schemeClr>
                </a:solidFill>
              </a:rPr>
              <a:t>        for </a:t>
            </a:r>
            <a:r>
              <a:rPr lang="fr-CM" dirty="0"/>
              <a:t>(</a:t>
            </a:r>
            <a:r>
              <a:rPr lang="fr-CM" dirty="0" err="1"/>
              <a:t>i</a:t>
            </a:r>
            <a:r>
              <a:rPr lang="fr-CM" dirty="0" err="1">
                <a:solidFill>
                  <a:schemeClr val="accent1">
                    <a:lumMod val="75000"/>
                  </a:schemeClr>
                </a:solidFill>
              </a:rPr>
              <a:t>nt</a:t>
            </a:r>
            <a:r>
              <a:rPr lang="fr-CM" dirty="0"/>
              <a:t> ligne = 0; ligne &lt; 3; ++ligne) {</a:t>
            </a:r>
          </a:p>
          <a:p>
            <a:r>
              <a:rPr lang="fr-CM" dirty="0">
                <a:solidFill>
                  <a:schemeClr val="accent1">
                    <a:lumMod val="75000"/>
                  </a:schemeClr>
                </a:solidFill>
              </a:rPr>
              <a:t>            for (</a:t>
            </a:r>
            <a:r>
              <a:rPr lang="fr-CM" dirty="0" err="1">
                <a:solidFill>
                  <a:schemeClr val="accent1">
                    <a:lumMod val="75000"/>
                  </a:schemeClr>
                </a:solidFill>
              </a:rPr>
              <a:t>int</a:t>
            </a:r>
            <a:r>
              <a:rPr lang="fr-CM" dirty="0">
                <a:solidFill>
                  <a:schemeClr val="accent1">
                    <a:lumMod val="75000"/>
                  </a:schemeClr>
                </a:solidFill>
              </a:rPr>
              <a:t> </a:t>
            </a:r>
            <a:r>
              <a:rPr lang="fr-CM" dirty="0"/>
              <a:t>col = 0; col &lt;= ligne; ++col) {</a:t>
            </a:r>
          </a:p>
          <a:p>
            <a:r>
              <a:rPr lang="fr-CM" dirty="0"/>
              <a:t>                </a:t>
            </a:r>
            <a:r>
              <a:rPr lang="fr-CM" dirty="0" err="1">
                <a:solidFill>
                  <a:schemeClr val="accent1">
                    <a:lumMod val="75000"/>
                  </a:schemeClr>
                </a:solidFill>
              </a:rPr>
              <a:t>int</a:t>
            </a:r>
            <a:r>
              <a:rPr lang="fr-CM" dirty="0"/>
              <a:t> </a:t>
            </a:r>
            <a:r>
              <a:rPr lang="fr-CM" dirty="0" err="1"/>
              <a:t>carte_index</a:t>
            </a:r>
            <a:r>
              <a:rPr lang="fr-CM" dirty="0"/>
              <a:t> = index;</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err="1"/>
              <a:t>gauche_index</a:t>
            </a:r>
            <a:r>
              <a:rPr lang="fr-CM" dirty="0"/>
              <a:t> = index + ligne + 1;</a:t>
            </a:r>
          </a:p>
          <a:p>
            <a:r>
              <a:rPr lang="fr-CM" dirty="0">
                <a:solidFill>
                  <a:schemeClr val="accent1">
                    <a:lumMod val="75000"/>
                  </a:schemeClr>
                </a:solidFill>
              </a:rPr>
              <a:t>                </a:t>
            </a:r>
            <a:r>
              <a:rPr lang="fr-CM" dirty="0" err="1">
                <a:solidFill>
                  <a:schemeClr val="accent1">
                    <a:lumMod val="75000"/>
                  </a:schemeClr>
                </a:solidFill>
              </a:rPr>
              <a:t>int</a:t>
            </a:r>
            <a:r>
              <a:rPr lang="fr-CM" dirty="0">
                <a:solidFill>
                  <a:schemeClr val="accent1">
                    <a:lumMod val="75000"/>
                  </a:schemeClr>
                </a:solidFill>
              </a:rPr>
              <a:t> </a:t>
            </a:r>
            <a:r>
              <a:rPr lang="fr-CM" dirty="0" err="1"/>
              <a:t>droite_index</a:t>
            </a:r>
            <a:r>
              <a:rPr lang="fr-CM" dirty="0"/>
              <a:t> = </a:t>
            </a:r>
            <a:r>
              <a:rPr lang="fr-CM" dirty="0" err="1"/>
              <a:t>gauche_index</a:t>
            </a:r>
            <a:r>
              <a:rPr lang="fr-CM" dirty="0"/>
              <a:t> + 1;</a:t>
            </a:r>
          </a:p>
          <a:p>
            <a:r>
              <a:rPr lang="fr-CM" dirty="0">
                <a:solidFill>
                  <a:srgbClr val="FF0000"/>
                </a:solidFill>
              </a:rPr>
              <a:t>                </a:t>
            </a:r>
            <a:r>
              <a:rPr lang="fr-CM" dirty="0" err="1">
                <a:solidFill>
                  <a:srgbClr val="FF0000"/>
                </a:solidFill>
              </a:rPr>
              <a:t>QList</a:t>
            </a:r>
            <a:r>
              <a:rPr lang="fr-CM" dirty="0"/>
              <a:t>&lt;Carte*&gt; </a:t>
            </a:r>
            <a:r>
              <a:rPr lang="fr-CM" dirty="0" err="1"/>
              <a:t>dependantes</a:t>
            </a:r>
            <a:r>
              <a:rPr lang="fr-CM" dirty="0"/>
              <a:t>;</a:t>
            </a:r>
          </a:p>
          <a:p>
            <a:r>
              <a:rPr lang="fr-CM" dirty="0"/>
              <a:t>                </a:t>
            </a:r>
            <a:r>
              <a:rPr lang="fr-CM" dirty="0" err="1"/>
              <a:t>dependantes.append</a:t>
            </a:r>
            <a:r>
              <a:rPr lang="fr-CM" dirty="0"/>
              <a:t>(pic[</a:t>
            </a:r>
            <a:r>
              <a:rPr lang="fr-CM" dirty="0" err="1"/>
              <a:t>carte_index</a:t>
            </a:r>
            <a:r>
              <a:rPr lang="fr-CM" dirty="0"/>
              <a:t>]);</a:t>
            </a:r>
          </a:p>
          <a:p>
            <a:r>
              <a:rPr lang="fr-CM" dirty="0"/>
              <a:t>                </a:t>
            </a:r>
            <a:r>
              <a:rPr lang="fr-CM" dirty="0" err="1"/>
              <a:t>dependantes.append</a:t>
            </a:r>
            <a:r>
              <a:rPr lang="fr-CM" dirty="0"/>
              <a:t>(pic[</a:t>
            </a:r>
            <a:r>
              <a:rPr lang="fr-CM" dirty="0" err="1"/>
              <a:t>gauche_index</a:t>
            </a:r>
            <a:r>
              <a:rPr lang="fr-CM" dirty="0"/>
              <a:t>]);</a:t>
            </a:r>
          </a:p>
          <a:p>
            <a:r>
              <a:rPr lang="fr-CM" dirty="0"/>
              <a:t>                </a:t>
            </a:r>
            <a:r>
              <a:rPr lang="fr-CM" dirty="0" err="1"/>
              <a:t>dependantes.append</a:t>
            </a:r>
            <a:r>
              <a:rPr lang="fr-CM" dirty="0"/>
              <a:t>(pic[</a:t>
            </a:r>
            <a:r>
              <a:rPr lang="fr-CM" dirty="0" err="1"/>
              <a:t>droite_index</a:t>
            </a:r>
            <a:r>
              <a:rPr lang="fr-CM" dirty="0"/>
              <a:t>]);</a:t>
            </a:r>
          </a:p>
          <a:p>
            <a:r>
              <a:rPr lang="fr-CM" dirty="0"/>
              <a:t>                </a:t>
            </a:r>
            <a:r>
              <a:rPr lang="fr-CM" dirty="0" err="1"/>
              <a:t>Dependantes.append</a:t>
            </a:r>
            <a:r>
              <a:rPr lang="fr-CM" dirty="0"/>
              <a:t>(</a:t>
            </a:r>
            <a:r>
              <a:rPr lang="fr-CM" dirty="0" err="1"/>
              <a:t>dependantes</a:t>
            </a:r>
            <a:r>
              <a:rPr lang="fr-CM" dirty="0"/>
              <a:t>)</a:t>
            </a:r>
          </a:p>
          <a:p>
            <a:r>
              <a:rPr lang="fr-CM" dirty="0"/>
              <a:t>                index++;}}}}</a:t>
            </a:r>
          </a:p>
        </p:txBody>
      </p:sp>
    </p:spTree>
    <p:extLst>
      <p:ext uri="{BB962C8B-B14F-4D97-AF65-F5344CB8AC3E}">
        <p14:creationId xmlns:p14="http://schemas.microsoft.com/office/powerpoint/2010/main" val="2341406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D021D-ACB3-4710-804C-9919B391B709}"/>
              </a:ext>
            </a:extLst>
          </p:cNvPr>
          <p:cNvSpPr>
            <a:spLocks noGrp="1"/>
          </p:cNvSpPr>
          <p:nvPr>
            <p:ph sz="quarter" idx="13"/>
          </p:nvPr>
        </p:nvSpPr>
        <p:spPr>
          <a:xfrm>
            <a:off x="107576" y="134471"/>
            <a:ext cx="12084424" cy="6817657"/>
          </a:xfrm>
        </p:spPr>
        <p:txBody>
          <a:bodyPr>
            <a:normAutofit/>
          </a:bodyPr>
          <a:lstStyle/>
          <a:p>
            <a:r>
              <a:rPr lang="fr-CM" sz="1600" dirty="0" err="1">
                <a:solidFill>
                  <a:schemeClr val="accent6">
                    <a:lumMod val="60000"/>
                    <a:lumOff val="40000"/>
                  </a:schemeClr>
                </a:solidFill>
              </a:rPr>
              <a:t>void</a:t>
            </a:r>
            <a:r>
              <a:rPr lang="fr-CM" sz="1600" dirty="0"/>
              <a:t> </a:t>
            </a:r>
            <a:r>
              <a:rPr lang="fr-CM" sz="1600" dirty="0" err="1"/>
              <a:t>JeuTripeaks</a:t>
            </a:r>
            <a:r>
              <a:rPr lang="fr-CM" sz="1600" dirty="0"/>
              <a:t>::</a:t>
            </a:r>
            <a:r>
              <a:rPr lang="fr-CM" sz="1600" dirty="0" err="1"/>
              <a:t>genererPiles</a:t>
            </a:r>
            <a:r>
              <a:rPr lang="fr-CM" sz="1600" dirty="0"/>
              <a:t>()</a:t>
            </a:r>
          </a:p>
          <a:p>
            <a:r>
              <a:rPr lang="fr-CM" sz="1600" dirty="0"/>
              <a:t>{ </a:t>
            </a:r>
            <a:r>
              <a:rPr lang="fr-CM" sz="1600" dirty="0" err="1">
                <a:solidFill>
                  <a:schemeClr val="accent1">
                    <a:lumMod val="60000"/>
                    <a:lumOff val="40000"/>
                  </a:schemeClr>
                </a:solidFill>
              </a:rPr>
              <a:t>int</a:t>
            </a:r>
            <a:r>
              <a:rPr lang="fr-CM" sz="1600" dirty="0"/>
              <a:t> i = 0;</a:t>
            </a:r>
          </a:p>
          <a:p>
            <a:r>
              <a:rPr lang="fr-CM" sz="1600" dirty="0"/>
              <a:t>    </a:t>
            </a:r>
            <a:r>
              <a:rPr lang="fr-CM" sz="1600" dirty="0" err="1"/>
              <a:t>while</a:t>
            </a:r>
            <a:r>
              <a:rPr lang="fr-CM" sz="1600" dirty="0"/>
              <a:t> (!</a:t>
            </a:r>
            <a:r>
              <a:rPr lang="fr-CM" sz="1600" dirty="0" err="1"/>
              <a:t>pile.empty</a:t>
            </a:r>
            <a:r>
              <a:rPr lang="fr-CM" sz="1600" dirty="0"/>
              <a:t>()){</a:t>
            </a:r>
          </a:p>
          <a:p>
            <a:r>
              <a:rPr lang="fr-CM" sz="1600" dirty="0"/>
              <a:t>        Carte *c = </a:t>
            </a:r>
            <a:r>
              <a:rPr lang="fr-CM" sz="1600" dirty="0" err="1"/>
              <a:t>pile.top</a:t>
            </a:r>
            <a:r>
              <a:rPr lang="fr-CM" sz="1600" dirty="0"/>
              <a:t>();</a:t>
            </a:r>
          </a:p>
          <a:p>
            <a:r>
              <a:rPr lang="fr-CM" sz="1600" dirty="0"/>
              <a:t>        </a:t>
            </a:r>
            <a:r>
              <a:rPr lang="fr-CM" sz="1600" dirty="0" err="1"/>
              <a:t>LaDeckList.append</a:t>
            </a:r>
            <a:r>
              <a:rPr lang="fr-CM" sz="1600" dirty="0"/>
              <a:t>(c);</a:t>
            </a:r>
          </a:p>
          <a:p>
            <a:r>
              <a:rPr lang="fr-CM" sz="1600" dirty="0"/>
              <a:t>        </a:t>
            </a:r>
            <a:r>
              <a:rPr lang="fr-CM" sz="1600" dirty="0" err="1"/>
              <a:t>pile.pop</a:t>
            </a:r>
            <a:r>
              <a:rPr lang="fr-CM" sz="1600" dirty="0"/>
              <a:t>();</a:t>
            </a:r>
          </a:p>
          <a:p>
            <a:r>
              <a:rPr lang="fr-CM" sz="1600" dirty="0"/>
              <a:t>        c-&gt;</a:t>
            </a:r>
            <a:r>
              <a:rPr lang="fr-CM" sz="1600" dirty="0" err="1"/>
              <a:t>setPos</a:t>
            </a:r>
            <a:r>
              <a:rPr lang="fr-CM" sz="1600" dirty="0"/>
              <a:t>(350 +0.1*i,450);</a:t>
            </a:r>
          </a:p>
          <a:p>
            <a:r>
              <a:rPr lang="fr-CM" sz="1600" dirty="0"/>
              <a:t>        </a:t>
            </a:r>
            <a:r>
              <a:rPr lang="fr-CM" sz="1600" dirty="0" err="1"/>
              <a:t>scene</a:t>
            </a:r>
            <a:r>
              <a:rPr lang="fr-CM" sz="1600" dirty="0"/>
              <a:t>-&gt;</a:t>
            </a:r>
            <a:r>
              <a:rPr lang="fr-CM" sz="1600" dirty="0" err="1"/>
              <a:t>addItem</a:t>
            </a:r>
            <a:r>
              <a:rPr lang="fr-CM" sz="1600" dirty="0"/>
              <a:t>(c);</a:t>
            </a:r>
          </a:p>
          <a:p>
            <a:r>
              <a:rPr lang="fr-CM" sz="1600" dirty="0"/>
              <a:t>        i++;}}</a:t>
            </a:r>
          </a:p>
          <a:p>
            <a:endParaRPr lang="fr-CM" sz="1600" dirty="0"/>
          </a:p>
        </p:txBody>
      </p:sp>
    </p:spTree>
    <p:extLst>
      <p:ext uri="{BB962C8B-B14F-4D97-AF65-F5344CB8AC3E}">
        <p14:creationId xmlns:p14="http://schemas.microsoft.com/office/powerpoint/2010/main" val="2181838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BFE94-831F-469C-B15C-FCDE405B4F9A}"/>
              </a:ext>
            </a:extLst>
          </p:cNvPr>
          <p:cNvSpPr>
            <a:spLocks noGrp="1"/>
          </p:cNvSpPr>
          <p:nvPr>
            <p:ph sz="quarter" idx="13"/>
          </p:nvPr>
        </p:nvSpPr>
        <p:spPr>
          <a:xfrm>
            <a:off x="0" y="0"/>
            <a:ext cx="12192000" cy="6858000"/>
          </a:xfrm>
        </p:spPr>
        <p:txBody>
          <a:bodyPr/>
          <a:lstStyle/>
          <a:p>
            <a:r>
              <a:rPr lang="fr-CM" dirty="0" err="1">
                <a:solidFill>
                  <a:schemeClr val="accent6">
                    <a:lumMod val="75000"/>
                  </a:schemeClr>
                </a:solidFill>
              </a:rPr>
              <a:t>void</a:t>
            </a:r>
            <a:r>
              <a:rPr lang="fr-CM" dirty="0"/>
              <a:t> </a:t>
            </a:r>
            <a:r>
              <a:rPr lang="fr-CM" dirty="0" err="1"/>
              <a:t>JeuTripeaks</a:t>
            </a:r>
            <a:r>
              <a:rPr lang="fr-CM" dirty="0"/>
              <a:t>::</a:t>
            </a:r>
            <a:r>
              <a:rPr lang="fr-CM" dirty="0" err="1"/>
              <a:t>melangeCarte</a:t>
            </a:r>
            <a:r>
              <a:rPr lang="fr-CM" dirty="0"/>
              <a:t>(){  </a:t>
            </a:r>
            <a:r>
              <a:rPr lang="fr-CM" dirty="0">
                <a:solidFill>
                  <a:schemeClr val="bg1">
                    <a:lumMod val="50000"/>
                  </a:schemeClr>
                </a:solidFill>
              </a:rPr>
              <a:t>// </a:t>
            </a:r>
            <a:r>
              <a:rPr lang="fr-CM" dirty="0" err="1">
                <a:solidFill>
                  <a:schemeClr val="bg1">
                    <a:lumMod val="50000"/>
                  </a:schemeClr>
                </a:solidFill>
              </a:rPr>
              <a:t>Melange</a:t>
            </a:r>
            <a:r>
              <a:rPr lang="fr-CM" dirty="0">
                <a:solidFill>
                  <a:schemeClr val="bg1">
                    <a:lumMod val="50000"/>
                  </a:schemeClr>
                </a:solidFill>
              </a:rPr>
              <a:t> les Cartes dans la pile de Carte de </a:t>
            </a:r>
            <a:r>
              <a:rPr lang="fr-CM" dirty="0" err="1">
                <a:solidFill>
                  <a:schemeClr val="bg1">
                    <a:lumMod val="50000"/>
                  </a:schemeClr>
                </a:solidFill>
              </a:rPr>
              <a:t>depart</a:t>
            </a:r>
            <a:endParaRPr lang="fr-CM" dirty="0">
              <a:solidFill>
                <a:schemeClr val="bg1">
                  <a:lumMod val="50000"/>
                </a:schemeClr>
              </a:solidFill>
            </a:endParaRPr>
          </a:p>
          <a:p>
            <a:r>
              <a:rPr lang="fr-CM" dirty="0"/>
              <a:t>    std::</a:t>
            </a:r>
            <a:r>
              <a:rPr lang="fr-CM" dirty="0" err="1"/>
              <a:t>vector</a:t>
            </a:r>
            <a:r>
              <a:rPr lang="fr-CM" dirty="0"/>
              <a:t>&lt;Carte*&gt; temp={};</a:t>
            </a:r>
          </a:p>
          <a:p>
            <a:r>
              <a:rPr lang="fr-CM" dirty="0"/>
              <a:t>    </a:t>
            </a:r>
            <a:r>
              <a:rPr lang="fr-CM" dirty="0" err="1">
                <a:solidFill>
                  <a:schemeClr val="accent1">
                    <a:lumMod val="75000"/>
                  </a:schemeClr>
                </a:solidFill>
              </a:rPr>
              <a:t>while</a:t>
            </a:r>
            <a:r>
              <a:rPr lang="fr-CM" dirty="0"/>
              <a:t>(!</a:t>
            </a:r>
            <a:r>
              <a:rPr lang="fr-CM" dirty="0" err="1"/>
              <a:t>pile.empty</a:t>
            </a:r>
            <a:r>
              <a:rPr lang="fr-CM" dirty="0"/>
              <a:t>()){</a:t>
            </a:r>
          </a:p>
          <a:p>
            <a:r>
              <a:rPr lang="fr-CM" dirty="0"/>
              <a:t>        </a:t>
            </a:r>
            <a:r>
              <a:rPr lang="fr-CM" dirty="0" err="1"/>
              <a:t>temp.push_back</a:t>
            </a:r>
            <a:r>
              <a:rPr lang="fr-CM" dirty="0"/>
              <a:t>(</a:t>
            </a:r>
            <a:r>
              <a:rPr lang="fr-CM" dirty="0" err="1"/>
              <a:t>pile.top</a:t>
            </a:r>
            <a:r>
              <a:rPr lang="fr-CM" dirty="0"/>
              <a:t>());</a:t>
            </a:r>
          </a:p>
          <a:p>
            <a:r>
              <a:rPr lang="fr-CM" dirty="0"/>
              <a:t>        </a:t>
            </a:r>
            <a:r>
              <a:rPr lang="fr-CM" dirty="0" err="1"/>
              <a:t>pile.pop</a:t>
            </a:r>
            <a:r>
              <a:rPr lang="fr-CM" dirty="0"/>
              <a:t>();</a:t>
            </a:r>
          </a:p>
          <a:p>
            <a:r>
              <a:rPr lang="fr-CM" dirty="0"/>
              <a:t>    }</a:t>
            </a:r>
          </a:p>
          <a:p>
            <a:r>
              <a:rPr lang="fr-CM" dirty="0"/>
              <a:t>    std::</a:t>
            </a:r>
            <a:r>
              <a:rPr lang="fr-CM" dirty="0" err="1"/>
              <a:t>random_device</a:t>
            </a:r>
            <a:r>
              <a:rPr lang="fr-CM" dirty="0"/>
              <a:t> rd;              </a:t>
            </a:r>
            <a:r>
              <a:rPr lang="fr-CM" dirty="0">
                <a:solidFill>
                  <a:schemeClr val="bg1">
                    <a:lumMod val="50000"/>
                  </a:schemeClr>
                </a:solidFill>
              </a:rPr>
              <a:t>// </a:t>
            </a:r>
            <a:r>
              <a:rPr lang="fr-CM" dirty="0" err="1">
                <a:solidFill>
                  <a:schemeClr val="bg1">
                    <a:lumMod val="50000"/>
                  </a:schemeClr>
                </a:solidFill>
              </a:rPr>
              <a:t>Creation</a:t>
            </a:r>
            <a:r>
              <a:rPr lang="fr-CM" dirty="0">
                <a:solidFill>
                  <a:schemeClr val="bg1">
                    <a:lumMod val="50000"/>
                  </a:schemeClr>
                </a:solidFill>
              </a:rPr>
              <a:t> d'un operateur de gestion </a:t>
            </a:r>
            <a:r>
              <a:rPr lang="fr-CM" dirty="0" err="1">
                <a:solidFill>
                  <a:schemeClr val="bg1">
                    <a:lumMod val="50000"/>
                  </a:schemeClr>
                </a:solidFill>
              </a:rPr>
              <a:t>aleatoire</a:t>
            </a:r>
            <a:r>
              <a:rPr lang="fr-CM" dirty="0">
                <a:solidFill>
                  <a:schemeClr val="bg1">
                    <a:lumMod val="50000"/>
                  </a:schemeClr>
                </a:solidFill>
              </a:rPr>
              <a:t> rd</a:t>
            </a:r>
          </a:p>
          <a:p>
            <a:r>
              <a:rPr lang="fr-CM" dirty="0"/>
              <a:t>    std::mt19937 </a:t>
            </a:r>
            <a:r>
              <a:rPr lang="fr-CM" dirty="0" err="1"/>
              <a:t>gen</a:t>
            </a:r>
            <a:r>
              <a:rPr lang="fr-CM" dirty="0"/>
              <a:t>(rd());             </a:t>
            </a:r>
            <a:r>
              <a:rPr lang="fr-CM" dirty="0">
                <a:solidFill>
                  <a:schemeClr val="bg1">
                    <a:lumMod val="50000"/>
                  </a:schemeClr>
                </a:solidFill>
              </a:rPr>
              <a:t>// </a:t>
            </a:r>
            <a:r>
              <a:rPr lang="fr-CM" dirty="0" err="1">
                <a:solidFill>
                  <a:schemeClr val="bg1">
                    <a:lumMod val="50000"/>
                  </a:schemeClr>
                </a:solidFill>
              </a:rPr>
              <a:t>Generateur</a:t>
            </a:r>
            <a:r>
              <a:rPr lang="fr-CM" dirty="0">
                <a:solidFill>
                  <a:schemeClr val="bg1">
                    <a:lumMod val="50000"/>
                  </a:schemeClr>
                </a:solidFill>
              </a:rPr>
              <a:t> de chiffre </a:t>
            </a:r>
            <a:r>
              <a:rPr lang="fr-CM" dirty="0" err="1">
                <a:solidFill>
                  <a:schemeClr val="bg1">
                    <a:lumMod val="50000"/>
                  </a:schemeClr>
                </a:solidFill>
              </a:rPr>
              <a:t>aleatoire</a:t>
            </a:r>
            <a:r>
              <a:rPr lang="fr-CM" dirty="0">
                <a:solidFill>
                  <a:schemeClr val="bg1">
                    <a:lumMod val="50000"/>
                  </a:schemeClr>
                </a:solidFill>
              </a:rPr>
              <a:t> a partir de l'operateur </a:t>
            </a:r>
            <a:r>
              <a:rPr lang="fr-CM" dirty="0" err="1">
                <a:solidFill>
                  <a:schemeClr val="bg1">
                    <a:lumMod val="50000"/>
                  </a:schemeClr>
                </a:solidFill>
              </a:rPr>
              <a:t>gen</a:t>
            </a:r>
            <a:endParaRPr lang="fr-CM" dirty="0">
              <a:solidFill>
                <a:schemeClr val="bg1">
                  <a:lumMod val="50000"/>
                </a:schemeClr>
              </a:solidFill>
            </a:endParaRPr>
          </a:p>
          <a:p>
            <a:r>
              <a:rPr lang="fr-CM" dirty="0"/>
              <a:t>    std::</a:t>
            </a:r>
            <a:r>
              <a:rPr lang="fr-CM" dirty="0" err="1"/>
              <a:t>shuffle</a:t>
            </a:r>
            <a:r>
              <a:rPr lang="fr-CM" dirty="0"/>
              <a:t>(</a:t>
            </a:r>
            <a:r>
              <a:rPr lang="fr-CM" dirty="0" err="1"/>
              <a:t>temp.begin</a:t>
            </a:r>
            <a:r>
              <a:rPr lang="fr-CM" dirty="0"/>
              <a:t>(), </a:t>
            </a:r>
            <a:r>
              <a:rPr lang="fr-CM" dirty="0" err="1"/>
              <a:t>temp.end</a:t>
            </a:r>
            <a:r>
              <a:rPr lang="fr-CM" dirty="0"/>
              <a:t>(), </a:t>
            </a:r>
            <a:r>
              <a:rPr lang="fr-CM" dirty="0" err="1"/>
              <a:t>gen</a:t>
            </a:r>
            <a:r>
              <a:rPr lang="fr-CM" dirty="0"/>
              <a:t>);    </a:t>
            </a:r>
            <a:r>
              <a:rPr lang="fr-CM" dirty="0">
                <a:solidFill>
                  <a:schemeClr val="bg1">
                    <a:lumMod val="50000"/>
                  </a:schemeClr>
                </a:solidFill>
              </a:rPr>
              <a:t>// </a:t>
            </a:r>
            <a:r>
              <a:rPr lang="fr-CM" dirty="0" err="1">
                <a:solidFill>
                  <a:schemeClr val="bg1">
                    <a:lumMod val="50000"/>
                  </a:schemeClr>
                </a:solidFill>
              </a:rPr>
              <a:t>Melange</a:t>
            </a:r>
            <a:r>
              <a:rPr lang="fr-CM" dirty="0">
                <a:solidFill>
                  <a:schemeClr val="bg1">
                    <a:lumMod val="50000"/>
                  </a:schemeClr>
                </a:solidFill>
              </a:rPr>
              <a:t> le lot de Carte de </a:t>
            </a:r>
            <a:r>
              <a:rPr lang="fr-CM" dirty="0" err="1">
                <a:solidFill>
                  <a:schemeClr val="bg1">
                    <a:lumMod val="50000"/>
                  </a:schemeClr>
                </a:solidFill>
              </a:rPr>
              <a:t>maniere</a:t>
            </a:r>
            <a:r>
              <a:rPr lang="fr-CM" dirty="0">
                <a:solidFill>
                  <a:schemeClr val="bg1">
                    <a:lumMod val="50000"/>
                  </a:schemeClr>
                </a:solidFill>
              </a:rPr>
              <a:t> </a:t>
            </a:r>
            <a:r>
              <a:rPr lang="fr-CM" dirty="0" err="1">
                <a:solidFill>
                  <a:schemeClr val="bg1">
                    <a:lumMod val="50000"/>
                  </a:schemeClr>
                </a:solidFill>
              </a:rPr>
              <a:t>aleatoire</a:t>
            </a:r>
            <a:endParaRPr lang="fr-CM" dirty="0">
              <a:solidFill>
                <a:schemeClr val="bg1">
                  <a:lumMod val="50000"/>
                </a:schemeClr>
              </a:solidFill>
            </a:endParaRPr>
          </a:p>
          <a:p>
            <a:r>
              <a:rPr lang="fr-CM" dirty="0"/>
              <a:t>        </a:t>
            </a:r>
            <a:r>
              <a:rPr lang="fr-CM" dirty="0">
                <a:solidFill>
                  <a:schemeClr val="bg1">
                    <a:lumMod val="50000"/>
                  </a:schemeClr>
                </a:solidFill>
              </a:rPr>
              <a:t>// En suite donne a chaque joueur 2 carte de manier </a:t>
            </a:r>
            <a:r>
              <a:rPr lang="fr-CM" dirty="0" err="1">
                <a:solidFill>
                  <a:schemeClr val="bg1">
                    <a:lumMod val="50000"/>
                  </a:schemeClr>
                </a:solidFill>
              </a:rPr>
              <a:t>aleatoire</a:t>
            </a:r>
            <a:endParaRPr lang="fr-CM" dirty="0">
              <a:solidFill>
                <a:schemeClr val="bg1">
                  <a:lumMod val="50000"/>
                </a:schemeClr>
              </a:solidFill>
            </a:endParaRPr>
          </a:p>
          <a:p>
            <a:r>
              <a:rPr lang="fr-CM" dirty="0"/>
              <a:t>    for (auto&amp; c : temp){</a:t>
            </a:r>
          </a:p>
          <a:p>
            <a:r>
              <a:rPr lang="fr-CM" dirty="0"/>
              <a:t>        </a:t>
            </a:r>
            <a:r>
              <a:rPr lang="fr-CM" dirty="0" err="1"/>
              <a:t>pile.push</a:t>
            </a:r>
            <a:r>
              <a:rPr lang="fr-CM" dirty="0"/>
              <a:t>(c);</a:t>
            </a:r>
          </a:p>
          <a:p>
            <a:r>
              <a:rPr lang="fr-CM" dirty="0"/>
              <a:t>    }</a:t>
            </a:r>
          </a:p>
          <a:p>
            <a:r>
              <a:rPr lang="fr-CM" dirty="0"/>
              <a:t>}</a:t>
            </a:r>
          </a:p>
        </p:txBody>
      </p:sp>
    </p:spTree>
    <p:extLst>
      <p:ext uri="{BB962C8B-B14F-4D97-AF65-F5344CB8AC3E}">
        <p14:creationId xmlns:p14="http://schemas.microsoft.com/office/powerpoint/2010/main" val="146574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FB00-33A3-47D4-895B-43644110DEF4}"/>
              </a:ext>
            </a:extLst>
          </p:cNvPr>
          <p:cNvSpPr>
            <a:spLocks noGrp="1"/>
          </p:cNvSpPr>
          <p:nvPr>
            <p:ph type="title"/>
          </p:nvPr>
        </p:nvSpPr>
        <p:spPr>
          <a:xfrm>
            <a:off x="913775" y="121025"/>
            <a:ext cx="10364451" cy="2093670"/>
          </a:xfrm>
        </p:spPr>
        <p:txBody>
          <a:bodyPr/>
          <a:lstStyle/>
          <a:p>
            <a:r>
              <a:rPr lang="fr-FR" b="1" u="sng" dirty="0"/>
              <a:t>CREATION DES CARTES</a:t>
            </a:r>
            <a:br>
              <a:rPr lang="fr-FR" dirty="0"/>
            </a:br>
            <a:br>
              <a:rPr lang="fr-FR" dirty="0"/>
            </a:br>
            <a:r>
              <a:rPr lang="fr-FR" sz="1600" dirty="0"/>
              <a:t>LE CODE Y EST DIRECTEMENT TRADUIT EN CODE QT et ici on a le ficher d’</a:t>
            </a:r>
            <a:r>
              <a:rPr lang="fr-FR" sz="1600" dirty="0" err="1"/>
              <a:t>entete</a:t>
            </a:r>
            <a:r>
              <a:rPr lang="fr-FR" sz="1600" dirty="0"/>
              <a:t> pour la carte </a:t>
            </a:r>
            <a:br>
              <a:rPr lang="fr-FR" dirty="0"/>
            </a:br>
            <a:endParaRPr lang="fr-CM" dirty="0"/>
          </a:p>
        </p:txBody>
      </p:sp>
      <p:sp>
        <p:nvSpPr>
          <p:cNvPr id="3" name="Content Placeholder 2">
            <a:extLst>
              <a:ext uri="{FF2B5EF4-FFF2-40B4-BE49-F238E27FC236}">
                <a16:creationId xmlns:a16="http://schemas.microsoft.com/office/drawing/2014/main" id="{DB70E6D2-A08A-4EA3-AE1A-881DFA9E1447}"/>
              </a:ext>
            </a:extLst>
          </p:cNvPr>
          <p:cNvSpPr>
            <a:spLocks noGrp="1"/>
          </p:cNvSpPr>
          <p:nvPr>
            <p:ph sz="quarter" idx="13"/>
          </p:nvPr>
        </p:nvSpPr>
        <p:spPr>
          <a:xfrm>
            <a:off x="913149" y="2367092"/>
            <a:ext cx="10364451" cy="4074049"/>
          </a:xfrm>
        </p:spPr>
        <p:txBody>
          <a:bodyPr>
            <a:normAutofit fontScale="92500" lnSpcReduction="10000"/>
          </a:bodyPr>
          <a:lstStyle/>
          <a:p>
            <a:r>
              <a:rPr lang="fr-CM" dirty="0">
                <a:solidFill>
                  <a:schemeClr val="accent1">
                    <a:lumMod val="75000"/>
                  </a:schemeClr>
                </a:solidFill>
              </a:rPr>
              <a:t>class Carte </a:t>
            </a:r>
            <a:r>
              <a:rPr lang="fr-CM" dirty="0"/>
              <a:t>: public </a:t>
            </a:r>
            <a:r>
              <a:rPr lang="fr-CM" dirty="0" err="1"/>
              <a:t>QObject</a:t>
            </a:r>
            <a:r>
              <a:rPr lang="fr-CM" dirty="0"/>
              <a:t>, public </a:t>
            </a:r>
            <a:r>
              <a:rPr lang="fr-CM" dirty="0" err="1"/>
              <a:t>QGraphicsPixmapItem</a:t>
            </a:r>
            <a:r>
              <a:rPr lang="fr-CM" dirty="0"/>
              <a:t> </a:t>
            </a:r>
            <a:r>
              <a:rPr lang="fr-CM" dirty="0">
                <a:solidFill>
                  <a:srgbClr val="FFFF00"/>
                </a:solidFill>
              </a:rPr>
              <a:t>{</a:t>
            </a:r>
          </a:p>
          <a:p>
            <a:r>
              <a:rPr lang="fr-CM" dirty="0"/>
              <a:t>    Q_OBJECT</a:t>
            </a:r>
          </a:p>
          <a:p>
            <a:r>
              <a:rPr lang="fr-CM" dirty="0">
                <a:solidFill>
                  <a:schemeClr val="accent1">
                    <a:lumMod val="75000"/>
                  </a:schemeClr>
                </a:solidFill>
              </a:rPr>
              <a:t>public</a:t>
            </a:r>
            <a:r>
              <a:rPr lang="fr-CM" dirty="0"/>
              <a:t>:</a:t>
            </a:r>
          </a:p>
          <a:p>
            <a:r>
              <a:rPr lang="fr-CM" dirty="0">
                <a:solidFill>
                  <a:schemeClr val="accent1">
                    <a:lumMod val="75000"/>
                  </a:schemeClr>
                </a:solidFill>
              </a:rPr>
              <a:t> explicit Carte</a:t>
            </a:r>
            <a:r>
              <a:rPr lang="fr-CM" dirty="0"/>
              <a:t>(</a:t>
            </a:r>
            <a:r>
              <a:rPr lang="fr-CM" dirty="0" err="1">
                <a:solidFill>
                  <a:srgbClr val="FF0000"/>
                </a:solidFill>
              </a:rPr>
              <a:t>const</a:t>
            </a:r>
            <a:r>
              <a:rPr lang="fr-CM" dirty="0"/>
              <a:t> </a:t>
            </a:r>
            <a:r>
              <a:rPr lang="fr-CM" dirty="0" err="1"/>
              <a:t>QString</a:t>
            </a:r>
            <a:r>
              <a:rPr lang="fr-CM" dirty="0"/>
              <a:t> &amp;v, </a:t>
            </a:r>
            <a:r>
              <a:rPr lang="fr-CM" dirty="0" err="1"/>
              <a:t>const</a:t>
            </a:r>
            <a:r>
              <a:rPr lang="fr-CM" dirty="0"/>
              <a:t> </a:t>
            </a:r>
            <a:r>
              <a:rPr lang="fr-CM" dirty="0" err="1"/>
              <a:t>QString</a:t>
            </a:r>
            <a:r>
              <a:rPr lang="fr-CM" dirty="0"/>
              <a:t> &amp;c, </a:t>
            </a:r>
            <a:r>
              <a:rPr lang="fr-CM" dirty="0" err="1"/>
              <a:t>QGraphicsItem</a:t>
            </a:r>
            <a:r>
              <a:rPr lang="fr-CM" dirty="0"/>
              <a:t> *parent = </a:t>
            </a:r>
            <a:r>
              <a:rPr lang="fr-CM" dirty="0" err="1"/>
              <a:t>nullptr</a:t>
            </a:r>
            <a:r>
              <a:rPr lang="fr-CM" dirty="0"/>
              <a:t>); </a:t>
            </a:r>
            <a:endParaRPr lang="fr-CM" dirty="0">
              <a:solidFill>
                <a:schemeClr val="bg1">
                  <a:lumMod val="50000"/>
                </a:schemeClr>
              </a:solidFill>
            </a:endParaRPr>
          </a:p>
          <a:p>
            <a:r>
              <a:rPr lang="fr-CM" dirty="0"/>
              <a:t>    </a:t>
            </a:r>
            <a:r>
              <a:rPr lang="fr-CM" dirty="0" err="1">
                <a:solidFill>
                  <a:srgbClr val="FF0000"/>
                </a:solidFill>
              </a:rPr>
              <a:t>QString</a:t>
            </a:r>
            <a:r>
              <a:rPr lang="fr-CM" dirty="0">
                <a:solidFill>
                  <a:srgbClr val="FF0000"/>
                </a:solidFill>
              </a:rPr>
              <a:t> </a:t>
            </a:r>
            <a:r>
              <a:rPr lang="fr-CM" dirty="0" err="1"/>
              <a:t>getvalue</a:t>
            </a:r>
            <a:r>
              <a:rPr lang="fr-CM" dirty="0"/>
              <a:t>();                     </a:t>
            </a:r>
            <a:r>
              <a:rPr lang="fr-CM" dirty="0">
                <a:solidFill>
                  <a:schemeClr val="bg1">
                    <a:lumMod val="50000"/>
                  </a:schemeClr>
                </a:solidFill>
              </a:rPr>
              <a:t>// Retourne la valeur de la carte</a:t>
            </a:r>
          </a:p>
          <a:p>
            <a:r>
              <a:rPr lang="fr-CM" dirty="0"/>
              <a:t>    </a:t>
            </a:r>
            <a:r>
              <a:rPr lang="fr-CM" dirty="0" err="1">
                <a:solidFill>
                  <a:schemeClr val="accent6">
                    <a:lumMod val="75000"/>
                  </a:schemeClr>
                </a:solidFill>
              </a:rPr>
              <a:t>void</a:t>
            </a:r>
            <a:r>
              <a:rPr lang="fr-CM" dirty="0">
                <a:solidFill>
                  <a:schemeClr val="accent6">
                    <a:lumMod val="75000"/>
                  </a:schemeClr>
                </a:solidFill>
              </a:rPr>
              <a:t> </a:t>
            </a:r>
            <a:r>
              <a:rPr lang="fr-CM" dirty="0" err="1"/>
              <a:t>turn</a:t>
            </a:r>
            <a:r>
              <a:rPr lang="fr-CM" dirty="0"/>
              <a:t>();                            </a:t>
            </a:r>
            <a:r>
              <a:rPr lang="fr-CM" dirty="0">
                <a:solidFill>
                  <a:schemeClr val="bg1">
                    <a:lumMod val="50000"/>
                  </a:schemeClr>
                </a:solidFill>
              </a:rPr>
              <a:t>// Retourne la carte (face visible/cachée)</a:t>
            </a:r>
          </a:p>
          <a:p>
            <a:r>
              <a:rPr lang="fr-CM" dirty="0"/>
              <a:t>    </a:t>
            </a:r>
            <a:r>
              <a:rPr lang="fr-CM" dirty="0" err="1">
                <a:solidFill>
                  <a:schemeClr val="tx1">
                    <a:lumMod val="65000"/>
                    <a:lumOff val="35000"/>
                  </a:schemeClr>
                </a:solidFill>
              </a:rPr>
              <a:t>bool</a:t>
            </a:r>
            <a:r>
              <a:rPr lang="fr-CM" dirty="0">
                <a:solidFill>
                  <a:schemeClr val="tx1">
                    <a:lumMod val="65000"/>
                    <a:lumOff val="35000"/>
                  </a:schemeClr>
                </a:solidFill>
              </a:rPr>
              <a:t> </a:t>
            </a:r>
            <a:r>
              <a:rPr lang="fr-CM" dirty="0" err="1"/>
              <a:t>estLibre</a:t>
            </a:r>
            <a:r>
              <a:rPr lang="fr-CM" dirty="0"/>
              <a:t>() </a:t>
            </a:r>
            <a:r>
              <a:rPr lang="fr-CM" dirty="0" err="1"/>
              <a:t>const</a:t>
            </a:r>
            <a:r>
              <a:rPr lang="fr-CM" dirty="0"/>
              <a:t> { return bloquantes == 0 &amp;&amp; </a:t>
            </a:r>
            <a:r>
              <a:rPr lang="fr-CM" dirty="0" err="1"/>
              <a:t>refe</a:t>
            </a:r>
            <a:r>
              <a:rPr lang="fr-CM" dirty="0"/>
              <a:t>; } </a:t>
            </a:r>
            <a:r>
              <a:rPr lang="fr-CM" dirty="0">
                <a:solidFill>
                  <a:schemeClr val="bg1">
                    <a:lumMod val="50000"/>
                  </a:schemeClr>
                </a:solidFill>
              </a:rPr>
              <a:t>// Carte libre si non bloquée et face visible</a:t>
            </a:r>
          </a:p>
          <a:p>
            <a:r>
              <a:rPr lang="fr-CM" dirty="0"/>
              <a:t>    </a:t>
            </a:r>
            <a:r>
              <a:rPr lang="fr-CM" dirty="0">
                <a:solidFill>
                  <a:schemeClr val="accent1">
                    <a:lumMod val="75000"/>
                  </a:schemeClr>
                </a:solidFill>
              </a:rPr>
              <a:t>~Carte();                               </a:t>
            </a:r>
            <a:endParaRPr lang="fr-CM" dirty="0">
              <a:solidFill>
                <a:schemeClr val="bg1">
                  <a:lumMod val="50000"/>
                </a:schemeClr>
              </a:solidFill>
            </a:endParaRPr>
          </a:p>
        </p:txBody>
      </p:sp>
    </p:spTree>
    <p:extLst>
      <p:ext uri="{BB962C8B-B14F-4D97-AF65-F5344CB8AC3E}">
        <p14:creationId xmlns:p14="http://schemas.microsoft.com/office/powerpoint/2010/main" val="4199724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BAA2CE-A8E3-4BBC-8485-D902B587AE7D}"/>
              </a:ext>
            </a:extLst>
          </p:cNvPr>
          <p:cNvSpPr>
            <a:spLocks noGrp="1"/>
          </p:cNvSpPr>
          <p:nvPr>
            <p:ph sz="quarter" idx="13"/>
          </p:nvPr>
        </p:nvSpPr>
        <p:spPr>
          <a:xfrm>
            <a:off x="0" y="0"/>
            <a:ext cx="12192000" cy="6858000"/>
          </a:xfrm>
        </p:spPr>
        <p:txBody>
          <a:bodyPr/>
          <a:lstStyle/>
          <a:p>
            <a:r>
              <a:rPr lang="fr-CM" dirty="0" err="1">
                <a:solidFill>
                  <a:schemeClr val="accent6">
                    <a:lumMod val="75000"/>
                  </a:schemeClr>
                </a:solidFill>
              </a:rPr>
              <a:t>void</a:t>
            </a:r>
            <a:r>
              <a:rPr lang="fr-CM" dirty="0"/>
              <a:t> </a:t>
            </a:r>
            <a:r>
              <a:rPr lang="fr-CM" dirty="0" err="1"/>
              <a:t>JeuTripeaks</a:t>
            </a:r>
            <a:r>
              <a:rPr lang="fr-CM" dirty="0"/>
              <a:t>::</a:t>
            </a:r>
            <a:r>
              <a:rPr lang="fr-CM" dirty="0" err="1"/>
              <a:t>genererLaCarteDeJeu</a:t>
            </a:r>
            <a:r>
              <a:rPr lang="fr-CM" dirty="0"/>
              <a:t>()</a:t>
            </a:r>
          </a:p>
          <a:p>
            <a:r>
              <a:rPr lang="fr-CM" dirty="0"/>
              <a:t>{</a:t>
            </a:r>
          </a:p>
          <a:p>
            <a:r>
              <a:rPr lang="fr-CM" dirty="0">
                <a:solidFill>
                  <a:schemeClr val="accent1">
                    <a:lumMod val="75000"/>
                  </a:schemeClr>
                </a:solidFill>
              </a:rPr>
              <a:t>    if </a:t>
            </a:r>
            <a:r>
              <a:rPr lang="fr-CM" dirty="0"/>
              <a:t>(!</a:t>
            </a:r>
            <a:r>
              <a:rPr lang="fr-CM" dirty="0" err="1"/>
              <a:t>pile.empty</a:t>
            </a:r>
            <a:r>
              <a:rPr lang="fr-CM" dirty="0"/>
              <a:t>()){</a:t>
            </a:r>
          </a:p>
          <a:p>
            <a:r>
              <a:rPr lang="fr-CM" dirty="0"/>
              <a:t>        auto *carte = </a:t>
            </a:r>
            <a:r>
              <a:rPr lang="fr-CM" dirty="0" err="1"/>
              <a:t>pile.top</a:t>
            </a:r>
            <a:r>
              <a:rPr lang="fr-CM" dirty="0"/>
              <a:t>();</a:t>
            </a:r>
          </a:p>
          <a:p>
            <a:r>
              <a:rPr lang="fr-CM" dirty="0"/>
              <a:t>        </a:t>
            </a:r>
            <a:r>
              <a:rPr lang="fr-CM" dirty="0" err="1"/>
              <a:t>pile.pop</a:t>
            </a:r>
            <a:r>
              <a:rPr lang="fr-CM" dirty="0"/>
              <a:t>();</a:t>
            </a:r>
          </a:p>
          <a:p>
            <a:r>
              <a:rPr lang="fr-CM" dirty="0"/>
              <a:t>        carte-&gt;</a:t>
            </a:r>
            <a:r>
              <a:rPr lang="fr-CM" dirty="0" err="1"/>
              <a:t>setPos</a:t>
            </a:r>
            <a:r>
              <a:rPr lang="fr-CM" dirty="0"/>
              <a:t>(450,450);</a:t>
            </a:r>
          </a:p>
          <a:p>
            <a:r>
              <a:rPr lang="fr-CM" dirty="0"/>
              <a:t>        carte-&gt;</a:t>
            </a:r>
            <a:r>
              <a:rPr lang="fr-CM" dirty="0" err="1"/>
              <a:t>turn</a:t>
            </a:r>
            <a:r>
              <a:rPr lang="fr-CM" dirty="0"/>
              <a:t>();</a:t>
            </a:r>
          </a:p>
          <a:p>
            <a:r>
              <a:rPr lang="fr-CM" dirty="0"/>
              <a:t>        </a:t>
            </a:r>
            <a:r>
              <a:rPr lang="fr-CM" dirty="0" err="1"/>
              <a:t>scene</a:t>
            </a:r>
            <a:r>
              <a:rPr lang="fr-CM" dirty="0"/>
              <a:t>-&gt;</a:t>
            </a:r>
            <a:r>
              <a:rPr lang="fr-CM" dirty="0" err="1"/>
              <a:t>addItem</a:t>
            </a:r>
            <a:r>
              <a:rPr lang="fr-CM" dirty="0"/>
              <a:t>(carte);</a:t>
            </a:r>
          </a:p>
          <a:p>
            <a:r>
              <a:rPr lang="fr-CM" dirty="0"/>
              <a:t>        </a:t>
            </a:r>
            <a:r>
              <a:rPr lang="fr-CM" dirty="0" err="1"/>
              <a:t>carteEnJeu</a:t>
            </a:r>
            <a:r>
              <a:rPr lang="fr-CM" dirty="0"/>
              <a:t> = carte;</a:t>
            </a:r>
          </a:p>
          <a:p>
            <a:r>
              <a:rPr lang="fr-CM" dirty="0"/>
              <a:t>    }</a:t>
            </a:r>
          </a:p>
          <a:p>
            <a:r>
              <a:rPr lang="fr-CM" dirty="0"/>
              <a:t>}</a:t>
            </a:r>
          </a:p>
          <a:p>
            <a:endParaRPr lang="fr-CM" dirty="0"/>
          </a:p>
        </p:txBody>
      </p:sp>
    </p:spTree>
    <p:extLst>
      <p:ext uri="{BB962C8B-B14F-4D97-AF65-F5344CB8AC3E}">
        <p14:creationId xmlns:p14="http://schemas.microsoft.com/office/powerpoint/2010/main" val="228790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63DB5-3746-40C2-833E-498C11CB37A8}"/>
              </a:ext>
            </a:extLst>
          </p:cNvPr>
          <p:cNvSpPr>
            <a:spLocks noGrp="1"/>
          </p:cNvSpPr>
          <p:nvPr>
            <p:ph type="title"/>
          </p:nvPr>
        </p:nvSpPr>
        <p:spPr>
          <a:xfrm>
            <a:off x="913149" y="1"/>
            <a:ext cx="10364451" cy="712694"/>
          </a:xfrm>
        </p:spPr>
        <p:txBody>
          <a:bodyPr/>
          <a:lstStyle/>
          <a:p>
            <a:r>
              <a:rPr lang="fr-FR" dirty="0"/>
              <a:t>EXTRAIT DU MAINWIMDOW.CPP</a:t>
            </a:r>
            <a:endParaRPr lang="fr-CM" dirty="0"/>
          </a:p>
        </p:txBody>
      </p:sp>
      <p:sp>
        <p:nvSpPr>
          <p:cNvPr id="3" name="Content Placeholder 2">
            <a:extLst>
              <a:ext uri="{FF2B5EF4-FFF2-40B4-BE49-F238E27FC236}">
                <a16:creationId xmlns:a16="http://schemas.microsoft.com/office/drawing/2014/main" id="{1A11AE1E-A2C2-46B8-ABF0-7F452DDC79D5}"/>
              </a:ext>
            </a:extLst>
          </p:cNvPr>
          <p:cNvSpPr>
            <a:spLocks noGrp="1"/>
          </p:cNvSpPr>
          <p:nvPr>
            <p:ph sz="quarter" idx="13"/>
          </p:nvPr>
        </p:nvSpPr>
        <p:spPr>
          <a:xfrm>
            <a:off x="242047" y="712696"/>
            <a:ext cx="11779624" cy="6145304"/>
          </a:xfrm>
        </p:spPr>
        <p:txBody>
          <a:bodyPr>
            <a:normAutofit fontScale="70000" lnSpcReduction="20000"/>
          </a:bodyPr>
          <a:lstStyle/>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mainwindow.h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ui_mainwindow.h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jeutripeaks.h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QHBoxLayout</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QPushButton</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fenetrerules.h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fenetrepropos.h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acceuilwidget.h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splashscreen.h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a:t>
            </a:r>
            <a:r>
              <a:rPr lang="fr-CM" dirty="0" err="1">
                <a:solidFill>
                  <a:schemeClr val="accent4">
                    <a:lumMod val="75000"/>
                  </a:schemeClr>
                </a:solidFill>
              </a:rPr>
              <a:t>ui_mainwindow.h</a:t>
            </a:r>
            <a:r>
              <a:rPr lang="fr-CM" dirty="0">
                <a:solidFill>
                  <a:schemeClr val="accent4">
                    <a:lumMod val="75000"/>
                  </a:schemeClr>
                </a:solidFill>
              </a:rPr>
              <a: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QPainter</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QMenuBar</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QMenu</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QAction</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QMessageBox</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QTimer</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QDebug</a:t>
            </a:r>
            <a:r>
              <a:rPr lang="fr-CM" dirty="0">
                <a:solidFill>
                  <a:schemeClr val="accent4">
                    <a:lumMod val="75000"/>
                  </a:schemeClr>
                </a:solidFill>
              </a:rPr>
              <a:t>&gt;</a:t>
            </a:r>
          </a:p>
          <a:p>
            <a:r>
              <a:rPr lang="fr-CM" dirty="0">
                <a:solidFill>
                  <a:schemeClr val="accent6">
                    <a:lumMod val="75000"/>
                  </a:schemeClr>
                </a:solidFill>
              </a:rPr>
              <a:t>#include </a:t>
            </a:r>
            <a:r>
              <a:rPr lang="fr-CM" dirty="0">
                <a:solidFill>
                  <a:schemeClr val="accent4">
                    <a:lumMod val="75000"/>
                  </a:schemeClr>
                </a:solidFill>
              </a:rPr>
              <a:t>&lt;</a:t>
            </a:r>
            <a:r>
              <a:rPr lang="fr-CM" dirty="0" err="1">
                <a:solidFill>
                  <a:schemeClr val="accent4">
                    <a:lumMod val="75000"/>
                  </a:schemeClr>
                </a:solidFill>
              </a:rPr>
              <a:t>QIcon</a:t>
            </a:r>
            <a:r>
              <a:rPr lang="fr-CM" dirty="0">
                <a:solidFill>
                  <a:schemeClr val="accent4">
                    <a:lumMod val="75000"/>
                  </a:schemeClr>
                </a:solidFill>
              </a:rPr>
              <a:t>&gt;</a:t>
            </a:r>
          </a:p>
        </p:txBody>
      </p:sp>
    </p:spTree>
    <p:extLst>
      <p:ext uri="{BB962C8B-B14F-4D97-AF65-F5344CB8AC3E}">
        <p14:creationId xmlns:p14="http://schemas.microsoft.com/office/powerpoint/2010/main" val="1977843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62D9B5-9C9A-4BBC-B5B4-D00F068FC38B}"/>
              </a:ext>
            </a:extLst>
          </p:cNvPr>
          <p:cNvSpPr>
            <a:spLocks noGrp="1"/>
          </p:cNvSpPr>
          <p:nvPr>
            <p:ph sz="quarter" idx="13"/>
          </p:nvPr>
        </p:nvSpPr>
        <p:spPr>
          <a:xfrm>
            <a:off x="147918" y="0"/>
            <a:ext cx="12044082" cy="6858000"/>
          </a:xfrm>
        </p:spPr>
        <p:txBody>
          <a:bodyPr>
            <a:normAutofit fontScale="77500" lnSpcReduction="20000"/>
          </a:bodyPr>
          <a:lstStyle/>
          <a:p>
            <a:r>
              <a:rPr lang="fr-CM" dirty="0" err="1">
                <a:solidFill>
                  <a:srgbClr val="FF0000"/>
                </a:solidFill>
              </a:rPr>
              <a:t>MainWindow</a:t>
            </a:r>
            <a:r>
              <a:rPr lang="fr-CM" dirty="0">
                <a:solidFill>
                  <a:srgbClr val="FF0000"/>
                </a:solidFill>
              </a:rPr>
              <a:t>::</a:t>
            </a:r>
            <a:r>
              <a:rPr lang="fr-CM" dirty="0" err="1"/>
              <a:t>MainWindow</a:t>
            </a:r>
            <a:r>
              <a:rPr lang="fr-CM" dirty="0"/>
              <a:t>(</a:t>
            </a:r>
            <a:r>
              <a:rPr lang="fr-CM" dirty="0" err="1"/>
              <a:t>QWidget</a:t>
            </a:r>
            <a:r>
              <a:rPr lang="fr-CM" dirty="0"/>
              <a:t> *parent)</a:t>
            </a:r>
          </a:p>
          <a:p>
            <a:r>
              <a:rPr lang="fr-CM" dirty="0"/>
              <a:t>    : </a:t>
            </a:r>
            <a:r>
              <a:rPr lang="fr-CM" dirty="0" err="1">
                <a:solidFill>
                  <a:srgbClr val="FF0000"/>
                </a:solidFill>
              </a:rPr>
              <a:t>QMainWindow</a:t>
            </a:r>
            <a:r>
              <a:rPr lang="fr-CM" dirty="0"/>
              <a:t>(parent)</a:t>
            </a:r>
          </a:p>
          <a:p>
            <a:r>
              <a:rPr lang="fr-CM" dirty="0"/>
              <a:t>    , </a:t>
            </a:r>
            <a:r>
              <a:rPr lang="fr-CM" dirty="0" err="1"/>
              <a:t>ui</a:t>
            </a:r>
            <a:r>
              <a:rPr lang="fr-CM" dirty="0"/>
              <a:t>(new </a:t>
            </a:r>
            <a:r>
              <a:rPr lang="fr-CM" dirty="0" err="1"/>
              <a:t>Ui</a:t>
            </a:r>
            <a:r>
              <a:rPr lang="fr-CM" dirty="0"/>
              <a:t>::</a:t>
            </a:r>
            <a:r>
              <a:rPr lang="fr-CM" dirty="0" err="1"/>
              <a:t>MainWindow</a:t>
            </a:r>
            <a:r>
              <a:rPr lang="fr-CM" dirty="0"/>
              <a:t>)</a:t>
            </a:r>
          </a:p>
          <a:p>
            <a:r>
              <a:rPr lang="fr-CM" dirty="0"/>
              <a:t>    , </a:t>
            </a:r>
            <a:r>
              <a:rPr lang="fr-CM" dirty="0" err="1"/>
              <a:t>musiqueActive</a:t>
            </a:r>
            <a:r>
              <a:rPr lang="fr-CM" dirty="0"/>
              <a:t>(</a:t>
            </a:r>
            <a:r>
              <a:rPr lang="fr-CM" dirty="0" err="1"/>
              <a:t>true</a:t>
            </a:r>
            <a:r>
              <a:rPr lang="fr-CM" dirty="0"/>
              <a:t>)</a:t>
            </a:r>
          </a:p>
          <a:p>
            <a:r>
              <a:rPr lang="fr-CM" dirty="0"/>
              <a:t>    , </a:t>
            </a:r>
            <a:r>
              <a:rPr lang="fr-CM" dirty="0" err="1"/>
              <a:t>effetsActifs</a:t>
            </a:r>
            <a:r>
              <a:rPr lang="fr-CM" dirty="0"/>
              <a:t>(</a:t>
            </a:r>
            <a:r>
              <a:rPr lang="fr-CM" dirty="0" err="1"/>
              <a:t>true</a:t>
            </a:r>
            <a:r>
              <a:rPr lang="fr-CM" dirty="0"/>
              <a:t>)</a:t>
            </a:r>
          </a:p>
          <a:p>
            <a:r>
              <a:rPr lang="fr-CM" dirty="0"/>
              <a:t>{</a:t>
            </a:r>
          </a:p>
          <a:p>
            <a:r>
              <a:rPr lang="fr-CM" dirty="0"/>
              <a:t>    </a:t>
            </a:r>
            <a:r>
              <a:rPr lang="fr-CM" dirty="0" err="1"/>
              <a:t>ui</a:t>
            </a:r>
            <a:r>
              <a:rPr lang="fr-CM" dirty="0"/>
              <a:t>-&gt;</a:t>
            </a:r>
            <a:r>
              <a:rPr lang="fr-CM" dirty="0" err="1"/>
              <a:t>setupUi</a:t>
            </a:r>
            <a:r>
              <a:rPr lang="fr-CM" dirty="0"/>
              <a:t>(</a:t>
            </a:r>
            <a:r>
              <a:rPr lang="fr-CM" dirty="0" err="1"/>
              <a:t>this</a:t>
            </a:r>
            <a:r>
              <a:rPr lang="fr-CM" dirty="0"/>
              <a:t>);</a:t>
            </a:r>
          </a:p>
          <a:p>
            <a:r>
              <a:rPr lang="fr-CM" dirty="0"/>
              <a:t>    vue = new </a:t>
            </a:r>
            <a:r>
              <a:rPr lang="fr-CM" dirty="0" err="1">
                <a:solidFill>
                  <a:srgbClr val="FF0000"/>
                </a:solidFill>
              </a:rPr>
              <a:t>QGraphicsView</a:t>
            </a:r>
            <a:r>
              <a:rPr lang="fr-CM" dirty="0"/>
              <a:t>(</a:t>
            </a:r>
            <a:r>
              <a:rPr lang="fr-CM" dirty="0" err="1"/>
              <a:t>this</a:t>
            </a:r>
            <a:r>
              <a:rPr lang="fr-CM" dirty="0"/>
              <a:t>);</a:t>
            </a:r>
          </a:p>
          <a:p>
            <a:r>
              <a:rPr lang="fr-CM" dirty="0">
                <a:solidFill>
                  <a:schemeClr val="bg1">
                    <a:lumMod val="50000"/>
                  </a:schemeClr>
                </a:solidFill>
              </a:rPr>
              <a:t>    // Supprimer les </a:t>
            </a:r>
            <a:r>
              <a:rPr lang="fr-CM" dirty="0" err="1">
                <a:solidFill>
                  <a:schemeClr val="bg1">
                    <a:lumMod val="50000"/>
                  </a:schemeClr>
                </a:solidFill>
              </a:rPr>
              <a:t>scrollbars</a:t>
            </a:r>
            <a:endParaRPr lang="fr-CM" dirty="0">
              <a:solidFill>
                <a:schemeClr val="bg1">
                  <a:lumMod val="50000"/>
                </a:schemeClr>
              </a:solidFill>
            </a:endParaRPr>
          </a:p>
          <a:p>
            <a:r>
              <a:rPr lang="fr-CM" dirty="0"/>
              <a:t>    vue-&gt;</a:t>
            </a:r>
            <a:r>
              <a:rPr lang="fr-CM" dirty="0" err="1"/>
              <a:t>setHorizontalScrollBarPolicy</a:t>
            </a:r>
            <a:r>
              <a:rPr lang="fr-CM" dirty="0"/>
              <a:t>(Qt::</a:t>
            </a:r>
            <a:r>
              <a:rPr lang="fr-CM" dirty="0" err="1"/>
              <a:t>ScrollBarAlwaysOff</a:t>
            </a:r>
            <a:r>
              <a:rPr lang="fr-CM" dirty="0"/>
              <a:t>);</a:t>
            </a:r>
          </a:p>
          <a:p>
            <a:r>
              <a:rPr lang="fr-CM" dirty="0"/>
              <a:t>    vue-&gt;</a:t>
            </a:r>
            <a:r>
              <a:rPr lang="fr-CM" dirty="0" err="1"/>
              <a:t>setVerticalScrollBarPolicy</a:t>
            </a:r>
            <a:r>
              <a:rPr lang="fr-CM" dirty="0"/>
              <a:t>(Qt::</a:t>
            </a:r>
            <a:r>
              <a:rPr lang="fr-CM" dirty="0" err="1"/>
              <a:t>ScrollBarAlwaysOff</a:t>
            </a:r>
            <a:r>
              <a:rPr lang="fr-CM" dirty="0"/>
              <a:t>);</a:t>
            </a:r>
          </a:p>
          <a:p>
            <a:r>
              <a:rPr lang="fr-CM" dirty="0"/>
              <a:t>    </a:t>
            </a:r>
            <a:r>
              <a:rPr lang="fr-CM" dirty="0" err="1"/>
              <a:t>setCentralWidget</a:t>
            </a:r>
            <a:r>
              <a:rPr lang="fr-CM" dirty="0"/>
              <a:t>(vue);</a:t>
            </a:r>
          </a:p>
          <a:p>
            <a:r>
              <a:rPr lang="fr-CM" dirty="0">
                <a:solidFill>
                  <a:srgbClr val="FF0000"/>
                </a:solidFill>
              </a:rPr>
              <a:t>    stack </a:t>
            </a:r>
            <a:r>
              <a:rPr lang="fr-CM" dirty="0"/>
              <a:t>= new </a:t>
            </a:r>
            <a:r>
              <a:rPr lang="fr-CM" dirty="0" err="1"/>
              <a:t>QStackedWidget</a:t>
            </a:r>
            <a:r>
              <a:rPr lang="fr-CM" dirty="0"/>
              <a:t>(</a:t>
            </a:r>
            <a:r>
              <a:rPr lang="fr-CM" dirty="0" err="1"/>
              <a:t>this</a:t>
            </a:r>
            <a:r>
              <a:rPr lang="fr-CM" dirty="0"/>
              <a:t>);</a:t>
            </a:r>
          </a:p>
          <a:p>
            <a:r>
              <a:rPr lang="fr-CM" dirty="0"/>
              <a:t>    </a:t>
            </a:r>
            <a:r>
              <a:rPr lang="fr-CM" dirty="0" err="1"/>
              <a:t>splash</a:t>
            </a:r>
            <a:r>
              <a:rPr lang="fr-CM" dirty="0"/>
              <a:t> = new </a:t>
            </a:r>
            <a:r>
              <a:rPr lang="fr-CM" dirty="0" err="1"/>
              <a:t>SplashScreen</a:t>
            </a:r>
            <a:r>
              <a:rPr lang="fr-CM" dirty="0"/>
              <a:t>;</a:t>
            </a:r>
          </a:p>
          <a:p>
            <a:r>
              <a:rPr lang="fr-CM" dirty="0"/>
              <a:t>    accueil = new </a:t>
            </a:r>
            <a:r>
              <a:rPr lang="fr-CM" dirty="0" err="1"/>
              <a:t>AccueilWidget</a:t>
            </a:r>
            <a:r>
              <a:rPr lang="fr-CM" dirty="0"/>
              <a:t>(vue);</a:t>
            </a:r>
          </a:p>
          <a:p>
            <a:r>
              <a:rPr lang="fr-CM" dirty="0"/>
              <a:t>    </a:t>
            </a:r>
            <a:r>
              <a:rPr lang="fr-CM" dirty="0" err="1"/>
              <a:t>connect</a:t>
            </a:r>
            <a:r>
              <a:rPr lang="fr-CM" dirty="0"/>
              <a:t>(accueil, &amp;</a:t>
            </a:r>
            <a:r>
              <a:rPr lang="fr-CM" dirty="0" err="1"/>
              <a:t>AccueilWidget</a:t>
            </a:r>
            <a:r>
              <a:rPr lang="fr-CM" dirty="0"/>
              <a:t>::</a:t>
            </a:r>
            <a:r>
              <a:rPr lang="fr-CM" dirty="0" err="1"/>
              <a:t>lancementDuJeu</a:t>
            </a:r>
            <a:r>
              <a:rPr lang="fr-CM" dirty="0"/>
              <a:t>, </a:t>
            </a:r>
            <a:r>
              <a:rPr lang="fr-CM" dirty="0" err="1"/>
              <a:t>this</a:t>
            </a:r>
            <a:r>
              <a:rPr lang="fr-CM" dirty="0"/>
              <a:t>, &amp;</a:t>
            </a:r>
            <a:r>
              <a:rPr lang="fr-CM" dirty="0" err="1"/>
              <a:t>MainWindow</a:t>
            </a:r>
            <a:r>
              <a:rPr lang="fr-CM" dirty="0"/>
              <a:t>::</a:t>
            </a:r>
            <a:r>
              <a:rPr lang="fr-CM" dirty="0" err="1"/>
              <a:t>game</a:t>
            </a:r>
            <a:r>
              <a:rPr lang="fr-CM" dirty="0"/>
              <a:t>);</a:t>
            </a:r>
          </a:p>
          <a:p>
            <a:r>
              <a:rPr lang="fr-CM" dirty="0">
                <a:solidFill>
                  <a:srgbClr val="FF0000"/>
                </a:solidFill>
              </a:rPr>
              <a:t>    stack-</a:t>
            </a:r>
            <a:r>
              <a:rPr lang="fr-CM" dirty="0"/>
              <a:t>&gt;</a:t>
            </a:r>
            <a:r>
              <a:rPr lang="fr-CM" dirty="0" err="1"/>
              <a:t>addWidget</a:t>
            </a:r>
            <a:r>
              <a:rPr lang="fr-CM" dirty="0"/>
              <a:t>(</a:t>
            </a:r>
            <a:r>
              <a:rPr lang="fr-CM" dirty="0" err="1"/>
              <a:t>splash</a:t>
            </a:r>
            <a:r>
              <a:rPr lang="fr-CM" dirty="0"/>
              <a:t>);   </a:t>
            </a:r>
            <a:r>
              <a:rPr lang="fr-CM" dirty="0">
                <a:solidFill>
                  <a:schemeClr val="bg1">
                    <a:lumMod val="50000"/>
                  </a:schemeClr>
                </a:solidFill>
              </a:rPr>
              <a:t>// index 0</a:t>
            </a:r>
          </a:p>
          <a:p>
            <a:r>
              <a:rPr lang="fr-CM" dirty="0">
                <a:solidFill>
                  <a:srgbClr val="FF0000"/>
                </a:solidFill>
              </a:rPr>
              <a:t>    stack-</a:t>
            </a:r>
            <a:r>
              <a:rPr lang="fr-CM" dirty="0"/>
              <a:t>&gt;</a:t>
            </a:r>
            <a:r>
              <a:rPr lang="fr-CM" dirty="0" err="1"/>
              <a:t>addWidget</a:t>
            </a:r>
            <a:r>
              <a:rPr lang="fr-CM" dirty="0"/>
              <a:t>(accueil</a:t>
            </a:r>
            <a:r>
              <a:rPr lang="fr-CM" dirty="0">
                <a:solidFill>
                  <a:schemeClr val="bg1">
                    <a:lumMod val="50000"/>
                  </a:schemeClr>
                </a:solidFill>
              </a:rPr>
              <a:t>);  // index 1</a:t>
            </a:r>
          </a:p>
        </p:txBody>
      </p:sp>
    </p:spTree>
    <p:extLst>
      <p:ext uri="{BB962C8B-B14F-4D97-AF65-F5344CB8AC3E}">
        <p14:creationId xmlns:p14="http://schemas.microsoft.com/office/powerpoint/2010/main" val="1657656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E7E94-2F3A-4F33-987B-14458464FCBA}"/>
              </a:ext>
            </a:extLst>
          </p:cNvPr>
          <p:cNvSpPr>
            <a:spLocks noGrp="1"/>
          </p:cNvSpPr>
          <p:nvPr>
            <p:ph sz="quarter" idx="13"/>
          </p:nvPr>
        </p:nvSpPr>
        <p:spPr>
          <a:xfrm>
            <a:off x="215153" y="94130"/>
            <a:ext cx="11846859" cy="6763870"/>
          </a:xfrm>
        </p:spPr>
        <p:txBody>
          <a:bodyPr/>
          <a:lstStyle/>
          <a:p>
            <a:r>
              <a:rPr lang="fr-CM" dirty="0" err="1"/>
              <a:t>setCentralWidget</a:t>
            </a:r>
            <a:r>
              <a:rPr lang="fr-CM" dirty="0"/>
              <a:t>(stack);</a:t>
            </a:r>
          </a:p>
          <a:p>
            <a:r>
              <a:rPr lang="fr-CM" dirty="0"/>
              <a:t>    stack-&gt;</a:t>
            </a:r>
            <a:r>
              <a:rPr lang="fr-CM" dirty="0" err="1"/>
              <a:t>setCurrentIndex</a:t>
            </a:r>
            <a:r>
              <a:rPr lang="fr-CM" dirty="0"/>
              <a:t>(0);</a:t>
            </a:r>
          </a:p>
          <a:p>
            <a:r>
              <a:rPr lang="fr-CM" dirty="0">
                <a:solidFill>
                  <a:schemeClr val="bg1">
                    <a:lumMod val="50000"/>
                  </a:schemeClr>
                </a:solidFill>
              </a:rPr>
              <a:t>    // Affiche l'accueil après 3 secondes</a:t>
            </a:r>
          </a:p>
          <a:p>
            <a:r>
              <a:rPr lang="fr-CM" dirty="0">
                <a:solidFill>
                  <a:srgbClr val="FF0000"/>
                </a:solidFill>
              </a:rPr>
              <a:t>    </a:t>
            </a:r>
            <a:r>
              <a:rPr lang="fr-CM" dirty="0" err="1">
                <a:solidFill>
                  <a:srgbClr val="FF0000"/>
                </a:solidFill>
              </a:rPr>
              <a:t>QTimer</a:t>
            </a:r>
            <a:r>
              <a:rPr lang="fr-CM" dirty="0">
                <a:solidFill>
                  <a:srgbClr val="FF0000"/>
                </a:solidFill>
              </a:rPr>
              <a:t>::</a:t>
            </a:r>
            <a:r>
              <a:rPr lang="fr-CM" dirty="0" err="1"/>
              <a:t>singleShot</a:t>
            </a:r>
            <a:r>
              <a:rPr lang="fr-CM" dirty="0"/>
              <a:t>(3000, </a:t>
            </a:r>
            <a:r>
              <a:rPr lang="fr-CM" dirty="0" err="1"/>
              <a:t>this</a:t>
            </a:r>
            <a:r>
              <a:rPr lang="fr-CM" dirty="0"/>
              <a:t>, &amp;</a:t>
            </a:r>
            <a:r>
              <a:rPr lang="fr-CM" dirty="0" err="1"/>
              <a:t>MainWindow</a:t>
            </a:r>
            <a:r>
              <a:rPr lang="fr-CM" dirty="0"/>
              <a:t>::</a:t>
            </a:r>
            <a:r>
              <a:rPr lang="fr-CM" dirty="0" err="1"/>
              <a:t>showAccueil</a:t>
            </a:r>
            <a:r>
              <a:rPr lang="fr-CM" dirty="0"/>
              <a:t>);</a:t>
            </a:r>
          </a:p>
          <a:p>
            <a:r>
              <a:rPr lang="fr-CM" dirty="0"/>
              <a:t>    </a:t>
            </a:r>
            <a:r>
              <a:rPr lang="fr-CM" dirty="0" err="1"/>
              <a:t>setWindowIcon</a:t>
            </a:r>
            <a:r>
              <a:rPr lang="fr-CM" dirty="0"/>
              <a:t>(</a:t>
            </a:r>
            <a:r>
              <a:rPr lang="fr-CM" dirty="0" err="1"/>
              <a:t>QIcon</a:t>
            </a:r>
            <a:r>
              <a:rPr lang="fr-CM" dirty="0">
                <a:solidFill>
                  <a:schemeClr val="accent4">
                    <a:lumMod val="75000"/>
                  </a:schemeClr>
                </a:solidFill>
              </a:rPr>
              <a:t>(":/images/images/joker3.jpeg"));</a:t>
            </a:r>
          </a:p>
          <a:p>
            <a:r>
              <a:rPr lang="fr-CM" dirty="0"/>
              <a:t>    </a:t>
            </a:r>
            <a:r>
              <a:rPr lang="fr-CM" dirty="0" err="1"/>
              <a:t>setWindowTitle</a:t>
            </a:r>
            <a:r>
              <a:rPr lang="fr-CM" dirty="0">
                <a:solidFill>
                  <a:schemeClr val="accent4">
                    <a:lumMod val="75000"/>
                  </a:schemeClr>
                </a:solidFill>
              </a:rPr>
              <a:t>("TRIPEAKS</a:t>
            </a:r>
            <a:r>
              <a:rPr lang="fr-CM" dirty="0"/>
              <a:t>");</a:t>
            </a:r>
          </a:p>
          <a:p>
            <a:r>
              <a:rPr lang="fr-CM" dirty="0"/>
              <a:t>    </a:t>
            </a:r>
            <a:r>
              <a:rPr lang="fr-CM" dirty="0" err="1"/>
              <a:t>resize</a:t>
            </a:r>
            <a:r>
              <a:rPr lang="fr-CM" dirty="0"/>
              <a:t>(</a:t>
            </a:r>
            <a:r>
              <a:rPr lang="fr-CM" dirty="0">
                <a:solidFill>
                  <a:schemeClr val="accent4">
                    <a:lumMod val="75000"/>
                  </a:schemeClr>
                </a:solidFill>
              </a:rPr>
              <a:t>600, 400</a:t>
            </a:r>
            <a:r>
              <a:rPr lang="fr-CM" dirty="0"/>
              <a:t>);</a:t>
            </a:r>
          </a:p>
          <a:p>
            <a:r>
              <a:rPr lang="fr-CM" dirty="0"/>
              <a:t>}</a:t>
            </a:r>
          </a:p>
          <a:p>
            <a:endParaRPr lang="fr-CM" dirty="0"/>
          </a:p>
        </p:txBody>
      </p:sp>
    </p:spTree>
    <p:extLst>
      <p:ext uri="{BB962C8B-B14F-4D97-AF65-F5344CB8AC3E}">
        <p14:creationId xmlns:p14="http://schemas.microsoft.com/office/powerpoint/2010/main" val="1131098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36E8D-4096-4BE5-812E-69C98B1BEC2E}"/>
              </a:ext>
            </a:extLst>
          </p:cNvPr>
          <p:cNvSpPr>
            <a:spLocks noGrp="1"/>
          </p:cNvSpPr>
          <p:nvPr>
            <p:ph sz="quarter" idx="13"/>
          </p:nvPr>
        </p:nvSpPr>
        <p:spPr>
          <a:xfrm>
            <a:off x="0" y="0"/>
            <a:ext cx="12192000" cy="6858000"/>
          </a:xfrm>
        </p:spPr>
        <p:txBody>
          <a:bodyPr/>
          <a:lstStyle/>
          <a:p>
            <a:r>
              <a:rPr lang="fr-CM" dirty="0" err="1">
                <a:solidFill>
                  <a:schemeClr val="accent6">
                    <a:lumMod val="75000"/>
                  </a:schemeClr>
                </a:solidFill>
              </a:rPr>
              <a:t>void</a:t>
            </a:r>
            <a:r>
              <a:rPr lang="fr-CM" dirty="0"/>
              <a:t> </a:t>
            </a:r>
            <a:r>
              <a:rPr lang="fr-CM" dirty="0" err="1"/>
              <a:t>MainWindow</a:t>
            </a:r>
            <a:r>
              <a:rPr lang="fr-CM" dirty="0"/>
              <a:t>::</a:t>
            </a:r>
            <a:r>
              <a:rPr lang="fr-CM" dirty="0" err="1"/>
              <a:t>mettreAJourMusique</a:t>
            </a:r>
            <a:r>
              <a:rPr lang="fr-CM" dirty="0"/>
              <a:t>()</a:t>
            </a:r>
          </a:p>
          <a:p>
            <a:r>
              <a:rPr lang="fr-CM" dirty="0"/>
              <a:t>{ </a:t>
            </a:r>
            <a:r>
              <a:rPr lang="fr-CM" dirty="0">
                <a:solidFill>
                  <a:schemeClr val="accent1">
                    <a:lumMod val="75000"/>
                  </a:schemeClr>
                </a:solidFill>
              </a:rPr>
              <a:t>if </a:t>
            </a:r>
            <a:r>
              <a:rPr lang="fr-CM" dirty="0"/>
              <a:t>(</a:t>
            </a:r>
            <a:r>
              <a:rPr lang="fr-CM" dirty="0" err="1"/>
              <a:t>musiqueActive</a:t>
            </a:r>
            <a:r>
              <a:rPr lang="fr-CM" dirty="0"/>
              <a:t>) {</a:t>
            </a:r>
          </a:p>
          <a:p>
            <a:r>
              <a:rPr lang="fr-CM" dirty="0"/>
              <a:t>        </a:t>
            </a:r>
            <a:r>
              <a:rPr lang="fr-CM" dirty="0" err="1">
                <a:solidFill>
                  <a:srgbClr val="FF0000"/>
                </a:solidFill>
              </a:rPr>
              <a:t>qDebug</a:t>
            </a:r>
            <a:r>
              <a:rPr lang="fr-CM" dirty="0"/>
              <a:t>() &lt;&lt; "Musique activée";</a:t>
            </a:r>
          </a:p>
          <a:p>
            <a:r>
              <a:rPr lang="fr-CM" dirty="0">
                <a:solidFill>
                  <a:schemeClr val="bg1">
                    <a:lumMod val="65000"/>
                  </a:schemeClr>
                </a:solidFill>
              </a:rPr>
              <a:t>        // Code pour démarrer la musique ici</a:t>
            </a:r>
          </a:p>
          <a:p>
            <a:r>
              <a:rPr lang="fr-CM" dirty="0">
                <a:solidFill>
                  <a:srgbClr val="FF0000"/>
                </a:solidFill>
              </a:rPr>
              <a:t>        </a:t>
            </a:r>
            <a:r>
              <a:rPr lang="fr-CM" dirty="0" err="1">
                <a:solidFill>
                  <a:srgbClr val="FF0000"/>
                </a:solidFill>
              </a:rPr>
              <a:t>QMessageBox</a:t>
            </a:r>
            <a:r>
              <a:rPr lang="fr-CM" dirty="0"/>
              <a:t>::information(</a:t>
            </a:r>
            <a:r>
              <a:rPr lang="fr-CM" dirty="0" err="1"/>
              <a:t>this</a:t>
            </a:r>
            <a:r>
              <a:rPr lang="fr-CM" dirty="0"/>
              <a:t>, "Musique", "Musique activée !");</a:t>
            </a:r>
          </a:p>
          <a:p>
            <a:r>
              <a:rPr lang="fr-CM" dirty="0"/>
              <a:t>    } </a:t>
            </a:r>
            <a:r>
              <a:rPr lang="fr-CM" dirty="0" err="1"/>
              <a:t>else</a:t>
            </a:r>
            <a:r>
              <a:rPr lang="fr-CM" dirty="0"/>
              <a:t> {</a:t>
            </a:r>
          </a:p>
          <a:p>
            <a:r>
              <a:rPr lang="fr-CM" dirty="0"/>
              <a:t>        </a:t>
            </a:r>
            <a:r>
              <a:rPr lang="fr-CM" dirty="0" err="1">
                <a:solidFill>
                  <a:srgbClr val="FF0000"/>
                </a:solidFill>
              </a:rPr>
              <a:t>qDebug</a:t>
            </a:r>
            <a:r>
              <a:rPr lang="fr-CM" dirty="0"/>
              <a:t>() &lt;&lt; "Musique désactivée";</a:t>
            </a:r>
          </a:p>
          <a:p>
            <a:r>
              <a:rPr lang="fr-CM" dirty="0"/>
              <a:t>        </a:t>
            </a:r>
            <a:r>
              <a:rPr lang="fr-CM" dirty="0">
                <a:solidFill>
                  <a:schemeClr val="bg1">
                    <a:lumMod val="65000"/>
                  </a:schemeClr>
                </a:solidFill>
              </a:rPr>
              <a:t>// Code pour arrêter la musique ici</a:t>
            </a:r>
          </a:p>
          <a:p>
            <a:r>
              <a:rPr lang="fr-CM" dirty="0">
                <a:solidFill>
                  <a:srgbClr val="FF0000"/>
                </a:solidFill>
              </a:rPr>
              <a:t>        </a:t>
            </a:r>
            <a:r>
              <a:rPr lang="fr-CM" dirty="0" err="1">
                <a:solidFill>
                  <a:srgbClr val="FF0000"/>
                </a:solidFill>
              </a:rPr>
              <a:t>QMessageBox</a:t>
            </a:r>
            <a:r>
              <a:rPr lang="fr-CM" dirty="0"/>
              <a:t>::information(</a:t>
            </a:r>
            <a:r>
              <a:rPr lang="fr-CM" dirty="0" err="1"/>
              <a:t>this</a:t>
            </a:r>
            <a:r>
              <a:rPr lang="fr-CM" dirty="0"/>
              <a:t>, "Musique", "Musique désactivée !");</a:t>
            </a:r>
          </a:p>
          <a:p>
            <a:r>
              <a:rPr lang="fr-CM" dirty="0"/>
              <a:t>    }}</a:t>
            </a:r>
          </a:p>
          <a:p>
            <a:endParaRPr lang="fr-CM" dirty="0"/>
          </a:p>
        </p:txBody>
      </p:sp>
    </p:spTree>
    <p:extLst>
      <p:ext uri="{BB962C8B-B14F-4D97-AF65-F5344CB8AC3E}">
        <p14:creationId xmlns:p14="http://schemas.microsoft.com/office/powerpoint/2010/main" val="3686443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ED856-BEE2-483A-866A-C350D7B5C8F2}"/>
              </a:ext>
            </a:extLst>
          </p:cNvPr>
          <p:cNvSpPr>
            <a:spLocks noGrp="1"/>
          </p:cNvSpPr>
          <p:nvPr>
            <p:ph sz="quarter" idx="13"/>
          </p:nvPr>
        </p:nvSpPr>
        <p:spPr>
          <a:xfrm>
            <a:off x="161364" y="0"/>
            <a:ext cx="12030635" cy="6857999"/>
          </a:xfrm>
        </p:spPr>
        <p:txBody>
          <a:bodyPr>
            <a:normAutofit fontScale="70000" lnSpcReduction="20000"/>
          </a:bodyPr>
          <a:lstStyle/>
          <a:p>
            <a:r>
              <a:rPr lang="fr-CM" dirty="0" err="1">
                <a:solidFill>
                  <a:schemeClr val="accent6">
                    <a:lumMod val="75000"/>
                  </a:schemeClr>
                </a:solidFill>
              </a:rPr>
              <a:t>void</a:t>
            </a:r>
            <a:r>
              <a:rPr lang="fr-CM" dirty="0"/>
              <a:t> </a:t>
            </a:r>
            <a:r>
              <a:rPr lang="fr-CM" dirty="0" err="1"/>
              <a:t>MainWindow</a:t>
            </a:r>
            <a:r>
              <a:rPr lang="fr-CM" dirty="0"/>
              <a:t>::</a:t>
            </a:r>
            <a:r>
              <a:rPr lang="fr-CM" dirty="0" err="1"/>
              <a:t>mettreAJourEffets</a:t>
            </a:r>
            <a:r>
              <a:rPr lang="fr-CM" dirty="0"/>
              <a:t>()</a:t>
            </a:r>
          </a:p>
          <a:p>
            <a:r>
              <a:rPr lang="fr-CM" dirty="0"/>
              <a:t>{</a:t>
            </a:r>
          </a:p>
          <a:p>
            <a:r>
              <a:rPr lang="fr-CM" dirty="0">
                <a:solidFill>
                  <a:schemeClr val="accent1">
                    <a:lumMod val="75000"/>
                  </a:schemeClr>
                </a:solidFill>
              </a:rPr>
              <a:t>    if </a:t>
            </a:r>
            <a:r>
              <a:rPr lang="fr-CM" dirty="0"/>
              <a:t>(</a:t>
            </a:r>
            <a:r>
              <a:rPr lang="fr-CM" dirty="0" err="1"/>
              <a:t>effetsActifs</a:t>
            </a:r>
            <a:r>
              <a:rPr lang="fr-CM" dirty="0"/>
              <a:t>) {</a:t>
            </a:r>
          </a:p>
          <a:p>
            <a:r>
              <a:rPr lang="fr-CM" dirty="0">
                <a:solidFill>
                  <a:srgbClr val="FF0000"/>
                </a:solidFill>
              </a:rPr>
              <a:t>        </a:t>
            </a:r>
            <a:r>
              <a:rPr lang="fr-CM" dirty="0" err="1">
                <a:solidFill>
                  <a:srgbClr val="FF0000"/>
                </a:solidFill>
              </a:rPr>
              <a:t>qDebug</a:t>
            </a:r>
            <a:r>
              <a:rPr lang="fr-CM" dirty="0"/>
              <a:t>() &lt;&lt; "Effets sonores activés";</a:t>
            </a:r>
          </a:p>
          <a:p>
            <a:r>
              <a:rPr lang="fr-CM" dirty="0"/>
              <a:t>        </a:t>
            </a:r>
            <a:r>
              <a:rPr lang="fr-CM" dirty="0">
                <a:solidFill>
                  <a:schemeClr val="bg1">
                    <a:lumMod val="50000"/>
                  </a:schemeClr>
                </a:solidFill>
              </a:rPr>
              <a:t>// Code pour activer les effets ici</a:t>
            </a:r>
          </a:p>
          <a:p>
            <a:r>
              <a:rPr lang="fr-CM" dirty="0"/>
              <a:t>        </a:t>
            </a:r>
            <a:r>
              <a:rPr lang="fr-CM" dirty="0" err="1">
                <a:solidFill>
                  <a:srgbClr val="FF0000"/>
                </a:solidFill>
              </a:rPr>
              <a:t>QMessageBox</a:t>
            </a:r>
            <a:r>
              <a:rPr lang="fr-CM" dirty="0"/>
              <a:t>::information(</a:t>
            </a:r>
            <a:r>
              <a:rPr lang="fr-CM" dirty="0" err="1"/>
              <a:t>this</a:t>
            </a:r>
            <a:r>
              <a:rPr lang="fr-CM" dirty="0"/>
              <a:t>, "Effets sonores", "Effets activés !");</a:t>
            </a:r>
          </a:p>
          <a:p>
            <a:r>
              <a:rPr lang="fr-CM" dirty="0"/>
              <a:t>    } </a:t>
            </a:r>
            <a:r>
              <a:rPr lang="fr-CM" dirty="0" err="1">
                <a:solidFill>
                  <a:schemeClr val="accent1">
                    <a:lumMod val="75000"/>
                  </a:schemeClr>
                </a:solidFill>
              </a:rPr>
              <a:t>else</a:t>
            </a:r>
            <a:r>
              <a:rPr lang="fr-CM" dirty="0">
                <a:solidFill>
                  <a:schemeClr val="accent1">
                    <a:lumMod val="75000"/>
                  </a:schemeClr>
                </a:solidFill>
              </a:rPr>
              <a:t> </a:t>
            </a:r>
            <a:r>
              <a:rPr lang="fr-CM" dirty="0"/>
              <a:t>{</a:t>
            </a:r>
          </a:p>
          <a:p>
            <a:r>
              <a:rPr lang="fr-CM" dirty="0">
                <a:solidFill>
                  <a:srgbClr val="FF0000"/>
                </a:solidFill>
              </a:rPr>
              <a:t>        </a:t>
            </a:r>
            <a:r>
              <a:rPr lang="fr-CM" dirty="0" err="1">
                <a:solidFill>
                  <a:srgbClr val="FF0000"/>
                </a:solidFill>
              </a:rPr>
              <a:t>qDebug</a:t>
            </a:r>
            <a:r>
              <a:rPr lang="fr-CM" dirty="0"/>
              <a:t>() &lt;&lt; "Effets sonores désactivés";</a:t>
            </a:r>
          </a:p>
          <a:p>
            <a:r>
              <a:rPr lang="fr-CM" dirty="0">
                <a:solidFill>
                  <a:schemeClr val="bg1">
                    <a:lumMod val="65000"/>
                  </a:schemeClr>
                </a:solidFill>
              </a:rPr>
              <a:t>        // Code pour désactiver les effets ici</a:t>
            </a:r>
          </a:p>
          <a:p>
            <a:r>
              <a:rPr lang="fr-CM" dirty="0">
                <a:solidFill>
                  <a:srgbClr val="FF0000"/>
                </a:solidFill>
              </a:rPr>
              <a:t>        </a:t>
            </a:r>
            <a:r>
              <a:rPr lang="fr-CM" dirty="0" err="1">
                <a:solidFill>
                  <a:srgbClr val="FF0000"/>
                </a:solidFill>
              </a:rPr>
              <a:t>QMessageBox</a:t>
            </a:r>
            <a:r>
              <a:rPr lang="fr-CM" dirty="0"/>
              <a:t>::information(</a:t>
            </a:r>
            <a:r>
              <a:rPr lang="fr-CM" dirty="0" err="1"/>
              <a:t>this</a:t>
            </a:r>
            <a:r>
              <a:rPr lang="fr-CM" dirty="0"/>
              <a:t>, "Effets sonores", "Effets désactivés !");</a:t>
            </a:r>
          </a:p>
          <a:p>
            <a:r>
              <a:rPr lang="fr-CM" dirty="0"/>
              <a:t>    }</a:t>
            </a:r>
          </a:p>
          <a:p>
            <a:r>
              <a:rPr lang="fr-CM" dirty="0"/>
              <a:t>}</a:t>
            </a:r>
          </a:p>
          <a:p>
            <a:r>
              <a:rPr lang="fr-CM" dirty="0" err="1">
                <a:solidFill>
                  <a:schemeClr val="accent6">
                    <a:lumMod val="75000"/>
                  </a:schemeClr>
                </a:solidFill>
              </a:rPr>
              <a:t>void</a:t>
            </a:r>
            <a:r>
              <a:rPr lang="fr-CM" dirty="0">
                <a:solidFill>
                  <a:schemeClr val="accent6">
                    <a:lumMod val="75000"/>
                  </a:schemeClr>
                </a:solidFill>
              </a:rPr>
              <a:t> </a:t>
            </a:r>
            <a:r>
              <a:rPr lang="fr-CM" dirty="0" err="1"/>
              <a:t>MainWindow</a:t>
            </a:r>
            <a:r>
              <a:rPr lang="fr-CM" dirty="0"/>
              <a:t>::</a:t>
            </a:r>
            <a:r>
              <a:rPr lang="fr-CM" dirty="0" err="1"/>
              <a:t>paintEvent</a:t>
            </a:r>
            <a:r>
              <a:rPr lang="fr-CM" dirty="0"/>
              <a:t>(</a:t>
            </a:r>
            <a:r>
              <a:rPr lang="fr-CM" dirty="0" err="1"/>
              <a:t>QPaintEvent</a:t>
            </a:r>
            <a:r>
              <a:rPr lang="fr-CM" dirty="0"/>
              <a:t> *</a:t>
            </a:r>
            <a:r>
              <a:rPr lang="fr-CM" dirty="0" err="1"/>
              <a:t>event</a:t>
            </a:r>
            <a:r>
              <a:rPr lang="fr-CM" dirty="0"/>
              <a:t>)</a:t>
            </a:r>
          </a:p>
          <a:p>
            <a:r>
              <a:rPr lang="fr-CM" dirty="0"/>
              <a:t>{</a:t>
            </a:r>
          </a:p>
          <a:p>
            <a:r>
              <a:rPr lang="fr-CM" dirty="0">
                <a:solidFill>
                  <a:srgbClr val="FF0000"/>
                </a:solidFill>
              </a:rPr>
              <a:t>    </a:t>
            </a:r>
            <a:r>
              <a:rPr lang="fr-CM" dirty="0" err="1">
                <a:solidFill>
                  <a:srgbClr val="FF0000"/>
                </a:solidFill>
              </a:rPr>
              <a:t>QPainter</a:t>
            </a:r>
            <a:r>
              <a:rPr lang="fr-CM" dirty="0">
                <a:solidFill>
                  <a:srgbClr val="FF0000"/>
                </a:solidFill>
              </a:rPr>
              <a:t> </a:t>
            </a:r>
            <a:r>
              <a:rPr lang="fr-CM" dirty="0" err="1"/>
              <a:t>painter</a:t>
            </a:r>
            <a:r>
              <a:rPr lang="fr-CM" dirty="0"/>
              <a:t>(</a:t>
            </a:r>
            <a:r>
              <a:rPr lang="fr-CM" dirty="0" err="1"/>
              <a:t>this</a:t>
            </a:r>
            <a:r>
              <a:rPr lang="fr-CM" dirty="0"/>
              <a:t>);</a:t>
            </a:r>
          </a:p>
          <a:p>
            <a:r>
              <a:rPr lang="fr-CM" dirty="0"/>
              <a:t>    </a:t>
            </a:r>
            <a:r>
              <a:rPr lang="fr-CM" dirty="0" err="1"/>
              <a:t>painter</a:t>
            </a:r>
            <a:r>
              <a:rPr lang="fr-CM" dirty="0"/>
              <a:t> .</a:t>
            </a:r>
            <a:r>
              <a:rPr lang="fr-CM" dirty="0" err="1"/>
              <a:t>drawPixmap</a:t>
            </a:r>
            <a:r>
              <a:rPr lang="fr-CM" dirty="0"/>
              <a:t>(</a:t>
            </a:r>
            <a:r>
              <a:rPr lang="fr-CM" dirty="0" err="1"/>
              <a:t>rect</a:t>
            </a:r>
            <a:r>
              <a:rPr lang="fr-CM" dirty="0"/>
              <a:t>(), </a:t>
            </a:r>
            <a:r>
              <a:rPr lang="fr-CM" dirty="0" err="1"/>
              <a:t>fondEcran</a:t>
            </a:r>
            <a:r>
              <a:rPr lang="fr-CM" dirty="0"/>
              <a:t>);</a:t>
            </a:r>
          </a:p>
          <a:p>
            <a:r>
              <a:rPr lang="fr-CM" dirty="0">
                <a:solidFill>
                  <a:srgbClr val="FF0000"/>
                </a:solidFill>
              </a:rPr>
              <a:t>    </a:t>
            </a:r>
            <a:r>
              <a:rPr lang="fr-CM" dirty="0" err="1">
                <a:solidFill>
                  <a:srgbClr val="FF0000"/>
                </a:solidFill>
              </a:rPr>
              <a:t>QMainWindow</a:t>
            </a:r>
            <a:r>
              <a:rPr lang="fr-CM" dirty="0"/>
              <a:t>::</a:t>
            </a:r>
            <a:r>
              <a:rPr lang="fr-CM" dirty="0" err="1"/>
              <a:t>paintEvent</a:t>
            </a:r>
            <a:r>
              <a:rPr lang="fr-CM" dirty="0"/>
              <a:t>(</a:t>
            </a:r>
            <a:r>
              <a:rPr lang="fr-CM" dirty="0" err="1"/>
              <a:t>event</a:t>
            </a:r>
            <a:r>
              <a:rPr lang="fr-CM" dirty="0"/>
              <a:t>);}</a:t>
            </a:r>
          </a:p>
          <a:p>
            <a:r>
              <a:rPr lang="fr-CM" dirty="0" err="1">
                <a:solidFill>
                  <a:schemeClr val="accent6">
                    <a:lumMod val="50000"/>
                  </a:schemeClr>
                </a:solidFill>
              </a:rPr>
              <a:t>void</a:t>
            </a:r>
            <a:r>
              <a:rPr lang="fr-CM" dirty="0">
                <a:solidFill>
                  <a:schemeClr val="accent6">
                    <a:lumMod val="50000"/>
                  </a:schemeClr>
                </a:solidFill>
              </a:rPr>
              <a:t> </a:t>
            </a:r>
            <a:r>
              <a:rPr lang="fr-CM" dirty="0" err="1"/>
              <a:t>MainWindow</a:t>
            </a:r>
            <a:r>
              <a:rPr lang="fr-CM" dirty="0"/>
              <a:t>::</a:t>
            </a:r>
            <a:r>
              <a:rPr lang="fr-CM" dirty="0" err="1"/>
              <a:t>showAccueil</a:t>
            </a:r>
            <a:r>
              <a:rPr lang="fr-CM" dirty="0"/>
              <a:t>() {</a:t>
            </a:r>
          </a:p>
          <a:p>
            <a:r>
              <a:rPr lang="fr-CM" dirty="0"/>
              <a:t>    stack-&gt;</a:t>
            </a:r>
            <a:r>
              <a:rPr lang="fr-CM" dirty="0" err="1"/>
              <a:t>setCurrentIndex</a:t>
            </a:r>
            <a:r>
              <a:rPr lang="fr-CM" dirty="0"/>
              <a:t>(1);</a:t>
            </a:r>
          </a:p>
          <a:p>
            <a:r>
              <a:rPr lang="fr-CM" dirty="0"/>
              <a:t>    </a:t>
            </a:r>
            <a:r>
              <a:rPr lang="fr-CM" dirty="0" err="1"/>
              <a:t>monMenu</a:t>
            </a:r>
            <a:r>
              <a:rPr lang="fr-CM" dirty="0"/>
              <a:t> = </a:t>
            </a:r>
            <a:r>
              <a:rPr lang="fr-CM" dirty="0" err="1"/>
              <a:t>true</a:t>
            </a:r>
            <a:r>
              <a:rPr lang="fr-CM" dirty="0"/>
              <a:t>;  }</a:t>
            </a:r>
          </a:p>
        </p:txBody>
      </p:sp>
    </p:spTree>
    <p:extLst>
      <p:ext uri="{BB962C8B-B14F-4D97-AF65-F5344CB8AC3E}">
        <p14:creationId xmlns:p14="http://schemas.microsoft.com/office/powerpoint/2010/main" val="13530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8FB4C-F71B-4808-887D-4E17E25B3933}"/>
              </a:ext>
            </a:extLst>
          </p:cNvPr>
          <p:cNvSpPr>
            <a:spLocks noGrp="1"/>
          </p:cNvSpPr>
          <p:nvPr>
            <p:ph sz="quarter" idx="13"/>
          </p:nvPr>
        </p:nvSpPr>
        <p:spPr>
          <a:xfrm>
            <a:off x="0" y="0"/>
            <a:ext cx="12192000" cy="6858000"/>
          </a:xfrm>
        </p:spPr>
        <p:txBody>
          <a:bodyPr>
            <a:normAutofit fontScale="70000" lnSpcReduction="20000"/>
          </a:bodyPr>
          <a:lstStyle/>
          <a:p>
            <a:r>
              <a:rPr lang="fr-CM" dirty="0" err="1">
                <a:solidFill>
                  <a:schemeClr val="accent6">
                    <a:lumMod val="75000"/>
                  </a:schemeClr>
                </a:solidFill>
              </a:rPr>
              <a:t>void</a:t>
            </a:r>
            <a:r>
              <a:rPr lang="fr-CM" dirty="0"/>
              <a:t> </a:t>
            </a:r>
            <a:r>
              <a:rPr lang="fr-CM" dirty="0" err="1"/>
              <a:t>MainWindow</a:t>
            </a:r>
            <a:r>
              <a:rPr lang="fr-CM" dirty="0"/>
              <a:t>::</a:t>
            </a:r>
            <a:r>
              <a:rPr lang="fr-CM" dirty="0" err="1"/>
              <a:t>game</a:t>
            </a:r>
            <a:r>
              <a:rPr lang="fr-CM" dirty="0"/>
              <a:t>(){</a:t>
            </a:r>
          </a:p>
          <a:p>
            <a:r>
              <a:rPr lang="fr-CM" dirty="0"/>
              <a:t>    </a:t>
            </a:r>
            <a:r>
              <a:rPr lang="fr-CM" dirty="0" err="1"/>
              <a:t>delete</a:t>
            </a:r>
            <a:r>
              <a:rPr lang="fr-CM" dirty="0"/>
              <a:t> vue;</a:t>
            </a:r>
          </a:p>
          <a:p>
            <a:r>
              <a:rPr lang="fr-CM" dirty="0"/>
              <a:t>    vue = new </a:t>
            </a:r>
            <a:r>
              <a:rPr lang="fr-CM" dirty="0" err="1"/>
              <a:t>QGraphicsView</a:t>
            </a:r>
            <a:r>
              <a:rPr lang="fr-CM" dirty="0"/>
              <a:t>(</a:t>
            </a:r>
            <a:r>
              <a:rPr lang="fr-CM" dirty="0" err="1"/>
              <a:t>this</a:t>
            </a:r>
            <a:r>
              <a:rPr lang="fr-CM" dirty="0"/>
              <a:t>);</a:t>
            </a:r>
          </a:p>
          <a:p>
            <a:r>
              <a:rPr lang="fr-CM" dirty="0"/>
              <a:t>    </a:t>
            </a:r>
            <a:r>
              <a:rPr lang="fr-CM" dirty="0">
                <a:solidFill>
                  <a:schemeClr val="bg1">
                    <a:lumMod val="50000"/>
                  </a:schemeClr>
                </a:solidFill>
              </a:rPr>
              <a:t>// Supprimer les </a:t>
            </a:r>
            <a:r>
              <a:rPr lang="fr-CM" dirty="0" err="1">
                <a:solidFill>
                  <a:schemeClr val="bg1">
                    <a:lumMod val="50000"/>
                  </a:schemeClr>
                </a:solidFill>
              </a:rPr>
              <a:t>scrollbars</a:t>
            </a:r>
            <a:endParaRPr lang="fr-CM" dirty="0">
              <a:solidFill>
                <a:schemeClr val="bg1">
                  <a:lumMod val="50000"/>
                </a:schemeClr>
              </a:solidFill>
            </a:endParaRPr>
          </a:p>
          <a:p>
            <a:r>
              <a:rPr lang="fr-CM" dirty="0"/>
              <a:t>    </a:t>
            </a:r>
            <a:r>
              <a:rPr lang="fr-CM" dirty="0">
                <a:solidFill>
                  <a:schemeClr val="accent1">
                    <a:lumMod val="75000"/>
                  </a:schemeClr>
                </a:solidFill>
              </a:rPr>
              <a:t>if </a:t>
            </a:r>
            <a:r>
              <a:rPr lang="fr-CM" dirty="0"/>
              <a:t>(</a:t>
            </a:r>
            <a:r>
              <a:rPr lang="fr-CM" dirty="0" err="1"/>
              <a:t>monMenu</a:t>
            </a:r>
            <a:r>
              <a:rPr lang="fr-CM" dirty="0"/>
              <a:t>){</a:t>
            </a:r>
          </a:p>
          <a:p>
            <a:r>
              <a:rPr lang="fr-CM" dirty="0"/>
              <a:t>        </a:t>
            </a:r>
            <a:r>
              <a:rPr lang="fr-CM" dirty="0" err="1">
                <a:solidFill>
                  <a:srgbClr val="FF0000"/>
                </a:solidFill>
              </a:rPr>
              <a:t>QMenu</a:t>
            </a:r>
            <a:r>
              <a:rPr lang="fr-CM" dirty="0"/>
              <a:t> *</a:t>
            </a:r>
            <a:r>
              <a:rPr lang="fr-CM" dirty="0" err="1"/>
              <a:t>menuJeu</a:t>
            </a:r>
            <a:r>
              <a:rPr lang="fr-CM" dirty="0"/>
              <a:t> = </a:t>
            </a:r>
            <a:r>
              <a:rPr lang="fr-CM" dirty="0" err="1"/>
              <a:t>menuBar</a:t>
            </a:r>
            <a:r>
              <a:rPr lang="fr-CM" dirty="0"/>
              <a:t>()-&gt;</a:t>
            </a:r>
            <a:r>
              <a:rPr lang="fr-CM" dirty="0" err="1"/>
              <a:t>addMenu</a:t>
            </a:r>
            <a:r>
              <a:rPr lang="fr-CM" dirty="0"/>
              <a:t>("MENU");</a:t>
            </a:r>
          </a:p>
          <a:p>
            <a:r>
              <a:rPr lang="fr-CM" dirty="0"/>
              <a:t>        </a:t>
            </a:r>
            <a:r>
              <a:rPr lang="fr-CM" dirty="0" err="1"/>
              <a:t>fondEcran</a:t>
            </a:r>
            <a:r>
              <a:rPr lang="fr-CM" dirty="0"/>
              <a:t> = </a:t>
            </a:r>
            <a:r>
              <a:rPr lang="fr-CM" dirty="0" err="1"/>
              <a:t>QPixmap</a:t>
            </a:r>
            <a:r>
              <a:rPr lang="fr-CM" dirty="0"/>
              <a:t>(":/</a:t>
            </a:r>
            <a:r>
              <a:rPr lang="fr-CM" dirty="0" err="1"/>
              <a:t>img</a:t>
            </a:r>
            <a:r>
              <a:rPr lang="fr-CM" dirty="0"/>
              <a:t>/background.jpg");</a:t>
            </a:r>
          </a:p>
          <a:p>
            <a:r>
              <a:rPr lang="fr-CM" dirty="0">
                <a:solidFill>
                  <a:schemeClr val="bg1">
                    <a:lumMod val="50000"/>
                  </a:schemeClr>
                </a:solidFill>
              </a:rPr>
              <a:t>        // Comment jouer</a:t>
            </a:r>
          </a:p>
          <a:p>
            <a:r>
              <a:rPr lang="fr-CM" dirty="0">
                <a:solidFill>
                  <a:srgbClr val="FF0000"/>
                </a:solidFill>
              </a:rPr>
              <a:t>        </a:t>
            </a:r>
            <a:r>
              <a:rPr lang="fr-CM" dirty="0" err="1">
                <a:solidFill>
                  <a:srgbClr val="FF0000"/>
                </a:solidFill>
              </a:rPr>
              <a:t>QAction</a:t>
            </a:r>
            <a:r>
              <a:rPr lang="fr-CM" dirty="0">
                <a:solidFill>
                  <a:srgbClr val="FF0000"/>
                </a:solidFill>
              </a:rPr>
              <a:t> </a:t>
            </a:r>
            <a:r>
              <a:rPr lang="fr-CM" dirty="0"/>
              <a:t>*</a:t>
            </a:r>
            <a:r>
              <a:rPr lang="fr-CM" dirty="0" err="1"/>
              <a:t>actionCommentJouer</a:t>
            </a:r>
            <a:r>
              <a:rPr lang="fr-CM" dirty="0"/>
              <a:t> = (</a:t>
            </a:r>
            <a:r>
              <a:rPr lang="fr-CM" dirty="0">
                <a:solidFill>
                  <a:srgbClr val="FF0000"/>
                </a:solidFill>
              </a:rPr>
              <a:t>new </a:t>
            </a:r>
            <a:r>
              <a:rPr lang="fr-CM" dirty="0" err="1">
                <a:solidFill>
                  <a:srgbClr val="FF0000"/>
                </a:solidFill>
              </a:rPr>
              <a:t>QAction</a:t>
            </a:r>
            <a:r>
              <a:rPr lang="fr-CM" dirty="0">
                <a:solidFill>
                  <a:srgbClr val="FF0000"/>
                </a:solidFill>
              </a:rPr>
              <a:t>(</a:t>
            </a:r>
            <a:r>
              <a:rPr lang="fr-CM" dirty="0" err="1">
                <a:solidFill>
                  <a:srgbClr val="FF0000"/>
                </a:solidFill>
              </a:rPr>
              <a:t>QIcon</a:t>
            </a:r>
            <a:r>
              <a:rPr lang="fr-CM" dirty="0">
                <a:solidFill>
                  <a:schemeClr val="accent4">
                    <a:lumMod val="75000"/>
                  </a:schemeClr>
                </a:solidFill>
              </a:rPr>
              <a:t>":/images/images/iconcommentjouer.jpg"),"Comment jouer</a:t>
            </a:r>
            <a:r>
              <a:rPr lang="fr-CM" dirty="0"/>
              <a:t>", </a:t>
            </a:r>
            <a:r>
              <a:rPr lang="fr-CM" dirty="0" err="1"/>
              <a:t>this</a:t>
            </a:r>
            <a:r>
              <a:rPr lang="fr-CM" dirty="0"/>
              <a:t>);</a:t>
            </a:r>
          </a:p>
          <a:p>
            <a:r>
              <a:rPr lang="fr-CM" dirty="0">
                <a:solidFill>
                  <a:srgbClr val="FF0000"/>
                </a:solidFill>
              </a:rPr>
              <a:t>        </a:t>
            </a:r>
            <a:r>
              <a:rPr lang="fr-CM" dirty="0" err="1">
                <a:solidFill>
                  <a:srgbClr val="FF0000"/>
                </a:solidFill>
              </a:rPr>
              <a:t>connect</a:t>
            </a:r>
            <a:r>
              <a:rPr lang="fr-CM" dirty="0"/>
              <a:t>(</a:t>
            </a:r>
            <a:r>
              <a:rPr lang="fr-CM" dirty="0" err="1"/>
              <a:t>actionCommentJouer</a:t>
            </a:r>
            <a:r>
              <a:rPr lang="fr-CM" dirty="0"/>
              <a:t>,&amp;</a:t>
            </a:r>
            <a:r>
              <a:rPr lang="fr-CM" dirty="0" err="1"/>
              <a:t>QAction</a:t>
            </a:r>
            <a:r>
              <a:rPr lang="fr-CM" dirty="0"/>
              <a:t>::</a:t>
            </a:r>
            <a:r>
              <a:rPr lang="fr-CM" dirty="0" err="1"/>
              <a:t>triggered,this</a:t>
            </a:r>
            <a:r>
              <a:rPr lang="fr-CM" dirty="0"/>
              <a:t>, [=](){</a:t>
            </a:r>
          </a:p>
          <a:p>
            <a:r>
              <a:rPr lang="fr-CM" dirty="0"/>
              <a:t>            </a:t>
            </a:r>
            <a:r>
              <a:rPr lang="fr-CM" dirty="0" err="1"/>
              <a:t>FenetreRules</a:t>
            </a:r>
            <a:r>
              <a:rPr lang="fr-CM" dirty="0"/>
              <a:t> </a:t>
            </a:r>
            <a:r>
              <a:rPr lang="fr-CM" dirty="0" err="1"/>
              <a:t>dialog</a:t>
            </a:r>
            <a:r>
              <a:rPr lang="fr-CM" dirty="0"/>
              <a:t>;</a:t>
            </a:r>
          </a:p>
          <a:p>
            <a:r>
              <a:rPr lang="fr-CM" dirty="0"/>
              <a:t>            </a:t>
            </a:r>
            <a:r>
              <a:rPr lang="fr-CM" dirty="0" err="1"/>
              <a:t>dialog.exec</a:t>
            </a:r>
            <a:r>
              <a:rPr lang="fr-CM" dirty="0"/>
              <a:t>(); });</a:t>
            </a:r>
          </a:p>
          <a:p>
            <a:r>
              <a:rPr lang="fr-CM" dirty="0"/>
              <a:t>        </a:t>
            </a:r>
            <a:r>
              <a:rPr lang="fr-CM" dirty="0">
                <a:solidFill>
                  <a:schemeClr val="accent4">
                    <a:lumMod val="75000"/>
                  </a:schemeClr>
                </a:solidFill>
              </a:rPr>
              <a:t>// Recommencer</a:t>
            </a:r>
          </a:p>
          <a:p>
            <a:r>
              <a:rPr lang="fr-CM" dirty="0"/>
              <a:t>        </a:t>
            </a:r>
            <a:r>
              <a:rPr lang="fr-CM" dirty="0" err="1">
                <a:solidFill>
                  <a:srgbClr val="FF0000"/>
                </a:solidFill>
              </a:rPr>
              <a:t>QAction</a:t>
            </a:r>
            <a:r>
              <a:rPr lang="fr-CM" dirty="0"/>
              <a:t> *</a:t>
            </a:r>
            <a:r>
              <a:rPr lang="fr-CM" dirty="0" err="1"/>
              <a:t>actionRecommencer</a:t>
            </a:r>
            <a:r>
              <a:rPr lang="fr-CM" dirty="0"/>
              <a:t> = new </a:t>
            </a:r>
            <a:r>
              <a:rPr lang="fr-CM" dirty="0" err="1">
                <a:solidFill>
                  <a:srgbClr val="FF0000"/>
                </a:solidFill>
              </a:rPr>
              <a:t>QAction</a:t>
            </a:r>
            <a:r>
              <a:rPr lang="fr-CM" dirty="0">
                <a:solidFill>
                  <a:srgbClr val="FF0000"/>
                </a:solidFill>
              </a:rPr>
              <a:t>(</a:t>
            </a:r>
            <a:r>
              <a:rPr lang="fr-CM" dirty="0" err="1">
                <a:solidFill>
                  <a:srgbClr val="FF0000"/>
                </a:solidFill>
              </a:rPr>
              <a:t>QIcon</a:t>
            </a:r>
            <a:r>
              <a:rPr lang="fr-CM" dirty="0">
                <a:solidFill>
                  <a:schemeClr val="accent4">
                    <a:lumMod val="75000"/>
                  </a:schemeClr>
                </a:solidFill>
              </a:rPr>
              <a:t>(":/images/images/iconretry.jpg"),"Recommencer</a:t>
            </a:r>
            <a:r>
              <a:rPr lang="fr-CM" dirty="0"/>
              <a:t>", </a:t>
            </a:r>
            <a:r>
              <a:rPr lang="fr-CM" dirty="0" err="1"/>
              <a:t>this</a:t>
            </a:r>
            <a:r>
              <a:rPr lang="fr-CM" dirty="0"/>
              <a:t>);</a:t>
            </a:r>
          </a:p>
          <a:p>
            <a:r>
              <a:rPr lang="fr-CM" dirty="0">
                <a:solidFill>
                  <a:srgbClr val="FF0000"/>
                </a:solidFill>
              </a:rPr>
              <a:t>        </a:t>
            </a:r>
            <a:r>
              <a:rPr lang="fr-CM" dirty="0" err="1">
                <a:solidFill>
                  <a:srgbClr val="FF0000"/>
                </a:solidFill>
              </a:rPr>
              <a:t>connect</a:t>
            </a:r>
            <a:r>
              <a:rPr lang="fr-CM" dirty="0"/>
              <a:t>(</a:t>
            </a:r>
            <a:r>
              <a:rPr lang="fr-CM" dirty="0" err="1"/>
              <a:t>actionRecommencer</a:t>
            </a:r>
            <a:r>
              <a:rPr lang="fr-CM" dirty="0"/>
              <a:t>, &amp;</a:t>
            </a:r>
            <a:r>
              <a:rPr lang="fr-CM" dirty="0" err="1">
                <a:solidFill>
                  <a:srgbClr val="FF0000"/>
                </a:solidFill>
              </a:rPr>
              <a:t>QAction</a:t>
            </a:r>
            <a:r>
              <a:rPr lang="fr-CM" dirty="0"/>
              <a:t>::</a:t>
            </a:r>
            <a:r>
              <a:rPr lang="fr-CM" dirty="0" err="1"/>
              <a:t>triggered</a:t>
            </a:r>
            <a:r>
              <a:rPr lang="fr-CM" dirty="0"/>
              <a:t>, </a:t>
            </a:r>
            <a:r>
              <a:rPr lang="fr-CM" dirty="0" err="1"/>
              <a:t>this</a:t>
            </a:r>
            <a:r>
              <a:rPr lang="fr-CM" dirty="0"/>
              <a:t>, [=]() {</a:t>
            </a:r>
          </a:p>
          <a:p>
            <a:r>
              <a:rPr lang="fr-CM" dirty="0">
                <a:solidFill>
                  <a:srgbClr val="FF0000"/>
                </a:solidFill>
              </a:rPr>
              <a:t>            </a:t>
            </a:r>
            <a:r>
              <a:rPr lang="fr-CM" dirty="0" err="1">
                <a:solidFill>
                  <a:srgbClr val="FF0000"/>
                </a:solidFill>
              </a:rPr>
              <a:t>QTimer</a:t>
            </a:r>
            <a:r>
              <a:rPr lang="fr-CM" dirty="0"/>
              <a:t>::</a:t>
            </a:r>
            <a:r>
              <a:rPr lang="fr-CM" dirty="0" err="1"/>
              <a:t>singleShot</a:t>
            </a:r>
            <a:r>
              <a:rPr lang="fr-CM" dirty="0"/>
              <a:t>(0, </a:t>
            </a:r>
            <a:r>
              <a:rPr lang="fr-CM" dirty="0" err="1"/>
              <a:t>this</a:t>
            </a:r>
            <a:r>
              <a:rPr lang="fr-CM" dirty="0"/>
              <a:t>, [=]() {</a:t>
            </a:r>
          </a:p>
          <a:p>
            <a:r>
              <a:rPr lang="fr-CM" dirty="0"/>
              <a:t>                </a:t>
            </a:r>
            <a:r>
              <a:rPr lang="fr-CM" dirty="0" err="1"/>
              <a:t>delete</a:t>
            </a:r>
            <a:r>
              <a:rPr lang="fr-CM" dirty="0"/>
              <a:t> jeu;</a:t>
            </a:r>
          </a:p>
          <a:p>
            <a:r>
              <a:rPr lang="fr-CM" dirty="0"/>
              <a:t>                jeu = new </a:t>
            </a:r>
            <a:r>
              <a:rPr lang="fr-CM" dirty="0" err="1"/>
              <a:t>JeuTripeaks</a:t>
            </a:r>
            <a:r>
              <a:rPr lang="fr-CM" dirty="0"/>
              <a:t>(vue);</a:t>
            </a:r>
          </a:p>
          <a:p>
            <a:r>
              <a:rPr lang="fr-CM" dirty="0"/>
              <a:t>                jeu-&gt;</a:t>
            </a:r>
            <a:r>
              <a:rPr lang="fr-CM" dirty="0" err="1"/>
              <a:t>game</a:t>
            </a:r>
            <a:r>
              <a:rPr lang="fr-CM" dirty="0"/>
              <a:t>(); });  });</a:t>
            </a:r>
          </a:p>
        </p:txBody>
      </p:sp>
    </p:spTree>
    <p:extLst>
      <p:ext uri="{BB962C8B-B14F-4D97-AF65-F5344CB8AC3E}">
        <p14:creationId xmlns:p14="http://schemas.microsoft.com/office/powerpoint/2010/main" val="3775116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02111-6D59-4E38-9A96-B8E40C2F57DB}"/>
              </a:ext>
            </a:extLst>
          </p:cNvPr>
          <p:cNvSpPr>
            <a:spLocks noGrp="1"/>
          </p:cNvSpPr>
          <p:nvPr>
            <p:ph sz="quarter" idx="13"/>
          </p:nvPr>
        </p:nvSpPr>
        <p:spPr>
          <a:xfrm>
            <a:off x="-1" y="0"/>
            <a:ext cx="12192001" cy="6858000"/>
          </a:xfrm>
        </p:spPr>
        <p:txBody>
          <a:bodyPr>
            <a:normAutofit fontScale="85000" lnSpcReduction="20000"/>
          </a:bodyPr>
          <a:lstStyle/>
          <a:p>
            <a:r>
              <a:rPr lang="fr-CM" dirty="0">
                <a:solidFill>
                  <a:schemeClr val="bg1">
                    <a:lumMod val="50000"/>
                  </a:schemeClr>
                </a:solidFill>
              </a:rPr>
              <a:t> // Sauvegarde de la partie</a:t>
            </a:r>
          </a:p>
          <a:p>
            <a:r>
              <a:rPr lang="fr-CM" dirty="0">
                <a:solidFill>
                  <a:srgbClr val="FF0000"/>
                </a:solidFill>
              </a:rPr>
              <a:t>        </a:t>
            </a:r>
            <a:r>
              <a:rPr lang="fr-CM" dirty="0" err="1">
                <a:solidFill>
                  <a:srgbClr val="FF0000"/>
                </a:solidFill>
              </a:rPr>
              <a:t>QAction</a:t>
            </a:r>
            <a:r>
              <a:rPr lang="fr-CM" dirty="0">
                <a:solidFill>
                  <a:srgbClr val="FF0000"/>
                </a:solidFill>
              </a:rPr>
              <a:t> </a:t>
            </a:r>
            <a:r>
              <a:rPr lang="fr-CM" dirty="0"/>
              <a:t>*</a:t>
            </a:r>
            <a:r>
              <a:rPr lang="fr-CM" dirty="0" err="1"/>
              <a:t>sauvegardePartie</a:t>
            </a:r>
            <a:r>
              <a:rPr lang="fr-CM" dirty="0"/>
              <a:t> = </a:t>
            </a:r>
            <a:r>
              <a:rPr lang="fr-CM" dirty="0">
                <a:solidFill>
                  <a:schemeClr val="accent1">
                    <a:lumMod val="75000"/>
                  </a:schemeClr>
                </a:solidFill>
              </a:rPr>
              <a:t>new</a:t>
            </a:r>
            <a:r>
              <a:rPr lang="fr-CM" dirty="0">
                <a:solidFill>
                  <a:srgbClr val="FF0000"/>
                </a:solidFill>
              </a:rPr>
              <a:t> </a:t>
            </a:r>
            <a:r>
              <a:rPr lang="fr-CM" dirty="0" err="1">
                <a:solidFill>
                  <a:srgbClr val="FF0000"/>
                </a:solidFill>
              </a:rPr>
              <a:t>QAction</a:t>
            </a:r>
            <a:r>
              <a:rPr lang="fr-CM" dirty="0">
                <a:solidFill>
                  <a:srgbClr val="FF0000"/>
                </a:solidFill>
              </a:rPr>
              <a:t> </a:t>
            </a:r>
            <a:r>
              <a:rPr lang="fr-CM" dirty="0"/>
              <a:t>("</a:t>
            </a:r>
            <a:r>
              <a:rPr lang="fr-CM" dirty="0" err="1"/>
              <a:t>Sauvergarder</a:t>
            </a:r>
            <a:r>
              <a:rPr lang="fr-CM" dirty="0"/>
              <a:t> de la Partie" , </a:t>
            </a:r>
            <a:r>
              <a:rPr lang="fr-CM" dirty="0" err="1"/>
              <a:t>this</a:t>
            </a:r>
            <a:r>
              <a:rPr lang="fr-CM" dirty="0"/>
              <a:t>);</a:t>
            </a:r>
          </a:p>
          <a:p>
            <a:r>
              <a:rPr lang="fr-CM" dirty="0">
                <a:solidFill>
                  <a:srgbClr val="FF0000"/>
                </a:solidFill>
              </a:rPr>
              <a:t>        </a:t>
            </a:r>
            <a:r>
              <a:rPr lang="fr-CM" dirty="0" err="1">
                <a:solidFill>
                  <a:srgbClr val="FF0000"/>
                </a:solidFill>
              </a:rPr>
              <a:t>connect</a:t>
            </a:r>
            <a:r>
              <a:rPr lang="fr-CM" dirty="0"/>
              <a:t>(</a:t>
            </a:r>
            <a:r>
              <a:rPr lang="fr-CM" dirty="0" err="1"/>
              <a:t>sauvegardePartie</a:t>
            </a:r>
            <a:r>
              <a:rPr lang="fr-CM" dirty="0"/>
              <a:t>, &amp;</a:t>
            </a:r>
            <a:r>
              <a:rPr lang="fr-CM" dirty="0" err="1">
                <a:solidFill>
                  <a:srgbClr val="FF0000"/>
                </a:solidFill>
              </a:rPr>
              <a:t>QAction</a:t>
            </a:r>
            <a:r>
              <a:rPr lang="fr-CM" dirty="0">
                <a:solidFill>
                  <a:srgbClr val="FF0000"/>
                </a:solidFill>
              </a:rPr>
              <a:t>:</a:t>
            </a:r>
            <a:r>
              <a:rPr lang="fr-CM" dirty="0"/>
              <a:t>:</a:t>
            </a:r>
            <a:r>
              <a:rPr lang="fr-CM" dirty="0" err="1"/>
              <a:t>triggered</a:t>
            </a:r>
            <a:r>
              <a:rPr lang="fr-CM" dirty="0"/>
              <a:t>, </a:t>
            </a:r>
            <a:r>
              <a:rPr lang="fr-CM" dirty="0" err="1"/>
              <a:t>this</a:t>
            </a:r>
            <a:r>
              <a:rPr lang="fr-CM" dirty="0"/>
              <a:t> , [=](){</a:t>
            </a:r>
          </a:p>
          <a:p>
            <a:r>
              <a:rPr lang="fr-CM" dirty="0"/>
              <a:t>        });</a:t>
            </a:r>
          </a:p>
          <a:p>
            <a:r>
              <a:rPr lang="fr-CM" dirty="0">
                <a:solidFill>
                  <a:schemeClr val="bg1">
                    <a:lumMod val="50000"/>
                  </a:schemeClr>
                </a:solidFill>
              </a:rPr>
              <a:t>        // Sous-menu Option de jeu</a:t>
            </a:r>
          </a:p>
          <a:p>
            <a:r>
              <a:rPr lang="fr-CM" dirty="0">
                <a:solidFill>
                  <a:srgbClr val="FF0000"/>
                </a:solidFill>
              </a:rPr>
              <a:t>        </a:t>
            </a:r>
            <a:r>
              <a:rPr lang="fr-CM" dirty="0" err="1">
                <a:solidFill>
                  <a:srgbClr val="FF0000"/>
                </a:solidFill>
              </a:rPr>
              <a:t>QMenu</a:t>
            </a:r>
            <a:r>
              <a:rPr lang="fr-CM" dirty="0">
                <a:solidFill>
                  <a:srgbClr val="FF0000"/>
                </a:solidFill>
              </a:rPr>
              <a:t> </a:t>
            </a:r>
            <a:r>
              <a:rPr lang="fr-CM" dirty="0"/>
              <a:t>*</a:t>
            </a:r>
            <a:r>
              <a:rPr lang="fr-CM" dirty="0" err="1"/>
              <a:t>menuOptions</a:t>
            </a:r>
            <a:r>
              <a:rPr lang="fr-CM" dirty="0"/>
              <a:t> </a:t>
            </a:r>
            <a:r>
              <a:rPr lang="fr-CM" dirty="0">
                <a:solidFill>
                  <a:schemeClr val="accent1">
                    <a:lumMod val="75000"/>
                  </a:schemeClr>
                </a:solidFill>
              </a:rPr>
              <a:t>= new </a:t>
            </a:r>
            <a:r>
              <a:rPr lang="fr-CM" dirty="0" err="1">
                <a:solidFill>
                  <a:srgbClr val="FF0000"/>
                </a:solidFill>
              </a:rPr>
              <a:t>QMenu</a:t>
            </a:r>
            <a:r>
              <a:rPr lang="fr-CM" dirty="0">
                <a:solidFill>
                  <a:schemeClr val="accent4">
                    <a:lumMod val="75000"/>
                  </a:schemeClr>
                </a:solidFill>
              </a:rPr>
              <a:t>("Option de jeu", </a:t>
            </a:r>
            <a:r>
              <a:rPr lang="fr-CM" dirty="0" err="1">
                <a:solidFill>
                  <a:schemeClr val="accent4">
                    <a:lumMod val="75000"/>
                  </a:schemeClr>
                </a:solidFill>
              </a:rPr>
              <a:t>this</a:t>
            </a:r>
            <a:r>
              <a:rPr lang="fr-CM" dirty="0"/>
              <a:t>);</a:t>
            </a:r>
          </a:p>
          <a:p>
            <a:endParaRPr lang="fr-CM" dirty="0"/>
          </a:p>
          <a:p>
            <a:r>
              <a:rPr lang="fr-CM" dirty="0">
                <a:solidFill>
                  <a:srgbClr val="FF0000"/>
                </a:solidFill>
              </a:rPr>
              <a:t>        </a:t>
            </a:r>
            <a:r>
              <a:rPr lang="fr-CM" dirty="0" err="1">
                <a:solidFill>
                  <a:srgbClr val="FF0000"/>
                </a:solidFill>
              </a:rPr>
              <a:t>QAction</a:t>
            </a:r>
            <a:r>
              <a:rPr lang="fr-CM" dirty="0">
                <a:solidFill>
                  <a:srgbClr val="FF0000"/>
                </a:solidFill>
              </a:rPr>
              <a:t> </a:t>
            </a:r>
            <a:r>
              <a:rPr lang="fr-CM" dirty="0"/>
              <a:t>*</a:t>
            </a:r>
            <a:r>
              <a:rPr lang="fr-CM" dirty="0" err="1"/>
              <a:t>actionMusique</a:t>
            </a:r>
            <a:r>
              <a:rPr lang="fr-CM" dirty="0"/>
              <a:t> = </a:t>
            </a:r>
            <a:r>
              <a:rPr lang="fr-CM" dirty="0">
                <a:solidFill>
                  <a:schemeClr val="accent1">
                    <a:lumMod val="75000"/>
                  </a:schemeClr>
                </a:solidFill>
              </a:rPr>
              <a:t>new</a:t>
            </a:r>
            <a:r>
              <a:rPr lang="fr-CM" dirty="0"/>
              <a:t> </a:t>
            </a:r>
            <a:r>
              <a:rPr lang="fr-CM" dirty="0" err="1">
                <a:solidFill>
                  <a:srgbClr val="FF0000"/>
                </a:solidFill>
              </a:rPr>
              <a:t>QAction</a:t>
            </a:r>
            <a:r>
              <a:rPr lang="fr-CM" dirty="0"/>
              <a:t>("Musique", </a:t>
            </a:r>
            <a:r>
              <a:rPr lang="fr-CM" dirty="0" err="1"/>
              <a:t>this</a:t>
            </a:r>
            <a:r>
              <a:rPr lang="fr-CM" dirty="0"/>
              <a:t>);</a:t>
            </a:r>
          </a:p>
          <a:p>
            <a:r>
              <a:rPr lang="fr-CM" dirty="0"/>
              <a:t>        </a:t>
            </a:r>
            <a:r>
              <a:rPr lang="fr-CM" dirty="0" err="1"/>
              <a:t>actionMusique</a:t>
            </a:r>
            <a:r>
              <a:rPr lang="fr-CM" dirty="0"/>
              <a:t>-&gt;</a:t>
            </a:r>
            <a:r>
              <a:rPr lang="fr-CM" dirty="0" err="1"/>
              <a:t>setCheckable</a:t>
            </a:r>
            <a:r>
              <a:rPr lang="fr-CM" dirty="0"/>
              <a:t>(</a:t>
            </a:r>
            <a:r>
              <a:rPr lang="fr-CM" dirty="0" err="1"/>
              <a:t>true</a:t>
            </a:r>
            <a:r>
              <a:rPr lang="fr-CM" dirty="0"/>
              <a:t>);</a:t>
            </a:r>
          </a:p>
          <a:p>
            <a:r>
              <a:rPr lang="fr-CM" dirty="0"/>
              <a:t>        </a:t>
            </a:r>
            <a:r>
              <a:rPr lang="fr-CM" dirty="0" err="1">
                <a:solidFill>
                  <a:srgbClr val="FF0000"/>
                </a:solidFill>
              </a:rPr>
              <a:t>actionMusique</a:t>
            </a:r>
            <a:r>
              <a:rPr lang="fr-CM" dirty="0"/>
              <a:t>-&gt;</a:t>
            </a:r>
            <a:r>
              <a:rPr lang="fr-CM" dirty="0" err="1"/>
              <a:t>setChecked</a:t>
            </a:r>
            <a:r>
              <a:rPr lang="fr-CM" dirty="0"/>
              <a:t>(</a:t>
            </a:r>
            <a:r>
              <a:rPr lang="fr-CM" dirty="0" err="1"/>
              <a:t>musiqueActive</a:t>
            </a:r>
            <a:r>
              <a:rPr lang="fr-CM" dirty="0"/>
              <a:t>);</a:t>
            </a:r>
          </a:p>
          <a:p>
            <a:r>
              <a:rPr lang="fr-CM" dirty="0">
                <a:solidFill>
                  <a:srgbClr val="FF0000"/>
                </a:solidFill>
              </a:rPr>
              <a:t>        </a:t>
            </a:r>
            <a:r>
              <a:rPr lang="fr-CM" dirty="0" err="1">
                <a:solidFill>
                  <a:srgbClr val="FF0000"/>
                </a:solidFill>
              </a:rPr>
              <a:t>QAction</a:t>
            </a:r>
            <a:r>
              <a:rPr lang="fr-CM" dirty="0">
                <a:solidFill>
                  <a:srgbClr val="FF0000"/>
                </a:solidFill>
              </a:rPr>
              <a:t> </a:t>
            </a:r>
            <a:r>
              <a:rPr lang="fr-CM" dirty="0"/>
              <a:t>*</a:t>
            </a:r>
            <a:r>
              <a:rPr lang="fr-CM" dirty="0" err="1"/>
              <a:t>actionEffets</a:t>
            </a:r>
            <a:r>
              <a:rPr lang="fr-CM" dirty="0"/>
              <a:t> = </a:t>
            </a:r>
            <a:r>
              <a:rPr lang="fr-CM" dirty="0">
                <a:solidFill>
                  <a:srgbClr val="00B0F0"/>
                </a:solidFill>
              </a:rPr>
              <a:t>new</a:t>
            </a:r>
            <a:r>
              <a:rPr lang="fr-CM" dirty="0"/>
              <a:t> </a:t>
            </a:r>
            <a:r>
              <a:rPr lang="fr-CM" dirty="0" err="1">
                <a:solidFill>
                  <a:srgbClr val="FF0000"/>
                </a:solidFill>
              </a:rPr>
              <a:t>QAction</a:t>
            </a:r>
            <a:r>
              <a:rPr lang="fr-CM" dirty="0"/>
              <a:t>("Effets sonores", </a:t>
            </a:r>
            <a:r>
              <a:rPr lang="fr-CM" dirty="0" err="1"/>
              <a:t>this</a:t>
            </a:r>
            <a:r>
              <a:rPr lang="fr-CM" dirty="0"/>
              <a:t>);</a:t>
            </a:r>
          </a:p>
          <a:p>
            <a:r>
              <a:rPr lang="fr-CM" dirty="0"/>
              <a:t>        </a:t>
            </a:r>
            <a:r>
              <a:rPr lang="fr-CM" dirty="0" err="1"/>
              <a:t>actionEffets</a:t>
            </a:r>
            <a:r>
              <a:rPr lang="fr-CM" dirty="0"/>
              <a:t>-&gt;</a:t>
            </a:r>
            <a:r>
              <a:rPr lang="fr-CM" dirty="0" err="1"/>
              <a:t>setCheckable</a:t>
            </a:r>
            <a:r>
              <a:rPr lang="fr-CM" dirty="0"/>
              <a:t>(</a:t>
            </a:r>
            <a:r>
              <a:rPr lang="fr-CM" dirty="0" err="1"/>
              <a:t>true</a:t>
            </a:r>
            <a:r>
              <a:rPr lang="fr-CM" dirty="0"/>
              <a:t>);</a:t>
            </a:r>
          </a:p>
          <a:p>
            <a:r>
              <a:rPr lang="fr-CM" dirty="0"/>
              <a:t>        </a:t>
            </a:r>
            <a:r>
              <a:rPr lang="fr-CM" dirty="0" err="1"/>
              <a:t>actionEffets</a:t>
            </a:r>
            <a:r>
              <a:rPr lang="fr-CM" dirty="0"/>
              <a:t>-&gt;</a:t>
            </a:r>
            <a:r>
              <a:rPr lang="fr-CM" dirty="0" err="1"/>
              <a:t>setChecked</a:t>
            </a:r>
            <a:r>
              <a:rPr lang="fr-CM" dirty="0"/>
              <a:t>(</a:t>
            </a:r>
            <a:r>
              <a:rPr lang="fr-CM" dirty="0" err="1"/>
              <a:t>effetsActifs</a:t>
            </a:r>
            <a:r>
              <a:rPr lang="fr-CM" dirty="0"/>
              <a:t>);</a:t>
            </a:r>
          </a:p>
          <a:p>
            <a:r>
              <a:rPr lang="fr-CM" dirty="0">
                <a:solidFill>
                  <a:srgbClr val="FF0000"/>
                </a:solidFill>
              </a:rPr>
              <a:t>        </a:t>
            </a:r>
            <a:r>
              <a:rPr lang="fr-CM" dirty="0" err="1">
                <a:solidFill>
                  <a:srgbClr val="FF0000"/>
                </a:solidFill>
              </a:rPr>
              <a:t>connect</a:t>
            </a:r>
            <a:r>
              <a:rPr lang="fr-CM" dirty="0"/>
              <a:t>(</a:t>
            </a:r>
            <a:r>
              <a:rPr lang="fr-CM" dirty="0" err="1"/>
              <a:t>actionMusique</a:t>
            </a:r>
            <a:r>
              <a:rPr lang="fr-CM" dirty="0"/>
              <a:t>, &amp;</a:t>
            </a:r>
            <a:r>
              <a:rPr lang="fr-CM" dirty="0" err="1">
                <a:solidFill>
                  <a:srgbClr val="FF0000"/>
                </a:solidFill>
              </a:rPr>
              <a:t>QAction</a:t>
            </a:r>
            <a:r>
              <a:rPr lang="fr-CM" dirty="0"/>
              <a:t>::</a:t>
            </a:r>
            <a:r>
              <a:rPr lang="fr-CM" dirty="0" err="1"/>
              <a:t>toggled</a:t>
            </a:r>
            <a:r>
              <a:rPr lang="fr-CM" dirty="0"/>
              <a:t>, </a:t>
            </a:r>
            <a:r>
              <a:rPr lang="fr-CM" dirty="0" err="1"/>
              <a:t>this</a:t>
            </a:r>
            <a:r>
              <a:rPr lang="fr-CM" dirty="0"/>
              <a:t>, [=](</a:t>
            </a:r>
            <a:r>
              <a:rPr lang="fr-CM" dirty="0" err="1"/>
              <a:t>bool</a:t>
            </a:r>
            <a:r>
              <a:rPr lang="fr-CM" dirty="0"/>
              <a:t> </a:t>
            </a:r>
            <a:r>
              <a:rPr lang="fr-CM" dirty="0" err="1"/>
              <a:t>checked</a:t>
            </a:r>
            <a:r>
              <a:rPr lang="fr-CM" dirty="0"/>
              <a:t>) {</a:t>
            </a:r>
          </a:p>
          <a:p>
            <a:r>
              <a:rPr lang="fr-CM" dirty="0"/>
              <a:t>            </a:t>
            </a:r>
            <a:r>
              <a:rPr lang="fr-CM" dirty="0" err="1"/>
              <a:t>musiqueActive</a:t>
            </a:r>
            <a:r>
              <a:rPr lang="fr-CM" dirty="0"/>
              <a:t> = </a:t>
            </a:r>
            <a:r>
              <a:rPr lang="fr-CM" dirty="0" err="1"/>
              <a:t>checked</a:t>
            </a:r>
            <a:r>
              <a:rPr lang="fr-CM" dirty="0"/>
              <a:t>;</a:t>
            </a:r>
          </a:p>
          <a:p>
            <a:r>
              <a:rPr lang="fr-CM" dirty="0"/>
              <a:t>            </a:t>
            </a:r>
            <a:r>
              <a:rPr lang="fr-CM" dirty="0" err="1"/>
              <a:t>mettreAJourMusique</a:t>
            </a:r>
            <a:r>
              <a:rPr lang="fr-CM" dirty="0"/>
              <a:t>();</a:t>
            </a:r>
          </a:p>
          <a:p>
            <a:r>
              <a:rPr lang="fr-CM" dirty="0"/>
              <a:t>        });</a:t>
            </a:r>
          </a:p>
          <a:p>
            <a:endParaRPr lang="fr-CM" dirty="0"/>
          </a:p>
        </p:txBody>
      </p:sp>
    </p:spTree>
    <p:extLst>
      <p:ext uri="{BB962C8B-B14F-4D97-AF65-F5344CB8AC3E}">
        <p14:creationId xmlns:p14="http://schemas.microsoft.com/office/powerpoint/2010/main" val="350501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7BB33-2CBD-40FF-A586-66E9A3BFD5A8}"/>
              </a:ext>
            </a:extLst>
          </p:cNvPr>
          <p:cNvSpPr>
            <a:spLocks noGrp="1"/>
          </p:cNvSpPr>
          <p:nvPr>
            <p:ph sz="quarter" idx="13"/>
          </p:nvPr>
        </p:nvSpPr>
        <p:spPr>
          <a:xfrm>
            <a:off x="0" y="94130"/>
            <a:ext cx="12192000" cy="6763870"/>
          </a:xfrm>
        </p:spPr>
        <p:txBody>
          <a:bodyPr>
            <a:normAutofit fontScale="85000" lnSpcReduction="20000"/>
          </a:bodyPr>
          <a:lstStyle/>
          <a:p>
            <a:r>
              <a:rPr lang="fr-CM" dirty="0">
                <a:solidFill>
                  <a:srgbClr val="FF0000"/>
                </a:solidFill>
              </a:rPr>
              <a:t> </a:t>
            </a:r>
            <a:r>
              <a:rPr lang="fr-CM" dirty="0" err="1">
                <a:solidFill>
                  <a:srgbClr val="FF0000"/>
                </a:solidFill>
              </a:rPr>
              <a:t>connect</a:t>
            </a:r>
            <a:r>
              <a:rPr lang="fr-CM" dirty="0"/>
              <a:t>(</a:t>
            </a:r>
            <a:r>
              <a:rPr lang="fr-CM" dirty="0" err="1"/>
              <a:t>actionEffets</a:t>
            </a:r>
            <a:r>
              <a:rPr lang="fr-CM" dirty="0"/>
              <a:t>, &amp;</a:t>
            </a:r>
            <a:r>
              <a:rPr lang="fr-CM" dirty="0" err="1">
                <a:solidFill>
                  <a:srgbClr val="FF0000"/>
                </a:solidFill>
              </a:rPr>
              <a:t>QAction</a:t>
            </a:r>
            <a:r>
              <a:rPr lang="fr-CM" dirty="0">
                <a:solidFill>
                  <a:srgbClr val="FF0000"/>
                </a:solidFill>
              </a:rPr>
              <a:t>:</a:t>
            </a:r>
            <a:r>
              <a:rPr lang="fr-CM" dirty="0"/>
              <a:t>:</a:t>
            </a:r>
            <a:r>
              <a:rPr lang="fr-CM" dirty="0" err="1"/>
              <a:t>toggled</a:t>
            </a:r>
            <a:r>
              <a:rPr lang="fr-CM" dirty="0"/>
              <a:t>, </a:t>
            </a:r>
            <a:r>
              <a:rPr lang="fr-CM" dirty="0" err="1"/>
              <a:t>this</a:t>
            </a:r>
            <a:r>
              <a:rPr lang="fr-CM" dirty="0"/>
              <a:t>, [=](</a:t>
            </a:r>
            <a:r>
              <a:rPr lang="fr-CM" dirty="0" err="1"/>
              <a:t>bool</a:t>
            </a:r>
            <a:r>
              <a:rPr lang="fr-CM" dirty="0"/>
              <a:t> </a:t>
            </a:r>
            <a:r>
              <a:rPr lang="fr-CM" dirty="0" err="1"/>
              <a:t>checked</a:t>
            </a:r>
            <a:r>
              <a:rPr lang="fr-CM" dirty="0"/>
              <a:t>) {</a:t>
            </a:r>
          </a:p>
          <a:p>
            <a:r>
              <a:rPr lang="fr-CM" dirty="0"/>
              <a:t>            </a:t>
            </a:r>
            <a:r>
              <a:rPr lang="fr-CM" dirty="0" err="1"/>
              <a:t>effetsActifs</a:t>
            </a:r>
            <a:r>
              <a:rPr lang="fr-CM" dirty="0"/>
              <a:t> = </a:t>
            </a:r>
            <a:r>
              <a:rPr lang="fr-CM" dirty="0" err="1"/>
              <a:t>checked</a:t>
            </a:r>
            <a:r>
              <a:rPr lang="fr-CM" dirty="0"/>
              <a:t>;</a:t>
            </a:r>
          </a:p>
          <a:p>
            <a:r>
              <a:rPr lang="fr-CM" dirty="0"/>
              <a:t>            </a:t>
            </a:r>
            <a:r>
              <a:rPr lang="fr-CM" dirty="0" err="1"/>
              <a:t>mettreAJourEffets</a:t>
            </a:r>
            <a:r>
              <a:rPr lang="fr-CM" dirty="0"/>
              <a:t>();</a:t>
            </a:r>
          </a:p>
          <a:p>
            <a:r>
              <a:rPr lang="fr-CM" dirty="0"/>
              <a:t>        });</a:t>
            </a:r>
          </a:p>
          <a:p>
            <a:r>
              <a:rPr lang="fr-CM" dirty="0"/>
              <a:t>        </a:t>
            </a:r>
            <a:r>
              <a:rPr lang="fr-CM" dirty="0" err="1"/>
              <a:t>menuOptions</a:t>
            </a:r>
            <a:r>
              <a:rPr lang="fr-CM" dirty="0"/>
              <a:t>-&gt;</a:t>
            </a:r>
            <a:r>
              <a:rPr lang="fr-CM" dirty="0" err="1"/>
              <a:t>addAction</a:t>
            </a:r>
            <a:r>
              <a:rPr lang="fr-CM" dirty="0"/>
              <a:t>(</a:t>
            </a:r>
            <a:r>
              <a:rPr lang="fr-CM" dirty="0" err="1"/>
              <a:t>actionMusique</a:t>
            </a:r>
            <a:r>
              <a:rPr lang="fr-CM" dirty="0"/>
              <a:t>);</a:t>
            </a:r>
          </a:p>
          <a:p>
            <a:r>
              <a:rPr lang="fr-CM" dirty="0"/>
              <a:t>        </a:t>
            </a:r>
            <a:r>
              <a:rPr lang="fr-CM" dirty="0" err="1"/>
              <a:t>menuOptions</a:t>
            </a:r>
            <a:r>
              <a:rPr lang="fr-CM" dirty="0"/>
              <a:t>-&gt;</a:t>
            </a:r>
            <a:r>
              <a:rPr lang="fr-CM" dirty="0" err="1"/>
              <a:t>addAction</a:t>
            </a:r>
            <a:r>
              <a:rPr lang="fr-CM" dirty="0"/>
              <a:t>(</a:t>
            </a:r>
            <a:r>
              <a:rPr lang="fr-CM" dirty="0" err="1"/>
              <a:t>actionEffets</a:t>
            </a:r>
            <a:r>
              <a:rPr lang="fr-CM" dirty="0"/>
              <a:t>);</a:t>
            </a:r>
          </a:p>
          <a:p>
            <a:r>
              <a:rPr lang="fr-CM" dirty="0">
                <a:solidFill>
                  <a:schemeClr val="bg1">
                    <a:lumMod val="50000"/>
                  </a:schemeClr>
                </a:solidFill>
              </a:rPr>
              <a:t>        // A propos</a:t>
            </a:r>
          </a:p>
          <a:p>
            <a:r>
              <a:rPr lang="fr-CM" dirty="0"/>
              <a:t>        </a:t>
            </a:r>
            <a:r>
              <a:rPr lang="fr-CM" dirty="0" err="1"/>
              <a:t>QAction</a:t>
            </a:r>
            <a:r>
              <a:rPr lang="fr-CM" dirty="0"/>
              <a:t> *</a:t>
            </a:r>
            <a:r>
              <a:rPr lang="fr-CM" dirty="0" err="1"/>
              <a:t>actionAPropos</a:t>
            </a:r>
            <a:r>
              <a:rPr lang="fr-CM" dirty="0"/>
              <a:t> = new </a:t>
            </a:r>
            <a:r>
              <a:rPr lang="fr-CM" dirty="0" err="1"/>
              <a:t>QAction</a:t>
            </a:r>
            <a:r>
              <a:rPr lang="fr-CM" dirty="0"/>
              <a:t>(</a:t>
            </a:r>
            <a:r>
              <a:rPr lang="fr-CM" dirty="0" err="1"/>
              <a:t>QIcon</a:t>
            </a:r>
            <a:r>
              <a:rPr lang="fr-CM" dirty="0"/>
              <a:t>(":/images/images/iconpropos.jpg"),"A Propos", </a:t>
            </a:r>
            <a:r>
              <a:rPr lang="fr-CM" dirty="0" err="1"/>
              <a:t>this</a:t>
            </a:r>
            <a:r>
              <a:rPr lang="fr-CM" dirty="0"/>
              <a:t>);</a:t>
            </a:r>
          </a:p>
          <a:p>
            <a:r>
              <a:rPr lang="fr-CM" dirty="0">
                <a:solidFill>
                  <a:schemeClr val="bg1">
                    <a:lumMod val="50000"/>
                  </a:schemeClr>
                </a:solidFill>
              </a:rPr>
              <a:t>        //</a:t>
            </a:r>
            <a:r>
              <a:rPr lang="fr-CM" dirty="0" err="1">
                <a:solidFill>
                  <a:schemeClr val="bg1">
                    <a:lumMod val="50000"/>
                  </a:schemeClr>
                </a:solidFill>
              </a:rPr>
              <a:t>connect</a:t>
            </a:r>
            <a:r>
              <a:rPr lang="fr-CM" dirty="0">
                <a:solidFill>
                  <a:schemeClr val="bg1">
                    <a:lumMod val="50000"/>
                  </a:schemeClr>
                </a:solidFill>
              </a:rPr>
              <a:t>(</a:t>
            </a:r>
            <a:r>
              <a:rPr lang="fr-CM" dirty="0" err="1">
                <a:solidFill>
                  <a:schemeClr val="bg1">
                    <a:lumMod val="50000"/>
                  </a:schemeClr>
                </a:solidFill>
              </a:rPr>
              <a:t>actionAPropos</a:t>
            </a:r>
            <a:r>
              <a:rPr lang="fr-CM" dirty="0">
                <a:solidFill>
                  <a:schemeClr val="bg1">
                    <a:lumMod val="50000"/>
                  </a:schemeClr>
                </a:solidFill>
              </a:rPr>
              <a:t>, &amp;</a:t>
            </a:r>
            <a:r>
              <a:rPr lang="fr-CM" dirty="0" err="1">
                <a:solidFill>
                  <a:schemeClr val="bg1">
                    <a:lumMod val="50000"/>
                  </a:schemeClr>
                </a:solidFill>
              </a:rPr>
              <a:t>QAction</a:t>
            </a:r>
            <a:r>
              <a:rPr lang="fr-CM" dirty="0">
                <a:solidFill>
                  <a:schemeClr val="bg1">
                    <a:lumMod val="50000"/>
                  </a:schemeClr>
                </a:solidFill>
              </a:rPr>
              <a:t>::</a:t>
            </a:r>
            <a:r>
              <a:rPr lang="fr-CM" dirty="0" err="1">
                <a:solidFill>
                  <a:schemeClr val="bg1">
                    <a:lumMod val="50000"/>
                  </a:schemeClr>
                </a:solidFill>
              </a:rPr>
              <a:t>triggered</a:t>
            </a:r>
            <a:r>
              <a:rPr lang="fr-CM" dirty="0">
                <a:solidFill>
                  <a:schemeClr val="bg1">
                    <a:lumMod val="50000"/>
                  </a:schemeClr>
                </a:solidFill>
              </a:rPr>
              <a:t>, </a:t>
            </a:r>
            <a:r>
              <a:rPr lang="fr-CM" dirty="0" err="1">
                <a:solidFill>
                  <a:schemeClr val="bg1">
                    <a:lumMod val="50000"/>
                  </a:schemeClr>
                </a:solidFill>
              </a:rPr>
              <a:t>this</a:t>
            </a:r>
            <a:r>
              <a:rPr lang="fr-CM" dirty="0">
                <a:solidFill>
                  <a:schemeClr val="bg1">
                    <a:lumMod val="50000"/>
                  </a:schemeClr>
                </a:solidFill>
              </a:rPr>
              <a:t>, []() {</a:t>
            </a:r>
          </a:p>
          <a:p>
            <a:r>
              <a:rPr lang="fr-CM" dirty="0">
                <a:solidFill>
                  <a:schemeClr val="bg1">
                    <a:lumMod val="50000"/>
                  </a:schemeClr>
                </a:solidFill>
              </a:rPr>
              <a:t>        //</a:t>
            </a:r>
            <a:r>
              <a:rPr lang="fr-CM" dirty="0" err="1">
                <a:solidFill>
                  <a:schemeClr val="bg1">
                    <a:lumMod val="50000"/>
                  </a:schemeClr>
                </a:solidFill>
              </a:rPr>
              <a:t>QMessageBox</a:t>
            </a:r>
            <a:r>
              <a:rPr lang="fr-CM" dirty="0">
                <a:solidFill>
                  <a:schemeClr val="bg1">
                    <a:lumMod val="50000"/>
                  </a:schemeClr>
                </a:solidFill>
              </a:rPr>
              <a:t>::information(</a:t>
            </a:r>
            <a:r>
              <a:rPr lang="fr-CM" dirty="0" err="1">
                <a:solidFill>
                  <a:schemeClr val="bg1">
                    <a:lumMod val="50000"/>
                  </a:schemeClr>
                </a:solidFill>
              </a:rPr>
              <a:t>nullptr</a:t>
            </a:r>
            <a:r>
              <a:rPr lang="fr-CM" dirty="0">
                <a:solidFill>
                  <a:schemeClr val="bg1">
                    <a:lumMod val="50000"/>
                  </a:schemeClr>
                </a:solidFill>
              </a:rPr>
              <a:t>, "A propos",</a:t>
            </a:r>
          </a:p>
          <a:p>
            <a:r>
              <a:rPr lang="fr-CM" dirty="0">
                <a:solidFill>
                  <a:schemeClr val="bg1">
                    <a:lumMod val="50000"/>
                  </a:schemeClr>
                </a:solidFill>
              </a:rPr>
              <a:t>        //  "texte");</a:t>
            </a:r>
          </a:p>
          <a:p>
            <a:r>
              <a:rPr lang="fr-CM" dirty="0">
                <a:solidFill>
                  <a:srgbClr val="FF0000"/>
                </a:solidFill>
              </a:rPr>
              <a:t>        </a:t>
            </a:r>
            <a:r>
              <a:rPr lang="fr-CM" dirty="0" err="1">
                <a:solidFill>
                  <a:srgbClr val="FF0000"/>
                </a:solidFill>
              </a:rPr>
              <a:t>connect</a:t>
            </a:r>
            <a:r>
              <a:rPr lang="fr-CM" dirty="0"/>
              <a:t>(</a:t>
            </a:r>
            <a:r>
              <a:rPr lang="fr-CM" dirty="0" err="1"/>
              <a:t>actionAPropos</a:t>
            </a:r>
            <a:r>
              <a:rPr lang="fr-CM" dirty="0"/>
              <a:t>,&amp;</a:t>
            </a:r>
            <a:r>
              <a:rPr lang="fr-CM" dirty="0" err="1">
                <a:solidFill>
                  <a:srgbClr val="FF0000"/>
                </a:solidFill>
              </a:rPr>
              <a:t>QAction</a:t>
            </a:r>
            <a:r>
              <a:rPr lang="fr-CM" dirty="0"/>
              <a:t>::</a:t>
            </a:r>
            <a:r>
              <a:rPr lang="fr-CM" dirty="0" err="1"/>
              <a:t>triggered,this</a:t>
            </a:r>
            <a:r>
              <a:rPr lang="fr-CM" dirty="0"/>
              <a:t>,[=](){</a:t>
            </a:r>
          </a:p>
          <a:p>
            <a:r>
              <a:rPr lang="fr-CM" dirty="0">
                <a:solidFill>
                  <a:schemeClr val="bg1">
                    <a:lumMod val="50000"/>
                  </a:schemeClr>
                </a:solidFill>
              </a:rPr>
              <a:t>            //</a:t>
            </a:r>
            <a:r>
              <a:rPr lang="fr-CM" dirty="0" err="1">
                <a:solidFill>
                  <a:schemeClr val="bg1">
                    <a:lumMod val="50000"/>
                  </a:schemeClr>
                </a:solidFill>
              </a:rPr>
              <a:t>FenetrePropos</a:t>
            </a:r>
            <a:r>
              <a:rPr lang="fr-CM" dirty="0">
                <a:solidFill>
                  <a:schemeClr val="bg1">
                    <a:lumMod val="50000"/>
                  </a:schemeClr>
                </a:solidFill>
              </a:rPr>
              <a:t> *</a:t>
            </a:r>
            <a:r>
              <a:rPr lang="fr-CM" dirty="0" err="1">
                <a:solidFill>
                  <a:schemeClr val="bg1">
                    <a:lumMod val="50000"/>
                  </a:schemeClr>
                </a:solidFill>
              </a:rPr>
              <a:t>fenetrep</a:t>
            </a:r>
            <a:r>
              <a:rPr lang="fr-CM" dirty="0">
                <a:solidFill>
                  <a:schemeClr val="bg1">
                    <a:lumMod val="50000"/>
                  </a:schemeClr>
                </a:solidFill>
              </a:rPr>
              <a:t> = new </a:t>
            </a:r>
            <a:r>
              <a:rPr lang="fr-CM" dirty="0" err="1">
                <a:solidFill>
                  <a:schemeClr val="bg1">
                    <a:lumMod val="50000"/>
                  </a:schemeClr>
                </a:solidFill>
              </a:rPr>
              <a:t>FenetrePropos</a:t>
            </a:r>
            <a:r>
              <a:rPr lang="fr-CM" dirty="0">
                <a:solidFill>
                  <a:schemeClr val="bg1">
                    <a:lumMod val="50000"/>
                  </a:schemeClr>
                </a:solidFill>
              </a:rPr>
              <a:t>(</a:t>
            </a:r>
            <a:r>
              <a:rPr lang="fr-CM" dirty="0" err="1">
                <a:solidFill>
                  <a:schemeClr val="bg1">
                    <a:lumMod val="50000"/>
                  </a:schemeClr>
                </a:solidFill>
              </a:rPr>
              <a:t>this</a:t>
            </a:r>
            <a:r>
              <a:rPr lang="fr-CM" dirty="0">
                <a:solidFill>
                  <a:schemeClr val="bg1">
                    <a:lumMod val="50000"/>
                  </a:schemeClr>
                </a:solidFill>
              </a:rPr>
              <a:t>);</a:t>
            </a:r>
          </a:p>
          <a:p>
            <a:r>
              <a:rPr lang="fr-CM" dirty="0">
                <a:solidFill>
                  <a:schemeClr val="bg1">
                    <a:lumMod val="50000"/>
                  </a:schemeClr>
                </a:solidFill>
              </a:rPr>
              <a:t>            //</a:t>
            </a:r>
            <a:r>
              <a:rPr lang="fr-CM" dirty="0" err="1">
                <a:solidFill>
                  <a:schemeClr val="bg1">
                    <a:lumMod val="50000"/>
                  </a:schemeClr>
                </a:solidFill>
              </a:rPr>
              <a:t>fenetrep</a:t>
            </a:r>
            <a:r>
              <a:rPr lang="fr-CM" dirty="0">
                <a:solidFill>
                  <a:schemeClr val="bg1">
                    <a:lumMod val="50000"/>
                  </a:schemeClr>
                </a:solidFill>
              </a:rPr>
              <a:t>-&gt;</a:t>
            </a:r>
            <a:r>
              <a:rPr lang="fr-CM" dirty="0" err="1">
                <a:solidFill>
                  <a:schemeClr val="bg1">
                    <a:lumMod val="50000"/>
                  </a:schemeClr>
                </a:solidFill>
              </a:rPr>
              <a:t>exec</a:t>
            </a:r>
            <a:r>
              <a:rPr lang="fr-CM" dirty="0">
                <a:solidFill>
                  <a:schemeClr val="bg1">
                    <a:lumMod val="50000"/>
                  </a:schemeClr>
                </a:solidFill>
              </a:rPr>
              <a:t>();</a:t>
            </a:r>
          </a:p>
          <a:p>
            <a:r>
              <a:rPr lang="fr-CM" dirty="0"/>
              <a:t>            </a:t>
            </a:r>
            <a:r>
              <a:rPr lang="fr-CM" dirty="0" err="1"/>
              <a:t>FenetrePropos</a:t>
            </a:r>
            <a:r>
              <a:rPr lang="fr-CM" dirty="0"/>
              <a:t> </a:t>
            </a:r>
            <a:r>
              <a:rPr lang="fr-CM" dirty="0" err="1"/>
              <a:t>dialog</a:t>
            </a:r>
            <a:r>
              <a:rPr lang="fr-CM" dirty="0"/>
              <a:t>;</a:t>
            </a:r>
          </a:p>
          <a:p>
            <a:r>
              <a:rPr lang="fr-CM" dirty="0"/>
              <a:t>            </a:t>
            </a:r>
            <a:r>
              <a:rPr lang="fr-CM" dirty="0" err="1"/>
              <a:t>dialog.exec</a:t>
            </a:r>
            <a:r>
              <a:rPr lang="fr-CM" dirty="0"/>
              <a:t>();</a:t>
            </a:r>
          </a:p>
          <a:p>
            <a:r>
              <a:rPr lang="fr-CM" dirty="0"/>
              <a:t>        });</a:t>
            </a:r>
          </a:p>
        </p:txBody>
      </p:sp>
    </p:spTree>
    <p:extLst>
      <p:ext uri="{BB962C8B-B14F-4D97-AF65-F5344CB8AC3E}">
        <p14:creationId xmlns:p14="http://schemas.microsoft.com/office/powerpoint/2010/main" val="3264662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C0B97-6914-4DBA-92C9-D913F009D5D6}"/>
              </a:ext>
            </a:extLst>
          </p:cNvPr>
          <p:cNvSpPr>
            <a:spLocks noGrp="1"/>
          </p:cNvSpPr>
          <p:nvPr>
            <p:ph sz="quarter" idx="13"/>
          </p:nvPr>
        </p:nvSpPr>
        <p:spPr>
          <a:xfrm>
            <a:off x="0" y="0"/>
            <a:ext cx="12192000" cy="6858000"/>
          </a:xfrm>
        </p:spPr>
        <p:txBody>
          <a:bodyPr>
            <a:normAutofit/>
          </a:bodyPr>
          <a:lstStyle/>
          <a:p>
            <a:r>
              <a:rPr lang="fr-CM" sz="1800" dirty="0"/>
              <a:t> </a:t>
            </a:r>
            <a:r>
              <a:rPr lang="fr-CM" sz="1800" dirty="0">
                <a:solidFill>
                  <a:schemeClr val="bg1">
                    <a:lumMod val="50000"/>
                  </a:schemeClr>
                </a:solidFill>
              </a:rPr>
              <a:t>// Quitter</a:t>
            </a:r>
          </a:p>
          <a:p>
            <a:r>
              <a:rPr lang="fr-CM" sz="1800" dirty="0">
                <a:solidFill>
                  <a:srgbClr val="FF0000"/>
                </a:solidFill>
              </a:rPr>
              <a:t>        </a:t>
            </a:r>
            <a:r>
              <a:rPr lang="fr-CM" sz="1800" dirty="0" err="1">
                <a:solidFill>
                  <a:srgbClr val="FF0000"/>
                </a:solidFill>
              </a:rPr>
              <a:t>QAction</a:t>
            </a:r>
            <a:r>
              <a:rPr lang="fr-CM" sz="1800" dirty="0">
                <a:solidFill>
                  <a:srgbClr val="FF0000"/>
                </a:solidFill>
              </a:rPr>
              <a:t> </a:t>
            </a:r>
            <a:r>
              <a:rPr lang="fr-CM" sz="1800" dirty="0"/>
              <a:t>*</a:t>
            </a:r>
            <a:r>
              <a:rPr lang="fr-CM" sz="1800" dirty="0" err="1"/>
              <a:t>actionQuitter</a:t>
            </a:r>
            <a:r>
              <a:rPr lang="fr-CM" sz="1800" dirty="0"/>
              <a:t> = </a:t>
            </a:r>
            <a:r>
              <a:rPr lang="fr-CM" sz="1800" dirty="0">
                <a:solidFill>
                  <a:schemeClr val="accent1">
                    <a:lumMod val="75000"/>
                  </a:schemeClr>
                </a:solidFill>
              </a:rPr>
              <a:t>new</a:t>
            </a:r>
            <a:r>
              <a:rPr lang="fr-CM" sz="1800" dirty="0">
                <a:solidFill>
                  <a:srgbClr val="FF0000"/>
                </a:solidFill>
              </a:rPr>
              <a:t> </a:t>
            </a:r>
            <a:r>
              <a:rPr lang="fr-CM" sz="1800" dirty="0" err="1">
                <a:solidFill>
                  <a:srgbClr val="FF0000"/>
                </a:solidFill>
              </a:rPr>
              <a:t>QAction</a:t>
            </a:r>
            <a:r>
              <a:rPr lang="fr-CM" sz="1800" dirty="0">
                <a:solidFill>
                  <a:srgbClr val="FF0000"/>
                </a:solidFill>
              </a:rPr>
              <a:t>(</a:t>
            </a:r>
            <a:r>
              <a:rPr lang="fr-CM" sz="1800" dirty="0" err="1">
                <a:solidFill>
                  <a:srgbClr val="FF0000"/>
                </a:solidFill>
              </a:rPr>
              <a:t>QIcon</a:t>
            </a:r>
            <a:r>
              <a:rPr lang="fr-CM" sz="1800" dirty="0">
                <a:solidFill>
                  <a:schemeClr val="accent4">
                    <a:lumMod val="75000"/>
                  </a:schemeClr>
                </a:solidFill>
              </a:rPr>
              <a:t>(":/images/images/iconquit.jpg"),"Quitter", </a:t>
            </a:r>
            <a:r>
              <a:rPr lang="fr-CM" sz="1800" dirty="0" err="1"/>
              <a:t>this</a:t>
            </a:r>
            <a:r>
              <a:rPr lang="fr-CM" sz="1800" dirty="0"/>
              <a:t>);</a:t>
            </a:r>
          </a:p>
          <a:p>
            <a:r>
              <a:rPr lang="fr-CM" sz="1800" dirty="0"/>
              <a:t>        </a:t>
            </a:r>
            <a:r>
              <a:rPr lang="fr-CM" sz="1800" dirty="0" err="1"/>
              <a:t>actionQuitter</a:t>
            </a:r>
            <a:r>
              <a:rPr lang="fr-CM" sz="1800" dirty="0"/>
              <a:t>-&gt;</a:t>
            </a:r>
            <a:r>
              <a:rPr lang="fr-CM" sz="1800" dirty="0" err="1"/>
              <a:t>setShortcut</a:t>
            </a:r>
            <a:r>
              <a:rPr lang="fr-CM" sz="1800" dirty="0">
                <a:solidFill>
                  <a:srgbClr val="FF0000"/>
                </a:solidFill>
              </a:rPr>
              <a:t>(</a:t>
            </a:r>
            <a:r>
              <a:rPr lang="fr-CM" sz="1800" dirty="0" err="1">
                <a:solidFill>
                  <a:srgbClr val="FF0000"/>
                </a:solidFill>
              </a:rPr>
              <a:t>QKeySequence</a:t>
            </a:r>
            <a:r>
              <a:rPr lang="fr-CM" sz="1800" dirty="0"/>
              <a:t>("</a:t>
            </a:r>
            <a:r>
              <a:rPr lang="fr-CM" sz="1800" dirty="0" err="1"/>
              <a:t>Ctrl+Q</a:t>
            </a:r>
            <a:r>
              <a:rPr lang="fr-CM" sz="1800" dirty="0"/>
              <a:t>"));</a:t>
            </a:r>
          </a:p>
          <a:p>
            <a:r>
              <a:rPr lang="fr-CM" sz="1800" dirty="0">
                <a:solidFill>
                  <a:srgbClr val="FF0000"/>
                </a:solidFill>
              </a:rPr>
              <a:t>        </a:t>
            </a:r>
            <a:r>
              <a:rPr lang="fr-CM" sz="1800" dirty="0" err="1">
                <a:solidFill>
                  <a:srgbClr val="FF0000"/>
                </a:solidFill>
              </a:rPr>
              <a:t>connect</a:t>
            </a:r>
            <a:r>
              <a:rPr lang="fr-CM" sz="1800" dirty="0"/>
              <a:t>(</a:t>
            </a:r>
            <a:r>
              <a:rPr lang="fr-CM" sz="1800" dirty="0" err="1"/>
              <a:t>actionQuitter</a:t>
            </a:r>
            <a:r>
              <a:rPr lang="fr-CM" sz="1800" dirty="0"/>
              <a:t>, &amp;</a:t>
            </a:r>
            <a:r>
              <a:rPr lang="fr-CM" sz="1800" dirty="0" err="1">
                <a:solidFill>
                  <a:srgbClr val="FF0000"/>
                </a:solidFill>
              </a:rPr>
              <a:t>QAction</a:t>
            </a:r>
            <a:r>
              <a:rPr lang="fr-CM" sz="1800" dirty="0">
                <a:solidFill>
                  <a:srgbClr val="FF0000"/>
                </a:solidFill>
              </a:rPr>
              <a:t>::</a:t>
            </a:r>
            <a:r>
              <a:rPr lang="fr-CM" sz="1800" dirty="0" err="1"/>
              <a:t>triggered</a:t>
            </a:r>
            <a:r>
              <a:rPr lang="fr-CM" sz="1800" dirty="0"/>
              <a:t>, </a:t>
            </a:r>
            <a:r>
              <a:rPr lang="fr-CM" sz="1800" dirty="0" err="1"/>
              <a:t>this</a:t>
            </a:r>
            <a:r>
              <a:rPr lang="fr-CM" sz="1800" dirty="0"/>
              <a:t>, &amp;</a:t>
            </a:r>
            <a:r>
              <a:rPr lang="fr-CM" sz="1800" dirty="0" err="1"/>
              <a:t>MainWindow</a:t>
            </a:r>
            <a:r>
              <a:rPr lang="fr-CM" sz="1800" dirty="0"/>
              <a:t>::close);</a:t>
            </a:r>
          </a:p>
          <a:p>
            <a:r>
              <a:rPr lang="fr-CM" sz="1800" dirty="0">
                <a:solidFill>
                  <a:schemeClr val="bg1">
                    <a:lumMod val="50000"/>
                  </a:schemeClr>
                </a:solidFill>
              </a:rPr>
              <a:t>        // Ajouter au menu</a:t>
            </a:r>
          </a:p>
          <a:p>
            <a:r>
              <a:rPr lang="fr-CM" sz="1800" dirty="0"/>
              <a:t>        </a:t>
            </a:r>
            <a:r>
              <a:rPr lang="fr-CM" sz="1800" dirty="0" err="1"/>
              <a:t>menuJeu</a:t>
            </a:r>
            <a:r>
              <a:rPr lang="fr-CM" sz="1800" dirty="0"/>
              <a:t>-&gt;</a:t>
            </a:r>
            <a:r>
              <a:rPr lang="fr-CM" sz="1800" dirty="0" err="1"/>
              <a:t>addAction</a:t>
            </a:r>
            <a:r>
              <a:rPr lang="fr-CM" sz="1800" dirty="0"/>
              <a:t>(</a:t>
            </a:r>
            <a:r>
              <a:rPr lang="fr-CM" sz="1800" dirty="0" err="1"/>
              <a:t>actionCommentJouer</a:t>
            </a:r>
            <a:r>
              <a:rPr lang="fr-CM" sz="1800" dirty="0"/>
              <a:t>);</a:t>
            </a:r>
          </a:p>
          <a:p>
            <a:r>
              <a:rPr lang="fr-CM" sz="1800" dirty="0"/>
              <a:t>        </a:t>
            </a:r>
            <a:r>
              <a:rPr lang="fr-CM" sz="1800" dirty="0" err="1"/>
              <a:t>menuJeu</a:t>
            </a:r>
            <a:r>
              <a:rPr lang="fr-CM" sz="1800" dirty="0"/>
              <a:t>-&gt;</a:t>
            </a:r>
            <a:r>
              <a:rPr lang="fr-CM" sz="1800" dirty="0" err="1"/>
              <a:t>addSeparator</a:t>
            </a:r>
            <a:r>
              <a:rPr lang="fr-CM" sz="1800" dirty="0"/>
              <a:t>();</a:t>
            </a:r>
          </a:p>
          <a:p>
            <a:r>
              <a:rPr lang="fr-CM" sz="1800" dirty="0"/>
              <a:t>        </a:t>
            </a:r>
            <a:r>
              <a:rPr lang="fr-CM" sz="1800" dirty="0" err="1"/>
              <a:t>menuJeu</a:t>
            </a:r>
            <a:r>
              <a:rPr lang="fr-CM" sz="1800" dirty="0"/>
              <a:t>-&gt;</a:t>
            </a:r>
            <a:r>
              <a:rPr lang="fr-CM" sz="1800" dirty="0" err="1"/>
              <a:t>addAction</a:t>
            </a:r>
            <a:r>
              <a:rPr lang="fr-CM" sz="1800" dirty="0"/>
              <a:t>(</a:t>
            </a:r>
            <a:r>
              <a:rPr lang="fr-CM" sz="1800" dirty="0" err="1"/>
              <a:t>actionRecommencer</a:t>
            </a:r>
            <a:r>
              <a:rPr lang="fr-CM" sz="1800" dirty="0"/>
              <a:t>);</a:t>
            </a:r>
          </a:p>
          <a:p>
            <a:r>
              <a:rPr lang="fr-CM" sz="1800" dirty="0"/>
              <a:t>        </a:t>
            </a:r>
            <a:r>
              <a:rPr lang="fr-CM" sz="1800" dirty="0" err="1"/>
              <a:t>menuJeu</a:t>
            </a:r>
            <a:r>
              <a:rPr lang="fr-CM" sz="1800" dirty="0"/>
              <a:t>-&gt;</a:t>
            </a:r>
            <a:r>
              <a:rPr lang="fr-CM" sz="1800" dirty="0" err="1"/>
              <a:t>addSeparator</a:t>
            </a:r>
            <a:r>
              <a:rPr lang="fr-CM" sz="1800" dirty="0"/>
              <a:t>();</a:t>
            </a:r>
          </a:p>
          <a:p>
            <a:r>
              <a:rPr lang="fr-CM" sz="1800" dirty="0"/>
              <a:t>        </a:t>
            </a:r>
            <a:r>
              <a:rPr lang="fr-CM" sz="1800" dirty="0" err="1"/>
              <a:t>menuJeu</a:t>
            </a:r>
            <a:r>
              <a:rPr lang="fr-CM" sz="1800" dirty="0"/>
              <a:t>-&gt;</a:t>
            </a:r>
            <a:r>
              <a:rPr lang="fr-CM" sz="1800" dirty="0" err="1"/>
              <a:t>addMenu</a:t>
            </a:r>
            <a:r>
              <a:rPr lang="fr-CM" sz="1800" dirty="0"/>
              <a:t>(</a:t>
            </a:r>
            <a:r>
              <a:rPr lang="fr-CM" sz="1800" dirty="0" err="1"/>
              <a:t>menuOptions</a:t>
            </a:r>
            <a:r>
              <a:rPr lang="fr-CM" sz="1800" dirty="0"/>
              <a:t>);</a:t>
            </a:r>
          </a:p>
          <a:p>
            <a:r>
              <a:rPr lang="fr-CM" sz="1800" dirty="0"/>
              <a:t>        </a:t>
            </a:r>
            <a:r>
              <a:rPr lang="fr-CM" sz="1800" dirty="0" err="1"/>
              <a:t>menuJeu</a:t>
            </a:r>
            <a:r>
              <a:rPr lang="fr-CM" sz="1800" dirty="0"/>
              <a:t>-&gt;</a:t>
            </a:r>
            <a:r>
              <a:rPr lang="fr-CM" sz="1800" dirty="0" err="1"/>
              <a:t>addSeparator</a:t>
            </a:r>
            <a:r>
              <a:rPr lang="fr-CM" sz="1800" dirty="0"/>
              <a:t>();</a:t>
            </a:r>
          </a:p>
          <a:p>
            <a:r>
              <a:rPr lang="fr-CM" sz="1800" dirty="0"/>
              <a:t>        </a:t>
            </a:r>
            <a:r>
              <a:rPr lang="fr-CM" sz="1800" dirty="0" err="1"/>
              <a:t>menuJeu</a:t>
            </a:r>
            <a:r>
              <a:rPr lang="fr-CM" sz="1800" dirty="0"/>
              <a:t>-&gt;</a:t>
            </a:r>
            <a:r>
              <a:rPr lang="fr-CM" sz="1800" dirty="0" err="1"/>
              <a:t>addAction</a:t>
            </a:r>
            <a:r>
              <a:rPr lang="fr-CM" sz="1800" dirty="0"/>
              <a:t>(</a:t>
            </a:r>
            <a:r>
              <a:rPr lang="fr-CM" sz="1800" dirty="0" err="1"/>
              <a:t>actionAPropos</a:t>
            </a:r>
            <a:r>
              <a:rPr lang="fr-CM" sz="1800" dirty="0"/>
              <a:t>);</a:t>
            </a:r>
          </a:p>
          <a:p>
            <a:r>
              <a:rPr lang="fr-CM" sz="1800" dirty="0"/>
              <a:t>        </a:t>
            </a:r>
            <a:r>
              <a:rPr lang="fr-CM" sz="1800" dirty="0" err="1"/>
              <a:t>menuJeu</a:t>
            </a:r>
            <a:r>
              <a:rPr lang="fr-CM" sz="1800" dirty="0"/>
              <a:t>-&gt;</a:t>
            </a:r>
            <a:r>
              <a:rPr lang="fr-CM" sz="1800" dirty="0" err="1"/>
              <a:t>addSeparator</a:t>
            </a:r>
            <a:r>
              <a:rPr lang="fr-CM" sz="1800" dirty="0"/>
              <a:t>();</a:t>
            </a:r>
          </a:p>
          <a:p>
            <a:r>
              <a:rPr lang="fr-CM" sz="1800" dirty="0"/>
              <a:t>        </a:t>
            </a:r>
            <a:r>
              <a:rPr lang="fr-CM" sz="1800" dirty="0" err="1"/>
              <a:t>menuJeu</a:t>
            </a:r>
            <a:r>
              <a:rPr lang="fr-CM" sz="1800" dirty="0"/>
              <a:t>-&gt;</a:t>
            </a:r>
            <a:r>
              <a:rPr lang="fr-CM" sz="1800" dirty="0" err="1"/>
              <a:t>addAction</a:t>
            </a:r>
            <a:r>
              <a:rPr lang="fr-CM" sz="1800" dirty="0"/>
              <a:t>(</a:t>
            </a:r>
            <a:r>
              <a:rPr lang="fr-CM" sz="1800" dirty="0" err="1"/>
              <a:t>actionQuitter</a:t>
            </a:r>
            <a:r>
              <a:rPr lang="fr-CM" sz="1800" dirty="0"/>
              <a:t>);</a:t>
            </a:r>
          </a:p>
          <a:p>
            <a:endParaRPr lang="fr-CM" dirty="0"/>
          </a:p>
        </p:txBody>
      </p:sp>
    </p:spTree>
    <p:extLst>
      <p:ext uri="{BB962C8B-B14F-4D97-AF65-F5344CB8AC3E}">
        <p14:creationId xmlns:p14="http://schemas.microsoft.com/office/powerpoint/2010/main" val="68795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B1E55-169F-40DC-998D-EB30FC107DFA}"/>
              </a:ext>
            </a:extLst>
          </p:cNvPr>
          <p:cNvSpPr>
            <a:spLocks noGrp="1"/>
          </p:cNvSpPr>
          <p:nvPr>
            <p:ph sz="quarter" idx="13"/>
          </p:nvPr>
        </p:nvSpPr>
        <p:spPr>
          <a:xfrm>
            <a:off x="913774" y="134471"/>
            <a:ext cx="10363826" cy="6562163"/>
          </a:xfrm>
        </p:spPr>
        <p:txBody>
          <a:bodyPr>
            <a:normAutofit fontScale="77500" lnSpcReduction="20000"/>
          </a:bodyPr>
          <a:lstStyle/>
          <a:p>
            <a:r>
              <a:rPr lang="fr-FR" dirty="0" err="1">
                <a:solidFill>
                  <a:srgbClr val="FF0000"/>
                </a:solidFill>
              </a:rPr>
              <a:t>QList</a:t>
            </a:r>
            <a:r>
              <a:rPr lang="fr-FR" dirty="0"/>
              <a:t>&lt;Carte*&gt; </a:t>
            </a:r>
            <a:r>
              <a:rPr lang="fr-FR" dirty="0" err="1"/>
              <a:t>dependantes</a:t>
            </a:r>
            <a:r>
              <a:rPr lang="fr-FR" dirty="0">
                <a:solidFill>
                  <a:schemeClr val="bg1">
                    <a:lumMod val="50000"/>
                  </a:schemeClr>
                </a:solidFill>
              </a:rPr>
              <a:t>;              // Cartes libérées si celle-ci est jouée</a:t>
            </a:r>
          </a:p>
          <a:p>
            <a:r>
              <a:rPr lang="fr-FR" dirty="0"/>
              <a:t>    </a:t>
            </a:r>
            <a:r>
              <a:rPr lang="fr-FR" dirty="0" err="1">
                <a:solidFill>
                  <a:schemeClr val="accent1">
                    <a:lumMod val="75000"/>
                  </a:schemeClr>
                </a:solidFill>
              </a:rPr>
              <a:t>int</a:t>
            </a:r>
            <a:r>
              <a:rPr lang="fr-FR" dirty="0"/>
              <a:t> bloquantes = 0;                     </a:t>
            </a:r>
            <a:r>
              <a:rPr lang="fr-FR" dirty="0">
                <a:solidFill>
                  <a:schemeClr val="bg1">
                    <a:lumMod val="50000"/>
                  </a:schemeClr>
                </a:solidFill>
              </a:rPr>
              <a:t>// Nombre de cartes qui la bloquent</a:t>
            </a:r>
          </a:p>
          <a:p>
            <a:r>
              <a:rPr lang="fr-FR" dirty="0"/>
              <a:t>    </a:t>
            </a:r>
            <a:r>
              <a:rPr lang="fr-FR" dirty="0" err="1">
                <a:solidFill>
                  <a:schemeClr val="accent6">
                    <a:lumMod val="75000"/>
                  </a:schemeClr>
                </a:solidFill>
              </a:rPr>
              <a:t>bool</a:t>
            </a:r>
            <a:r>
              <a:rPr lang="fr-FR" dirty="0">
                <a:solidFill>
                  <a:schemeClr val="accent6">
                    <a:lumMod val="75000"/>
                  </a:schemeClr>
                </a:solidFill>
              </a:rPr>
              <a:t> </a:t>
            </a:r>
            <a:r>
              <a:rPr lang="fr-FR" dirty="0" err="1"/>
              <a:t>refe</a:t>
            </a:r>
            <a:r>
              <a:rPr lang="fr-FR" dirty="0"/>
              <a:t> = false;                      </a:t>
            </a:r>
            <a:r>
              <a:rPr lang="fr-FR" dirty="0">
                <a:solidFill>
                  <a:schemeClr val="bg1">
                    <a:lumMod val="50000"/>
                  </a:schemeClr>
                </a:solidFill>
              </a:rPr>
              <a:t>// </a:t>
            </a:r>
            <a:r>
              <a:rPr lang="fr-FR" dirty="0" err="1">
                <a:solidFill>
                  <a:schemeClr val="bg1">
                    <a:lumMod val="50000"/>
                  </a:schemeClr>
                </a:solidFill>
              </a:rPr>
              <a:t>true</a:t>
            </a:r>
            <a:r>
              <a:rPr lang="fr-FR" dirty="0">
                <a:solidFill>
                  <a:schemeClr val="bg1">
                    <a:lumMod val="50000"/>
                  </a:schemeClr>
                </a:solidFill>
              </a:rPr>
              <a:t> si face visible</a:t>
            </a:r>
          </a:p>
          <a:p>
            <a:r>
              <a:rPr lang="fr-FR" dirty="0" err="1">
                <a:solidFill>
                  <a:schemeClr val="accent1">
                    <a:lumMod val="60000"/>
                    <a:lumOff val="40000"/>
                  </a:schemeClr>
                </a:solidFill>
              </a:rPr>
              <a:t>signals</a:t>
            </a:r>
            <a:r>
              <a:rPr lang="fr-FR" dirty="0">
                <a:solidFill>
                  <a:schemeClr val="accent1">
                    <a:lumMod val="60000"/>
                    <a:lumOff val="40000"/>
                  </a:schemeClr>
                </a:solidFill>
              </a:rPr>
              <a:t>:</a:t>
            </a:r>
          </a:p>
          <a:p>
            <a:r>
              <a:rPr lang="fr-FR" dirty="0"/>
              <a:t>    </a:t>
            </a:r>
            <a:r>
              <a:rPr lang="fr-FR" dirty="0" err="1">
                <a:solidFill>
                  <a:schemeClr val="accent6">
                    <a:lumMod val="75000"/>
                  </a:schemeClr>
                </a:solidFill>
              </a:rPr>
              <a:t>void</a:t>
            </a:r>
            <a:r>
              <a:rPr lang="fr-FR" dirty="0"/>
              <a:t> </a:t>
            </a:r>
            <a:r>
              <a:rPr lang="fr-FR" dirty="0" err="1"/>
              <a:t>carteCliquee</a:t>
            </a:r>
            <a:r>
              <a:rPr lang="fr-FR" dirty="0"/>
              <a:t>(Carte *c);            </a:t>
            </a:r>
            <a:r>
              <a:rPr lang="fr-FR" dirty="0">
                <a:solidFill>
                  <a:schemeClr val="bg1">
                    <a:lumMod val="50000"/>
                  </a:schemeClr>
                </a:solidFill>
              </a:rPr>
              <a:t>// Signal émis lors d'un clic</a:t>
            </a:r>
          </a:p>
          <a:p>
            <a:endParaRPr lang="fr-FR" dirty="0"/>
          </a:p>
          <a:p>
            <a:r>
              <a:rPr lang="fr-FR" dirty="0" err="1">
                <a:solidFill>
                  <a:schemeClr val="accent1">
                    <a:lumMod val="75000"/>
                  </a:schemeClr>
                </a:solidFill>
              </a:rPr>
              <a:t>protected</a:t>
            </a:r>
            <a:r>
              <a:rPr lang="fr-FR" dirty="0">
                <a:solidFill>
                  <a:schemeClr val="accent1">
                    <a:lumMod val="75000"/>
                  </a:schemeClr>
                </a:solidFill>
              </a:rPr>
              <a:t>:</a:t>
            </a:r>
          </a:p>
          <a:p>
            <a:r>
              <a:rPr lang="fr-FR" dirty="0">
                <a:solidFill>
                  <a:srgbClr val="7030A0"/>
                </a:solidFill>
              </a:rPr>
              <a:t>    </a:t>
            </a:r>
            <a:r>
              <a:rPr lang="fr-FR" dirty="0" err="1">
                <a:solidFill>
                  <a:srgbClr val="7030A0"/>
                </a:solidFill>
              </a:rPr>
              <a:t>void</a:t>
            </a:r>
            <a:r>
              <a:rPr lang="fr-FR" dirty="0">
                <a:solidFill>
                  <a:srgbClr val="7030A0"/>
                </a:solidFill>
              </a:rPr>
              <a:t> </a:t>
            </a:r>
            <a:r>
              <a:rPr lang="fr-FR" dirty="0" err="1"/>
              <a:t>mousePressEvent</a:t>
            </a:r>
            <a:r>
              <a:rPr lang="fr-FR" dirty="0"/>
              <a:t>(</a:t>
            </a:r>
            <a:r>
              <a:rPr lang="fr-FR" dirty="0" err="1"/>
              <a:t>QGraphicsSceneMouseEvent</a:t>
            </a:r>
            <a:r>
              <a:rPr lang="fr-FR" dirty="0"/>
              <a:t> *</a:t>
            </a:r>
            <a:r>
              <a:rPr lang="fr-FR" dirty="0" err="1"/>
              <a:t>event</a:t>
            </a:r>
            <a:r>
              <a:rPr lang="fr-FR" dirty="0"/>
              <a:t>) </a:t>
            </a:r>
            <a:r>
              <a:rPr lang="fr-FR" dirty="0" err="1"/>
              <a:t>override</a:t>
            </a:r>
            <a:r>
              <a:rPr lang="fr-FR" dirty="0"/>
              <a:t> ;     </a:t>
            </a:r>
            <a:r>
              <a:rPr lang="fr-FR" dirty="0">
                <a:solidFill>
                  <a:schemeClr val="bg1">
                    <a:lumMod val="50000"/>
                  </a:schemeClr>
                </a:solidFill>
              </a:rPr>
              <a:t>// Gestion clic</a:t>
            </a:r>
          </a:p>
          <a:p>
            <a:r>
              <a:rPr lang="fr-FR" dirty="0"/>
              <a:t>    //</a:t>
            </a:r>
            <a:r>
              <a:rPr lang="fr-FR" dirty="0" err="1"/>
              <a:t>void</a:t>
            </a:r>
            <a:r>
              <a:rPr lang="fr-FR" dirty="0"/>
              <a:t> </a:t>
            </a:r>
            <a:r>
              <a:rPr lang="fr-FR" dirty="0" err="1"/>
              <a:t>mouseMoveEvent</a:t>
            </a:r>
            <a:r>
              <a:rPr lang="fr-FR" dirty="0"/>
              <a:t>(</a:t>
            </a:r>
            <a:r>
              <a:rPr lang="fr-FR" dirty="0" err="1"/>
              <a:t>QGraphicsSceneMouseEvent</a:t>
            </a:r>
            <a:r>
              <a:rPr lang="fr-FR" dirty="0"/>
              <a:t> *</a:t>
            </a:r>
            <a:r>
              <a:rPr lang="fr-FR" dirty="0" err="1"/>
              <a:t>event</a:t>
            </a:r>
            <a:r>
              <a:rPr lang="fr-FR" dirty="0"/>
              <a:t>) </a:t>
            </a:r>
            <a:r>
              <a:rPr lang="fr-FR" dirty="0" err="1"/>
              <a:t>override</a:t>
            </a:r>
            <a:r>
              <a:rPr lang="fr-FR" dirty="0"/>
              <a:t>;      </a:t>
            </a:r>
            <a:r>
              <a:rPr lang="fr-FR" dirty="0">
                <a:solidFill>
                  <a:schemeClr val="bg1">
                    <a:lumMod val="50000"/>
                  </a:schemeClr>
                </a:solidFill>
              </a:rPr>
              <a:t>// Gestion déplacement</a:t>
            </a:r>
          </a:p>
          <a:p>
            <a:endParaRPr lang="fr-FR" dirty="0"/>
          </a:p>
          <a:p>
            <a:r>
              <a:rPr lang="fr-FR" dirty="0" err="1">
                <a:solidFill>
                  <a:schemeClr val="accent1">
                    <a:lumMod val="75000"/>
                  </a:schemeClr>
                </a:solidFill>
              </a:rPr>
              <a:t>private</a:t>
            </a:r>
            <a:r>
              <a:rPr lang="fr-FR" dirty="0">
                <a:solidFill>
                  <a:schemeClr val="accent1">
                    <a:lumMod val="75000"/>
                  </a:schemeClr>
                </a:solidFill>
              </a:rPr>
              <a:t>:</a:t>
            </a:r>
          </a:p>
          <a:p>
            <a:r>
              <a:rPr lang="fr-FR" dirty="0">
                <a:solidFill>
                  <a:srgbClr val="FF0000"/>
                </a:solidFill>
              </a:rPr>
              <a:t>    </a:t>
            </a:r>
            <a:r>
              <a:rPr lang="fr-FR" dirty="0" err="1">
                <a:solidFill>
                  <a:srgbClr val="FF0000"/>
                </a:solidFill>
              </a:rPr>
              <a:t>QString</a:t>
            </a:r>
            <a:r>
              <a:rPr lang="fr-FR" dirty="0">
                <a:solidFill>
                  <a:srgbClr val="FF0000"/>
                </a:solidFill>
              </a:rPr>
              <a:t> </a:t>
            </a:r>
            <a:r>
              <a:rPr lang="fr-FR" dirty="0"/>
              <a:t>valeur</a:t>
            </a:r>
            <a:r>
              <a:rPr lang="fr-FR" dirty="0">
                <a:solidFill>
                  <a:schemeClr val="bg1">
                    <a:lumMod val="50000"/>
                  </a:schemeClr>
                </a:solidFill>
              </a:rPr>
              <a:t>;                         // Valeur de la carte</a:t>
            </a:r>
          </a:p>
          <a:p>
            <a:r>
              <a:rPr lang="fr-FR" dirty="0"/>
              <a:t>    </a:t>
            </a:r>
            <a:r>
              <a:rPr lang="fr-FR" dirty="0" err="1">
                <a:solidFill>
                  <a:srgbClr val="FF0000"/>
                </a:solidFill>
              </a:rPr>
              <a:t>QPixmap</a:t>
            </a:r>
            <a:r>
              <a:rPr lang="fr-FR" dirty="0">
                <a:solidFill>
                  <a:srgbClr val="FF0000"/>
                </a:solidFill>
              </a:rPr>
              <a:t> </a:t>
            </a:r>
            <a:r>
              <a:rPr lang="fr-FR" dirty="0"/>
              <a:t>retro;                          </a:t>
            </a:r>
            <a:r>
              <a:rPr lang="fr-FR" dirty="0">
                <a:solidFill>
                  <a:schemeClr val="bg1">
                    <a:lumMod val="50000"/>
                  </a:schemeClr>
                </a:solidFill>
              </a:rPr>
              <a:t>// Image face visible</a:t>
            </a:r>
          </a:p>
          <a:p>
            <a:r>
              <a:rPr lang="fr-FR" dirty="0"/>
              <a:t>    </a:t>
            </a:r>
            <a:r>
              <a:rPr lang="fr-FR" dirty="0" err="1">
                <a:solidFill>
                  <a:srgbClr val="FF0000"/>
                </a:solidFill>
              </a:rPr>
              <a:t>QPixmap</a:t>
            </a:r>
            <a:r>
              <a:rPr lang="fr-FR" dirty="0">
                <a:solidFill>
                  <a:srgbClr val="FF0000"/>
                </a:solidFill>
              </a:rPr>
              <a:t> </a:t>
            </a:r>
            <a:r>
              <a:rPr lang="fr-FR" dirty="0"/>
              <a:t>verso</a:t>
            </a:r>
            <a:r>
              <a:rPr lang="fr-FR" dirty="0">
                <a:solidFill>
                  <a:schemeClr val="bg1">
                    <a:lumMod val="50000"/>
                  </a:schemeClr>
                </a:solidFill>
              </a:rPr>
              <a:t>;                          // Image face cachée</a:t>
            </a:r>
          </a:p>
          <a:p>
            <a:r>
              <a:rPr lang="fr-FR" sz="2500" dirty="0">
                <a:solidFill>
                  <a:srgbClr val="FFFF00"/>
                </a:solidFill>
              </a:rPr>
              <a:t>};</a:t>
            </a:r>
          </a:p>
          <a:p>
            <a:endParaRPr lang="fr-FR" dirty="0"/>
          </a:p>
          <a:p>
            <a:r>
              <a:rPr lang="fr-FR" dirty="0">
                <a:solidFill>
                  <a:srgbClr val="FF0000"/>
                </a:solidFill>
              </a:rPr>
              <a:t>#endif </a:t>
            </a:r>
            <a:r>
              <a:rPr lang="fr-FR" dirty="0">
                <a:solidFill>
                  <a:schemeClr val="bg1">
                    <a:lumMod val="50000"/>
                  </a:schemeClr>
                </a:solidFill>
              </a:rPr>
              <a:t>// CARTE_H</a:t>
            </a:r>
          </a:p>
          <a:p>
            <a:endParaRPr lang="fr-FR" dirty="0"/>
          </a:p>
          <a:p>
            <a:endParaRPr lang="fr-CM" dirty="0"/>
          </a:p>
        </p:txBody>
      </p:sp>
    </p:spTree>
    <p:extLst>
      <p:ext uri="{BB962C8B-B14F-4D97-AF65-F5344CB8AC3E}">
        <p14:creationId xmlns:p14="http://schemas.microsoft.com/office/powerpoint/2010/main" val="10752602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B3B9F-1879-4AB7-AFDD-0DD102DA692A}"/>
              </a:ext>
            </a:extLst>
          </p:cNvPr>
          <p:cNvSpPr>
            <a:spLocks noGrp="1"/>
          </p:cNvSpPr>
          <p:nvPr>
            <p:ph sz="quarter" idx="13"/>
          </p:nvPr>
        </p:nvSpPr>
        <p:spPr>
          <a:xfrm>
            <a:off x="0" y="0"/>
            <a:ext cx="12192000" cy="6858000"/>
          </a:xfrm>
        </p:spPr>
        <p:txBody>
          <a:bodyPr>
            <a:normAutofit fontScale="77500" lnSpcReduction="20000"/>
          </a:bodyPr>
          <a:lstStyle/>
          <a:p>
            <a:r>
              <a:rPr lang="fr-CM" dirty="0">
                <a:solidFill>
                  <a:schemeClr val="bg1">
                    <a:lumMod val="50000"/>
                  </a:schemeClr>
                </a:solidFill>
              </a:rPr>
              <a:t>// Style visuel</a:t>
            </a:r>
          </a:p>
          <a:p>
            <a:r>
              <a:rPr lang="fr-CM" dirty="0"/>
              <a:t>        </a:t>
            </a:r>
            <a:r>
              <a:rPr lang="fr-CM" dirty="0" err="1"/>
              <a:t>setStyleSheet</a:t>
            </a:r>
            <a:r>
              <a:rPr lang="fr-CM" dirty="0"/>
              <a:t>(R"(</a:t>
            </a:r>
          </a:p>
          <a:p>
            <a:r>
              <a:rPr lang="fr-CM" dirty="0">
                <a:solidFill>
                  <a:srgbClr val="FF0000"/>
                </a:solidFill>
              </a:rPr>
              <a:t>            </a:t>
            </a:r>
            <a:r>
              <a:rPr lang="fr-CM" dirty="0" err="1">
                <a:solidFill>
                  <a:srgbClr val="FF0000"/>
                </a:solidFill>
              </a:rPr>
              <a:t>QMenuBar</a:t>
            </a:r>
            <a:r>
              <a:rPr lang="fr-CM" dirty="0">
                <a:solidFill>
                  <a:srgbClr val="FF0000"/>
                </a:solidFill>
              </a:rPr>
              <a:t> </a:t>
            </a:r>
            <a:r>
              <a:rPr lang="fr-CM" dirty="0"/>
              <a:t>{   background-</a:t>
            </a:r>
            <a:r>
              <a:rPr lang="fr-CM" dirty="0" err="1"/>
              <a:t>color</a:t>
            </a:r>
            <a:r>
              <a:rPr lang="fr-CM" dirty="0"/>
              <a:t>: #1e1e1e;color: white;</a:t>
            </a:r>
          </a:p>
          <a:p>
            <a:r>
              <a:rPr lang="fr-CM" dirty="0"/>
              <a:t>                font-size: 18px;</a:t>
            </a:r>
          </a:p>
          <a:p>
            <a:r>
              <a:rPr lang="fr-CM" dirty="0"/>
              <a:t>                font-</a:t>
            </a:r>
            <a:r>
              <a:rPr lang="fr-CM" dirty="0" err="1"/>
              <a:t>family</a:t>
            </a:r>
            <a:r>
              <a:rPr lang="fr-CM" dirty="0"/>
              <a:t>: "Arial Black";}</a:t>
            </a:r>
          </a:p>
          <a:p>
            <a:r>
              <a:rPr lang="fr-CM" dirty="0">
                <a:solidFill>
                  <a:srgbClr val="FF0000"/>
                </a:solidFill>
              </a:rPr>
              <a:t>            </a:t>
            </a:r>
            <a:r>
              <a:rPr lang="fr-CM" dirty="0" err="1">
                <a:solidFill>
                  <a:srgbClr val="FF0000"/>
                </a:solidFill>
              </a:rPr>
              <a:t>QMenu</a:t>
            </a:r>
            <a:r>
              <a:rPr lang="fr-CM" dirty="0">
                <a:solidFill>
                  <a:srgbClr val="FF0000"/>
                </a:solidFill>
              </a:rPr>
              <a:t> </a:t>
            </a:r>
            <a:r>
              <a:rPr lang="fr-CM" dirty="0"/>
              <a:t>{</a:t>
            </a:r>
          </a:p>
          <a:p>
            <a:r>
              <a:rPr lang="fr-CM" dirty="0"/>
              <a:t>                background-</a:t>
            </a:r>
            <a:r>
              <a:rPr lang="fr-CM" dirty="0" err="1"/>
              <a:t>color</a:t>
            </a:r>
            <a:r>
              <a:rPr lang="fr-CM" dirty="0"/>
              <a:t>: #2c2c2c;</a:t>
            </a:r>
          </a:p>
          <a:p>
            <a:r>
              <a:rPr lang="fr-CM" dirty="0"/>
              <a:t>                </a:t>
            </a:r>
            <a:r>
              <a:rPr lang="fr-CM" dirty="0" err="1"/>
              <a:t>color</a:t>
            </a:r>
            <a:r>
              <a:rPr lang="fr-CM" dirty="0"/>
              <a:t>: white;</a:t>
            </a:r>
          </a:p>
          <a:p>
            <a:r>
              <a:rPr lang="fr-CM" dirty="0"/>
              <a:t>                font-size: 16px;}</a:t>
            </a:r>
          </a:p>
          <a:p>
            <a:r>
              <a:rPr lang="fr-CM" dirty="0">
                <a:solidFill>
                  <a:srgbClr val="FF0000"/>
                </a:solidFill>
              </a:rPr>
              <a:t>            </a:t>
            </a:r>
            <a:r>
              <a:rPr lang="fr-CM" dirty="0" err="1">
                <a:solidFill>
                  <a:srgbClr val="FF0000"/>
                </a:solidFill>
              </a:rPr>
              <a:t>QMenu</a:t>
            </a:r>
            <a:r>
              <a:rPr lang="fr-CM" dirty="0"/>
              <a:t>::</a:t>
            </a:r>
            <a:r>
              <a:rPr lang="fr-CM" dirty="0" err="1"/>
              <a:t>item:selected</a:t>
            </a:r>
            <a:r>
              <a:rPr lang="fr-CM" dirty="0"/>
              <a:t> {background-</a:t>
            </a:r>
            <a:r>
              <a:rPr lang="fr-CM" dirty="0" err="1"/>
              <a:t>color</a:t>
            </a:r>
            <a:r>
              <a:rPr lang="fr-CM" dirty="0"/>
              <a:t>: #444444;})");  }</a:t>
            </a:r>
          </a:p>
          <a:p>
            <a:r>
              <a:rPr lang="fr-CM" dirty="0"/>
              <a:t>    vue-&gt;</a:t>
            </a:r>
            <a:r>
              <a:rPr lang="fr-CM" dirty="0" err="1"/>
              <a:t>setHorizontalScrollBarPolicy</a:t>
            </a:r>
            <a:r>
              <a:rPr lang="fr-CM" dirty="0"/>
              <a:t>(Qt::</a:t>
            </a:r>
            <a:r>
              <a:rPr lang="fr-CM" dirty="0" err="1"/>
              <a:t>ScrollBarAlwaysOff</a:t>
            </a:r>
            <a:r>
              <a:rPr lang="fr-CM" dirty="0"/>
              <a:t>);</a:t>
            </a:r>
          </a:p>
          <a:p>
            <a:r>
              <a:rPr lang="fr-CM" dirty="0"/>
              <a:t>    vue-&gt;</a:t>
            </a:r>
            <a:r>
              <a:rPr lang="fr-CM" dirty="0" err="1"/>
              <a:t>setVerticalScrollBarPolicy</a:t>
            </a:r>
            <a:r>
              <a:rPr lang="fr-CM" dirty="0"/>
              <a:t>(Qt::</a:t>
            </a:r>
            <a:r>
              <a:rPr lang="fr-CM" dirty="0" err="1"/>
              <a:t>ScrollBarAlwaysOff</a:t>
            </a:r>
            <a:r>
              <a:rPr lang="fr-CM" dirty="0"/>
              <a:t>);</a:t>
            </a:r>
          </a:p>
          <a:p>
            <a:r>
              <a:rPr lang="fr-CM" dirty="0"/>
              <a:t>    </a:t>
            </a:r>
            <a:r>
              <a:rPr lang="fr-CM" dirty="0" err="1"/>
              <a:t>setCentralWidget</a:t>
            </a:r>
            <a:r>
              <a:rPr lang="fr-CM" dirty="0"/>
              <a:t>(vue);</a:t>
            </a:r>
          </a:p>
          <a:p>
            <a:r>
              <a:rPr lang="fr-CM" dirty="0"/>
              <a:t>    jeu = new </a:t>
            </a:r>
            <a:r>
              <a:rPr lang="fr-CM" dirty="0" err="1"/>
              <a:t>JeuTripeaks</a:t>
            </a:r>
            <a:r>
              <a:rPr lang="fr-CM" dirty="0"/>
              <a:t>(vue);</a:t>
            </a:r>
          </a:p>
          <a:p>
            <a:r>
              <a:rPr lang="fr-CM" dirty="0"/>
              <a:t>    jeu-&gt;</a:t>
            </a:r>
            <a:r>
              <a:rPr lang="fr-CM" dirty="0" err="1"/>
              <a:t>game</a:t>
            </a:r>
            <a:r>
              <a:rPr lang="fr-CM" dirty="0"/>
              <a:t>();}</a:t>
            </a:r>
          </a:p>
          <a:p>
            <a:r>
              <a:rPr lang="fr-CM" dirty="0" err="1"/>
              <a:t>MainWindow</a:t>
            </a:r>
            <a:r>
              <a:rPr lang="fr-CM" dirty="0"/>
              <a:t>::~</a:t>
            </a:r>
            <a:r>
              <a:rPr lang="fr-CM" dirty="0" err="1"/>
              <a:t>MainWindow</a:t>
            </a:r>
            <a:r>
              <a:rPr lang="fr-CM" dirty="0"/>
              <a:t>()</a:t>
            </a:r>
          </a:p>
          <a:p>
            <a:r>
              <a:rPr lang="fr-CM" dirty="0"/>
              <a:t>{ </a:t>
            </a:r>
            <a:r>
              <a:rPr lang="fr-CM" dirty="0" err="1"/>
              <a:t>delete</a:t>
            </a:r>
            <a:r>
              <a:rPr lang="fr-CM" dirty="0"/>
              <a:t> </a:t>
            </a:r>
            <a:r>
              <a:rPr lang="fr-CM" dirty="0" err="1"/>
              <a:t>ui</a:t>
            </a:r>
            <a:r>
              <a:rPr lang="fr-CM" dirty="0"/>
              <a:t>;</a:t>
            </a:r>
          </a:p>
          <a:p>
            <a:r>
              <a:rPr lang="fr-CM" dirty="0"/>
              <a:t>    </a:t>
            </a:r>
            <a:r>
              <a:rPr lang="fr-CM" dirty="0" err="1"/>
              <a:t>delete</a:t>
            </a:r>
            <a:r>
              <a:rPr lang="fr-CM" dirty="0"/>
              <a:t> jeu;}</a:t>
            </a:r>
          </a:p>
          <a:p>
            <a:endParaRPr lang="fr-CM" dirty="0"/>
          </a:p>
        </p:txBody>
      </p:sp>
    </p:spTree>
    <p:extLst>
      <p:ext uri="{BB962C8B-B14F-4D97-AF65-F5344CB8AC3E}">
        <p14:creationId xmlns:p14="http://schemas.microsoft.com/office/powerpoint/2010/main" val="61534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E4ABC-EDE4-43DE-86ED-41228C13400F}"/>
              </a:ext>
            </a:extLst>
          </p:cNvPr>
          <p:cNvSpPr>
            <a:spLocks noGrp="1"/>
          </p:cNvSpPr>
          <p:nvPr>
            <p:ph sz="quarter" idx="13"/>
          </p:nvPr>
        </p:nvSpPr>
        <p:spPr>
          <a:xfrm>
            <a:off x="913774" y="900952"/>
            <a:ext cx="9964897" cy="4890247"/>
          </a:xfrm>
        </p:spPr>
        <p:txBody>
          <a:bodyPr>
            <a:normAutofit/>
          </a:bodyPr>
          <a:lstStyle/>
          <a:p>
            <a:r>
              <a:rPr lang="fr-FR" sz="1600" dirty="0">
                <a:latin typeface="Book Antiqua" panose="02040602050305030304" pitchFamily="18" charset="0"/>
              </a:rPr>
              <a:t>Sur le plan technique, le jeu doit être rapide (réponses en moins de 150 ms), peu gourmand en ressources (moins de 150 Mo de RAM), stable (fonctionnement fiable dans 99 % des cas), sécurisé (aucun code externe ni accès non autorisé), et accessible via souris et clavier. Il doit offrir une interface graphique intuitive, en français, avec effets visuels et sonores désactivables, et un score basé sur la performance du joueur. Le code, développé en C++ avec la bibliothèque Qt, doit être commenté, modulaire et conforme aux normes C++17 et aux principes de développement modernes (DRY, SOLID). Le jeu doit fonctionner sur Windows, Linux et Mac, être facile à maintenir, à mettre à jour et prêt pour des extensions futures comme un mode multijoueur ou une version mobile.</a:t>
            </a:r>
            <a:endParaRPr lang="fr-CM" sz="1600" dirty="0">
              <a:latin typeface="Book Antiqua" panose="02040602050305030304" pitchFamily="18" charset="0"/>
            </a:endParaRPr>
          </a:p>
        </p:txBody>
      </p:sp>
    </p:spTree>
    <p:extLst>
      <p:ext uri="{BB962C8B-B14F-4D97-AF65-F5344CB8AC3E}">
        <p14:creationId xmlns:p14="http://schemas.microsoft.com/office/powerpoint/2010/main" val="2072516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4C8D-16B7-4118-AA83-E89DACEEC868}"/>
              </a:ext>
            </a:extLst>
          </p:cNvPr>
          <p:cNvSpPr>
            <a:spLocks noGrp="1"/>
          </p:cNvSpPr>
          <p:nvPr>
            <p:ph type="title"/>
          </p:nvPr>
        </p:nvSpPr>
        <p:spPr/>
        <p:txBody>
          <a:bodyPr>
            <a:normAutofit/>
          </a:bodyPr>
          <a:lstStyle/>
          <a:p>
            <a:r>
              <a:rPr lang="fr-FR"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PREPARATION A LA LIVRAISON</a:t>
            </a:r>
            <a:br>
              <a:rPr lang="fr-CM"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fr-CM" sz="4000" dirty="0"/>
          </a:p>
        </p:txBody>
      </p:sp>
      <p:sp>
        <p:nvSpPr>
          <p:cNvPr id="3" name="Content Placeholder 2">
            <a:extLst>
              <a:ext uri="{FF2B5EF4-FFF2-40B4-BE49-F238E27FC236}">
                <a16:creationId xmlns:a16="http://schemas.microsoft.com/office/drawing/2014/main" id="{EA4D6FEC-2A39-46E8-8427-F4CCADA373F8}"/>
              </a:ext>
            </a:extLst>
          </p:cNvPr>
          <p:cNvSpPr>
            <a:spLocks noGrp="1"/>
          </p:cNvSpPr>
          <p:nvPr>
            <p:ph sz="quarter" idx="13"/>
          </p:nvPr>
        </p:nvSpPr>
        <p:spPr/>
        <p:txBody>
          <a:bodyPr>
            <a:normAutofit/>
          </a:bodyPr>
          <a:lstStyle/>
          <a:p>
            <a:r>
              <a:rPr lang="fr-FR" sz="1600" dirty="0"/>
              <a:t>Le jeu sera livré sous forme d’un exécutable multiplateforme (Windows, Linux, Mac) avec un installeur graphique. Aucun accès Internet ni publicité ne seront requis après l’installation. Un tutoriel intégré (« Comment jouer ») et une documentation utilisateur accompagneront le jeu. Des guides d’installation pour chaque système et une documentation technique pour les développeurs seront fournis. Le code sera modulaire pour faciliter les mises à jour, et un système de sauvegarde compatible avec les futures versions sera mis en place, ainsi qu’un journal interne pour détecter les erreurs.</a:t>
            </a:r>
            <a:endParaRPr lang="fr-CM" sz="1600" dirty="0"/>
          </a:p>
        </p:txBody>
      </p:sp>
    </p:spTree>
    <p:extLst>
      <p:ext uri="{BB962C8B-B14F-4D97-AF65-F5344CB8AC3E}">
        <p14:creationId xmlns:p14="http://schemas.microsoft.com/office/powerpoint/2010/main" val="1846859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6C3A-B46E-4B65-AEFF-D24555F42F01}"/>
              </a:ext>
            </a:extLst>
          </p:cNvPr>
          <p:cNvSpPr>
            <a:spLocks noGrp="1"/>
          </p:cNvSpPr>
          <p:nvPr>
            <p:ph type="title"/>
          </p:nvPr>
        </p:nvSpPr>
        <p:spPr/>
        <p:txBody>
          <a:bodyPr>
            <a:normAutofit/>
          </a:bodyPr>
          <a:lstStyle/>
          <a:p>
            <a:r>
              <a:rPr lang="fr-FR"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ANNEXE</a:t>
            </a:r>
            <a:br>
              <a:rPr lang="fr-CM" sz="40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fr-CM" sz="4000" dirty="0"/>
          </a:p>
        </p:txBody>
      </p:sp>
      <p:sp>
        <p:nvSpPr>
          <p:cNvPr id="3" name="Content Placeholder 2">
            <a:extLst>
              <a:ext uri="{FF2B5EF4-FFF2-40B4-BE49-F238E27FC236}">
                <a16:creationId xmlns:a16="http://schemas.microsoft.com/office/drawing/2014/main" id="{2513702A-8C6B-466E-9EE5-0579389977BE}"/>
              </a:ext>
            </a:extLst>
          </p:cNvPr>
          <p:cNvSpPr>
            <a:spLocks noGrp="1"/>
          </p:cNvSpPr>
          <p:nvPr>
            <p:ph sz="quarter" idx="13"/>
          </p:nvPr>
        </p:nvSpPr>
        <p:spPr>
          <a:xfrm>
            <a:off x="913774" y="1573306"/>
            <a:ext cx="10363826" cy="5284694"/>
          </a:xfrm>
        </p:spPr>
        <p:txBody>
          <a:bodyPr>
            <a:normAutofit/>
          </a:bodyPr>
          <a:lstStyle/>
          <a:p>
            <a:r>
              <a:rPr lang="fr-FR"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Glossaire détaillé</a:t>
            </a:r>
          </a:p>
          <a:p>
            <a:pPr marL="0" indent="0">
              <a:buNone/>
            </a:pPr>
            <a:r>
              <a:rPr lang="fr-FR" sz="1800" b="1" kern="100" dirty="0" err="1">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TriPeaks</a:t>
            </a:r>
            <a:r>
              <a:rPr lang="fr-FR"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Variante du solitaire où le joueur doit retirer des cartes organisées en trois pyramides, selon une séquence ascendante ou descendante.</a:t>
            </a:r>
          </a:p>
          <a:p>
            <a:pPr marL="0" indent="0">
              <a:buNone/>
            </a:pP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Talon : Pile de cartes à retourner pour obtenir une nouvelle carte jouable.</a:t>
            </a:r>
            <a:endParaRPr lang="fr-FR" sz="1800" b="1" kern="10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Mouvement valide : Déplacement d'une carte dont la valeur est immédiatement supérieure ou inférieure à celle de la carte active.</a:t>
            </a:r>
          </a:p>
          <a:p>
            <a:pPr marL="0" indent="0">
              <a:buNone/>
            </a:pP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Partie : Une session complète de jeu avec un score et un état </a:t>
            </a:r>
            <a:r>
              <a:rPr lang="fr-FR" sz="1800" b="1" kern="100" dirty="0" err="1">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sauvegardable</a:t>
            </a: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Défausse : Emplacement où l’on place les cartes retirées du talon.</a:t>
            </a:r>
            <a:endParaRPr lang="fr-FR" sz="1800" b="1" kern="10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Interface utilisateur (UI) : Partie visuelle du jeu avec laquelle le joueur interagit (menus, cartes, boutons...).</a:t>
            </a:r>
          </a:p>
          <a:p>
            <a:pPr marL="0" indent="0">
              <a:buNone/>
            </a:pPr>
            <a:endParaRPr lang="fr-FR" sz="1800" b="1" kern="1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709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1E94C-6D36-4AFE-A763-E09DA481CDEC}"/>
              </a:ext>
            </a:extLst>
          </p:cNvPr>
          <p:cNvSpPr>
            <a:spLocks noGrp="1"/>
          </p:cNvSpPr>
          <p:nvPr>
            <p:ph sz="quarter" idx="13"/>
          </p:nvPr>
        </p:nvSpPr>
        <p:spPr>
          <a:xfrm>
            <a:off x="913774" y="242048"/>
            <a:ext cx="10363826" cy="6468034"/>
          </a:xfrm>
        </p:spPr>
        <p:txBody>
          <a:bodyPr/>
          <a:lstStyle/>
          <a:p>
            <a:r>
              <a:rPr lang="fr-FR" dirty="0" err="1"/>
              <a:t>WebSocket</a:t>
            </a:r>
            <a:r>
              <a:rPr lang="fr-FR" dirty="0"/>
              <a:t> : Protocole de communication permettant des échanges en temps réel entre un client et un serveur.</a:t>
            </a:r>
          </a:p>
          <a:p>
            <a:r>
              <a:rPr lang="fr-FR" dirty="0"/>
              <a:t>API REST : Interface de communication entre logiciels via HTTP, souvent avec des données au format JSON.</a:t>
            </a:r>
          </a:p>
          <a:p>
            <a:r>
              <a:rPr lang="fr-FR" dirty="0"/>
              <a:t>JSON : Format léger d’échange de données, utilisé notamment dans les API.</a:t>
            </a:r>
          </a:p>
          <a:p>
            <a:r>
              <a:rPr lang="fr-FR" dirty="0"/>
              <a:t>Open/</a:t>
            </a:r>
            <a:r>
              <a:rPr lang="fr-FR" dirty="0" err="1"/>
              <a:t>Closed</a:t>
            </a:r>
            <a:r>
              <a:rPr lang="fr-FR" dirty="0"/>
              <a:t>, DRY, SOLID : Principes de conception de code pour améliorer la clarté, la modularité et la maintenabilité.</a:t>
            </a:r>
          </a:p>
          <a:p>
            <a:r>
              <a:rPr lang="fr-FR" dirty="0"/>
              <a:t>C++17 : Standard du langage C++ utilisé pour le développement du jeu.</a:t>
            </a:r>
          </a:p>
          <a:p>
            <a:r>
              <a:rPr lang="fr-FR" dirty="0"/>
              <a:t>Licences open source (MIT, BSD, GPLv3) : Licences autorisant l’intégration et la distribution du code sans conflit légal.</a:t>
            </a:r>
          </a:p>
          <a:p>
            <a:endParaRPr lang="fr-CM" dirty="0"/>
          </a:p>
        </p:txBody>
      </p:sp>
    </p:spTree>
    <p:extLst>
      <p:ext uri="{BB962C8B-B14F-4D97-AF65-F5344CB8AC3E}">
        <p14:creationId xmlns:p14="http://schemas.microsoft.com/office/powerpoint/2010/main" val="3116326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0F15-C73F-47F6-8498-4ADCE394F94E}"/>
              </a:ext>
            </a:extLst>
          </p:cNvPr>
          <p:cNvSpPr>
            <a:spLocks noGrp="1"/>
          </p:cNvSpPr>
          <p:nvPr>
            <p:ph type="title"/>
          </p:nvPr>
        </p:nvSpPr>
        <p:spPr/>
        <p:txBody>
          <a:bodyPr/>
          <a:lstStyle/>
          <a:p>
            <a:br>
              <a:rPr lang="fr-CM"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fr-FR"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Prototypes ou maquettes d’interface</a:t>
            </a:r>
            <a:endParaRPr lang="fr-CM" dirty="0"/>
          </a:p>
        </p:txBody>
      </p:sp>
      <p:pic>
        <p:nvPicPr>
          <p:cNvPr id="4" name="Image 1">
            <a:extLst>
              <a:ext uri="{FF2B5EF4-FFF2-40B4-BE49-F238E27FC236}">
                <a16:creationId xmlns:a16="http://schemas.microsoft.com/office/drawing/2014/main" id="{7F4C7ABF-76DA-476B-9D23-5EB562FA08C8}"/>
              </a:ext>
            </a:extLst>
          </p:cNvPr>
          <p:cNvPicPr>
            <a:picLocks noGrp="1"/>
          </p:cNvPicPr>
          <p:nvPr>
            <p:ph sz="quarter" idx="13"/>
          </p:nvPr>
        </p:nvPicPr>
        <p:blipFill>
          <a:blip r:embed="rId2"/>
          <a:stretch>
            <a:fillRect/>
          </a:stretch>
        </p:blipFill>
        <p:spPr>
          <a:xfrm>
            <a:off x="913775" y="2366963"/>
            <a:ext cx="9816978" cy="4585166"/>
          </a:xfrm>
          <a:prstGeom prst="rect">
            <a:avLst/>
          </a:prstGeom>
        </p:spPr>
      </p:pic>
    </p:spTree>
    <p:extLst>
      <p:ext uri="{BB962C8B-B14F-4D97-AF65-F5344CB8AC3E}">
        <p14:creationId xmlns:p14="http://schemas.microsoft.com/office/powerpoint/2010/main" val="1740397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6D86-0D01-43AD-A132-F2810A31E68F}"/>
              </a:ext>
            </a:extLst>
          </p:cNvPr>
          <p:cNvSpPr>
            <a:spLocks noGrp="1"/>
          </p:cNvSpPr>
          <p:nvPr>
            <p:ph type="title"/>
          </p:nvPr>
        </p:nvSpPr>
        <p:spPr/>
        <p:txBody>
          <a:bodyPr>
            <a:normAutofit/>
          </a:bodyPr>
          <a:lstStyle/>
          <a:p>
            <a:r>
              <a:rPr lang="fr-FR" sz="1600" b="1" kern="100" dirty="0">
                <a:effectLst/>
                <a:latin typeface="Times New Roman" panose="02020603050405020304" pitchFamily="18" charset="0"/>
                <a:ea typeface="Arial" panose="020B0604020202020204" pitchFamily="34" charset="0"/>
                <a:cs typeface="Times New Roman" panose="02020603050405020304" pitchFamily="18" charset="0"/>
              </a:rPr>
              <a:t>La barre de menu</a:t>
            </a:r>
            <a:r>
              <a:rPr lang="fr-FR" sz="1600" kern="100" dirty="0">
                <a:effectLst/>
                <a:latin typeface="Times New Roman" panose="02020603050405020304" pitchFamily="18" charset="0"/>
                <a:ea typeface="Arial" panose="020B0604020202020204" pitchFamily="34" charset="0"/>
                <a:cs typeface="Times New Roman" panose="02020603050405020304" pitchFamily="18" charset="0"/>
              </a:rPr>
              <a:t> </a:t>
            </a:r>
            <a:br>
              <a:rPr lang="fr-CM" sz="1600" kern="100" dirty="0">
                <a:effectLst/>
                <a:latin typeface="Arial" panose="020B0604020202020204" pitchFamily="34" charset="0"/>
                <a:ea typeface="Arial" panose="020B0604020202020204" pitchFamily="34" charset="0"/>
                <a:cs typeface="Times New Roman" panose="02020603050405020304" pitchFamily="18" charset="0"/>
              </a:rPr>
            </a:br>
            <a:endParaRPr lang="fr-CM" sz="1600" dirty="0"/>
          </a:p>
        </p:txBody>
      </p:sp>
      <p:pic>
        <p:nvPicPr>
          <p:cNvPr id="4" name="Image 9">
            <a:extLst>
              <a:ext uri="{FF2B5EF4-FFF2-40B4-BE49-F238E27FC236}">
                <a16:creationId xmlns:a16="http://schemas.microsoft.com/office/drawing/2014/main" id="{C69DB0C5-011C-46A5-8131-3DC7F2723BE2}"/>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84294" y="2030506"/>
            <a:ext cx="6871447" cy="5056093"/>
          </a:xfrm>
          <a:prstGeom prst="rect">
            <a:avLst/>
          </a:prstGeom>
          <a:noFill/>
          <a:ln>
            <a:noFill/>
          </a:ln>
        </p:spPr>
      </p:pic>
    </p:spTree>
    <p:extLst>
      <p:ext uri="{BB962C8B-B14F-4D97-AF65-F5344CB8AC3E}">
        <p14:creationId xmlns:p14="http://schemas.microsoft.com/office/powerpoint/2010/main" val="2968820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5E1E-97FE-4C90-8A64-8380CF67EA8F}"/>
              </a:ext>
            </a:extLst>
          </p:cNvPr>
          <p:cNvSpPr>
            <a:spLocks noGrp="1"/>
          </p:cNvSpPr>
          <p:nvPr>
            <p:ph type="title"/>
          </p:nvPr>
        </p:nvSpPr>
        <p:spPr/>
        <p:txBody>
          <a:bodyPr/>
          <a:lstStyle/>
          <a:p>
            <a:r>
              <a:rPr lang="fr-FR" sz="4000" b="1" kern="100" dirty="0">
                <a:effectLst/>
                <a:latin typeface="Times New Roman" panose="02020603050405020304" pitchFamily="18" charset="0"/>
                <a:ea typeface="Arial" panose="020B0604020202020204" pitchFamily="34" charset="0"/>
                <a:cs typeface="Times New Roman" panose="02020603050405020304" pitchFamily="18" charset="0"/>
              </a:rPr>
              <a:t>Le menu principal </a:t>
            </a:r>
            <a:r>
              <a:rPr lang="fr-FR" sz="4000" kern="100" dirty="0">
                <a:effectLst/>
                <a:latin typeface="Times New Roman" panose="02020603050405020304" pitchFamily="18" charset="0"/>
                <a:ea typeface="Arial" panose="020B0604020202020204" pitchFamily="34" charset="0"/>
                <a:cs typeface="Times New Roman" panose="02020603050405020304" pitchFamily="18" charset="0"/>
              </a:rPr>
              <a:t> </a:t>
            </a:r>
            <a:br>
              <a:rPr lang="fr-CM" sz="1800" kern="100" dirty="0">
                <a:effectLst/>
                <a:latin typeface="Arial" panose="020B0604020202020204" pitchFamily="34" charset="0"/>
                <a:ea typeface="Arial" panose="020B0604020202020204" pitchFamily="34" charset="0"/>
                <a:cs typeface="Times New Roman" panose="02020603050405020304" pitchFamily="18" charset="0"/>
              </a:rPr>
            </a:br>
            <a:endParaRPr lang="fr-CM" dirty="0"/>
          </a:p>
        </p:txBody>
      </p:sp>
      <p:pic>
        <p:nvPicPr>
          <p:cNvPr id="4" name="Image 8">
            <a:extLst>
              <a:ext uri="{FF2B5EF4-FFF2-40B4-BE49-F238E27FC236}">
                <a16:creationId xmlns:a16="http://schemas.microsoft.com/office/drawing/2014/main" id="{A00D3416-662E-4AEE-9147-29AE2883E532}"/>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75012" y="2366963"/>
            <a:ext cx="8269941" cy="4854108"/>
          </a:xfrm>
          <a:prstGeom prst="rect">
            <a:avLst/>
          </a:prstGeom>
          <a:noFill/>
          <a:ln>
            <a:noFill/>
          </a:ln>
        </p:spPr>
      </p:pic>
    </p:spTree>
    <p:extLst>
      <p:ext uri="{BB962C8B-B14F-4D97-AF65-F5344CB8AC3E}">
        <p14:creationId xmlns:p14="http://schemas.microsoft.com/office/powerpoint/2010/main" val="2834084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907D-1CFC-4E32-99AD-B8C839DC1C91}"/>
              </a:ext>
            </a:extLst>
          </p:cNvPr>
          <p:cNvSpPr>
            <a:spLocks noGrp="1"/>
          </p:cNvSpPr>
          <p:nvPr>
            <p:ph type="title"/>
          </p:nvPr>
        </p:nvSpPr>
        <p:spPr/>
        <p:txBody>
          <a:bodyPr>
            <a:noAutofit/>
          </a:bodyPr>
          <a:lstStyle/>
          <a:p>
            <a:r>
              <a:rPr lang="fr-FR" sz="4000" b="1" kern="10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t>Informations supplémentaires pertinentes</a:t>
            </a:r>
            <a:br>
              <a:rPr lang="fr-CM" sz="4000" b="1" kern="100" dirty="0">
                <a:solidFill>
                  <a:srgbClr val="2F5496"/>
                </a:solidFill>
                <a:effectLst/>
                <a:latin typeface="Book Antiqua" panose="02040602050305030304" pitchFamily="18" charset="0"/>
                <a:ea typeface="Times New Roman" panose="02020603050405020304" pitchFamily="18" charset="0"/>
                <a:cs typeface="Times New Roman" panose="02020603050405020304" pitchFamily="18" charset="0"/>
              </a:rPr>
            </a:br>
            <a:endParaRPr lang="fr-CM" sz="4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155953F9-3317-46A3-AF29-7583F6BAD69B}"/>
              </a:ext>
            </a:extLst>
          </p:cNvPr>
          <p:cNvSpPr>
            <a:spLocks noGrp="1"/>
          </p:cNvSpPr>
          <p:nvPr>
            <p:ph sz="quarter" idx="13"/>
          </p:nvPr>
        </p:nvSpPr>
        <p:spPr/>
        <p:txBody>
          <a:bodyPr>
            <a:normAutofit/>
          </a:bodyPr>
          <a:lstStyle/>
          <a:p>
            <a:pPr algn="just"/>
            <a:r>
              <a:rPr lang="fr-FR" sz="1600" dirty="0">
                <a:latin typeface="Book Antiqua" panose="02040602050305030304" pitchFamily="18" charset="0"/>
              </a:rPr>
              <a:t>Le jeu </a:t>
            </a:r>
            <a:r>
              <a:rPr lang="fr-FR" sz="1600" dirty="0" err="1">
                <a:latin typeface="Book Antiqua" panose="02040602050305030304" pitchFamily="18" charset="0"/>
              </a:rPr>
              <a:t>TriPeaks</a:t>
            </a:r>
            <a:r>
              <a:rPr lang="fr-FR" sz="1600" dirty="0">
                <a:latin typeface="Book Antiqua" panose="02040602050305030304" pitchFamily="18" charset="0"/>
              </a:rPr>
              <a:t> est conçu pour évoluer au-delà de sa version initiale en solo. Il pourrait intégrer à l’avenir un mode multijoueur compétitif en ligne, un menu principal interactif avec plusieurs variantes du jeu, ainsi qu’un tutoriel dynamique au début de chaque partie et une option de conseil pour guider le joueur. Des thèmes visuels personnalisables pourraient être ajoutés, tout comme une adaptation sur appareils mobiles. Le développement suivra les bonnes pratiques de programmation en C++ (modularité, encapsulation, design patterns) en utilisant la bibliothèque Qt pour l’interface graphique, et pourrait dès le lancement offrir une prise en charge multilingue, notamment en français et en anglais.</a:t>
            </a:r>
            <a:endParaRPr lang="fr-CM" sz="1600" dirty="0">
              <a:latin typeface="Book Antiqua" panose="02040602050305030304" pitchFamily="18" charset="0"/>
            </a:endParaRPr>
          </a:p>
        </p:txBody>
      </p:sp>
    </p:spTree>
    <p:extLst>
      <p:ext uri="{BB962C8B-B14F-4D97-AF65-F5344CB8AC3E}">
        <p14:creationId xmlns:p14="http://schemas.microsoft.com/office/powerpoint/2010/main" val="268597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3CFE-87BE-4A8A-BA01-304D249C3DE1}"/>
              </a:ext>
            </a:extLst>
          </p:cNvPr>
          <p:cNvSpPr>
            <a:spLocks noGrp="1"/>
          </p:cNvSpPr>
          <p:nvPr>
            <p:ph type="title"/>
          </p:nvPr>
        </p:nvSpPr>
        <p:spPr>
          <a:xfrm>
            <a:off x="913775" y="618518"/>
            <a:ext cx="10364451" cy="941342"/>
          </a:xfrm>
        </p:spPr>
        <p:txBody>
          <a:bodyPr/>
          <a:lstStyle/>
          <a:p>
            <a:r>
              <a:rPr lang="fr-FR" dirty="0"/>
              <a:t>conclusion</a:t>
            </a:r>
            <a:endParaRPr lang="fr-CM" dirty="0"/>
          </a:p>
        </p:txBody>
      </p:sp>
      <p:sp>
        <p:nvSpPr>
          <p:cNvPr id="3" name="Content Placeholder 2">
            <a:extLst>
              <a:ext uri="{FF2B5EF4-FFF2-40B4-BE49-F238E27FC236}">
                <a16:creationId xmlns:a16="http://schemas.microsoft.com/office/drawing/2014/main" id="{2A3D32B4-56AB-4644-A8D6-CF29C67392BD}"/>
              </a:ext>
            </a:extLst>
          </p:cNvPr>
          <p:cNvSpPr>
            <a:spLocks noGrp="1"/>
          </p:cNvSpPr>
          <p:nvPr>
            <p:ph sz="quarter" idx="13"/>
          </p:nvPr>
        </p:nvSpPr>
        <p:spPr>
          <a:xfrm>
            <a:off x="913774" y="1559860"/>
            <a:ext cx="10363826" cy="4231339"/>
          </a:xfrm>
        </p:spPr>
        <p:txBody>
          <a:bodyPr/>
          <a:lstStyle/>
          <a:p>
            <a:r>
              <a:rPr lang="fr-FR" dirty="0"/>
              <a:t>Ce projet vise à développer un jeu de cartes </a:t>
            </a:r>
            <a:r>
              <a:rPr lang="fr-FR" dirty="0" err="1"/>
              <a:t>TriPeaks</a:t>
            </a:r>
            <a:r>
              <a:rPr lang="fr-FR" dirty="0"/>
              <a:t> multiplateforme, simple, fluide et accessible hors ligne, en respectant les bonnes pratiques de développement. </a:t>
            </a:r>
            <a:r>
              <a:rPr lang="fr-FR"/>
              <a:t>Il combine divertissement, performance et évolutivité, avec une interface intuitive et des fonctionnalités essentielles pour une expérience utilisateur agréable et durable.</a:t>
            </a:r>
            <a:endParaRPr lang="fr-CM" dirty="0"/>
          </a:p>
        </p:txBody>
      </p:sp>
    </p:spTree>
    <p:extLst>
      <p:ext uri="{BB962C8B-B14F-4D97-AF65-F5344CB8AC3E}">
        <p14:creationId xmlns:p14="http://schemas.microsoft.com/office/powerpoint/2010/main" val="35624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4933D-45AA-407A-8037-657A31A358C1}"/>
              </a:ext>
            </a:extLst>
          </p:cNvPr>
          <p:cNvSpPr>
            <a:spLocks noGrp="1"/>
          </p:cNvSpPr>
          <p:nvPr>
            <p:ph sz="quarter" idx="13"/>
          </p:nvPr>
        </p:nvSpPr>
        <p:spPr>
          <a:xfrm>
            <a:off x="913774" y="1331260"/>
            <a:ext cx="10363826" cy="5526740"/>
          </a:xfrm>
        </p:spPr>
        <p:txBody>
          <a:bodyPr>
            <a:normAutofit lnSpcReduction="10000"/>
          </a:bodyPr>
          <a:lstStyle/>
          <a:p>
            <a:r>
              <a:rPr lang="fr-CM" sz="1600" dirty="0">
                <a:solidFill>
                  <a:schemeClr val="accent6">
                    <a:lumMod val="75000"/>
                  </a:schemeClr>
                </a:solidFill>
              </a:rPr>
              <a:t>#include </a:t>
            </a:r>
            <a:r>
              <a:rPr lang="fr-CM" sz="1600" dirty="0">
                <a:solidFill>
                  <a:schemeClr val="accent5">
                    <a:lumMod val="75000"/>
                  </a:schemeClr>
                </a:solidFill>
              </a:rPr>
              <a:t>"</a:t>
            </a:r>
            <a:r>
              <a:rPr lang="fr-CM" sz="1600" dirty="0" err="1">
                <a:solidFill>
                  <a:schemeClr val="accent5">
                    <a:lumMod val="75000"/>
                  </a:schemeClr>
                </a:solidFill>
              </a:rPr>
              <a:t>acceuilwidget.h</a:t>
            </a:r>
            <a:r>
              <a:rPr lang="fr-CM" sz="1600" dirty="0">
                <a:solidFill>
                  <a:schemeClr val="accent5">
                    <a:lumMod val="75000"/>
                  </a:schemeClr>
                </a:solidFill>
              </a:rPr>
              <a:t>"</a:t>
            </a:r>
          </a:p>
          <a:p>
            <a:r>
              <a:rPr lang="fr-CM" sz="1600" dirty="0">
                <a:solidFill>
                  <a:schemeClr val="accent6">
                    <a:lumMod val="75000"/>
                  </a:schemeClr>
                </a:solidFill>
              </a:rPr>
              <a:t>#include </a:t>
            </a:r>
            <a:r>
              <a:rPr lang="fr-CM" sz="1600" dirty="0">
                <a:solidFill>
                  <a:schemeClr val="accent5">
                    <a:lumMod val="75000"/>
                  </a:schemeClr>
                </a:solidFill>
              </a:rPr>
              <a:t>&lt;</a:t>
            </a:r>
            <a:r>
              <a:rPr lang="fr-CM" sz="1600" dirty="0" err="1">
                <a:solidFill>
                  <a:schemeClr val="accent5">
                    <a:lumMod val="75000"/>
                  </a:schemeClr>
                </a:solidFill>
              </a:rPr>
              <a:t>QRandomGenerator</a:t>
            </a:r>
            <a:r>
              <a:rPr lang="fr-CM" sz="1600" dirty="0">
                <a:solidFill>
                  <a:schemeClr val="accent5">
                    <a:lumMod val="75000"/>
                  </a:schemeClr>
                </a:solidFill>
              </a:rPr>
              <a:t>&gt;</a:t>
            </a:r>
          </a:p>
          <a:p>
            <a:r>
              <a:rPr lang="fr-CM" sz="1600" dirty="0">
                <a:solidFill>
                  <a:schemeClr val="accent6">
                    <a:lumMod val="75000"/>
                  </a:schemeClr>
                </a:solidFill>
              </a:rPr>
              <a:t>#include </a:t>
            </a:r>
            <a:r>
              <a:rPr lang="fr-CM" sz="1600" dirty="0">
                <a:solidFill>
                  <a:schemeClr val="accent5">
                    <a:lumMod val="75000"/>
                  </a:schemeClr>
                </a:solidFill>
              </a:rPr>
              <a:t>"</a:t>
            </a:r>
            <a:r>
              <a:rPr lang="fr-CM" sz="1600" dirty="0" err="1">
                <a:solidFill>
                  <a:schemeClr val="accent5">
                    <a:lumMod val="75000"/>
                  </a:schemeClr>
                </a:solidFill>
              </a:rPr>
              <a:t>mainwindow.h</a:t>
            </a:r>
            <a:r>
              <a:rPr lang="fr-CM" sz="1600" dirty="0">
                <a:solidFill>
                  <a:schemeClr val="accent5">
                    <a:lumMod val="75000"/>
                  </a:schemeClr>
                </a:solidFill>
              </a:rPr>
              <a:t>"</a:t>
            </a:r>
          </a:p>
          <a:p>
            <a:endParaRPr lang="fr-CM" sz="1600" dirty="0"/>
          </a:p>
          <a:p>
            <a:r>
              <a:rPr lang="fr-CM" sz="1600" dirty="0" err="1">
                <a:solidFill>
                  <a:srgbClr val="FF0000"/>
                </a:solidFill>
              </a:rPr>
              <a:t>AccueilWidget</a:t>
            </a:r>
            <a:r>
              <a:rPr lang="fr-CM" sz="1600" dirty="0"/>
              <a:t>::</a:t>
            </a:r>
            <a:r>
              <a:rPr lang="fr-CM" sz="1600" dirty="0" err="1"/>
              <a:t>AccueilWidget</a:t>
            </a:r>
            <a:r>
              <a:rPr lang="fr-CM" sz="1600" dirty="0"/>
              <a:t>(</a:t>
            </a:r>
            <a:r>
              <a:rPr lang="fr-CM" sz="1600" dirty="0" err="1">
                <a:solidFill>
                  <a:srgbClr val="FF0000"/>
                </a:solidFill>
              </a:rPr>
              <a:t>QGraphicsView</a:t>
            </a:r>
            <a:r>
              <a:rPr lang="fr-CM" sz="1600" dirty="0">
                <a:solidFill>
                  <a:srgbClr val="FF0000"/>
                </a:solidFill>
              </a:rPr>
              <a:t>* </a:t>
            </a:r>
            <a:r>
              <a:rPr lang="fr-CM" sz="1600" dirty="0" err="1"/>
              <a:t>vueParent</a:t>
            </a:r>
            <a:r>
              <a:rPr lang="fr-CM" sz="1600" dirty="0"/>
              <a:t>):  vue(</a:t>
            </a:r>
            <a:r>
              <a:rPr lang="fr-CM" sz="1600" dirty="0" err="1"/>
              <a:t>vueParent</a:t>
            </a:r>
            <a:r>
              <a:rPr lang="fr-CM" sz="1600" dirty="0"/>
              <a:t>)</a:t>
            </a:r>
          </a:p>
          <a:p>
            <a:r>
              <a:rPr lang="fr-CM" sz="1600" dirty="0">
                <a:solidFill>
                  <a:srgbClr val="FFFF00"/>
                </a:solidFill>
              </a:rPr>
              <a:t>{</a:t>
            </a:r>
          </a:p>
          <a:p>
            <a:endParaRPr lang="fr-CM" sz="1600" dirty="0"/>
          </a:p>
          <a:p>
            <a:r>
              <a:rPr lang="fr-CM" sz="1600" dirty="0">
                <a:solidFill>
                  <a:srgbClr val="FF0000"/>
                </a:solidFill>
              </a:rPr>
              <a:t>    </a:t>
            </a:r>
            <a:r>
              <a:rPr lang="fr-CM" sz="1600" dirty="0" err="1">
                <a:solidFill>
                  <a:srgbClr val="FF0000"/>
                </a:solidFill>
              </a:rPr>
              <a:t>QVBoxLayout</a:t>
            </a:r>
            <a:r>
              <a:rPr lang="fr-CM" sz="1600" dirty="0">
                <a:solidFill>
                  <a:srgbClr val="FF0000"/>
                </a:solidFill>
              </a:rPr>
              <a:t> </a:t>
            </a:r>
            <a:r>
              <a:rPr lang="fr-CM" sz="1600" dirty="0"/>
              <a:t>*</a:t>
            </a:r>
            <a:r>
              <a:rPr lang="fr-CM" sz="1600" dirty="0" err="1"/>
              <a:t>layout</a:t>
            </a:r>
            <a:r>
              <a:rPr lang="fr-CM" sz="1600" dirty="0"/>
              <a:t> = new </a:t>
            </a:r>
            <a:r>
              <a:rPr lang="fr-CM" sz="1600" dirty="0" err="1"/>
              <a:t>QVBoxLayout</a:t>
            </a:r>
            <a:r>
              <a:rPr lang="fr-CM" sz="1600" dirty="0"/>
              <a:t>(</a:t>
            </a:r>
            <a:r>
              <a:rPr lang="fr-CM" sz="1600" dirty="0" err="1"/>
              <a:t>this</a:t>
            </a:r>
            <a:r>
              <a:rPr lang="fr-CM" sz="1600" dirty="0"/>
              <a:t>);</a:t>
            </a:r>
          </a:p>
          <a:p>
            <a:r>
              <a:rPr lang="fr-CM" sz="1600" dirty="0"/>
              <a:t>    </a:t>
            </a:r>
            <a:r>
              <a:rPr lang="fr-CM" sz="1600" dirty="0" err="1"/>
              <a:t>layout</a:t>
            </a:r>
            <a:r>
              <a:rPr lang="fr-CM" sz="1600" dirty="0"/>
              <a:t>-&gt;</a:t>
            </a:r>
            <a:r>
              <a:rPr lang="fr-CM" sz="1600" dirty="0" err="1"/>
              <a:t>setContentsMargins</a:t>
            </a:r>
            <a:r>
              <a:rPr lang="fr-CM" sz="1600" dirty="0"/>
              <a:t>(0, 0, 0, 0);</a:t>
            </a:r>
          </a:p>
          <a:p>
            <a:r>
              <a:rPr lang="fr-CM" sz="1600" dirty="0"/>
              <a:t>    </a:t>
            </a:r>
            <a:r>
              <a:rPr lang="fr-CM" sz="1600" dirty="0" err="1"/>
              <a:t>layout</a:t>
            </a:r>
            <a:r>
              <a:rPr lang="fr-CM" sz="1600" dirty="0"/>
              <a:t>-&gt;</a:t>
            </a:r>
            <a:r>
              <a:rPr lang="fr-CM" sz="1600" dirty="0" err="1"/>
              <a:t>setSpacing</a:t>
            </a:r>
            <a:r>
              <a:rPr lang="fr-CM" sz="1600" dirty="0"/>
              <a:t>(0);</a:t>
            </a:r>
          </a:p>
          <a:p>
            <a:r>
              <a:rPr lang="fr-CM" sz="1600" dirty="0"/>
              <a:t>    </a:t>
            </a:r>
            <a:r>
              <a:rPr lang="fr-CM" sz="1600" dirty="0" err="1"/>
              <a:t>scene</a:t>
            </a:r>
            <a:r>
              <a:rPr lang="fr-CM" sz="1600" dirty="0"/>
              <a:t> = new </a:t>
            </a:r>
            <a:r>
              <a:rPr lang="fr-CM" sz="1600" dirty="0" err="1"/>
              <a:t>QGraphicsScene</a:t>
            </a:r>
            <a:r>
              <a:rPr lang="fr-CM" sz="1600" dirty="0"/>
              <a:t>(</a:t>
            </a:r>
            <a:r>
              <a:rPr lang="fr-CM" sz="1600" dirty="0" err="1"/>
              <a:t>this</a:t>
            </a:r>
            <a:r>
              <a:rPr lang="fr-CM" sz="1600" dirty="0"/>
              <a:t>);</a:t>
            </a:r>
          </a:p>
          <a:p>
            <a:r>
              <a:rPr lang="fr-CM" sz="1600" dirty="0"/>
              <a:t>    </a:t>
            </a:r>
            <a:r>
              <a:rPr lang="fr-CM" sz="1600" dirty="0" err="1">
                <a:solidFill>
                  <a:srgbClr val="FF0000"/>
                </a:solidFill>
              </a:rPr>
              <a:t>QPixmap</a:t>
            </a:r>
            <a:r>
              <a:rPr lang="fr-CM" sz="1600" dirty="0"/>
              <a:t> image(":/images/images/poker1.jpg");          // Image de fond</a:t>
            </a:r>
          </a:p>
          <a:p>
            <a:r>
              <a:rPr lang="fr-CM" sz="1600" dirty="0"/>
              <a:t>    </a:t>
            </a:r>
            <a:r>
              <a:rPr lang="fr-CM" sz="1600" dirty="0" err="1">
                <a:solidFill>
                  <a:srgbClr val="FF0000"/>
                </a:solidFill>
              </a:rPr>
              <a:t>QPixmap</a:t>
            </a:r>
            <a:r>
              <a:rPr lang="fr-CM" sz="1600" dirty="0"/>
              <a:t> </a:t>
            </a:r>
            <a:r>
              <a:rPr lang="fr-CM" sz="1600" dirty="0" err="1"/>
              <a:t>redim</a:t>
            </a:r>
            <a:r>
              <a:rPr lang="fr-CM" sz="1600" dirty="0"/>
              <a:t> = </a:t>
            </a:r>
            <a:r>
              <a:rPr lang="fr-CM" sz="1600" dirty="0" err="1"/>
              <a:t>image.scaled</a:t>
            </a:r>
            <a:r>
              <a:rPr lang="fr-CM" sz="1600" dirty="0"/>
              <a:t>(</a:t>
            </a:r>
            <a:r>
              <a:rPr lang="fr-CM" sz="1600" dirty="0" err="1"/>
              <a:t>scene</a:t>
            </a:r>
            <a:r>
              <a:rPr lang="fr-CM" sz="1600" dirty="0"/>
              <a:t>-&gt;</a:t>
            </a:r>
            <a:r>
              <a:rPr lang="fr-CM" sz="1600" dirty="0" err="1"/>
              <a:t>width</a:t>
            </a:r>
            <a:r>
              <a:rPr lang="fr-CM" sz="1600" dirty="0"/>
              <a:t>(), </a:t>
            </a:r>
            <a:r>
              <a:rPr lang="fr-CM" sz="1600" dirty="0" err="1"/>
              <a:t>scene</a:t>
            </a:r>
            <a:r>
              <a:rPr lang="fr-CM" sz="1600" dirty="0"/>
              <a:t>-&gt;</a:t>
            </a:r>
            <a:r>
              <a:rPr lang="fr-CM" sz="1600" dirty="0" err="1"/>
              <a:t>height</a:t>
            </a:r>
            <a:r>
              <a:rPr lang="fr-CM" sz="1600" dirty="0"/>
              <a:t>(), </a:t>
            </a:r>
            <a:r>
              <a:rPr lang="fr-CM" sz="1600" dirty="0">
                <a:solidFill>
                  <a:srgbClr val="FF0000"/>
                </a:solidFill>
              </a:rPr>
              <a:t>Qt</a:t>
            </a:r>
            <a:r>
              <a:rPr lang="fr-CM" sz="1600" dirty="0"/>
              <a:t>::</a:t>
            </a:r>
            <a:r>
              <a:rPr lang="fr-CM" sz="1600" dirty="0" err="1">
                <a:solidFill>
                  <a:srgbClr val="00B050"/>
                </a:solidFill>
              </a:rPr>
              <a:t>IgnoreAspectRatio</a:t>
            </a:r>
            <a:r>
              <a:rPr lang="fr-CM" sz="1600" dirty="0"/>
              <a:t>, </a:t>
            </a:r>
            <a:r>
              <a:rPr lang="fr-CM" sz="1600" dirty="0">
                <a:solidFill>
                  <a:srgbClr val="FF0000"/>
                </a:solidFill>
              </a:rPr>
              <a:t>Qt</a:t>
            </a:r>
            <a:r>
              <a:rPr lang="fr-CM" sz="1600" dirty="0"/>
              <a:t>::</a:t>
            </a:r>
            <a:r>
              <a:rPr lang="fr-CM" sz="1600" dirty="0" err="1">
                <a:solidFill>
                  <a:srgbClr val="00B050"/>
                </a:solidFill>
              </a:rPr>
              <a:t>SmoothTransformation</a:t>
            </a:r>
            <a:r>
              <a:rPr lang="fr-CM" sz="1600" dirty="0"/>
              <a:t>);</a:t>
            </a:r>
          </a:p>
        </p:txBody>
      </p:sp>
      <p:sp>
        <p:nvSpPr>
          <p:cNvPr id="4" name="Rectangle 3">
            <a:extLst>
              <a:ext uri="{FF2B5EF4-FFF2-40B4-BE49-F238E27FC236}">
                <a16:creationId xmlns:a16="http://schemas.microsoft.com/office/drawing/2014/main" id="{63BAEDEA-22FA-4767-A021-096E3E96B66F}"/>
              </a:ext>
            </a:extLst>
          </p:cNvPr>
          <p:cNvSpPr/>
          <p:nvPr/>
        </p:nvSpPr>
        <p:spPr>
          <a:xfrm>
            <a:off x="1277470" y="255494"/>
            <a:ext cx="9211235" cy="954741"/>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tx1"/>
                </a:solidFill>
              </a:rPr>
              <a:t>L’ECRAN D’ACCUIEL</a:t>
            </a:r>
            <a:endParaRPr lang="fr-CM" sz="2800" b="1" dirty="0">
              <a:solidFill>
                <a:schemeClr val="tx1"/>
              </a:solidFill>
            </a:endParaRPr>
          </a:p>
        </p:txBody>
      </p:sp>
    </p:spTree>
    <p:extLst>
      <p:ext uri="{BB962C8B-B14F-4D97-AF65-F5344CB8AC3E}">
        <p14:creationId xmlns:p14="http://schemas.microsoft.com/office/powerpoint/2010/main" val="23811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07294-1577-4B08-A96E-24872033AF44}"/>
              </a:ext>
            </a:extLst>
          </p:cNvPr>
          <p:cNvSpPr>
            <a:spLocks noGrp="1"/>
          </p:cNvSpPr>
          <p:nvPr>
            <p:ph sz="quarter" idx="13"/>
          </p:nvPr>
        </p:nvSpPr>
        <p:spPr>
          <a:xfrm>
            <a:off x="913774" y="94130"/>
            <a:ext cx="10363826" cy="6656294"/>
          </a:xfrm>
        </p:spPr>
        <p:txBody>
          <a:bodyPr>
            <a:normAutofit fontScale="92500" lnSpcReduction="20000"/>
          </a:bodyPr>
          <a:lstStyle/>
          <a:p>
            <a:r>
              <a:rPr lang="fr-CM" dirty="0">
                <a:solidFill>
                  <a:srgbClr val="FF0000"/>
                </a:solidFill>
              </a:rPr>
              <a:t> </a:t>
            </a:r>
            <a:r>
              <a:rPr lang="fr-CM" dirty="0" err="1">
                <a:solidFill>
                  <a:srgbClr val="FF0000"/>
                </a:solidFill>
              </a:rPr>
              <a:t>QGraphicsPixmapItem</a:t>
            </a:r>
            <a:r>
              <a:rPr lang="fr-CM" dirty="0">
                <a:solidFill>
                  <a:srgbClr val="FF0000"/>
                </a:solidFill>
              </a:rPr>
              <a:t> </a:t>
            </a:r>
            <a:r>
              <a:rPr lang="fr-CM" dirty="0"/>
              <a:t>*font = new </a:t>
            </a:r>
            <a:r>
              <a:rPr lang="fr-CM" dirty="0" err="1">
                <a:solidFill>
                  <a:srgbClr val="FF0000"/>
                </a:solidFill>
              </a:rPr>
              <a:t>QGraphicsPixmapItem</a:t>
            </a:r>
            <a:r>
              <a:rPr lang="fr-CM" dirty="0"/>
              <a:t>(</a:t>
            </a:r>
            <a:r>
              <a:rPr lang="fr-CM" dirty="0" err="1"/>
              <a:t>redim</a:t>
            </a:r>
            <a:r>
              <a:rPr lang="fr-CM" dirty="0"/>
              <a:t>);</a:t>
            </a:r>
          </a:p>
          <a:p>
            <a:r>
              <a:rPr lang="fr-CM" dirty="0"/>
              <a:t>    font-&gt;</a:t>
            </a:r>
            <a:r>
              <a:rPr lang="fr-CM" dirty="0" err="1"/>
              <a:t>setZValue</a:t>
            </a:r>
            <a:r>
              <a:rPr lang="fr-CM" dirty="0"/>
              <a:t>(-1000);                                 // Fond derrière tout</a:t>
            </a:r>
          </a:p>
          <a:p>
            <a:r>
              <a:rPr lang="fr-CM" dirty="0"/>
              <a:t>    </a:t>
            </a:r>
            <a:r>
              <a:rPr lang="fr-CM" dirty="0" err="1"/>
              <a:t>scene</a:t>
            </a:r>
            <a:r>
              <a:rPr lang="fr-CM" dirty="0"/>
              <a:t>-&gt;</a:t>
            </a:r>
            <a:r>
              <a:rPr lang="fr-CM" dirty="0" err="1"/>
              <a:t>addItem</a:t>
            </a:r>
            <a:r>
              <a:rPr lang="fr-CM" dirty="0"/>
              <a:t>(font);</a:t>
            </a:r>
          </a:p>
          <a:p>
            <a:r>
              <a:rPr lang="fr-CM" dirty="0"/>
              <a:t>    vue-&gt;</a:t>
            </a:r>
            <a:r>
              <a:rPr lang="fr-CM" dirty="0" err="1"/>
              <a:t>setScene</a:t>
            </a:r>
            <a:r>
              <a:rPr lang="fr-CM" dirty="0"/>
              <a:t>(</a:t>
            </a:r>
            <a:r>
              <a:rPr lang="fr-CM" dirty="0" err="1"/>
              <a:t>scene</a:t>
            </a:r>
            <a:r>
              <a:rPr lang="fr-CM" dirty="0"/>
              <a:t>);</a:t>
            </a:r>
          </a:p>
          <a:p>
            <a:r>
              <a:rPr lang="fr-CM" dirty="0"/>
              <a:t>    vue-&gt;</a:t>
            </a:r>
            <a:r>
              <a:rPr lang="fr-CM" dirty="0" err="1"/>
              <a:t>setRenderHint</a:t>
            </a:r>
            <a:r>
              <a:rPr lang="fr-CM" dirty="0"/>
              <a:t>(</a:t>
            </a:r>
            <a:r>
              <a:rPr lang="fr-CM" dirty="0" err="1">
                <a:solidFill>
                  <a:srgbClr val="FF0000"/>
                </a:solidFill>
              </a:rPr>
              <a:t>QPainter</a:t>
            </a:r>
            <a:r>
              <a:rPr lang="fr-CM" dirty="0"/>
              <a:t>::</a:t>
            </a:r>
            <a:r>
              <a:rPr lang="fr-CM" dirty="0" err="1">
                <a:solidFill>
                  <a:schemeClr val="accent3">
                    <a:lumMod val="75000"/>
                  </a:schemeClr>
                </a:solidFill>
              </a:rPr>
              <a:t>Antialiasing</a:t>
            </a:r>
            <a:r>
              <a:rPr lang="fr-CM" dirty="0"/>
              <a:t>);</a:t>
            </a:r>
          </a:p>
          <a:p>
            <a:r>
              <a:rPr lang="fr-CM" dirty="0"/>
              <a:t>    vue-&gt;</a:t>
            </a:r>
            <a:r>
              <a:rPr lang="fr-CM" dirty="0" err="1"/>
              <a:t>setHorizontalScrollBarPolicy</a:t>
            </a:r>
            <a:r>
              <a:rPr lang="fr-CM" dirty="0"/>
              <a:t>(</a:t>
            </a:r>
            <a:r>
              <a:rPr lang="fr-CM" dirty="0">
                <a:solidFill>
                  <a:srgbClr val="FF0000"/>
                </a:solidFill>
              </a:rPr>
              <a:t>Qt</a:t>
            </a:r>
            <a:r>
              <a:rPr lang="fr-CM" dirty="0"/>
              <a:t>::</a:t>
            </a:r>
            <a:r>
              <a:rPr lang="fr-CM" dirty="0" err="1"/>
              <a:t>S</a:t>
            </a:r>
            <a:r>
              <a:rPr lang="fr-CM" dirty="0" err="1">
                <a:solidFill>
                  <a:schemeClr val="accent3">
                    <a:lumMod val="75000"/>
                  </a:schemeClr>
                </a:solidFill>
              </a:rPr>
              <a:t>crollBarAlwaysOff</a:t>
            </a:r>
            <a:r>
              <a:rPr lang="fr-CM" dirty="0"/>
              <a:t>);</a:t>
            </a:r>
          </a:p>
          <a:p>
            <a:r>
              <a:rPr lang="fr-CM" dirty="0"/>
              <a:t>    vue-&gt;</a:t>
            </a:r>
            <a:r>
              <a:rPr lang="fr-CM" dirty="0" err="1"/>
              <a:t>setVerticalScrollBarPolicy</a:t>
            </a:r>
            <a:r>
              <a:rPr lang="fr-CM" dirty="0"/>
              <a:t>(Qt::</a:t>
            </a:r>
            <a:r>
              <a:rPr lang="fr-CM" dirty="0" err="1">
                <a:solidFill>
                  <a:schemeClr val="accent3">
                    <a:lumMod val="75000"/>
                  </a:schemeClr>
                </a:solidFill>
              </a:rPr>
              <a:t>ScrollBarAlwaysOff</a:t>
            </a:r>
            <a:r>
              <a:rPr lang="fr-CM" dirty="0"/>
              <a:t>);</a:t>
            </a:r>
          </a:p>
          <a:p>
            <a:r>
              <a:rPr lang="fr-CM" dirty="0"/>
              <a:t>    vue-&gt;</a:t>
            </a:r>
            <a:r>
              <a:rPr lang="fr-CM" dirty="0" err="1"/>
              <a:t>setSceneRect</a:t>
            </a:r>
            <a:r>
              <a:rPr lang="fr-CM" dirty="0">
                <a:solidFill>
                  <a:schemeClr val="accent4">
                    <a:lumMod val="75000"/>
                  </a:schemeClr>
                </a:solidFill>
              </a:rPr>
              <a:t>(0, 0, 800, 600</a:t>
            </a:r>
            <a:r>
              <a:rPr lang="fr-CM" dirty="0"/>
              <a:t>);  </a:t>
            </a:r>
            <a:r>
              <a:rPr lang="fr-CM" dirty="0">
                <a:solidFill>
                  <a:schemeClr val="bg1">
                    <a:lumMod val="65000"/>
                  </a:schemeClr>
                </a:solidFill>
              </a:rPr>
              <a:t>// Taille par défaut</a:t>
            </a:r>
          </a:p>
          <a:p>
            <a:r>
              <a:rPr lang="fr-CM" dirty="0"/>
              <a:t>    </a:t>
            </a:r>
            <a:r>
              <a:rPr lang="fr-CM" dirty="0" err="1"/>
              <a:t>layout</a:t>
            </a:r>
            <a:r>
              <a:rPr lang="fr-CM" dirty="0"/>
              <a:t>-&gt;</a:t>
            </a:r>
            <a:r>
              <a:rPr lang="fr-CM" dirty="0" err="1"/>
              <a:t>addWidget</a:t>
            </a:r>
            <a:r>
              <a:rPr lang="fr-CM" dirty="0"/>
              <a:t>(vue);</a:t>
            </a:r>
          </a:p>
          <a:p>
            <a:r>
              <a:rPr lang="fr-CM" dirty="0"/>
              <a:t> </a:t>
            </a:r>
            <a:r>
              <a:rPr lang="fr-CM" dirty="0">
                <a:solidFill>
                  <a:schemeClr val="bg1">
                    <a:lumMod val="65000"/>
                  </a:schemeClr>
                </a:solidFill>
              </a:rPr>
              <a:t>// Cartes animées</a:t>
            </a:r>
          </a:p>
          <a:p>
            <a:r>
              <a:rPr lang="fr-CM" dirty="0"/>
              <a:t>    </a:t>
            </a:r>
            <a:r>
              <a:rPr lang="fr-CM" dirty="0" err="1"/>
              <a:t>initCartesAnimees</a:t>
            </a:r>
            <a:r>
              <a:rPr lang="fr-CM" dirty="0"/>
              <a:t>();</a:t>
            </a:r>
          </a:p>
          <a:p>
            <a:endParaRPr lang="fr-CM" dirty="0"/>
          </a:p>
          <a:p>
            <a:r>
              <a:rPr lang="fr-CM" dirty="0"/>
              <a:t>    </a:t>
            </a:r>
            <a:r>
              <a:rPr lang="fr-CM" dirty="0">
                <a:solidFill>
                  <a:schemeClr val="bg1">
                    <a:lumMod val="65000"/>
                  </a:schemeClr>
                </a:solidFill>
              </a:rPr>
              <a:t>// Superposer les boutons</a:t>
            </a:r>
          </a:p>
          <a:p>
            <a:r>
              <a:rPr lang="fr-CM" dirty="0"/>
              <a:t>    </a:t>
            </a:r>
            <a:r>
              <a:rPr lang="fr-CM" dirty="0" err="1">
                <a:solidFill>
                  <a:srgbClr val="FF0000"/>
                </a:solidFill>
              </a:rPr>
              <a:t>QWidget</a:t>
            </a:r>
            <a:r>
              <a:rPr lang="fr-CM" dirty="0">
                <a:solidFill>
                  <a:srgbClr val="FF0000"/>
                </a:solidFill>
              </a:rPr>
              <a:t> </a:t>
            </a:r>
            <a:r>
              <a:rPr lang="fr-CM" dirty="0"/>
              <a:t>*</a:t>
            </a:r>
            <a:r>
              <a:rPr lang="fr-CM" dirty="0" err="1"/>
              <a:t>boutonsWidget</a:t>
            </a:r>
            <a:r>
              <a:rPr lang="fr-CM" dirty="0"/>
              <a:t> = new </a:t>
            </a:r>
            <a:r>
              <a:rPr lang="fr-CM" dirty="0" err="1"/>
              <a:t>QWidget</a:t>
            </a:r>
            <a:r>
              <a:rPr lang="fr-CM" dirty="0"/>
              <a:t>(</a:t>
            </a:r>
            <a:r>
              <a:rPr lang="fr-CM" dirty="0" err="1"/>
              <a:t>this</a:t>
            </a:r>
            <a:r>
              <a:rPr lang="fr-CM" dirty="0"/>
              <a:t>);</a:t>
            </a:r>
          </a:p>
          <a:p>
            <a:r>
              <a:rPr lang="fr-CM" dirty="0"/>
              <a:t>    </a:t>
            </a:r>
            <a:r>
              <a:rPr lang="fr-CM" dirty="0" err="1">
                <a:solidFill>
                  <a:srgbClr val="FF0000"/>
                </a:solidFill>
              </a:rPr>
              <a:t>QHBoxLayout</a:t>
            </a:r>
            <a:r>
              <a:rPr lang="fr-CM" dirty="0">
                <a:solidFill>
                  <a:srgbClr val="FF0000"/>
                </a:solidFill>
              </a:rPr>
              <a:t> </a:t>
            </a:r>
            <a:r>
              <a:rPr lang="fr-CM" dirty="0"/>
              <a:t>*</a:t>
            </a:r>
            <a:r>
              <a:rPr lang="fr-CM" dirty="0" err="1"/>
              <a:t>vbox</a:t>
            </a:r>
            <a:r>
              <a:rPr lang="fr-CM" dirty="0"/>
              <a:t> = new </a:t>
            </a:r>
            <a:r>
              <a:rPr lang="fr-CM" dirty="0" err="1"/>
              <a:t>QHBoxLayout</a:t>
            </a:r>
            <a:r>
              <a:rPr lang="fr-CM" dirty="0"/>
              <a:t>(</a:t>
            </a:r>
            <a:r>
              <a:rPr lang="fr-CM" dirty="0" err="1"/>
              <a:t>boutonsWidget</a:t>
            </a:r>
            <a:r>
              <a:rPr lang="fr-CM" dirty="0"/>
              <a:t>);</a:t>
            </a:r>
          </a:p>
          <a:p>
            <a:r>
              <a:rPr lang="fr-CM" dirty="0"/>
              <a:t>    </a:t>
            </a:r>
            <a:r>
              <a:rPr lang="fr-CM" dirty="0" err="1"/>
              <a:t>vbox</a:t>
            </a:r>
            <a:r>
              <a:rPr lang="fr-CM" dirty="0"/>
              <a:t>-&gt;</a:t>
            </a:r>
            <a:r>
              <a:rPr lang="fr-CM" dirty="0" err="1"/>
              <a:t>setAlignment</a:t>
            </a:r>
            <a:r>
              <a:rPr lang="fr-CM" dirty="0"/>
              <a:t>(</a:t>
            </a:r>
            <a:r>
              <a:rPr lang="fr-CM" dirty="0">
                <a:solidFill>
                  <a:srgbClr val="FF0000"/>
                </a:solidFill>
              </a:rPr>
              <a:t>Qt:</a:t>
            </a:r>
            <a:r>
              <a:rPr lang="fr-CM" dirty="0"/>
              <a:t>:</a:t>
            </a:r>
            <a:r>
              <a:rPr lang="fr-CM" dirty="0" err="1">
                <a:solidFill>
                  <a:schemeClr val="accent3">
                    <a:lumMod val="50000"/>
                  </a:schemeClr>
                </a:solidFill>
              </a:rPr>
              <a:t>AlignCenter</a:t>
            </a:r>
            <a:r>
              <a:rPr lang="fr-CM" dirty="0"/>
              <a:t>);</a:t>
            </a:r>
          </a:p>
        </p:txBody>
      </p:sp>
    </p:spTree>
    <p:extLst>
      <p:ext uri="{BB962C8B-B14F-4D97-AF65-F5344CB8AC3E}">
        <p14:creationId xmlns:p14="http://schemas.microsoft.com/office/powerpoint/2010/main" val="264677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F78FA-DDEE-4C11-BEED-041A24584C6B}"/>
              </a:ext>
            </a:extLst>
          </p:cNvPr>
          <p:cNvSpPr>
            <a:spLocks noGrp="1"/>
          </p:cNvSpPr>
          <p:nvPr>
            <p:ph sz="quarter" idx="13"/>
          </p:nvPr>
        </p:nvSpPr>
        <p:spPr>
          <a:xfrm>
            <a:off x="913774" y="188260"/>
            <a:ext cx="10363826" cy="6669740"/>
          </a:xfrm>
        </p:spPr>
        <p:txBody>
          <a:bodyPr>
            <a:normAutofit/>
          </a:bodyPr>
          <a:lstStyle/>
          <a:p>
            <a:r>
              <a:rPr lang="fr-CM" sz="1600" dirty="0" err="1">
                <a:solidFill>
                  <a:srgbClr val="FF0000"/>
                </a:solidFill>
              </a:rPr>
              <a:t>QPushButton</a:t>
            </a:r>
            <a:r>
              <a:rPr lang="fr-CM" sz="1600" dirty="0"/>
              <a:t> *bt2 = new </a:t>
            </a:r>
            <a:r>
              <a:rPr lang="fr-CM" sz="1600" dirty="0" err="1">
                <a:solidFill>
                  <a:srgbClr val="FF0000"/>
                </a:solidFill>
              </a:rPr>
              <a:t>QPushButton</a:t>
            </a:r>
            <a:r>
              <a:rPr lang="fr-CM" sz="1600" dirty="0"/>
              <a:t>("Reprendre");</a:t>
            </a:r>
          </a:p>
          <a:p>
            <a:r>
              <a:rPr lang="fr-CM" sz="1600" dirty="0"/>
              <a:t>    bt2-&gt;</a:t>
            </a:r>
            <a:r>
              <a:rPr lang="fr-CM" sz="1600" dirty="0" err="1"/>
              <a:t>setStyleSheet</a:t>
            </a:r>
            <a:r>
              <a:rPr lang="fr-CM" sz="1600" dirty="0"/>
              <a:t>("font-size: 20px; </a:t>
            </a:r>
            <a:r>
              <a:rPr lang="fr-CM" sz="1600" dirty="0" err="1"/>
              <a:t>padding</a:t>
            </a:r>
            <a:r>
              <a:rPr lang="fr-CM" sz="1600" dirty="0"/>
              <a:t>: 12px 20px;");</a:t>
            </a:r>
          </a:p>
          <a:p>
            <a:r>
              <a:rPr lang="fr-CM" sz="1600" dirty="0"/>
              <a:t>    </a:t>
            </a:r>
            <a:r>
              <a:rPr lang="fr-CM" sz="1600" dirty="0" err="1"/>
              <a:t>vbox</a:t>
            </a:r>
            <a:r>
              <a:rPr lang="fr-CM" sz="1600" dirty="0"/>
              <a:t>-&gt;</a:t>
            </a:r>
            <a:r>
              <a:rPr lang="fr-CM" sz="1600" dirty="0" err="1"/>
              <a:t>addWidget</a:t>
            </a:r>
            <a:r>
              <a:rPr lang="fr-CM" sz="1600" dirty="0"/>
              <a:t>(bt2);</a:t>
            </a:r>
          </a:p>
          <a:p>
            <a:r>
              <a:rPr lang="fr-CM" sz="1600" dirty="0"/>
              <a:t>    </a:t>
            </a:r>
            <a:r>
              <a:rPr lang="fr-CM" sz="1600" dirty="0" err="1"/>
              <a:t>connect</a:t>
            </a:r>
            <a:r>
              <a:rPr lang="fr-CM" sz="1600" dirty="0"/>
              <a:t>(bt2,&amp;</a:t>
            </a:r>
            <a:r>
              <a:rPr lang="fr-CM" sz="1600" dirty="0">
                <a:solidFill>
                  <a:srgbClr val="FF0000"/>
                </a:solidFill>
              </a:rPr>
              <a:t>QPushButton</a:t>
            </a:r>
            <a:r>
              <a:rPr lang="fr-CM" sz="1600" dirty="0"/>
              <a:t>::</a:t>
            </a:r>
            <a:r>
              <a:rPr lang="fr-CM" sz="1600" dirty="0" err="1"/>
              <a:t>clicked,this</a:t>
            </a:r>
            <a:r>
              <a:rPr lang="fr-CM" sz="1600" dirty="0"/>
              <a:t>,[=]() {</a:t>
            </a:r>
          </a:p>
          <a:p>
            <a:r>
              <a:rPr lang="fr-CM" sz="1600" dirty="0"/>
              <a:t>        </a:t>
            </a:r>
            <a:r>
              <a:rPr lang="fr-CM" sz="1600" dirty="0" err="1">
                <a:solidFill>
                  <a:srgbClr val="FF0000"/>
                </a:solidFill>
              </a:rPr>
              <a:t>QMessageBox</a:t>
            </a:r>
            <a:r>
              <a:rPr lang="fr-CM" sz="1600" dirty="0"/>
              <a:t>::information(</a:t>
            </a:r>
            <a:r>
              <a:rPr lang="fr-CM" sz="1600" dirty="0" err="1"/>
              <a:t>this</a:t>
            </a:r>
            <a:r>
              <a:rPr lang="fr-CM" sz="1600" dirty="0"/>
              <a:t>, "Information", "Pas de reprise possible…");</a:t>
            </a:r>
          </a:p>
          <a:p>
            <a:r>
              <a:rPr lang="fr-CM" sz="1600" dirty="0"/>
              <a:t>    </a:t>
            </a:r>
            <a:r>
              <a:rPr lang="fr-CM" sz="1600" dirty="0">
                <a:solidFill>
                  <a:srgbClr val="FFFF00"/>
                </a:solidFill>
              </a:rPr>
              <a:t>});</a:t>
            </a:r>
          </a:p>
          <a:p>
            <a:endParaRPr lang="fr-CM" sz="1600" dirty="0"/>
          </a:p>
          <a:p>
            <a:r>
              <a:rPr lang="fr-CM" sz="1600" dirty="0"/>
              <a:t>    </a:t>
            </a:r>
            <a:r>
              <a:rPr lang="fr-CM" sz="1600" dirty="0" err="1">
                <a:solidFill>
                  <a:srgbClr val="FF0000"/>
                </a:solidFill>
              </a:rPr>
              <a:t>QPushButton</a:t>
            </a:r>
            <a:r>
              <a:rPr lang="fr-CM" sz="1600" dirty="0"/>
              <a:t> *bt3 = new </a:t>
            </a:r>
            <a:r>
              <a:rPr lang="fr-CM" sz="1600" dirty="0" err="1">
                <a:solidFill>
                  <a:srgbClr val="FF0000"/>
                </a:solidFill>
              </a:rPr>
              <a:t>QPushButton</a:t>
            </a:r>
            <a:r>
              <a:rPr lang="fr-CM" sz="1600" dirty="0"/>
              <a:t>("Connexion");</a:t>
            </a:r>
          </a:p>
          <a:p>
            <a:r>
              <a:rPr lang="fr-CM" sz="1600" dirty="0"/>
              <a:t>    bt3-&gt;</a:t>
            </a:r>
            <a:r>
              <a:rPr lang="fr-CM" sz="1600" dirty="0" err="1"/>
              <a:t>setStyleSheet</a:t>
            </a:r>
            <a:r>
              <a:rPr lang="fr-CM" sz="1600" dirty="0"/>
              <a:t>("font-size: 20px; </a:t>
            </a:r>
            <a:r>
              <a:rPr lang="fr-CM" sz="1600" dirty="0" err="1"/>
              <a:t>padding</a:t>
            </a:r>
            <a:r>
              <a:rPr lang="fr-CM" sz="1600" dirty="0"/>
              <a:t>: 12px 20px;");</a:t>
            </a:r>
          </a:p>
          <a:p>
            <a:r>
              <a:rPr lang="fr-CM" sz="1600" dirty="0"/>
              <a:t>    </a:t>
            </a:r>
            <a:r>
              <a:rPr lang="fr-CM" sz="1600" dirty="0" err="1"/>
              <a:t>vbox</a:t>
            </a:r>
            <a:r>
              <a:rPr lang="fr-CM" sz="1600" dirty="0"/>
              <a:t>-&gt;</a:t>
            </a:r>
            <a:r>
              <a:rPr lang="fr-CM" sz="1600" dirty="0" err="1"/>
              <a:t>addWidget</a:t>
            </a:r>
            <a:r>
              <a:rPr lang="fr-CM" sz="1600" dirty="0"/>
              <a:t>(bt3);</a:t>
            </a:r>
          </a:p>
          <a:p>
            <a:r>
              <a:rPr lang="fr-CM" sz="1600" dirty="0"/>
              <a:t>    </a:t>
            </a:r>
            <a:r>
              <a:rPr lang="fr-CM" sz="1600" dirty="0" err="1"/>
              <a:t>connect</a:t>
            </a:r>
            <a:r>
              <a:rPr lang="fr-CM" sz="1600" dirty="0"/>
              <a:t>(bt3,&amp;QPushButton::</a:t>
            </a:r>
            <a:r>
              <a:rPr lang="fr-CM" sz="1600" dirty="0" err="1"/>
              <a:t>clicked,this</a:t>
            </a:r>
            <a:r>
              <a:rPr lang="fr-CM" sz="1600" dirty="0"/>
              <a:t>,[=]() {</a:t>
            </a:r>
          </a:p>
          <a:p>
            <a:r>
              <a:rPr lang="fr-CM" sz="1600" dirty="0"/>
              <a:t>        </a:t>
            </a:r>
            <a:r>
              <a:rPr lang="fr-CM" sz="1600" dirty="0" err="1">
                <a:solidFill>
                  <a:srgbClr val="FF0000"/>
                </a:solidFill>
              </a:rPr>
              <a:t>QMessageBox</a:t>
            </a:r>
            <a:r>
              <a:rPr lang="fr-CM" sz="1600" dirty="0"/>
              <a:t>::information(</a:t>
            </a:r>
            <a:r>
              <a:rPr lang="fr-CM" sz="1600" dirty="0" err="1"/>
              <a:t>this</a:t>
            </a:r>
            <a:r>
              <a:rPr lang="fr-CM" sz="1600" dirty="0"/>
              <a:t>, "Information", "Pas de reprise possible…");</a:t>
            </a:r>
          </a:p>
          <a:p>
            <a:endParaRPr lang="fr-CM" sz="1600" dirty="0"/>
          </a:p>
          <a:p>
            <a:r>
              <a:rPr lang="fr-CM" sz="1600" dirty="0">
                <a:solidFill>
                  <a:srgbClr val="FFFF00"/>
                </a:solidFill>
              </a:rPr>
              <a:t>    });</a:t>
            </a:r>
          </a:p>
        </p:txBody>
      </p:sp>
    </p:spTree>
    <p:extLst>
      <p:ext uri="{BB962C8B-B14F-4D97-AF65-F5344CB8AC3E}">
        <p14:creationId xmlns:p14="http://schemas.microsoft.com/office/powerpoint/2010/main" val="275706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A30A2-CCC9-4889-9C2F-0658FEB8EFB0}"/>
              </a:ext>
            </a:extLst>
          </p:cNvPr>
          <p:cNvSpPr>
            <a:spLocks noGrp="1"/>
          </p:cNvSpPr>
          <p:nvPr>
            <p:ph sz="quarter" idx="13"/>
          </p:nvPr>
        </p:nvSpPr>
        <p:spPr>
          <a:xfrm>
            <a:off x="457200" y="107576"/>
            <a:ext cx="11322424" cy="6615953"/>
          </a:xfrm>
        </p:spPr>
        <p:txBody>
          <a:bodyPr/>
          <a:lstStyle/>
          <a:p>
            <a:r>
              <a:rPr lang="fr-CM" sz="1600" dirty="0" err="1">
                <a:solidFill>
                  <a:srgbClr val="FF0000"/>
                </a:solidFill>
              </a:rPr>
              <a:t>QPushButton</a:t>
            </a:r>
            <a:r>
              <a:rPr lang="fr-CM" sz="1600" dirty="0"/>
              <a:t> *bt4 = </a:t>
            </a:r>
            <a:r>
              <a:rPr lang="fr-CM" sz="1600" dirty="0">
                <a:solidFill>
                  <a:schemeClr val="accent1">
                    <a:lumMod val="75000"/>
                  </a:schemeClr>
                </a:solidFill>
              </a:rPr>
              <a:t>new</a:t>
            </a:r>
            <a:r>
              <a:rPr lang="fr-CM" sz="1600" dirty="0"/>
              <a:t> </a:t>
            </a:r>
            <a:r>
              <a:rPr lang="fr-CM" sz="1600" dirty="0" err="1">
                <a:solidFill>
                  <a:srgbClr val="FF0000"/>
                </a:solidFill>
              </a:rPr>
              <a:t>QPushButton</a:t>
            </a:r>
            <a:r>
              <a:rPr lang="fr-CM" sz="1600" dirty="0"/>
              <a:t>("</a:t>
            </a:r>
            <a:r>
              <a:rPr lang="fr-CM" sz="1600" dirty="0" err="1"/>
              <a:t>Quiter</a:t>
            </a:r>
            <a:r>
              <a:rPr lang="fr-CM" sz="1600" dirty="0"/>
              <a:t>");</a:t>
            </a:r>
          </a:p>
          <a:p>
            <a:r>
              <a:rPr lang="fr-CM" sz="1600" dirty="0"/>
              <a:t>    bt4-&gt;</a:t>
            </a:r>
            <a:r>
              <a:rPr lang="fr-CM" sz="1600" dirty="0" err="1"/>
              <a:t>setStyleSheet</a:t>
            </a:r>
            <a:r>
              <a:rPr lang="fr-CM" sz="1600" dirty="0"/>
              <a:t>("font-size: 20px; </a:t>
            </a:r>
            <a:r>
              <a:rPr lang="fr-CM" sz="1600" dirty="0" err="1"/>
              <a:t>padding</a:t>
            </a:r>
            <a:r>
              <a:rPr lang="fr-CM" sz="1600" dirty="0"/>
              <a:t>: 12px 20px;");</a:t>
            </a:r>
          </a:p>
          <a:p>
            <a:r>
              <a:rPr lang="fr-CM" sz="1600" dirty="0"/>
              <a:t>    </a:t>
            </a:r>
            <a:r>
              <a:rPr lang="fr-CM" sz="1600" dirty="0" err="1"/>
              <a:t>vbox</a:t>
            </a:r>
            <a:r>
              <a:rPr lang="fr-CM" sz="1600" dirty="0"/>
              <a:t>-&gt;</a:t>
            </a:r>
            <a:r>
              <a:rPr lang="fr-CM" sz="1600" dirty="0" err="1"/>
              <a:t>addWidget</a:t>
            </a:r>
            <a:r>
              <a:rPr lang="fr-CM" sz="1600" dirty="0"/>
              <a:t>(bt4);</a:t>
            </a:r>
          </a:p>
          <a:p>
            <a:r>
              <a:rPr lang="fr-CM" sz="1600" dirty="0">
                <a:solidFill>
                  <a:srgbClr val="FF0000"/>
                </a:solidFill>
              </a:rPr>
              <a:t>    </a:t>
            </a:r>
            <a:r>
              <a:rPr lang="fr-CM" sz="1600" dirty="0" err="1">
                <a:solidFill>
                  <a:srgbClr val="FF0000"/>
                </a:solidFill>
              </a:rPr>
              <a:t>connect</a:t>
            </a:r>
            <a:r>
              <a:rPr lang="fr-CM" sz="1600" dirty="0"/>
              <a:t>(bt4,&amp;</a:t>
            </a:r>
            <a:r>
              <a:rPr lang="fr-CM" sz="1600" dirty="0">
                <a:solidFill>
                  <a:srgbClr val="FF0000"/>
                </a:solidFill>
              </a:rPr>
              <a:t>QPushButton</a:t>
            </a:r>
            <a:r>
              <a:rPr lang="fr-CM" sz="1600" dirty="0"/>
              <a:t>::</a:t>
            </a:r>
            <a:r>
              <a:rPr lang="fr-CM" sz="1600" dirty="0" err="1"/>
              <a:t>clicked,this</a:t>
            </a:r>
            <a:r>
              <a:rPr lang="fr-CM" sz="1600" dirty="0"/>
              <a:t>,[=]() {</a:t>
            </a:r>
          </a:p>
          <a:p>
            <a:r>
              <a:rPr lang="fr-CM" sz="1600" dirty="0"/>
              <a:t>        </a:t>
            </a:r>
            <a:r>
              <a:rPr lang="fr-CM" sz="1600" dirty="0" err="1">
                <a:solidFill>
                  <a:srgbClr val="FF0000"/>
                </a:solidFill>
              </a:rPr>
              <a:t>QMessageBox</a:t>
            </a:r>
            <a:r>
              <a:rPr lang="fr-CM" sz="1600" dirty="0"/>
              <a:t>::information(</a:t>
            </a:r>
            <a:r>
              <a:rPr lang="fr-CM" sz="1600" dirty="0" err="1">
                <a:solidFill>
                  <a:schemeClr val="accent1">
                    <a:lumMod val="50000"/>
                  </a:schemeClr>
                </a:solidFill>
              </a:rPr>
              <a:t>this</a:t>
            </a:r>
            <a:r>
              <a:rPr lang="fr-CM" sz="1600" dirty="0"/>
              <a:t>, "Information", "Pas de reprise possible…");</a:t>
            </a:r>
          </a:p>
          <a:p>
            <a:r>
              <a:rPr lang="fr-CM" sz="1600" dirty="0"/>
              <a:t>    </a:t>
            </a:r>
            <a:r>
              <a:rPr lang="fr-CM" sz="1600" dirty="0">
                <a:solidFill>
                  <a:srgbClr val="FFC000"/>
                </a:solidFill>
              </a:rPr>
              <a:t>});</a:t>
            </a:r>
          </a:p>
          <a:p>
            <a:r>
              <a:rPr lang="fr-CM" sz="1600" dirty="0" err="1">
                <a:solidFill>
                  <a:srgbClr val="FF0000"/>
                </a:solidFill>
              </a:rPr>
              <a:t>QPushButton</a:t>
            </a:r>
            <a:r>
              <a:rPr lang="fr-CM" sz="1600" dirty="0">
                <a:solidFill>
                  <a:srgbClr val="FF0000"/>
                </a:solidFill>
              </a:rPr>
              <a:t> </a:t>
            </a:r>
            <a:r>
              <a:rPr lang="fr-CM" sz="1600" dirty="0"/>
              <a:t>*bt1 = new </a:t>
            </a:r>
            <a:r>
              <a:rPr lang="fr-CM" sz="1600" dirty="0" err="1">
                <a:solidFill>
                  <a:srgbClr val="FF0000"/>
                </a:solidFill>
              </a:rPr>
              <a:t>QPushButton</a:t>
            </a:r>
            <a:r>
              <a:rPr lang="fr-CM" sz="1600" dirty="0"/>
              <a:t>("Nouvelle Partie");</a:t>
            </a:r>
          </a:p>
          <a:p>
            <a:r>
              <a:rPr lang="fr-CM" sz="1600" dirty="0"/>
              <a:t>    bt1-&gt;</a:t>
            </a:r>
            <a:r>
              <a:rPr lang="fr-CM" sz="1600" dirty="0" err="1"/>
              <a:t>setStyleSheet</a:t>
            </a:r>
            <a:r>
              <a:rPr lang="fr-CM" sz="1600" dirty="0"/>
              <a:t>("font-size: 20px; </a:t>
            </a:r>
            <a:r>
              <a:rPr lang="fr-CM" sz="1600" dirty="0" err="1"/>
              <a:t>padding</a:t>
            </a:r>
            <a:r>
              <a:rPr lang="fr-CM" sz="1600" dirty="0"/>
              <a:t>: 12px 20px;");</a:t>
            </a:r>
          </a:p>
          <a:p>
            <a:r>
              <a:rPr lang="fr-CM" sz="1600" dirty="0"/>
              <a:t>    </a:t>
            </a:r>
            <a:r>
              <a:rPr lang="fr-CM" sz="1600" dirty="0" err="1"/>
              <a:t>vbox</a:t>
            </a:r>
            <a:r>
              <a:rPr lang="fr-CM" sz="1600" dirty="0"/>
              <a:t>-&gt;</a:t>
            </a:r>
            <a:r>
              <a:rPr lang="fr-CM" sz="1600" dirty="0" err="1"/>
              <a:t>addWidget</a:t>
            </a:r>
            <a:r>
              <a:rPr lang="fr-CM" sz="1600" dirty="0"/>
              <a:t>(bt1);</a:t>
            </a:r>
          </a:p>
          <a:p>
            <a:r>
              <a:rPr lang="fr-CM" sz="1600" dirty="0"/>
              <a:t>    </a:t>
            </a:r>
            <a:r>
              <a:rPr lang="fr-CM" sz="1600" dirty="0" err="1">
                <a:solidFill>
                  <a:srgbClr val="FF0000"/>
                </a:solidFill>
              </a:rPr>
              <a:t>connect</a:t>
            </a:r>
            <a:r>
              <a:rPr lang="fr-CM" sz="1600" dirty="0"/>
              <a:t>(bt1,&amp;</a:t>
            </a:r>
            <a:r>
              <a:rPr lang="fr-CM" sz="1600" dirty="0">
                <a:solidFill>
                  <a:srgbClr val="FF0000"/>
                </a:solidFill>
              </a:rPr>
              <a:t>QPushButton</a:t>
            </a:r>
            <a:r>
              <a:rPr lang="fr-CM" sz="1600" dirty="0"/>
              <a:t>::</a:t>
            </a:r>
            <a:r>
              <a:rPr lang="fr-CM" sz="1600" dirty="0" err="1"/>
              <a:t>clicked,this</a:t>
            </a:r>
            <a:r>
              <a:rPr lang="fr-CM" sz="1600" dirty="0"/>
              <a:t>,[this,bt1,bt2,bt3,bt4,layout]() {</a:t>
            </a:r>
          </a:p>
          <a:p>
            <a:r>
              <a:rPr lang="fr-CM" sz="1600" dirty="0"/>
              <a:t>        </a:t>
            </a:r>
            <a:r>
              <a:rPr lang="fr-CM" sz="1600" dirty="0" err="1"/>
              <a:t>emit</a:t>
            </a:r>
            <a:r>
              <a:rPr lang="fr-CM" sz="1600" dirty="0"/>
              <a:t> </a:t>
            </a:r>
            <a:r>
              <a:rPr lang="fr-CM" sz="1600" dirty="0" err="1"/>
              <a:t>lancementDuJeu</a:t>
            </a:r>
            <a:r>
              <a:rPr lang="fr-CM" sz="1600" dirty="0"/>
              <a:t>();</a:t>
            </a:r>
          </a:p>
          <a:p>
            <a:r>
              <a:rPr lang="fr-CM" sz="1600" dirty="0"/>
              <a:t>        </a:t>
            </a:r>
            <a:r>
              <a:rPr lang="fr-CM" sz="1600" dirty="0" err="1"/>
              <a:t>layout</a:t>
            </a:r>
            <a:r>
              <a:rPr lang="fr-CM" sz="1600" dirty="0"/>
              <a:t>-&gt;</a:t>
            </a:r>
            <a:r>
              <a:rPr lang="fr-CM" sz="1600" dirty="0" err="1"/>
              <a:t>removeWidget</a:t>
            </a:r>
            <a:r>
              <a:rPr lang="fr-CM" sz="1600" dirty="0"/>
              <a:t>(bt1</a:t>
            </a:r>
            <a:r>
              <a:rPr lang="fr-CM" dirty="0"/>
              <a:t>);</a:t>
            </a:r>
          </a:p>
          <a:p>
            <a:r>
              <a:rPr lang="fr-FR" sz="1800" dirty="0"/>
              <a:t> bt1-&gt;</a:t>
            </a:r>
            <a:r>
              <a:rPr lang="fr-FR" sz="1800" dirty="0" err="1"/>
              <a:t>hide</a:t>
            </a:r>
            <a:r>
              <a:rPr lang="fr-FR" sz="1800" dirty="0"/>
              <a:t>();         </a:t>
            </a:r>
            <a:r>
              <a:rPr lang="fr-FR" sz="1800" dirty="0">
                <a:solidFill>
                  <a:schemeClr val="bg1">
                    <a:lumMod val="50000"/>
                  </a:schemeClr>
                </a:solidFill>
              </a:rPr>
              <a:t>// Cache le bouton</a:t>
            </a:r>
          </a:p>
          <a:p>
            <a:r>
              <a:rPr lang="fr-FR" sz="1800" dirty="0"/>
              <a:t>         bt1-&gt;</a:t>
            </a:r>
            <a:r>
              <a:rPr lang="fr-FR" sz="1800" dirty="0" err="1"/>
              <a:t>deleteLater</a:t>
            </a:r>
            <a:r>
              <a:rPr lang="fr-FR" sz="1800" dirty="0"/>
              <a:t>();  </a:t>
            </a:r>
            <a:r>
              <a:rPr lang="fr-FR" sz="1800" dirty="0">
                <a:solidFill>
                  <a:schemeClr val="bg1">
                    <a:lumMod val="50000"/>
                  </a:schemeClr>
                </a:solidFill>
              </a:rPr>
              <a:t>// Supprime le bouton proprement (évite les fuites mémoire</a:t>
            </a:r>
            <a:r>
              <a:rPr lang="fr-FR" dirty="0">
                <a:solidFill>
                  <a:schemeClr val="bg1">
                    <a:lumMod val="50000"/>
                  </a:schemeClr>
                </a:solidFill>
              </a:rPr>
              <a:t>)</a:t>
            </a:r>
          </a:p>
          <a:p>
            <a:endParaRPr lang="fr-CM" dirty="0"/>
          </a:p>
        </p:txBody>
      </p:sp>
    </p:spTree>
    <p:extLst>
      <p:ext uri="{BB962C8B-B14F-4D97-AF65-F5344CB8AC3E}">
        <p14:creationId xmlns:p14="http://schemas.microsoft.com/office/powerpoint/2010/main" val="31522656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308</TotalTime>
  <Words>6855</Words>
  <Application>Microsoft Office PowerPoint</Application>
  <PresentationFormat>Widescreen</PresentationFormat>
  <Paragraphs>726</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Book Antiqua</vt:lpstr>
      <vt:lpstr>Times New Roman</vt:lpstr>
      <vt:lpstr>Tw Cen MT</vt:lpstr>
      <vt:lpstr>Droplet</vt:lpstr>
      <vt:lpstr>INTRODUCTION </vt:lpstr>
      <vt:lpstr>DESCRIPTION GENERALE </vt:lpstr>
      <vt:lpstr>EXIGENCES SPECIFIQUES</vt:lpstr>
      <vt:lpstr>CREATION DES CARTES  LE CODE Y EST DIRECTEMENT TRADUIT EN CODE QT et ici on a le ficher d’entete pour la carte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EXTRAIT POUR LE MOUVEMENT DES CARTES</vt:lpstr>
      <vt:lpstr>PowerPoint Presentation</vt:lpstr>
      <vt:lpstr>INFORMATIION SUR LA DESCRIPTION DU JEUX</vt:lpstr>
      <vt:lpstr>PowerPoint Presentation</vt:lpstr>
      <vt:lpstr>EXTRAIT DE CODE POUR LES REGLES</vt:lpstr>
      <vt:lpstr>PowerPoint Presentation</vt:lpstr>
      <vt:lpstr>EXTRAIT TU CODES DU JEU PROPREMENT 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EXTRAIT DU MAINWIMDOW.CPP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PREPARATION A LA LIVRAISON </vt:lpstr>
      <vt:lpstr>ANNEXE </vt:lpstr>
      <vt:lpstr>PowerPoint Presentation</vt:lpstr>
      <vt:lpstr> Prototypes ou maquettes d’interface</vt:lpstr>
      <vt:lpstr>La barre de menu  </vt:lpstr>
      <vt:lpstr>Le menu principal   </vt:lpstr>
      <vt:lpstr>Informations supplémentaires pertinentes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D’UN JEU DE CARTE </dc:title>
  <dc:creator>jean claude</dc:creator>
  <cp:lastModifiedBy>jean claude</cp:lastModifiedBy>
  <cp:revision>31</cp:revision>
  <dcterms:created xsi:type="dcterms:W3CDTF">2025-05-28T18:31:53Z</dcterms:created>
  <dcterms:modified xsi:type="dcterms:W3CDTF">2025-05-29T12:04:42Z</dcterms:modified>
</cp:coreProperties>
</file>