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3" r:id="rId7"/>
    <p:sldId id="264" r:id="rId8"/>
    <p:sldId id="259" r:id="rId9"/>
    <p:sldId id="260" r:id="rId10"/>
    <p:sldId id="265" r:id="rId11"/>
    <p:sldId id="261" r:id="rId12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3.xml"/><Relationship Id="rId17" Type="http://schemas.openxmlformats.org/officeDocument/2006/relationships/customXml" Target="../customXml/item1.xml"/><Relationship Id="rId16" Type="http://schemas.openxmlformats.org/officeDocument/2006/relationships/customXmlProps" Target="../customXml/itemProps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 sz="3555"/>
              <a:t>ACL2022:</a:t>
            </a:r>
            <a:r>
              <a:rPr lang="zh-CN" altLang="en-US" sz="3555"/>
              <a:t>Prompt for Extraction? PAIE: Prompting Argument Interaction for</a:t>
            </a:r>
            <a:br>
              <a:rPr lang="zh-CN" altLang="en-US" sz="3555"/>
            </a:br>
            <a:r>
              <a:rPr lang="zh-CN" altLang="en-US" sz="3555"/>
              <a:t>Event Argument Extraction</a:t>
            </a:r>
            <a:endParaRPr lang="zh-CN" altLang="en-US" sz="355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760220"/>
          </a:xfrm>
        </p:spPr>
        <p:txBody>
          <a:bodyPr>
            <a:normAutofit fontScale="25000"/>
          </a:bodyPr>
          <a:p>
            <a:r>
              <a:rPr lang="zh-CN" altLang="en-US" sz="8000" i="1"/>
              <a:t>Yubo Ma1†∗, Zehao Wang2†∗, Yixin Cao‡3，Mukai Li4†, Meiqi Chen5†, Kun Wang4,Jing Shao4</a:t>
            </a:r>
            <a:endParaRPr lang="zh-CN" altLang="en-US" sz="8000" i="1"/>
          </a:p>
          <a:p>
            <a:r>
              <a:rPr lang="zh-CN" altLang="en-US" sz="8000"/>
              <a:t>1 S-Lab, Nanyang Technological University 2 KU Leuven</a:t>
            </a:r>
            <a:endParaRPr lang="zh-CN" altLang="en-US" sz="8000"/>
          </a:p>
          <a:p>
            <a:r>
              <a:rPr lang="zh-CN" altLang="en-US" sz="8000"/>
              <a:t>3 Singapore Management University 4 SenseTime Research 5 Peking University</a:t>
            </a:r>
            <a:endParaRPr lang="zh-CN" altLang="en-US" sz="8000"/>
          </a:p>
          <a:p>
            <a:r>
              <a:rPr lang="zh-CN" altLang="en-US" sz="8000"/>
              <a:t>yubo001@e.ntu.edu.sg, zehao.wang@esat.kuleuven.be</a:t>
            </a:r>
            <a:endParaRPr lang="zh-CN" altLang="en-US"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833755"/>
            <a:ext cx="10325100" cy="5381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CB019B1-382A-4266-B25C-5B523AA43C14-1" descr="C:/Users/hujunchao/AppData/Local/Temp/wpp.INTFtw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6191" y="1081088"/>
            <a:ext cx="6645910" cy="5645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6295" y="565785"/>
            <a:ext cx="9436735" cy="1254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fontAlgn="auto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新华日报：</a:t>
            </a:r>
            <a:r>
              <a:rPr lang="zh-CN" altLang="en-US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2001年11月10日</a:t>
            </a:r>
            <a:r>
              <a:rPr lang="zh-CN" altLang="en-US" sz="2400"/>
              <a:t>下午17:20在</a:t>
            </a:r>
            <a:r>
              <a:rPr lang="zh-CN" altLang="en-US" sz="2400">
                <a:solidFill>
                  <a:srgbClr val="FF0000"/>
                </a:solidFill>
              </a:rPr>
              <a:t>人民路与光明路交叉口</a:t>
            </a:r>
            <a:r>
              <a:rPr lang="zh-CN" altLang="en-US" sz="2400"/>
              <a:t>发生一起车祸，造成</a:t>
            </a:r>
            <a:r>
              <a:rPr lang="zh-CN" altLang="en-US" sz="2400">
                <a:solidFill>
                  <a:schemeClr val="accent1"/>
                </a:solidFill>
              </a:rPr>
              <a:t>3</a:t>
            </a:r>
            <a:r>
              <a:rPr lang="zh-CN" altLang="en-US" sz="2400"/>
              <a:t>人受伤，</a:t>
            </a:r>
            <a:r>
              <a:rPr lang="zh-CN" altLang="en-US" sz="2400">
                <a:solidFill>
                  <a:schemeClr val="accent1"/>
                </a:solidFill>
              </a:rPr>
              <a:t>1</a:t>
            </a:r>
            <a:r>
              <a:rPr lang="zh-CN" altLang="en-US" sz="2400"/>
              <a:t>人死亡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推荐理由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可以推广到关系抽取</a:t>
            </a:r>
            <a:endParaRPr lang="zh-CN" altLang="en-US"/>
          </a:p>
          <a:p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主诉、现病史、既往史等章节抽取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检验、检查、疾病等说明书抽取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注：该论文中的生成式方法具有通用性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作者要解决的问题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How can we extract </a:t>
            </a:r>
            <a:r>
              <a:rPr lang="zh-CN" altLang="en-US">
                <a:solidFill>
                  <a:srgbClr val="FF0000"/>
                </a:solidFill>
              </a:rPr>
              <a:t>all arguments</a:t>
            </a:r>
            <a:r>
              <a:rPr lang="zh-CN" altLang="en-US"/>
              <a:t> simultaneously</a:t>
            </a:r>
            <a:r>
              <a:rPr lang="en-US" altLang="zh-CN"/>
              <a:t> </a:t>
            </a:r>
            <a:r>
              <a:rPr lang="zh-CN" altLang="en-US"/>
              <a:t>for </a:t>
            </a:r>
            <a:r>
              <a:rPr lang="zh-CN" altLang="en-US">
                <a:solidFill>
                  <a:srgbClr val="FF0000"/>
                </a:solidFill>
              </a:rPr>
              <a:t>efficiency</a:t>
            </a:r>
            <a:r>
              <a:rPr lang="zh-CN" altLang="en-US"/>
              <a:t>?（如何</a:t>
            </a:r>
            <a:r>
              <a:rPr lang="zh-CN" altLang="en-US">
                <a:solidFill>
                  <a:srgbClr val="FF0000"/>
                </a:solidFill>
              </a:rPr>
              <a:t>高效</a:t>
            </a:r>
            <a:r>
              <a:rPr lang="zh-CN" altLang="en-US"/>
              <a:t>的抽取出</a:t>
            </a:r>
            <a:r>
              <a:rPr lang="zh-CN" altLang="en-US">
                <a:solidFill>
                  <a:srgbClr val="FF0000"/>
                </a:solidFill>
              </a:rPr>
              <a:t>所有的事件参数，相对于</a:t>
            </a:r>
            <a:r>
              <a:rPr lang="en-US" altLang="zh-CN">
                <a:solidFill>
                  <a:srgbClr val="FF0000"/>
                </a:solidFill>
              </a:rPr>
              <a:t>QA</a:t>
            </a:r>
            <a:r>
              <a:rPr lang="zh-CN" altLang="en-US">
                <a:solidFill>
                  <a:srgbClr val="FF0000"/>
                </a:solidFill>
              </a:rPr>
              <a:t>方式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How to effectively capture argument </a:t>
            </a:r>
            <a:r>
              <a:rPr lang="zh-CN" altLang="en-US">
                <a:solidFill>
                  <a:srgbClr val="FF0000"/>
                </a:solidFill>
              </a:rPr>
              <a:t>interactions</a:t>
            </a:r>
            <a:r>
              <a:rPr lang="en-US" altLang="zh-CN"/>
              <a:t> </a:t>
            </a:r>
            <a:r>
              <a:rPr lang="zh-CN" altLang="en-US"/>
              <a:t>for long text, </a:t>
            </a:r>
            <a:r>
              <a:rPr lang="zh-CN" altLang="en-US">
                <a:solidFill>
                  <a:srgbClr val="FF0000"/>
                </a:solidFill>
              </a:rPr>
              <a:t>without knowing them in advance</a:t>
            </a:r>
            <a:r>
              <a:rPr lang="zh-CN" altLang="en-US"/>
              <a:t>?（）</a:t>
            </a:r>
            <a:endParaRPr lang="zh-CN" altLang="en-US"/>
          </a:p>
          <a:p>
            <a:r>
              <a:rPr lang="zh-CN" altLang="en-US"/>
              <a:t>How can we elicit more knowledge from PLMs</a:t>
            </a:r>
            <a:r>
              <a:rPr lang="en-US" altLang="zh-CN"/>
              <a:t> </a:t>
            </a:r>
            <a:r>
              <a:rPr lang="zh-CN" altLang="en-US"/>
              <a:t>to lower the needs of annotation?（如何从预训练模型中获取更多的知识）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解决方案：</a:t>
            </a:r>
            <a:r>
              <a:rPr lang="en-US" altLang="zh-CN"/>
              <a:t>Prompt + PLM</a:t>
            </a:r>
            <a:r>
              <a:rPr lang="zh-CN" altLang="en-US"/>
              <a:t>（</a:t>
            </a:r>
            <a:r>
              <a:rPr lang="en-US" altLang="zh-CN"/>
              <a:t>BART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The basic idea is to design</a:t>
            </a:r>
            <a:r>
              <a:rPr lang="en-US" altLang="zh-CN"/>
              <a:t> </a:t>
            </a:r>
            <a:r>
              <a:rPr lang="zh-CN" altLang="en-US"/>
              <a:t>suitable templates to prompt all argument roles for</a:t>
            </a:r>
            <a:r>
              <a:rPr lang="en-US" altLang="zh-CN"/>
              <a:t> </a:t>
            </a:r>
            <a:r>
              <a:rPr lang="zh-CN" altLang="en-US"/>
              <a:t>PLMs, and</a:t>
            </a:r>
            <a:r>
              <a:rPr lang="en-US" altLang="zh-CN"/>
              <a:t> </a:t>
            </a:r>
            <a:r>
              <a:rPr lang="zh-CN" altLang="en-US"/>
              <a:t>obtain</a:t>
            </a:r>
            <a:r>
              <a:rPr lang="zh-CN" altLang="en-US">
                <a:solidFill>
                  <a:srgbClr val="FF0000"/>
                </a:solidFill>
              </a:rPr>
              <a:t> role-specific queries</a:t>
            </a:r>
            <a:r>
              <a:rPr lang="zh-CN" altLang="en-US"/>
              <a:t> to jointly</a:t>
            </a:r>
            <a:r>
              <a:rPr lang="en-US" altLang="zh-CN"/>
              <a:t> </a:t>
            </a:r>
            <a:r>
              <a:rPr lang="zh-CN" altLang="en-US"/>
              <a:t>select optimal spans from the text（核心是在</a:t>
            </a:r>
            <a:r>
              <a:rPr lang="en-US" altLang="zh-CN"/>
              <a:t>prompt</a:t>
            </a:r>
            <a:r>
              <a:rPr lang="zh-CN" altLang="en-US"/>
              <a:t>中设计合适的</a:t>
            </a:r>
            <a:r>
              <a:rPr lang="en-US" altLang="zh-CN"/>
              <a:t>template</a:t>
            </a:r>
            <a:r>
              <a:rPr lang="zh-CN" altLang="en-US"/>
              <a:t>，根据</a:t>
            </a:r>
            <a:r>
              <a:rPr lang="en-US" altLang="zh-CN"/>
              <a:t>prompt</a:t>
            </a:r>
            <a:r>
              <a:rPr lang="zh-CN" altLang="en-US"/>
              <a:t>中的角色来抽取）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贡献点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lnSpc>
                <a:spcPct val="140000"/>
              </a:lnSpc>
              <a:buAutoNum type="arabicPeriod"/>
            </a:pPr>
            <a:r>
              <a:rPr lang="zh-CN" altLang="en-US"/>
              <a:t>提出的算法在适用于</a:t>
            </a:r>
            <a:r>
              <a:rPr lang="zh-CN" altLang="en-US">
                <a:solidFill>
                  <a:srgbClr val="FF0000"/>
                </a:solidFill>
              </a:rPr>
              <a:t>句子级别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文档级别</a:t>
            </a:r>
            <a:r>
              <a:rPr lang="zh-CN" altLang="en-US"/>
              <a:t>的事件参数抽取，且对</a:t>
            </a:r>
            <a:r>
              <a:rPr lang="en-US" altLang="zh-CN">
                <a:solidFill>
                  <a:srgbClr val="FF0000"/>
                </a:solidFill>
              </a:rPr>
              <a:t>few-shot</a:t>
            </a:r>
            <a:r>
              <a:rPr lang="zh-CN" altLang="en-US"/>
              <a:t>类的数据具有鲁棒性</a:t>
            </a:r>
            <a:endParaRPr lang="zh-CN" altLang="en-US"/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zh-CN" altLang="en-US"/>
              <a:t>在抽取任务中，研究了</a:t>
            </a:r>
            <a:r>
              <a:rPr lang="en-US" altLang="zh-CN"/>
              <a:t>prompt-tuning</a:t>
            </a:r>
            <a:r>
              <a:rPr lang="zh-CN" altLang="en-US"/>
              <a:t>及其联合提取的一种方法</a:t>
            </a:r>
            <a:endParaRPr lang="zh-CN" altLang="en-US"/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zh-CN" altLang="en-US">
                <a:sym typeface="+mn-ea"/>
              </a:rPr>
              <a:t>作者进行了大量的实验，在所有的</a:t>
            </a:r>
            <a:r>
              <a:rPr lang="en-US" altLang="zh-CN">
                <a:sym typeface="+mn-ea"/>
              </a:rPr>
              <a:t>benchmark</a:t>
            </a:r>
            <a:r>
              <a:rPr lang="zh-CN" altLang="en-US">
                <a:sym typeface="+mn-ea"/>
              </a:rPr>
              <a:t>数据中</a:t>
            </a:r>
            <a:r>
              <a:rPr lang="en-US" altLang="zh-CN">
                <a:sym typeface="+mn-ea"/>
              </a:rPr>
              <a:t>F1</a:t>
            </a:r>
            <a:r>
              <a:rPr lang="zh-CN" altLang="en-US">
                <a:sym typeface="+mn-ea"/>
              </a:rPr>
              <a:t>普遍提升</a:t>
            </a:r>
            <a:r>
              <a:rPr lang="en-US" altLang="zh-CN">
                <a:sym typeface="+mn-ea"/>
              </a:rPr>
              <a:t>3.5%(base model)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2.3%(large model)</a:t>
            </a:r>
            <a:endParaRPr lang="en-US" altLang="zh-CN"/>
          </a:p>
          <a:p>
            <a:pPr>
              <a:lnSpc>
                <a:spcPct val="14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输入输出示例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1"/>
              <a:t>input:</a:t>
            </a:r>
            <a:endParaRPr lang="zh-CN" altLang="en-US" b="1"/>
          </a:p>
          <a:p>
            <a:pPr marL="0" indent="711200" fontAlgn="auto"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/>
              <a:t>In the first </a:t>
            </a:r>
            <a:r>
              <a:rPr lang="zh-CN" altLang="en-US" i="1" u="sng"/>
              <a:t>&lt;t&gt; debate &lt;/t&gt;</a:t>
            </a:r>
            <a:r>
              <a:rPr lang="zh-CN" altLang="en-US"/>
              <a:t>, </a:t>
            </a:r>
            <a:r>
              <a:rPr lang="zh-CN" altLang="en-US" i="1" u="sng">
                <a:solidFill>
                  <a:srgbClr val="FF0000"/>
                </a:solidFill>
              </a:rPr>
              <a:t>Trump</a:t>
            </a:r>
            <a:r>
              <a:rPr lang="zh-CN" altLang="en-US"/>
              <a:t> disputed</a:t>
            </a:r>
            <a:r>
              <a:rPr lang="en-US" altLang="zh-CN"/>
              <a:t> </a:t>
            </a:r>
            <a:r>
              <a:rPr lang="zh-CN" altLang="en-US" i="1" u="sng">
                <a:solidFill>
                  <a:srgbClr val="FF0000"/>
                </a:solidFill>
              </a:rPr>
              <a:t>Clinton</a:t>
            </a:r>
            <a:r>
              <a:rPr lang="zh-CN" altLang="en-US"/>
              <a:t>’s comment that </a:t>
            </a:r>
            <a:r>
              <a:rPr lang="zh-CN" altLang="en-US" i="1" u="sng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stop and frisk</a:t>
            </a:r>
            <a:r>
              <a:rPr lang="zh-CN" altLang="en-US"/>
              <a:t> was </a:t>
            </a:r>
            <a:r>
              <a:rPr lang="en-US" altLang="zh-CN"/>
              <a:t> </a:t>
            </a:r>
            <a:r>
              <a:rPr lang="zh-CN" altLang="en-US"/>
              <a:t>ruled unconstitutional in </a:t>
            </a:r>
            <a:r>
              <a:rPr lang="zh-CN" altLang="en-US" i="1" u="sng">
                <a:solidFill>
                  <a:schemeClr val="accent1">
                    <a:lumMod val="75000"/>
                  </a:schemeClr>
                </a:solidFill>
              </a:rPr>
              <a:t>New York</a:t>
            </a:r>
            <a:r>
              <a:rPr lang="zh-CN" altLang="en-US"/>
              <a:t>.</a:t>
            </a:r>
            <a:endParaRPr lang="zh-CN" altLang="en-US"/>
          </a:p>
          <a:p>
            <a:pPr marL="0" indent="0" fontAlgn="auto">
              <a:buNone/>
            </a:pPr>
            <a:r>
              <a:rPr lang="en-US" altLang="zh-CN" b="1"/>
              <a:t>prompt:</a:t>
            </a:r>
            <a:endParaRPr lang="en-US" altLang="zh-CN" b="1"/>
          </a:p>
          <a:p>
            <a:pPr marL="0" indent="711200" fontAlgn="auto"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 i="1" u="sng">
                <a:solidFill>
                  <a:srgbClr val="FF0000"/>
                </a:solidFill>
              </a:rPr>
              <a:t>participant</a:t>
            </a:r>
            <a:r>
              <a:rPr lang="en-US" altLang="zh-CN"/>
              <a:t> communicated with </a:t>
            </a:r>
            <a:r>
              <a:rPr lang="en-US" altLang="zh-CN" i="1" u="sng">
                <a:solidFill>
                  <a:srgbClr val="FF0000"/>
                </a:solidFill>
              </a:rPr>
              <a:t>participant</a:t>
            </a:r>
            <a:r>
              <a:rPr lang="en-US" altLang="zh-CN"/>
              <a:t> about </a:t>
            </a:r>
            <a:r>
              <a:rPr lang="en-US" altLang="zh-CN" i="1" u="sng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topic</a:t>
            </a:r>
            <a:r>
              <a:rPr lang="en-US" altLang="zh-CN"/>
              <a:t> at </a:t>
            </a:r>
            <a:r>
              <a:rPr lang="en-US" altLang="zh-CN" i="1" u="sng">
                <a:solidFill>
                  <a:schemeClr val="accent1">
                    <a:lumMod val="75000"/>
                  </a:schemeClr>
                </a:solidFill>
              </a:rPr>
              <a:t>place</a:t>
            </a:r>
            <a:endParaRPr lang="en-US" altLang="zh-CN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  <a:p>
            <a:pPr marL="0" indent="0" fontAlgn="auto">
              <a:buNone/>
            </a:pPr>
            <a:r>
              <a:rPr lang="en-US" altLang="zh-CN" b="1">
                <a:solidFill>
                  <a:schemeClr val="tx1"/>
                </a:solidFill>
              </a:rPr>
              <a:t>output: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711200" fontAlgn="auto"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635" y="4716145"/>
            <a:ext cx="5450840" cy="1174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660"/>
          </a:xfrm>
        </p:spPr>
        <p:txBody>
          <a:bodyPr>
            <a:normAutofit fontScale="90000"/>
          </a:bodyPr>
          <a:p>
            <a:r>
              <a:rPr lang="zh-CN" altLang="en-US"/>
              <a:t>算法核心：</a:t>
            </a:r>
            <a:r>
              <a:rPr lang="en-US" altLang="zh-CN"/>
              <a:t>prompt + BART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368425"/>
            <a:ext cx="10855325" cy="5006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50" y="1568450"/>
            <a:ext cx="2498725" cy="7435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5150" y="184785"/>
            <a:ext cx="4307840" cy="6469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95" y="3119120"/>
            <a:ext cx="2916555" cy="532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45" y="2220595"/>
            <a:ext cx="2498725" cy="7435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25" y="375285"/>
            <a:ext cx="3078480" cy="274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390" y="3849370"/>
            <a:ext cx="2811145" cy="5854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510" y="4758055"/>
            <a:ext cx="2600960" cy="6502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080" y="5731510"/>
            <a:ext cx="2980690" cy="7067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1505" y="781050"/>
            <a:ext cx="4842510" cy="1231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Y={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participant:[[7,8], [9,11]],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place:[[12,14]],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topic:[[19,21]]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743710" y="1176020"/>
            <a:ext cx="5233035" cy="11887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753235" y="1166495"/>
            <a:ext cx="5770245" cy="142811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753235" y="1473200"/>
            <a:ext cx="5223510" cy="13703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858645" y="1176020"/>
            <a:ext cx="5808345" cy="748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148080" y="1559560"/>
            <a:ext cx="6460490" cy="4025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206500" y="1837690"/>
            <a:ext cx="6460490" cy="1435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127250" y="3121660"/>
            <a:ext cx="5462905" cy="285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935480" y="3476625"/>
            <a:ext cx="5654675" cy="1149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002155" y="3735070"/>
            <a:ext cx="5578475" cy="20129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925955" y="4032250"/>
            <a:ext cx="5635625" cy="2781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</p:cNvCxnSpPr>
          <p:nvPr/>
        </p:nvCxnSpPr>
        <p:spPr>
          <a:xfrm>
            <a:off x="4128770" y="6085205"/>
            <a:ext cx="3241040" cy="1327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775,&quot;width&quot;:18960}"/>
</p:tagLst>
</file>

<file path=ppt/tags/tag3.xml><?xml version="1.0" encoding="utf-8"?>
<p:tagLst xmlns:p="http://schemas.openxmlformats.org/presentationml/2006/main">
  <p:tag name="COMMONDATA" val="eyJoZGlkIjoiOGQ1M2I5NjY5N2MyZjg0NzU4YmMyNTMwNTk2N2I5NDcifQ=="/>
  <p:tag name="KSO_WPP_MARK_KEY" val="632a1892-7a1b-433d-8d47-327d8d556e6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k4MTMxNTIwODkxIiwKCSJHcm91cElkIiA6ICIzNjQzNzU4MDEiLAoJIkltYWdlIiA6ICJpVkJPUncwS0dnb0FBQUFOU1VoRVVnQUFBZTRBQUFLb0NBWUFBQUN4L2h5NkFBQUFDWEJJV1hNQUFBc1RBQUFMRXdFQW1wd1lBQUFnQUVsRVFWUjRuT3pkZDNnVVJRTUc4SGYyTHAwT0lTSDAza3NTaWlBZ1ZVRXBndGdBQmFSSmtVL3AwcnVJSUFJSzBwc1VBVUVFUVVHYTB0c1JJTlRRV3lBaHZkL2R6dmZIa1NQbFVrbHlISGwvejhORGJuZHZkL1p5MlhkbmQzWUdJQ0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TaGRoN1FKa0FhMlhsOWNuVXNvK0FHb0xJVnlzWFNBaUlucWxSRWtwZlFHczBPbDB5d0hvclZrWVd3OXVyWmVYMXlZQW5heGRFQ0lpZXZWSktmZnBkTHEyc0dKNDIzUndlM2w1OVFLd29td3hENHp0M2dNVlNwUkVYbWRuYXhlTGlJaGVJUkhSMGJqMThBRm1iVnlIUzdkdlFVcjV0VTZubTJtdDhpalcybkJXZUhaNUhHTzc5NEJucGNvTWJTSWl5bko1bkp4UXMzd0ZqUHUwRndCQUNQR3hOY3RqMDhFTm9EWUFWQ2hSMHRybElDS2lWMXdKVjlmNEh5dGFzeHcySGR6eERkRlkweVlpb3V6bTR1Z1UvNk5UYXN0bE41c09iaUlpb3R5R3dVMUVSR1JER054RVJFUTJoTUZOUkVSa1F4amNSRVJFTm9UQlRVUkVaRU1ZM0VSRVJEYUV3VTFFUkdSREdOeEVSRVEyaE1GTlJFUmtReGpjUkVSRU5vVEJUVVJFWkVNWTNFUkVSRGFFd1UxRVJHUkRHTnhFUkVRMmhNRk5SUFNTTzNQMUNsUlZ0WFl4NkNXUjY0TTdJQ1FFWHk5WlpIR2VsQktQZzRKdzNQY2lERWFqZWJyQmFNU294VC9CNzhGOTg3U0pLNWRsZWRsOGI5M004blcrak83NCsrUEl4ZlBXTHNZcjVaanZCZnl5OXk5ckYrT0YzUEgzeDVaREJ6TDEzam0vcmtkRWRIUVdsOGl5dVpzMzRzYkRCeW5PN3pWekd2NDVjeXJkNjFPbFJGaFVaS0pwL1diUFJJdytMdEcwNFBEd2pCVTBuZExhbjZUTC9uZitYTGFVSTZPaVkyTng0ZVlOOCt1cHExZkF4Kzg2QU9ETXRTczRjY25YV2tYTGNscHJGOERhWEFzVXdOVzdkeEFRRWdMWEFnVUFBSi9PbUlJSEFRR0lpb21Hd1dpRUJMQm16QVJVSzFNV0FQRHpIOXNRRVIyTnNzV0ttZGV6OCtoaFRPN1ZCM3FEQWQrdVg0dHFaY3FpYzlObUFBQlZWZkg2b0g3UWFEUXBsc05vTk9MUWdwOWhyMzMrSytremF3YU9MVEtkRUhqMzdZbWlCUW9tZTE5Z1dDaE9MVjZSNmYyLysrUXhmdnh0TTA1ZHVZeVl1RmpVcmxBUjR6LzlETVZkWGMxbG43ZGxFLzQ0OGg4a0pEbzNiWVl2T3I4UElVVDY1a3VKOHpldVk5K1owL2hmbHcraHRmQVpyTjJ6RzNtY25mRjZqVnJwS25OYTYwelBOcjM3OW9TVGc0UEY5VWZIeHVMWXdxV3d0N05ML3piVDhUbGw1RHZnM2JkbnVqNkxlRFA2RGNCYjlScVlYNi8vWnc5YWV0ZEwxM3ZUMmpkTFpjbm43SUlEODM1S052MUZ2MDhKYlR0OENBOENucURMRzgzVHRSL3hwSlQ0ZGY4K0RPclVKY1ZsdlB2MlJQNDhlVkpkVDJoRUJNNHNYV1YrWGE5ZkwzZ1VNZTNIdzhBQW5GcXlFamNmUHNUNmYvYmdvTzZzZWJrU1JZdmlweStIbTEvN1AzMEtWd3QvdXlrNWNzRUhTM1pzeC9LUll4SjlCeFA2NitSeExOejJHMzZiK2czc3RGcTArR3F3ZVo2RDFnNjd2NXNMbzJwRS9mNjlFMzNQbzJOanpmdVUyZjFKcUdycE1saTVheWVhMUtxVDR2NE0rSDRXcnQ2N20rWis3NS83by9ubnhvUDdwN2s4QVB3NWM0NzU5L2pQbVZQWWVld0lGZzhiQlFBNGVFNkhycTNlQkFDNE9EcGg5T0tGYUZDMUdvWisrREVjN096VHRmNlhWYTRPN2srblQwWjBYQ3kwR2cwR3pmME9xcFJRaEVCd1JEaDJmemMzVVlqRzIzbjBNRmJ0L2hQL0xmZ1pHaVh4QWM3MzlpM01XTHNLMWNxVXhUc05HNW1uUzBqRUdRdzRPR2MrOGpvN0oxdG5WR3dNbWd6K0hKQXl4YklxaW9MZDM4MU5OQzBvUEF5ZHg0M082RzRuY2toM0ZuV3JWTVc0SHIxZ01CZ3hhZVV5akZ1K0dDdEhqd01Bck5tekc0Y3YrR0REeENtSWlvbEZ2OW5mb0pTYk85NXQzRFJkODl1TStCSUNBb0doSWZpaTgvdEFrbEFJRGcvSG50TW5vZFZvOE1lUi84elRReU1pa2gxWU4wMmFoaUw1QzZTNXpyVG14OXN6Wng2Y0hSeVRUYmNVVkdtdE02M1BJYVBmZ1dNTGx5WmJwdUhBdnRnNGNTcEt1N2tubTZkTjhGMjlkUHNXamwveXhla3JsL0h0dWpVQWdEaURJZG4zT2Y0a0lhMTlTeGhlQURCejNkcGsyemV2OHdXK1R4ZHUzc0RnSDJhYjF4VVJIWTA4VGs1NFk4aUFsTGMzUC9uVnN1RHdjT1J4ZG9LamZlb0g1NFJCWVVuUzcwRmVGeGRzbnpFTEFNeEJPZiszVGZpOFF5ZjBmcWM5QU9EaXJSdlljZlNJK1QycXFpSXdMQlFENXN5Q29pUS9PVWxvMjdSdjRWcWdBSnJVcW9PL1RoekgxRFVyTWJWM3YyVExuYi9oaDIvWHI4VVBnNytFM2JQZmFaeGVqOE0vTGdhUVBQVGlweWZkcDR6dWo2WGZnNFRwaE5QU3ZPV2p4cUpDOFJKWU5IUWtQcGcwRHBONjlrYTFNbVVSRmhXSmZNNHU1dVZPWDdtTWFXdFhKWHB2ZEd3czlzeWVoOEw1ODF2OHJPSlBTaVNlSHpOL08zUUFuNzcxTmdEQVArZ3A0dlI2bEMzbUFRQ29VcW8wMW82ZGlLVTd0NmQybUxVWnVUcTRKL1hxaTgwSDkyRlUxMDl3VUhjV3kzZnR3SGNEQnVPVDZaTXRodll2ZS8vQzlzUC9RZ0RtczFpamFzU3B5NWNCQUpOWExjZndEN3VpZnRWcUNBb1B5L1JaWGJ2Und3Q1lEcmJ0UmcvRFQxK05NTSs3OGVBK1B2L2U5TWNXcDlmam5ZYXZaMm9iOGJxMWZndUs4dnlPU2JjMzM4S2d1Yk9ocWlvVVJjSG1BL3N4NE4zT2NDOVVHQURRcVVrei9IbnNpRG1RMHBvL2Y4aFE2QTBHOVB4bXFzWHQvL3pITmd6czJCa2Z0V3h0bmhhbjE2UGh3TDRwSGxqVFdtZGE4ek1qclhXbTlUbGtWRW8xTFR1dE5zVjVnQ2tvdmxtM0J1TSs2WVdPalpzQUFNS2pvdERzZndQTlYyK1N5c2puRldjdzRPK1R4L0hqVjVacllDL3lmYXBacnJ3NWlJOWNPSTl0L3gzQzdJRmZtUGZyMU5YTGFGQzFlcHBsdkhidkxxSmpZeEdyajh2V210VmZKNDlEUW1MendYMW8xK2gxNUhOMndjeDFhL0hkZ0MvTXl3U0doVUpWVlJ6OGFhSEZZMHBLdnU3ZUF4OU5IZ2VmRzM2b1hiNkNlWHBVVEF5R0wxcUFpVDE3bzNhRmlqbTZQd2xQa203N1A0SkhFVmZ6UGhsVkk4NzVYWWQzcFNvVzExMnZjaFhvcmw5RHRUSmw4ZTM2dGFoVW9oUjZ0REdGN0g4WGZQQkdiYzhYTHYrRm16Y3dhZFV5VEY2MURLb3FFUk1YaStaZkRrcTIzUGJELzZLNGExR3NIei81aGJkcExiazJ1TC9idUE2bkxsOUNkR3dzVGwrOWpGdVBIc0dqU0JFTW1mZTl4ZVZWS1hIcDFpMHNHam9TYlVjT2hkK0QrMWk2WXp0T1hybUVjc1dLQXdBMlRwaGlQbWg5ODh0cWRHdjlGdXBVcUpUaHN1MmNPUWNBMEhCQUgvUFA4Y29YTDRHOWMrYWJENFJwZVcvODEzajd0VWJtTStpa2txNGpLQ3dNQmZQbWhhSW9lQm9hQ3YrZ3A2aFpycng1ZnJVeVpiRDU0RDRBU0hNK1lEclRUWGpmS1NIZDlXdTRjUE1HUm43Y0xjMzlTQ2kxZGFabmZyeTJJNzdLa20ybTUzUElLalBXcmtiVjBtWFF2OE83Y0haTWZyVmcvdGJOVUlTQzlxODNUdmM2MC90NUFjQkIzUm00RmlpQTZzOXVHejBPRHNMbnM3L0ZiOU5tUWhIaWhiNVA4UXhHSTFidTNva1ovWjdYNG1MMGNSajQvWGZKYXYrVytOendRNXhlaitPWGZGTU5oTmJEaGlSNkhSWVpDV2RIUjR1M1ZnQWdQRElTN1VZUHcrUGdZTGdWTElqWU9EM0dmZElMQjNSbk1HTFJqeWlRSnc5YWVkZERzY0tGemU4SkNBNUdQaGVYRElVMkFPUnhjc0w2Q1ZNUzFVd0J3Tm5SRWV2SFQwYVIvQVhTdmE2aysva2krd09ZQXZKL0MrYmltMzREekNkU2dhR2htTFo2SlZwNDE4V2dUbDJnSkxuMTBjS3JMdWIvdGhuZFdyK0Y0UjkyUTljcEUxQ2xWR2w0VnFxTTNTZU80Y2YvV1Q0UnpJaUUzNDNKcTViRG8zQVI5RzNmOFlYWCt6TEt0Y0U5NHFQbllURjF6VXBzbmp6RC9McjFzQ0hvT0dZa0FFQnZNTUJPcTBWTDc3cUpEaVNsM054UnQwb1ZmUG4rUnloV3VEQWFEdWlEaDA4RFVjSzFLTUtqb25EbHpoMlVkZmQ0b1RKS0FMOGYvaGROYTlXQnFxb3BCczM2Q1ZOUU1HOWVpL002Tm02S0dtWExwV3Q3QnFNUjYvYitqZmVlM1ZNTURBMEJBQlRLbTgrOFRJRThlUkVlRldXNkJKakcvTFJPTEVxN3VXTmE3LzZvMzcrM3hmdjNDZmUzZXRseTV0clhpMUtmWFN2Yk0yZWV4UnBaUnU4dnYram5rQkVmdDJxTjlmL3N3WHZqdjhid2o3dWhwVmZkUlBQek9EbGhldC8reVE2Y1dXWDdrZi9RdnRIemt3SzNnb1d3YmZxM0ZwZk42UGNwL25OYXVuTTdlclI1MitKM0lqME8rZWpRc1hFVC9IbjBTS3JCdlhmTy9FU3YvN2RnTGo1bzN0TGMxbUxjc3NXSjV2OHc1Q3U4WHFNVzJvNzRLdEVKZGMxeTViSHc5OTl3K1U0TXVyWjhNOUY3SW1LaUVSWVppWVlEK3FSYTVvMlRwcUcwbXp2Mm5qNkphV3RXV2x3bXBiLy9RL01YSVNZdXpqemZtS0QxdWFJb2lmWXo0WGM3TS90eitMd1BKcXhjaWtIdnZvZTZsWi9YcnQwS0ZzS0lqN3RqMlo5L1lQaFA4ekc5NytlSjdxMTdWNjZDcU5ob25MbDJCZDZWcW1EbTU0TlFKSDkrN0R4NkdCVThTcUJTeVpLcGZqNFpZVlNOK08vOE9jejZmSERhQzl1b1hCdmNDZjNyb3dQUXkveGFTbW0rOS9QR2tBRVc3NlBaYTdWNHYxbEw4K3RQMjd5TlByTm13S2lxMENvYWRHamNKTms5MnJZajA2N2hSY2ZHNHZmRGgzRE05eUwwQmdNTzZNNmdoWmMzRkVYQjh0Rmo4ZlhpUlZnOVpqd0EwejN1TGhQR0lMK0xTNHJyKy9TdHRtbHVNOTQzNjlaQVVSUjg5cmFwZGg1L0FFZ1lBb29RcG9aRVFxUTVQeTJGOHVWRG9YeW1nM2pDKy9meGw4cVQzdFBQS25xREhvcWl3RjZiOGlYbmpNakk1NUNlNzBCcXloYnp3SkxobzdIbDBINU1YTEVVZjUwNGhxKzc5ekNIWVo5M09yelErbFB6T0RnSVo2NWV3WlJlZmRPMWZFYS9Ud0J3NHBJdlZ2eTVBNmVXck1TRUZVdHcrRUxpcHcwU05zS3lkQ3ZGOS9ZdFBBd013T0pobzlCbHdoZzhDQXhBOFdjTnNOSlN4cTBZN2oxK0ROUXd2WjdXSi9HOTRsLzMvWk9vQWVYbE83ZXhZZDhlSEwxNEFVTS8rQmlGOCtmSHBGWEw0RmF3TUhxMGVSc3R2THpSb0dyMU5LOFNOQnpZMTl6dW9YWGQrbWhkdHo0QTB3bG1nLzZmNGZqUHk2QlJOT2EvQzB2cmM3UzNOLys5eE4vamp0TWI0R0xocWt4bTkrZlIwMENzM0wwVDMzMCtHSnNPN0lOR1VmQnVremNBbUc1dHpOcndDelpNbUlMUlN4WmkvUElseVU2MEI3M2JCYlBXLzRLMTR5YWhkdmtLQ0E0UHg2TGZ0K0xITDRlbCt2bGsxSkVMRnhBU0VZSEJQOHhCb1h5Skt6UlBRME14L0tOdTVwTkpXNVdyZy91RGlXTUJBS0VSa2VhZmdlYzFzcFI4M2UxVDg4L3hqU1RPTEYyRkFSMDdwL3ErM2JQbXB0NHdDYVo3V0x1T0gwTUxUMitjdW53Sjg3NTRmcUQzS0Z3RVViSFJlQndjQkxlQ2hiRDMxRWswclZVblMycDBjemR0aE83YVZTd2JOY1o4V1MvZnN4T0MwS2hJdURnNUFRQkNJaU5RSUU4ZUtFS2tPZjlsRlJJZUFWVlYwWEpvMXRUZ00vSTVwT2M3a0JZaEJONXYxaElOcXRYQTE0c1g0cnlmSDVwNWV1SFgvZi9naDgwYlUzeWZwVnBmU3ZlOUxkbDU5QWdhVkt1ZVlvT2hoREx6ZmJwMjd4NFdiZDlxL3Z1Yjh0bnpobG54bjA5YURjcVc3dGlPam8yYklxK3pNOTV0MGhRL2J0MkNiL3BaYnR5VzhDUUFBR0xqNGlBbHNHVG45a1RUVjM4OUhpV0x1c0UvNkNrQTAzM3I5eWVPd1Z2MVgwUHhJa1d4YmRxMzV0L3AxbWt6c2ZuQWZxZ3lmYzljeHhrTWlOUHJrZGNwK1hjaUlDUVllVjFja2pXQ1RhK3dxRWhFUmtlbmVLazhvL3ZqV2JFU210V1pnT0t1cnNqajVJUXY1bitQTitwNElZK1RFK2I5dGdrRE83MEhaMGRIekJrNEJFOUNncE50cjVtbkYzWWRQNHJwYTFaaTdLZTk4UFdTaGVqUXVBa3FseXFkcWYxTHlZWjllOURqcmJleC8reHBiSncwMVh4VkxUZzhISjNIalVhamRENjk4akxMMWNFOTR1UHV5T2ZpZ3NFL3pNYXNBWVBoNCtlSFpuVTg4Y0drY2FtK0wvNHhyK3hRT0g5K3JCMDdFUUN3Wk1mdnllYS84OXJyV1B2M1gvaml2UzVZdTJkM2xsd08rbkhiRmh5KzRJTWxJMFludW96cFViZ0k4am83NDlMdFcvQW9YQVFBY09uV0xkUW9XejVkODlNeS83ZE4ySEgwTUFETDkrRXNUVXQ2ZVRNemJ2cy9nbmZsS2xneTNIS0wvSXhlS24vUnp5R3pTaFYxdzlxeEU4MG5iaCsyYUlVUFc3Ukt0bHhhamRQU2E4ZlJ3eGpjT2VWSHJPSmw5dnYwOEdrQUJuWHFncy9uV0w3MG5wYTlwMDlDZC8wcUp2VDhEQURRdlhVYnZEdDJGUDQ1ZlFxdDZpWi9OQzdwU1VCZ2FBaTZUWjJFM2JPK04zK21sbTUxRk1tWDMzeHJyZkhnL3ZqOXYwT0o1b2RIUitId2o0dlR2RHdPQUwzZWJnZG5SMGR6Ni9DRVRsMjVqS3FseTZUNi9nczNiNkI2Q3JmQzdqNStqT2FlM3BnMTRQa3h3dEozTzczN2sxRGxVcVhScnVIckdMMWtJVW9WZFVPcG9tN214eEh0dE5vVXIzSk0vcXd2K3MrZWljN2pScUZTaVZLcFByS1hHV2V2WGNYRld6Y3hzOTlBNUhGeXdrL2Jmc1BRRHo2R2xCTFQxNjdDZTgyYUo3dG5iNHR5YlhCSHhjUmcycHFWV0RUTWRDKzdVTjU4K0dYdmJ1dzdjOHI4ekdsU0taMjVwalJ2OXNBaGlWcUVab1gzbTdWQWx3bGpjUFBSQTNoV3JHeCt0andsYS83ZWpacmx5c096b3VWR2Nvdi8rQjJIenAzRjBoRmZteTlieDFNVUJlMGJOY2FLUDNlZ1RvV0tDSXVNd3RaL0QySks3NzdwbXArV0llOTlnQ0h2ZlpCc2V2d2x3YXdJYVVzT25qdWJZdXZYekhqUnorRkZ0NTBUemw2N2l0RElpRFJiLzc3STk2bFpIYTlNbCsvcTNUdVlzbW9GUm5idGJqNVp5T3ZzakZGZHUyUFNxbVVvbEM4ZnZDcFZUblVkUmZJWFFObGl4YkR2N0dtMHJsc2ZxcFI0YThTWFdEVjZmSXJIQkFESmJ1bkVYNnBPejRuUzVUdTNzZlBZa1dUVG8yTmpzV0xYampSdmZRejljUjVXalJtUDZOaFk4eFdFK05yNzRmTSthRm9uNDYyMVU5cWZwTHEvMlFaZEpvekJ1ZXZYc0dGQytwN2d1SGJ2TG1MaTRoQ3IxK1BoMDBEb3JsL05zci9GK0Q0MCtyWHJpUHg1OHVEVE5tM3grWnhaV0xwak93TERRaEVaRTQwQkhUdGx5YmFzTGRjRzkrRUxQbWhhdXc0OENoZUJVVldSejhVRjg0Y013OVExSzFJOHk3VVVKUEdYeXJNclpKSnljbkJBdGJKbGNWQjNGalA3RDB4eitlMkgvNFhlWUVneHVPTnI5VWxQUE9JN0lCbmN1UXVtcjEyRmptTkdJcSt6TS9wM2VCY05xOWMwTDVmVy9JUm4rQTBIUGcreTlMUU9Ua2xhNjB4dC9zT25nZGgxL0NqV1Q1aVNhSjFHMVFpTm9zSGRKNCtoVVRTcGRrSmlhWnRwZlE0dnMvVDhqdjQ0OGgvYTFIOHRXYzB3YWF2eUYvMCtaY2FwSzVjeGZPRjhkR3pjTkZIRE9RQjRzMTREWEw1ekc0TittSTFoSDNiRmUwMmJKZXJzNWNMTkc5ajY3MEdNL2FRbnRCb04rcmJyaUFrcmxxSitsV3A0RWhLTWlPaG9GQzFZRUVGaFlZaUppOFBmcDA0Z0lqb2FVMVl2UjkzS1ZUTmMxdkNvS05ocHRYQzB0NGZCYU1TZng0Nmlna2VKUk1zOENBekErR1dMVWJLb0c5bzBhR2llcnRWb0lJUXdQOThlRmhXSmlPZ29GQzFRRU84MmJvcnhQVDR6TDN2SDN4K0hML2hnVUFwWFNGNWtmd0pEUTdEdDMwUFl1UDhmTksvakJZOGlydWp6M1F5MGI5Z1luWnErZ1RMdXhSSXRyNm9xRGw4NGowMEg5dUhxM1RzWTFPazlkSGk5Q2RidjI0TmhQODFIYWJkaTZOU2tLVnA0MVRYZlRnR0FEbU5HV095WUp5VnpOMitFczZNalBuN1c2WXBHMFdCQXg4NzRmTTRzYURRS1Zvd2FtK25iRGkrYlhCdmNiOVpyZ01MNTg2UFYwQy9NZnpqRkNoZkdiZjlINXVjTHMxcDZ2NGhSc1RHSWlZMUwxS2tHQUR3T0NzS2tWY3VnMVdnd3JVOS96RnkzRnVldVgwT3Z0OXVsK0hqSWIxTy9TWFZiYVFXb2c1MDlwbnpXTDlIOXhvek1mNUdBVGtsYTYweHQvcHhmMTZOVDAyYkpMdVhOM3JnZXZ4MDZhTzdOSzJsTjlrVS9wM2daUFJqbGhQVDhqaWIxc256Wk4ybXI4cXo2bklMRHc5RjF5b1JFMDRvV0tKaXNaZlZuNzdURHJQVy9vRWZiZHpBNGhjdXUvK3Z5SVp3Y0hQRHR1alVJalloQW0vcXZBUUE2amhrSlowY0h2TjJnRVRUUGZ0L2VsYXVnVGYzWDBIdldET1J6Y1VHVG1yVmhwOVZpMDhGOUtPTmVESmZ2M01hSWo3dWh2RWR4bEM5ZUFqTitXWjJoeHdxLzM3VEJmSHRJd1BSMHl2Uyt6OXMySFBMUlljeVNSWGkzY1ZOOCtmNUhpUnZ5S1FyZXF0Y0E3VWNQaDZPOVBXTGk0dEQrOVNhdzAyb1RoZmFqcDA4eFpQNzNHTlgxRTlocnRUQ3FSbE1ITzJHaDV1REs2UDVJS2JGeC8xNzg2M01PUG41K2FPN3BoWVZmRFRmZm4yN1g4SFdzL25zWGVzeVlna0o1ODZGT3hVb1k4WEUzYkRsNEFLdi8yZ1VuQjN0ODJMd1ZaZzBZWk83MHFIdnJOdWp3ZWhOc1ByQWZQLyt4RGROL1dZMnYzdjhJWFZ1OWlmcFZxK0hiendjbGV4d3VuaW9sQnMzOURuWWEwekZ5MjMrSGNPRHNHYXo2ZWp6Q29pTHg3emtkZGgwL0J2L2dwNWp5V1YvRXhNWGl5d1Uvb0hLcFVuaXpYZ1BVcTF3VmJvVUtwZnYzOXJKNXVZNGdHZVRsNVNXQnJBMEhueHQrcUZXdXZQbmcrczI2TllrYW95V2xxaXE2VEJ5RHJWTm5wcnlNbFBqKzF3MzQ0cjB1Rmg4LzBoc01tTGRsRTc3NjRFTm9GQTNlSGpVVUFTRWg2TlRrRFl6cDNnT0E2U0RqVmFreXZDdFh3VHV2TllJUUFrOUNnakZ2eTY4bzcxSGMzSEwzVlpCYTY5a1hGUlFlaHJ4T3pzbHFqcXFVcHRibVFyRjR2L0ZGWmZRN1lNbU9vNGZSM05NYmVaNDE3RXF2eU9ob2ZEaDVYTEkrQVY1V0hjZU1ORC9Wa1phQWtCRGNlSEFmcjFXdmtlYXlsMjdmUXNVU0phRTNHdkRUdHQvUTRmVW1xRnl5bE1WbDk1NCtpWXUzYnFKNzZ6Ym1ycEF0YVR2aXEyU1hsaTFOUzBwVlZZajRGdlVKeEJrTUNBd05NYmNCeUl4QlA4ekdhMVdyNDVOblQ1U2N1T3lMd1hOblF3Sm82VjBYMy9aUDNpbEphbVdQbjdaeDMxNDQydHNucXhrbkZLdVB3ekhmaXdpUGlrTDdSbzF4eDk4ZmdhRWg4S3BVT2RVVFZsVlZjZUt5TDd3cVZjNVVwem4zbmp5R1VWVVJwemVnMTh5cDhLNVVCUjJiTkVXek9wN212NmVZdURqOC90OGhiRGwwQUszcjFrZi9EdTltZUR2QTh5dFVaOCtldFZwK01yanBwU09seEozSC9za3V1UkZSMml4MWJ3dkEzS1h6cXk2N2U4eDdHWUk3MTQ4T1JpOGZJUVJEbXlpVFV1cWxMVGVFTmdDYkgwQWtQUmpjUks4d28yckUwOUJRQUtiTDhVUmsreGpjbE8yaVkyUE5QMzg4WlR4Q0l5S3laVHR6VStsOEpEWERGeTdBdzZlQmFTNTM5OGxqSExtUS9lT0dSOFhFUUUzUWJXV2NYZy81ckZPU3BNL1lwdVhla3lmNGRNWVV4T24xK0dUNjVBeS9QNkdNakhGdFZJMklpWXREV0dRa0FrSkNjUGZKWTF5N2R3KzY2OWZ3cjgrNVJPTk5QdzBOeGVxL2RwbGZMOWk2T2R2R21zNkluQmpUKy93TlA5eDU3Sit0MjZCWFQ2NXRWVTQ1d3ovb0tUNlpOaGwvei80QmlxTGcycjE3TUJpTjJiS3RYL2I4aGEvZS93Z0FjTzNlUFF6NjRidEU4eU9pb3BJOVczdjkvajA4ZkJxWXJzWkEwYkd4bUxoeUtiWlBud1VYSjZkRTR4bkhlL2cwOElYR1J3ZE13YVUzR0REdVUxTTN2Sk5YTFVjTDc3cG82VlVYVTllc05IY3ptUjZPOXZaUVZSWDJkblpZK05VSXpObTBIcTNxMWtjZUp5ZDh2MmtEZGgwL2lyRElLRlFzVVFLanUzMmFhQUNRaE5Jenh2V0tYVHV3Yk9jT2FCUUZkblphMkd1MXNOZmF3Y0hlRGs3MkRuQjBjSUNEblIxY0hKM2dVYVNJdWNYd250TW40UGZnUGdEZ1g1OXoySHZxSkFhK20zb3ZoQm1WbmpIYUUwclAvcWJXcjBOU1drVmpzY0hhK1p0KzJQYnZJYXdkTjlIaUVMTkVsakM0S1Z2OWR1Z2czcWpqbVcwZGhaeTZjaG1qRnY5a2ZoM2ZDY1grdVQ4bWU3WSt2aWVyazVjdlljU2lCUUFBdmNFSVZhcnBHdk81Y3NsU0dOeXBDL1JHMHlYbmhPTVp4OHZJd1R3bFg3ejNQajZhTkI2YkQrNUQrMFpOY1BMeUpmamN1STY1bXpZQWVEN3NLd0QwZnFjRE9qVjVBNnFxV2h6Q1VNSlVnMCs0ZisrY0g0cGZKMDFEcmZJVjBLZGRCd2dJL0xCNUk0WXZYSUMvdnB0cnNmVnZlc2E0L3V6dDl2Q3VWQVhyOXY2TmFYMC9oNzFXaXgrMi9JcUt4VXVheDZjZnUvUm5OS2xWQnhXS1AzOTIrZmYvL3NXWTdqMFFHUjJOMlJ2WElTUXlBaTIrVE40allLTWF0VkxzdmpRdDZSMmpQU1A3Ry8vOTZ2ZmRUUFJwMXdIMXExWXp6NnZYLzdOMG5jQjFhL1VXTHQrK2pYdVBIMmQ1MTUvMDZtSndVN1lKaTRyRXBnUC9JQ28yRnR1UC9HZWUzc2JDUUJzeituNXVIbHdoSStwVnFXcnV1dEs3Yjg4MCs3SUdnUHBWcStIUS9FVjRFaEtNUHJObVlPdlVtZEJxTkxnZjhBUWxYSXRhZkUvQ2ZxMW4vTElHTzcrZG5lR3lwcGV6Z3lObTlQc2NoZk1Wd0phRCs5SGg5U2I0NHIzM0FaajIwZEpqWFJJU0VkSFJ5WjZ3aUk2TlJjdXZ2ckE0VUU3OG1OZ0EwTFpCUSt3OGRnUlNTb3ZCbmQ0eHJtdVdyd0RzL1J0N1RwMUF1NGF2bTU3ZDNiQVdiNy9XRUh0UG44VGo0Q0MwcnZlOCs5RVRsMzNoOStBK2FwYXZnQkdMRnFCS3FkS1lOV0F3V2c4ZGdsMnp2cyt5Ui9NeU9rWjdldmYzYVdnb2JqNTZrR2F2YkFhakVRMCs3NTNpL0w5T0hrODJiY0M3bmJOMTBCaXlYUXh1eWpZL2JkMkMxMnZVU2pRY3FuZmZudmhyMXR4MERWVHhvdEtxL2E3Yjh6ZTZ2TkhDZk5tMDA3alJLZGFTNGs4SXJ0NjdpMi9YcllGci9nTG04WXdCd0Q4b0NPNkZDaUVraSs3Tnh2ZmZYZHJkSFMyODY2YXhkTW9jN2UyaE54ck1mVzRmMUoxRjFUSmw0RmJRMVBtRWxCS1BnNE93WWQ5ZXZOK3NaWXBYUnRJYTR6ck9ZRURIcjBlWVgxKzRlUU0vYmQxaWZ2MzJ5S0VJamdpSGs0TUQybzB5amIyOCs3dTVXTGh0S3dEZ1NYQVE3RFJhVE9yVkIxSktCSVdIbVR0RnlRb1pHWE1jU1ArWTNsc09IWURCYUVUNzBhWjlDZ2dOd2NtZmx5ZGFadHQvaC9EYm9RTTR0V1FsQWtLQzhmYklvVGk1ZVBrcjA0c1g1VHdHTjJXTEl4Zk80KzlUSi9EcnBHbnBmazlZVkdTaWhtenAwWDNhcEVUakR5ZThWSjcwbm5ibmNjOEhGUWtLQzhQZTB5ZXhaY3J6Y2RqVDhqZzRDTU4rbW9kditnMkVFTUk4bnJIQmFFU0xyd1pqNTh3NU9IcnhRb2JLbjlTYXYzZGp3ejk3WUc5bmgrMHpabUgyeHZXSjVwZHdMV29lS3g0dzlhKzlmTlFZOCt1a2wvejNmcjhBK1YxY3pKZCtKNjllanArSGpZSmJ3VUk0Y2RrWEE3ODN0UU5vVXFzT2hqeXIxVnVTNWhqWFV1SkpTSEM2K2xTSTcyRG45OFAvd3NIT05MU3FlNkhDTUtwR3ZEMXFxSG01VmtsT3ZEYU1uNUpqdlYybFowenY0UEJ3YkRxd0QrdkdUVVp4VjFjOENRbEczMW5mUEIrZ1JFcjh2SDByL2o1NUFuTUdEY2sxajJOUjltTndVN1p3TDF3WWszcjJNZGZzMG1QT3J4dXc4MWwza09sMVp1a3ErUGhkUiswS0ZkRjRjUDlVTDVWdlNkRDlxKy90bTRpTWlVYkhzYzlEVUZYVlpMWDArUHVZTng4K3hKRDVjeEFhRVltejE2NWkrdHBWNXBNTUtTV2lZMk1UQldwNmUvNUs2dU9XcmRHbFdYTzBmSGFQZC91TVdlZzhmalNNeHVURFJHbzBpam0walVZVkRuYjI1a3ZpcXBSbzhIbHYyR3UxY0N0WUNQN0JRYmg4N2phcWxpNWo3cnErZXA4QUFDQUFTVVJCVkMyc1FkWHFPTFZrSlc0L2VvUkpxNVpoOHVybG1ONG4rZENpNlJualdsRVVOSzVWTzEzN0dML3NjZCtMR05XMXUzazB2dThHbUlaWkRRNFB4M3NUdms3MHUyengxZUEwRzVSbGxmU082VDNuMS9WNHMxNTl4T3IxQUlCOVowNmhjYzNuUTBaK01XOE9ITzNzc1hiY3hCUzc3aVRLREFZM1pZdnlIc1ZSSkY5KzFPdi9XYko1bHU1eG4xcThBcE43OWNIa0ZQckVUb25CYU1UL0ZzekZ3WGtMMDF6MndnMC9iRDY0SDlQNjlFZVRXbldTM2ZldDEvOHppNFBGeEJrTTZEbHpLdnExNjRpbE83ZmpZV0FBN2oxNWpDTS9MUUZnNm9wMDIzK0hzR0tVYVV6MzlBem5tQkk3clRiWmZkMTdUNTVZdklTZjhMT05qSWxKTk01M1RHd3NuQndjQUFDbDNkeHg0WVlmbHUvYWdSOEdmNWxvSFlvUUtPZmhnZjd0MzhYUW4rWmhhdS8reVdxRzZSbmpXcXZSWU40WFgwRlZWYlFiUFJ3QkljSEphc2Q2Z3hHQm9TRTRzM1FWNW4zeEZhSVRsREdoNi9mdm9WUlJ0OFR2MVJ0Zy82eDJudDNTczcrUGc0Tnc1N0UvdnU3MktiNzhjUzY2dG5vTEcvN1ppN21ELzJkZXBybW5ON3E4MFR4SHlreTVDNE9ic2szK1BIbVNCVTVXMytNT0NBa3hEK01ZcHplZzliQWhjQzFRRU92SFR3YUVRR2hFQlBMbnlRTUF1SGIvYnFacWJmWmFMZVlPL2grOEsxWEIwcDNiTWV6RHJ2anorTkZuMjlSajlWKzc0Qi8wRkFkMFo5RGMwenRMOWl1akFrSkNFdldwSFJZVmFSN2VzVmI1Q2xpd2RUUGFObWlJNm1YTFFXOHdKRy8wSlV6aG16UzBNenJHdGFJbzJEWHJld3o0ZmhiYU5XeHNiazF1VkkwWXVlaW5SRDNpV1FwdEFQanorRkUwcUZvOTBiU1l1TmhVVzNobmxmVHVyMXZCUWxnNWVoeTBHZzFXalI2UDd0TW5vVzdsS2lpZm9MVjh3dEJlL3VjT05QUDB5bkEvODBTV01MakpwbDI1ZXhzUEFnTnc2Zll0Mk50cEU5V1lQMnpSQ2g5TkhnK0RhbnB1dkVDZVBCajM2V2NwUHZxbHFwWWZDL3Z4eStHSnhneU9yL2xGUkVkajlPS0ZVQlFGeTBlT3daRDVjMUd0ZE9yam94dFZJM1ljT1l3MkRScW1HRVNXZWpoTCtBaVlKVGNlM2tjNUR3OXpQOVhuYi9paFdHRlRxM0ZIQndmRTZmV214NkFBZkxOdU5XcVdxd0FuZXdjMDkvSkNjSGc0bHUzOEkxbXIvaGNaNDNwYTcvN29NMnNHdEZvTkdsU3RockhMRnNPOVlDRU1UbUdZeVhoSExwekhRZDBaYkU3UTlpQTZOaGFLa3ZMZ0wrbjVUTk1qby9zYmZ4SjR5RWNIcmFMQjhBKzdwYmp1M1NlT3diTmlKUVkzWlFrR045bTB2YWRPb24yanhoaTNmREdNUmlPQ3dzUE1COTB2dTN5SUw3dDhtT3c5bGg2TkFreVhubE9hWjhuS1hUdng2R2tnRmc0ZEFiZUNoZkRWK3g4bHVseHR5Wlc3ZDdGazUvWVVPMUVKQ2cvRHlFVS93ck5pWmZ5MDdUZDg4bVlickJ3OTF0ektQS0dMdDU2M2tqNTUrUkpxbDYrSWNVdC94bi9uejhIUndRRlRQK3VITy83KytHbmJGbFF2V3c3L25qK0g5bzBhdy85cEVKcDc1c2VpN2Rzd2NlVlNPRHM0b2xYZGVoajZ3Y2ZtOWIzSUdOY0FVRGgvZnN6c1B4Q2ZmVHNkR28wRzc3eldDS082ZnBMcVozUElSNGR4eXhaallzL2V5T2ZzZ3ZDb0tMZzRPdUxJeGZNb2xrb0hPV2w5cGtEYVk0NW5abitsbEZpK2F3ZTJITnlQeGNOR0p4b3h5OEhPenZ4ZHZQUFlIdzhEQTFHNVpDbEV4R1J2VDJ5VU96QzRLVnNzMi9rSFZ2MzFaN0xwVGc0T2lScUVKWFQ0eDhVWjNzNlZ1M2Z3M1lEQitMeGpKNnphdlF0OXZwMkJrTWlJNTQ4U1NkTXp6a2FqQ3FOVVVkck5IV3ZIVHN6d2Rpd1oxTGtMZXIvVEhzNk9qcEJTb2syRDF4QVZHd09rMG5yWXgrOTZxcGZUOTV3OGdUZHFlNkpiNjdldytxOWQ2RGx6S3FKaVlpQ2w2WDYwUnFQQWFGUVJaekJBYnpUQXZXQWhMQnMxQmdmUG5jVVhuZC9IZTI4MGg4Rm9oRmFqd2FPblQ5SDN1eG40WDVjUFViMU1XWHd4Ync1S3U3bmp4c01IcUZlbEdwclVxbU94REpzUDdzdndHTmU5MzJtUDZOaFlYTHQvRCtmOXJ1UDRaVjljdW4wTGI5WnJBUGRDaGJIcHdENWN1WHNIOWFwVVJhV1NwVkRTdFNoS3VybVpld3U3ZFBzV0ppeGZnc205K3FLRmx6ZDhiOTlDenhsVG9FcUpQRTVPR1BGUnlyWFp0RDVUSVBVUkJET3p2ejNidm8wdmZ2Z2U0ZEZSV1BYMStFVFB4QVBBZTAyYjQ1MVJ3d0Fwb2RWbzBiZGRCN2c0T1NFeU5nYjJXaTBhRCtxZmFubUxGaXlVNlFhTzlPcXo2ZWNUT0t3blBRZ0lRSEhYNUMxK1ZTbWhxaXBVS1NIbDh4YlpHa1dUNG4zdTlQUjI5Y2FRQVRnMGZ4RWFEKzZmNkVUanVPOUZmTDFrRVRRYUJXL1U4Y0w0WjkyVkpqWHE1NS93UWZPVzhLNWN4ZUw4K05DMVJHOHdtTHVMTlkzbERDaENnZS90bTloMS9KaDU3UFo0UGpmOGNPR21IN3EzYmdQQVZLT2QrY3NhTktwWks4WHlBWmtiNC9yT1kzOThNbjB5eXJpN3c3TmlaZFN2V2cwTnE5Y3dkMTZpTnhod3pQY2lUbHk2aUFzM2IrQitZQURXakptQUVxNUZjZlRpQlRTcVVUTlJlNFI0OGMrZnB5YXR6elF0bWRsZk82MFd2cmR2b1VxcFVud2VPNWQ1R1liMVpIQVRaVUI4a0tRblVIS1NVVFZhUFVBc05ub2plc1c4RE1IOThoeDVpR3hBZkZpL1RLRU53T3FoRFlDaFRaUkRYcTZqRHhFUkVhV0t3VTFFUkdSREdOeEVSRVEyaE1GTlJFUmtReGpjUkVSRU5vVEJUVVJFWkVNWTNFUkVSRGFFd1UxRVJHUkRHTnhFUkVRMmhNRk5SRVJrUXhqY1JFUkVOb1RCVFVSRVpFTVkzRVJFUkRhRXdVMUVSR1JEYkQyNG93QWdJanJhMnVVZ0lxSlhYRlJzVFB5UE1ha3RsOTFzT3JpbGxMNEFjT3ZoQTJzWGhZaUlYbkdQQWdNQkFGTEttOVlzaDAwSE40QVZBREJyNHpwY3ZYY1hrVEdzZVJPbGgzZmZudkR1MjlQYXhTQ3lDVkd4TWJqeDRENW1iMXdmUDJtTE5jc2pyTG54TEdEbjZlbTVXd2pSMHRvRklTS2lYT0ZFYkd4c1UxOWYzemhyRlVCanJRMW5FZFhmMzMrRHU3dDdsQkNpS0lCOEFPeXNYU2dpSW5xbHhFZ3Byd0ZZRkJjWDk1azFRNXVJY2lrdkx5L3A1ZVVsclYwT0lzbzRXNy9IVFVSRWxLc3d1SW1JaUd3SWc1dUlpTWlHTUxpSmlJaHNDSU9iaUlqSWhqQzRpWWlJYkFpRG00aUl5SVl3dUltSWlHd0lnNXVJaU1pR01MaUppSWhzQ0lPYmlJakloakM0aVlpSWJBaURtNGlJeUlZd3VJbUlpR3dJZzV1SWlNaUdNTGlKaUloc0NJT2JpSWpJaGpDNGlZaUliQWlEbTRpSXlJWXd1SW1JaUd3SWc1dUlpTWlHTUxpSmlJaHNDSU9iaUlqSWhqQzRpWWlJYkFpRG00aUl5SVl3dUltSWlHd0lnNXVJaU1pR01MaUppSWhzQ0lPYmlJakloakM0aVlpSWJBaURtNGlJeUlZd3VJbUlpR3dJZzV1SWlNaUdNTGlKaUloc0NJT2JpSWpJaGpDNGlZaUliQWlEbTRpSXlJWXd1SW1JaUd3SWc1dUlpTWlHTUxpSmlJaHNpTEIyQVlnbyszbDVlUTBHc0NDMVphU1UzK2gwdWpFNVZDUWl5aVRXdUlseUFiMWV2eXV0WlZSVlhaY1RaU0dpRjhQZ0pzb0ZMbHk0Y0JPQUxwVkZydnI0K1BqbVZIbUlLUE1ZM0VTNWhKUXl4UnExbFBMUG5Dd0xFV1VlZzVzb2x6QVlEQ21Hc3hCaWZVNldoWWd5ajQzVGlISVJUMDlQWHlGRXRZVFRwSlMzZERwZE9XdVZpWWd5aGpWdW9seEVTdmxMMG1sQ2lEUWJyaEhSeTRQQlRaU0xHSTNHblVtbnFhckt5K1JFTm9TWHlvbHlHUzh2THo4QTVRRkFTbmxmcDlPVnRIS1JpQ2dEV09NbXluM01sOHVGRUx1dFdSQWl5amdHTjFIdXN5UCtCNlBSdU1HYUJTRWlJcUswQ1M4dnI3dWVucDcrNE8weUlwdWp0WFlCaUNqSFNTbmxMMEtJWWdDa3RRdERSQm5ENENiS2hZeEc0eDlhclRhL3RjdEJSRVJFNmFNQTBGaTdFRVNVY2J5L1JXVERLbFNvNE9EczdPeGhaMmRYWEVwWkhJQXJnTUxQL25jRlVPVFovODVTU2djQURrSUlCeW1sZ3hEQ1RrcHBFRUxFQW9pUlVzWTkremxLU2hrb2hBZ0FFQ0NsREFRUS8rK0JYcTkvRUJFUjhlRDI3ZHN4MXRobm90eU93VTFrQXp3OVBWMVZWYTBzaEtnaWhLZ0ZvRGFBOGtJSUQxam43MWdDZUF6QUQ4QjVBRDVTeXF0NnZmN0t4WXNYSDF1aFBFUzVCb09iNkNWVHExWXRGeUdFcDZJbzlRRzhBYUNCRU1MTjBySU9kaEt1K1FIWC9CS3UrWUJDZVlIOExoSUZYQkwrRHpqWlM5aHJBVHNOWUtjRjdMV0FSZ01ZalVDY0FkQWJBTDNSOUg5MG5FQm9KQkR5N0Y5b3BFQm9wRUJRQkJBUUNnU0VDUVNFQWpGeEtSNCtBcVdVSjRVUUI2V1VKOFBEdzNWK2ZuNWgyZlY1RWVVMkRHNGlLeXRUcG94anZuejVHbWswbWxaQ2lCWUE2aUxKL2VlaStTVkt1VXFVS2dwVUtDWlIwVU9pcEtzcG1JVVYvb3FsQk1LaWdIdUJBdGNmQXRjZkN0d0xFTGdiSVBBNFdDUnRxbTRFNEFOZ245Rm8vQ2NnSU9Ed3c0Y1BvM0srMUVTdkJnWTNrUlY0ZW5wNkNDRmFTQ2s3Q2lIZUJ1QWNQeSt2azBTVkVoSlZTMHA0VlpDb1ZVYkN4ZEdLaGMyZzZGamd3aDJCc3pjRUx0MFZ1SExmVkdOUElFWksrYmNRNHZmWTJOajl2cjYrZDYxVlZpSmJ4T0FteWlFVktsVElseTlmdnZZQWVnTm9Iai9kd1U2aVZsbUoxeXBMTktxcW9xeWJkV3JSMlVWSzRHNEFjT3lLZ3VOWEJNN2RGSWhPY0psZFNubEVTcmxNcjlmLzRldnJHMlRGb2hMWmhGZm84RUQwVWxKcTFhclZUS3ZWZmdMZ0l3Q09BT0NhVCtLMUtpcWExcEJvVUZuQ3djNjZoY3hKZWdOdzZyckFvWXNDeDY4bzhBODJIWWFrbExFQXRxcXF1dHJIeCtjZm1DNnhFMUVTREc2aWJGQ21UQm5IZ2dVTHZnOWd0QkNpR2dDNE9FaThYazJpWFgwVjlTdkpWNnBXblZsU0Fyb2JBbitjVkhEWVZ5QTgydnloM0ZCVmRhYXFxaHZPbno4ZmFjMHlFcjFzZU9nZ3lrTFZxMWN2WkdkbjExc0lNU3krSlhpTjBpbzZOMUxScWs3dXFsbG5sTjRBSEx3ZzhOdFJCYm9icHZHUHBKUkJBT1lhamNZbDU4K2ZmMkxkRWhLOUhCamNSRm5nV1EyN254QmlDb0Q4V2dWb1hGM0ZKeTFVMUNqTjdzQXo2dG9EZ1RYN0ZCeThvRUJ2QktTVUVRQ21QWDc4ZUFGYnBGTnV4K0FtZWpIQ3k4dXJrNVJ5dGhDaXJGWWo4WFpkaWQ1dkd1RmUwTnBGczMyQlljQ3FmeFQ4Zmx5QjNpQUE0S0dxcWlQT25UdTNFWUJxNWVJUldRV0RteWlUYXRhc1djN096bTRsZ0tZQTBMaWFpaUVkVkpRdXlocDJWbnNVQk16Zm9jRitIeVYrMG1rcFpRK2RUbmZKbXVVaXNnWUdOMUhHQ1U5UHo4K0VFUE1CT0ZmMFVERzhzNG82NVJqWTJlM3lQWUhaV3pXNGVFY0FwdWZCUitsMHVnWGc4S1NVaXpDNGlUS2dldlhxN2c0T0Rrc0F0TmRxSkxvM1Y5R3ZqUXFOa3VaYktZdW9LckJtdjRKbGU4eVh6dy9FeHNiMlpFY3VsRnN3dUluU3FWYXRXalUwR3MxdUlVU0owa1VsSm5VMW9sb3BWdlNzNWFhL3dJUmZGRngvcUVCSytVUlYxZlkrUGo0bnJWMHVvdXpHOFhpSjBzSFQwN09sb2lqL0NDR0t0S3lqWW41L05qNnp0b0o1Z0E0TkpBSkNCYTQ5VkZ3VVJlbm01dWJtNisvdmY5WGFaU1BLVGd4dW9qVFVxVk9uaDZJb214VWhISHUyTW1MVWV5cTAvTXQ1S1NnSzBLUzZoTDBkY1BxNllnZmdnMkxGaWdYNysvdXo1azJ2TEI1K2lGSlJwMDZkbm9xaXJMTFRRdm42ZlNPNk5WZlo0OWxMUmdpZ1RqbUpjdTRTaHk5cGhGRVZiWXNWS3hiNjZOR2o0OVl1RzFGMllIQVRwYUJPblRvZEZVWFpvTlZJTWFXN0VXMjhlVC83WlZiV0hhaGFTc1crY3dxTUt0NXlkM2UvN2UvdjcyUHRjaEZsTlFZM2tRV2VucDYxRlVYWkxTRHR4bjZvTXJSdFJJa2lRUGxpRXZ2T2FRU0F0dTd1N2dmOC9mM3ZXYnRjUkZtSndVMlVoTGUzZDM0cDVRRWhoR3ZQVmlxNk5XTUhYYmFrakJ2ZzVBQ2N2S1pvQWJRcFVLREE2c0RBd0docmw0c29xL0RwVTZJa1ZGV2RMNFFvNjExQnhlZHRHZHEycU9zYktwclZWQ0dFOEhCMGRGeGw3ZklRWlNYV3VJa1M4UFQwYkNXRW1KUFBXV0xoUUNPY0hheGRJc29NSVlENmxTVCtQSzBnUnE5VTh2RHd1UFRvMFNOMmowcXZCTmE0aVo2cFhyMjZQWUNGQVBCNVd5TUs1N1Z5Z2VpRjVIY0JobmMyQWdDa2xITXFWS2pBMHpCNkpUQzRpWjZ4dDdmL1NBaFJzYUtIaXM2TjJCanRWZENpbGtUdHNpb0FsTXlUSjg4WDFpNFBVVlpnY0JPWmFJUVFFd0NnejF0OFZ2dFZJUVRNN1JTRUVQOERidy9TSzREQlRRVEEwOU96R1lEeXBWd2wzcWpCMnZhcnhMTzhSS1hpRWtLSUVyVnIxMzdQMnVVaGVsRU1iaUlBUW9nZUFQQk9QZGEyWHpWQ0FCODBNZDNyVmhTbHAzVkxRL1RpR055VTZ6MXJ0UFN1Z0VUYnVuejg2MVgwZWxVSkFVQUkwYlJFaVJKTzFpNFAwWXRnY0ZPdWx5ZFBucm9BOGxid0FOd0tXTHMwbEIwSzVRVnFtUnFwdVJRdFdyU2x0Y3REOUNJWTNKVHJDU0c4QUtCcWlaeS90MjFVZ1UvbWFCR2VRcjllL1Jab2swMkxqZ011M25sK1BYLzZyeHI0M0RLOVBudEQ0T1MxNU5mNi9SNktGTGVSbWhWN00zZUltUC9IeTljR3JHNUY4KyszaVRYTFFmU2lraDhWaUhLZnVnQlF2VXpPQi9mdU13cnVQQkVZdk1qMHB6anVJeU1xZWp3dng4T2c1Ty9aNTZOZzF5a0ZDd2NhQUFEL1hsVHdVVlBUSlg0WEIyRE1HZzNxVjVMNHNxTVJEbmFtOSt3Nm8rQ0lyOEFQL1l5WXNVbURTM2N0MzhpUGlBRk9mSzgzdjE2NVY0UFBXcHZXM1dpNEhVb1hUZndaM1hraWNIUzJIa210TzZoZ1NBZlRmZVhyRHdXR0xFNThxSW1JQnY2YmxmeDkyYW55c3hNektXWE5ITjB3VVJaamNCTUJGUUdndEd2TzN0K09qZ1cySGxHd2Zid2U5d01GNXYyaFFTblh0RThldGgxVjBMMjVxYXord1FLeEJxQ3NtK2w5bFV0SXJQcktnT1Y3TkpBSlZqV2t2UkhPOWdwVzcxT3c0SE5EaXV0dU9Od3V4WG41WFlBTkl4Ty90KzNFNTh1ZnZpNHdaczN6UThxYjQwM3o5a3pWWS9ma3hDSGRaR1RLMjhrdXhRcWFQaEFoUklrYzN6aFJGbUw3V2NyMXZMeThIZ0R3MkRGQmo2STVlSTk3empZTjl2c29LSkpQNHNGVGdieE9FdVdMU2N6dWJVVGpFWFlvNlNweDU0bEE2YUlTZHdNRWpueG5DcjhHUSszZzRtajY0elZLSURZT0tYYk5Xcnl3eEpwaGljTjIyZDhLTmh5eWZDazdLZzQ0Tmx1UDk2YWJBdmhCa0VEeFFoSS9EemFpNDFRdHlya25Qckc0NlcrNXh0MWdxRjJpbW50U1RVYmE1WGlOT3pnY2FHTTYwUWc4ZS9hc2E0NXVuQ2dMc2NaTnVaNlVNcDhRQWk0NTNOWjQ0RHRHSEwwa3NIcW9BUi9QMG1MRFNOUC9BT0JXUUdMRFNBUGFUVFpON3pqMStaOXF3a0NjdWxFRGowSVN2ZDlNLzlXQ1BtK3A2UE9XNWVYamE5eS9qVFdGZlpPUmRsZzl6QURIWnhWa1l5WXZTaVNzbVZ1TDQvT1RHMmNyRm9Qb2hURzRLZGNUUWpnQk1JZFRUbkd5ZjdIM0cxWGd5Q1VGMy9SSStkSTNBUHgrWE1IaTNacE0zVmVXRXBqNGl4WVR1eHJTdkZUZWRxSmRvbUJQZUtrODZiYmYveWJuRHozMnp6WXBwWFRNOFkwVFpTRUdOK1Y2VXNvWUlZUkxyRDdsUzg3WjVVbW9RSS92dGJnZmFQby9OZ081ZXZTeWdwQkk0SDlMdENpWUovRWw3S0J3Z2FHZGpPalVVTVc3cjVuK0pieXYzR3FzSFJ6dG43OG56aUN3WjZyKzJjL0F6N3MwdUhoSFFKVkF0MlpHOUZ1Z2hiT0RORjhSaUJjL3JXMWRGYnNuNitGelM2QjJXWWxtbyszTTY3UGsxOUdwbjJ4a0IvMnpUUW9oWW5OODQwUlppTUZOdVo0UUlneUFTMlJNemdkMzBmelNmS2s4L244QWVCd2k4UEVzTFlMQ1RmOWJLdGV2L3lyNHBMbUtBeGNFMWcwM21GdVFCMGNBNzM5amg0WlZVbTdvcGlqQXpvblB3ek8rZGd3QUdnVzQ0Uzh3NGowalB2dEJDNjhLRWh0SEdYRDhpc0JyejliWmJMUWREczVNSE13R0l6QnNtUmIvVEUvNzdPUENiWUd0UnhWTTdtWk1jOW1zRWhObi9qRXl4elpLbEEzNEhEY1JjQmV3L09oVmRwSXk1UnAzMTJZcU5vdzBvRkJlMDczdWRjTVQxMUIxTndSODd3cDBiMjVFKy9vcUZ1M1NtTmM1YzdNR25SdXBjQytZdWNmYk5Bb3dyNThoMFdOcElaSEE5RTJwUDVzZEdDYk1OZjg0ZytuUythZHpudGNOUWhQRTVmV0hBdG9jUHZvRWhKbitsMUkrenRrdEUyVXQxcmlKZ09zQUd0eDVZcnJNbTFOaTRreVBjVm1xY1E5ODUzbE5kTCtQZ3FBSW9NdnJwaHZJZWlQdzNWWU4rcnhwUkg0WG9IdHpGWU1XYWJGOGo0S25ZUUtSTVFMOTI2WjhLVG80QWxCVm9OM2s5UC81WDdvckVvMVBIcXRIb3N2bVAvUXo0c3A5Z1lkQkFwZnZDZGhya2VnUnNQZWJxT2cyV3d1amFucVFKYit6eEpnUGM2NjJEWmdlblFNQUljUzlITjB3VVJaamNCTUJad0YwOTcyam9FT0RuQXVUaDBFQ1JmSW5ueDRVRGdTRUNZUkdBakZ4QW42UEJQYjVDSE53ejl1dWdiTUQ4T0d6VGxjMEN0Qy9qUkdERm1taFVZQ2xRd3pRV0tqTlNnbk0yS1NCV3dHWjdGSjVXbmFkVXFCUmdIRnJOZWpSVW9XRFhmS0dhZ3QyS0doWFQ4WEVkUm9ZVmRNSlFzRThwbmxEMmhzeHBIMjZONWN0cmowd0JiZVUwdGU2SlNGNk1ReHV5dldrbEdlRUVMaDhQMmU3TlRoOVhhQnFTVk1OZjFBN283bEwwdms3Tk5oOVdrR1JmTUJybFZVVXlpdFJ2TERBeFR1bUVEOTRRV0Q1LzB6TC8zdFJ3VjluRkR3T0FTWjJOU0ltem5TZnVWSnhpZGFlS3J3clNMZ1ZrTGdmS0tBM211NmREMjVuVFBUNG1ONW9hcmhsVkFGRm1GN2ZmQ1RnVVZoQ293R09YeEU0ZVYzQmpnbDZITDJzWU41MkRSenRnUzdmYUNGVndLQUNiYndscnQ0WG1OblRpTDV0Sk5iczE2RGZBaTFDbzRUNUpDSytReGlERVZBbFVNclYxRmxNVGpsejNSemNoM05zbzBUWmdCMndVSzVYb2tRSnA2SkZpd1lLU09jL0p4c1NYUkxPVGpNM2E5QzFtWXBTcmhKcjlpdllxMVBROFRVVk5VcExPTm9EWlJKMEwvclhHUVZTQWpYTFNCaFVVOUQybWErRlYzbUpEZzFVTksyaG1nTXlKZzdZZmtMQjFxTUtXdFdSNlB1V0ViZWZDR3c3cXVCL0hZeFFrdFRHQThOTWpka2tnS2JWVlV6dVprU0xNWFlRQW1oWFQwVkZEOU0yT3pWTS9oQjNmQWhyTmNDaklJSGloWlBmYWxDbDZkSzhLcEdvTnplTllucGZUZ2lOQk42YVlBY3BFV013R0lxY1AzK2VEZFRJWmpHNGlRQjRlWGx0QlBEaGtQWkdkR3R1RzBON3h1cGhia21lblZScHFvbmJzdDJuQlNhdDEwSksrWTlPcDJ0dDdmSVF2UWkyS2ljQ0lLVmNEUUE3VHltSmFvVXZzNXdJYmNEMlExdEtZTXNSYzlWK2pUWExRcFFWR054RUFIUTYzUjRwNWYyYi9nSW5ydHA0VWxFaXZuZE03UU9rbEU5ME90MEdhNWVINkVVeHVJbE1qRkxLS1FDdzVDL2JxWFZUNnFRMC9UNmYrUkZBem5mWlJwVEZHTnhFejBSRVJLd0JjTS8zcm9MZHAxbnJmaFVjdVN4dzRwb0NLZVhqZ0lDQTJkWXVEMUZXWUhBVFBlUG41eGNMWUJBQUxOaXBTZFRURjltZWlHaGcxaGJUdlcwaHhPajc5KzlIVzdsSVJGa2loeDdHSUxJTmp4NDl1dWJ1N2w0ckprNVV2ZmxZNEUxUENjSEt0ODJKNy9yMTNFMEZVc3I5T3AxdXFMWExSSlJWV09NbVNpSTZPcm9mZ0lkSExpbFl1NTkvSXJabyszRUZ1MDRya0ZJR3hNWEZkYk4yZVlpeUVvOUtSRWxjdVhMbHFaU3lpNVF5ZHVHZkNnNmNaNVhibHB5NkpqRFRkSWs4VGdqeHFhK3ZyNysxeTBTVWxYaXBuTWdDZjMvLyt4NGVIcmVsUktkL0x5cWlXbWtWSllwWXUxU1Vsdk8zZ1MrWGFLRTNRQUlZcXRQcDFsdTdURVJaamNGTmxJSkhqeDZkZDNkM0Q1RlEyaHc0cjBFNWQ0a3lidFl1RmFYazVEV0JvVXZ0RUtNWEVFSk0wZWwwczZ4ZEpxTHN3T0FtU29XL3YvK0pZc1dLaFJxTThzMTk1elRDeVVHaVptbXd3ZHBMUkVyZzkrTUM0OVpxRVdlUXFwUnlzazZubTJ6dGNoRmxGd1kzVVJvZVBYcDAzTVBENHlLQTlpZXVLbmFCNFVEREtqTFpZQjJVOHd4RzRLZWRDaGJ0MGdKQWpKU3kzN2x6NStaWnUxeEUyWW4xQnFKMDh2YjJicUNxNmg5Q2lLSlZTcWlZMU0ySXNyeDBialVQbmdKVE5wZ2YrUW9HOElGT3AvdkgydVVpeW02c2NST2wwNk5Iang0VUxseDRrMWFyclJjWUprcHRQNkhBMlFHb1ZwTFBldWNrVlFXMkh4Y1l2bHlMQjA4VkFEaGpOQnJmOXZIeE9XWHRzaEhsQkI1dWlESk9lSHA2amhSQ1RBTGdXTHVjeFBCT1JsUXF6ZzdPczl2dHg4RGM3Um9jdjZKQVNoa0g0RnVkVGpjSmdHMk14VXFVQlJqY1JKbFVxMWF0R2xxdGRnMEFUd0I0cDU2S2ZtMk1jQzlvNVlLOWdnTERnQlY3Tk5oNlZNR3owNlBMUnFPeHA0K1B6MG5ybG93bzV6RzRpVjZNNHVYbDFRZkFSQUFlZGxxSmJzMVVmTkJZUmVGODFpNmE3UXVKQkxZZVViQnFuNEpZdlFDQUFBQXp6cDQ5T3grc1pWTXV4ZUFteWdJZUhoN09SWXNXSFN1RUdDS0V5R09uQWRyVk4rS0R4aXJLRmJOMjZXelAzUUJneTJFTnRoMVRFR2NhaUROYVNya29LaXBxMHRXclY4T3RYRHdpcTJKd0UyV2hHalZxdU5uWjJZMEUwRk1JVVFnQUdsWXgxY0RyVlpLdzAxcTVnQzh4Z3hFNDZ5ZXc1WWlDUXhmTno5cUZBVmdiRnhmMzdjV0xGKzlac1hoRUx3MEdOMUUycUZXcmxvdWlLQU9FRUFPRkVHVUJJSytUeER2MVZMVDJWRkc5RkR0eEFVeWRwMXg5QVB4elRzSE9rd3FDSThTejZmSUJnSi9EdzhQbisvbjVoVm0zbEVRdkZ4NDZpTEtYeHRQVHM1TVFvcWVVc3BVUXdnRUFQQXBMdFBGUzBhQ1NSUFhTdWFzbXJqY0NWKzRKbkx3bThQZFpCWGVlbUE5RGVnQUhWRlZkYys3Y3VWOEJHS3hYU3FLWEY0T2JLSWRVcjE2OWtMMjlmUzhoeE1jQXZPT25POWxMdkY1Tm9rbDFGVFZMUzNnVWZyVnE0MUlDL3NIQXhUc0NoeThwT093ckVCRWpFc3lYNTZXVUcxVlZYWDcrL1BrblZpd3FrVTE0aFE0UFJMYWpWcTFhWmJWYWJSY0FiUUEwQXVBWVA2OWdIZ212OGhLZTVWVlVMUW1VZDVkd2NyQmFVVE1zVmcvY2VDUncrVDV3N3FhQ3MzNENnV0dKZ2pvV3dBa2h4TjlHbzNHTGo0L1BOZXVWbHNqMk1MaUpyTXpEdzhQWnpjM3RiUUR0QU5RVlFsUkJnbDROQllEaVJTUXFGWmVvNUtHaWpCdFEwaFVvbWw4aXI1TjFhdWRTQXBFeHdKTlFnWHNCd08wbndQVUhDcTQrRUxnWEtDQmx3bVdsS29TNHBxcnFhU0hFcnFpb3FKMXNHVTZVZVF4dW9wZE1oUW9WOHVYTGwrOE5WVldiSzRwU1YwcFpQYjZGZWxKTzloTEZDMHNVTHd3VUx3eTRGbENSMXduSTZ3aTRPQUY1SFNYeU9BRU9kb0JXaytTZkFoaFVVMnZ1aFAvaURFQkVOQkFlTFJBUkUvOHpFQkFtOENCUTRFRVE4REJRSURMVzh1RkRTaGtDNEJLQTAwS0lnN0d4c1lkOGZYMkRzdkVqSThwVkdOeEVOcUIyN2RyRk5ScU5GMHozeHFzQnFDQ2xMQUdnaUJBNVgrZVdVa29oeE5ObnJiLzlBRnlXVXA0eEdBeG4rTmdXVWZaaWNCUFpzREpseWpnV0xGaXduTkZvTEs4b1NqbEZVVXBJS1FzQUtBQ2dJSUQ4UW9nQ1VrcEhBUFlBN0lRUTlsSktPeUdFblpSU0w0VFFQK3YzV3c5QUw0U0lBUkR5ck9acy9pZUVlS0NxNmsxVlZXL1kyZG5kUEhQbVRKU1ZkcHVJaUNoMzhmTHlrbDVlWGh3VmhjZ0dLV2t2UWtSRVJDOExCamNSRVpFTllYQVRFUkhaRUFZM0VSR1JEV0Z3RXhFUjJSQUdOeEVSa1ExaGNCTVJFZGtRQmpjUkVaRU5ZWEFURVJIWkVBWTNFUkdSRFdGd0V4RVIyUkFHTnhFUmtRMWhjQk1SRWRrUUJqY1JFWkVOWVhBVEVSSFpFQVkzRVJHUkRXRndFeEVSMlJBR054RVJrUTFoY0JNUkVka1FCamNSRVpFTllYQVRFUkhaRUFZM0VSR1JEV0Z3RXhFUjJSQUdOeEVSa1ExaGNCTVJFZGtRQmpjUkVaRU5ZWEFURVJIWkVBWTNFUkdSRFdGd0V4RVIyUkFHTnhFUmtRMWhjQk1SRWRrUUJqY1JFWkVOWVhBVEVSSFpFR0h0QWhCUjl2UDA5R3dKb0czOExVRW1LQUFBSUFCSlJFRlVheUhFTUFDUVVzNUpzTmd4blU3M1cwNlhqWWd5Um12dEFoQlJqakRFaDNWQ0NhY1pqY2JPT1Zza0lzb01YaW9ueWdWME90MFJLV1ZRS291RUdReUdQM09zUUVTVWFReHVvdHpCQU9EWFZPYi80K3ZyRzVkVGhTR2l6R053RStVZVcxT2FJYVhjbkpNRklhTE1ZM0FUNVJMaDRlSC9BUWhMT2wxS0dSa2NIUHk3RllwRVJKbkE0Q2JLSmZ6OC9HS2xsRnVTVGhkQzdMOTkrM2FNTmNwRVJCbkg0Q2JLUmFTVXlSNzNVbFdWajRBUjJSQUdOMUV1OHVUSms0TUFJaE5NaXRicjlReHVJaHZDNENiS1JSNCtmQmdGSU9IOTdFTyt2cjRSMWlvUEVXVWNnNXNvbDFGVk5lRjlialpLSTdJeERHNmlYQ1k2T25vZmdCZ3BaWnhlcjk5azdmSVFVY1l3dUlseW1hdFhyNFpMS1hjS0lRNWZ1SEFoMk5ybElhS01ZVi9sUkxtUWxISVRBSGRybDRPSU1vNmpnOUdyU3V2bDVmV0psTElQZ05wQ0NCZHJGNGhzUnBTVTBoZkFDcDFPdHh5QTN0b0ZJa3FJd1UydklxMlhsOWNtQUoyc1hSQ3liVkxLZlRxZHJpMFkzdlFTWVhEVEs4Zkx5NnNYZ0JWbGkzbGdiUGNlcUZDaUpQSTZPMXU3V0dRaklxS2pjZXZoQTh6YXVBNlhidCtDbFBKcm5VNDMwOXJsSW9ySHhtbjB5bmwyZVJ4anUvZUFaNlhLREczS2tEeE9UcWhadmdMR2Zkb0xBQ0NFK05qS1JTSktoTUZOcjZMYUFGQ2hSRWxybDROc1dBbFgxL2dmSzFxekhFUkpNYmpwbFJQZkVJMDFiWG9STG81TzhUODZwYlljVVU1amNCTVJFZGtRQmpjUkVaRU5ZWEFURVJIWkVBWTNFUkdSRFdGd0V4RVIyUkFHTnhFUmtRMWhjQk1SRWRrUUJqY1JFWkVOWVhBVEVSSFpFQVkzRVJHUkRXRndFeEVSMlJBR054RVJrUTFoY0JNUkVka1FCamNSRVpFTllYQVRFUkhaRUFZM0VSR1JEV0Z3RTJVem8ycEUxeWtURUJZVmFYRis3MjluSkpzV0hSdUxDemR2bUY5UFhiMENQbjdYQVFCbnJsM0JpVXUreWQ1ei9mNjlGTGVSWFlZdlhJQ0hUd1BUWE83dWs4YzRjdUY4RHBTSTZOV250WFlCaUY1MXU0NGZ3MjEvZnd6OC9qc0F3SVFldlZHcDVQL1p1Ky9vS0tvMmp1UGZPN3NKSkpBQW9ZVGVwWWlVaENaS1VaU2lnbFFWRmJ1Z0ZGRUVGQXRTVlVRUVJSUVZGVlJBQkxHOFlxVlhDMEtBRUpEZVE0Q1FrTjUyNTc1L0xGbXk2YUZ0Tm5rKzUzQ3lVM2IzbVNYWjM5eVpPM05yT0plSFI1N044cHlWVzdldy9NOU5mRHpxUlFEV2JnL2hnZHU3QWxDcXBBOWpQLzZRdG8ydjUvbjc3cWVFbHpjQVAvKzFtUTA3dHZQK2M2T1k4c1U4d280Y3lyYWUrS1FrdHM2ZGY5bmJ0Zi9FY2NMUFJWSzFmSVU4MTAxS1NXSDh2TG44K1BvMFN2bjQwSHJ3WTFTdFVORmxuZkJ6a1d6NStQUExya3VJb2s2Q1c0aXJLREVsbWFWclYvUHpXek00ZnVZME01Y3VwbGJsd0R5ZnQyemRHaDd1ZGljQUVWSG5TRTFMbzA2VnFnQTBxbG1McjE0Wno5emxQNkwxeGVjODEvOCtmRXVVWVA2dlAvUGg4Mk55Zk8zV1R6MSt5ZHZ6ejU3ZGpKbnpQZ0JwTmp1bU51azBZa2lPNjYrYk5RZUFoalZxTXJ4UGY5THNOZ0Q4U3BYaXh6ZW11YXpiWmRTSVM2NUxpT0pFdWJzQUlhNjA0T0JnRFZ5UlZ1WGxldnZyQmF6YytpOFZ5NWJseE5reitQdVdvbDYxYXN3Yy9odzNEbm1TbXBVQ09SSVJRZTNLbFRsNk9vSy9QL29NZ0phREhxV1VqdzhLTUUxTmNtb0t2aVZMWnZzZTFTcFdZdEc0aVM3elB2bnBCeGF1K0QzYjlSTlRVaTY3Wlh2bWZEUlBUbnVEN3laUHhXcXhjT0xzR2FwWHJKVHR1cDFIRG5jK2prOU1ZdmxiMHhrd2NSeXJaODUyV2EvTHFCR3NtREhyc3VxNjBsb09laFNBYmR1MnlYZWxLRFNreFMzRVZUUzg3ejFzRE4zSmdsY25jTy80VjFneThYWHVIZjhLQUlIbEFsZ3k4WFh1R0RPU0pSTmZwOGZZVWM3blpkenBtRGovTTZxV3I4Q2ducjN5L2I2RGUvWm1jTS9lMlM3THE4WGRiOXhMM0hualRUeHhWODhjMTFuNHgrLzA3OVFacThVQ1FKOVh4K2E0TTVBZTBIdVBIK090aFY5U3NVeFo0aElTbk5zYkVSVkY1WUFBenNmRjVibGRRZ2dKYmlHdUtwOFNKUzdyK1hiVHpvYWQyNW4yOVBCYzEvdCt3em8rL0dFWjhZbUovRG5uMDh0NnoxN3RPM0pEbmJvNUxvK0tqV1hGdi8vdzdhU3NuZXB5Y2pvNmlsRWZ2TWViZzRlaWxPTGRFU081K1labTJPeDJPbzhjenZLcE05aThLL1N5NmhhaXVKRGdGdUlxT3hNZHhjQXBFemgrOWd3RHAwd2dPUzAxMzgvZEZCcksrZmg0aHI4N2d3Qi9QNWRsNTJKaUdEM2dRZnAxdXBVK0hUclJwME1uMmcxNTBybjhsbWVINHVOOWNjY2h4WmFXNWZCMGRoN3Vka2V1eThPT0hDSWhPWWxlcjd6Z25HZWFacFp6MU9tSHZRK0Zoek5pMWd4aTRoUFl0bTh2cjM4MW42U1VGQUMwMWlTbHBORHI1WXV2bGZuY3R4RENsUVMzRUZkWnBYSUJ6a1BsNlQvQjBRcTlkL3dybkl1TjVkN3hyK0JiSXVzNTdLOVgvY0VqM2U1azliWi9XVHhoc3JNSGVYUmNISDFmSGN0Tk56VEw4WDBOdytEWHQyYzZwek9lYTc0Y0hacTFjSFk2UzlmNnFjZXpQVCtkYXJQeDZOVEpETzdSaTduTGZ5UTg4aXpIejV4bTB3ZWZBUERUNW8xOHYyRWRuNy9vK0V3eTduZ0lJYkluMTNFTGNSVnByWE5zY1EvczJwMGxFMStudkw4L1N5YSt6dUx4azEyZXUyM2ZYbllkUHNURDNlN2c3cHM3OE1IM3k1eXYrZnBYOCtsM3k2MVVLVi8rR205UndYaGJyY3djL2l3RHUzWUhZTlI5RDZDVW81OVhhbG9hWC96MkMvdU9IMk5OeUZaM2xpbUVSNUVXdHhCWFVWSnFDbldxVnN1MnhUMjhUMy9uZWl1M2JpRTZMcFo3YnJrTmdEU2JqYmNXZmNYZ0hyMG9VN28wRDNlL2c2ZG5UR1B1VHo4U0dSdERRbklTUTNyMXlmRjlvK0ppTVUyVE84YU1MSEROWC83K0swM3IxaVBvdWdaWmx1VjA2WmRwWm45WjJPem5SdE95UVNQbnRMZVhGK0M0bG56c3h4OWlHQWFmdmZBeUkyYk41UHBhZFFwY3F4REZrUVMzRUZmUnFjaElLcFl0bTJWK1ZHd3NaODlIY3o0K251VFVWQTZjUE1IS2Y3YzRnM3ZtMHNYNGxpekovUmR1dW1JeExBenAxWmVuWjB6RFlqSDQvTVZYc0JpV0xLK3JnY2xmenFOS1FQa3NoOHJ6NjhlTjYwbXoyYklON3N5SHlOTzFmdXJ4SEpkbFo5NHZ5emwxTHBJUG54OURZTGtBUnQ0ekFEOWYzd0xYS2tSeEpNRXR4RlgwejMrN25TM0paL3JkNDd3bDZidmZMdWJuUHpkVG9VeFpibXh5QStYOS9hbFdzU0toaHc1eTRPUUoxbXpieXZ5WHhoR2JtTUQ2N1NIODh0ZWZSRVNmWTlMamcwaE9UZUc1OTkrbFljMmFkRzNkbHRZTkd4TVlFTUR4TTZkSnM5azRIUlhGcy8zdTVja2VkenZyU0xQWlNMUFpzSnNtaHNyOWt1UmxrOSs4ZWgvSUJjUDY5dWVKdTNyaVc3SWtXbXU2dDcyUnhKUmt5S00ySVlRRXR4QlgxZUZUcDNpd1N6Y0FEb2FmWk00UDMzSFByWjI1b1U0OUhyK3pKN1VyVjNHdVc5ckhsMk9uVDlPcVlTT0NScjFBVEVJQ2owMmRUTXNHamJqdnR0dTVwVVdRczVYZHZXMDdmdGl3anZtLy9zekpzMmQ1NnU3ZTJFMlRCMjd2eXNoN0JtQVlydDFYWWhMaTZmUHFXTkJ3ZTZ2VzErNER5SUdobFBPR01uL3ZEdU9sVCtaZ3NSamNlZU5OYnE1TWlNSlBkbTlGa1ZPWTdweDJ1VkxTVXAwOXlUMmRhWm9ZaHVIODZRbmt6bW1pTVBLTXZ4NGhpcW1pRXRxQU02dzlKYlNGS0t6a0wwaUlTL1QzbmpCMHhsRSt4RFYzTkNMQ1pUb3hPWm1UWjdPT3RpWkVVU0xCTGNRbEd2ck8yNWphZEU1SHhjWHk5dGNMU0UxTEs5RHJyQTNaeHVub0tPZDA1cHVRL1BMWDVrc0tvMTJIRCthOVVnSE1YTHFZRFR1MzU3ck93ZkNUbkkrLy9IdU9mNzloWGI3VzZ6LytaWmZwOVR1Mjg5cm5jeS83L1lVb3pLUnptaERaeUh4TmNuNHVkZkx6OFdYdjhXTTgrLzVNdXJadXk0eHZGbVc3WGxKS1NwYno3NE9tdmNuVXA0WnlmZTJMMXpJbnBpUXpiZEVDZGg4OXd0VEJRd0Y0Lzd1bHJBblp5dkV6WjZoUnlURWFWL3JqN3laUGRSbGhhOFNzbWZtNnhXbCtOYTVWbTNtL0xLZERzeFk1cnJNbVpDdWJRbmZ5OGVpeGZMcjhSOWFHYk11eXp0SFRFU2lsK0d2T3B6ejh4aVRTYkZsM2RBNmNPTUdTTlN1enpCL2NzemUzQnJYTThmMUQ5dStsV2IxNitkd2lJVHlUQkxjUTJZaFBTbktHYTNvSHBieDRXYTFNR3pLY3R4Wit4VjN0YnFaUGgwN1pycGY1OVc0SkNxYXNYMmwySHozaUV0d2grL2ZoNSt2TGdsZkdPMjljOGt6ZmUzaW03ejEwSGptYzd5WlBCWEI1ZktWa2R6TVZEZGp0OW15WGZmYmlLOVN2VnAwbjc3cWJReWRQc25UTktvYjI3c2ZRM3YxWXNPSTNUa2RGRVZndWdPMEg5blAzelIzb2NkUE5BSHo1OG1zNXZ2L1hyMDNPZGxsT1RLMVp2Mk03NHg5OW9rRFBFOExUU0hBTGtROTdqeDlqOE50WnIyL3UvSnpqL3QvZlRKakNYUytPWXV2YytiejE5TEI4dis0VGI3MUJkSHlzYzNyUnl0OUpzOXZwTzI2c2M5Nm1YVHNCYUZpakZtOE9kb1NtdXNvWGhHUTh3bkFrNGhSVksxVEUyK3I0dXJDYmRyWWYyTzl5UjdTTUpqODUySG5aV3ZwZDRtSVNFb2lNT1UrMUNoVTVkanFDLzIzYXdKS0pyenVmMDI3SWt6UjJPZHFRd3VOdlhWeCtLakxTZVRPWmpEc09HZS9ZOWt5L2U0bUtpMlhpZk1lWTVpbTJOQktUazZsUnFSSkxKK1ovSkRNaENqc0piaUh5b1dHTm1sa09sN2NjOUNpcjM1MmQ3UjNNV2cxK2pISitGMGZ6aW82TDQ5OVA1bVZaNzdNWEhlZG9UYTFadE9KM2RoODVUSGhrSk8yYU5LVmxnMFowYU5ZY0wrdkZQOU43eDcrQ3piU1RrSnprRE1XNHhFVHVIZjhLM2R2ZVdLQnR5cys0MjZHSER2THMrek41Yy9BUTJqWnVBa0JrVEF4VHZwaEg1NWF0R05hbmY1WWJ1bVQ4UE9JU0U1MkIyMlhVQ1A3MzV0dk94NWNxNC85RHhqdTJEWDU3S3VYOC9KenY5OFBHOWZ5NUs3UkFPMUpDZUFJSmJpSHk2V1RrV1N5R1FlV0F2QWYyOEM5VnltVzByTnhHNXRxOEs1U1BmdnlPcG5Yck1mbkp3YXdaOWhSOU85N0NkK3ZYOHQ2MzM5QythVE42ZCtqRWRkVnJzR1RpNi95OU80eUZLMzVuMXJQUE8xODd2ZlZhdFh6RmZHOVBYdU51Yjl5NWc5Zm16V1ZZNzM2MGFuaXhkUjFZTG9BeDl3L2swNS8veCtnUFp2SDZvS2Z4S1ZHQ3ozNytpUzkvLzRYVXRMUUNqd2wrVTlObXpCaDZNY3c3alJqaUhERU1ZT1RzZDNOOWZreDhQQzBiTmlJaStoeVJNZWVwVUtZc2U0NGVvWDYxNmdXcVF3aFBJTUV0UkE0eWgrM3l6WnNJUHhmSnhNZnlIbm95TmlIQnBWVVptNUNRN1RvUHZ6RUpCWXdlOENBM04zVU0wVG00WjIvcVZhM0dtQUVQTXJ4UGY1Yi91WkhSSDc1UHBYTGxlUCs1MGN6NThUdWU2WGRQdHUvYnRVMWJBTTZlUDQ5RjVYN1JTRzdqYmk5YzhUdnpmbDNPMjA4UFo4bWFWVmdNZzk0WHp0bHZDdDNKdEs4WDhQVnJreGo3eVllTSsrd1RwZzk5aGlmdTZza1RkL1YwNlJXZlBtUXBRRXg4Z3N0amdEMUhqL0Q2Vi9NQkdEaGxndk41aVNrcEx0UEh6NXgycVMvOXMwMGZCN3lFbHhmTHA4NGcvRndrYTBPMjBhZGpKOVp2RDJIYWtDc3psS2tRaFlrRXR4QTVTTytSbmQ2WjdQN2J1dER6cGRHYzdObUxhaFZ5YjlubXA4WHRYNm9Vcnc5Nm1zYTFhanNQTjBmSHhiRnc1ZTg4ZG1jUEFIeEtsT0NlVzI2alg4ZGIyWFAwQ04rdVhVVy9UcmU2bkYrdVg2MDZDMWI4eHNBdTNabStlQ0hMMXEzQnkycWxiOGRiTG5uYmc2NXJ3QzB0WHFOYXhZcVU5dkhobVZudjBLbEZNS1Y5ZkhodjJSS0c5dW1IYjhtU3pCZzZnalBubzNOOG5mUWhTOEVSdGhrZmc2T24rb0pYSjJSNVhxY1JRMXptWno2MEhwK1k2TktxVDk5WnVMTnRPOTVjK0NVMnV4Mi9VcVZvV2xkNm1JdWlSNEpiaUh6eUwxV0srenJmenBHSVUza0dkMzZOL21DV3kzUmlTakx4U1VuYzh1eFFmTHhMdUN3TERBaGcva3Zqc3J6R0o2UEgwdnFweHhuWXBUc3YzRCtRRis0ZmVObDFaZXpkM3JCbUxYcTB1NW14bjN4SXpVcUIxS3dVU0xmV2pwYTlsOVdhNjJlUlY0djcva2xadHdjY04xTEp1Q3dtUG9IN0o0M2p2bHR2ZDdiOHM5UDIraVlFK1Bzei9adEZ6QnJ4ZkQ2M1ZnalBJc0V0UkFFTTdkMHZYK3RsUGxSdXllRTJuNW1IM1J6eXpqVEsrNWRoMy9GamZEVDZSUUw4L0xNOHA4ZllVVm5tbWFhWlpmNEhJOGRRSzdCeWpqWG1OdTUyWmdPN2RxZi9heSt6ZmYrK0FsMm1sYm5GdmVEVkNXZzBkNzNvcVBYRkJ4NWkrdUpzcm5kWEtrdW52L3k4YjJKS01zbXBxU2pnWEd4TXZ1c1V3cE5JY0F1UmcreXVWMDUzNnR3NUxJWUZJNGZ6eUprUGxlY2xKUzJWYVlzV29KUmkwaE9EV2J4cUJROU5tY2lvK3g3ZzFxQmdWSWFlMjh1bnpzankvTlpQUFo3dC9OemtOdTUydXNpWTgzeS9maDJMVjYvazFoYkJWSzFRa1NmZmZvT2U3ZHJUcDJNbmw5SE5FcE9UZVcvWkV1eW1adm1mbTdpOVpXc3FaQmlML1BhV3JYbDc4VUxXaG16anRwYU9FY3BhMUcrUTdhSHlXNTRkNmpML2djbmpYWmFuMm16Y01XYWt5N3lvdUZpZW4vMGU5YXBXNDVtKy9Ybmhvdzg0Y1BJRVEzdjNMVkwzZkJkQ2dsdUliTngvVzFkR0QzZ0FnRzlXWDd5RDF5dHpQK0tQZi85Qm9laDUwODB1Z1pyUlQyKzg3VEtkbEpKQ0NXOXZqcHc2NWJ5WlNrcGFLanNQSHVTdjNidjQrYzlOM0hSRFU5NFo5aXlHVWp4d2UxY2ExNnJOekNWZjgrNjNpK25ZTElqcmE5ZG05dmZmWmp1ZWRuWXRib0NuZS9XbFI3dWJzNjB4cDNHM3RkWXNYcjJDOVR1MnMrUEFBVzROQ3ViRGthTnBXTE1XQUQzYTNjd1h2Ly9DSTI5TUlzRFBueGJYTldETS9RL3l2ODBiaVU5TTVOdkpiL0RwOGgrWjg4TjMyT3gydW8xK0RrTXBMQllEdTkzRTFKcGYvdHJNcVhPUkxvZXo0eElUc1JnR1o4NUhVOXJIeDZXbVJlTW11a3dITjJqSTNERXZPYWVQbm83Z29Ta1Q2ZE9oRTAvYzFST2xGUFBHdnNyTG44emg3OTFoTEJvM1VRWTNFVVdHREZVbmlweXJQYXluMWhvTldRSzAvZkNuMkRqNzQyeWY4K1MwTndnOWRKQVMzdDQ4Y0h0WG5yNjdENGtweVl6KzhIMmExSzdMWGUxdWNtbTladlRmc2FPczJ4NUNWR3dNTHo3NGNMYkJmYVV0WHJXQ2t0N2VkQTV1aFgrcFV0bXVrNUtXeXA5aHU0aExUS1RuVGUxSnM5bXdXaXpaN3N5azJXelk3SFlBbEZJb0JWYUx4ZVZ3K09wdFc1azQvMU1NdzJCUWoxNDhjSHZYZk5lYlpyTng2RlE0RFd2VWRKbHZzOXM1Y2ZaTWpwOXRYbVJZVDFFWXlTK2pLSEtLMG5qY3dyMGt1RVZoSk1lT2hCQkNDQThpd1MyRUVFSjRFQWx1SVlRUXdvTkljQXNoaEJBZVJJSmJDQ0dFOENBUzNFSUlJWVFIa2VBV1FnZ2hQSWdFdHhCQ0NPRkJKTGlGRUVJSUR5TEJMWVFRUW5nUUNXNGhoQkRDZzBod0N5R0VFQjVFZ2xzSUlZVHdJQkxjUWdnaGhBZVI0QlpGVVNKQWZGS1N1K3NRSGl3eEpUbjlZWEp1NndseHJVbHdpeUpIYXgwR2NEajhwTHRMRVI3c1ZHUWtBRnJyUTI0dVJRZ1hFdHlpS1BvY1lOcmloZXc5Zm95RVpHbDVpL3hMVEVubTRNa1RURis4S0gzV3QrNnNSNGpNbExzTEVPSXE4QW9LQ3ZwVktYV2J1d3NSSHUvdmxKU1VqbUZoWWFudUxrU0lkQlozRnlERVZXQkdSRVI4WGJseTVVU2xWQ1hBSC9CeWQxSENZeVJycmZjQmMxSlRVeCtYMEJaQ0NPRjJ3Y0hCT2pnNFdMdTdEaUZFd2NrNWJpR0VFTUtEU0hBTElZUVFIa1NDV3dnaGhQQWdFdHhDQ0NHRUI1SGdGa0lJSVR5SUJMY1FRZ2poUVNTNGhSQkNDQThpd1MyRUVFSjRFQWx1SVlRUXdvTkljQXNoaEJBZVJJSmJDQ0dFOENBUzNFSUlJWVFIa2VBV1FnZ2hQSWdFdHhCQ0NPRkJKTGlGRUVJSUR5TEJMWVFRUW5nUUNXNGhoQkRDZzBod0N5R0VFQjVFZ2xzSUlZVHdJQkxjUWdnaGhBZVI0QlpDQ0NFOGlBUzNFRUlJNFVFa3VJVVFRZ2dQSXNFdGhCQkNlQkFKYmlHRUVNS0RTSEFMSVlRUUhrU0NXd2doaFBBZ0V0eENDQ0dFQjVIZ0ZrSUlJVHlJQkxjUVFnamhRU1M0aFJCQ0NBOGl3UzJFRUVKNEVBbHVJWVFRd29OSWNBc2hoQkFlUklKYkNDR0U4Q0FTM0VJSUlZUUhrZUFXUWdnaFBJZ0V0eEJDQ09GQmxMc0xFRUpjZlVGQlFiY0JkNlJQSzZWR0FXaXRaMlJZN2MrUWtKQmwxN28ySVVUQldOMWRnQkRpbXJDbGgzVkdHZWZaN2ZhKzE3WWtJY1Nsa0VQbFFoUURJU0VobTdUV1VibXNFbXV6Mlg2K1pnVUpJUzZaQkxjUXhZTU4rQ2FYNVN2RHdzSlNyMVV4UW9oTEo4RXRSUEh4WFU0THROWkxyMlVoUW9oTEo4RXRSREVSRnhlM0FZak5QRjlyblJBZEhmMkRHMG9TUWx3Q0NXNGhpb2tEQnc2a2FLMi96VHhmS2JYNnlKRWp5ZTZvU1FoUmNCTGNRaFFqV3Vzc2wzdVpwaW1YZ0FuaFFTUzRoU2hHenB3NXN4Wkl5REFyS1MwdFRZSmJDQThpd1MxRU1SSWVIcDRJWkR5ZnZTNHNMQ3plWGZVSUlRcE9nbHVJWXNZMHpZem51YVZUbWhBZVJvSmJpR0ltS1NscEZaQ3N0VTVOUzB0YjR1NTZoQkFGSThFdFJER3pkKy9lT0szMWNxWFV4dERRMEdoMzF5T0VLQmk1VjdrUXhaRFdlZ2xRMmQxMUNDRUtUa1lIRTZJUWE5S2tpVGNRNE8zdEhXQ2Fab0JoR0FGS3FRQ3R0YjlTeXM4MFRYK2xsSjlTeWw5cjdRZjRLNlg4Z05KYWEyK2xsQlh3d3JHVDdxVzF6aml0Z0RTbGxBMUl3M0ZiMURTdGRmcDBtbElxWG1zZEM4UXBwV0sxMXM2ZmhtSEVhYTFqVGRPTVVrcEZtNlo1TGpVMU5Tb3RMUzNxd0lFREtkZisweEtpZUpEZ0ZzSTlWTE5telNvYWhsRlZLVlVGcUtxVXFxRzFyZ1BVQnFvb3BRSUJmN2RXZWVuaXROYW5sVklSd0JHdDlXR3Q5WEVnWEdzZGJyUFpUb1dGaFowQlREZlhLWVRIa2VBVzR1cFJRVUZCVlV6VHJHc1lSbDJsVkFPdDlRMUFZNkNXVXFwRVhpOVEwa3ZqNXd2K3Z1RHZvL0gzQlQ4ZktPMmo4UzBCcFVyaStGbEM0MXZ5NHJSdkNZMlhCU3dHV0N4Z05iSStCckNiWURQQmJuYzh0cHRndS9BNHpRNUpLWXJFRkVoSWdZUmtTRXhSanAvSmtKZ0M4Y21LMkNTSVM0VFlSRVZzSXNRbVFYSnF2cjVhMG9CandHNnRkWmpXZXE5UzZwRGRiaiswYytmT2s0Qys1RTllaUNKTWdsdUlLNkJKa3lZQkZvdWxpY1ZpdVFGb0NUUUZybGRLbGM1dWZhdEZVOEVmeXZ0ckt2ZzVmbFl1QjFYS2Fhb0VRSVV5bW5LbG9LVDNOZDJNS3lZbERhTGpJVEpXY1NvS1RrVXJJcUxoWEt6aVhDeEV4amwrcHRweS9BcEtBbllEb2NCV3JYVm9Ra0pDMkw1OSt5S3YyVVlJVVVoSmNBdFJRQzFidHF4Z21tWnpwVlJUclhVYjRFYWxWSjNNNjNsWkhHRmN0YnltYWdEVXFxU3BVMWxUTjFCVHNReW9ZdjdYcHpXY2k0UERFWXBERVlvalp4d2hmL0tjSStSekNQVmp3TjlhNjc5TjB3eTEyKzA3ZHUzYWRmb2FseTZFV3hYenJ3NGg4dGE4ZWZOcUZvdWxqV21hSFpSU1haVlNUVEt2RTFqV0VjcjFLbXV1cjZscFVFMVRyZnpGUTlLaVlFd1RUa1hEdnBPS3NHT0tnNmNVaDA4clRrVmwrNVcxVjJ2OWg5WjZnMUxxbjVDUWtLUFh1bDRocmlVSmJpRXlDUW9LcW1pYTVxMkdZWFJXU25VQjZtWmNYcm1jcGxGMVJ6ZzNxYVc1dm9iajNMTzQrdUtUWWM4eFI1anZPNm5ZYzF3Um5qWE1qMm10VjJpdFYxc3NsalZidDI0OTVZNWFoYmhhSkxpRkFKbzNiOTdFWXJGMEFmcHByVzlXeW5FZzIxQ2Eyb0hRdUlZbXVKNm1kUU9Ud0xKdUxsYTRpSXlGTGZzVjJ3NFk3RDZ1T0hRS1RPMzRhdE5hYTZYVVA4QXlyZlVmSVNFaE81Rk9iOExEU1hDTDRzcG8wYUpGTzhNd2VtdXQ3MUZLMVVwZkVGaFcwK282VFljbUpxMnUwL2o1dUxOTVVWQ0pLYkIxdjJKOW1NRy9CeFRoNXk1K3pXbXR3NVZTUysxMis0ODdkdXhZRDlqZFY2a1FsMGFDV3hRcndjSEI5WUY3dGRhRGxGSzF3WEY1Vk9PYUptMGJhRG8zTjZsWHhhMGxpaXZzeUdsWXM5UGdyNzJLc0tNR2FSZWkra0tJejAxTlRmMW0xNjVkZTl4YnBSRDVKOEV0aXJ3V0xWcVVCWG9aaHZFazBCNGNoOENiMTlWMEM5TGNIbVJLcTdxWVNFeUJWVHNNZnQrcTJIWlFZVGVkaDlTM2FLM25KaVltZmkrWG5JbkNUb0piRkZsTm16WnQ1T1hsOVRRd0NQQUZ1SzZxbzFYZHM0MUp4VEx1clUrNFYzUThMUDlIc1hLN2hmOU9PTDhLazdYVzg1VlNjN1p0MjdiVG5mVUprUk1KYmxIa0JBY0gzNmkxZmtrcGRUYzQ3aUxXTmNqazNvNG05V1JZRFpHTlkyZGh5UWFEMzdZYXhDVTVXK0VyZ0NraElTSHIzVnVkRUs0a3VFV1IwYXhac3hzdEZzc1VwZFJ0QUpYS2FQcmNaSEp2ZTVQU2NpaGM1RU5pQ255MzJXRFpKc041bVpuV2VqUHdja2hJeURyM1ZpZUVnd1MzOEhqTm16ZHZZQmpHRzBxcGZnQU5xcG5jMzhta1c3Q1dHNkNJUzJLYXNIcW5ZdEZhZzdCampsOGlyZlV2TnB0dGJHaG9hS2lieXhQRm5BUzM4RmpObWpVclpiRllYbFJLdlFSWWExVXlHZHpkNUxibXV0amZUbFJjR1ZyRHB0MktqMzQxMkI5dWdPUHlzWm14c2JHVER4dzRFT3ZtOGtReEpWOXZ3aU1GQlFWMUJMNVFTdFgyOTlVTTZtYlN2NzJKSWIvUjRpclFHbjc2UnpIbkZ3dFJjUXJnRlBENHRtM2Jmbk56YWFJWWtxODU0VkZxMTY1ZE1pQWdZQkl3R2xCM3REUVoyZHRPbVZMdXJrd1VCL0hKOFA3L0RINzR5d0tPTzdETmlZaUlHQk1lSHA3bzV0SkVNU0xCTFR6R2hjRStsZ0x0eXZ0cnh2YTMwL0VHdVh1bHVQYTI3Rk5NK2NaQ1JMUUMySm1XbHRZbk5EVDBrTHZyRXNXREJMZndDTUhCd1MyMTFyOG9wU29GMXpONTR4RTc1YklkNlZxSWF5TXVDVjViWUdIekhnT3RkVFRRUjNxZWkydkI0dTRDaE1oTHMyYk5PaHVHc1VJcFZYWkFSenVUSGpMeExlSHVxa1J4VjhJTHVnVnJOQkJ5eVBCUlNnMElEQXpjRlJFUnNkZmR0WW1pVFlKYkZHb3RXclM0eFdLeC9LNlVMam5pYmtldmNla3hMZ29McGFCbGZVM0ZNckI1dDdLaWpQNlZLMWZlSWVFdHJpWUpibEZvdFdqUm9vVlNhcVZTcXVUenZSM1haZ3RSR0RXcXJxbGFYck11MURDVVVyMnJWcTI2N3RTcFU4ZmNYWmNvbWlTNFJhSFVxRkdqOHQ3ZTNtdVZVaFdmN0dibjRkc2t0RVhoZGwxVjhQZUJQLzh6dklBN0F3SUNGcDQ5ZXpiZTNYV0pva2Z1S3lVS0pSOGZuOCtBbWgyYm1EelpWVUpiZUlaN081amMxZG9PVU5uYjIzc3gwZ0ZZWEFYUzRoYUZUbEJRVUQrbDFHc1YvVFVmRHJQamJYVjNSVUxrajFMUXRxRm1SWWhCWEpLcVhhVktsZkJUcDA1dGRYZGRvbWlSRnJjb1ZLcFhyKzREekFKNHZvOWRlbzhMajFQU0cxNisxNTQrT2FWWnMyWnlleUJ4UlVsd2kwS2xVcVZLQTVSU1ZadldOdW5jWEc2dUlqeFRxK3MwTnpVMkFTcGFMSlpuM0YyUEtGb2t1RVZoTXdiZ0VlbU1sc1dPdzRYM2RLbVpqLyt1QzNjWmMzSGlYT0hkcHN1VjRYZjRLWGZXSVlvZUNXNVJhRFJ2M3J3SjBMaTh2NmI5OWRMYXptencrMWJzZVFUazZNK3k3N1l5ZHY2VjdjN1NZNkpyeDRPN0oxdHpYSlp1d0Z0WjU5L3pSdEh0d05DOGpxWnlPWTFTcW5helpzM2F1cnNlVVhRVTNiOGE0WEVzRmtzWGdIYU5pdDZ3bkxlTTljcHpuV29WTkF0SDJ3QVlPRDM3UDgxSDNzazZmOFRkZHRvMGNPem8vTDNYd0RIeXBLdHRCN1BPN3pIUlNtU3Nvb0svNDducGowMVQ0V1YxM1hIcWVJTm1WSitzcnp2bWM4Y09RVXlDeXZieE16MU5hbGJNZmlkTWF6Q0w4UDZaVW5CSFM1TjVLeTFZTEpaN2dML2RYWk1vR2lTNFJhR2h0VzZybEtKNW5hSjNtSHp0MUxRQ3JiL2dRb0JuMVBaNUw3NTQzb1lsbStOa3B1a1lxZ3JBYnBMdE9wa3RIMi9qdHBlOVdEN2U4VjYzakhVOFhybmRZTWRoNVF6cVA3WVo3RHFhL1o3VW9HNk8vNnYrMEpxbEFBQWdBRWxFUVZUUUkwYTJqeXVWeVpyTXk3Y1lmUFRMeFFJenR0RFRheWtxbXRSeWJuOHpkOVloaWhZSmJsRm9LS1dDQUs2dldZU2JZUVZ3LzdTc2Y1NlpXK0xONjJqRzNtUG52cmVzcE5vZzFRWjlYN2VTYWxQNGVsLzhIT01Tb2Qvcmp1ZkdKU3YrbUp6emprU1ZjcHJmdDEwTTZ2M2hpdXVxT2w3cjNxbFcwbXdRRmFlNGQ2cVZzZjN0Qk5mWC9QQnFHaVc5SGV0bmZBd1hnems1emZINDFmdnNMQjl2dzJhL3VMTUEwRzUwM2tjbFBFMmRRT2YvUVFOMzFpR0tGZ2x1VVdob3JTc3FwYWpnNSs1SzNHdjdJY1gwN3l6WnRwb3p6OXQxVkRGd3VwV2xMem5DcjhNTFh2dzR6c1lkNDcxWTlzckYxbXZYY1JlbnU0NjdHSkNKS1JkM0VGSXVaSG10UU0yaGlJdkJ2ZXVvb250TFJ3dDZ5VmdiLy92YjRKUGZESmFNdlJpNDlTcG4zZGs2RStQWVFjamNvazluTjhGYXhMK0Iwc2VKVjBxVmMyOGxvaWdwNG44MndwTW9wZndCU3Z1NHU1SXJaK3NCeFhPZlhQd3pTN1hoY2tPWnpOTUFHNmFsT1ErVnI5bHA4T1ZxZytkNjJXbGV4eEdPU2Frd2U3bUZUamVZem5QYmw4cTNCSHo5d3NWZ0JTaGRFcXdXaUlwekxEOTVEdXBtQ09aMW9RYkpxWTZkaTlGOTdTanlkMmcrczFRYmxDeDZqV3dYUGhlUFBQaTZzUXhSeEVod2k4SWtEaWdYbnd4bGk4Z3RLMXJXMTJ5WTVtakttaHJhamZMaWw0bHArUG5BK1FUb05zN0x1VHl6NXorMXN2dVk0dTYySnV0M0dmejZMeVNrT0RxUjlXaHRFbFR2WXBpYUdnNmRVdGhNR0RZbi8zL1cyYlc0QWRvMDBLd1BNL0R6Z1RZTkwzWVdQQkdwc0ZvMEpiMGQ0YjV5dTBGcEgvamkrYXpucGpPMjdMTVRsNlFvVmFKb254WkpUblUrVEhSakdhS0lrZUFXaFliV09sSXBWUzRxcnVnRWQwWnhpWTZleGhuUC8rYW1ZeE9UZG8wY2dmcmRaZ09iSFI2K3phVDNqWFkyN2phWThaMkZzZmZZU1VxRkhoTzhLTyt2VWNEWS9uWUd6N2E2bkNPUFM4cituSGwyTFc2QWJzRW0wNzYxNEZzU2h0eDVzVGY1L0ZVR3ZXNDBDVHRtNGFrNzdIaFpZTndDaS9QYys1a1lsVzJIdEhSbnppc2VmOC9SNHp3NVZSR1hCSGVNOThKaWFNcjdhWHBNdFBMeXZYWnVhbHcwQWozbVlsekh1TEVNVWNSSWNJdkNaQWR3M1o3anl1WFFiRkd4OTZTaVNqbU5WeTZYVklkSEthb0dPTGE5Y1UzTmt2VUdlMDRvSHU5cTBqM1l4R0k0RHBVM3JLYVp2ZHpneDc4Y1FicmtwVFRLK3puT2NkZTRjUGxWZWlDRG8vV2JQcDFiU3pqa29DSXhCVzYrM3RHcU5rMmNoK2lUVStGa3BIS0dhdnBoNEg0M21ZenVheWMrR1FiTnNqb1A4MC8vTHV1R1Z2RFhmUDJDRFQ4Zm1MclV3cHFkQms5MHNkTy9mZEc3a2dEZzZCbG5YNEg5N3F4REZDMFMzS0xRMEZyL3JaVHF2K093a1Q3Q1VwR2hOWHkxMmtMSEczTGZJYmx2cXFPaldab05IcDFwUld1b0ZxQ1p2OUpnL2txRGs1R0tSalUwdmlVY1BaYm5yelJvMjlCeG80K0NpRStHMy80MVNFNkRaejZ5Y2lqQzBldjc2L1VHTGVwcWFwNkZrK2NjaDhXajRpREF6M0drWU9ZZzEwUGk2YTM0KzZkWmlZaDJoUDU5VTYwWUY4NTVMMTV2Y0dORHpjNGppcFEweDQxYWh0MWwwclMyWnZWT2d4bFAySGpwQ3d1M05ET3A0RitnVGZBSXU0ODVnM3VuTytzUVJZc0V0eWhNVmdMODlaOUNhNHJNVFZpU1V1Q3RieTJFbjRQWEg3NjRRNUxlb1NzcDFkRjZQWGhLNFdXRndMS09jOHJMWHJieDh4YURMa0VtdFNzNWdybmRhQy9tUFdmajQxOHRkR2hpVXFva1ZDcGI4S01UZGpzY082dDQ2VjQ3MTFYVjFLMnM2ZktLRjlNZXMzUGtqR0xZSEF0RDdySVRrK0E0MS83KzA0NVdjdWJEL0YrL1lFTnIrRzJid2V5ZkRGN3NiN0p1bCtLNVhpYUJaVFZKcVk1TDJGclYxMHg3M0U2citpWTJFNTcrd01vVFhlMDByYTNwZGFObTFLZFdaanhwSzFMaG5mNjVYUENkTzJzUlJZc0V0eWcwdG0vZnZqMDRPUGpnNmZPcTNwYjk2cko3VEJjR3g4NDZRckJXUmZoa2hBMy9ESDJML1h5Z1UxT1RYcE85OExacTBteUt3ZDN0S0FXYmRpcysrTmxDczlxT1ErdW1DYWZQSzBwYytJdnQwTVJrNmxJTHJhN1RQSDJubllSa1IxQllNaHlkVHI5dUc4QlFydE5sU2psR1g4dnNsMzhkNTg2ZjdHYW5SMnZINGV2OTRZckgzclh5d1JBN2dSbDJFaUtpRmQ5dE5saS9TMUduc21idUNEdFZBelFOcWluR2ZXWEIzMWN6b0tQSnNwY3Z0dEpQUkNwZW1HY2h1Sjdtdmc2TzEzK2lxNTJJYUFzUHovQmlVSGM3ZDdjMUw2bVhlbUd6KzdqaStGbUYxdnBrU0VqSUJuZlhJNG9PQ1c1UnFHaXRweXVsNXN4YllkQ21nZWNmTHE5WlVUUGxvWXVYY21VMjdURTdtVzlGR3BNQVAvMWpNT2xCTy9XcmFwNzV5TXF1b3dvZmIzaXNpMlBkNjJ0cVBudk94a2UvV0RnVG94anhrWVdvZUVjUDlIUVpyK1BPS0tkejNOVXFhRTZlVTR5OXgwNlhvSXV2TTI2QW5XODNHbFRNME9uc2lhNG1majZhV3BVMEh3NjFFNURoMnZ1NmxUVWZEN2V4L1pDaWRxRHJkcy82eWVDdVZpWVAzbnJ4OVEwRnI5NW41OXRObW4wbkZVWVJPZEx5MVdySDNvZFM2bE0zbHlLS21DTHlKeUtLaWlaTm1wUXVVYUxFWWFEQ3U0TnR0R3ZrK2ExdWNaR3BLVExCbkp1ZFJ4U0RabG5SV3ArUGlZbXBmZWpRSWVsVkxxNllJbkJBU2hRbFlXRmg4Y0JJZ0duZldqSmVCeXVLZ09JUTJpbHA4T1lTeHprTHBkUkVDVzF4cFYzWnNmNkV1QUpPblRvVldybHk1ZmJ4eWFwdWVKVGkxcVpGYjdRd1VUUnBEZS8rYUxCcHQ0SFdla3RJU01pVDdxNUpGRDNTNGhhRmtVNU5UUjBJUlB5eHplRHI5ZkpyS2p6RHoxc1VTemRhQU00QjkzQngwRFlocmhocGNZdEM2ZXpacy9HQmdZRi9LYVh1LzN1djRlWG9yZXp1cW9USTJicFF4V3NMckdpdFU3VFdBN1p2My82dnUyc1NSWk1FdHlpMElpSWlqbGVwVW1VbmNNK0dNR1VFbG9XRzFhVUJJd3FmVlRzVXIzeHB3ZFRLcnBSNlBDUWtaSm03YXhKRmx3UzNLTlJPblRxMUx6QXdNQlJsOUY0ZlpsZ05CVUYxNVp5M0tCeTBobTgyR0x6K2pSWFRKRlZyUFNna0pPUXJkOWNsaWpZSmJsSG9SVVJFL0JjWUdMZ0o2TFh0b09HekwxelJycEdtUkJFZkVsSVVib25KOFBvU2d3VnJMQUN4d1AzYnQyOWY0dWF5UkRFZzdSYmhNWm8yYlZyWHk4dnJSK0NHeXVVMEV4Nnd1d3h0S2NTMXN2dVlZc0lpUy9vZ0lnZnNkbnZ2SFR0MmhMbTdMbEU4U0l0YmVJd3paODVFSzZXKzhQWDFyWnFRWXJSWXZzVlE4VW5RdExiR1crNEJLSzZCcEJUNDdBK0RpWXVzbkU5UVdtdTlKREV4c1VkWVdOZ0pkOWNtaWc5cGNRdVBGQlFVZExkUzZpT2dTb0NmWm1Sdk8xMWF5TGx2Y1hWb0RldDNLV1o4YitIMGVRVVFhWnJtczl1M2IxL2s3dHBFOFNOZmM4SmoxYTlmMzkvUHoyK2FVdXBKd05Lb3VzbndIaWF0cnBNQUYxZUcxckRqc09MRG53MTJIRFlBN0ZyckJhbXBxYytIaFlWRnVicytVVHpKMTV2d2VDMWF0R2hoR01ZN3dLMEFRWFZOSHU1c2NtTWo3UndYV29pQ01EVnMzYTlZc01iZ3I3Mk9YeUt0OVdhdDlaanQyN2R2ZG5ONW9waVQ0QlpGUnZQbXpic1poakZGS2RVS29FWUZ6VU9kVGJvRW1maVdjSGQxd2hNa3A4SHFIWXF2VmxzNEZPSDhldHhwdDlzbjdOaXg0M3QzMWlaRU9nbHVVZVJjQ1BCWGxGSWRBUHg4TlBkMk1MbXpsVW4xQ3U2dVRoUkdFZEh3MjFhRHI5Y1puRTl3ZkMxcXJmL1JXcis1ZmZ2Mkg5eGNuaEF1SkxoRmtSVWNITnhTYXoxYUtkVWJLQW5Rdkk1Smp6WW1IWnBveXBWMmM0SENyV0lUWWVOdXhjLy9HUHg3d0hrNFBGVXB0ZHcwelJseVNGd1VWaExjb3NocjJiSmxCZE0wbndRR0tLV2FBMWdNVFljbW1qdGFtYlJwb09WUWVqR1JuQXIvSGxEOHR0Vmd6VTZGemU1c1hlOEd2a2xPVHA2N1o4K2VVKzZ0VW9qY1NYQ0xZdVdHRzI1bzV1M3RQUmpvQzFRQnNGbzBiUnBvT3QyZ2FYV2RTYlh5U0svMElrSnJ4Mkh3Zi9jYnJBOVQvUFdmSXRYbS9NODlDM3l2dFo0YkVoSWlBNElJanlGZlQ2SzRNb0tEZys4RUJnQ2R1UkRpQURVcW1uUnVCbTBibWpTdUlhMXhUNU9jQ3YrZFVQeXpUN0Y2aCtMd2FaZExDODRDcTdYV1MwTkNRbjRBN082cFVvaExKOEV0QktpV0xWdTIwVnIzQjdwb3Jac3A1V2h6RzByVHVJYW1kUU5OMDlxYTYydG9BdnpjWEsxd2NUNEI5aHhUaEI1VmJObW5DRHVtc0p2T1ErQWEySzJVV3FHVVdyWjE2OVpOeUJqWndzTkpjQXVSU2ZQbXphc1podEZQS1hXTDFycU5Vc3BsSlBDYUZUV3RyOU0wcW1GU3R6TFVDZFNVS3VtdWFvdVhwQlE0ZkZweE9NTFJxdDZ5MytEd2FkZXZNYTMxYWFYVTM2WnBiZ0MrM2I1OSt4RzNGQ3ZFVlNMQkxVUWVtalp0V3RkcXRYWUZPaW1sMmdCMU02OVRvNkttU1UxSDY3eGVaVTNOaXBxS1paQWJ3RndpVTBOa0xCdy9xemg0U3ZIZkNVZEwrc2pwYkwreWpnTC9hSzAzMk8zMlAzYnUzTG4zR3BjcnhEVWx3UzFFQVFVRkJWVlZTclcvMEJwdnFyVytRU2xWTmZONlhsWk5yWXBRdDRxbVRpVk45WXFhcWdGUU5jQnhLVnB4N3dDbk5jUWtRSGlVSWp3S1RrUXFEcDlXSElwUUhEMERLV25aZmtBUlFCZ1FhcHJtRm92RnNuSHIxcTNIcm0zbFFyaFhNZi9xRU9MS2FOYXNXU1dMeFhLalVxcXQxcm9wVUU4cFZRZnd5VzU5Ynl0VUxxZXBFcUNwRWdCVnlta3FsdEZVOElmeS9wcXlwY0RmQjd3OWRNenhWQnZFSlVGTVBFVEdLYzdGd3BrWVJVUTBuSXBTam4vUmlwUzBIRjhpR1RnQ0hGUks3ZEphLzYyVSttdnIxcTF5cVpZbzlpUzRoYmg2VkxObXpXcGJyZFltRjFybERiWFdkWlZTdFhIMFlzOHpsbjFLYUFKS1EwQnBSNmU0Y3FVaHdFL2o3d3MrM3BxUzNsRFNDOGRQYjhlOEVoZm1XUzFnS0xBWWpuOUcrczhMOHdEc3B1T3d0TjBFMDNUOFRKOW5zME5LbXFPWGRuS3FJamtOa2xMVHB5RTVUUkdiQ0ZGeEVCMnZpSXFEcUFzL0UxUHk5ZFZpMDFwSEtLV09hSzBQS2FYMm1hYTV5Mkt4N05xNmRldGh3THprVDE2SUlreUNXd2ozTUpvMWExYlZhclhXMFZyWFVVclYwVnBYQjZvcXBhb0FGYlRXNVpSU0hubC9ONjExSWhBRm5BTk9BZUhBQ2EzMVlhWFU0ZFRVMU1OaFlXRW5rY3V4aENnd0NXNGhDckhhdFd1WExGZXVYS0JwbW9FV2l5WFFOTTFBd3pBQ3RkWUJRQ21sbEsvV3VoVGdxNVFxQmZnQ3BRQmZyYlVWc0NpbHJJQkZhMjFWU2xuUzUxOTRDN3RTeXFhMXRpdWxiRGlHcmJTbHp3Y1NML3hMeVBoVGE1Mmd0VTVVU2tWcnJVOERwMDNUakRBTTQzUmtaT1RwRXlkT0pGM0x6MGtJSVlRbzBvS0RnM1Z3Y0xCY3p5eUVCNUtMVllRUVFnZ1BJc0V0aEJCQ2VCQUpiaUdFRU1LRFNIQUxJWVFRSGtTQ1d3Z2hoUEFnRXR4Q0NDR0VCNUhnRmtJSUlUeUlCTGNRUWdqaFFTUzRoUkJDQ0E4aXdTMkVFRUo0RUFsdUlZUVF3b05JY0FzaGhCQWVSSUpiQ0NHRThDQVMzRUlJSVlRSGtlQVdRZ2doUElnRXR4QkNDT0ZCSkxpRkVFSUlEeUxCTFlRUVFuZ1FDVzRoaEJEQ2cwaHdDeUdFRUI1RWdsc0lJWVR3SUJMY1FnZ2hoQWVSNEJaQ0NDRThpQVMzRUVJSTRVRWt1SVVRUWdnUElzRXRoQkJDZUJBSmJpR0VFTUtEU0hBTElZUVFIa1NDV3dnaGhQQWdFdHhDQ0NHRUI1SGdGa0lJSVR5SUJMY1FRZ2poUVNTNGhSQkNDQThpd1MyRUVFSjRFQWx1SVlRUXdvTkljQXNoaEJBZVJJSmJDQ0dFOENBUzNFSUlJWVFIVWU0dVFBaHg5UVVGQmQwRzNKRStyWlFhQmFDMW5wRmh0VDlEUWtLV1hldmFoQkFGWTNWM0FVS0lhOEtXSHRZWlpaeG50OXY3WHR1U2hCQ1hRZzZWQzFFTWhJU0ViTkphUitXeVNxek5adnY1bWhVa2hMaGtFdHhDRkE4MjRKdGNscThNQ3d0THZWYkZDQ0V1blFTM0VNWEhkemt0MEZvdnZaYUZDQ0V1blFTM0VNVkVYRnpjQmlBMjgzeXRkVUowZFBRUGJpaEpDSEVKSkxpRktDWU9IRGlRb3JYK052TjhwZFRxSTBlT0pMdWpKaUZFd1Vsd0MxR01hSzJ6WE81bG1xWmNBaWFFQjVIZ0ZxSVlPWFBtekZvZ0ljT3NwTFMwTkFsdUlUeUlCTGNReFVoNGVIZ2lrUEY4OXJxd3NMQjRkOVVqaENnNENXNGhpaG5UTkRPZTU1Wk9hVUo0R0FsdUlZcVpwS1NrVlVDeTFqbzFMUzF0aWJ2ckVVSVVqQVMzRU1YTTNyMTc0N1RXeTVWU0cwTkRRNlBkWFk4UW9tRGtYdVZDRkVOYTZ5VkFaWGZYSVlRb09Ca2RyUGl5QmdjSFA2UzFmaEpvcnBRcTVlNkNoQkRYUktMV09nejRQQ1FrNURNZ3pkMEZpWUtSNEM2ZXJNSEJ3VXVBUHU0dVJBamhQbHJyVlNFaElYY2c0ZTFSSkxpTG9lRGc0TWVBeit0VXFjb3JBeCtoZnZVYStQbjZ1cnNzSWNRMUVKK1V4T0h3azB4YnZKRGRSdzZqdFg0cEpDUmtxcnZyRXZrbm5kT0tvUXVIeDNsbDRDTUVOV2dvb1MxRU1WTGF4NGVtOWVyejZzT1BBYUNVdXQvTkpZa0NrdUF1bnBvRDFLOWV3OTExQ0NIY3BIckZpdWtQcjNObkhhTGdKTGlMb2ZTT2FOTFNGcUw0S2xYU0ovMmhUMjdyaWNKSGdsc0lJWVR3SUJMY1FnZ2hoQWVSNEJaQ0NDRThpQVMzRUVJSTRVRWt1SVVRUWdnUElzRXRoQkJDZUJBSmJpR0VFTUtEU0hBTElZUVFIa1NDV3dnaGhQQWdFdHhDQ0NHRUI1SGdGa0lJSVR5SUJMY1FRZ2poUVNTNGhSQkNDQThpd1MyRUVFSjRFQWx1SVlRUXdvTkljQXNoaEJBZVJJSmJDQ0dFOENBUzNFSUlJWVFIa2VBV0h1bG9SSVRMZEdKeU1pZlBublZUTlNJM1cvZitoMm1hN2k1RGlDSkRnbHNVS3Q5dldKZXY5ZnFQZjlsbGV2Mk83YnoyK2R3YzF4K2Z3N0poNzA3UDEvc2xKQ1Z4eDVpUitWcjNjczM0WmhIeFNVblg1TDFtTGwzTXdmQ1RPUzUvYk9vVVZtN2RrdS9YTTdVbU5qSEJaZDdnNlZOSlRrdDFtUmNkRjFld1F2TXByKzNKdk82R25kdXZTaDFDWEUxV2R4Y2dpcWVIMzVoRW1pMHR5L3dESjA2d1pNM0tMUE1IOSt6TnJVRXRjM3k5a1AxN2FWYXZYbzdMMTI3ZjVuejgwZisrNSttNyt3RHd6NTdkK2FyWDFKb3o1NlB6dGU3bDBGcnp6ZXBWRE92VFA4ZDFXZzU2bERLbFMrZjZPakh4OFd5ZE85ODUzWHJ3WTFTdFVCR0E4TWl6YlBsa0hvZkN3MW0wOGcvV2hsejhiS3BYcXNRSHo0MTJUa2VjTzBmRnN1WHlYZittMEIxODh0T1BmUGJDeTNoN2VXVzd6bS8vL01XSDN5OWoyZVEzOGJKYTZUeHl1SE5aQ2FzWHY3NDlFN3RwcDgxVFQrQlRvb1J6V1ZKS2luT2JMblY3TW1wY3F6YnpmbGxPaDJZdGN0eWVJZTlNWSsveFkzbHU5K3FaczUyUDJ3OS9Lcy8xQVg2ZU9pUFAvMGNoc2lQQkxkeml5NWRmeTNaK3B4RkQrUHExeVFWNkxWTnIxdS9ZenZoSG44algrcC85L0pNenVOUFpUVHQvN1E2alpZTkdsUFQyenZHNUdVTW1YZnVtelpqMCtPQUMxWnlUNkxnNFN2djY1Rm9EdUFaRmRsb09ldFJsMnE5VUtYNThZeHB3Y1J0bUxWdkMwM2YzNFltN2VnS3c2L0JCZnRxOHlma2MwelNKakkxaHlJeHBHSWJLOWYyK24vSVdGY3VXcFVPekZ2ejI5MTlNL25JZWs1L0krcG5zUEhpQXR4Wjl4YnZEbjhQTDZ2ajZTVTFMWStQc2o0R3NvWmMrUC9NMkZYUjdPbzBZa3FVV0RkanQ5bXlYZmZiaUs5U3ZWcDA1ejcvQXZSTmVaY0tqVDNCOTdUckVKaWJnNzF2S3VkNi8vKzFoeWxmelhaNmJsSkxDSDlQZm8zeVpNdGwrVnVrN0pScWQ3WEloOGlMQkxkeXEzWkFuYVZ5N2puTTZNU1dGeDk5NjNUbDlLaktTWDkrZUNiaCsrWnFtNlp4K3B0KzlSTVhGTW5IK1p3Q2syTkpJVEU2bVJxVktMSjM0UnU0RmFNM2JYeS9nankzL0VCVVh5L3BaYzNKZFBhL0F2Rno3amg4aktTV0ZsTFJVU25qbEh0Nlg0N2QvL2tLaldicDJGVDF1dWhsLzMxSk1YZmdWYnc5NXhybE9aR3dNcG1teTlvTVA4YmJtLzZ2aXBZR1BNR0RpcSt3NGVJRG05ZW83NXljbUp6TjZ6dnVNZi9RSm10ZS83cHB1ejdvTS82OUhJazVSdFVKRjV6YlpUVHZiRCt5blpZTkcyYjUyNjRhTkNObS9qK3RyMStHdFJWL1JvSHBOSHVsK0p3QWJRbmZRcVhuUUZkMFdJZklpd1MwOFJzWXYzOVpQUGU2Y0h2ejJWTXI1K1RrRC9vZU42L2x6VnlodlBUM01lVjQ2SVRtWk84YU1aTkZyazBCcnBpNzhpcjkyNzBJREZjdVZZKzRMTHpGd3lnUktYR2pwSnFlbTB2T2xESWRZTHpTT3Vvd2E0VkxUVDI5T3o3VjEzRy9jUzl4NTQwM09WbUJlZGh3OFFHcGFHbi90RHNzMUVETFhFWnVRZ0cvSmtsZ3RsbXpYajB0SW9NZllVWnlPamlhd1hEbFNVdE40OWFISFdCT3lsVEZ6WmxPMmRHbHViOW1hS3VYTE81OXpOam9hLzFLbENoVGFBS1Y5ZkZqMDJpU1hsaW1BYjhtU0xCbzNrUXBseXViN3RUSnY1K1ZzRDBEb29ZTTgrLzVNM2h3OGhMYU5td0FRR1JQRGxDL20wYmxsSzRiMTZZK2hYSTh1ZEE1dXhheGxTM213U3pkRzMvY2dEMHg2alVZMWF4SFVvQ0cvL3YwbnM1L04vbEM4RUZlTEJMZHdxNXVhTm1QRzBJdGZ6cDFHRE9IekYxOXhUbytjL1c2dXo0K0pqNmRsdzBaRVJKOGpNdVk4RmNxVVpjL1JJOVN2VmgzQXBiWCs5ZmhKdlBTSkkrdzdORy9PTTMzN2M4dHp3M2kwKzEwQW1LWjJCcCtwVGFKaVkxM09FMmZXY3RDam1EcjMzdEs5Mm5ma2hqcDFjMTBubzNVN1F1alZ2Z00vYjk2VWEzQ3ZtREhMWmZyWjkyZHk3NjIzY2ZNTnpRQjQ5ZE9QWFphL08ySWtOOS9RakR2R2pHVDUxQm5PK1UzcjF1UERINWF4NTJneUQ5elcxZVU1OGNsSnhDWWswRzdJazduV3ZIakNGR29GVm1iRnYvOHc1Y3Q1MmE2VFU4ZStkYlBta0p5YTZseHV6OUQ3M0RBTWwrM01lS2o4VXJabjQ4NGR2RFp2THNONjk2TlZ3NHV0NjhCeUFZeTVmeUNmL3Z3L1JuOHdpOWNIUGUxeWJyMWx3MFlrcGlTeGRkOS90R3pRaUtsUEQ2TkNtVElzMzd5UitsV3IwNkJHalZ3L0h5R3VOQWx1NFJaN2poN2g5UXZuQmdkT21lQ2NuNWlTNGpKOS9NeHBsK2VsdDhCTTA2VExxQkdVOFBKaStkUVpoSitMWkczSU52cDA3TVQ2N1NGTUc1TDFYSFRaMG43TWVmNEZXai8xdURQZ3dIR09QQ0xxSEtWOFNsNnB6WE42dU5zZCtWNDM3TWhod2lQUDh2R29GK24vMnN1Y2pEeEx0UXNkc1BKU083QUt4MCtmaGhzYzAxT2VkRDFYL00ycWxTN2J2T2ZvRWI1ZTlRZWJkNFh5L0wzM1U3NU1HU2JNLzVUQWN1VjVwUHVkZEE1dVNkdkdUWExkY1FGb04zUVFmcjYrQUhScDFZWXVyZG9BanMrMDdWT1A4OWRIbjJJeExLU21wZEZ1NktCc1g2K2t0N2R6Qnl2OUhIZHFtbzFTSlhQKy95am85cHc2RjhtOFg1Zno5dFBEV2JKbUZSYkRvSGVIVGdCc0N0M0p0SzhYOFBWcmt4ajd5WWVNKyt3VHBnOTl4dVg5aHZYdXo3UkZDL2pxMVFrMHIxZWY2TGc0NXZ6d0hiT2ZHNVhyNXlQRTFTREJMZHlpY2EzYUxIaDFRcGI1blVZTWNabWYrVkJwZkdJaWY4NzUxRG1kM2hxOHMyMDczbHo0SlRhN0hiOVNwV2hhTitjZTVwbTlNR2MyRzNadWQ1NjN6Q2luUTdWWHc5eWZmcVJYKzQ3NCtmclN1ME5IWm4vM0xXOE96dHB4Q3JKMmtrdEpUVVZyK0dUNWp5N3p2M2hwSERVcUJSSVJkUTV3bkxlK1ovekxkR3R6STlVcVZPTDdLVzg1Zy9lN0tWTlp1bVoxbmtjUjBxWGFiS1NtcGVIbjQ1dGwyZG56MGZpVktvWEZ5UDdRZlY1aUV4TklTRXJLOGZNdjZQWUVYZGVBVzFxOFJyV0tGU250NDhNenM5NmhVNHRnU3Z2NDhONnlKUXp0MHcvZmtpV1pNWFJFdGxjUDNCSVV6QzkvYmViMUwrZnh5c09QOGRJbkgzSjMrdzQwckZucmtyWlBpTXNod1MzYzR2NUo0N0tkbjVpYzdMSXNKajZCK3llTjQ3NWJiM2Uya0xMVDl2b21CUGo3TS8yYlJjd2E4WHlPcjIzUDVrWWc2YTJyUFVlUDhQYmloWXdaOENBS1JXa2ZueXlIcERQcU5HSUlpdHg3VytmWGluLy9JV1QvWGw1NzlIRUFCbmJwVHU5WFhtVGx2MXU0dlZYckxPdG43aVFYR1hPZUJ5ZFA0TmRwNzJBWWp0c3ptS2JwZkp5dWduOFpaNGU5OXNPZjRvZE0xODNISlNXeWNmYkhlUjRlQjNqc3poNzRsaXpwN0IyZTBaYi85dEM0VnUxY254OTY2Q0JOY2ppTmNPejBhVzROYXVseTVDUnpUM25JLy9aazFMQm1MWHEwdTVteG4zeEl6VXFCMUt3VVNMZldiUUh3c2xwelBNb3g4ZkZCUERWOUtuMWZmWkVHMVd2bWVzbWVFRmVUQkxkd2l4Y2ZlSWpwaXhkbFhhQlVsbFphZmk0UFMweEpKamsxRlFXY2k0MXhXWFl1Sm9iazFGU0d2UE8yTXhpemMvek1hUTZIaHdNUUhSL0g2QUVQQWpEdmwrVjBiZE9XYWhVcU1tdlpFaDd0ZmhjbHZiMjU4OGFic3QwUnlPakwzMytsYWQxNkJGM1hJTWQxOWg0N3lxVDVuL1BDQXdNSjhQTUh3TS9YbHhjZkdNaUUrWjhTNE85UGNJT0d1YjVQaFRKbHFWT2xDcXUyL1V1WFZtMHd0YWJibU9lWVAzWWMxU3JtZkxnOS9SQjF1dlJEMVJtUGF1Umt6OUVqTFA5elU1YjVTU2twZlA3TFR6eDUxOTI1UHYvNTJlOHgvK1Z4SktXa09JOGdwTGZlTis3Y1FjY1dCZSt0bmRQMlpEYXdhM2Y2di9ZeTIvZnZ5L2ZsaC91T0h5TTVOWldVdERUQ3owVVNzbjl2amozUmhiaWFKTGlGVzdTbzN5RGJRK1czUER2VVpmNERrOGU3TEUrMTJiSjBkSXFLaStYNTJlOVJyMm8xbnVuYm54Yysrb0FESjAvdytKMDllSGJXVEdvRlZ1YUQ1MGJUc21FamxGSjRXNjBjTzNPYW1wVUMyZkx4NXdEWTdIYlc3UWh4dGhLbmY3MlErdFVkSGR3aVk4N3p3NGIxRE92VEQ2MDF2L3o5SndNNjM4N1o4K2NaOTluSHpCeitYSTdiK2VQRzlhVFpiRGtHOTViLzlqRDZ3MW4wYXQrUm5qZTFkMW5XdFhWYjlodzl3ckIzcHpQcXZnZm8xL0VXVklZZXo2R0hEdkxkK3JXODh0Q2pXQzBXQnZYb3hXdWZ6NlZObytzNWN6NmErS1FrS3BVclIxUnNMTW1wcWZ5KzVXL2lrNUtZOU1WbnRHcllPTWVhY3hLWG1JaVgxVXBKYjI5c2Rqcy8vN21aK2xXcnU2eHpNdklzNHo3OW1CcVZBdW5ldHAxenZ0VmlRU2xGZkZJU3BYMThpRTFNSUQ0cGtVcGx5OUc3ZlVmR1BYSnhoK3BvUkFRYlEzY3dyRy8yTGRyTDJaN0ltUE44djM0ZGkxZXY1TllXd1ZTdFVKRW4zMzZEbnUzYTA2ZGpKMnBYcnVLeXZtbWFiQXpkeVpJMXE5aDc3Q2pEK3ZUajdwczdzR2pWSDR6NllCYTFBcXZRcDBOSE9nZTN3ci9VeFY3MGQ3ODh4dVgvU29nclNZSmJ1RjFjWWlJV3crRE0rV2hLKy9pNExGczBicUxMZEhDRGhzd2Q4NUp6K3VqcENCNmFNcEUrSFRyeHhGMDlVVW94Yit5cnZQekpIUDdlSGNZWEw0MXpYdUtWN3RIdWQvSGdwUEhZN0RiblBBMDBxRjZEWi92Zng4OS9ibWIvaWVPOGNlSDg4dTJ0MmpEKzg3a002OU9QMjF1MjVzTWZ2Mk5BNTlzWmRkOEQ5SDMxUlJhdlhzbUF6cmRudTIzTEpyK1o0M1l2WGJ1S2FZc1c4TWdkZHpFOGg4T3V6L2EvRDU4U0pYaHI0WmZFeE1mVHZjMk5BUFI2K1FWOFM1Ymd6clkzWWJsd09MeGx3MFowYjNNalQweDdBLzlTcGVqUXREbGVWaXRMMXE2aWR1VXE3RGw2aERIM1AwaTlxdFdvVjYwNmJ5ejRva0MzY1gxbnlkZjh0SGtqQUFxb0dWaVoxd2M5N1Z5K2JrY0lMMzh5aDk3dE8vTGNQUU5jTHFzeURJTnVyZHZTYyt4b1NucDdPeTYzdTdrRFhsYXJTMmlmT25lT0ViUGU0Y1VISHNMYmFzVnUybEVvSW1Oam5FZGlDcm85V21zV3IxN0IraDNiMlhIZ0FMY0dCZlBoeU5ITzg5TTkydDNNRjcvL3dpTnZUQ0xBejU4VzF6Vmd6UDBQOHUzYU5YengyeS80bFBEbXZsdHZaOXFRWWZpV2NIU1lHOWlsTzNmZjNJR2xhMWJ6MGYrKzUvVUZYekR5bmdFOGNIdFgyalMrbnJlZUhwYmxjcmgwcHRZTW0vazJYaGI1K2hXWFJuWUppNkhnNEdBTjVObGorRnBadlcwckV5OFc5SWdBQUJjR1NVUkJWT2QvaW1FWURPclJpd2R1NzVyM2t5NUlzOWs0ZENxY2hqVnF1c3kzMmUyY09Ic21Td3NxUDA2ZE8wZFVYQ3hOTHR3WXhqUk5qcDA1VGUzS1ZkQmFrNXlhNnJ4Y2FGUG9UdXBYcTA1Z1FFQ0IzK2ZzK2ZNY1BIbUNHNXZja09lNnU0OGM1cnJxTlVpejIvamcrMlhjZlhPSExOdWNic1cvLzdEcjhDRUdkdWxPeGJJNVh6Tjl4NWlSV1E0dFp6Y3ZNOU0wVVVwbGFWR20ybXhFeHB5bmF2a0tlVzVQVG9hOU81MGJHemZob1F1OThmL2VFOGJ3bWRQUndHMHRXL0hXVThOeWZHNXUyN040MVFwS2VudG5hUmxubEpLV3lwOWh1NGhMVEtUblRlMDVHaEZCWk14NWdoczB6TFgxYkpvbWYrOEpJN2hCdzZ0NjA1eXJJYjNmd0xadDJ5UUxQSWo4WnhWRGhTMjRoVWlYYXJObGU4TVhVK3NzTjBZUmwwK0MyelBKNkdCQ2lFSWpwN3UwU1dnTGNaRUV0N2ptcnZSWTJuL3ZDVU5yR2JCQkNGRThTSENMSytacWphV2RsNkh2dk8xeTA1Q291RmplL25vQnFXbFpodzB0YW81R1JMQnAxMDUzbDFHay9Ca1d5b0lWdjdtN0RDRnlKTjBhUllGZHk3RzBNdys1dUM2UDBidkFjUzN3M3VQSGVQYjltWFJ0M1pZWjMyUnp2VGl1NHp0ZmltTm5Uak43MlZLMi9MZUg1TlFVbXRlL2puRVBQKzY4YnRvMFRkNzdkZ24vMjdRQmphWnZ4MXQ0cHU4OXpvNU9lUzdYbXAwSDk3TnE2Nzg4Mi8rK2JBY1ErZXFQWHludDYrdHkrOC9jNVBXYStYblBsb01lZGJtWGQwWkpLU244K2VGY2w3RzQ4M3pQZkh4T053OGJqQ1dIQVZUQU1Uem51dmMvd3R0cXpmWkdMYmw1WS9BUTV3MVlBQmF0L0lQYldtYTk2VTEyOHRxMjdHcng5eTNGbXZjK3lETC9jbitmUlBFaHdTMEs3RnFPcFIyZmxPUU0xL3grSVh0WnJVd2JNcHkzRm43RlhlMXVwazhPZDF3cjZCZDhadXRDdHRHcVVXTmVmZVF4YkRZN0UrWjl5cXVmZmN5OHNhOEM4T1VmdjdJeGRBZGZqNTlFWW5JS2c2ZS9TYzNBeXZSdTN6RmZ5N3VQZWM1eEtWVE1lWjdwZXc5a0NvWG91RGorK1BjZnJCWUwvOXUwd1RrL0pqNmVNcVZMdTZ5N1pNSVVLcFFwbStkcjVyVTgzUjh6M25OZUdwVlJkcDlwWHErWjErZWcwYVRhYkt5ZE1jdDVPOU9NRWxPUzZURDhhYmh3dXVUUEQ3TWV2V2szZEJDTHgwK21WbURsTE11c0djNnI3ejV5bUw5MmgvSHZmM3Q0YStHWFFQWWQ1dEozRXZMYXRzdzdobE1YZnBYbC9aMnZlWm0vVDZMNGtPQVdsOHdkWTJudlBYNk13VzludlRhNjgzT09PMjk5TTJFS2Q3MDRpcTF6NS9QVzB6bGZPblFsUE5pbG04c3RSUi9zMm8xaE02Yzdielc2ZE0xcWh2VHVTK1VBeDlDU2ZUcmN3czkvYm5KKzBlYTFmTmFJNTBtejJYajB6ZXgzaGo3NjMvY003ZFdYQWJkMWNjNUxIOHdqcDNIRDgzck52SlpmaXJ4ZU02L1BvYUF5dHZZejhySmFjMXdHanQvTE54ZCt5YXNQUFVhdjloMEF4ejBHYm5sMmFJNTNraXZJNTVWcXMvSDdQMzh4ZTJUMnc0QmU3dStUS0Q0a3VNVTFjU2xqYVdlbllZMmFXUTZYdHh6MEtLdmZuWjN0Z0JhdEJqOUdPVDgvNTNSMFhCei9mcEw5MEpPWjVUV1dkdWI3Z0VmRnhsTE96dy9ETURnWEUwTkUxRG1Yd1U2dXIxMmJwV3RYQWVTNUhLQlJ6VnFFSGpxWTdYdUg3TjlINktHRHZIRC9nL25hbHZ5OFpuNldweXZJalZ0eWU4MzhmQTVYeWh0ZmZVSGpXclY1NnU3ZStHWXo4dGlzNzVaaUtJT2VON2ZQNXRuWnkrL25CYkEyWkNzVnk1WjEzaC9nZEhRVVQwOS9pMlZUcG1Jb2RWbS9UNko0a2VBV2wreHFqNldkazVPUlo3RVloclBsa1J2L1VxVmNCZ3JKUEtwV2Jnb3lscmJOYm1maGl0L3AxK2xXd0hGcnpmKzNkK2RoVWRWN0dNRGZHVFpaUkFRRmN5Rk5UWEVySlRXOVpKcGFabTRYOUpKTDdrU3VsUnRvb29LYUp1S1dXYTZSSm9xQ1NwcWFDNHJtaWt1S1NDZ29LaWdJc2c3N01IUC93QmtabUdGbWdBWW0zcy96K0R4d3p1R2NNNGVSNy96TzhuMEJ5SHVQQThXeG9sazVPWkJJSkdybmwvNGpYdHJyZG8yd2JKSTd1cmxQZ3ExVi9UTHpTeGJXOWkzZUtCTlRXVkdTbDZlalQvaXRWOXBzUk52TEQ1VTlEdG9ZMmE4L0FrNmRnSXZYZk13Wk9ScDl1N3lqTU4vQzFCVEwzZHovc1VmUFFpNmNWMmhyYTFmZkdnZVhmNmQwV1czZlQxVjVuS2ptWStFbXJlazZTN3Qwc1QxeThRS2V2a2lCOXdUMUNWYVoyZGtLMFpDWjJkbnFYK0JMMm1ScHI5aTlFMEtoRUJNSEZvL09aZUVqQ20wL1pkM0dCQUsxODlXeHRyU0V0V1h4SC9HUzNjSmtwOHJWZFQrcnFFSnhJWVJDSVl3TlZaOXkxb1kyeCtIamVacVA4cFZwOFZwamJKbmppYUN3VUN6ZXNSWEhyMXpDL0RIajVNVlFYU2hLWlNTbHBlSjY5Ti93bWVDbTBmTGF2cCtvZG1IaEpxM3BPa3RiZHIxV05wb2IyYmMvQnMrZmc0VEJRMVZHTU1wVVpzU3RxYlg3OXVMbXZXaHM4MWdndjRsSjFsWXpJeWNiNWkvN3I2ZG5pMkJsWVFHaFFLQjJmazJWbmlXQ1JDSkIzMWxWTTRMWDVqZ2NXN1cyL0p2VE5DQVFDRENpZDE5MGI5Y0I4emR2d3UyWUdQVHUzQVdCb2Fld2J2OWVsVCtuTE9aVWt3UTFtU01YTDZCN3UvYXdxVmRQN2JJVmVUOVI3Y0xDVFZxcmppenRraXpOemVINlFUL0VKVDVUVzdqL2FSc1BCdUhQaUZ2WU10ZFQ0VFJtWTVzR3FHdG1ocnR4RCtXOXUrOCtmSWdPTFZwcU5GK2REY0g3NUlFZnBUOGdxWnBXWHJhNHB1SVNuOEd4VFZ0c21lT3BkTDYycDhvcmV4d3F5dDdXRHJ1K1dTdy94ZXo2UVQrNEtnbUtVWGR6bXFZT1gvd1QwMVdrblpWVTBmY1QxUzRzM0tRMVhXWnBxekoxbUl0R3k1VStWVzZneGJWQWRWbmFtMzg3aExDL2JtRHIzUG55MDlZeVFxRVFnM3M2WWNmdmgvRjJxOWJJek03QmdYTm40VFBKVGFQNTZzeDArUjltdXZ5dnpIVFpxZktxS05MS25QM3JScFZtVUZmMk9GUjIyN3B3NDE0ME1ySkZlUCt0OHZQRksvTitvdHFGaFp1MHBvc3M3YW5Ebk9VM1A1VnV3bExTc3hjdllDQTBnRkNnL0k5dzZWUGwybENYcGIzbDhDRUFaVWUzc2dZazA1MkhZL2t1Znd4ZE1BOTF6Y3pnUG1RWWVyVHZLRjlPM2Z5U285Y2VVMS85Z2E1TTB4aDE2eXh2L3RNWEtUaDYrU0lDRnZrb3JMTklVZ1FEb1FFZVAwK0NnZENnM0NZa3lyYXA3ampVWkpyOGpuNjdjQjREdXIwTG8xTFBncGUrcTd5eTd5ZXFQWGh4cEJhcXluU3drbG5hMDlldHhwR1ZmaXFYZGZOZFVTWkxlK29hWDRVczdaaUVlQ3pZOGlPRVFpRUN2THl4WnQ5ZXpQbDBGQUFnTVBTVS9IVG1OMXQvd29sclZ5R0FBSU43L2tjaDA5blJiYno4dFdYbjVzcXZDUUxGbmIxTWpJMFI5K3daUmk5YnJMUlpoejZUamJqL2llUzMyWnMyb0ptdEhiNGE3cW93L2J1QVhRZ09PeXZ2NWpWLzlOZ3EzVzZScEFqZDNDZkIwdHhjWlpld0RKR29UTWUya2h6ZHhpTjQ2UXF0WTE1bHA4ci9yVWw2VEFmVFR4eHhVNldFL3gybGtLVmRucEpGR3lpK2JyZG0rcGNLdWRLdG1qUkZ3Q0lmeENjL2gxQW9sQmR0QUFyWElKZTdmWUZsazkwaFJkbmtxSkx0T0VzV2JRQ1lzZDRQRVE5aVlXSnNqSEVEQm1yOE9nbjQ1clB4cUd0YTl1YXd1U1BINEtzUnJoQUtoR1ZHbFZWQklCQmlaTjhQTWNObHVOSkgwQXJGWXF3UDJnY0RBOVdudnBkTW1Jd0c5VlJuazZzaUZBandtbzM2eHc2SmRJbWZzbW9oNW5IL2UwbWxVanhLU3RSNlpFbTFFMGZjK29sUDdSUDlpd2dFQWhadG9uODVGbTRpVWl1dm9LQzZkNEdJWG1MaEpxb21SWklpNUJVVUlETTdHOG5wNlhqOFBBbjNuanpCemZ2M2NPN1dYOGpNZWRYbDdVVkdCbjQ1ZmxUKy9mY0g5aU10SzB1cjdma0ZCa0NVbTZ0MFhsSmFLaEpTa2dHOHVvcy9OaUVlS1JucHlNbkxRKzh2cDlhS2ZITWlmY0NiMDRoMGFNZlJ3OWgyNURBTWhFSVlHUm5DMk5BUXhvWkdNREUyZ3FteENlcVltTURFeUFqbWRVelJ1RUVEV0pvVmQ4dzZjZTBLWWhMaUFRRG5idjJGaytGWE1YV1lzOGJibFVxbENBdzlqV24vVmQ0RTVQenRXemg1N1NvMnovYVFMNy84MTE4d2JaZ0x4SklpMk52YWxadXNwWTAxKy9iZzZPV0x5TXpPUWV1bVRlRTVlbXlaYm5sRXBCb0xONUVPVFJ3NEdJNXZ0c1h1azM5Z21kc1hNRFkweExxZ1FMUnUwZ3lmOU9nSm9QaFJ0L2M2dmEwUXRuTG8vRGtzR0RNTzJibTVXTDEzTjlLelJmSW8wNUo2ZHVpRUZaK1hmZTQ5TFNzTEZtYW1xR05jOXE1c0FIRHUxUnRuYjk3QXN4Y3ZBQlRuVXJkbzlCb2MyN1NGWDJBQU9yVnNWUlV2SHdEUXFXVXJUQjQwQkFJSXNHNy9Yc3paOUQyTys2NVYrYWdYRVNsaTRTYlNzWTR0V3dFbi84Q0o4Q3NZMU9NL2NPM1RENnYyN01MQWQzdmc1TFdyU0VwTFJmK3VYZVhMWDRtS1JFeENQRHEyYklXNVAzNlB0dmF2WTlXVTZlZy9heWFPcmxxajBTTlk5NTQ4Um01K1B2SUxDNVErVWpWOFVmR2pldFBXK1NJbkx3OWVPN1lBQUM3ZWljRFJ5NWRnYkdpSVFaNnprWjJYaDBLeEdMTmRSK0cvNWJTeExVOC94MWV2N2VQdVBYRGswZ1ZJcFZJV2JpSU5zWEFUNlVpQldJeWg4K2ZLdjQ5NEVJc2ZEZ1RKdng4NGJ4YlNSRmt3TlRIQklJODVBSXFUdnpZZFBBQUFlSjZXQ2lNRFF5eVpNQmxTcVJTcFdaa2F0M0M5RlJ1RGdzSkNYTDRicWJUMTVvR2xLL0VvTVJITGYvWEgwNVFVRE9qMkxzWjhPQUFIejRVaFhaU0Y0NzdyME5ES0Nsc1BoMENVbDF0dTBWYVhZdzRVbjRwUFNrdkZudE1uTWFKM1g4WlNFbW1CaFp0SVY2UlNQRTlQMCtqNWVWa0h0RU4vbm9QSnkydkxqYXh0VUNRcHdrQ1BWMEVzL1VxMXg5emo1UU03YStzeTZ3dTdkUk5EbmQ3RDd4Y3ZsQ25jQldJeE5vY2N4Rjh4OTdGNHdpUjh0bXdKV2pkdGhpOVdmNGUzV3JYR08yMGRFSnNRajRaV1ZvaDltb0NlSGNwdnM2a3V4L3hLVkNTbXJ2RUZBTHpYNlczTWRCbFI3dnFJU0JFLzVoTHBpRkFvaEZPbnQ3UmE5bkxrSFhpTUdpT2Y3anRsQmtMWGJrU3d6d3JVczdCQTZOcU44bjhBeXZRSkI0REl1SWQ0bXBLTXIwZU14SzNZR1BuZDR6SkdCZ1p3YU40Y1crZk5SMkRvS1hpTm5ZZytuUjN4dzlkek1kdDFGRDdvN0lqekViZFFKQ25DdGVnb3RTRWpZei82R0YzZWJLTnlmbmVIOWdqZjhqUDJlMytMMUt4TWVQK3lYYU5qUWtURk9PSW0waEZEQXdPc24vRTFKQklKQm5uT1FYSjZXcG5SY2FHNENDa1o2YmkrMVIvclozeU4zUHg4aFJhdU12ZmpuOERlMWs3eFp3dkZTdS84M25vNEJFT2RlcUd1bVJtR3ZkY0xHdzhFS2R6QUpoQUlzT2xRTURZZUNNS1Q1MG00RkJtQlRTSEJBSUFkSHQrZ1R4ZEhqUFJlaEdZTmJkRzRRVU0wYVZqNUtGV2hRSUEzR2plRysrQmhtUFhEZWl5ZDVNNWNhU0lOY2NSTnBHTkNvUkJIVjYzQk8yMGRNR1dvQzQ2czlNT1JsWDRJK1hZVk9yUjRBK01IZkNKZlZsblJCb0RmTDE5RWQ0ZjJDdFB5Q3ZMTDNEVis4dHBWM0x3ZkxlL0xQcWIvQUZ5TnVvdFQxOElWbHZPZjd3VnhrUmdIbHE3RWdhVXJzWHp5RnpBME1JU2x1UVZzcmVyRHFXTW4rTzdkamNtZkRLbUtRL0NLb1BnRERZczJrZVpZdUltcXliSko3dGgySkFSL2hGOUJ1aWdMTXplc2haV0ZCYVk3SzMvV1d1WkN4RzJjdlhrZExyMzd5S2ZsNXVkREtGUU0rWWgrL0FnKy9qc3c1OVBSc0s1Ym5POWMxOHdNSHFQR1lJbi9OdHk0RnkxZlZwU2JpdzR0V21MeHoxdHg2SHdZRm16NUVRdkdqSVZRSUlCRUtwVTNidEdrQ2N2T1A0N2g1djE3U3VjOWVQb1V4NjljUm41aEFSSlRYMkRia2QvUS81MXVhdGRKUksrd2NCTlZFNXQ2OWJEU2ZTcDgvTGRqeUlKNXNMZTFnOWU0aWVVK0ZoVjI2eVk4dDJ5QzE3aUpzRFF6UjFaT0RpUVNDUzdjdVkzWGJCcklsd3YvT3dxZnIxNkpvVTY5TUxpbms4STZQdXphSFNONmY0QnA2MVlqS093TXBGSXBHdHMwZ005RU43UnYzZ0orKy9aQWxKZUw2TWVQSVM0cWdyZi9kcVNMUlBDYk9oTkwvTGZod0xtejViNnVrRC9QS1h3b0tNblV4QVE3VHh4RHJ4bFRNTko3RVZvMWFRcVBVWjlwZnRDSWlOZTRpWFFwTno4ZjkrS2Y0SGJNZlZ5T2lzVGR1SWY0c0d0M05MSzJ3YjR6cC9IMzQwZm8ydFlCYnphelI3T0d0bWhtWndjemt6b0FpcHVpTE5xK0JkNFQzUEJCRjBkRXhqM0UrRzk5SUpGS1lXRnFpcm1mamdZQTdEOTdHcXNDZnNXNGp6L0JkQldkMHI0YzdncFRFeE44dDNzbmt0UFNrSmlXaXV2UlVYai9yYzRJK1hZVjBqSXpjZUZPQkthdTlZV3BpUW0rLzNJV3pPclV3ZW9wTStDeCtRY0lCUUlNVS9GSVdQRFNGU3BmLzJzMk5nanc4cTdrVVNTcTNYaGhxUlppckdmMWlFbUl4MmZMdmRHOFVTTjBidDBHM1J6YW9VZjdEdktHS0lWaU1TNUYzc0dWdTNjUThTQVc4U25KMkxsZ0VabzJ0TVhGT3hIbzJhRWpNa1FpMUxPd1VGaXZSQ0pSZUE0Nk9UMGRzUW54ZUxkOUI3WDdkRGZ1SVZvM2JZWkxrWGZRemFGZG1XdmtOKzVGbzNQck54WE9BaVNscHFLK3BTV00vNEhzYmRJdHhucnFKLzZ5YWlFVzd1cFRLQlpyMU9tTVNCZFl1UFVUcjNFVDZSQ0xOaEZWRmdzM0VhbkZQRzZpbW9PRm0walAzSTZOd2FPa1JLMS9qbm5jUlA4T1BHOUhwRVA5Uy9VV0w0K2gwQURIZk5lV21YNzdRUXdPbmd2RHJvV0w1WGVjcTFPVDhyZ2xVaWx1eDk3SDZldlg4T1Z3VjZWdFdvbElOUlp1SWgwNjZiY0JBUEM1NzBwTUhqUUUzUnpheWVkMWRaK0k4TTA3MUs1amRMK1BFQlVYaHlkSlNXaGovN3BHMjYxSmVkd0Q1bjRGQVFSSXlVakhET2NSQUFzM2tWWll1SWwwN0VWR0JoNDhTeWczaUFNQXhFVkY2UDdGSkpYemoxKzlYR2JhbEdIT1N0dVMxcVE4N2cwelo2RlFMTWI0RlVzcjlQTkV0UjBMTjVHT0JZV2RnYmlvQ0lNOWl6TzNrelBTY2ZVbnhZU3NnK2ZERUJ4MkJ1RmJma1p5ZWhvR3pwdUZxNXUzdzBCWXNkRnBUY3JqYm12L09pSWV4RmJvZFJBUmIwNGowcW0wckN6c08zTWF1eGQ2NDVqdld2enl6U0kwYWRCUTNrQkZJcFZpMDZGZytCLzdIVXNtVEs2eThJMlNlZHlsRllqRitENTRQM3grMllHRll5ZkF4TWhJbnNlZG1QcENuc2NOQUxGUEU5Q3ljWk55dHpYVXFSYzZ0MzZ6U3ZhYmlNcmlpSnRJaC93Q0EvQmgxMjdJZjNtSDl1bnI0WERxMkVrK2Y4WjZQOVF4TXNhdWhZdGhhV1plSmR1VTVYRnZudTJCNFlzV0lDRWxHVTBhdklybWxPVnhUM01lRHIvQUFIa2U5enR0SEZEWHpBeUJvYWR3UHVJV3VqbzQ0RnAwVlBGMTZYS00vZWpqS3RsdklsS09JMjRpSFVsS1M4V2pwRVFNN3VtRXJ6YXV4ZDdRVTloejZpU2NlL1dXTDlPbnN5UDhwczJzc3FJTktNL2pMa21XeCsyODBCTjdUNS9FcHBCZ09IdDVZdHdLSDZTTHN0Q25peU9PWDdtTS9XZENxeXlQbTRncWpvV2JTRWZzNmx2alo4K0ZhTmU4QmZ3OXZiRHpqNk40dTNWcnRHelNWTDdNOFBkZlJYVnUvLzB3WXA4bVZHcWJOVDZQbTRpMHhzSk5wRU95WjViRGJ0MkVvZEFBYzF4SHExejIySlZMeUJDSktyeXRtcGpIVFVTVngydmNSRG9rbFVxeC9laGhCSjBOeGViWm5yQTBmM1ZLM01USUNLbFptYkN1YTRsSFNZbDRtcEtDTnMzc0ljcFQzdTJzUE9GL1IySE9wZzBxODdpakhzVmgycnJWbU8wNkNpNjllc3Z6dU5jSEJjSnYzeDdVTVRaRzlPUEg2TkNpSlpidS9GbWV4NzF3KzJaazVtUXJuTjR2TGVUUGN5Z1VpMVhlb0NZTHRnQ0FIbFBkNUY4ejlJWklNeXpjUkRwU0pDbkNqSFZya0pXYkEvLzVYbWhrYmFNdzM2VlhIM3ppTVJ1UVNtRm9ZQWkzUVVOZ2JtcUs3UHc4R0JzYXdtbWFlN25ydDYxdmpaQnZWOVhvUEc2QUJacW9zaGpsVmdzeDFyUDZSTVk5UkZ0Nyt3by9qNjBKNW5HVHBoanJxWi80UDQ5SWg5bzNiL0dQYjZPaGxSVWFXbGxwdEd5N2wvdlQ2NjIzbGM1WDF0M056dHE2NGp0SFJKWEdtOU9JaUlqMENBczNFUkdSSG1IaEppSWkwaU1zM0VSRVJIcUVoWnVJaUVpUHNIQVRFUkhwRVJadUlpSWlQY0xDVFVSRXBFZFl1SW1JaVBRSUN6Y1JFWkVlWWVFbUlpTFNJeXpjUkVSRWVvU0ZtNGlJU0krd2NCTVJFZWtSRm00aUlpSTl3c0pOUkVTa1IxaTRpWWlJOUFnTGQrMlVBd0NpM056cTNnOGlxaVk1K1hteUwvUEtXNDVxSGhidVdrZ3FsVVlDd01PbkNkVzlLMFJVVFo2bHBBQUFwRkxwZzJyZUZkSVNDM2Z0dEFNQVZ1M2RqZWduajVHZHg1RTNVVzJSazUrSDJJUjRyTjRiSUpzVVZKMzdROW9UVlBjT1VMVXc2dHk1OHpHQlFOQzN1bmVFaUtyVmxmejgvRjZSa1pFRjFiMGpwRG1ENnQ0QnFoYVN4TVRFUFkwYU5jb1JDQVMyQUN3QkdGWDNUaEdSVHVSSnBkSjdBSDRzS0NpWXlLSk5SRVJFUkVSRVJFUkVSRVJFUkVSRVJFUkVSRVJFUkVSRVJFUkVSRVJFUkVSRVJFUkVSRVJFUkVSRVJFUkVSRVJFUkVSRVJFUkVSRVJFUkVSRVJFUkVSRVJFUkVSRVJFUkVSRVJFUkVSRVJFUkVSRVJFUkVSRVJFUkVSRVJFUkVSRVJFUkVSRVJFUkVSRVJFUkVSRVJFUkVSRVJFUkVSRlFwL3dleElEUC9PREd0NFFBQUFBQkpSVTVFcmtKZ2dnPT0iLAoJIlRoZW1lIiA6ICIiLAoJIlR5cGUiIDogImZsb3ciLAoJIlZlcnNpb24iIDogIiIKfQo=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1428</Words>
  <Application>WPS 演示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ACL2022:Prompt for Extraction? PAIE: Prompting Argument Interaction for Event Argument Extraction</vt:lpstr>
      <vt:lpstr>PowerPoint 演示文稿</vt:lpstr>
      <vt:lpstr>推荐理由</vt:lpstr>
      <vt:lpstr>作者要解决的问题</vt:lpstr>
      <vt:lpstr>贡献点</vt:lpstr>
      <vt:lpstr>输入输出示例</vt:lpstr>
      <vt:lpstr>算法核心：prompt + BART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胡俊超</cp:lastModifiedBy>
  <cp:revision>44</cp:revision>
  <dcterms:created xsi:type="dcterms:W3CDTF">2022-10-20T14:39:00Z</dcterms:created>
  <dcterms:modified xsi:type="dcterms:W3CDTF">2022-11-03T09:29:47Z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6BCF3E226DF243B98CAE27FC95796FAC</vt:lpwstr>
  </property>
  <property fmtid="{D5CDD505-2E9C-101B-9397-08002B2CF9AE}" pid="3" name="KSOProductBuildVer">
    <vt:lpwstr>2052-11.1.0.12763</vt:lpwstr>
  </property>
</Properties>
</file>