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7" r:id="rId4"/>
    <p:sldId id="259" r:id="rId5"/>
    <p:sldId id="261" r:id="rId6"/>
    <p:sldId id="260" r:id="rId7"/>
    <p:sldId id="262" r:id="rId8"/>
    <p:sldId id="263" r:id="rId9"/>
    <p:sldId id="272"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86" r:id="rId24"/>
    <p:sldId id="287" r:id="rId25"/>
    <p:sldId id="288" r:id="rId26"/>
    <p:sldId id="289" r:id="rId27"/>
    <p:sldId id="290" r:id="rId28"/>
    <p:sldId id="285" r:id="rId29"/>
    <p:sldId id="278" r:id="rId30"/>
    <p:sldId id="279" r:id="rId31"/>
    <p:sldId id="280" r:id="rId32"/>
    <p:sldId id="281" r:id="rId33"/>
    <p:sldId id="282" r:id="rId34"/>
    <p:sldId id="283" r:id="rId35"/>
    <p:sldId id="284"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46"/>
    <a:srgbClr val="0064BB"/>
    <a:srgbClr val="ED7D31"/>
    <a:srgbClr val="A9D18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08" autoAdjust="0"/>
  </p:normalViewPr>
  <p:slideViewPr>
    <p:cSldViewPr snapToGrid="0">
      <p:cViewPr varScale="1">
        <p:scale>
          <a:sx n="54" d="100"/>
          <a:sy n="54" d="100"/>
        </p:scale>
        <p:origin x="1124" y="5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7D5F7-3D6D-4452-935B-0B13A80F66CE}" type="datetimeFigureOut">
              <a:rPr lang="zh-CN" altLang="en-US" smtClean="0"/>
              <a:t>2022/6/28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AC910-23CE-46AF-A2C7-772BBCED080A}" type="slidenum">
              <a:rPr lang="zh-CN" altLang="en-US" smtClean="0"/>
              <a:t>‹#›</a:t>
            </a:fld>
            <a:endParaRPr lang="zh-CN" altLang="en-US"/>
          </a:p>
        </p:txBody>
      </p:sp>
    </p:spTree>
    <p:extLst>
      <p:ext uri="{BB962C8B-B14F-4D97-AF65-F5344CB8AC3E}">
        <p14:creationId xmlns:p14="http://schemas.microsoft.com/office/powerpoint/2010/main" val="113191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我们首先从一篇综述出发，介绍一下</a:t>
            </a:r>
            <a:r>
              <a:rPr lang="en-US" altLang="zh-CN" dirty="0"/>
              <a:t>KBQA</a:t>
            </a:r>
            <a:r>
              <a:rPr lang="zh-CN" altLang="en-US" dirty="0"/>
              <a:t>的概念，然后具体介绍几个基于信息检索的算法，前两个针对不完备知识图谱问题，后三个针对复杂语义理解问题</a:t>
            </a:r>
          </a:p>
        </p:txBody>
      </p:sp>
      <p:sp>
        <p:nvSpPr>
          <p:cNvPr id="4" name="灯片编号占位符 3"/>
          <p:cNvSpPr>
            <a:spLocks noGrp="1"/>
          </p:cNvSpPr>
          <p:nvPr>
            <p:ph type="sldNum" sz="quarter" idx="5"/>
          </p:nvPr>
        </p:nvSpPr>
        <p:spPr/>
        <p:txBody>
          <a:bodyPr/>
          <a:lstStyle/>
          <a:p>
            <a:fld id="{FB1AC910-23CE-46AF-A2C7-772BBCED080A}" type="slidenum">
              <a:rPr lang="zh-CN" altLang="en-US" smtClean="0"/>
              <a:t>2</a:t>
            </a:fld>
            <a:endParaRPr lang="zh-CN" altLang="en-US"/>
          </a:p>
        </p:txBody>
      </p:sp>
    </p:spTree>
    <p:extLst>
      <p:ext uri="{BB962C8B-B14F-4D97-AF65-F5344CB8AC3E}">
        <p14:creationId xmlns:p14="http://schemas.microsoft.com/office/powerpoint/2010/main" val="172046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介绍一下模型的细节，</a:t>
            </a:r>
            <a:r>
              <a:rPr lang="en-US" altLang="zh-CN" dirty="0"/>
              <a:t>q</a:t>
            </a:r>
            <a:r>
              <a:rPr lang="zh-CN" altLang="en-US" dirty="0"/>
              <a:t>是问题，</a:t>
            </a:r>
            <a:r>
              <a:rPr lang="en-US" altLang="zh-CN" dirty="0"/>
              <a:t>d</a:t>
            </a:r>
            <a:r>
              <a:rPr lang="zh-CN" altLang="en-US" dirty="0"/>
              <a:t>是文档，这里是准备阶段</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11</a:t>
            </a:fld>
            <a:endParaRPr lang="zh-CN" altLang="en-US"/>
          </a:p>
        </p:txBody>
      </p:sp>
    </p:spTree>
    <p:extLst>
      <p:ext uri="{BB962C8B-B14F-4D97-AF65-F5344CB8AC3E}">
        <p14:creationId xmlns:p14="http://schemas.microsoft.com/office/powerpoint/2010/main" val="343987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Hr</a:t>
            </a:r>
            <a:r>
              <a:rPr lang="zh-CN" altLang="en-US" dirty="0"/>
              <a:t>就是把关系对应文本送入</a:t>
            </a:r>
            <a:r>
              <a:rPr lang="en-US" altLang="zh-CN" dirty="0"/>
              <a:t>LSTM</a:t>
            </a:r>
            <a:r>
              <a:rPr lang="zh-CN" altLang="en-US" dirty="0"/>
              <a:t>后得到的隐藏状态，</a:t>
            </a:r>
            <a:r>
              <a:rPr lang="en-US" altLang="zh-CN" dirty="0"/>
              <a:t>query</a:t>
            </a:r>
            <a:r>
              <a:rPr lang="zh-CN" altLang="en-US" dirty="0"/>
              <a:t>的箭头其实是双向的，就是说在对文本和知识图谱进行编码的时候都要把问题的编码融合进去</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12</a:t>
            </a:fld>
            <a:endParaRPr lang="zh-CN" altLang="en-US"/>
          </a:p>
        </p:txBody>
      </p:sp>
    </p:spTree>
    <p:extLst>
      <p:ext uri="{BB962C8B-B14F-4D97-AF65-F5344CB8AC3E}">
        <p14:creationId xmlns:p14="http://schemas.microsoft.com/office/powerpoint/2010/main" val="666523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Hr</a:t>
            </a:r>
            <a:r>
              <a:rPr lang="zh-CN" altLang="en-US" dirty="0"/>
              <a:t>就是把关系对应文本送入</a:t>
            </a:r>
            <a:r>
              <a:rPr lang="en-US" altLang="zh-CN" dirty="0"/>
              <a:t>LSTM</a:t>
            </a:r>
            <a:r>
              <a:rPr lang="zh-CN" altLang="en-US" dirty="0"/>
              <a:t>后得到的隐藏状态，</a:t>
            </a:r>
            <a:r>
              <a:rPr lang="en-US" altLang="zh-CN" dirty="0"/>
              <a:t>query</a:t>
            </a:r>
            <a:r>
              <a:rPr lang="zh-CN" altLang="en-US" dirty="0"/>
              <a:t>的箭头其实是双向的，就是说在对文本和知识图谱进行编码的时候都要把问题的编码融合进去</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13</a:t>
            </a:fld>
            <a:endParaRPr lang="zh-CN" altLang="en-US"/>
          </a:p>
        </p:txBody>
      </p:sp>
    </p:spTree>
    <p:extLst>
      <p:ext uri="{BB962C8B-B14F-4D97-AF65-F5344CB8AC3E}">
        <p14:creationId xmlns:p14="http://schemas.microsoft.com/office/powerpoint/2010/main" val="2396852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超边的图卷积使用了两步注意力机制，先从实体到超边，再从超边到实体</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14</a:t>
            </a:fld>
            <a:endParaRPr lang="zh-CN" altLang="en-US"/>
          </a:p>
        </p:txBody>
      </p:sp>
    </p:spTree>
    <p:extLst>
      <p:ext uri="{BB962C8B-B14F-4D97-AF65-F5344CB8AC3E}">
        <p14:creationId xmlns:p14="http://schemas.microsoft.com/office/powerpoint/2010/main" val="1615720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就简单看下实验结果，提升也不是非常大</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15</a:t>
            </a:fld>
            <a:endParaRPr lang="zh-CN" altLang="en-US"/>
          </a:p>
        </p:txBody>
      </p:sp>
    </p:spTree>
    <p:extLst>
      <p:ext uri="{BB962C8B-B14F-4D97-AF65-F5344CB8AC3E}">
        <p14:creationId xmlns:p14="http://schemas.microsoft.com/office/powerpoint/2010/main" val="1087018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利用知识库嵌入改进知识图上的多跳问答</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16</a:t>
            </a:fld>
            <a:endParaRPr lang="zh-CN" altLang="en-US"/>
          </a:p>
        </p:txBody>
      </p:sp>
    </p:spTree>
    <p:extLst>
      <p:ext uri="{BB962C8B-B14F-4D97-AF65-F5344CB8AC3E}">
        <p14:creationId xmlns:p14="http://schemas.microsoft.com/office/powerpoint/2010/main" val="3613112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17</a:t>
            </a:fld>
            <a:endParaRPr lang="zh-CN" altLang="en-US"/>
          </a:p>
        </p:txBody>
      </p:sp>
    </p:spTree>
    <p:extLst>
      <p:ext uri="{BB962C8B-B14F-4D97-AF65-F5344CB8AC3E}">
        <p14:creationId xmlns:p14="http://schemas.microsoft.com/office/powerpoint/2010/main" val="2977695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18</a:t>
            </a:fld>
            <a:endParaRPr lang="zh-CN" altLang="en-US"/>
          </a:p>
        </p:txBody>
      </p:sp>
    </p:spTree>
    <p:extLst>
      <p:ext uri="{BB962C8B-B14F-4D97-AF65-F5344CB8AC3E}">
        <p14:creationId xmlns:p14="http://schemas.microsoft.com/office/powerpoint/2010/main" val="181681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19</a:t>
            </a:fld>
            <a:endParaRPr lang="zh-CN" altLang="en-US"/>
          </a:p>
        </p:txBody>
      </p:sp>
    </p:spTree>
    <p:extLst>
      <p:ext uri="{BB962C8B-B14F-4D97-AF65-F5344CB8AC3E}">
        <p14:creationId xmlns:p14="http://schemas.microsoft.com/office/powerpoint/2010/main" val="4026432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核心创新点，知识图谱编码模块得到的关系在前面没有用到，在这里用到了，感觉思路还是挺有意思的。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直观理解是，如果得分函数 </a:t>
            </a:r>
            <a:r>
              <a:rPr lang="en-US" altLang="zh-CN" dirty="0"/>
              <a:t>S </a:t>
            </a:r>
            <a:r>
              <a:rPr lang="zh-CN" altLang="en-US" dirty="0"/>
              <a:t>筛选的关系在候选答案的对应关系集合中出现的数量越多，说明该得分函数筛选关系的能力越高，该问句与对应的关系 </a:t>
            </a:r>
            <a:r>
              <a:rPr lang="en-US" altLang="zh-CN" dirty="0"/>
              <a:t>r </a:t>
            </a:r>
            <a:r>
              <a:rPr lang="zh-CN" altLang="en-US" dirty="0"/>
              <a:t>匹配程度也就越高。</a:t>
            </a:r>
          </a:p>
        </p:txBody>
      </p:sp>
      <p:sp>
        <p:nvSpPr>
          <p:cNvPr id="4" name="灯片编号占位符 3"/>
          <p:cNvSpPr>
            <a:spLocks noGrp="1"/>
          </p:cNvSpPr>
          <p:nvPr>
            <p:ph type="sldNum" sz="quarter" idx="5"/>
          </p:nvPr>
        </p:nvSpPr>
        <p:spPr/>
        <p:txBody>
          <a:bodyPr/>
          <a:lstStyle/>
          <a:p>
            <a:fld id="{FB1AC910-23CE-46AF-A2C7-772BBCED080A}" type="slidenum">
              <a:rPr lang="zh-CN" altLang="en-US" smtClean="0"/>
              <a:t>20</a:t>
            </a:fld>
            <a:endParaRPr lang="zh-CN" altLang="en-US"/>
          </a:p>
        </p:txBody>
      </p:sp>
    </p:spTree>
    <p:extLst>
      <p:ext uri="{BB962C8B-B14F-4D97-AF65-F5344CB8AC3E}">
        <p14:creationId xmlns:p14="http://schemas.microsoft.com/office/powerpoint/2010/main" val="166572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latin typeface="NimbusRomNo9L-Regu"/>
              </a:rPr>
              <a:t>knowledge base</a:t>
            </a:r>
          </a:p>
          <a:p>
            <a:r>
              <a:rPr lang="zh-CN" altLang="en-US" dirty="0"/>
              <a:t>答案被标注为灰色</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3</a:t>
            </a:fld>
            <a:endParaRPr lang="zh-CN" altLang="en-US"/>
          </a:p>
        </p:txBody>
      </p:sp>
    </p:spTree>
    <p:extLst>
      <p:ext uri="{BB962C8B-B14F-4D97-AF65-F5344CB8AC3E}">
        <p14:creationId xmlns:p14="http://schemas.microsoft.com/office/powerpoint/2010/main" val="4165038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21</a:t>
            </a:fld>
            <a:endParaRPr lang="zh-CN" altLang="en-US"/>
          </a:p>
        </p:txBody>
      </p:sp>
    </p:spTree>
    <p:extLst>
      <p:ext uri="{BB962C8B-B14F-4D97-AF65-F5344CB8AC3E}">
        <p14:creationId xmlns:p14="http://schemas.microsoft.com/office/powerpoint/2010/main" val="2432711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用于多关系问答的可解释推理网络</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相当于取俱乐部球员和前锋球员的交集</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22</a:t>
            </a:fld>
            <a:endParaRPr lang="zh-CN" altLang="en-US"/>
          </a:p>
        </p:txBody>
      </p:sp>
    </p:spTree>
    <p:extLst>
      <p:ext uri="{BB962C8B-B14F-4D97-AF65-F5344CB8AC3E}">
        <p14:creationId xmlns:p14="http://schemas.microsoft.com/office/powerpoint/2010/main" val="263481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输入模块的作用是对问题进行编码，并在每一步推理完成后更新问题编码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防止已经分析过的关系再次被分析一遍</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23</a:t>
            </a:fld>
            <a:endParaRPr lang="zh-CN" altLang="en-US"/>
          </a:p>
        </p:txBody>
      </p:sp>
    </p:spTree>
    <p:extLst>
      <p:ext uri="{BB962C8B-B14F-4D97-AF65-F5344CB8AC3E}">
        <p14:creationId xmlns:p14="http://schemas.microsoft.com/office/powerpoint/2010/main" val="244502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推理模块的作用是在每一步关注问题中的特定部分，预测对应的关系并更新状态向量，从而使模型具备更好的可解释性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根据当前状态和问题生成一个在所有关系上的注意力，也就是门控选择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推理新的关系时，从问题中减去，在状态向量中加上</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24</a:t>
            </a:fld>
            <a:endParaRPr lang="zh-CN" altLang="en-US"/>
          </a:p>
        </p:txBody>
      </p:sp>
    </p:spTree>
    <p:extLst>
      <p:ext uri="{BB962C8B-B14F-4D97-AF65-F5344CB8AC3E}">
        <p14:creationId xmlns:p14="http://schemas.microsoft.com/office/powerpoint/2010/main" val="3461040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第一步得到实体嵌入，第二步是通过计算实体概率确定实体选择</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25</a:t>
            </a:fld>
            <a:endParaRPr lang="zh-CN" altLang="en-US"/>
          </a:p>
        </p:txBody>
      </p:sp>
    </p:spTree>
    <p:extLst>
      <p:ext uri="{BB962C8B-B14F-4D97-AF65-F5344CB8AC3E}">
        <p14:creationId xmlns:p14="http://schemas.microsoft.com/office/powerpoint/2010/main" val="1473066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多任务模块：其实我觉得叫做迭代优化更合适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其实这个得分函数不太合理，因为它假设头实体和尾实体在不同的空间中，一般来说是实体一个空间，关系一个空间，就像</a:t>
            </a:r>
            <a:r>
              <a:rPr lang="en-US" altLang="zh-CN" dirty="0" err="1"/>
              <a:t>TransH</a:t>
            </a:r>
            <a:r>
              <a:rPr lang="zh-CN" altLang="en-US" dirty="0"/>
              <a:t>一样</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26</a:t>
            </a:fld>
            <a:endParaRPr lang="zh-CN" altLang="en-US"/>
          </a:p>
        </p:txBody>
      </p:sp>
    </p:spTree>
    <p:extLst>
      <p:ext uri="{BB962C8B-B14F-4D97-AF65-F5344CB8AC3E}">
        <p14:creationId xmlns:p14="http://schemas.microsoft.com/office/powerpoint/2010/main" val="2837563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27</a:t>
            </a:fld>
            <a:endParaRPr lang="zh-CN" altLang="en-US"/>
          </a:p>
        </p:txBody>
      </p:sp>
    </p:spTree>
    <p:extLst>
      <p:ext uri="{BB962C8B-B14F-4D97-AF65-F5344CB8AC3E}">
        <p14:creationId xmlns:p14="http://schemas.microsoft.com/office/powerpoint/2010/main" val="214018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646464"/>
                </a:solidFill>
                <a:effectLst/>
                <a:latin typeface="-apple-system"/>
              </a:rPr>
              <a:t>通过学习中间状态的监督信号来提高多跳的</a:t>
            </a:r>
            <a:r>
              <a:rPr lang="en-US" altLang="zh-CN" b="0" i="0" dirty="0">
                <a:solidFill>
                  <a:srgbClr val="646464"/>
                </a:solidFill>
                <a:effectLst/>
                <a:latin typeface="-apple-system"/>
              </a:rPr>
              <a:t>KBQA</a:t>
            </a:r>
            <a:r>
              <a:rPr lang="zh-CN" altLang="en-US" b="0" i="0" dirty="0">
                <a:solidFill>
                  <a:srgbClr val="646464"/>
                </a:solidFill>
                <a:effectLst/>
                <a:latin typeface="-apple-system"/>
              </a:rPr>
              <a:t>的推理能力，本质其实是教师模型上应用自监督的蒸馏学习</a:t>
            </a:r>
            <a:endParaRPr lang="en-US" altLang="zh-CN" b="0" i="0" dirty="0">
              <a:solidFill>
                <a:srgbClr val="646464"/>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646464"/>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红色箭头连接的是正确的</a:t>
            </a:r>
            <a:r>
              <a:rPr lang="en-US" altLang="zh-CN" b="0" i="0" dirty="0">
                <a:solidFill>
                  <a:srgbClr val="121212"/>
                </a:solidFill>
                <a:effectLst/>
                <a:latin typeface="-apple-system"/>
              </a:rPr>
              <a:t>path</a:t>
            </a:r>
            <a:r>
              <a:rPr lang="zh-CN" altLang="en-US" b="0" i="0" dirty="0">
                <a:solidFill>
                  <a:srgbClr val="121212"/>
                </a:solidFill>
                <a:effectLst/>
                <a:latin typeface="-apple-system"/>
              </a:rPr>
              <a:t>，但其实蓝色箭头连接的是两条也可以也能得到答案的欺骗性</a:t>
            </a:r>
            <a:r>
              <a:rPr lang="en-US" altLang="zh-CN" b="0" i="0" dirty="0">
                <a:solidFill>
                  <a:srgbClr val="121212"/>
                </a:solidFill>
                <a:effectLst/>
                <a:latin typeface="-apple-system"/>
              </a:rPr>
              <a:t>path</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28</a:t>
            </a:fld>
            <a:endParaRPr lang="zh-CN" altLang="en-US"/>
          </a:p>
        </p:txBody>
      </p:sp>
    </p:spTree>
    <p:extLst>
      <p:ext uri="{BB962C8B-B14F-4D97-AF65-F5344CB8AC3E}">
        <p14:creationId xmlns:p14="http://schemas.microsoft.com/office/powerpoint/2010/main" val="355882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29</a:t>
            </a:fld>
            <a:endParaRPr lang="zh-CN" altLang="en-US"/>
          </a:p>
        </p:txBody>
      </p:sp>
    </p:spTree>
    <p:extLst>
      <p:ext uri="{BB962C8B-B14F-4D97-AF65-F5344CB8AC3E}">
        <p14:creationId xmlns:p14="http://schemas.microsoft.com/office/powerpoint/2010/main" val="4012571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动态更新查询表示，使其考虑之前的查询向量的信息，用</a:t>
            </a:r>
            <a:r>
              <a:rPr lang="en-US" altLang="zh-CN" dirty="0"/>
              <a:t>q</a:t>
            </a:r>
            <a:r>
              <a:rPr lang="zh-CN" altLang="en-US" dirty="0"/>
              <a:t>和</a:t>
            </a:r>
            <a:r>
              <a:rPr lang="en-US" altLang="zh-CN" dirty="0"/>
              <a:t>h</a:t>
            </a:r>
            <a:r>
              <a:rPr lang="zh-CN" altLang="en-US" dirty="0"/>
              <a:t>更新</a:t>
            </a:r>
            <a:r>
              <a:rPr lang="en-US" altLang="zh-CN" dirty="0" err="1"/>
              <a:t>i</a:t>
            </a:r>
            <a:r>
              <a:rPr lang="zh-CN" altLang="en-US" dirty="0"/>
              <a:t>，再用</a:t>
            </a:r>
            <a:r>
              <a:rPr lang="en-US" altLang="zh-CN" dirty="0" err="1"/>
              <a:t>i</a:t>
            </a:r>
            <a:r>
              <a:rPr lang="zh-CN" altLang="en-US" dirty="0"/>
              <a:t>更新</a:t>
            </a:r>
            <a:r>
              <a:rPr lang="en-US" altLang="zh-CN" dirty="0"/>
              <a:t>q</a:t>
            </a:r>
            <a:r>
              <a:rPr lang="zh-CN" altLang="en-US" dirty="0"/>
              <a:t>，之前的</a:t>
            </a:r>
            <a:r>
              <a:rPr lang="en-US" altLang="zh-CN" dirty="0"/>
              <a:t>q</a:t>
            </a:r>
            <a:r>
              <a:rPr lang="zh-CN" altLang="en-US" dirty="0"/>
              <a:t>都是固定死的，现在就是动态的了</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30</a:t>
            </a:fld>
            <a:endParaRPr lang="zh-CN" altLang="en-US"/>
          </a:p>
        </p:txBody>
      </p:sp>
    </p:spTree>
    <p:extLst>
      <p:ext uri="{BB962C8B-B14F-4D97-AF65-F5344CB8AC3E}">
        <p14:creationId xmlns:p14="http://schemas.microsoft.com/office/powerpoint/2010/main" val="124622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4</a:t>
            </a:fld>
            <a:endParaRPr lang="zh-CN" altLang="en-US"/>
          </a:p>
        </p:txBody>
      </p:sp>
    </p:spTree>
    <p:extLst>
      <p:ext uri="{BB962C8B-B14F-4D97-AF65-F5344CB8AC3E}">
        <p14:creationId xmlns:p14="http://schemas.microsoft.com/office/powerpoint/2010/main" val="1875030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这个图是两步的推理步骤的示意图，然后每一步都会关注问题里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面不同的部分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由</a:t>
            </a:r>
            <a:r>
              <a:rPr lang="en-US" altLang="zh-CN" b="0" i="0" dirty="0">
                <a:solidFill>
                  <a:srgbClr val="121212"/>
                </a:solidFill>
                <a:effectLst/>
                <a:latin typeface="-apple-system"/>
              </a:rPr>
              <a:t>relation</a:t>
            </a:r>
            <a:r>
              <a:rPr lang="zh-CN" altLang="en-US" b="0" i="0" dirty="0">
                <a:solidFill>
                  <a:srgbClr val="121212"/>
                </a:solidFill>
                <a:effectLst/>
                <a:latin typeface="-apple-system"/>
              </a:rPr>
              <a:t>构成的</a:t>
            </a:r>
            <a:r>
              <a:rPr lang="en-US" altLang="zh-CN" b="0" i="0" dirty="0">
                <a:solidFill>
                  <a:srgbClr val="121212"/>
                </a:solidFill>
                <a:effectLst/>
                <a:latin typeface="-apple-system"/>
              </a:rPr>
              <a:t>path</a:t>
            </a:r>
            <a:r>
              <a:rPr lang="zh-CN" altLang="en-US" b="0" i="0" dirty="0">
                <a:solidFill>
                  <a:srgbClr val="121212"/>
                </a:solidFill>
                <a:effectLst/>
                <a:latin typeface="-apple-system"/>
              </a:rPr>
              <a:t>可以体现更重要的语义信息，因此用关系初始化实体嵌入</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matching vector </a:t>
            </a:r>
            <a:r>
              <a:rPr lang="zh-CN" altLang="en-US" b="0" i="0" dirty="0">
                <a:solidFill>
                  <a:srgbClr val="121212"/>
                </a:solidFill>
                <a:effectLst/>
                <a:latin typeface="-apple-system"/>
              </a:rPr>
              <a:t>衡量当前关系和指令的匹配情况</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31</a:t>
            </a:fld>
            <a:endParaRPr lang="zh-CN" altLang="en-US"/>
          </a:p>
        </p:txBody>
      </p:sp>
    </p:spTree>
    <p:extLst>
      <p:ext uri="{BB962C8B-B14F-4D97-AF65-F5344CB8AC3E}">
        <p14:creationId xmlns:p14="http://schemas.microsoft.com/office/powerpoint/2010/main" val="388366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FB1AC910-23CE-46AF-A2C7-772BBCED080A}" type="slidenum">
              <a:rPr lang="zh-CN" altLang="en-US" smtClean="0"/>
              <a:t>32</a:t>
            </a:fld>
            <a:endParaRPr lang="zh-CN" altLang="en-US"/>
          </a:p>
        </p:txBody>
      </p:sp>
    </p:spTree>
    <p:extLst>
      <p:ext uri="{BB962C8B-B14F-4D97-AF65-F5344CB8AC3E}">
        <p14:creationId xmlns:p14="http://schemas.microsoft.com/office/powerpoint/2010/main" val="3883167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KL</a:t>
            </a:r>
            <a:r>
              <a:rPr lang="zh-CN" altLang="en-US" b="0" i="0" dirty="0">
                <a:solidFill>
                  <a:srgbClr val="121212"/>
                </a:solidFill>
                <a:effectLst/>
                <a:latin typeface="-apple-system"/>
              </a:rPr>
              <a:t>散度是非对称的，</a:t>
            </a:r>
            <a:r>
              <a:rPr lang="en-US" altLang="zh-CN" b="0" i="0" dirty="0">
                <a:solidFill>
                  <a:srgbClr val="121212"/>
                </a:solidFill>
                <a:effectLst/>
                <a:latin typeface="-apple-system"/>
              </a:rPr>
              <a:t>JS</a:t>
            </a:r>
            <a:r>
              <a:rPr lang="zh-CN" altLang="en-US" b="0" i="0" dirty="0">
                <a:solidFill>
                  <a:srgbClr val="121212"/>
                </a:solidFill>
                <a:effectLst/>
                <a:latin typeface="-apple-system"/>
              </a:rPr>
              <a:t>散度是对称的</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FB1AC910-23CE-46AF-A2C7-772BBCED080A}" type="slidenum">
              <a:rPr lang="zh-CN" altLang="en-US" smtClean="0"/>
              <a:t>33</a:t>
            </a:fld>
            <a:endParaRPr lang="zh-CN" altLang="en-US"/>
          </a:p>
        </p:txBody>
      </p:sp>
    </p:spTree>
    <p:extLst>
      <p:ext uri="{BB962C8B-B14F-4D97-AF65-F5344CB8AC3E}">
        <p14:creationId xmlns:p14="http://schemas.microsoft.com/office/powerpoint/2010/main" val="1674957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P</a:t>
            </a:r>
            <a:r>
              <a:rPr lang="zh-CN" altLang="en-US" b="0" i="0" dirty="0">
                <a:solidFill>
                  <a:srgbClr val="121212"/>
                </a:solidFill>
                <a:effectLst/>
                <a:latin typeface="-apple-system"/>
              </a:rPr>
              <a:t>指的是并行推理，</a:t>
            </a:r>
            <a:r>
              <a:rPr lang="en-US" altLang="zh-CN" b="0" i="0" dirty="0">
                <a:solidFill>
                  <a:srgbClr val="121212"/>
                </a:solidFill>
                <a:effectLst/>
                <a:latin typeface="-apple-system"/>
              </a:rPr>
              <a:t>h</a:t>
            </a:r>
            <a:r>
              <a:rPr lang="zh-CN" altLang="en-US" b="0" i="0" dirty="0">
                <a:solidFill>
                  <a:srgbClr val="121212"/>
                </a:solidFill>
                <a:effectLst/>
                <a:latin typeface="-apple-system"/>
              </a:rPr>
              <a:t>指的是混合推理</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FB1AC910-23CE-46AF-A2C7-772BBCED080A}" type="slidenum">
              <a:rPr lang="zh-CN" altLang="en-US" smtClean="0"/>
              <a:t>34</a:t>
            </a:fld>
            <a:endParaRPr lang="zh-CN" altLang="en-US"/>
          </a:p>
        </p:txBody>
      </p:sp>
    </p:spTree>
    <p:extLst>
      <p:ext uri="{BB962C8B-B14F-4D97-AF65-F5344CB8AC3E}">
        <p14:creationId xmlns:p14="http://schemas.microsoft.com/office/powerpoint/2010/main" val="4279806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最左边是一个单独的学生网络，中间是一个单独的教师网络，最右边是被教育过的学生网络，可以看见右边实现了最清晰的判断</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FB1AC910-23CE-46AF-A2C7-772BBCED080A}" type="slidenum">
              <a:rPr lang="zh-CN" altLang="en-US" smtClean="0"/>
              <a:t>35</a:t>
            </a:fld>
            <a:endParaRPr lang="zh-CN" altLang="en-US"/>
          </a:p>
        </p:txBody>
      </p:sp>
    </p:spTree>
    <p:extLst>
      <p:ext uri="{BB962C8B-B14F-4D97-AF65-F5344CB8AC3E}">
        <p14:creationId xmlns:p14="http://schemas.microsoft.com/office/powerpoint/2010/main" val="78238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最简单的问题其实就是链路预测任务，找一个实体的单跳邻居</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5</a:t>
            </a:fld>
            <a:endParaRPr lang="zh-CN" altLang="en-US"/>
          </a:p>
        </p:txBody>
      </p:sp>
    </p:spTree>
    <p:extLst>
      <p:ext uri="{BB962C8B-B14F-4D97-AF65-F5344CB8AC3E}">
        <p14:creationId xmlns:p14="http://schemas.microsoft.com/office/powerpoint/2010/main" val="309279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6</a:t>
            </a:fld>
            <a:endParaRPr lang="zh-CN" altLang="en-US"/>
          </a:p>
        </p:txBody>
      </p:sp>
    </p:spTree>
    <p:extLst>
      <p:ext uri="{BB962C8B-B14F-4D97-AF65-F5344CB8AC3E}">
        <p14:creationId xmlns:p14="http://schemas.microsoft.com/office/powerpoint/2010/main" val="371670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逻辑抽取后的逻辑表达式是抽象的，</a:t>
            </a:r>
            <a:r>
              <a:rPr lang="en-US" altLang="zh-CN" dirty="0"/>
              <a:t>kB Grounding</a:t>
            </a:r>
            <a:r>
              <a:rPr lang="zh-CN" altLang="en-US" dirty="0"/>
              <a:t>将抽象的逻辑表达式与知识图谱上的实体相绑定，得到一个具体的实例</a:t>
            </a:r>
            <a:endParaRPr lang="en-US" altLang="zh-CN" dirty="0"/>
          </a:p>
          <a:p>
            <a:r>
              <a:rPr lang="zh-CN" altLang="en-US" dirty="0"/>
              <a:t>考虑到端到端的方式更为便利，下面从子图抽取和语义理解总结一下相关的信息抽取方法</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7</a:t>
            </a:fld>
            <a:endParaRPr lang="zh-CN" altLang="en-US"/>
          </a:p>
        </p:txBody>
      </p:sp>
    </p:spTree>
    <p:extLst>
      <p:ext uri="{BB962C8B-B14F-4D97-AF65-F5344CB8AC3E}">
        <p14:creationId xmlns:p14="http://schemas.microsoft.com/office/powerpoint/2010/main" val="350355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8</a:t>
            </a:fld>
            <a:endParaRPr lang="zh-CN" altLang="en-US"/>
          </a:p>
        </p:txBody>
      </p:sp>
    </p:spTree>
    <p:extLst>
      <p:ext uri="{BB962C8B-B14F-4D97-AF65-F5344CB8AC3E}">
        <p14:creationId xmlns:p14="http://schemas.microsoft.com/office/powerpoint/2010/main" val="345026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我们首先从一篇综述出发，介绍一下</a:t>
            </a:r>
            <a:r>
              <a:rPr lang="en-US" altLang="zh-CN" dirty="0"/>
              <a:t>KBQA</a:t>
            </a:r>
            <a:r>
              <a:rPr lang="zh-CN" altLang="en-US" dirty="0"/>
              <a:t>的概念，然后具体介绍几个基于信息检索的算法，前两个针对不完备知识图谱问题，后三个针对复杂语义理解问题</a:t>
            </a:r>
          </a:p>
        </p:txBody>
      </p:sp>
      <p:sp>
        <p:nvSpPr>
          <p:cNvPr id="4" name="灯片编号占位符 3"/>
          <p:cNvSpPr>
            <a:spLocks noGrp="1"/>
          </p:cNvSpPr>
          <p:nvPr>
            <p:ph type="sldNum" sz="quarter" idx="5"/>
          </p:nvPr>
        </p:nvSpPr>
        <p:spPr/>
        <p:txBody>
          <a:bodyPr/>
          <a:lstStyle/>
          <a:p>
            <a:fld id="{FB1AC910-23CE-46AF-A2C7-772BBCED080A}" type="slidenum">
              <a:rPr lang="zh-CN" altLang="en-US" smtClean="0"/>
              <a:t>9</a:t>
            </a:fld>
            <a:endParaRPr lang="zh-CN" altLang="en-US"/>
          </a:p>
        </p:txBody>
      </p:sp>
    </p:spTree>
    <p:extLst>
      <p:ext uri="{BB962C8B-B14F-4D97-AF65-F5344CB8AC3E}">
        <p14:creationId xmlns:p14="http://schemas.microsoft.com/office/powerpoint/2010/main" val="404616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21212"/>
                </a:solidFill>
                <a:effectLst/>
                <a:latin typeface="-apple-system"/>
              </a:rPr>
              <a:t>使用超边融合的文本增强的知识图谱开放域问答</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在传统图结构中，每条边只能连接两个点，而在超图里，超边可以做到同时连接多个点，用一个椭圆来表示</a:t>
            </a:r>
            <a:endParaRPr lang="en-US" altLang="zh-CN" dirty="0"/>
          </a:p>
        </p:txBody>
      </p:sp>
      <p:sp>
        <p:nvSpPr>
          <p:cNvPr id="4" name="灯片编号占位符 3"/>
          <p:cNvSpPr>
            <a:spLocks noGrp="1"/>
          </p:cNvSpPr>
          <p:nvPr>
            <p:ph type="sldNum" sz="quarter" idx="5"/>
          </p:nvPr>
        </p:nvSpPr>
        <p:spPr/>
        <p:txBody>
          <a:bodyPr/>
          <a:lstStyle/>
          <a:p>
            <a:fld id="{FB1AC910-23CE-46AF-A2C7-772BBCED080A}" type="slidenum">
              <a:rPr lang="zh-CN" altLang="en-US" smtClean="0"/>
              <a:t>10</a:t>
            </a:fld>
            <a:endParaRPr lang="zh-CN" altLang="en-US"/>
          </a:p>
        </p:txBody>
      </p:sp>
    </p:spTree>
    <p:extLst>
      <p:ext uri="{BB962C8B-B14F-4D97-AF65-F5344CB8AC3E}">
        <p14:creationId xmlns:p14="http://schemas.microsoft.com/office/powerpoint/2010/main" val="240236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863AB-9C4F-E838-4263-071ACE7B56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7D1BBC-B5C9-DB9D-C97E-5443991C5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4ADD91-9477-0A2D-5EDE-5D82FC7A75FA}"/>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5" name="页脚占位符 4">
            <a:extLst>
              <a:ext uri="{FF2B5EF4-FFF2-40B4-BE49-F238E27FC236}">
                <a16:creationId xmlns:a16="http://schemas.microsoft.com/office/drawing/2014/main" id="{F4B72780-AB91-B9CD-29C1-787756E96F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EE2896-58C7-9D48-FC73-A3CAC9DBEDFE}"/>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331681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1B0DC-28B7-564E-7CB1-0DBCBF91F9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0EC6F6-E564-3CFF-A01F-F7A23FFEDDA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AC3AA0-450B-E2D4-86FD-816ADEC6AC90}"/>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5" name="页脚占位符 4">
            <a:extLst>
              <a:ext uri="{FF2B5EF4-FFF2-40B4-BE49-F238E27FC236}">
                <a16:creationId xmlns:a16="http://schemas.microsoft.com/office/drawing/2014/main" id="{52F22513-DC2B-4737-3260-8675264EE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7C8098-5AE8-8EB8-D737-F566C4C1963F}"/>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28436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450B8C-40B5-90EC-E237-32F382E592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8D35A9-4BF4-8F85-FE06-9896D7E002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998536-3F22-2C2D-E591-2B95D99E42CD}"/>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5" name="页脚占位符 4">
            <a:extLst>
              <a:ext uri="{FF2B5EF4-FFF2-40B4-BE49-F238E27FC236}">
                <a16:creationId xmlns:a16="http://schemas.microsoft.com/office/drawing/2014/main" id="{DCED09E0-A3FF-C0CC-894E-1EE2E8DC09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4D1DBE-46DC-454D-B7DA-A5FE72C0B345}"/>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170284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56876-59FC-F430-787F-45BE4EA2DC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224EA-E768-399D-45BA-7467CC9A45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D632E4-4D68-936C-AA9D-2DBA6006BEE1}"/>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5" name="页脚占位符 4">
            <a:extLst>
              <a:ext uri="{FF2B5EF4-FFF2-40B4-BE49-F238E27FC236}">
                <a16:creationId xmlns:a16="http://schemas.microsoft.com/office/drawing/2014/main" id="{FD9C65AC-E8F3-B60B-341D-1788D719E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65A03D-ED87-6BFC-53D1-9272B16B4F17}"/>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234889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415A1-B96A-BB5B-38B3-853EDB9A94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8DEFC1-133E-56A3-7163-A152E5B10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21D2B3-37AA-CEEF-983B-5F09A1F36F52}"/>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5" name="页脚占位符 4">
            <a:extLst>
              <a:ext uri="{FF2B5EF4-FFF2-40B4-BE49-F238E27FC236}">
                <a16:creationId xmlns:a16="http://schemas.microsoft.com/office/drawing/2014/main" id="{93B7940E-8B5D-C66A-D4D5-D14B542183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DF414E-1415-1155-EC26-570C4806C0BF}"/>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28697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B8E17-3E21-E2DC-8724-97EA98F281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6E915C-4D66-8783-EE8A-AD456E2A36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40784B-7604-EFE0-2023-DD8E8AD56D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BB2174-B3A7-2175-6E40-CE631F7E8072}"/>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6" name="页脚占位符 5">
            <a:extLst>
              <a:ext uri="{FF2B5EF4-FFF2-40B4-BE49-F238E27FC236}">
                <a16:creationId xmlns:a16="http://schemas.microsoft.com/office/drawing/2014/main" id="{0F7561C6-D76E-2D5F-B9D3-6A1663F02F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9EC85D-071B-C8BC-1C91-35DDF26099AB}"/>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114198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45B41-9D10-3F16-18B9-59336D4936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5434A9-81A3-FCC1-2E05-39A2D74C3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2B4A54-4894-A9A1-9C19-01A39692FF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32DDA6-FD3C-781A-52C8-EF7E83404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A87098-E9CF-4B7C-FD6B-01247529D1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32C4C9-04DA-5AC2-CE4B-0D5901FE9EFE}"/>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8" name="页脚占位符 7">
            <a:extLst>
              <a:ext uri="{FF2B5EF4-FFF2-40B4-BE49-F238E27FC236}">
                <a16:creationId xmlns:a16="http://schemas.microsoft.com/office/drawing/2014/main" id="{5798D24A-3BDB-0CC6-302E-E1A75D1501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5E3111-1BE3-C425-E94F-10CCD4F6715E}"/>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251247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126EC-3316-90DC-A59C-6C6513B559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928DCC-3BA3-30BE-1D73-CBC2DBEAA865}"/>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4" name="页脚占位符 3">
            <a:extLst>
              <a:ext uri="{FF2B5EF4-FFF2-40B4-BE49-F238E27FC236}">
                <a16:creationId xmlns:a16="http://schemas.microsoft.com/office/drawing/2014/main" id="{A75E60FE-AB69-1D29-599C-6A0C605A26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7EDD7B-BAF8-AF4B-D46E-D8FC4AA4BB42}"/>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402519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75BA3D-421F-ACB9-ED37-9BC6CA61F961}"/>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3" name="页脚占位符 2">
            <a:extLst>
              <a:ext uri="{FF2B5EF4-FFF2-40B4-BE49-F238E27FC236}">
                <a16:creationId xmlns:a16="http://schemas.microsoft.com/office/drawing/2014/main" id="{628412B1-8391-5C85-752E-B31BB9B102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61C6C9-8579-8688-35AE-3F3450704107}"/>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286127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A376E-192E-94FB-476F-F74AA1B409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0440D2-6A45-BEA9-9676-7174D2715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44324C-4009-6BF1-304F-0675CB581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859DA5-4A7F-09C7-E99A-A5C23E20E89C}"/>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6" name="页脚占位符 5">
            <a:extLst>
              <a:ext uri="{FF2B5EF4-FFF2-40B4-BE49-F238E27FC236}">
                <a16:creationId xmlns:a16="http://schemas.microsoft.com/office/drawing/2014/main" id="{23D6DE4C-C957-894D-2B48-2C52DD396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C6EAD-D0D8-14DC-9FB8-4FF602F82167}"/>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101259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3E2FE-13C7-9B45-9E56-ECBC0E8672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92B253-B8AE-354B-A7FC-6C064CA24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2F8BFF-9EEE-3C69-DD53-BCF378E74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B448D8-D9A5-A0A5-9ECB-E5C26DB757E5}"/>
              </a:ext>
            </a:extLst>
          </p:cNvPr>
          <p:cNvSpPr>
            <a:spLocks noGrp="1"/>
          </p:cNvSpPr>
          <p:nvPr>
            <p:ph type="dt" sz="half" idx="10"/>
          </p:nvPr>
        </p:nvSpPr>
        <p:spPr/>
        <p:txBody>
          <a:bodyPr/>
          <a:lstStyle/>
          <a:p>
            <a:fld id="{579410F4-EEC0-495F-AE71-2BB57170F7C3}" type="datetimeFigureOut">
              <a:rPr lang="zh-CN" altLang="en-US" smtClean="0"/>
              <a:t>2022/6/28</a:t>
            </a:fld>
            <a:endParaRPr lang="zh-CN" altLang="en-US"/>
          </a:p>
        </p:txBody>
      </p:sp>
      <p:sp>
        <p:nvSpPr>
          <p:cNvPr id="6" name="页脚占位符 5">
            <a:extLst>
              <a:ext uri="{FF2B5EF4-FFF2-40B4-BE49-F238E27FC236}">
                <a16:creationId xmlns:a16="http://schemas.microsoft.com/office/drawing/2014/main" id="{61297FEC-350D-BD70-3AA3-B12FB96A9B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E46DA1-00E6-547A-3A96-148D4746BDCC}"/>
              </a:ext>
            </a:extLst>
          </p:cNvPr>
          <p:cNvSpPr>
            <a:spLocks noGrp="1"/>
          </p:cNvSpPr>
          <p:nvPr>
            <p:ph type="sldNum" sz="quarter" idx="12"/>
          </p:nvPr>
        </p:nvSpPr>
        <p:spPr/>
        <p:txBody>
          <a:body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187619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4BC50E-8CE1-1397-0EE2-5B36C70E3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89FDF9-EBFD-C570-B69F-69FEED6C0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AE700A-3975-BD03-1C3F-BDE01A4DC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410F4-EEC0-495F-AE71-2BB57170F7C3}" type="datetimeFigureOut">
              <a:rPr lang="zh-CN" altLang="en-US" smtClean="0"/>
              <a:t>2022/6/28</a:t>
            </a:fld>
            <a:endParaRPr lang="zh-CN" altLang="en-US"/>
          </a:p>
        </p:txBody>
      </p:sp>
      <p:sp>
        <p:nvSpPr>
          <p:cNvPr id="5" name="页脚占位符 4">
            <a:extLst>
              <a:ext uri="{FF2B5EF4-FFF2-40B4-BE49-F238E27FC236}">
                <a16:creationId xmlns:a16="http://schemas.microsoft.com/office/drawing/2014/main" id="{7CE456DD-DA5A-8C8B-EE69-44A6F0FE4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EC3DB3-42B0-815A-97BA-BC0DE5B1B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DDDBA-F970-4629-BC36-8EA9F9734904}" type="slidenum">
              <a:rPr lang="zh-CN" altLang="en-US" smtClean="0"/>
              <a:t>‹#›</a:t>
            </a:fld>
            <a:endParaRPr lang="zh-CN" altLang="en-US"/>
          </a:p>
        </p:txBody>
      </p:sp>
    </p:spTree>
    <p:extLst>
      <p:ext uri="{BB962C8B-B14F-4D97-AF65-F5344CB8AC3E}">
        <p14:creationId xmlns:p14="http://schemas.microsoft.com/office/powerpoint/2010/main" val="338185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63600" y="1737360"/>
            <a:ext cx="10708640" cy="1021080"/>
          </a:xfrm>
        </p:spPr>
        <p:txBody>
          <a:bodyPr>
            <a:normAutofit/>
          </a:bodyPr>
          <a:lstStyle/>
          <a:p>
            <a:r>
              <a:rPr lang="en-US" altLang="zh-CN" sz="4800" dirty="0">
                <a:latin typeface="Times New Roman" panose="02020603050405020304" pitchFamily="18" charset="0"/>
                <a:cs typeface="Times New Roman" panose="02020603050405020304" pitchFamily="18" charset="0"/>
              </a:rPr>
              <a:t>Knowledge Base Question Answering</a:t>
            </a:r>
            <a:endParaRPr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B46A8DF-606F-C5B2-C97B-CD06E4786952}"/>
              </a:ext>
            </a:extLst>
          </p:cNvPr>
          <p:cNvSpPr>
            <a:spLocks noGrp="1"/>
          </p:cNvSpPr>
          <p:nvPr>
            <p:ph type="subTitle" idx="1"/>
          </p:nvPr>
        </p:nvSpPr>
        <p:spPr>
          <a:xfrm>
            <a:off x="1483360" y="3639821"/>
            <a:ext cx="9225280" cy="919480"/>
          </a:xfrm>
        </p:spPr>
        <p:txBody>
          <a:bodyPr>
            <a:normAutofit/>
          </a:bodyPr>
          <a:lstStyle/>
          <a:p>
            <a:r>
              <a:rPr lang="zh-CN" altLang="en-US" sz="4000" dirty="0">
                <a:latin typeface="微软雅黑" panose="020B0503020204020204" pitchFamily="34" charset="-122"/>
                <a:ea typeface="微软雅黑" panose="020B0503020204020204" pitchFamily="34" charset="-122"/>
              </a:rPr>
              <a:t>基于知识库的问答</a:t>
            </a:r>
          </a:p>
        </p:txBody>
      </p:sp>
    </p:spTree>
    <p:extLst>
      <p:ext uri="{BB962C8B-B14F-4D97-AF65-F5344CB8AC3E}">
        <p14:creationId xmlns:p14="http://schemas.microsoft.com/office/powerpoint/2010/main" val="398305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Open Domain Question Answering based on Text Enhanced Knowledge Graph with Hyperedge Infusion</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871200" cy="5171440"/>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动机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：文本拥有比知识图谱更丰富的信息，可用于弥补其不完整性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：模型通过文本中蕴含的语义信息来丰富实体表示，并利用图卷积网络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来更新实体状态；考虑到文本中蕴含着一些结构信息，文本被视作连接实体的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超边，超图卷积网络被用于这一超图形式的文本上的推理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F8C0ADA9-0606-B7E4-53E1-9926AF59D794}"/>
              </a:ext>
            </a:extLst>
          </p:cNvPr>
          <p:cNvPicPr>
            <a:picLocks noChangeAspect="1"/>
          </p:cNvPicPr>
          <p:nvPr/>
        </p:nvPicPr>
        <p:blipFill rotWithShape="1">
          <a:blip r:embed="rId3"/>
          <a:srcRect l="1957" t="2780" r="1944" b="2997"/>
          <a:stretch/>
        </p:blipFill>
        <p:spPr>
          <a:xfrm>
            <a:off x="2593340" y="3087983"/>
            <a:ext cx="7129780" cy="3709058"/>
          </a:xfrm>
          <a:prstGeom prst="rect">
            <a:avLst/>
          </a:prstGeom>
        </p:spPr>
      </p:pic>
    </p:spTree>
    <p:extLst>
      <p:ext uri="{BB962C8B-B14F-4D97-AF65-F5344CB8AC3E}">
        <p14:creationId xmlns:p14="http://schemas.microsoft.com/office/powerpoint/2010/main" val="301942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Open Domain Question Answering based on Text Enhanced Knowledge Graph with Hyperedge Infusion</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6027783" cy="5171440"/>
              </a:xfrm>
            </p:spPr>
            <p:txBody>
              <a:bodyPr>
                <a:normAutofit fontScale="92500" lnSpcReduction="10000"/>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子图构建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给定问题</a:t>
                </a:r>
                <a14:m>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𝑞</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𝑞</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ub>
                        </m:sSub>
                      </m:e>
                    </m:d>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通过已有的检索算法获得子图</a:t>
                </a:r>
                <a14:m>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𝒦</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𝒱</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ℰ</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𝒯</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𝒯</m:t>
                    </m:r>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是三元组</a:t>
                </a:r>
                <a14:m>
                  <m:oMath xmlns:m="http://schemas.openxmlformats.org/officeDocument/2006/math">
                    <m:d>
                      <m:d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d>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的集合。</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相关文本的集合为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𝒟</m:t>
                    </m:r>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𝒟</m:t>
                            </m:r>
                            <m:r>
                              <a:rPr lang="en-US" altLang="zh-CN" i="1" kern="100">
                                <a:latin typeface="Cambria Math" panose="02040503050406030204" pitchFamily="18" charset="0"/>
                                <a:cs typeface="Times New Roman" panose="02020603050405020304" pitchFamily="18" charset="0"/>
                              </a:rPr>
                              <m:t>|</m:t>
                            </m:r>
                          </m:sub>
                        </m:sSub>
                      </m:e>
                    </m:d>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𝑤</m:t>
                            </m:r>
                          </m:e>
                          <m:sub>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sub>
                        </m:sSub>
                      </m:e>
                    </m:d>
                  </m:oMath>
                </a14:m>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文本编码</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给定</a:t>
                </a:r>
                <a14:m>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𝑞</m:t>
                    </m:r>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的嵌入矩阵</a:t>
                </a: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𝐗</m:t>
                        </m:r>
                      </m:e>
                      <m:sub>
                        <m:r>
                          <a:rPr lang="en-US" altLang="zh-CN" i="1">
                            <a:latin typeface="Cambria Math" panose="02040503050406030204" pitchFamily="18" charset="0"/>
                          </a:rPr>
                          <m:t>𝑞</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𝑛</m:t>
                        </m:r>
                      </m:sup>
                    </m:sSup>
                  </m:oMath>
                </a14:m>
                <a:r>
                  <a:rPr lang="zh-CN" altLang="en-US" dirty="0">
                    <a:latin typeface="微软雅黑" panose="020B0503020204020204" pitchFamily="34" charset="-122"/>
                    <a:ea typeface="微软雅黑" panose="020B0503020204020204" pitchFamily="34" charset="-122"/>
                  </a:rPr>
                  <a:t>以</a:t>
                </a:r>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及</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𝑑</m:t>
                    </m:r>
                  </m:oMath>
                </a14:m>
                <a:r>
                  <a:rPr lang="zh-CN" altLang="en-US" dirty="0">
                    <a:latin typeface="微软雅黑" panose="020B0503020204020204" pitchFamily="34" charset="-122"/>
                    <a:ea typeface="微软雅黑" panose="020B0503020204020204" pitchFamily="34" charset="-122"/>
                  </a:rPr>
                  <a:t>的嵌入矩阵</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latin typeface="Cambria Math" panose="02040503050406030204" pitchFamily="18" charset="0"/>
                            <a:cs typeface="Times New Roman" panose="02020603050405020304" pitchFamily="18" charset="0"/>
                          </a:rPr>
                          <m:t>𝐗</m:t>
                        </m:r>
                      </m:e>
                      <m:sub>
                        <m:r>
                          <a:rPr lang="en-US" altLang="zh-CN" i="1" kern="100">
                            <a:latin typeface="Cambria Math" panose="02040503050406030204" pitchFamily="18" charset="0"/>
                            <a:cs typeface="Times New Roman" panose="02020603050405020304" pitchFamily="18" charset="0"/>
                          </a:rPr>
                          <m:t>𝑑</m:t>
                        </m:r>
                      </m:sub>
                    </m:sSub>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ℝ</m:t>
                        </m:r>
                      </m:e>
                      <m: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𝑑</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𝑛</m:t>
                        </m:r>
                      </m:sup>
                    </m:sSup>
                  </m:oMath>
                </a14:m>
                <a:r>
                  <a:rPr lang="zh-CN" altLang="en-US" kern="100" dirty="0">
                    <a:latin typeface="等线" panose="02010600030101010101" pitchFamily="2"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Bi-LSTM</a:t>
                </a: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获得</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𝐇</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𝑞</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𝑞</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sup>
                    </m:sSup>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𝐇</m:t>
                        </m:r>
                      </m:e>
                      <m:sub>
                        <m:r>
                          <a:rPr lang="en-US" altLang="zh-CN" i="1">
                            <a:latin typeface="Cambria Math" panose="02040503050406030204" pitchFamily="18" charset="0"/>
                          </a:rPr>
                          <m:t>𝑑</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h</m:t>
                        </m:r>
                      </m:sup>
                    </m:sSup>
                  </m:oMath>
                </a14:m>
                <a:r>
                  <a:rPr lang="zh-CN" altLang="en-US" dirty="0">
                    <a:latin typeface="微软雅黑" panose="020B0503020204020204" pitchFamily="34" charset="-122"/>
                    <a:ea typeface="微软雅黑" panose="020B0503020204020204" pitchFamily="34" charset="-122"/>
                  </a:rPr>
                  <a:t>，使用如下注</a:t>
                </a:r>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意力机制进行编码</a:t>
                </a:r>
                <a:endParaRPr lang="zh-CN" altLang="zh-CN" dirty="0">
                  <a:latin typeface="微软雅黑" panose="020B0503020204020204" pitchFamily="34" charset="-122"/>
                  <a:ea typeface="微软雅黑" panose="020B0503020204020204" pitchFamily="34" charset="-122"/>
                </a:endParaRPr>
              </a:p>
              <a:p>
                <a:pPr algn="just"/>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lgn="just"/>
                <a:endParaRPr lang="zh-CN" altLang="zh-CN" dirty="0">
                  <a:latin typeface="微软雅黑" panose="020B0503020204020204" pitchFamily="34" charset="-122"/>
                  <a:ea typeface="微软雅黑" panose="020B0503020204020204" pitchFamily="34" charset="-122"/>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6027783" cy="5171440"/>
              </a:xfrm>
              <a:blipFill>
                <a:blip r:embed="rId3"/>
                <a:stretch>
                  <a:fillRect l="-1314" t="-1533" r="-131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BF8FAE9-0162-94E8-5C99-7EA8DC71B291}"/>
              </a:ext>
            </a:extLst>
          </p:cNvPr>
          <p:cNvPicPr>
            <a:picLocks noChangeAspect="1"/>
          </p:cNvPicPr>
          <p:nvPr/>
        </p:nvPicPr>
        <p:blipFill>
          <a:blip r:embed="rId4"/>
          <a:stretch>
            <a:fillRect/>
          </a:stretch>
        </p:blipFill>
        <p:spPr>
          <a:xfrm>
            <a:off x="7433572" y="1145007"/>
            <a:ext cx="4684007" cy="5674360"/>
          </a:xfrm>
          <a:prstGeom prst="rect">
            <a:avLst/>
          </a:prstGeom>
        </p:spPr>
      </p:pic>
      <p:pic>
        <p:nvPicPr>
          <p:cNvPr id="7" name="图片 6">
            <a:extLst>
              <a:ext uri="{FF2B5EF4-FFF2-40B4-BE49-F238E27FC236}">
                <a16:creationId xmlns:a16="http://schemas.microsoft.com/office/drawing/2014/main" id="{B6823B7E-D812-F4C6-1B26-84F6F8943B9E}"/>
              </a:ext>
            </a:extLst>
          </p:cNvPr>
          <p:cNvPicPr>
            <a:picLocks noChangeAspect="1"/>
          </p:cNvPicPr>
          <p:nvPr/>
        </p:nvPicPr>
        <p:blipFill>
          <a:blip r:embed="rId5"/>
          <a:stretch>
            <a:fillRect/>
          </a:stretch>
        </p:blipFill>
        <p:spPr>
          <a:xfrm>
            <a:off x="1073659" y="5687394"/>
            <a:ext cx="5137136" cy="553848"/>
          </a:xfrm>
          <a:prstGeom prst="rect">
            <a:avLst/>
          </a:prstGeom>
        </p:spPr>
      </p:pic>
      <p:pic>
        <p:nvPicPr>
          <p:cNvPr id="10" name="图片 9">
            <a:extLst>
              <a:ext uri="{FF2B5EF4-FFF2-40B4-BE49-F238E27FC236}">
                <a16:creationId xmlns:a16="http://schemas.microsoft.com/office/drawing/2014/main" id="{1D0B9D02-A0A2-C9CD-8708-4A4A89D39326}"/>
              </a:ext>
            </a:extLst>
          </p:cNvPr>
          <p:cNvPicPr>
            <a:picLocks noChangeAspect="1"/>
          </p:cNvPicPr>
          <p:nvPr/>
        </p:nvPicPr>
        <p:blipFill>
          <a:blip r:embed="rId6"/>
          <a:stretch>
            <a:fillRect/>
          </a:stretch>
        </p:blipFill>
        <p:spPr>
          <a:xfrm>
            <a:off x="1038035" y="6276866"/>
            <a:ext cx="6027784" cy="542501"/>
          </a:xfrm>
          <a:prstGeom prst="rect">
            <a:avLst/>
          </a:prstGeom>
        </p:spPr>
      </p:pic>
      <p:sp>
        <p:nvSpPr>
          <p:cNvPr id="12" name="矩形 11">
            <a:extLst>
              <a:ext uri="{FF2B5EF4-FFF2-40B4-BE49-F238E27FC236}">
                <a16:creationId xmlns:a16="http://schemas.microsoft.com/office/drawing/2014/main" id="{05DDD10D-4D82-D89E-9FFE-8E955E9D8F68}"/>
              </a:ext>
            </a:extLst>
          </p:cNvPr>
          <p:cNvSpPr/>
          <p:nvPr/>
        </p:nvSpPr>
        <p:spPr>
          <a:xfrm>
            <a:off x="10519406" y="6135544"/>
            <a:ext cx="1377537" cy="625335"/>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306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Open Domain Question Answering based on Text Enhanced Knowledge Graph with Hyperedge Infusion</a:t>
            </a:r>
          </a:p>
        </p:txBody>
      </p:sp>
      <mc:AlternateContent xmlns:mc="http://schemas.openxmlformats.org/markup-compatibility/2006" xmlns:a14="http://schemas.microsoft.com/office/drawing/2010/main">
        <mc:Choice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5635897"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知识图谱编码</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TransE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模型得到实体</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和关系嵌入</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b="0" i="1" kern="100" smtClean="0">
                            <a:effectLst/>
                            <a:latin typeface="Cambria Math" panose="02040503050406030204" pitchFamily="18" charset="0"/>
                            <a:ea typeface="等线" panose="02010600030101010101" pitchFamily="2" charset="-122"/>
                            <a:cs typeface="Times New Roman" panose="02020603050405020304" pitchFamily="18" charset="0"/>
                          </a:rPr>
                          <m:t>𝑣</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p>
                    </m:sSup>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𝑥</m:t>
                        </m:r>
                      </m:e>
                      <m:sub>
                        <m:r>
                          <a:rPr lang="en-US" altLang="zh-CN" i="1" kern="100">
                            <a:latin typeface="Cambria Math" panose="02040503050406030204" pitchFamily="18" charset="0"/>
                            <a:cs typeface="Times New Roman" panose="02020603050405020304" pitchFamily="18" charset="0"/>
                          </a:rPr>
                          <m:t>𝑟</m:t>
                        </m:r>
                      </m:sub>
                    </m:sSub>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ℝ</m:t>
                        </m:r>
                      </m:e>
                      <m:sup>
                        <m:r>
                          <a:rPr lang="en-US" altLang="zh-CN" i="1" kern="100">
                            <a:latin typeface="Cambria Math" panose="02040503050406030204" pitchFamily="18" charset="0"/>
                            <a:cs typeface="Times New Roman" panose="02020603050405020304" pitchFamily="18" charset="0"/>
                          </a:rPr>
                          <m:t>𝑛</m:t>
                        </m:r>
                        <m:r>
                          <a:rPr lang="en-US" altLang="zh-CN" i="1" kern="100">
                            <a:latin typeface="Cambria Math" panose="02040503050406030204" pitchFamily="18" charset="0"/>
                            <a:cs typeface="Times New Roman" panose="02020603050405020304" pitchFamily="18" charset="0"/>
                          </a:rPr>
                          <m:t>×1</m:t>
                        </m:r>
                      </m:sup>
                    </m:sSup>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，实体</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嵌入直接使用，关系嵌入还包含将关系</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对应的文本编码后的结果与问题相结合</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得到的新嵌入</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5635897" cy="5171440"/>
              </a:xfrm>
              <a:blipFill>
                <a:blip r:embed="rId3"/>
                <a:stretch>
                  <a:fillRect l="-1622" t="-1651" r="-86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95E6B45-096A-E3E4-B704-707618BB4B7B}"/>
              </a:ext>
            </a:extLst>
          </p:cNvPr>
          <p:cNvPicPr>
            <a:picLocks noChangeAspect="1"/>
          </p:cNvPicPr>
          <p:nvPr/>
        </p:nvPicPr>
        <p:blipFill>
          <a:blip r:embed="rId4"/>
          <a:stretch>
            <a:fillRect/>
          </a:stretch>
        </p:blipFill>
        <p:spPr>
          <a:xfrm>
            <a:off x="1026160" y="3716977"/>
            <a:ext cx="5840920" cy="2998519"/>
          </a:xfrm>
          <a:prstGeom prst="rect">
            <a:avLst/>
          </a:prstGeom>
        </p:spPr>
      </p:pic>
      <p:pic>
        <p:nvPicPr>
          <p:cNvPr id="11" name="图片 10">
            <a:extLst>
              <a:ext uri="{FF2B5EF4-FFF2-40B4-BE49-F238E27FC236}">
                <a16:creationId xmlns:a16="http://schemas.microsoft.com/office/drawing/2014/main" id="{8FD6AED4-2B81-1496-7C2C-6095D71E855E}"/>
              </a:ext>
            </a:extLst>
          </p:cNvPr>
          <p:cNvPicPr>
            <a:picLocks noChangeAspect="1"/>
          </p:cNvPicPr>
          <p:nvPr/>
        </p:nvPicPr>
        <p:blipFill>
          <a:blip r:embed="rId5"/>
          <a:stretch>
            <a:fillRect/>
          </a:stretch>
        </p:blipFill>
        <p:spPr>
          <a:xfrm>
            <a:off x="7421689" y="1148015"/>
            <a:ext cx="4684007" cy="5674360"/>
          </a:xfrm>
          <a:prstGeom prst="rect">
            <a:avLst/>
          </a:prstGeom>
        </p:spPr>
      </p:pic>
      <p:sp>
        <p:nvSpPr>
          <p:cNvPr id="12" name="矩形 11">
            <a:extLst>
              <a:ext uri="{FF2B5EF4-FFF2-40B4-BE49-F238E27FC236}">
                <a16:creationId xmlns:a16="http://schemas.microsoft.com/office/drawing/2014/main" id="{DABFB202-D04F-B5DF-6FF1-8945C48E3831}"/>
              </a:ext>
            </a:extLst>
          </p:cNvPr>
          <p:cNvSpPr/>
          <p:nvPr/>
        </p:nvSpPr>
        <p:spPr>
          <a:xfrm>
            <a:off x="7609778" y="6132496"/>
            <a:ext cx="1377537" cy="625335"/>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794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Open Domain Question Answering based on Text Enhanced Knowledge Graph with Hyperedge Infusion</a:t>
            </a:r>
          </a:p>
        </p:txBody>
      </p:sp>
      <mc:AlternateContent xmlns:mc="http://schemas.openxmlformats.org/markup-compatibility/2006" xmlns:a14="http://schemas.microsoft.com/office/drawing/2010/main">
        <mc:Choice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5635897" cy="5171440"/>
              </a:xfrm>
            </p:spPr>
            <p:txBody>
              <a:bodyPr>
                <a:normAutofit/>
              </a:bodyPr>
              <a:lstStyle/>
              <a:p>
                <a:pPr algn="just"/>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GCN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：构造一个二元矩阵</a:t>
                </a:r>
                <a14:m>
                  <m:oMath xmlns:m="http://schemas.openxmlformats.org/officeDocument/2006/math">
                    <m:sSubSup>
                      <m:sSub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𝐌</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sub>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𝑣</m:t>
                        </m:r>
                      </m:sup>
                    </m:sSub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en-US" altLang="zh-CN" sz="2400" b="0" i="1" kern="100" smtClean="0">
                            <a:effectLst/>
                            <a:latin typeface="Cambria Math" panose="02040503050406030204" pitchFamily="18" charset="0"/>
                            <a:ea typeface="等线" panose="02010600030101010101" pitchFamily="2" charset="-122"/>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𝑑</m:t>
                        </m:r>
                        <m:r>
                          <a:rPr lang="en-US" altLang="zh-CN" i="1" kern="100">
                            <a:latin typeface="Cambria Math" panose="02040503050406030204" pitchFamily="18" charset="0"/>
                            <a:cs typeface="Times New Roman" panose="02020603050405020304" pitchFamily="18" charset="0"/>
                          </a:rPr>
                          <m:t>|×1</m:t>
                        </m:r>
                        <m:r>
                          <m:rPr>
                            <m:nor/>
                          </m:rPr>
                          <a:rPr lang="zh-CN" altLang="zh-CN" kern="100" dirty="0">
                            <a:latin typeface="等线" panose="02010600030101010101" pitchFamily="2" charset="-122"/>
                            <a:cs typeface="Times New Roman" panose="02020603050405020304" pitchFamily="18" charset="0"/>
                          </a:rPr>
                          <m:t> </m:t>
                        </m:r>
                      </m:sup>
                    </m:sSup>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实体</a:t>
                </a:r>
                <a14:m>
                  <m:oMath xmlns:m="http://schemas.openxmlformats.org/officeDocument/2006/math">
                    <m:r>
                      <a:rPr lang="en-US" altLang="zh-CN">
                        <a:latin typeface="Cambria Math" panose="02040503050406030204" pitchFamily="18" charset="0"/>
                        <a:ea typeface="微软雅黑" panose="020B0503020204020204" pitchFamily="34" charset="-122"/>
                        <a:cs typeface="Times New Roman" panose="02020603050405020304" pitchFamily="18" charset="0"/>
                      </a:rPr>
                      <m:t>𝑣</m:t>
                    </m:r>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在文档</a:t>
                </a:r>
                <a14:m>
                  <m:oMath xmlns:m="http://schemas.openxmlformats.org/officeDocument/2006/math">
                    <m:r>
                      <a:rPr lang="en-US" altLang="zh-CN">
                        <a:latin typeface="Cambria Math" panose="02040503050406030204" pitchFamily="18" charset="0"/>
                        <a:ea typeface="微软雅黑" panose="020B0503020204020204" pitchFamily="34" charset="-122"/>
                        <a:cs typeface="Times New Roman" panose="02020603050405020304" pitchFamily="18" charset="0"/>
                      </a:rPr>
                      <m:t>𝑑</m:t>
                    </m:r>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中的位置记录下来，然后</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聚合文本信息得到一个新嵌入</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使用注意力机制聚合邻居特征</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5635897" cy="5171440"/>
              </a:xfrm>
              <a:blipFill>
                <a:blip r:embed="rId3"/>
                <a:stretch>
                  <a:fillRect l="-1622" t="-1297" r="-865"/>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8FD6AED4-2B81-1496-7C2C-6095D71E855E}"/>
              </a:ext>
            </a:extLst>
          </p:cNvPr>
          <p:cNvPicPr>
            <a:picLocks noChangeAspect="1"/>
          </p:cNvPicPr>
          <p:nvPr/>
        </p:nvPicPr>
        <p:blipFill>
          <a:blip r:embed="rId4"/>
          <a:stretch>
            <a:fillRect/>
          </a:stretch>
        </p:blipFill>
        <p:spPr>
          <a:xfrm>
            <a:off x="7421689" y="1148015"/>
            <a:ext cx="4684007" cy="5674360"/>
          </a:xfrm>
          <a:prstGeom prst="rect">
            <a:avLst/>
          </a:prstGeom>
        </p:spPr>
      </p:pic>
      <p:sp>
        <p:nvSpPr>
          <p:cNvPr id="12" name="矩形 11">
            <a:extLst>
              <a:ext uri="{FF2B5EF4-FFF2-40B4-BE49-F238E27FC236}">
                <a16:creationId xmlns:a16="http://schemas.microsoft.com/office/drawing/2014/main" id="{DABFB202-D04F-B5DF-6FF1-8945C48E3831}"/>
              </a:ext>
            </a:extLst>
          </p:cNvPr>
          <p:cNvSpPr/>
          <p:nvPr/>
        </p:nvSpPr>
        <p:spPr>
          <a:xfrm>
            <a:off x="7567337" y="4049488"/>
            <a:ext cx="2289182" cy="1541747"/>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E59C885-A07F-CA19-4CA9-FDA4C98AE550}"/>
              </a:ext>
            </a:extLst>
          </p:cNvPr>
          <p:cNvPicPr>
            <a:picLocks noChangeAspect="1"/>
          </p:cNvPicPr>
          <p:nvPr/>
        </p:nvPicPr>
        <p:blipFill>
          <a:blip r:embed="rId5"/>
          <a:stretch>
            <a:fillRect/>
          </a:stretch>
        </p:blipFill>
        <p:spPr>
          <a:xfrm>
            <a:off x="1124407" y="2648196"/>
            <a:ext cx="4678611" cy="1092533"/>
          </a:xfrm>
          <a:prstGeom prst="rect">
            <a:avLst/>
          </a:prstGeom>
        </p:spPr>
      </p:pic>
      <p:pic>
        <p:nvPicPr>
          <p:cNvPr id="7" name="图片 6">
            <a:extLst>
              <a:ext uri="{FF2B5EF4-FFF2-40B4-BE49-F238E27FC236}">
                <a16:creationId xmlns:a16="http://schemas.microsoft.com/office/drawing/2014/main" id="{D9DD7354-BB47-DA34-0EB2-D172C6227230}"/>
              </a:ext>
            </a:extLst>
          </p:cNvPr>
          <p:cNvPicPr>
            <a:picLocks noChangeAspect="1"/>
          </p:cNvPicPr>
          <p:nvPr/>
        </p:nvPicPr>
        <p:blipFill>
          <a:blip r:embed="rId6"/>
          <a:stretch>
            <a:fillRect/>
          </a:stretch>
        </p:blipFill>
        <p:spPr>
          <a:xfrm>
            <a:off x="1148158" y="3678591"/>
            <a:ext cx="4834751" cy="715278"/>
          </a:xfrm>
          <a:prstGeom prst="rect">
            <a:avLst/>
          </a:prstGeom>
        </p:spPr>
      </p:pic>
      <p:pic>
        <p:nvPicPr>
          <p:cNvPr id="10" name="图片 9">
            <a:extLst>
              <a:ext uri="{FF2B5EF4-FFF2-40B4-BE49-F238E27FC236}">
                <a16:creationId xmlns:a16="http://schemas.microsoft.com/office/drawing/2014/main" id="{28EDB9BE-E56D-F60B-5B31-029352D19F41}"/>
              </a:ext>
            </a:extLst>
          </p:cNvPr>
          <p:cNvPicPr>
            <a:picLocks noChangeAspect="1"/>
          </p:cNvPicPr>
          <p:nvPr/>
        </p:nvPicPr>
        <p:blipFill rotWithShape="1">
          <a:blip r:embed="rId7"/>
          <a:srcRect l="1515" r="1357" b="-5071"/>
          <a:stretch/>
        </p:blipFill>
        <p:spPr>
          <a:xfrm>
            <a:off x="1124406" y="5040616"/>
            <a:ext cx="6297283" cy="802044"/>
          </a:xfrm>
          <a:prstGeom prst="rect">
            <a:avLst/>
          </a:prstGeom>
        </p:spPr>
      </p:pic>
      <p:pic>
        <p:nvPicPr>
          <p:cNvPr id="14" name="图片 13">
            <a:extLst>
              <a:ext uri="{FF2B5EF4-FFF2-40B4-BE49-F238E27FC236}">
                <a16:creationId xmlns:a16="http://schemas.microsoft.com/office/drawing/2014/main" id="{8841705A-519D-D4C1-680B-79BA6C60C10D}"/>
              </a:ext>
            </a:extLst>
          </p:cNvPr>
          <p:cNvPicPr>
            <a:picLocks noChangeAspect="1"/>
          </p:cNvPicPr>
          <p:nvPr/>
        </p:nvPicPr>
        <p:blipFill>
          <a:blip r:embed="rId8"/>
          <a:stretch>
            <a:fillRect/>
          </a:stretch>
        </p:blipFill>
        <p:spPr>
          <a:xfrm>
            <a:off x="1148158" y="5905469"/>
            <a:ext cx="3198388" cy="576611"/>
          </a:xfrm>
          <a:prstGeom prst="rect">
            <a:avLst/>
          </a:prstGeom>
        </p:spPr>
      </p:pic>
    </p:spTree>
    <p:extLst>
      <p:ext uri="{BB962C8B-B14F-4D97-AF65-F5344CB8AC3E}">
        <p14:creationId xmlns:p14="http://schemas.microsoft.com/office/powerpoint/2010/main" val="426602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Open Domain Question Answering based on Text Enhanced Knowledge Graph with Hyperedge Infusion</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39"/>
            <a:ext cx="5635897" cy="5873931"/>
          </a:xfrm>
        </p:spPr>
        <p:txBody>
          <a:bodyPr>
            <a:normAutofit/>
          </a:bodyPr>
          <a:lstStyle/>
          <a:p>
            <a:pPr algn="just"/>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HGCN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：首先将文档中对应的所有实体</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的特征聚合，与原始文档的特征结合后</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得到新的超边表示</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然后聚合超边表示更新实体特征</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预测公式为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8FD6AED4-2B81-1496-7C2C-6095D71E855E}"/>
              </a:ext>
            </a:extLst>
          </p:cNvPr>
          <p:cNvPicPr>
            <a:picLocks noChangeAspect="1"/>
          </p:cNvPicPr>
          <p:nvPr/>
        </p:nvPicPr>
        <p:blipFill>
          <a:blip r:embed="rId3"/>
          <a:stretch>
            <a:fillRect/>
          </a:stretch>
        </p:blipFill>
        <p:spPr>
          <a:xfrm>
            <a:off x="7421689" y="1148015"/>
            <a:ext cx="4684007" cy="5674360"/>
          </a:xfrm>
          <a:prstGeom prst="rect">
            <a:avLst/>
          </a:prstGeom>
        </p:spPr>
      </p:pic>
      <p:sp>
        <p:nvSpPr>
          <p:cNvPr id="12" name="矩形 11">
            <a:extLst>
              <a:ext uri="{FF2B5EF4-FFF2-40B4-BE49-F238E27FC236}">
                <a16:creationId xmlns:a16="http://schemas.microsoft.com/office/drawing/2014/main" id="{DABFB202-D04F-B5DF-6FF1-8945C48E3831}"/>
              </a:ext>
            </a:extLst>
          </p:cNvPr>
          <p:cNvSpPr/>
          <p:nvPr/>
        </p:nvSpPr>
        <p:spPr>
          <a:xfrm>
            <a:off x="7591087" y="2054433"/>
            <a:ext cx="2419812" cy="1591292"/>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47BF64F-0E74-BDEF-7601-362D5922D202}"/>
              </a:ext>
            </a:extLst>
          </p:cNvPr>
          <p:cNvPicPr>
            <a:picLocks noChangeAspect="1"/>
          </p:cNvPicPr>
          <p:nvPr/>
        </p:nvPicPr>
        <p:blipFill>
          <a:blip r:embed="rId4"/>
          <a:stretch>
            <a:fillRect/>
          </a:stretch>
        </p:blipFill>
        <p:spPr>
          <a:xfrm>
            <a:off x="1148633" y="2648197"/>
            <a:ext cx="6063116" cy="813460"/>
          </a:xfrm>
          <a:prstGeom prst="rect">
            <a:avLst/>
          </a:prstGeom>
        </p:spPr>
      </p:pic>
      <p:pic>
        <p:nvPicPr>
          <p:cNvPr id="8" name="图片 7">
            <a:extLst>
              <a:ext uri="{FF2B5EF4-FFF2-40B4-BE49-F238E27FC236}">
                <a16:creationId xmlns:a16="http://schemas.microsoft.com/office/drawing/2014/main" id="{AB88D548-2CD0-680B-6C4B-0D0962E21A1B}"/>
              </a:ext>
            </a:extLst>
          </p:cNvPr>
          <p:cNvPicPr>
            <a:picLocks noChangeAspect="1"/>
          </p:cNvPicPr>
          <p:nvPr/>
        </p:nvPicPr>
        <p:blipFill>
          <a:blip r:embed="rId5"/>
          <a:stretch>
            <a:fillRect/>
          </a:stretch>
        </p:blipFill>
        <p:spPr>
          <a:xfrm>
            <a:off x="1148633" y="3382232"/>
            <a:ext cx="2283336" cy="514128"/>
          </a:xfrm>
          <a:prstGeom prst="rect">
            <a:avLst/>
          </a:prstGeom>
        </p:spPr>
      </p:pic>
      <p:pic>
        <p:nvPicPr>
          <p:cNvPr id="15" name="图片 14">
            <a:extLst>
              <a:ext uri="{FF2B5EF4-FFF2-40B4-BE49-F238E27FC236}">
                <a16:creationId xmlns:a16="http://schemas.microsoft.com/office/drawing/2014/main" id="{D661AA05-1BF0-36AF-081C-CBE258CB6E24}"/>
              </a:ext>
            </a:extLst>
          </p:cNvPr>
          <p:cNvPicPr>
            <a:picLocks noChangeAspect="1"/>
          </p:cNvPicPr>
          <p:nvPr/>
        </p:nvPicPr>
        <p:blipFill>
          <a:blip r:embed="rId6"/>
          <a:stretch>
            <a:fillRect/>
          </a:stretch>
        </p:blipFill>
        <p:spPr>
          <a:xfrm>
            <a:off x="1158799" y="4630395"/>
            <a:ext cx="6157920" cy="776493"/>
          </a:xfrm>
          <a:prstGeom prst="rect">
            <a:avLst/>
          </a:prstGeom>
        </p:spPr>
      </p:pic>
      <p:pic>
        <p:nvPicPr>
          <p:cNvPr id="17" name="图片 16">
            <a:extLst>
              <a:ext uri="{FF2B5EF4-FFF2-40B4-BE49-F238E27FC236}">
                <a16:creationId xmlns:a16="http://schemas.microsoft.com/office/drawing/2014/main" id="{361EB783-90E3-325F-405E-8CBAC49F5C45}"/>
              </a:ext>
            </a:extLst>
          </p:cNvPr>
          <p:cNvPicPr>
            <a:picLocks noChangeAspect="1"/>
          </p:cNvPicPr>
          <p:nvPr/>
        </p:nvPicPr>
        <p:blipFill>
          <a:blip r:embed="rId7"/>
          <a:stretch>
            <a:fillRect/>
          </a:stretch>
        </p:blipFill>
        <p:spPr>
          <a:xfrm>
            <a:off x="1184258" y="5420655"/>
            <a:ext cx="2643759" cy="558966"/>
          </a:xfrm>
          <a:prstGeom prst="rect">
            <a:avLst/>
          </a:prstGeom>
        </p:spPr>
      </p:pic>
      <p:pic>
        <p:nvPicPr>
          <p:cNvPr id="19" name="图片 18">
            <a:extLst>
              <a:ext uri="{FF2B5EF4-FFF2-40B4-BE49-F238E27FC236}">
                <a16:creationId xmlns:a16="http://schemas.microsoft.com/office/drawing/2014/main" id="{FB2FA9CE-796A-6D51-1732-EC2D1CD48E58}"/>
              </a:ext>
            </a:extLst>
          </p:cNvPr>
          <p:cNvPicPr>
            <a:picLocks noChangeAspect="1"/>
          </p:cNvPicPr>
          <p:nvPr/>
        </p:nvPicPr>
        <p:blipFill>
          <a:blip r:embed="rId8"/>
          <a:stretch>
            <a:fillRect/>
          </a:stretch>
        </p:blipFill>
        <p:spPr>
          <a:xfrm>
            <a:off x="2857581" y="6140923"/>
            <a:ext cx="3587934" cy="577880"/>
          </a:xfrm>
          <a:prstGeom prst="rect">
            <a:avLst/>
          </a:prstGeom>
        </p:spPr>
      </p:pic>
      <p:sp>
        <p:nvSpPr>
          <p:cNvPr id="20" name="矩形 19">
            <a:extLst>
              <a:ext uri="{FF2B5EF4-FFF2-40B4-BE49-F238E27FC236}">
                <a16:creationId xmlns:a16="http://schemas.microsoft.com/office/drawing/2014/main" id="{217409E6-260B-7534-18FD-6D6F59FBFAB0}"/>
              </a:ext>
            </a:extLst>
          </p:cNvPr>
          <p:cNvSpPr/>
          <p:nvPr/>
        </p:nvSpPr>
        <p:spPr>
          <a:xfrm>
            <a:off x="8553786" y="1171764"/>
            <a:ext cx="2312136" cy="513081"/>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798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Open Domain Question Answering based on Text Enhanced Knowledge Graph with Hyperedge Infusion</a:t>
            </a:r>
          </a:p>
        </p:txBody>
      </p:sp>
      <p:pic>
        <p:nvPicPr>
          <p:cNvPr id="5" name="图片 4">
            <a:extLst>
              <a:ext uri="{FF2B5EF4-FFF2-40B4-BE49-F238E27FC236}">
                <a16:creationId xmlns:a16="http://schemas.microsoft.com/office/drawing/2014/main" id="{89CCB147-975F-2419-37EC-747994B2E51D}"/>
              </a:ext>
            </a:extLst>
          </p:cNvPr>
          <p:cNvPicPr>
            <a:picLocks noChangeAspect="1"/>
          </p:cNvPicPr>
          <p:nvPr/>
        </p:nvPicPr>
        <p:blipFill>
          <a:blip r:embed="rId3"/>
          <a:stretch>
            <a:fillRect/>
          </a:stretch>
        </p:blipFill>
        <p:spPr>
          <a:xfrm>
            <a:off x="337551" y="2952560"/>
            <a:ext cx="6228865" cy="3234880"/>
          </a:xfrm>
          <a:prstGeom prst="rect">
            <a:avLst/>
          </a:prstGeom>
        </p:spPr>
      </p:pic>
      <p:pic>
        <p:nvPicPr>
          <p:cNvPr id="7" name="图片 6">
            <a:extLst>
              <a:ext uri="{FF2B5EF4-FFF2-40B4-BE49-F238E27FC236}">
                <a16:creationId xmlns:a16="http://schemas.microsoft.com/office/drawing/2014/main" id="{225FDB99-10C6-90EB-D6F0-262A96EC27D5}"/>
              </a:ext>
            </a:extLst>
          </p:cNvPr>
          <p:cNvPicPr>
            <a:picLocks noChangeAspect="1"/>
          </p:cNvPicPr>
          <p:nvPr/>
        </p:nvPicPr>
        <p:blipFill>
          <a:blip r:embed="rId4"/>
          <a:stretch>
            <a:fillRect/>
          </a:stretch>
        </p:blipFill>
        <p:spPr>
          <a:xfrm>
            <a:off x="1026160" y="1487604"/>
            <a:ext cx="10105493" cy="1133920"/>
          </a:xfrm>
          <a:prstGeom prst="rect">
            <a:avLst/>
          </a:prstGeom>
        </p:spPr>
      </p:pic>
      <p:pic>
        <p:nvPicPr>
          <p:cNvPr id="13" name="图片 12">
            <a:extLst>
              <a:ext uri="{FF2B5EF4-FFF2-40B4-BE49-F238E27FC236}">
                <a16:creationId xmlns:a16="http://schemas.microsoft.com/office/drawing/2014/main" id="{4C3E00C5-0F56-5834-CA5E-599BFFA85D39}"/>
              </a:ext>
            </a:extLst>
          </p:cNvPr>
          <p:cNvPicPr>
            <a:picLocks noChangeAspect="1"/>
          </p:cNvPicPr>
          <p:nvPr/>
        </p:nvPicPr>
        <p:blipFill>
          <a:blip r:embed="rId5"/>
          <a:stretch>
            <a:fillRect/>
          </a:stretch>
        </p:blipFill>
        <p:spPr>
          <a:xfrm>
            <a:off x="6568882" y="3151515"/>
            <a:ext cx="5285567" cy="3035925"/>
          </a:xfrm>
          <a:prstGeom prst="rect">
            <a:avLst/>
          </a:prstGeom>
        </p:spPr>
      </p:pic>
    </p:spTree>
    <p:extLst>
      <p:ext uri="{BB962C8B-B14F-4D97-AF65-F5344CB8AC3E}">
        <p14:creationId xmlns:p14="http://schemas.microsoft.com/office/powerpoint/2010/main" val="98473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871200" cy="5171440"/>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动机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：与知识图谱相关的额外文本难以获得，子图范围可能不够大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：将知识图谱补全任务的表征算法与问答算法相结合，无需生</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成子图和相关文本</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8DDEFEDC-69D1-9402-6C0C-7E7BC384ADD8}"/>
              </a:ext>
            </a:extLst>
          </p:cNvPr>
          <p:cNvPicPr>
            <a:picLocks noChangeAspect="1"/>
          </p:cNvPicPr>
          <p:nvPr/>
        </p:nvPicPr>
        <p:blipFill rotWithShape="1">
          <a:blip r:embed="rId3"/>
          <a:srcRect l="-1" t="3101" r="1089" b="2481"/>
          <a:stretch/>
        </p:blipFill>
        <p:spPr>
          <a:xfrm>
            <a:off x="2637076" y="3093326"/>
            <a:ext cx="6917847" cy="3764674"/>
          </a:xfrm>
          <a:prstGeom prst="rect">
            <a:avLst/>
          </a:prstGeom>
        </p:spPr>
      </p:pic>
    </p:spTree>
    <p:extLst>
      <p:ext uri="{BB962C8B-B14F-4D97-AF65-F5344CB8AC3E}">
        <p14:creationId xmlns:p14="http://schemas.microsoft.com/office/powerpoint/2010/main" val="215476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xmlns:a14="http://schemas.microsoft.com/office/drawing/2010/main">
        <mc:Choice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409778" cy="5171440"/>
              </a:xfrm>
            </p:spPr>
            <p:txBody>
              <a:bodyPr>
                <a:normAutofit/>
              </a:bodyPr>
              <a:lstStyle/>
              <a:p>
                <a:pPr marL="342900" indent="-342900" algn="just">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符号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：知识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图谱</a:t>
                </a:r>
                <a14:m>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𝒢</m:t>
                    </m:r>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中所有可能的事实为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𝒦</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ℰ</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ℛ</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ℰ</m:t>
                    </m:r>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，给定问题</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𝑞</m:t>
                    </m:r>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和头实</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体</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ℰ</m:t>
                    </m:r>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，目标是找到答案对应的尾实体</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𝑡</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ℰ</m:t>
                    </m:r>
                  </m:oMath>
                </a14:m>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：知识图谱编码模块、问题编码模块、损失函数模块、答案筛选模块</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10409778" cy="5171440"/>
              </a:xfrm>
              <a:blipFill>
                <a:blip r:embed="rId3"/>
                <a:stretch>
                  <a:fillRect l="-878" t="-165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85CA9A8-1925-ED42-9939-332C7C7D20B0}"/>
              </a:ext>
            </a:extLst>
          </p:cNvPr>
          <p:cNvPicPr>
            <a:picLocks noChangeAspect="1"/>
          </p:cNvPicPr>
          <p:nvPr/>
        </p:nvPicPr>
        <p:blipFill>
          <a:blip r:embed="rId4"/>
          <a:stretch>
            <a:fillRect/>
          </a:stretch>
        </p:blipFill>
        <p:spPr>
          <a:xfrm>
            <a:off x="1736500" y="2634371"/>
            <a:ext cx="9429339" cy="4223630"/>
          </a:xfrm>
          <a:prstGeom prst="rect">
            <a:avLst/>
          </a:prstGeom>
        </p:spPr>
      </p:pic>
    </p:spTree>
    <p:extLst>
      <p:ext uri="{BB962C8B-B14F-4D97-AF65-F5344CB8AC3E}">
        <p14:creationId xmlns:p14="http://schemas.microsoft.com/office/powerpoint/2010/main" val="155998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xmlns:a14="http://schemas.microsoft.com/office/drawing/2010/main">
        <mc:Choice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409778" cy="5171440"/>
              </a:xfrm>
            </p:spPr>
            <p:txBody>
              <a:bodyPr>
                <a:normAutofit/>
              </a:bodyPr>
              <a:lstStyle/>
              <a:p>
                <a:pPr marL="342900" indent="-342900" algn="just">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知识图谱编码模块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：直接使用复数空间的知识图谱表示模型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ComplEx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得到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知识图谱上所有实体和关系的</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嵌入</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ℂ</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sup>
                    </m:sSup>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，学习到的嵌入在后期被冻</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结或者允许微调</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10409778" cy="5171440"/>
              </a:xfrm>
              <a:blipFill>
                <a:blip r:embed="rId3"/>
                <a:stretch>
                  <a:fillRect l="-878" t="-165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2B0A0B9-7EC4-0E95-D6C0-1B64C1B0FB75}"/>
              </a:ext>
            </a:extLst>
          </p:cNvPr>
          <p:cNvPicPr>
            <a:picLocks noChangeAspect="1"/>
          </p:cNvPicPr>
          <p:nvPr/>
        </p:nvPicPr>
        <p:blipFill>
          <a:blip r:embed="rId4"/>
          <a:stretch>
            <a:fillRect/>
          </a:stretch>
        </p:blipFill>
        <p:spPr>
          <a:xfrm>
            <a:off x="2865766" y="2666785"/>
            <a:ext cx="7880755" cy="4191215"/>
          </a:xfrm>
          <a:prstGeom prst="rect">
            <a:avLst/>
          </a:prstGeom>
        </p:spPr>
      </p:pic>
    </p:spTree>
    <p:extLst>
      <p:ext uri="{BB962C8B-B14F-4D97-AF65-F5344CB8AC3E}">
        <p14:creationId xmlns:p14="http://schemas.microsoft.com/office/powerpoint/2010/main" val="266388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xmlns:a14="http://schemas.microsoft.com/office/drawing/2010/main">
        <mc:Choice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409778" cy="5171440"/>
              </a:xfrm>
            </p:spPr>
            <p:txBody>
              <a:bodyPr>
                <a:normAutofit/>
              </a:bodyPr>
              <a:lstStyle/>
              <a:p>
                <a:pPr marL="342900" indent="-342900" algn="just">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问题编码模块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RoBERTa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预训练语言模型将问题</a:t>
                </a:r>
                <a14:m>
                  <m:oMath xmlns:m="http://schemas.openxmlformats.org/officeDocument/2006/math">
                    <m:r>
                      <a:rPr lang="en-US" altLang="zh-CN" i="1" kern="100" smtClean="0">
                        <a:latin typeface="Cambria Math" panose="02040503050406030204" pitchFamily="18" charset="0"/>
                        <a:cs typeface="Times New Roman" panose="02020603050405020304" pitchFamily="18" charset="0"/>
                      </a:rPr>
                      <m:t>𝑞</m:t>
                    </m:r>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转换为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768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维度的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向量，通过</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层全连接层得到其向量表示</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𝑞</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ℂ</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sup>
                    </m:sSup>
                  </m:oMath>
                </a14:m>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损失函数：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将损失函数中的关系嵌入替换为</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𝑞</m:t>
                        </m:r>
                      </m:sub>
                    </m:sSub>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，公式为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10409778" cy="5171440"/>
              </a:xfrm>
              <a:blipFill>
                <a:blip r:embed="rId3"/>
                <a:stretch>
                  <a:fillRect l="-878" t="-165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B66EBA6-81E8-DD32-DB0E-977082096FB8}"/>
              </a:ext>
            </a:extLst>
          </p:cNvPr>
          <p:cNvPicPr>
            <a:picLocks noChangeAspect="1"/>
          </p:cNvPicPr>
          <p:nvPr/>
        </p:nvPicPr>
        <p:blipFill>
          <a:blip r:embed="rId4"/>
          <a:stretch>
            <a:fillRect/>
          </a:stretch>
        </p:blipFill>
        <p:spPr>
          <a:xfrm>
            <a:off x="2510942" y="3298136"/>
            <a:ext cx="7170115" cy="3496172"/>
          </a:xfrm>
          <a:prstGeom prst="rect">
            <a:avLst/>
          </a:prstGeom>
        </p:spPr>
      </p:pic>
      <p:pic>
        <p:nvPicPr>
          <p:cNvPr id="10" name="图片 9">
            <a:extLst>
              <a:ext uri="{FF2B5EF4-FFF2-40B4-BE49-F238E27FC236}">
                <a16:creationId xmlns:a16="http://schemas.microsoft.com/office/drawing/2014/main" id="{28CC0EBD-369E-877B-4BB4-8E6EE69CEAA2}"/>
              </a:ext>
            </a:extLst>
          </p:cNvPr>
          <p:cNvPicPr>
            <a:picLocks noChangeAspect="1"/>
          </p:cNvPicPr>
          <p:nvPr/>
        </p:nvPicPr>
        <p:blipFill>
          <a:blip r:embed="rId5"/>
          <a:stretch>
            <a:fillRect/>
          </a:stretch>
        </p:blipFill>
        <p:spPr>
          <a:xfrm>
            <a:off x="1366362" y="2681345"/>
            <a:ext cx="3573773" cy="444383"/>
          </a:xfrm>
          <a:prstGeom prst="rect">
            <a:avLst/>
          </a:prstGeom>
        </p:spPr>
      </p:pic>
      <p:pic>
        <p:nvPicPr>
          <p:cNvPr id="12" name="图片 11">
            <a:extLst>
              <a:ext uri="{FF2B5EF4-FFF2-40B4-BE49-F238E27FC236}">
                <a16:creationId xmlns:a16="http://schemas.microsoft.com/office/drawing/2014/main" id="{9D001275-56F8-1843-E75B-3C85E2B81A38}"/>
              </a:ext>
            </a:extLst>
          </p:cNvPr>
          <p:cNvPicPr>
            <a:picLocks noChangeAspect="1"/>
          </p:cNvPicPr>
          <p:nvPr/>
        </p:nvPicPr>
        <p:blipFill>
          <a:blip r:embed="rId6"/>
          <a:stretch>
            <a:fillRect/>
          </a:stretch>
        </p:blipFill>
        <p:spPr>
          <a:xfrm>
            <a:off x="5400708" y="2705095"/>
            <a:ext cx="3672267" cy="444383"/>
          </a:xfrm>
          <a:prstGeom prst="rect">
            <a:avLst/>
          </a:prstGeom>
        </p:spPr>
      </p:pic>
    </p:spTree>
    <p:extLst>
      <p:ext uri="{BB962C8B-B14F-4D97-AF65-F5344CB8AC3E}">
        <p14:creationId xmlns:p14="http://schemas.microsoft.com/office/powerpoint/2010/main" val="82584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相关论文列表</a:t>
            </a:r>
          </a:p>
        </p:txBody>
      </p:sp>
      <p:sp>
        <p:nvSpPr>
          <p:cNvPr id="5" name="副标题 4">
            <a:extLst>
              <a:ext uri="{FF2B5EF4-FFF2-40B4-BE49-F238E27FC236}">
                <a16:creationId xmlns:a16="http://schemas.microsoft.com/office/drawing/2014/main" id="{3FED2236-959A-4CAB-48C2-C8301CAA8982}"/>
              </a:ext>
            </a:extLst>
          </p:cNvPr>
          <p:cNvSpPr>
            <a:spLocks noGrp="1"/>
          </p:cNvSpPr>
          <p:nvPr>
            <p:ph type="subTitle" idx="1"/>
          </p:nvPr>
        </p:nvSpPr>
        <p:spPr>
          <a:xfrm>
            <a:off x="741680" y="1341120"/>
            <a:ext cx="11318240" cy="5171440"/>
          </a:xfrm>
        </p:spPr>
        <p:txBody>
          <a:bodyPr>
            <a:normAutofit/>
          </a:bodyPr>
          <a:lstStyle/>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IJCAI 2021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 Survey on Complex Knowledge Base Question Answering: Methods, </a:t>
            </a:r>
          </a:p>
          <a:p>
            <a:pPr algn="l"/>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Challenges and Solutions</a:t>
            </a: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EMNLP 2020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Open Domain Question Answering based on Text Enhanced Knowledge </a:t>
            </a:r>
          </a:p>
          <a:p>
            <a:pPr algn="l"/>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Graph with Hyperedge Infusion</a:t>
            </a: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ACL 2020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Improving Multi-hop Question Answering over Knowledge Graphs using </a:t>
            </a:r>
          </a:p>
          <a:p>
            <a:pPr algn="l"/>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Knowledge Base Embeddings</a:t>
            </a: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COLING 2018</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An Interpretable Reasoning Network for Multi-Relation Question </a:t>
            </a:r>
          </a:p>
          <a:p>
            <a:pPr algn="l"/>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Answering</a:t>
            </a: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WSDM 2021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Improving Multi-hop Knowledge Base Question Answering by Learning </a:t>
            </a:r>
          </a:p>
          <a:p>
            <a:pPr algn="l"/>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Intermediate Supervision Signals</a:t>
            </a:r>
          </a:p>
        </p:txBody>
      </p:sp>
    </p:spTree>
    <p:extLst>
      <p:ext uri="{BB962C8B-B14F-4D97-AF65-F5344CB8AC3E}">
        <p14:creationId xmlns:p14="http://schemas.microsoft.com/office/powerpoint/2010/main" val="31318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xmlns:a14="http://schemas.microsoft.com/office/drawing/2010/main">
        <mc:Choice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409778" cy="5171440"/>
              </a:xfrm>
            </p:spPr>
            <p:txBody>
              <a:bodyPr>
                <a:normAutofit/>
              </a:bodyPr>
              <a:lstStyle/>
              <a:p>
                <a:pPr marL="342900" indent="-342900" algn="just">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答案筛选模块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问题</a:t>
                </a:r>
                <a14:m>
                  <m:oMath xmlns:m="http://schemas.openxmlformats.org/officeDocument/2006/math">
                    <m:r>
                      <a:rPr lang="en-US" altLang="zh-CN" i="1" kern="100" smtClean="0">
                        <a:latin typeface="Cambria Math" panose="02040503050406030204" pitchFamily="18" charset="0"/>
                        <a:cs typeface="Times New Roman" panose="02020603050405020304" pitchFamily="18" charset="0"/>
                      </a:rPr>
                      <m:t>𝑞</m:t>
                    </m:r>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预处理得到</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&lt;</m:t>
                        </m:r>
                        <m:r>
                          <a:rPr lang="en-US" altLang="zh-CN" i="1">
                            <a:latin typeface="Cambria Math" panose="02040503050406030204" pitchFamily="18" charset="0"/>
                          </a:rPr>
                          <m:t>𝑠</m:t>
                        </m:r>
                        <m:r>
                          <a:rPr lang="en-US" altLang="zh-CN" i="1">
                            <a:latin typeface="Cambria Math" panose="02040503050406030204" pitchFamily="18" charset="0"/>
                          </a:rPr>
                          <m:t>&gt;,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sub>
                        </m:sSub>
                        <m:r>
                          <a:rPr lang="en-US" altLang="zh-CN" i="1">
                            <a:latin typeface="Cambria Math" panose="02040503050406030204" pitchFamily="18" charset="0"/>
                          </a:rPr>
                          <m:t>,&lt;/</m:t>
                        </m:r>
                        <m:r>
                          <a:rPr lang="en-US" altLang="zh-CN" i="1">
                            <a:latin typeface="Cambria Math" panose="02040503050406030204" pitchFamily="18" charset="0"/>
                          </a:rPr>
                          <m:t>𝑠</m:t>
                        </m:r>
                        <m:r>
                          <a:rPr lang="en-US" altLang="zh-CN" i="1">
                            <a:latin typeface="Cambria Math" panose="02040503050406030204" pitchFamily="18" charset="0"/>
                          </a:rPr>
                          <m:t>&gt;</m:t>
                        </m:r>
                      </m:e>
                    </m:d>
                    <m:r>
                      <a:rPr lang="zh-CN" altLang="en-US" i="1">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关系</a:t>
                </a:r>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嵌入为</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m:t>
                        </m:r>
                      </m:sub>
                    </m:sSub>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，则特定问题下的关系得分为</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将得分＞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0.5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的关系集合记做</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ℛ</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sub>
                    </m:sSub>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，对于通过上一步得分函数计算出来的候选</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尾实体，计算它们到头实体的最短路径，得到路径里面包含关系的集合</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ℛ</m:t>
                        </m:r>
                      </m:e>
                      <m:sub>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up>
                        </m:sSup>
                      </m:sub>
                    </m:sSub>
                  </m:oMath>
                </a14:m>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dirty="0"/>
              </a:p>
            </p:txBody>
          </p:sp>
        </mc:Choice>
        <mc:Fallback xmlns="">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10409778" cy="5171440"/>
              </a:xfrm>
              <a:blipFill>
                <a:blip r:embed="rId3"/>
                <a:stretch>
                  <a:fillRect l="-878" t="-94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813AFEE-A13D-293A-B30E-69877B9BDBD7}"/>
              </a:ext>
            </a:extLst>
          </p:cNvPr>
          <p:cNvPicPr>
            <a:picLocks noChangeAspect="1"/>
          </p:cNvPicPr>
          <p:nvPr/>
        </p:nvPicPr>
        <p:blipFill>
          <a:blip r:embed="rId4"/>
          <a:stretch>
            <a:fillRect/>
          </a:stretch>
        </p:blipFill>
        <p:spPr>
          <a:xfrm>
            <a:off x="1161685" y="2363290"/>
            <a:ext cx="3136783" cy="426951"/>
          </a:xfrm>
          <a:prstGeom prst="rect">
            <a:avLst/>
          </a:prstGeom>
        </p:spPr>
      </p:pic>
      <p:pic>
        <p:nvPicPr>
          <p:cNvPr id="6" name="图片 5">
            <a:extLst>
              <a:ext uri="{FF2B5EF4-FFF2-40B4-BE49-F238E27FC236}">
                <a16:creationId xmlns:a16="http://schemas.microsoft.com/office/drawing/2014/main" id="{3AB8ACB2-AB2B-5790-B14D-4B56AEBD760A}"/>
              </a:ext>
            </a:extLst>
          </p:cNvPr>
          <p:cNvPicPr>
            <a:picLocks noChangeAspect="1"/>
          </p:cNvPicPr>
          <p:nvPr/>
        </p:nvPicPr>
        <p:blipFill>
          <a:blip r:embed="rId5"/>
          <a:stretch>
            <a:fillRect/>
          </a:stretch>
        </p:blipFill>
        <p:spPr>
          <a:xfrm>
            <a:off x="1173560" y="2942772"/>
            <a:ext cx="3740728" cy="491662"/>
          </a:xfrm>
          <a:prstGeom prst="rect">
            <a:avLst/>
          </a:prstGeom>
        </p:spPr>
      </p:pic>
      <p:pic>
        <p:nvPicPr>
          <p:cNvPr id="14" name="图片 13">
            <a:extLst>
              <a:ext uri="{FF2B5EF4-FFF2-40B4-BE49-F238E27FC236}">
                <a16:creationId xmlns:a16="http://schemas.microsoft.com/office/drawing/2014/main" id="{4A6ECBFA-E2EC-BA95-9E8F-40CC6594A980}"/>
              </a:ext>
            </a:extLst>
          </p:cNvPr>
          <p:cNvPicPr>
            <a:picLocks noChangeAspect="1"/>
          </p:cNvPicPr>
          <p:nvPr/>
        </p:nvPicPr>
        <p:blipFill>
          <a:blip r:embed="rId6"/>
          <a:stretch>
            <a:fillRect/>
          </a:stretch>
        </p:blipFill>
        <p:spPr>
          <a:xfrm>
            <a:off x="1173560" y="4901583"/>
            <a:ext cx="3664652" cy="384686"/>
          </a:xfrm>
          <a:prstGeom prst="rect">
            <a:avLst/>
          </a:prstGeom>
        </p:spPr>
      </p:pic>
      <p:pic>
        <p:nvPicPr>
          <p:cNvPr id="16" name="图片 15">
            <a:extLst>
              <a:ext uri="{FF2B5EF4-FFF2-40B4-BE49-F238E27FC236}">
                <a16:creationId xmlns:a16="http://schemas.microsoft.com/office/drawing/2014/main" id="{C40058B6-EE90-3072-275A-3BD8147A0259}"/>
              </a:ext>
            </a:extLst>
          </p:cNvPr>
          <p:cNvPicPr>
            <a:picLocks noChangeAspect="1"/>
          </p:cNvPicPr>
          <p:nvPr/>
        </p:nvPicPr>
        <p:blipFill>
          <a:blip r:embed="rId7"/>
          <a:stretch>
            <a:fillRect/>
          </a:stretch>
        </p:blipFill>
        <p:spPr>
          <a:xfrm>
            <a:off x="1173560" y="5547360"/>
            <a:ext cx="7020415" cy="685326"/>
          </a:xfrm>
          <a:prstGeom prst="rect">
            <a:avLst/>
          </a:prstGeom>
        </p:spPr>
      </p:pic>
    </p:spTree>
    <p:extLst>
      <p:ext uri="{BB962C8B-B14F-4D97-AF65-F5344CB8AC3E}">
        <p14:creationId xmlns:p14="http://schemas.microsoft.com/office/powerpoint/2010/main" val="4195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409778" cy="5171440"/>
          </a:xfrm>
        </p:spPr>
        <p:txBody>
          <a:bodyPr>
            <a:normAutofit/>
          </a:bodyPr>
          <a:lstStyle/>
          <a:p>
            <a:pPr marL="342900" indent="-34290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论文对知识图谱的每个三元组以</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的概率进行删除，形成的新数据集命名</a:t>
            </a:r>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KG-50</a:t>
            </a:r>
            <a:r>
              <a:rPr lang="zh-CN" altLang="en-US" dirty="0">
                <a:latin typeface="微软雅黑" panose="020B0503020204020204" pitchFamily="34" charset="-122"/>
                <a:ea typeface="微软雅黑" panose="020B0503020204020204" pitchFamily="34" charset="-122"/>
              </a:rPr>
              <a:t>，原始的为 </a:t>
            </a:r>
            <a:r>
              <a:rPr lang="en-US" altLang="zh-CN" dirty="0">
                <a:latin typeface="微软雅黑" panose="020B0503020204020204" pitchFamily="34" charset="-122"/>
                <a:ea typeface="微软雅黑" panose="020B0503020204020204" pitchFamily="34" charset="-122"/>
              </a:rPr>
              <a:t>KG-Full</a:t>
            </a:r>
            <a:r>
              <a:rPr lang="zh-CN" altLang="en-US" dirty="0">
                <a:latin typeface="微软雅黑" panose="020B0503020204020204" pitchFamily="34" charset="-122"/>
                <a:ea typeface="微软雅黑" panose="020B0503020204020204" pitchFamily="34" charset="-122"/>
              </a:rPr>
              <a:t>，以观察其在不完备数据集上的效果</a:t>
            </a:r>
            <a:endParaRPr lang="zh-CN"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5E3E0497-9B58-6B02-1A1D-DAEAAAC96311}"/>
              </a:ext>
            </a:extLst>
          </p:cNvPr>
          <p:cNvPicPr>
            <a:picLocks noChangeAspect="1"/>
          </p:cNvPicPr>
          <p:nvPr/>
        </p:nvPicPr>
        <p:blipFill>
          <a:blip r:embed="rId3"/>
          <a:stretch>
            <a:fillRect/>
          </a:stretch>
        </p:blipFill>
        <p:spPr>
          <a:xfrm>
            <a:off x="1787644" y="2146464"/>
            <a:ext cx="8616712" cy="2565071"/>
          </a:xfrm>
          <a:prstGeom prst="rect">
            <a:avLst/>
          </a:prstGeom>
        </p:spPr>
      </p:pic>
      <p:pic>
        <p:nvPicPr>
          <p:cNvPr id="8" name="图片 7">
            <a:extLst>
              <a:ext uri="{FF2B5EF4-FFF2-40B4-BE49-F238E27FC236}">
                <a16:creationId xmlns:a16="http://schemas.microsoft.com/office/drawing/2014/main" id="{C3400F01-2BC8-E1D2-3FD6-F35F0788A776}"/>
              </a:ext>
            </a:extLst>
          </p:cNvPr>
          <p:cNvPicPr>
            <a:picLocks noChangeAspect="1"/>
          </p:cNvPicPr>
          <p:nvPr/>
        </p:nvPicPr>
        <p:blipFill>
          <a:blip r:embed="rId4"/>
          <a:stretch>
            <a:fillRect/>
          </a:stretch>
        </p:blipFill>
        <p:spPr>
          <a:xfrm>
            <a:off x="3208678" y="4757189"/>
            <a:ext cx="6469712" cy="1967064"/>
          </a:xfrm>
          <a:prstGeom prst="rect">
            <a:avLst/>
          </a:prstGeom>
        </p:spPr>
      </p:pic>
    </p:spTree>
    <p:extLst>
      <p:ext uri="{BB962C8B-B14F-4D97-AF65-F5344CB8AC3E}">
        <p14:creationId xmlns:p14="http://schemas.microsoft.com/office/powerpoint/2010/main" val="356794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83045" y="516181"/>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An Interpretable Reasoning Network for Multi-Relation Question Answering</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59" y="1501234"/>
                <a:ext cx="10730411" cy="5356765"/>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动机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：现有的端到端模型是黑盒模型，缺乏可解释性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：推理模块在推理的每个步骤决定问题的哪一部分应该被分析，并预测</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知识图谱上与这一部分相对应的关系，该关系被用于更新问题的表示，以及辅</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助下一跳的预测</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符号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KBQA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中的问题可以分为两类，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路径问题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是可以用单条路径回答的问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题，如</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𝑠</m:t>
                        </m:r>
                      </m:sub>
                    </m:sSub>
                    <m:limUpp>
                      <m:limUppPr>
                        <m:ctrlPr>
                          <a:rPr lang="zh-CN" altLang="zh-CN" i="1">
                            <a:effectLst/>
                            <a:latin typeface="Cambria Math" panose="02040503050406030204" pitchFamily="18" charset="0"/>
                            <a:ea typeface="Cambria Math" panose="02040503050406030204" pitchFamily="18" charset="0"/>
                          </a:rPr>
                        </m:ctrlPr>
                      </m:limUp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e>
                      <m:lim>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1</m:t>
                            </m:r>
                          </m:sub>
                        </m:sSub>
                      </m:lim>
                    </m:limUpp>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1</m:t>
                        </m:r>
                      </m:sub>
                    </m:sSub>
                    <m:limUpp>
                      <m:limUppPr>
                        <m:ctrlPr>
                          <a:rPr lang="zh-CN" altLang="zh-CN" i="1">
                            <a:effectLst/>
                            <a:latin typeface="Cambria Math" panose="02040503050406030204" pitchFamily="18" charset="0"/>
                            <a:ea typeface="Cambria Math" panose="02040503050406030204" pitchFamily="18" charset="0"/>
                          </a:rPr>
                        </m:ctrlPr>
                      </m:limUp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e>
                      <m:lim>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2</m:t>
                            </m:r>
                          </m:sub>
                        </m:sSub>
                      </m:lim>
                    </m:limUp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limUpp>
                      <m:limUppPr>
                        <m:ctrlPr>
                          <a:rPr lang="zh-CN" altLang="zh-CN" i="1">
                            <a:effectLst/>
                            <a:latin typeface="Cambria Math" panose="02040503050406030204" pitchFamily="18" charset="0"/>
                            <a:ea typeface="Cambria Math" panose="02040503050406030204" pitchFamily="18" charset="0"/>
                          </a:rPr>
                        </m:ctrlPr>
                      </m:limUp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e>
                      <m:lim>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𝑛</m:t>
                            </m:r>
                          </m:sub>
                        </m:sSub>
                      </m:lim>
                    </m:limUp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𝑎</m:t>
                    </m:r>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，而</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连接问题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需要用多条路径的组合来回答，比如对</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于问题“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Name a soccer player who plays at forward position at the club Borussia </a:t>
                </a:r>
              </a:p>
              <a:p>
                <a:pPr algn="l"/>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Dortmund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”，就需要找到前锋路径                                                                     和俱</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乐部路径                                                                                       。注意模型用到的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数据包括了中间的关系</a:t>
                </a:r>
                <a14:m>
                  <m:oMath xmlns:m="http://schemas.openxmlformats.org/officeDocument/2006/math">
                    <m:d>
                      <m:d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d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𝑞</m:t>
                        </m:r>
                        <m:r>
                          <a:rPr lang="en-US" altLang="zh-CN">
                            <a:latin typeface="Times New Roman" panose="02020603050405020304" pitchFamily="18" charset="0"/>
                            <a:ea typeface="微软雅黑" panose="020B0503020204020204" pitchFamily="34" charset="-122"/>
                            <a:cs typeface="Times New Roman" panose="02020603050405020304" pitchFamily="18" charset="0"/>
                          </a:rPr>
                          <m:t>,&lt;</m:t>
                        </m:r>
                        <m:sSub>
                          <m:sSub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sSub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e>
                          <m:sub>
                            <m:r>
                              <a:rPr lang="en-US" altLang="zh-CN">
                                <a:latin typeface="Times New Roman" panose="02020603050405020304" pitchFamily="18" charset="0"/>
                                <a:ea typeface="微软雅黑" panose="020B0503020204020204" pitchFamily="34" charset="-122"/>
                                <a:cs typeface="Times New Roman" panose="02020603050405020304" pitchFamily="18" charset="0"/>
                              </a:rPr>
                              <m:t>𝑠</m:t>
                            </m:r>
                          </m:sub>
                        </m:sSub>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sSub>
                          <m:sSub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sSub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𝑟</m:t>
                            </m:r>
                          </m:e>
                          <m:sub>
                            <m:r>
                              <a:rPr lang="en-US" altLang="zh-CN">
                                <a:latin typeface="Times New Roman" panose="02020603050405020304" pitchFamily="18" charset="0"/>
                                <a:ea typeface="微软雅黑" panose="020B0503020204020204" pitchFamily="34" charset="-122"/>
                                <a:cs typeface="Times New Roman" panose="02020603050405020304" pitchFamily="18" charset="0"/>
                              </a:rPr>
                              <m:t>1</m:t>
                            </m:r>
                          </m:sub>
                        </m:sSub>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sSub>
                          <m:sSub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sSub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e>
                          <m:sub>
                            <m:r>
                              <a:rPr lang="en-US" altLang="zh-CN">
                                <a:latin typeface="Times New Roman" panose="02020603050405020304" pitchFamily="18" charset="0"/>
                                <a:ea typeface="微软雅黑" panose="020B0503020204020204" pitchFamily="34" charset="-122"/>
                                <a:cs typeface="Times New Roman" panose="02020603050405020304" pitchFamily="18" charset="0"/>
                              </a:rPr>
                              <m:t>1</m:t>
                            </m:r>
                          </m:sub>
                        </m:sSub>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r>
                          <a:rPr lang="en-US" altLang="zh-CN">
                            <a:latin typeface="Times New Roman" panose="02020603050405020304" pitchFamily="18" charset="0"/>
                            <a:ea typeface="微软雅黑" panose="020B0503020204020204" pitchFamily="34" charset="-122"/>
                            <a:cs typeface="Times New Roman" panose="02020603050405020304" pitchFamily="18" charset="0"/>
                          </a:rPr>
                          <m:t>𝑎</m:t>
                        </m:r>
                        <m:r>
                          <a:rPr lang="en-US" altLang="zh-CN">
                            <a:latin typeface="Times New Roman" panose="02020603050405020304" pitchFamily="18" charset="0"/>
                            <a:ea typeface="微软雅黑" panose="020B0503020204020204" pitchFamily="34" charset="-122"/>
                            <a:cs typeface="Times New Roman" panose="02020603050405020304" pitchFamily="18" charset="0"/>
                          </a:rPr>
                          <m:t>&gt;</m:t>
                        </m:r>
                      </m:e>
                    </m:d>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：输入模块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推理模块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回答模块</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59" y="1501234"/>
                <a:ext cx="10730411" cy="5356765"/>
              </a:xfrm>
              <a:blipFill>
                <a:blip r:embed="rId3"/>
                <a:stretch>
                  <a:fillRect l="-852" t="-1593" r="-17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9705885F-21CC-5AC2-783D-6172A5F6C390}"/>
              </a:ext>
            </a:extLst>
          </p:cNvPr>
          <p:cNvPicPr>
            <a:picLocks noChangeAspect="1"/>
          </p:cNvPicPr>
          <p:nvPr/>
        </p:nvPicPr>
        <p:blipFill>
          <a:blip r:embed="rId4"/>
          <a:stretch>
            <a:fillRect/>
          </a:stretch>
        </p:blipFill>
        <p:spPr>
          <a:xfrm>
            <a:off x="5781762" y="4721358"/>
            <a:ext cx="5149090" cy="358898"/>
          </a:xfrm>
          <a:prstGeom prst="rect">
            <a:avLst/>
          </a:prstGeom>
        </p:spPr>
      </p:pic>
      <p:pic>
        <p:nvPicPr>
          <p:cNvPr id="13" name="图片 12">
            <a:extLst>
              <a:ext uri="{FF2B5EF4-FFF2-40B4-BE49-F238E27FC236}">
                <a16:creationId xmlns:a16="http://schemas.microsoft.com/office/drawing/2014/main" id="{40C5F19F-4098-F14F-6718-1B238268A391}"/>
              </a:ext>
            </a:extLst>
          </p:cNvPr>
          <p:cNvPicPr>
            <a:picLocks noChangeAspect="1"/>
          </p:cNvPicPr>
          <p:nvPr/>
        </p:nvPicPr>
        <p:blipFill>
          <a:blip r:embed="rId5"/>
          <a:stretch>
            <a:fillRect/>
          </a:stretch>
        </p:blipFill>
        <p:spPr>
          <a:xfrm>
            <a:off x="2392626" y="5126144"/>
            <a:ext cx="6480441" cy="408749"/>
          </a:xfrm>
          <a:prstGeom prst="rect">
            <a:avLst/>
          </a:prstGeom>
        </p:spPr>
      </p:pic>
    </p:spTree>
    <p:extLst>
      <p:ext uri="{BB962C8B-B14F-4D97-AF65-F5344CB8AC3E}">
        <p14:creationId xmlns:p14="http://schemas.microsoft.com/office/powerpoint/2010/main" val="157738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83045" y="516181"/>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An Interpretable Reasoning Network for Multi-Relation Question Answering</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43031" y="1401288"/>
                <a:ext cx="3609519" cy="5456712"/>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输入模块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对于问题</a:t>
                </a:r>
                <a14:m>
                  <m:oMath xmlns:m="http://schemas.openxmlformats.org/officeDocument/2006/math">
                    <m:r>
                      <a:rPr lang="en-US" altLang="zh-CN" sz="2400" b="1" i="1" kern="100" smtClean="0">
                        <a:effectLst/>
                        <a:latin typeface="Cambria Math" panose="02040503050406030204" pitchFamily="18" charset="0"/>
                        <a:ea typeface="等线" panose="02010600030101010101" pitchFamily="2" charset="-122"/>
                        <a:cs typeface="Times New Roman" panose="02020603050405020304" pitchFamily="18" charset="0"/>
                      </a:rPr>
                      <m:t>𝐗</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oMath>
                </a14:m>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，用词向量之和初始化嵌</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入 </a:t>
                </a:r>
                <a14:m>
                  <m:oMath xmlns:m="http://schemas.openxmlformats.org/officeDocument/2006/math">
                    <m:sSup>
                      <m:s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𝒒</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0</m:t>
                        </m:r>
                      </m:sup>
                    </m:s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𝑛</m:t>
                        </m:r>
                      </m:sup>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𝒙</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，每一步</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减去预测的关系来更新嵌</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入 </a:t>
                </a:r>
                <a14:m>
                  <m:oMath xmlns:m="http://schemas.openxmlformats.org/officeDocument/2006/math">
                    <m:sSup>
                      <m:s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𝒒</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sup>
                    </m:s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𝒒</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𝑴</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𝑟𝑞</m:t>
                        </m:r>
                      </m:sub>
                    </m:sSub>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𝒓</m:t>
                            </m:r>
                          </m:e>
                        </m:acc>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sup>
                    </m:sSup>
                  </m:oMath>
                </a14:m>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𝑴</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𝑟𝑞</m:t>
                        </m:r>
                      </m:sub>
                    </m:sSub>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是把识别出来的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关系从知识图谱上的关系</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空间投影到问题上的自然</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语言空间的投影矩阵</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943031" y="1401288"/>
                <a:ext cx="3609519" cy="5456712"/>
              </a:xfrm>
              <a:blipFill>
                <a:blip r:embed="rId3"/>
                <a:stretch>
                  <a:fillRect l="-2703" t="-1564" r="-50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6163D2B-BC58-655D-D322-DA31C941BBBE}"/>
              </a:ext>
            </a:extLst>
          </p:cNvPr>
          <p:cNvPicPr>
            <a:picLocks noChangeAspect="1"/>
          </p:cNvPicPr>
          <p:nvPr/>
        </p:nvPicPr>
        <p:blipFill>
          <a:blip r:embed="rId4"/>
          <a:stretch>
            <a:fillRect/>
          </a:stretch>
        </p:blipFill>
        <p:spPr>
          <a:xfrm>
            <a:off x="4650926" y="1689653"/>
            <a:ext cx="7473197" cy="4827319"/>
          </a:xfrm>
          <a:prstGeom prst="rect">
            <a:avLst/>
          </a:prstGeom>
        </p:spPr>
      </p:pic>
      <p:sp>
        <p:nvSpPr>
          <p:cNvPr id="8" name="矩形 7">
            <a:extLst>
              <a:ext uri="{FF2B5EF4-FFF2-40B4-BE49-F238E27FC236}">
                <a16:creationId xmlns:a16="http://schemas.microsoft.com/office/drawing/2014/main" id="{949CF42E-7A05-E999-446E-C7C015FAA126}"/>
              </a:ext>
            </a:extLst>
          </p:cNvPr>
          <p:cNvSpPr/>
          <p:nvPr/>
        </p:nvSpPr>
        <p:spPr>
          <a:xfrm>
            <a:off x="5765533" y="5435652"/>
            <a:ext cx="1078029" cy="915071"/>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5FFCCBC-5C5F-760C-476E-692F5D0461FE}"/>
              </a:ext>
            </a:extLst>
          </p:cNvPr>
          <p:cNvSpPr/>
          <p:nvPr/>
        </p:nvSpPr>
        <p:spPr>
          <a:xfrm>
            <a:off x="7521831" y="5761284"/>
            <a:ext cx="336884" cy="530058"/>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6345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83045" y="516181"/>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An Interpretable Reasoning Network for Multi-Relation Question Answering</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731562" y="1282535"/>
                <a:ext cx="3938608" cy="5575465"/>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推理模块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定义状态向量 </a:t>
                </a:r>
                <a14:m>
                  <m:oMath xmlns:m="http://schemas.openxmlformats.org/officeDocument/2006/math">
                    <m:sSup>
                      <m:s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𝑠</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0</m:t>
                        </m:r>
                      </m:sup>
                    </m:s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每一跳用推理出的新关系</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更新其表示 </a:t>
                </a:r>
                <a14:m>
                  <m:oMath xmlns:m="http://schemas.openxmlformats.org/officeDocument/2006/math">
                    <m:sSup>
                      <m:s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𝒔</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𝒓</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Sub>
                  </m:oMath>
                </a14:m>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总体更新公式如下：</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731562" y="1282535"/>
                <a:ext cx="3938608" cy="5575465"/>
              </a:xfrm>
              <a:blipFill>
                <a:blip r:embed="rId3"/>
                <a:stretch>
                  <a:fillRect l="-2322" t="-153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6163D2B-BC58-655D-D322-DA31C941BBBE}"/>
              </a:ext>
            </a:extLst>
          </p:cNvPr>
          <p:cNvPicPr>
            <a:picLocks noChangeAspect="1"/>
          </p:cNvPicPr>
          <p:nvPr/>
        </p:nvPicPr>
        <p:blipFill>
          <a:blip r:embed="rId4"/>
          <a:stretch>
            <a:fillRect/>
          </a:stretch>
        </p:blipFill>
        <p:spPr>
          <a:xfrm>
            <a:off x="4670170" y="1514500"/>
            <a:ext cx="7473197" cy="4827319"/>
          </a:xfrm>
          <a:prstGeom prst="rect">
            <a:avLst/>
          </a:prstGeom>
        </p:spPr>
      </p:pic>
      <p:sp>
        <p:nvSpPr>
          <p:cNvPr id="8" name="矩形 7">
            <a:extLst>
              <a:ext uri="{FF2B5EF4-FFF2-40B4-BE49-F238E27FC236}">
                <a16:creationId xmlns:a16="http://schemas.microsoft.com/office/drawing/2014/main" id="{949CF42E-7A05-E999-446E-C7C015FAA126}"/>
              </a:ext>
            </a:extLst>
          </p:cNvPr>
          <p:cNvSpPr/>
          <p:nvPr/>
        </p:nvSpPr>
        <p:spPr>
          <a:xfrm>
            <a:off x="6667233" y="3231734"/>
            <a:ext cx="1365517" cy="1372016"/>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2193E22-F891-9699-B3E0-B40083D1F537}"/>
              </a:ext>
            </a:extLst>
          </p:cNvPr>
          <p:cNvSpPr/>
          <p:nvPr/>
        </p:nvSpPr>
        <p:spPr>
          <a:xfrm>
            <a:off x="7472768" y="2350259"/>
            <a:ext cx="474132" cy="425904"/>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32515E84-A771-18F9-C4B6-469B08A1EFD9}"/>
              </a:ext>
            </a:extLst>
          </p:cNvPr>
          <p:cNvPicPr>
            <a:picLocks noChangeAspect="1"/>
          </p:cNvPicPr>
          <p:nvPr/>
        </p:nvPicPr>
        <p:blipFill>
          <a:blip r:embed="rId5"/>
          <a:stretch>
            <a:fillRect/>
          </a:stretch>
        </p:blipFill>
        <p:spPr>
          <a:xfrm>
            <a:off x="822853" y="3983660"/>
            <a:ext cx="3467526" cy="418094"/>
          </a:xfrm>
          <a:prstGeom prst="rect">
            <a:avLst/>
          </a:prstGeom>
        </p:spPr>
      </p:pic>
      <p:pic>
        <p:nvPicPr>
          <p:cNvPr id="12" name="图片 11">
            <a:extLst>
              <a:ext uri="{FF2B5EF4-FFF2-40B4-BE49-F238E27FC236}">
                <a16:creationId xmlns:a16="http://schemas.microsoft.com/office/drawing/2014/main" id="{144B1F8F-206D-265B-A627-11517C507184}"/>
              </a:ext>
            </a:extLst>
          </p:cNvPr>
          <p:cNvPicPr>
            <a:picLocks noChangeAspect="1"/>
          </p:cNvPicPr>
          <p:nvPr/>
        </p:nvPicPr>
        <p:blipFill>
          <a:blip r:embed="rId6"/>
          <a:stretch>
            <a:fillRect/>
          </a:stretch>
        </p:blipFill>
        <p:spPr>
          <a:xfrm>
            <a:off x="870179" y="4513758"/>
            <a:ext cx="3799991" cy="259809"/>
          </a:xfrm>
          <a:prstGeom prst="rect">
            <a:avLst/>
          </a:prstGeom>
        </p:spPr>
      </p:pic>
      <p:pic>
        <p:nvPicPr>
          <p:cNvPr id="14" name="图片 13">
            <a:extLst>
              <a:ext uri="{FF2B5EF4-FFF2-40B4-BE49-F238E27FC236}">
                <a16:creationId xmlns:a16="http://schemas.microsoft.com/office/drawing/2014/main" id="{820DB8C7-E50B-E0B5-59BB-89E60C5A938E}"/>
              </a:ext>
            </a:extLst>
          </p:cNvPr>
          <p:cNvPicPr>
            <a:picLocks noChangeAspect="1"/>
          </p:cNvPicPr>
          <p:nvPr/>
        </p:nvPicPr>
        <p:blipFill>
          <a:blip r:embed="rId7"/>
          <a:stretch>
            <a:fillRect/>
          </a:stretch>
        </p:blipFill>
        <p:spPr>
          <a:xfrm>
            <a:off x="870179" y="4951397"/>
            <a:ext cx="1659265" cy="581483"/>
          </a:xfrm>
          <a:prstGeom prst="rect">
            <a:avLst/>
          </a:prstGeom>
        </p:spPr>
      </p:pic>
      <p:pic>
        <p:nvPicPr>
          <p:cNvPr id="16" name="图片 15">
            <a:extLst>
              <a:ext uri="{FF2B5EF4-FFF2-40B4-BE49-F238E27FC236}">
                <a16:creationId xmlns:a16="http://schemas.microsoft.com/office/drawing/2014/main" id="{5E3E859F-E361-2AC6-C000-6DDA6E22490B}"/>
              </a:ext>
            </a:extLst>
          </p:cNvPr>
          <p:cNvPicPr>
            <a:picLocks noChangeAspect="1"/>
          </p:cNvPicPr>
          <p:nvPr/>
        </p:nvPicPr>
        <p:blipFill>
          <a:blip r:embed="rId8"/>
          <a:stretch>
            <a:fillRect/>
          </a:stretch>
        </p:blipFill>
        <p:spPr>
          <a:xfrm>
            <a:off x="870179" y="5623809"/>
            <a:ext cx="2356084" cy="324690"/>
          </a:xfrm>
          <a:prstGeom prst="rect">
            <a:avLst/>
          </a:prstGeom>
        </p:spPr>
      </p:pic>
    </p:spTree>
    <p:extLst>
      <p:ext uri="{BB962C8B-B14F-4D97-AF65-F5344CB8AC3E}">
        <p14:creationId xmlns:p14="http://schemas.microsoft.com/office/powerpoint/2010/main" val="757561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83045" y="516181"/>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An Interpretable Reasoning Network for Multi-Relation Question Answering</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731562" y="1282535"/>
            <a:ext cx="3938608" cy="5575465"/>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回答模块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使用状态向量预测对应实体</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损失函数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中间关系预测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答案预测</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56163D2B-BC58-655D-D322-DA31C941BBBE}"/>
              </a:ext>
            </a:extLst>
          </p:cNvPr>
          <p:cNvPicPr>
            <a:picLocks noChangeAspect="1"/>
          </p:cNvPicPr>
          <p:nvPr/>
        </p:nvPicPr>
        <p:blipFill>
          <a:blip r:embed="rId3"/>
          <a:stretch>
            <a:fillRect/>
          </a:stretch>
        </p:blipFill>
        <p:spPr>
          <a:xfrm>
            <a:off x="4670170" y="1514500"/>
            <a:ext cx="7473197" cy="4827319"/>
          </a:xfrm>
          <a:prstGeom prst="rect">
            <a:avLst/>
          </a:prstGeom>
        </p:spPr>
      </p:pic>
      <p:sp>
        <p:nvSpPr>
          <p:cNvPr id="8" name="矩形 7">
            <a:extLst>
              <a:ext uri="{FF2B5EF4-FFF2-40B4-BE49-F238E27FC236}">
                <a16:creationId xmlns:a16="http://schemas.microsoft.com/office/drawing/2014/main" id="{949CF42E-7A05-E999-446E-C7C015FAA126}"/>
              </a:ext>
            </a:extLst>
          </p:cNvPr>
          <p:cNvSpPr/>
          <p:nvPr/>
        </p:nvSpPr>
        <p:spPr>
          <a:xfrm>
            <a:off x="10094922" y="1603169"/>
            <a:ext cx="1032258" cy="1261242"/>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BD191E4-B089-A78D-B53C-94B9467B43AE}"/>
              </a:ext>
            </a:extLst>
          </p:cNvPr>
          <p:cNvSpPr/>
          <p:nvPr/>
        </p:nvSpPr>
        <p:spPr>
          <a:xfrm>
            <a:off x="8092649" y="1597380"/>
            <a:ext cx="1032258" cy="1261242"/>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81827541-3152-CA2D-6470-D6E35B49D339}"/>
              </a:ext>
            </a:extLst>
          </p:cNvPr>
          <p:cNvPicPr>
            <a:picLocks noChangeAspect="1"/>
          </p:cNvPicPr>
          <p:nvPr/>
        </p:nvPicPr>
        <p:blipFill>
          <a:blip r:embed="rId4"/>
          <a:stretch>
            <a:fillRect/>
          </a:stretch>
        </p:blipFill>
        <p:spPr>
          <a:xfrm>
            <a:off x="856448" y="2148693"/>
            <a:ext cx="1590524" cy="341794"/>
          </a:xfrm>
          <a:prstGeom prst="rect">
            <a:avLst/>
          </a:prstGeom>
        </p:spPr>
      </p:pic>
      <p:pic>
        <p:nvPicPr>
          <p:cNvPr id="13" name="图片 12">
            <a:extLst>
              <a:ext uri="{FF2B5EF4-FFF2-40B4-BE49-F238E27FC236}">
                <a16:creationId xmlns:a16="http://schemas.microsoft.com/office/drawing/2014/main" id="{D9CEA6DD-90A5-E630-478A-A42D9F7A6DA6}"/>
              </a:ext>
            </a:extLst>
          </p:cNvPr>
          <p:cNvPicPr>
            <a:picLocks noChangeAspect="1"/>
          </p:cNvPicPr>
          <p:nvPr/>
        </p:nvPicPr>
        <p:blipFill>
          <a:blip r:embed="rId5"/>
          <a:stretch>
            <a:fillRect/>
          </a:stretch>
        </p:blipFill>
        <p:spPr>
          <a:xfrm>
            <a:off x="856448" y="2516828"/>
            <a:ext cx="3792032" cy="341794"/>
          </a:xfrm>
          <a:prstGeom prst="rect">
            <a:avLst/>
          </a:prstGeom>
        </p:spPr>
      </p:pic>
      <p:pic>
        <p:nvPicPr>
          <p:cNvPr id="17" name="图片 16">
            <a:extLst>
              <a:ext uri="{FF2B5EF4-FFF2-40B4-BE49-F238E27FC236}">
                <a16:creationId xmlns:a16="http://schemas.microsoft.com/office/drawing/2014/main" id="{56242BFC-3FF4-96A6-6967-FB79F60BC674}"/>
              </a:ext>
            </a:extLst>
          </p:cNvPr>
          <p:cNvPicPr>
            <a:picLocks noChangeAspect="1"/>
          </p:cNvPicPr>
          <p:nvPr/>
        </p:nvPicPr>
        <p:blipFill>
          <a:blip r:embed="rId6"/>
          <a:stretch>
            <a:fillRect/>
          </a:stretch>
        </p:blipFill>
        <p:spPr>
          <a:xfrm>
            <a:off x="856448" y="3999378"/>
            <a:ext cx="2737312" cy="822003"/>
          </a:xfrm>
          <a:prstGeom prst="rect">
            <a:avLst/>
          </a:prstGeom>
        </p:spPr>
      </p:pic>
      <p:pic>
        <p:nvPicPr>
          <p:cNvPr id="19" name="图片 18">
            <a:extLst>
              <a:ext uri="{FF2B5EF4-FFF2-40B4-BE49-F238E27FC236}">
                <a16:creationId xmlns:a16="http://schemas.microsoft.com/office/drawing/2014/main" id="{C5D5BB9F-9884-5A3E-6A8B-9DDC73BC6F5C}"/>
              </a:ext>
            </a:extLst>
          </p:cNvPr>
          <p:cNvPicPr>
            <a:picLocks noChangeAspect="1"/>
          </p:cNvPicPr>
          <p:nvPr/>
        </p:nvPicPr>
        <p:blipFill>
          <a:blip r:embed="rId7"/>
          <a:stretch>
            <a:fillRect/>
          </a:stretch>
        </p:blipFill>
        <p:spPr>
          <a:xfrm>
            <a:off x="856448" y="4821381"/>
            <a:ext cx="2737312" cy="837953"/>
          </a:xfrm>
          <a:prstGeom prst="rect">
            <a:avLst/>
          </a:prstGeom>
        </p:spPr>
      </p:pic>
      <p:pic>
        <p:nvPicPr>
          <p:cNvPr id="21" name="图片 20">
            <a:extLst>
              <a:ext uri="{FF2B5EF4-FFF2-40B4-BE49-F238E27FC236}">
                <a16:creationId xmlns:a16="http://schemas.microsoft.com/office/drawing/2014/main" id="{1509C50A-861B-B3F8-08F8-AA460686449E}"/>
              </a:ext>
            </a:extLst>
          </p:cNvPr>
          <p:cNvPicPr>
            <a:picLocks noChangeAspect="1"/>
          </p:cNvPicPr>
          <p:nvPr/>
        </p:nvPicPr>
        <p:blipFill>
          <a:blip r:embed="rId8"/>
          <a:stretch>
            <a:fillRect/>
          </a:stretch>
        </p:blipFill>
        <p:spPr>
          <a:xfrm>
            <a:off x="833395" y="5816153"/>
            <a:ext cx="3298636" cy="741822"/>
          </a:xfrm>
          <a:prstGeom prst="rect">
            <a:avLst/>
          </a:prstGeom>
        </p:spPr>
      </p:pic>
    </p:spTree>
    <p:extLst>
      <p:ext uri="{BB962C8B-B14F-4D97-AF65-F5344CB8AC3E}">
        <p14:creationId xmlns:p14="http://schemas.microsoft.com/office/powerpoint/2010/main" val="71788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83045" y="516181"/>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An Interpretable Reasoning Network for Multi-Relation Question Answering</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731561" y="1282535"/>
                <a:ext cx="11060635" cy="5575465"/>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多任务模块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模型用到的知识图谱上的实体和关系嵌入也是靠训练得来的，这样模型就有两个</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优化目标，一个是优化知识图谱嵌入，一个是优化基于嵌入的问答。</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TransE</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思想，模型先在前几个</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epoch</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以</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𝑴</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𝑠𝑒</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𝒆</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𝒓</m:t>
                        </m:r>
                      </m:e>
                    </m:d>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𝒆</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𝑜</m:t>
                        </m:r>
                      </m:sub>
                    </m:sSub>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为约束学习实体和关</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系的嵌入，然后在一个</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epoch</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优化之前的问答任务，训练时重复此过程。</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连接问题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：同一问题从多个实体出发得到多个答案分布，将答案分布相加</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731561" y="1282535"/>
                <a:ext cx="11060635" cy="5575465"/>
              </a:xfrm>
              <a:blipFill>
                <a:blip r:embed="rId3"/>
                <a:stretch>
                  <a:fillRect l="-827" t="-1530" r="-60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6CDC954-980C-D74F-99D2-DB96D114DA8C}"/>
              </a:ext>
            </a:extLst>
          </p:cNvPr>
          <p:cNvPicPr>
            <a:picLocks noChangeAspect="1"/>
          </p:cNvPicPr>
          <p:nvPr/>
        </p:nvPicPr>
        <p:blipFill>
          <a:blip r:embed="rId4"/>
          <a:stretch>
            <a:fillRect/>
          </a:stretch>
        </p:blipFill>
        <p:spPr>
          <a:xfrm>
            <a:off x="2040200" y="4070267"/>
            <a:ext cx="8443356" cy="2794334"/>
          </a:xfrm>
          <a:prstGeom prst="rect">
            <a:avLst/>
          </a:prstGeom>
        </p:spPr>
      </p:pic>
    </p:spTree>
    <p:extLst>
      <p:ext uri="{BB962C8B-B14F-4D97-AF65-F5344CB8AC3E}">
        <p14:creationId xmlns:p14="http://schemas.microsoft.com/office/powerpoint/2010/main" val="19495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83045" y="516181"/>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An Interpretable Reasoning Network for Multi-Relation Question Answering</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731561" y="1282535"/>
            <a:ext cx="11060635" cy="5575465"/>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论文自己构建了数据集，以包括从头实体到尾实体的推理路径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模型可以在预测过程中实时修正推理路径来提高性能</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7E1DE257-DB6C-E2A6-C55E-C7635CD7D0F9}"/>
              </a:ext>
            </a:extLst>
          </p:cNvPr>
          <p:cNvPicPr>
            <a:picLocks noChangeAspect="1"/>
          </p:cNvPicPr>
          <p:nvPr/>
        </p:nvPicPr>
        <p:blipFill>
          <a:blip r:embed="rId3"/>
          <a:stretch>
            <a:fillRect/>
          </a:stretch>
        </p:blipFill>
        <p:spPr>
          <a:xfrm>
            <a:off x="731561" y="2166168"/>
            <a:ext cx="10550628" cy="2525663"/>
          </a:xfrm>
          <a:prstGeom prst="rect">
            <a:avLst/>
          </a:prstGeom>
        </p:spPr>
      </p:pic>
      <p:pic>
        <p:nvPicPr>
          <p:cNvPr id="7" name="图片 6">
            <a:extLst>
              <a:ext uri="{FF2B5EF4-FFF2-40B4-BE49-F238E27FC236}">
                <a16:creationId xmlns:a16="http://schemas.microsoft.com/office/drawing/2014/main" id="{B4378624-DBA7-1691-3BCC-937D790B20F2}"/>
              </a:ext>
            </a:extLst>
          </p:cNvPr>
          <p:cNvPicPr>
            <a:picLocks noChangeAspect="1"/>
          </p:cNvPicPr>
          <p:nvPr/>
        </p:nvPicPr>
        <p:blipFill>
          <a:blip r:embed="rId4"/>
          <a:stretch>
            <a:fillRect/>
          </a:stretch>
        </p:blipFill>
        <p:spPr>
          <a:xfrm>
            <a:off x="783044" y="5511377"/>
            <a:ext cx="10498067" cy="936924"/>
          </a:xfrm>
          <a:prstGeom prst="rect">
            <a:avLst/>
          </a:prstGeom>
        </p:spPr>
      </p:pic>
    </p:spTree>
    <p:extLst>
      <p:ext uri="{BB962C8B-B14F-4D97-AF65-F5344CB8AC3E}">
        <p14:creationId xmlns:p14="http://schemas.microsoft.com/office/powerpoint/2010/main" val="377483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Knowledge Base Question Answering by Learning Intermediate Supervision Signals</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730411" cy="5171440"/>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动机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：现有的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KBQA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算法只能从最终的结果是否正确里面获得反馈，缺乏中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间步骤的监督信号，来引导模型做出正确的推理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：论文使用了教师模型和学生模型，用教师模型通过双向推理来生成中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间步骤的监督信号指导学生模型的训练</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D29058FD-A100-EFF8-2128-5F33827BA416}"/>
              </a:ext>
            </a:extLst>
          </p:cNvPr>
          <p:cNvPicPr>
            <a:picLocks noChangeAspect="1"/>
          </p:cNvPicPr>
          <p:nvPr/>
        </p:nvPicPr>
        <p:blipFill>
          <a:blip r:embed="rId3"/>
          <a:stretch>
            <a:fillRect/>
          </a:stretch>
        </p:blipFill>
        <p:spPr>
          <a:xfrm>
            <a:off x="2419161" y="3036321"/>
            <a:ext cx="8090502" cy="3821679"/>
          </a:xfrm>
          <a:prstGeom prst="rect">
            <a:avLst/>
          </a:prstGeom>
        </p:spPr>
      </p:pic>
    </p:spTree>
    <p:extLst>
      <p:ext uri="{BB962C8B-B14F-4D97-AF65-F5344CB8AC3E}">
        <p14:creationId xmlns:p14="http://schemas.microsoft.com/office/powerpoint/2010/main" val="300552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1026160" y="1310640"/>
                <a:ext cx="10409778"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符号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：知识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谱</a:t>
                </a:r>
                <a14:m>
                  <m:oMath xmlns:m="http://schemas.openxmlformats.org/officeDocument/2006/math">
                    <m:r>
                      <a:rPr lang="zh-CN" altLang="en-US">
                        <a:latin typeface="Times New Roman" panose="02020603050405020304" pitchFamily="18" charset="0"/>
                        <a:ea typeface="微软雅黑" panose="020B0503020204020204" pitchFamily="34" charset="-122"/>
                        <a:cs typeface="Times New Roman" panose="02020603050405020304" pitchFamily="18" charset="0"/>
                      </a:rPr>
                      <m:t>表示为</m:t>
                    </m:r>
                    <m:r>
                      <a:rPr lang="en-US" altLang="zh-CN" i="1" kern="100">
                        <a:latin typeface="Cambria Math" panose="02040503050406030204" pitchFamily="18" charset="0"/>
                        <a:cs typeface="Times New Roman" panose="02020603050405020304" pitchFamily="18" charset="0"/>
                      </a:rPr>
                      <m:t>𝒢</m:t>
                    </m:r>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𝑟</m:t>
                            </m:r>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𝑒</m:t>
                                </m:r>
                              </m:e>
                              <m:sup>
                                <m:r>
                                  <a:rPr lang="en-US" altLang="zh-CN" i="1" kern="100">
                                    <a:latin typeface="Cambria Math" panose="02040503050406030204" pitchFamily="18" charset="0"/>
                                    <a:cs typeface="Times New Roman" panose="02020603050405020304" pitchFamily="18" charset="0"/>
                                  </a:rPr>
                                  <m:t>′</m:t>
                                </m:r>
                              </m:sup>
                            </m:sSup>
                          </m:e>
                        </m:d>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𝑒</m:t>
                            </m:r>
                          </m:e>
                          <m:sup>
                            <m:r>
                              <a:rPr lang="en-US" altLang="zh-CN" i="1" kern="100">
                                <a:latin typeface="Cambria Math" panose="02040503050406030204" pitchFamily="18" charset="0"/>
                                <a:cs typeface="Times New Roman" panose="02020603050405020304" pitchFamily="18" charset="0"/>
                              </a:rPr>
                              <m:t>′</m:t>
                            </m:r>
                          </m:sup>
                        </m:sSup>
                        <m:r>
                          <a:rPr lang="en-US" altLang="zh-CN" i="1" kern="100">
                            <a:latin typeface="Cambria Math" panose="02040503050406030204" pitchFamily="18" charset="0"/>
                            <a:cs typeface="Times New Roman" panose="02020603050405020304" pitchFamily="18" charset="0"/>
                          </a:rPr>
                          <m:t>∈</m:t>
                        </m:r>
                      </m:e>
                    </m:d>
                    <m:r>
                      <a:rPr lang="en-US" altLang="zh-CN" i="1" kern="100">
                        <a:latin typeface="Cambria Math" panose="02040503050406030204" pitchFamily="18" charset="0"/>
                        <a:cs typeface="Times New Roman" panose="02020603050405020304" pitchFamily="18" charset="0"/>
                      </a:rPr>
                      <m:t>ℰ</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𝑟</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ℛ</m:t>
                    </m:r>
                    <m:r>
                      <a:rPr lang="en-US" altLang="zh-CN" i="1" kern="100">
                        <a:latin typeface="Cambria Math" panose="02040503050406030204" pitchFamily="18" charset="0"/>
                        <a:cs typeface="Times New Roman" panose="02020603050405020304" pitchFamily="18" charset="0"/>
                      </a:rPr>
                      <m:t>}</m:t>
                    </m:r>
                  </m:oMath>
                </a14:m>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实体</a:t>
                </a:r>
                <a14:m>
                  <m:oMath xmlns:m="http://schemas.openxmlformats.org/officeDocument/2006/math">
                    <m:r>
                      <a:rPr lang="en-US" altLang="zh-CN" i="1" kern="100">
                        <a:solidFill>
                          <a:prstClr val="black"/>
                        </a:solidFill>
                        <a:latin typeface="Cambria Math" panose="02040503050406030204" pitchFamily="18" charset="0"/>
                        <a:cs typeface="Times New Roman" panose="02020603050405020304" pitchFamily="18" charset="0"/>
                      </a:rPr>
                      <m:t>𝑒</m:t>
                    </m:r>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的邻居集合表示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a:t>
                </a:r>
                <a14:m>
                  <m:oMath xmlns:m="http://schemas.openxmlformats.org/officeDocument/2006/math">
                    <m:sSub>
                      <m:sSub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sSub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𝒩</m:t>
                        </m:r>
                      </m:e>
                      <m:sub>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sub>
                    </m:sSub>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d>
                      <m:dPr>
                        <m:begChr m:val="{"/>
                        <m:endChr m:val="}"/>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dPr>
                      <m:e>
                        <m:d>
                          <m:dPr>
                            <m:begChr m:val="⟨"/>
                            <m:endChr m:val="⟩"/>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d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r>
                              <a:rPr lang="en-US" altLang="zh-CN">
                                <a:latin typeface="Times New Roman" panose="02020603050405020304" pitchFamily="18" charset="0"/>
                                <a:ea typeface="微软雅黑" panose="020B0503020204020204" pitchFamily="34" charset="-122"/>
                                <a:cs typeface="Times New Roman" panose="02020603050405020304" pitchFamily="18" charset="0"/>
                              </a:rPr>
                              <m:t>𝑟</m:t>
                            </m:r>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sSup>
                              <m:sSup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sSup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e>
                              <m:sup>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sup>
                            </m:sSup>
                          </m:e>
                        </m:d>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r>
                          <a:rPr lang="en-US" altLang="zh-CN">
                            <a:latin typeface="Times New Roman" panose="02020603050405020304" pitchFamily="18" charset="0"/>
                            <a:ea typeface="微软雅黑" panose="020B0503020204020204" pitchFamily="34" charset="-122"/>
                            <a:cs typeface="Times New Roman" panose="02020603050405020304" pitchFamily="18" charset="0"/>
                          </a:rPr>
                          <m:t>𝒢</m:t>
                        </m:r>
                      </m:e>
                    </m:d>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d>
                      <m:dPr>
                        <m:begChr m:val="{"/>
                        <m:endChr m:val="}"/>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dPr>
                      <m:e>
                        <m:d>
                          <m:dPr>
                            <m:begChr m:val="⟨"/>
                            <m:endChr m:val="⟩"/>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dPr>
                          <m:e>
                            <m:sSup>
                              <m:sSupPr>
                                <m:ctrlPr>
                                  <a:rPr lang="zh-CN" altLang="zh-CN">
                                    <a:latin typeface="Times New Roman" panose="02020603050405020304" pitchFamily="18" charset="0"/>
                                    <a:ea typeface="微软雅黑" panose="020B0503020204020204" pitchFamily="34" charset="-122"/>
                                    <a:cs typeface="Times New Roman" panose="02020603050405020304" pitchFamily="18" charset="0"/>
                                  </a:rPr>
                                </m:ctrlPr>
                              </m:sSupPr>
                              <m:e>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e>
                              <m:sup>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sup>
                            </m:sSup>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r>
                              <a:rPr lang="en-US" altLang="zh-CN">
                                <a:latin typeface="Times New Roman" panose="02020603050405020304" pitchFamily="18" charset="0"/>
                                <a:ea typeface="微软雅黑" panose="020B0503020204020204" pitchFamily="34" charset="-122"/>
                                <a:cs typeface="Times New Roman" panose="02020603050405020304" pitchFamily="18" charset="0"/>
                              </a:rPr>
                              <m:t>𝑟</m:t>
                            </m:r>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r>
                              <a:rPr lang="en-US" altLang="zh-CN">
                                <a:latin typeface="Times New Roman" panose="02020603050405020304" pitchFamily="18" charset="0"/>
                                <a:ea typeface="微软雅黑" panose="020B0503020204020204" pitchFamily="34" charset="-122"/>
                                <a:cs typeface="Times New Roman" panose="02020603050405020304" pitchFamily="18" charset="0"/>
                              </a:rPr>
                              <m:t>𝑒</m:t>
                            </m:r>
                          </m:e>
                        </m:d>
                        <m:r>
                          <a:rPr lang="en-US" altLang="zh-CN">
                            <a:latin typeface="Times New Roman" panose="02020603050405020304" pitchFamily="18" charset="0"/>
                            <a:ea typeface="微软雅黑" panose="020B0503020204020204" pitchFamily="34" charset="-122"/>
                            <a:cs typeface="Times New Roman" panose="02020603050405020304" pitchFamily="18" charset="0"/>
                          </a:rPr>
                          <m:t>∈</m:t>
                        </m:r>
                        <m:r>
                          <a:rPr lang="en-US" altLang="zh-CN">
                            <a:latin typeface="Times New Roman" panose="02020603050405020304" pitchFamily="18" charset="0"/>
                            <a:ea typeface="微软雅黑" panose="020B0503020204020204" pitchFamily="34" charset="-122"/>
                            <a:cs typeface="Times New Roman" panose="02020603050405020304" pitchFamily="18" charset="0"/>
                          </a:rPr>
                          <m:t>𝒢</m:t>
                        </m:r>
                      </m:e>
                    </m:d>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，嵌入矩阵为</a:t>
                </a:r>
                <a14:m>
                  <m:oMath xmlns:m="http://schemas.openxmlformats.org/officeDocument/2006/math">
                    <m:r>
                      <a:rPr lang="en-US" altLang="zh-CN" i="1"/>
                      <m:t>𝐸</m:t>
                    </m:r>
                    <m:r>
                      <a:rPr lang="en-US" altLang="zh-CN" i="1"/>
                      <m:t>∈</m:t>
                    </m:r>
                  </m:oMath>
                </a14:m>
                <a:endParaRPr lang="en-US" altLang="zh-CN" i="1" dirty="0"/>
              </a:p>
              <a:p>
                <a:pPr algn="just"/>
                <a14:m>
                  <m:oMath xmlns:m="http://schemas.openxmlformats.org/officeDocument/2006/math">
                    <m:sSup>
                      <m:sSupPr>
                        <m:ctrlPr>
                          <a:rPr lang="zh-CN" altLang="zh-CN" i="1"/>
                        </m:ctrlPr>
                      </m:sSupPr>
                      <m:e>
                        <m:r>
                          <a:rPr lang="en-US" altLang="zh-CN" i="1"/>
                          <m:t>ℝ</m:t>
                        </m:r>
                      </m:e>
                      <m:sup>
                        <m:r>
                          <a:rPr lang="en-US" altLang="zh-CN" i="1"/>
                          <m:t>𝑑</m:t>
                        </m:r>
                        <m:r>
                          <a:rPr lang="en-US" altLang="zh-CN" i="1"/>
                          <m:t>×|</m:t>
                        </m:r>
                        <m:r>
                          <a:rPr lang="en-US" altLang="zh-CN" i="1"/>
                          <m:t>ℰ</m:t>
                        </m:r>
                        <m:r>
                          <a:rPr lang="en-US" altLang="zh-CN" i="1"/>
                          <m:t>|</m:t>
                        </m:r>
                      </m:sup>
                    </m:sSup>
                  </m:oMath>
                </a14:m>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r>
                      <a:rPr lang="en-US" altLang="zh-CN" i="1"/>
                      <m:t>𝑅</m:t>
                    </m:r>
                    <m:r>
                      <a:rPr lang="en-US" altLang="zh-CN" i="1"/>
                      <m:t>∈</m:t>
                    </m:r>
                    <m:sSup>
                      <m:sSupPr>
                        <m:ctrlPr>
                          <a:rPr lang="zh-CN" altLang="zh-CN" i="1"/>
                        </m:ctrlPr>
                      </m:sSupPr>
                      <m:e>
                        <m:r>
                          <a:rPr lang="en-US" altLang="zh-CN" i="1"/>
                          <m:t>ℝ</m:t>
                        </m:r>
                      </m:e>
                      <m:sup>
                        <m:r>
                          <a:rPr lang="en-US" altLang="zh-CN" i="1"/>
                          <m:t>𝑑</m:t>
                        </m:r>
                        <m:r>
                          <a:rPr lang="en-US" altLang="zh-CN" i="1"/>
                          <m:t>×|</m:t>
                        </m:r>
                        <m:r>
                          <a:rPr lang="en-US" altLang="zh-CN" i="1"/>
                          <m:t>ℛ</m:t>
                        </m:r>
                        <m:r>
                          <a:rPr lang="en-US" altLang="zh-CN" i="1"/>
                          <m:t>|</m:t>
                        </m:r>
                      </m:sup>
                    </m:sSup>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，包含的嵌入为</a:t>
                </a:r>
                <a14:m>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sup>
                    </m:sSup>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𝑟</m:t>
                    </m:r>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ℝ</m:t>
                        </m:r>
                      </m:e>
                      <m:sup>
                        <m:r>
                          <a:rPr lang="en-US" altLang="zh-CN" i="1" kern="100">
                            <a:latin typeface="Cambria Math" panose="02040503050406030204" pitchFamily="18" charset="0"/>
                            <a:cs typeface="Times New Roman" panose="02020603050405020304" pitchFamily="18" charset="0"/>
                          </a:rPr>
                          <m:t>𝑑</m:t>
                        </m:r>
                      </m:sup>
                    </m:sSup>
                  </m:oMath>
                </a14:m>
                <a:endParaRPr lang="en-US" altLang="zh-CN" kern="100" dirty="0">
                  <a:latin typeface="微软雅黑" panose="020B0503020204020204" pitchFamily="34" charset="-122"/>
                  <a:cs typeface="Times New Roman" panose="02020603050405020304" pitchFamily="18" charset="0"/>
                </a:endParaRPr>
              </a:p>
              <a:p>
                <a:pPr algn="just"/>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问题为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𝑞</m:t>
                    </m:r>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𝑤</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𝑤</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𝑤</m:t>
                            </m:r>
                          </m:e>
                          <m:sub>
                            <m:r>
                              <a:rPr lang="en-US" altLang="zh-CN" i="1" kern="100">
                                <a:latin typeface="Cambria Math" panose="02040503050406030204" pitchFamily="18" charset="0"/>
                                <a:cs typeface="Times New Roman" panose="02020603050405020304" pitchFamily="18" charset="0"/>
                              </a:rPr>
                              <m:t>𝑙</m:t>
                            </m:r>
                          </m:sub>
                        </m:sSub>
                      </m:e>
                    </m:d>
                  </m:oMath>
                </a14:m>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，对应答案为</a:t>
                </a:r>
                <a14:m>
                  <m:oMath xmlns:m="http://schemas.openxmlformats.org/officeDocument/2006/math">
                    <m:sSub>
                      <m:sSubPr>
                        <m:ctrlPr>
                          <a:rPr lang="zh-CN" altLang="zh-CN" i="1"/>
                        </m:ctrlPr>
                      </m:sSubPr>
                      <m:e>
                        <m:r>
                          <a:rPr lang="en-US" altLang="zh-CN" i="1"/>
                          <m:t>𝒜</m:t>
                        </m:r>
                      </m:e>
                      <m:sub>
                        <m:r>
                          <a:rPr lang="en-US" altLang="zh-CN" i="1"/>
                          <m:t>𝑞</m:t>
                        </m:r>
                      </m:sub>
                    </m:sSub>
                  </m:oMath>
                </a14:m>
                <a:endParaRPr lang="zh-CN" altLang="zh-CN" dirty="0"/>
              </a:p>
              <a:p>
                <a:pPr algn="just"/>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kern="100" dirty="0">
                  <a:latin typeface="等线" panose="02010600030101010101" pitchFamily="2" charset="-122"/>
                  <a:cs typeface="Times New Roman" panose="02020603050405020304" pitchFamily="18" charset="0"/>
                </a:endParaRPr>
              </a:p>
              <a:p>
                <a:pPr algn="just"/>
                <a:r>
                  <a:rPr lang="en-US" altLang="zh-CN" kern="100" dirty="0">
                    <a:latin typeface="等线" panose="02010600030101010101" pitchFamily="2"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学生网络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(NSM) +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教师网络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加入双向推理模块</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NSM)</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NSM</a:t>
                </a:r>
              </a:p>
              <a:p>
                <a:pPr algn="just"/>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为神经状态机</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1026160" y="1310640"/>
                <a:ext cx="10409778" cy="5171440"/>
              </a:xfrm>
              <a:blipFill>
                <a:blip r:embed="rId3"/>
                <a:stretch>
                  <a:fillRect l="-878" t="-121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198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定义</a:t>
            </a:r>
          </a:p>
        </p:txBody>
      </p:sp>
      <p:sp>
        <p:nvSpPr>
          <p:cNvPr id="5" name="副标题 4">
            <a:extLst>
              <a:ext uri="{FF2B5EF4-FFF2-40B4-BE49-F238E27FC236}">
                <a16:creationId xmlns:a16="http://schemas.microsoft.com/office/drawing/2014/main" id="{3FED2236-959A-4CAB-48C2-C8301CAA8982}"/>
              </a:ext>
            </a:extLst>
          </p:cNvPr>
          <p:cNvSpPr>
            <a:spLocks noGrp="1"/>
          </p:cNvSpPr>
          <p:nvPr>
            <p:ph type="subTitle" idx="1"/>
          </p:nvPr>
        </p:nvSpPr>
        <p:spPr>
          <a:xfrm>
            <a:off x="741680" y="1351280"/>
            <a:ext cx="11226800" cy="5171440"/>
          </a:xfrm>
        </p:spPr>
        <p:txBody>
          <a:bodyPr/>
          <a:lstStyle/>
          <a:p>
            <a:pPr marL="342900" indent="-34290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知识库</a:t>
            </a:r>
            <a:r>
              <a:rPr lang="en-US" altLang="zh-CN" dirty="0">
                <a:latin typeface="微软雅黑" panose="020B0503020204020204" pitchFamily="34" charset="-122"/>
                <a:ea typeface="微软雅黑" panose="020B0503020204020204" pitchFamily="34" charset="-122"/>
              </a:rPr>
              <a:t>(KB)</a:t>
            </a:r>
            <a:r>
              <a:rPr lang="zh-CN" altLang="en-US" b="0" i="0" dirty="0">
                <a:solidFill>
                  <a:srgbClr val="333333"/>
                </a:solidFill>
                <a:effectLst/>
                <a:latin typeface="微软雅黑" panose="020B0503020204020204" pitchFamily="34" charset="-122"/>
                <a:ea typeface="微软雅黑" panose="020B0503020204020204" pitchFamily="34" charset="-122"/>
              </a:rPr>
              <a:t>是一个结构化的数据库，它包含一组</a:t>
            </a:r>
            <a:r>
              <a:rPr lang="zh-CN" altLang="en-US" dirty="0">
                <a:solidFill>
                  <a:srgbClr val="333333"/>
                </a:solidFill>
                <a:latin typeface="微软雅黑" panose="020B0503020204020204" pitchFamily="34" charset="-122"/>
                <a:ea typeface="微软雅黑" panose="020B0503020204020204" pitchFamily="34" charset="-122"/>
              </a:rPr>
              <a:t>三元组</a:t>
            </a:r>
            <a:r>
              <a:rPr lang="zh-CN" altLang="en-US" b="0" i="0" dirty="0">
                <a:solidFill>
                  <a:srgbClr val="333333"/>
                </a:solidFill>
                <a:effectLst/>
                <a:latin typeface="微软雅黑" panose="020B0503020204020204" pitchFamily="34" charset="-122"/>
                <a:ea typeface="微软雅黑" panose="020B0503020204020204" pitchFamily="34" charset="-122"/>
              </a:rPr>
              <a:t>事实，形式为</a:t>
            </a:r>
            <a:r>
              <a:rPr lang="en-US" altLang="zh-CN" b="0" i="0" dirty="0">
                <a:effectLst/>
                <a:latin typeface="微软雅黑" panose="020B0503020204020204" pitchFamily="34" charset="-122"/>
                <a:ea typeface="微软雅黑" panose="020B0503020204020204" pitchFamily="34" charset="-122"/>
                <a:cs typeface="Times New Roman" panose="02020603050405020304" pitchFamily="18" charset="0"/>
              </a:rPr>
              <a:t>(subject, </a:t>
            </a:r>
          </a:p>
          <a:p>
            <a:pPr algn="l"/>
            <a:r>
              <a:rPr lang="en-US" altLang="zh-CN" b="0" i="0" dirty="0">
                <a:effectLst/>
                <a:latin typeface="微软雅黑" panose="020B0503020204020204" pitchFamily="34" charset="-122"/>
                <a:ea typeface="微软雅黑" panose="020B0503020204020204" pitchFamily="34" charset="-122"/>
                <a:cs typeface="Times New Roman" panose="02020603050405020304" pitchFamily="18" charset="0"/>
              </a:rPr>
              <a:t>relation, object)</a:t>
            </a:r>
          </a:p>
          <a:p>
            <a:pPr marL="342900" indent="-34290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基于知识库的问答</a:t>
            </a:r>
            <a:r>
              <a:rPr lang="zh-CN" altLang="en-US" dirty="0"/>
              <a:t>（</a:t>
            </a:r>
            <a:r>
              <a:rPr lang="en-US" altLang="zh-CN" dirty="0">
                <a:latin typeface="微软雅黑" panose="020B0503020204020204" pitchFamily="34" charset="-122"/>
                <a:ea typeface="微软雅黑" panose="020B0503020204020204" pitchFamily="34" charset="-122"/>
              </a:rPr>
              <a:t>KBQA</a:t>
            </a:r>
            <a:r>
              <a:rPr lang="zh-CN" altLang="en-US" dirty="0"/>
              <a:t>）</a:t>
            </a:r>
            <a:r>
              <a:rPr lang="zh-CN" altLang="en-US" dirty="0">
                <a:solidFill>
                  <a:srgbClr val="333333"/>
                </a:solidFill>
                <a:latin typeface="微软雅黑" panose="020B0503020204020204" pitchFamily="34" charset="-122"/>
                <a:ea typeface="微软雅黑" panose="020B0503020204020204" pitchFamily="34" charset="-122"/>
              </a:rPr>
              <a:t>借助知识库中的知识来回答自然语言问题</a:t>
            </a:r>
            <a:endParaRPr lang="en-US" altLang="zh-CN"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2A1B58A7-D701-CF60-C042-A4281E08D259}"/>
              </a:ext>
            </a:extLst>
          </p:cNvPr>
          <p:cNvPicPr>
            <a:picLocks noChangeAspect="1"/>
          </p:cNvPicPr>
          <p:nvPr/>
        </p:nvPicPr>
        <p:blipFill rotWithShape="1">
          <a:blip r:embed="rId3"/>
          <a:srcRect l="131" t="3451" r="-394"/>
          <a:stretch/>
        </p:blipFill>
        <p:spPr>
          <a:xfrm>
            <a:off x="3434081" y="2658599"/>
            <a:ext cx="8331200" cy="4290841"/>
          </a:xfrm>
          <a:prstGeom prst="rect">
            <a:avLst/>
          </a:prstGeom>
        </p:spPr>
      </p:pic>
      <p:sp>
        <p:nvSpPr>
          <p:cNvPr id="9" name="文本框 8">
            <a:extLst>
              <a:ext uri="{FF2B5EF4-FFF2-40B4-BE49-F238E27FC236}">
                <a16:creationId xmlns:a16="http://schemas.microsoft.com/office/drawing/2014/main" id="{5D8BDAE5-F2DF-14F2-6236-666CC880B485}"/>
              </a:ext>
            </a:extLst>
          </p:cNvPr>
          <p:cNvSpPr txBox="1"/>
          <p:nvPr/>
        </p:nvSpPr>
        <p:spPr>
          <a:xfrm>
            <a:off x="741680" y="3875315"/>
            <a:ext cx="1869441" cy="1200329"/>
          </a:xfrm>
          <a:prstGeom prst="rect">
            <a:avLst/>
          </a:prstGeom>
          <a:ln w="38100">
            <a:solidFill>
              <a:schemeClr val="accent6">
                <a:lumMod val="60000"/>
                <a:lumOff val="40000"/>
              </a:schemeClr>
            </a:solidFill>
            <a:prstDash val="dash"/>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0" i="0" dirty="0">
                <a:solidFill>
                  <a:schemeClr val="tx1">
                    <a:lumMod val="75000"/>
                    <a:lumOff val="25000"/>
                  </a:schemeClr>
                </a:solidFill>
                <a:effectLst/>
                <a:latin typeface="微软雅黑" panose="020B0503020204020204" pitchFamily="34" charset="-122"/>
                <a:ea typeface="微软雅黑" panose="020B0503020204020204" pitchFamily="34" charset="-122"/>
              </a:rPr>
              <a:t>The Jeff Probst Show </a:t>
            </a:r>
            <a:r>
              <a:rPr lang="zh-CN" altLang="en-US" b="0" i="0" dirty="0">
                <a:solidFill>
                  <a:schemeClr val="tx1">
                    <a:lumMod val="75000"/>
                    <a:lumOff val="25000"/>
                  </a:schemeClr>
                </a:solidFill>
                <a:effectLst/>
                <a:latin typeface="微软雅黑" panose="020B0503020204020204" pitchFamily="34" charset="-122"/>
                <a:ea typeface="微软雅黑" panose="020B0503020204020204" pitchFamily="34" charset="-122"/>
              </a:rPr>
              <a:t>提名的 </a:t>
            </a:r>
            <a:r>
              <a:rPr lang="en-US" altLang="zh-CN" b="0" i="0" dirty="0">
                <a:solidFill>
                  <a:schemeClr val="tx1">
                    <a:lumMod val="75000"/>
                    <a:lumOff val="25000"/>
                  </a:schemeClr>
                </a:solidFill>
                <a:effectLst/>
                <a:latin typeface="微软雅黑" panose="020B0503020204020204" pitchFamily="34" charset="-122"/>
                <a:ea typeface="微软雅黑" panose="020B0503020204020204" pitchFamily="34" charset="-122"/>
              </a:rPr>
              <a:t>TV Producer</a:t>
            </a:r>
            <a:r>
              <a:rPr lang="zh-CN" altLang="en-US" b="0" i="0" dirty="0">
                <a:solidFill>
                  <a:schemeClr val="tx1">
                    <a:lumMod val="75000"/>
                    <a:lumOff val="25000"/>
                  </a:schemeClr>
                </a:solidFill>
                <a:effectLst/>
                <a:latin typeface="微软雅黑" panose="020B0503020204020204" pitchFamily="34" charset="-122"/>
                <a:ea typeface="微软雅黑" panose="020B0503020204020204" pitchFamily="34" charset="-122"/>
              </a:rPr>
              <a:t>的第一任妻子</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ADFDDC57-FC18-6BCF-4A1D-EAA753081785}"/>
              </a:ext>
            </a:extLst>
          </p:cNvPr>
          <p:cNvSpPr/>
          <p:nvPr/>
        </p:nvSpPr>
        <p:spPr>
          <a:xfrm>
            <a:off x="2733040" y="4368800"/>
            <a:ext cx="812800" cy="213360"/>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073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69934" y="1447436"/>
                <a:ext cx="3937726"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学生</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NSM</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指令模块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GloVe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初始化查询词向</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量，</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LSTM</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模型获得</a:t>
                </a:r>
                <a14:m>
                  <m:oMath xmlns:m="http://schemas.openxmlformats.org/officeDocument/2006/math">
                    <m:r>
                      <a:rPr lang="en-US" altLang="zh-CN" i="1" kern="100" smtClean="0">
                        <a:latin typeface="Cambria Math" panose="02040503050406030204" pitchFamily="18" charset="0"/>
                        <a:cs typeface="Times New Roman" panose="02020603050405020304" pitchFamily="18" charset="0"/>
                      </a:rPr>
                      <m:t>𝑞</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隐藏状态</a:t>
                </a:r>
                <a14:m>
                  <m:oMath xmlns:m="http://schemas.openxmlformats.org/officeDocument/2006/math">
                    <m:sSubSup>
                      <m:sSub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𝒉</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𝑗</m:t>
                                </m:r>
                              </m:sub>
                            </m:sSub>
                          </m:e>
                        </m:d>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𝑙</m:t>
                        </m:r>
                      </m:sup>
                    </m:sSubSup>
                  </m:oMath>
                </a14:m>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，使用如下</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注意力机制</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获取指令向量</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969934" y="1447436"/>
                <a:ext cx="3937726" cy="5171440"/>
              </a:xfrm>
              <a:blipFill>
                <a:blip r:embed="rId3"/>
                <a:stretch>
                  <a:fillRect l="-2322" t="-1649" r="-170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5A8EF3E-7B44-1167-38EB-839C9F11B2E8}"/>
              </a:ext>
            </a:extLst>
          </p:cNvPr>
          <p:cNvPicPr>
            <a:picLocks noChangeAspect="1"/>
          </p:cNvPicPr>
          <p:nvPr/>
        </p:nvPicPr>
        <p:blipFill>
          <a:blip r:embed="rId4"/>
          <a:stretch>
            <a:fillRect/>
          </a:stretch>
        </p:blipFill>
        <p:spPr>
          <a:xfrm>
            <a:off x="4907660" y="1447436"/>
            <a:ext cx="7421250" cy="5171440"/>
          </a:xfrm>
          <a:prstGeom prst="rect">
            <a:avLst/>
          </a:prstGeom>
        </p:spPr>
      </p:pic>
      <p:sp>
        <p:nvSpPr>
          <p:cNvPr id="6" name="矩形 5">
            <a:extLst>
              <a:ext uri="{FF2B5EF4-FFF2-40B4-BE49-F238E27FC236}">
                <a16:creationId xmlns:a16="http://schemas.microsoft.com/office/drawing/2014/main" id="{A4ABD4AD-7FDB-49F9-576E-76481FB0D05F}"/>
              </a:ext>
            </a:extLst>
          </p:cNvPr>
          <p:cNvSpPr/>
          <p:nvPr/>
        </p:nvSpPr>
        <p:spPr>
          <a:xfrm>
            <a:off x="4943285" y="5065975"/>
            <a:ext cx="6848911" cy="1047238"/>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DFA64058-0276-D94A-7622-470ECABF4D48}"/>
              </a:ext>
            </a:extLst>
          </p:cNvPr>
          <p:cNvPicPr>
            <a:picLocks noChangeAspect="1"/>
          </p:cNvPicPr>
          <p:nvPr/>
        </p:nvPicPr>
        <p:blipFill>
          <a:blip r:embed="rId5"/>
          <a:stretch>
            <a:fillRect/>
          </a:stretch>
        </p:blipFill>
        <p:spPr>
          <a:xfrm>
            <a:off x="1134670" y="4335026"/>
            <a:ext cx="1657435" cy="768389"/>
          </a:xfrm>
          <a:prstGeom prst="rect">
            <a:avLst/>
          </a:prstGeom>
        </p:spPr>
      </p:pic>
      <p:pic>
        <p:nvPicPr>
          <p:cNvPr id="11" name="图片 10">
            <a:extLst>
              <a:ext uri="{FF2B5EF4-FFF2-40B4-BE49-F238E27FC236}">
                <a16:creationId xmlns:a16="http://schemas.microsoft.com/office/drawing/2014/main" id="{DAEBCF16-A1A1-7F05-506A-3940CEA69BCD}"/>
              </a:ext>
            </a:extLst>
          </p:cNvPr>
          <p:cNvPicPr>
            <a:picLocks noChangeAspect="1"/>
          </p:cNvPicPr>
          <p:nvPr/>
        </p:nvPicPr>
        <p:blipFill>
          <a:blip r:embed="rId6"/>
          <a:stretch>
            <a:fillRect/>
          </a:stretch>
        </p:blipFill>
        <p:spPr>
          <a:xfrm>
            <a:off x="1128954" y="5270156"/>
            <a:ext cx="3619686" cy="425472"/>
          </a:xfrm>
          <a:prstGeom prst="rect">
            <a:avLst/>
          </a:prstGeom>
        </p:spPr>
      </p:pic>
      <p:pic>
        <p:nvPicPr>
          <p:cNvPr id="13" name="图片 12">
            <a:extLst>
              <a:ext uri="{FF2B5EF4-FFF2-40B4-BE49-F238E27FC236}">
                <a16:creationId xmlns:a16="http://schemas.microsoft.com/office/drawing/2014/main" id="{0C279E89-6E9C-37F6-3320-34DCB30E2906}"/>
              </a:ext>
            </a:extLst>
          </p:cNvPr>
          <p:cNvPicPr>
            <a:picLocks noChangeAspect="1"/>
          </p:cNvPicPr>
          <p:nvPr/>
        </p:nvPicPr>
        <p:blipFill>
          <a:blip r:embed="rId7"/>
          <a:stretch>
            <a:fillRect/>
          </a:stretch>
        </p:blipFill>
        <p:spPr>
          <a:xfrm>
            <a:off x="1164579" y="6035032"/>
            <a:ext cx="2667137" cy="304816"/>
          </a:xfrm>
          <a:prstGeom prst="rect">
            <a:avLst/>
          </a:prstGeom>
        </p:spPr>
      </p:pic>
    </p:spTree>
    <p:extLst>
      <p:ext uri="{BB962C8B-B14F-4D97-AF65-F5344CB8AC3E}">
        <p14:creationId xmlns:p14="http://schemas.microsoft.com/office/powerpoint/2010/main" val="269196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69934" y="1447436"/>
                <a:ext cx="3937726"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学生</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NSM</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推理模块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b="0" i="0" dirty="0">
                    <a:solidFill>
                      <a:srgbClr val="121212"/>
                    </a:solidFill>
                    <a:effectLst/>
                    <a:latin typeface="微软雅黑" panose="020B0503020204020204" pitchFamily="34" charset="-122"/>
                    <a:ea typeface="微软雅黑" panose="020B0503020204020204" pitchFamily="34" charset="-122"/>
                  </a:rPr>
                  <a:t>输入为指令</a:t>
                </a:r>
                <a14:m>
                  <m:oMath xmlns:m="http://schemas.openxmlformats.org/officeDocument/2006/math">
                    <m:r>
                      <a:rPr lang="en-US" altLang="zh-CN" b="0" i="1" smtClean="0">
                        <a:solidFill>
                          <a:srgbClr val="121212"/>
                        </a:solidFill>
                        <a:effectLst/>
                        <a:latin typeface="Cambria Math" panose="02040503050406030204" pitchFamily="18" charset="0"/>
                      </a:rPr>
                      <m:t>𝑖</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121212"/>
                    </a:solidFill>
                    <a:latin typeface="微软雅黑" panose="020B0503020204020204" pitchFamily="34" charset="-122"/>
                    <a:ea typeface="微软雅黑" panose="020B0503020204020204" pitchFamily="34" charset="-122"/>
                  </a:rPr>
                  <a:t>概率</a:t>
                </a:r>
                <a14:m>
                  <m:oMath xmlns:m="http://schemas.openxmlformats.org/officeDocument/2006/math">
                    <m:r>
                      <a:rPr lang="zh-CN" altLang="en-US" dirty="0">
                        <a:solidFill>
                          <a:srgbClr val="121212"/>
                        </a:solidFill>
                        <a:latin typeface="微软雅黑" panose="020B0503020204020204" pitchFamily="34" charset="-122"/>
                        <a:ea typeface="微软雅黑" panose="020B0503020204020204" pitchFamily="34" charset="-122"/>
                      </a:rPr>
                      <m:t>分布</m:t>
                    </m:r>
                    <m:r>
                      <a:rPr lang="en-US" altLang="zh-CN">
                        <a:solidFill>
                          <a:srgbClr val="121212"/>
                        </a:solidFill>
                        <a:latin typeface="微软雅黑" panose="020B0503020204020204" pitchFamily="34" charset="-122"/>
                        <a:ea typeface="微软雅黑" panose="020B0503020204020204" pitchFamily="34" charset="-122"/>
                      </a:rPr>
                      <m:t>𝑝</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实体嵌入</a:t>
                </a:r>
                <a14:m>
                  <m:oMath xmlns:m="http://schemas.openxmlformats.org/officeDocument/2006/math">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𝑒</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，输出为</a:t>
                </a:r>
                <a14:m>
                  <m:oMath xmlns:m="http://schemas.openxmlformats.org/officeDocument/2006/math">
                    <m:r>
                      <a:rPr lang="en-US" altLang="zh-CN">
                        <a:solidFill>
                          <a:srgbClr val="121212"/>
                        </a:solidFill>
                        <a:latin typeface="Cambria Math" panose="02040503050406030204" pitchFamily="18" charset="0"/>
                        <a:ea typeface="微软雅黑" panose="020B0503020204020204" pitchFamily="34" charset="-122"/>
                      </a:rPr>
                      <m:t>𝑝</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r>
                      <a:rPr lang="en-US" altLang="zh-CN" i="1">
                        <a:latin typeface="Cambria Math" panose="02040503050406030204" pitchFamily="18" charset="0"/>
                        <a:ea typeface="微软雅黑" panose="020B0503020204020204" pitchFamily="34" charset="-122"/>
                        <a:cs typeface="Times New Roman" panose="02020603050405020304" pitchFamily="18" charset="0"/>
                      </a:rPr>
                      <m:t>𝑒</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969934" y="1447436"/>
                <a:ext cx="3937726" cy="5171440"/>
              </a:xfrm>
              <a:blipFill>
                <a:blip r:embed="rId3"/>
                <a:stretch>
                  <a:fillRect l="-2322" t="-164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5A8EF3E-7B44-1167-38EB-839C9F11B2E8}"/>
              </a:ext>
            </a:extLst>
          </p:cNvPr>
          <p:cNvPicPr>
            <a:picLocks noChangeAspect="1"/>
          </p:cNvPicPr>
          <p:nvPr/>
        </p:nvPicPr>
        <p:blipFill>
          <a:blip r:embed="rId4"/>
          <a:stretch>
            <a:fillRect/>
          </a:stretch>
        </p:blipFill>
        <p:spPr>
          <a:xfrm>
            <a:off x="4907660" y="1447436"/>
            <a:ext cx="7421250" cy="5171440"/>
          </a:xfrm>
          <a:prstGeom prst="rect">
            <a:avLst/>
          </a:prstGeom>
        </p:spPr>
      </p:pic>
      <p:sp>
        <p:nvSpPr>
          <p:cNvPr id="6" name="矩形 5">
            <a:extLst>
              <a:ext uri="{FF2B5EF4-FFF2-40B4-BE49-F238E27FC236}">
                <a16:creationId xmlns:a16="http://schemas.microsoft.com/office/drawing/2014/main" id="{A4ABD4AD-7FDB-49F9-576E-76481FB0D05F}"/>
              </a:ext>
            </a:extLst>
          </p:cNvPr>
          <p:cNvSpPr/>
          <p:nvPr/>
        </p:nvSpPr>
        <p:spPr>
          <a:xfrm>
            <a:off x="4907660" y="1447436"/>
            <a:ext cx="7162420" cy="2887590"/>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1DB6D0C6-8061-A366-9835-6A39EEB8D5E7}"/>
              </a:ext>
            </a:extLst>
          </p:cNvPr>
          <p:cNvPicPr>
            <a:picLocks noChangeAspect="1"/>
          </p:cNvPicPr>
          <p:nvPr/>
        </p:nvPicPr>
        <p:blipFill>
          <a:blip r:embed="rId5"/>
          <a:stretch>
            <a:fillRect/>
          </a:stretch>
        </p:blipFill>
        <p:spPr>
          <a:xfrm>
            <a:off x="1041188" y="3244524"/>
            <a:ext cx="3043926" cy="784469"/>
          </a:xfrm>
          <a:prstGeom prst="rect">
            <a:avLst/>
          </a:prstGeom>
        </p:spPr>
      </p:pic>
      <p:pic>
        <p:nvPicPr>
          <p:cNvPr id="14" name="图片 13">
            <a:extLst>
              <a:ext uri="{FF2B5EF4-FFF2-40B4-BE49-F238E27FC236}">
                <a16:creationId xmlns:a16="http://schemas.microsoft.com/office/drawing/2014/main" id="{F51E9472-66FC-0AAA-C3CD-96029BFD1FE7}"/>
              </a:ext>
            </a:extLst>
          </p:cNvPr>
          <p:cNvPicPr>
            <a:picLocks noChangeAspect="1"/>
          </p:cNvPicPr>
          <p:nvPr/>
        </p:nvPicPr>
        <p:blipFill>
          <a:blip r:embed="rId6"/>
          <a:stretch>
            <a:fillRect/>
          </a:stretch>
        </p:blipFill>
        <p:spPr>
          <a:xfrm>
            <a:off x="1041188" y="4109505"/>
            <a:ext cx="2426409" cy="390318"/>
          </a:xfrm>
          <a:prstGeom prst="rect">
            <a:avLst/>
          </a:prstGeom>
        </p:spPr>
      </p:pic>
      <p:pic>
        <p:nvPicPr>
          <p:cNvPr id="16" name="图片 15">
            <a:extLst>
              <a:ext uri="{FF2B5EF4-FFF2-40B4-BE49-F238E27FC236}">
                <a16:creationId xmlns:a16="http://schemas.microsoft.com/office/drawing/2014/main" id="{9256F9C7-7680-5D19-BF49-7599B46FBF61}"/>
              </a:ext>
            </a:extLst>
          </p:cNvPr>
          <p:cNvPicPr>
            <a:picLocks noChangeAspect="1"/>
          </p:cNvPicPr>
          <p:nvPr/>
        </p:nvPicPr>
        <p:blipFill>
          <a:blip r:embed="rId7"/>
          <a:stretch>
            <a:fillRect/>
          </a:stretch>
        </p:blipFill>
        <p:spPr>
          <a:xfrm>
            <a:off x="1041188" y="4691301"/>
            <a:ext cx="3793386" cy="658475"/>
          </a:xfrm>
          <a:prstGeom prst="rect">
            <a:avLst/>
          </a:prstGeom>
        </p:spPr>
      </p:pic>
      <p:pic>
        <p:nvPicPr>
          <p:cNvPr id="18" name="图片 17">
            <a:extLst>
              <a:ext uri="{FF2B5EF4-FFF2-40B4-BE49-F238E27FC236}">
                <a16:creationId xmlns:a16="http://schemas.microsoft.com/office/drawing/2014/main" id="{38A51F06-0449-8166-F853-E6B2C2ED9E87}"/>
              </a:ext>
            </a:extLst>
          </p:cNvPr>
          <p:cNvPicPr>
            <a:picLocks noChangeAspect="1"/>
          </p:cNvPicPr>
          <p:nvPr/>
        </p:nvPicPr>
        <p:blipFill>
          <a:blip r:embed="rId8"/>
          <a:stretch>
            <a:fillRect/>
          </a:stretch>
        </p:blipFill>
        <p:spPr>
          <a:xfrm>
            <a:off x="1041188" y="5481879"/>
            <a:ext cx="2647621" cy="334436"/>
          </a:xfrm>
          <a:prstGeom prst="rect">
            <a:avLst/>
          </a:prstGeom>
        </p:spPr>
      </p:pic>
      <p:pic>
        <p:nvPicPr>
          <p:cNvPr id="20" name="图片 19">
            <a:extLst>
              <a:ext uri="{FF2B5EF4-FFF2-40B4-BE49-F238E27FC236}">
                <a16:creationId xmlns:a16="http://schemas.microsoft.com/office/drawing/2014/main" id="{94587950-63E5-AC78-5BF3-D40F3336E54E}"/>
              </a:ext>
            </a:extLst>
          </p:cNvPr>
          <p:cNvPicPr>
            <a:picLocks noChangeAspect="1"/>
          </p:cNvPicPr>
          <p:nvPr/>
        </p:nvPicPr>
        <p:blipFill>
          <a:blip r:embed="rId9"/>
          <a:stretch>
            <a:fillRect/>
          </a:stretch>
        </p:blipFill>
        <p:spPr>
          <a:xfrm>
            <a:off x="1041188" y="6045701"/>
            <a:ext cx="2426409" cy="385290"/>
          </a:xfrm>
          <a:prstGeom prst="rect">
            <a:avLst/>
          </a:prstGeom>
        </p:spPr>
      </p:pic>
    </p:spTree>
    <p:extLst>
      <p:ext uri="{BB962C8B-B14F-4D97-AF65-F5344CB8AC3E}">
        <p14:creationId xmlns:p14="http://schemas.microsoft.com/office/powerpoint/2010/main" val="2899242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mc:AlternateContent xmlns:mc="http://schemas.openxmlformats.org/markup-compatibility/2006">
        <mc:Choice xmlns:a14="http://schemas.microsoft.com/office/drawing/2010/main" Requires="a14">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69934" y="1447436"/>
                <a:ext cx="10561006"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教师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NSM</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双向推理模块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前向推理定义为从头到尾，后向推理定义为从尾到头，给定一个</a:t>
                </a:r>
                <a14:m>
                  <m:oMath xmlns:m="http://schemas.openxmlformats.org/officeDocument/2006/math">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跳推理任务</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，前向和后向推理路径上的实体概率分布应该满足 </a:t>
                </a:r>
                <a14:m>
                  <m:oMath xmlns:m="http://schemas.openxmlformats.org/officeDocument/2006/math">
                    <m:sSubSup>
                      <m:sSub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𝒑</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𝑓</m:t>
                        </m:r>
                      </m:sub>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𝒑</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𝑏</m:t>
                        </m:r>
                      </m:sub>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up>
                    </m:sSubSup>
                    <m:r>
                      <a:rPr lang="zh-CN" altLang="en-US" i="1" kern="10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论文设计了并行推理和混合推理两种模式，并行推理是设计两个模型，对分布</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施加约束；混合推理直接把前向的输出作为后向的输入。</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 name="副标题 4">
                <a:extLst>
                  <a:ext uri="{FF2B5EF4-FFF2-40B4-BE49-F238E27FC236}">
                    <a16:creationId xmlns:a16="http://schemas.microsoft.com/office/drawing/2014/main" id="{8426F996-9794-5874-5B91-E574E6419A0A}"/>
                  </a:ext>
                </a:extLst>
              </p:cNvPr>
              <p:cNvSpPr>
                <a:spLocks noGrp="1" noRot="1" noChangeAspect="1" noMove="1" noResize="1" noEditPoints="1" noAdjustHandles="1" noChangeArrowheads="1" noChangeShapeType="1" noTextEdit="1"/>
              </p:cNvSpPr>
              <p:nvPr>
                <p:ph type="subTitle" idx="1"/>
              </p:nvPr>
            </p:nvSpPr>
            <p:spPr>
              <a:xfrm>
                <a:off x="969934" y="1447436"/>
                <a:ext cx="10561006" cy="5171440"/>
              </a:xfrm>
              <a:blipFill>
                <a:blip r:embed="rId3"/>
                <a:stretch>
                  <a:fillRect l="-866" t="-1649" r="-75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BC3A8EF-4154-7492-87E1-93A0B4E174F0}"/>
              </a:ext>
            </a:extLst>
          </p:cNvPr>
          <p:cNvPicPr>
            <a:picLocks noChangeAspect="1"/>
          </p:cNvPicPr>
          <p:nvPr/>
        </p:nvPicPr>
        <p:blipFill>
          <a:blip r:embed="rId4"/>
          <a:stretch>
            <a:fillRect/>
          </a:stretch>
        </p:blipFill>
        <p:spPr>
          <a:xfrm>
            <a:off x="661060" y="4493571"/>
            <a:ext cx="5510057" cy="2209616"/>
          </a:xfrm>
          <a:prstGeom prst="rect">
            <a:avLst/>
          </a:prstGeom>
        </p:spPr>
      </p:pic>
      <p:pic>
        <p:nvPicPr>
          <p:cNvPr id="10" name="图片 9">
            <a:extLst>
              <a:ext uri="{FF2B5EF4-FFF2-40B4-BE49-F238E27FC236}">
                <a16:creationId xmlns:a16="http://schemas.microsoft.com/office/drawing/2014/main" id="{410CC058-6141-CAB9-FFE2-BACD00742FE4}"/>
              </a:ext>
            </a:extLst>
          </p:cNvPr>
          <p:cNvPicPr>
            <a:picLocks noChangeAspect="1"/>
          </p:cNvPicPr>
          <p:nvPr/>
        </p:nvPicPr>
        <p:blipFill>
          <a:blip r:embed="rId5"/>
          <a:stretch>
            <a:fillRect/>
          </a:stretch>
        </p:blipFill>
        <p:spPr>
          <a:xfrm>
            <a:off x="6162322" y="4726378"/>
            <a:ext cx="5677491" cy="1892497"/>
          </a:xfrm>
          <a:prstGeom prst="rect">
            <a:avLst/>
          </a:prstGeom>
        </p:spPr>
      </p:pic>
    </p:spTree>
    <p:extLst>
      <p:ext uri="{BB962C8B-B14F-4D97-AF65-F5344CB8AC3E}">
        <p14:creationId xmlns:p14="http://schemas.microsoft.com/office/powerpoint/2010/main" val="3437612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69934" y="1447436"/>
            <a:ext cx="10561006"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教师网络损失函数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：双向最终步准确率</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双向中间步自监督</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学生网络损失函数：前向最终步准确率</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前向中间步教师监督</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F6DB88B5-444B-3D6A-4E55-516F8DE1CB52}"/>
              </a:ext>
            </a:extLst>
          </p:cNvPr>
          <p:cNvPicPr>
            <a:picLocks noChangeAspect="1"/>
          </p:cNvPicPr>
          <p:nvPr/>
        </p:nvPicPr>
        <p:blipFill>
          <a:blip r:embed="rId3"/>
          <a:stretch>
            <a:fillRect/>
          </a:stretch>
        </p:blipFill>
        <p:spPr>
          <a:xfrm>
            <a:off x="1117816" y="1980153"/>
            <a:ext cx="5757997" cy="614105"/>
          </a:xfrm>
          <a:prstGeom prst="rect">
            <a:avLst/>
          </a:prstGeom>
        </p:spPr>
      </p:pic>
      <p:pic>
        <p:nvPicPr>
          <p:cNvPr id="7" name="图片 6">
            <a:extLst>
              <a:ext uri="{FF2B5EF4-FFF2-40B4-BE49-F238E27FC236}">
                <a16:creationId xmlns:a16="http://schemas.microsoft.com/office/drawing/2014/main" id="{98D47F8D-71EF-15E7-CE04-B5469799567E}"/>
              </a:ext>
            </a:extLst>
          </p:cNvPr>
          <p:cNvPicPr>
            <a:picLocks noChangeAspect="1"/>
          </p:cNvPicPr>
          <p:nvPr/>
        </p:nvPicPr>
        <p:blipFill>
          <a:blip r:embed="rId4"/>
          <a:stretch>
            <a:fillRect/>
          </a:stretch>
        </p:blipFill>
        <p:spPr>
          <a:xfrm>
            <a:off x="7023695" y="1845019"/>
            <a:ext cx="3269310" cy="904509"/>
          </a:xfrm>
          <a:prstGeom prst="rect">
            <a:avLst/>
          </a:prstGeom>
        </p:spPr>
      </p:pic>
      <p:pic>
        <p:nvPicPr>
          <p:cNvPr id="11" name="图片 10">
            <a:extLst>
              <a:ext uri="{FF2B5EF4-FFF2-40B4-BE49-F238E27FC236}">
                <a16:creationId xmlns:a16="http://schemas.microsoft.com/office/drawing/2014/main" id="{02FC5F4F-4534-DB74-B200-3A69BA98AA9C}"/>
              </a:ext>
            </a:extLst>
          </p:cNvPr>
          <p:cNvPicPr>
            <a:picLocks noChangeAspect="1"/>
          </p:cNvPicPr>
          <p:nvPr/>
        </p:nvPicPr>
        <p:blipFill>
          <a:blip r:embed="rId5"/>
          <a:stretch>
            <a:fillRect/>
          </a:stretch>
        </p:blipFill>
        <p:spPr>
          <a:xfrm>
            <a:off x="1117816" y="2726533"/>
            <a:ext cx="3988574" cy="475459"/>
          </a:xfrm>
          <a:prstGeom prst="rect">
            <a:avLst/>
          </a:prstGeom>
        </p:spPr>
      </p:pic>
      <p:pic>
        <p:nvPicPr>
          <p:cNvPr id="13" name="图片 12">
            <a:extLst>
              <a:ext uri="{FF2B5EF4-FFF2-40B4-BE49-F238E27FC236}">
                <a16:creationId xmlns:a16="http://schemas.microsoft.com/office/drawing/2014/main" id="{F7445A30-E9E3-6E6A-22F2-027F9CFEFFB7}"/>
              </a:ext>
            </a:extLst>
          </p:cNvPr>
          <p:cNvPicPr>
            <a:picLocks noChangeAspect="1"/>
          </p:cNvPicPr>
          <p:nvPr/>
        </p:nvPicPr>
        <p:blipFill>
          <a:blip r:embed="rId6"/>
          <a:stretch>
            <a:fillRect/>
          </a:stretch>
        </p:blipFill>
        <p:spPr>
          <a:xfrm>
            <a:off x="1117816" y="4246465"/>
            <a:ext cx="5626389" cy="698536"/>
          </a:xfrm>
          <a:prstGeom prst="rect">
            <a:avLst/>
          </a:prstGeom>
        </p:spPr>
      </p:pic>
      <p:pic>
        <p:nvPicPr>
          <p:cNvPr id="15" name="图片 14">
            <a:extLst>
              <a:ext uri="{FF2B5EF4-FFF2-40B4-BE49-F238E27FC236}">
                <a16:creationId xmlns:a16="http://schemas.microsoft.com/office/drawing/2014/main" id="{DDF8FAF3-5F7F-9C8A-C293-C31485166635}"/>
              </a:ext>
            </a:extLst>
          </p:cNvPr>
          <p:cNvPicPr>
            <a:picLocks noChangeAspect="1"/>
          </p:cNvPicPr>
          <p:nvPr/>
        </p:nvPicPr>
        <p:blipFill>
          <a:blip r:embed="rId7"/>
          <a:stretch>
            <a:fillRect/>
          </a:stretch>
        </p:blipFill>
        <p:spPr>
          <a:xfrm>
            <a:off x="1117816" y="5026369"/>
            <a:ext cx="2857647" cy="628682"/>
          </a:xfrm>
          <a:prstGeom prst="rect">
            <a:avLst/>
          </a:prstGeom>
        </p:spPr>
      </p:pic>
      <p:pic>
        <p:nvPicPr>
          <p:cNvPr id="17" name="图片 16">
            <a:extLst>
              <a:ext uri="{FF2B5EF4-FFF2-40B4-BE49-F238E27FC236}">
                <a16:creationId xmlns:a16="http://schemas.microsoft.com/office/drawing/2014/main" id="{09B051A1-3E20-B215-EC25-49BE1D52F02A}"/>
              </a:ext>
            </a:extLst>
          </p:cNvPr>
          <p:cNvPicPr>
            <a:picLocks noChangeAspect="1"/>
          </p:cNvPicPr>
          <p:nvPr/>
        </p:nvPicPr>
        <p:blipFill>
          <a:blip r:embed="rId8"/>
          <a:stretch>
            <a:fillRect/>
          </a:stretch>
        </p:blipFill>
        <p:spPr>
          <a:xfrm>
            <a:off x="4123345" y="4797886"/>
            <a:ext cx="3657600" cy="1085648"/>
          </a:xfrm>
          <a:prstGeom prst="rect">
            <a:avLst/>
          </a:prstGeom>
        </p:spPr>
      </p:pic>
      <p:pic>
        <p:nvPicPr>
          <p:cNvPr id="19" name="图片 18">
            <a:extLst>
              <a:ext uri="{FF2B5EF4-FFF2-40B4-BE49-F238E27FC236}">
                <a16:creationId xmlns:a16="http://schemas.microsoft.com/office/drawing/2014/main" id="{8BE2C4AD-96F0-B412-EE82-464EE8A94FC2}"/>
              </a:ext>
            </a:extLst>
          </p:cNvPr>
          <p:cNvPicPr>
            <a:picLocks noChangeAspect="1"/>
          </p:cNvPicPr>
          <p:nvPr/>
        </p:nvPicPr>
        <p:blipFill>
          <a:blip r:embed="rId9"/>
          <a:stretch>
            <a:fillRect/>
          </a:stretch>
        </p:blipFill>
        <p:spPr>
          <a:xfrm>
            <a:off x="1117815" y="5776498"/>
            <a:ext cx="2792937" cy="446567"/>
          </a:xfrm>
          <a:prstGeom prst="rect">
            <a:avLst/>
          </a:prstGeom>
        </p:spPr>
      </p:pic>
    </p:spTree>
    <p:extLst>
      <p:ext uri="{BB962C8B-B14F-4D97-AF65-F5344CB8AC3E}">
        <p14:creationId xmlns:p14="http://schemas.microsoft.com/office/powerpoint/2010/main" val="3305074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69934" y="1447436"/>
            <a:ext cx="10561006"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：目前依然是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SOTA</a:t>
            </a: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60FB891B-0A17-253D-697E-9E6AA306BB66}"/>
              </a:ext>
            </a:extLst>
          </p:cNvPr>
          <p:cNvPicPr>
            <a:picLocks noChangeAspect="1"/>
          </p:cNvPicPr>
          <p:nvPr/>
        </p:nvPicPr>
        <p:blipFill>
          <a:blip r:embed="rId3"/>
          <a:stretch>
            <a:fillRect/>
          </a:stretch>
        </p:blipFill>
        <p:spPr>
          <a:xfrm>
            <a:off x="1156364" y="2184336"/>
            <a:ext cx="10374576" cy="4166838"/>
          </a:xfrm>
          <a:prstGeom prst="rect">
            <a:avLst/>
          </a:prstGeom>
        </p:spPr>
      </p:pic>
    </p:spTree>
    <p:extLst>
      <p:ext uri="{BB962C8B-B14F-4D97-AF65-F5344CB8AC3E}">
        <p14:creationId xmlns:p14="http://schemas.microsoft.com/office/powerpoint/2010/main" val="269140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853440" y="670560"/>
            <a:ext cx="11216640" cy="513080"/>
          </a:xfrm>
        </p:spPr>
        <p:txBody>
          <a:bodyPr>
            <a:noAutofit/>
          </a:bodyPr>
          <a:lstStyle/>
          <a:p>
            <a:pPr algn="l"/>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Improving Multi-hop Question Answering over Knowledge Graphs using Knowledge Base Embeddings</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969934" y="1447436"/>
            <a:ext cx="10561006" cy="5171440"/>
          </a:xfrm>
        </p:spPr>
        <p:txBody>
          <a:bodyPr>
            <a:normAutofit/>
          </a:bodyPr>
          <a:lstStyle/>
          <a:p>
            <a:pPr algn="just"/>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：路径及分布可视化</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899E5BAA-F469-2D31-8F5A-7C32700F552F}"/>
              </a:ext>
            </a:extLst>
          </p:cNvPr>
          <p:cNvPicPr>
            <a:picLocks noChangeAspect="1"/>
          </p:cNvPicPr>
          <p:nvPr/>
        </p:nvPicPr>
        <p:blipFill>
          <a:blip r:embed="rId3"/>
          <a:stretch>
            <a:fillRect/>
          </a:stretch>
        </p:blipFill>
        <p:spPr>
          <a:xfrm>
            <a:off x="770311" y="2578066"/>
            <a:ext cx="10970179" cy="3478349"/>
          </a:xfrm>
          <a:prstGeom prst="rect">
            <a:avLst/>
          </a:prstGeom>
        </p:spPr>
      </p:pic>
    </p:spTree>
    <p:extLst>
      <p:ext uri="{BB962C8B-B14F-4D97-AF65-F5344CB8AC3E}">
        <p14:creationId xmlns:p14="http://schemas.microsoft.com/office/powerpoint/2010/main" val="347956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难点</a:t>
            </a:r>
          </a:p>
        </p:txBody>
      </p:sp>
      <p:sp>
        <p:nvSpPr>
          <p:cNvPr id="5" name="副标题 4">
            <a:extLst>
              <a:ext uri="{FF2B5EF4-FFF2-40B4-BE49-F238E27FC236}">
                <a16:creationId xmlns:a16="http://schemas.microsoft.com/office/drawing/2014/main" id="{3FED2236-959A-4CAB-48C2-C8301CAA8982}"/>
              </a:ext>
            </a:extLst>
          </p:cNvPr>
          <p:cNvSpPr>
            <a:spLocks noGrp="1"/>
          </p:cNvSpPr>
          <p:nvPr>
            <p:ph type="subTitle" idx="1"/>
          </p:nvPr>
        </p:nvSpPr>
        <p:spPr>
          <a:xfrm>
            <a:off x="741680" y="1351280"/>
            <a:ext cx="11226800" cy="5171440"/>
          </a:xfrm>
        </p:spPr>
        <p:txBody>
          <a:bodyPr/>
          <a:lstStyle/>
          <a:p>
            <a:pPr marL="342900" indent="-342900" algn="l">
              <a:buFont typeface="Arial" panose="020B0604020202020204" pitchFamily="34" charset="0"/>
              <a:buChar char="•"/>
            </a:pPr>
            <a:r>
              <a:rPr lang="zh-CN" altLang="en-US" dirty="0">
                <a:solidFill>
                  <a:srgbClr val="ED7D31"/>
                </a:solidFill>
                <a:latin typeface="微软雅黑" panose="020B0503020204020204" pitchFamily="34" charset="-122"/>
                <a:ea typeface="微软雅黑" panose="020B0503020204020204" pitchFamily="34" charset="-122"/>
              </a:rPr>
              <a:t>多跳推理：</a:t>
            </a:r>
            <a:r>
              <a:rPr lang="en-US" altLang="zh-CN" dirty="0">
                <a:solidFill>
                  <a:srgbClr val="ED7D31"/>
                </a:solidFill>
                <a:latin typeface="微软雅黑" panose="020B0503020204020204" pitchFamily="34" charset="-122"/>
                <a:ea typeface="微软雅黑" panose="020B0503020204020204" pitchFamily="34" charset="-122"/>
              </a:rPr>
              <a:t>nominee + spouse</a:t>
            </a:r>
          </a:p>
          <a:p>
            <a:pPr marL="342900" indent="-342900" algn="l">
              <a:buFont typeface="Arial" panose="020B0604020202020204" pitchFamily="34" charset="0"/>
              <a:buChar char="•"/>
            </a:pPr>
            <a:r>
              <a:rPr lang="zh-CN" altLang="en-US" dirty="0">
                <a:solidFill>
                  <a:srgbClr val="0064BB"/>
                </a:solidFill>
                <a:latin typeface="微软雅黑" panose="020B0503020204020204" pitchFamily="34" charset="-122"/>
                <a:ea typeface="微软雅黑" panose="020B0503020204020204" pitchFamily="34" charset="-122"/>
              </a:rPr>
              <a:t>关系约束：</a:t>
            </a:r>
            <a:r>
              <a:rPr lang="en-US" altLang="zh-CN" dirty="0">
                <a:solidFill>
                  <a:srgbClr val="0064BB"/>
                </a:solidFill>
                <a:latin typeface="微软雅黑" panose="020B0503020204020204" pitchFamily="34" charset="-122"/>
                <a:ea typeface="微软雅黑" panose="020B0503020204020204" pitchFamily="34" charset="-122"/>
              </a:rPr>
              <a:t>TV producer &amp; spouse</a:t>
            </a:r>
          </a:p>
          <a:p>
            <a:pPr marL="342900" indent="-342900" algn="l">
              <a:buFont typeface="Arial" panose="020B0604020202020204" pitchFamily="34" charset="0"/>
              <a:buChar char="•"/>
            </a:pPr>
            <a:r>
              <a:rPr lang="zh-CN" altLang="en-US" dirty="0">
                <a:solidFill>
                  <a:srgbClr val="00AC46"/>
                </a:solidFill>
                <a:latin typeface="微软雅黑" panose="020B0503020204020204" pitchFamily="34" charset="-122"/>
                <a:ea typeface="微软雅黑" panose="020B0503020204020204" pitchFamily="34" charset="-122"/>
              </a:rPr>
              <a:t>数字比较：</a:t>
            </a:r>
            <a:r>
              <a:rPr lang="en-US" altLang="zh-CN" dirty="0">
                <a:solidFill>
                  <a:srgbClr val="00AC46"/>
                </a:solidFill>
                <a:latin typeface="微软雅黑" panose="020B0503020204020204" pitchFamily="34" charset="-122"/>
                <a:ea typeface="微软雅黑" panose="020B0503020204020204" pitchFamily="34" charset="-122"/>
              </a:rPr>
              <a:t>1996 vs 2011</a:t>
            </a:r>
          </a:p>
          <a:p>
            <a:pPr algn="l"/>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2A1B58A7-D701-CF60-C042-A4281E08D259}"/>
              </a:ext>
            </a:extLst>
          </p:cNvPr>
          <p:cNvPicPr>
            <a:picLocks noChangeAspect="1"/>
          </p:cNvPicPr>
          <p:nvPr/>
        </p:nvPicPr>
        <p:blipFill rotWithShape="1">
          <a:blip r:embed="rId3"/>
          <a:srcRect l="131" t="3451" r="-394"/>
          <a:stretch/>
        </p:blipFill>
        <p:spPr>
          <a:xfrm>
            <a:off x="2438399" y="2844493"/>
            <a:ext cx="7792721" cy="4013507"/>
          </a:xfrm>
          <a:prstGeom prst="rect">
            <a:avLst/>
          </a:prstGeom>
        </p:spPr>
      </p:pic>
    </p:spTree>
    <p:extLst>
      <p:ext uri="{BB962C8B-B14F-4D97-AF65-F5344CB8AC3E}">
        <p14:creationId xmlns:p14="http://schemas.microsoft.com/office/powerpoint/2010/main" val="11928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数据集</a:t>
            </a:r>
          </a:p>
        </p:txBody>
      </p:sp>
      <p:sp>
        <p:nvSpPr>
          <p:cNvPr id="5" name="副标题 4">
            <a:extLst>
              <a:ext uri="{FF2B5EF4-FFF2-40B4-BE49-F238E27FC236}">
                <a16:creationId xmlns:a16="http://schemas.microsoft.com/office/drawing/2014/main" id="{3FED2236-959A-4CAB-48C2-C8301CAA8982}"/>
              </a:ext>
            </a:extLst>
          </p:cNvPr>
          <p:cNvSpPr>
            <a:spLocks noGrp="1"/>
          </p:cNvSpPr>
          <p:nvPr>
            <p:ph type="subTitle" idx="1"/>
          </p:nvPr>
        </p:nvSpPr>
        <p:spPr>
          <a:xfrm>
            <a:off x="375920" y="1493520"/>
            <a:ext cx="5016450" cy="5171440"/>
          </a:xfrm>
        </p:spPr>
        <p:txBody>
          <a:bodyPr>
            <a:normAutofit lnSpcReduction="10000"/>
          </a:bodyPr>
          <a:lstStyle/>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数据集是根据现有的知识图谱构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建得来的，第一步通常是从单个实</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体及其邻居出发，套用模板生成一</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系列简单的问题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从简单的问题及其邻居出发，不</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断生成更复杂的问题，一些数据集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会同时生成问题的逻辑形式（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对问题进行自然语言润色（</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，使其表达更加多样，增加任务难</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度</a:t>
            </a:r>
          </a:p>
        </p:txBody>
      </p:sp>
      <p:pic>
        <p:nvPicPr>
          <p:cNvPr id="4" name="图片 3">
            <a:extLst>
              <a:ext uri="{FF2B5EF4-FFF2-40B4-BE49-F238E27FC236}">
                <a16:creationId xmlns:a16="http://schemas.microsoft.com/office/drawing/2014/main" id="{BFE5FEB8-2AF2-C710-1130-80C7294C5334}"/>
              </a:ext>
            </a:extLst>
          </p:cNvPr>
          <p:cNvPicPr>
            <a:picLocks noChangeAspect="1"/>
          </p:cNvPicPr>
          <p:nvPr/>
        </p:nvPicPr>
        <p:blipFill>
          <a:blip r:embed="rId3"/>
          <a:stretch>
            <a:fillRect/>
          </a:stretch>
        </p:blipFill>
        <p:spPr>
          <a:xfrm>
            <a:off x="5392370" y="2245360"/>
            <a:ext cx="6799630" cy="3505200"/>
          </a:xfrm>
          <a:prstGeom prst="rect">
            <a:avLst/>
          </a:prstGeom>
        </p:spPr>
      </p:pic>
    </p:spTree>
    <p:extLst>
      <p:ext uri="{BB962C8B-B14F-4D97-AF65-F5344CB8AC3E}">
        <p14:creationId xmlns:p14="http://schemas.microsoft.com/office/powerpoint/2010/main" val="26909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流程</a:t>
            </a:r>
          </a:p>
        </p:txBody>
      </p:sp>
      <p:sp>
        <p:nvSpPr>
          <p:cNvPr id="5" name="副标题 4">
            <a:extLst>
              <a:ext uri="{FF2B5EF4-FFF2-40B4-BE49-F238E27FC236}">
                <a16:creationId xmlns:a16="http://schemas.microsoft.com/office/drawing/2014/main" id="{3FED2236-959A-4CAB-48C2-C8301CAA8982}"/>
              </a:ext>
            </a:extLst>
          </p:cNvPr>
          <p:cNvSpPr>
            <a:spLocks noGrp="1"/>
          </p:cNvSpPr>
          <p:nvPr>
            <p:ph type="subTitle" idx="1"/>
          </p:nvPr>
        </p:nvSpPr>
        <p:spPr>
          <a:xfrm>
            <a:off x="741680" y="1351280"/>
            <a:ext cx="11226800" cy="5171440"/>
          </a:xfrm>
        </p:spPr>
        <p:txBody>
          <a:bodyPr/>
          <a:lstStyle/>
          <a:p>
            <a:pPr marL="342900" indent="-342900" algn="l">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KBQA</a:t>
            </a:r>
            <a:r>
              <a:rPr lang="zh-CN" altLang="en-US" dirty="0">
                <a:latin typeface="微软雅黑" panose="020B0503020204020204" pitchFamily="34" charset="-122"/>
                <a:ea typeface="微软雅黑" panose="020B0503020204020204" pitchFamily="34" charset="-122"/>
              </a:rPr>
              <a:t>首先识别出问题中的主体，然后将其链接到</a:t>
            </a:r>
            <a:r>
              <a:rPr lang="en-US" altLang="zh-CN" dirty="0">
                <a:latin typeface="微软雅黑" panose="020B0503020204020204" pitchFamily="34" charset="-122"/>
                <a:ea typeface="微软雅黑" panose="020B0503020204020204" pitchFamily="34" charset="-122"/>
              </a:rPr>
              <a:t>KB</a:t>
            </a:r>
            <a:r>
              <a:rPr lang="zh-CN" altLang="en-US" dirty="0">
                <a:latin typeface="微软雅黑" panose="020B0503020204020204" pitchFamily="34" charset="-122"/>
                <a:ea typeface="微软雅黑" panose="020B0503020204020204" pitchFamily="34" charset="-122"/>
              </a:rPr>
              <a:t>中的实体上，最后根据实体</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的邻域推导问题答案，可分为基于语义解析</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和基于信息检索</a:t>
            </a:r>
            <a:r>
              <a:rPr lang="en-US" altLang="zh-CN" dirty="0">
                <a:latin typeface="微软雅黑" panose="020B0503020204020204" pitchFamily="34" charset="-122"/>
                <a:ea typeface="微软雅黑" panose="020B0503020204020204" pitchFamily="34" charset="-122"/>
              </a:rPr>
              <a:t>(IR)</a:t>
            </a:r>
            <a:r>
              <a:rPr lang="zh-CN" altLang="en-US" dirty="0">
                <a:latin typeface="微软雅黑" panose="020B0503020204020204" pitchFamily="34" charset="-122"/>
                <a:ea typeface="微软雅黑" panose="020B0503020204020204" pitchFamily="34" charset="-122"/>
              </a:rPr>
              <a:t>两种方法</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语义解析基于符号逻辑，首先将自然语言问题解析为可查询的符号化逻辑形式，</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然后在知识库中用逻辑语言查询出结果</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信息检索基于图上推理，首先构建一个问题相关的子图，然后对子图中所有的实</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体进行排序以找到最相关的结果</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6868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方法比较</a:t>
            </a:r>
          </a:p>
        </p:txBody>
      </p:sp>
      <p:pic>
        <p:nvPicPr>
          <p:cNvPr id="8" name="图片 7">
            <a:extLst>
              <a:ext uri="{FF2B5EF4-FFF2-40B4-BE49-F238E27FC236}">
                <a16:creationId xmlns:a16="http://schemas.microsoft.com/office/drawing/2014/main" id="{E162AD84-2A19-7DFA-7B81-784C810FFFF0}"/>
              </a:ext>
            </a:extLst>
          </p:cNvPr>
          <p:cNvPicPr>
            <a:picLocks noChangeAspect="1"/>
          </p:cNvPicPr>
          <p:nvPr/>
        </p:nvPicPr>
        <p:blipFill>
          <a:blip r:embed="rId3"/>
          <a:stretch>
            <a:fillRect/>
          </a:stretch>
        </p:blipFill>
        <p:spPr>
          <a:xfrm>
            <a:off x="3272097" y="1629190"/>
            <a:ext cx="5647806" cy="5106890"/>
          </a:xfrm>
          <a:prstGeom prst="rect">
            <a:avLst/>
          </a:prstGeom>
        </p:spPr>
      </p:pic>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650240" y="1564640"/>
            <a:ext cx="2082800" cy="5171440"/>
          </a:xfrm>
        </p:spPr>
        <p:txBody>
          <a:bodyPr>
            <a:normAutofit/>
          </a:bodyPr>
          <a:lstStyle/>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可分为问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题理解、逻辑</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解析、知识图</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谱接地、逻辑</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运行几个步骤</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优点是可</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解释性强，缺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点是效率较低</a:t>
            </a:r>
          </a:p>
        </p:txBody>
      </p:sp>
      <p:sp>
        <p:nvSpPr>
          <p:cNvPr id="10" name="副标题 4">
            <a:extLst>
              <a:ext uri="{FF2B5EF4-FFF2-40B4-BE49-F238E27FC236}">
                <a16:creationId xmlns:a16="http://schemas.microsoft.com/office/drawing/2014/main" id="{813A0586-CA32-75F8-F1BE-AF8712DB389C}"/>
              </a:ext>
            </a:extLst>
          </p:cNvPr>
          <p:cNvSpPr txBox="1">
            <a:spLocks/>
          </p:cNvSpPr>
          <p:nvPr/>
        </p:nvSpPr>
        <p:spPr>
          <a:xfrm>
            <a:off x="9367520" y="1564640"/>
            <a:ext cx="2082800" cy="5171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可分为子图</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抽取、问题编</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码、图推理、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置信度排序这</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几个步骤</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优点是可高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效地端到端训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练，缺点是可</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解释性差</a:t>
            </a:r>
          </a:p>
        </p:txBody>
      </p:sp>
    </p:spTree>
    <p:extLst>
      <p:ext uri="{BB962C8B-B14F-4D97-AF65-F5344CB8AC3E}">
        <p14:creationId xmlns:p14="http://schemas.microsoft.com/office/powerpoint/2010/main" val="105629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en-US" altLang="zh-CN" sz="4800" dirty="0">
                <a:latin typeface="微软雅黑" panose="020B0503020204020204" pitchFamily="34" charset="-122"/>
                <a:ea typeface="微软雅黑" panose="020B0503020204020204" pitchFamily="34" charset="-122"/>
                <a:cs typeface="Times New Roman" panose="02020603050405020304" pitchFamily="18" charset="0"/>
              </a:rPr>
              <a:t>IR</a:t>
            </a:r>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模型近期研究进展</a:t>
            </a:r>
          </a:p>
        </p:txBody>
      </p:sp>
      <p:sp>
        <p:nvSpPr>
          <p:cNvPr id="9" name="副标题 4">
            <a:extLst>
              <a:ext uri="{FF2B5EF4-FFF2-40B4-BE49-F238E27FC236}">
                <a16:creationId xmlns:a16="http://schemas.microsoft.com/office/drawing/2014/main" id="{8426F996-9794-5874-5B91-E574E6419A0A}"/>
              </a:ext>
            </a:extLst>
          </p:cNvPr>
          <p:cNvSpPr>
            <a:spLocks noGrp="1"/>
          </p:cNvSpPr>
          <p:nvPr>
            <p:ph type="subTitle" idx="1"/>
          </p:nvPr>
        </p:nvSpPr>
        <p:spPr>
          <a:xfrm>
            <a:off x="853440" y="1412240"/>
            <a:ext cx="10485120" cy="5171440"/>
          </a:xfrm>
        </p:spPr>
        <p:txBody>
          <a:bodyPr>
            <a:normAutofit/>
          </a:bodyPr>
          <a:lstStyle/>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不完备知识图谱上的推理</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：由于知识图谱上存在着的固有的不完备性，通</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往答案的正确推理路径可能是缺失的，同时也影响了聚合邻居信息的效果。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为了解决这一问题，新的方法通常引入了额外信息，包括文本信息以及知识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图谱上的信息。</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复杂语义的理解</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模型通常将问题编码为向量，作为图上推理步骤的指</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示，对于一些复杂的问题，现有的静态向量不能很好地表示。为解决这一问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l"/>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题，新的方法通过不断更新或者是注意力机制来获得一个动态的指示向量。</a:t>
            </a:r>
          </a:p>
        </p:txBody>
      </p:sp>
    </p:spTree>
    <p:extLst>
      <p:ext uri="{BB962C8B-B14F-4D97-AF65-F5344CB8AC3E}">
        <p14:creationId xmlns:p14="http://schemas.microsoft.com/office/powerpoint/2010/main" val="148316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E6B9-C6B3-E5F3-00EF-29332ECE7D83}"/>
              </a:ext>
            </a:extLst>
          </p:cNvPr>
          <p:cNvSpPr>
            <a:spLocks noGrp="1"/>
          </p:cNvSpPr>
          <p:nvPr>
            <p:ph type="ctrTitle"/>
          </p:nvPr>
        </p:nvSpPr>
        <p:spPr>
          <a:xfrm>
            <a:off x="741680" y="121920"/>
            <a:ext cx="10708640" cy="1021080"/>
          </a:xfrm>
        </p:spPr>
        <p:txBody>
          <a:bodyPr>
            <a:normAutofit/>
          </a:bodyPr>
          <a:lstStyle/>
          <a:p>
            <a:pPr algn="l"/>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相关论文列表</a:t>
            </a:r>
          </a:p>
        </p:txBody>
      </p:sp>
      <p:sp>
        <p:nvSpPr>
          <p:cNvPr id="5" name="副标题 4">
            <a:extLst>
              <a:ext uri="{FF2B5EF4-FFF2-40B4-BE49-F238E27FC236}">
                <a16:creationId xmlns:a16="http://schemas.microsoft.com/office/drawing/2014/main" id="{3FED2236-959A-4CAB-48C2-C8301CAA8982}"/>
              </a:ext>
            </a:extLst>
          </p:cNvPr>
          <p:cNvSpPr>
            <a:spLocks noGrp="1"/>
          </p:cNvSpPr>
          <p:nvPr>
            <p:ph type="subTitle" idx="1"/>
          </p:nvPr>
        </p:nvSpPr>
        <p:spPr>
          <a:xfrm>
            <a:off x="3202378" y="1670463"/>
            <a:ext cx="8981704" cy="5065617"/>
          </a:xfrm>
        </p:spPr>
        <p:txBody>
          <a:bodyPr>
            <a:normAutofit/>
          </a:bodyPr>
          <a:lstStyle/>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EMNLP 2020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Open Domain Question Answering based on Text Enhanced Knowledge Graph with Hyperedge Infusion</a:t>
            </a: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ACL 2020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Improving Multi-hop Question Answering over Knowledge Graphs using Knowledge Base Embeddings</a:t>
            </a:r>
          </a:p>
          <a:p>
            <a:pPr marL="342900" indent="-342900" algn="l">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COLING 2018</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An Interpretable Reasoning Network for Multi-Relation Question Answering</a:t>
            </a:r>
          </a:p>
          <a:p>
            <a:pPr marL="342900" indent="-342900" algn="l">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WSDM 2021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Improving Multi-hop Knowledge Base Question Answering by Learning Intermediate Supervision Signal</a:t>
            </a:r>
          </a:p>
        </p:txBody>
      </p:sp>
      <p:sp>
        <p:nvSpPr>
          <p:cNvPr id="6" name="文本框 5">
            <a:extLst>
              <a:ext uri="{FF2B5EF4-FFF2-40B4-BE49-F238E27FC236}">
                <a16:creationId xmlns:a16="http://schemas.microsoft.com/office/drawing/2014/main" id="{003398C1-D21F-1E0E-4C56-9056C78A6F95}"/>
              </a:ext>
            </a:extLst>
          </p:cNvPr>
          <p:cNvSpPr txBox="1"/>
          <p:nvPr/>
        </p:nvSpPr>
        <p:spPr>
          <a:xfrm>
            <a:off x="396833" y="1971303"/>
            <a:ext cx="2734293" cy="954107"/>
          </a:xfrm>
          <a:prstGeom prst="rect">
            <a:avLst/>
          </a:prstGeom>
          <a:noFill/>
        </p:spPr>
        <p:txBody>
          <a:bodyPr wrap="square">
            <a:spAutoFit/>
          </a:body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不完备知识</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图谱上的推理</a:t>
            </a:r>
            <a:endParaRPr lang="zh-CN" altLang="en-US" sz="2800" dirty="0"/>
          </a:p>
        </p:txBody>
      </p:sp>
      <p:sp>
        <p:nvSpPr>
          <p:cNvPr id="7" name="文本框 6">
            <a:extLst>
              <a:ext uri="{FF2B5EF4-FFF2-40B4-BE49-F238E27FC236}">
                <a16:creationId xmlns:a16="http://schemas.microsoft.com/office/drawing/2014/main" id="{9E1F440D-DAF0-E97F-9FC3-F385AE7E69B7}"/>
              </a:ext>
            </a:extLst>
          </p:cNvPr>
          <p:cNvSpPr txBox="1"/>
          <p:nvPr/>
        </p:nvSpPr>
        <p:spPr>
          <a:xfrm>
            <a:off x="396833" y="4387333"/>
            <a:ext cx="1879270" cy="954107"/>
          </a:xfrm>
          <a:prstGeom prst="rect">
            <a:avLst/>
          </a:prstGeom>
          <a:noFill/>
        </p:spPr>
        <p:txBody>
          <a:bodyPr wrap="square">
            <a:spAutoFit/>
          </a:body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复杂语</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义的理解</a:t>
            </a:r>
            <a:endParaRPr lang="zh-CN" altLang="en-US" sz="2800" dirty="0"/>
          </a:p>
        </p:txBody>
      </p:sp>
    </p:spTree>
    <p:extLst>
      <p:ext uri="{BB962C8B-B14F-4D97-AF65-F5344CB8AC3E}">
        <p14:creationId xmlns:p14="http://schemas.microsoft.com/office/powerpoint/2010/main" val="27874189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3096</Words>
  <Application>Microsoft Office PowerPoint</Application>
  <PresentationFormat>宽屏</PresentationFormat>
  <Paragraphs>353</Paragraphs>
  <Slides>35</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-apple-system</vt:lpstr>
      <vt:lpstr>NimbusRomNo9L-Regu</vt:lpstr>
      <vt:lpstr>等线</vt:lpstr>
      <vt:lpstr>等线 Light</vt:lpstr>
      <vt:lpstr>微软雅黑</vt:lpstr>
      <vt:lpstr>Arial</vt:lpstr>
      <vt:lpstr>Cambria Math</vt:lpstr>
      <vt:lpstr>Times New Roman</vt:lpstr>
      <vt:lpstr>Office 主题​​</vt:lpstr>
      <vt:lpstr>Knowledge Base Question Answering</vt:lpstr>
      <vt:lpstr>相关论文列表</vt:lpstr>
      <vt:lpstr>定义</vt:lpstr>
      <vt:lpstr>难点</vt:lpstr>
      <vt:lpstr>数据集</vt:lpstr>
      <vt:lpstr>流程</vt:lpstr>
      <vt:lpstr>方法比较</vt:lpstr>
      <vt:lpstr>IR模型近期研究进展</vt:lpstr>
      <vt:lpstr>相关论文列表</vt:lpstr>
      <vt:lpstr>Open Domain Question Answering based on Text Enhanced Knowledge Graph with Hyperedge Infusion</vt:lpstr>
      <vt:lpstr>Open Domain Question Answering based on Text Enhanced Knowledge Graph with Hyperedge Infusion</vt:lpstr>
      <vt:lpstr>Open Domain Question Answering based on Text Enhanced Knowledge Graph with Hyperedge Infusion</vt:lpstr>
      <vt:lpstr>Open Domain Question Answering based on Text Enhanced Knowledge Graph with Hyperedge Infusion</vt:lpstr>
      <vt:lpstr>Open Domain Question Answering based on Text Enhanced Knowledge Graph with Hyperedge Infusion</vt:lpstr>
      <vt:lpstr>Open Domain Question Answering based on Text Enhanced Knowledge Graph with Hyperedge Infusion</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An Interpretable Reasoning Network for Multi-Relation Question Answering</vt:lpstr>
      <vt:lpstr>An Interpretable Reasoning Network for Multi-Relation Question Answering</vt:lpstr>
      <vt:lpstr>An Interpretable Reasoning Network for Multi-Relation Question Answering</vt:lpstr>
      <vt:lpstr>An Interpretable Reasoning Network for Multi-Relation Question Answering</vt:lpstr>
      <vt:lpstr>An Interpretable Reasoning Network for Multi-Relation Question Answering</vt:lpstr>
      <vt:lpstr>An Interpretable Reasoning Network for Multi-Relation Question Answering</vt:lpstr>
      <vt:lpstr>Improving Multi-hop Knowledge Base Question Answering by Learning Intermediate Supervision Signals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lpstr>Improving Multi-hop Question Answering over Knowledge Graphs using Knowledge Base Embeddings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Base Question Answering</dc:title>
  <dc:creator>王 季宁</dc:creator>
  <cp:lastModifiedBy>王 季宁</cp:lastModifiedBy>
  <cp:revision>4</cp:revision>
  <dcterms:created xsi:type="dcterms:W3CDTF">2022-06-27T01:10:55Z</dcterms:created>
  <dcterms:modified xsi:type="dcterms:W3CDTF">2022-06-30T06:12:02Z</dcterms:modified>
</cp:coreProperties>
</file>