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38"/>
    <p:restoredTop sz="74771"/>
  </p:normalViewPr>
  <p:slideViewPr>
    <p:cSldViewPr snapToGrid="0" snapToObjects="1">
      <p:cViewPr varScale="1">
        <p:scale>
          <a:sx n="83" d="100"/>
          <a:sy n="83" d="100"/>
        </p:scale>
        <p:origin x="10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FA521-6BB5-3146-A011-805A9F8111BC}" type="datetimeFigureOut">
              <a:rPr lang="en-US" smtClean="0"/>
              <a:t>10/30/18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991AF-6B47-B645-9CB9-0A6AF7144595}" type="slidenum">
              <a:rPr lang="en-US" smtClean="0"/>
              <a:t>‹#›</a:t>
            </a:fld>
            <a:endParaRPr lang="en-US"/>
          </a:p>
        </p:txBody>
      </p:sp>
    </p:spTree>
    <p:extLst>
      <p:ext uri="{BB962C8B-B14F-4D97-AF65-F5344CB8AC3E}">
        <p14:creationId xmlns:p14="http://schemas.microsoft.com/office/powerpoint/2010/main" val="3505928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dataset was made available by PASSNYC. From the </a:t>
            </a:r>
            <a:r>
              <a:rPr lang="en-US" sz="1200" b="0" i="0" kern="1200" dirty="0" err="1">
                <a:solidFill>
                  <a:schemeClr val="tx1"/>
                </a:solidFill>
                <a:effectLst/>
                <a:latin typeface="+mn-lt"/>
                <a:ea typeface="+mn-ea"/>
                <a:cs typeface="+mn-cs"/>
              </a:rPr>
              <a:t>passnyc.org</a:t>
            </a:r>
            <a:r>
              <a:rPr lang="en-US" sz="1200" b="0" i="0" kern="1200" dirty="0">
                <a:solidFill>
                  <a:schemeClr val="tx1"/>
                </a:solidFill>
                <a:effectLst/>
                <a:latin typeface="+mn-lt"/>
                <a:ea typeface="+mn-ea"/>
                <a:cs typeface="+mn-cs"/>
              </a:rPr>
              <a:t> website PASSNYC is a "not-for-profit, volunteer organization dedicated to broadening educational opportunities for New York City's talented underserved students." As part of their mission, PASSNYC attempts to increase the diversity of students taking the Specialized High School Admissions Test (SHSAT), which is a standardized test that many specialized high schools in the NYC area require for admission. identify underserved and underperforming schools and provide resources to those schools to improve their performance.</a:t>
            </a:r>
          </a:p>
          <a:p>
            <a:r>
              <a:rPr lang="en-US" sz="1200" b="0" i="0" kern="1200" dirty="0">
                <a:solidFill>
                  <a:schemeClr val="tx1"/>
                </a:solidFill>
                <a:effectLst/>
                <a:latin typeface="+mn-lt"/>
                <a:ea typeface="+mn-ea"/>
                <a:cs typeface="+mn-cs"/>
              </a:rPr>
              <a:t>In addition to the average student performance on the math and </a:t>
            </a:r>
            <a:r>
              <a:rPr lang="en-US" sz="1200" b="0" i="0" kern="1200" dirty="0" err="1">
                <a:solidFill>
                  <a:schemeClr val="tx1"/>
                </a:solidFill>
                <a:effectLst/>
                <a:latin typeface="+mn-lt"/>
                <a:ea typeface="+mn-ea"/>
                <a:cs typeface="+mn-cs"/>
              </a:rPr>
              <a:t>english</a:t>
            </a:r>
            <a:r>
              <a:rPr lang="en-US" sz="1200" b="0" i="0" kern="1200" dirty="0">
                <a:solidFill>
                  <a:schemeClr val="tx1"/>
                </a:solidFill>
                <a:effectLst/>
                <a:latin typeface="+mn-lt"/>
                <a:ea typeface="+mn-ea"/>
                <a:cs typeface="+mn-cs"/>
              </a:rPr>
              <a:t> exams, the dataset includes information such as economic need, student attendance, and how rigorous the instruction is, among others.</a:t>
            </a:r>
          </a:p>
          <a:p>
            <a:r>
              <a:rPr lang="en-US" sz="1200" b="0" i="0" kern="1200" dirty="0">
                <a:solidFill>
                  <a:schemeClr val="tx1"/>
                </a:solidFill>
                <a:effectLst/>
                <a:latin typeface="+mn-lt"/>
                <a:ea typeface="+mn-ea"/>
                <a:cs typeface="+mn-cs"/>
              </a:rPr>
              <a:t>The questions that I chose to explore are:</a:t>
            </a:r>
          </a:p>
          <a:p>
            <a:r>
              <a:rPr lang="en-US" sz="1200" b="0" i="0" kern="1200" dirty="0">
                <a:solidFill>
                  <a:schemeClr val="tx1"/>
                </a:solidFill>
                <a:effectLst/>
                <a:latin typeface="+mn-lt"/>
                <a:ea typeface="+mn-ea"/>
                <a:cs typeface="+mn-cs"/>
              </a:rPr>
              <a:t>What are the strongest predictors of student academic performance at a given school?</a:t>
            </a:r>
          </a:p>
          <a:p>
            <a:r>
              <a:rPr lang="en-US" sz="1200" b="0" i="0" kern="1200" dirty="0">
                <a:solidFill>
                  <a:schemeClr val="tx1"/>
                </a:solidFill>
                <a:effectLst/>
                <a:latin typeface="+mn-lt"/>
                <a:ea typeface="+mn-ea"/>
                <a:cs typeface="+mn-cs"/>
              </a:rPr>
              <a:t>What are the most effective ways to enhance student academic performance?</a:t>
            </a:r>
          </a:p>
          <a:p>
            <a:endParaRPr lang="en-US" dirty="0"/>
          </a:p>
        </p:txBody>
      </p:sp>
      <p:sp>
        <p:nvSpPr>
          <p:cNvPr id="4" name="Slide Number Placeholder 3"/>
          <p:cNvSpPr>
            <a:spLocks noGrp="1"/>
          </p:cNvSpPr>
          <p:nvPr>
            <p:ph type="sldNum" sz="quarter" idx="5"/>
          </p:nvPr>
        </p:nvSpPr>
        <p:spPr/>
        <p:txBody>
          <a:bodyPr/>
          <a:lstStyle/>
          <a:p>
            <a:fld id="{B56991AF-6B47-B645-9CB9-0A6AF7144595}" type="slidenum">
              <a:rPr lang="en-US" smtClean="0"/>
              <a:t>2</a:t>
            </a:fld>
            <a:endParaRPr lang="en-US"/>
          </a:p>
        </p:txBody>
      </p:sp>
    </p:spTree>
    <p:extLst>
      <p:ext uri="{BB962C8B-B14F-4D97-AF65-F5344CB8AC3E}">
        <p14:creationId xmlns:p14="http://schemas.microsoft.com/office/powerpoint/2010/main" val="285652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'Average ELA Proficiency' and 'Average Math Proficiency': The 'Average ELA Proficiency' variable had slightly stronger relationships with the other features than the 'Average Math Proficiency' and therefore will be the outcome variable.</a:t>
            </a:r>
          </a:p>
          <a:p>
            <a:pPr marL="228600" indent="-228600">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'Economic Need Index' and 'School Income Estimate': There is a strong negative correlation of -0.9 between the two features, meaning that as the economic need index increases, the school income estimate decreases. This strong correlation shows that 'Economic Need Index' contains most of the information that could be gleaned from 'School Income Estimate' such that 'School Income Estimate' can be dropped, as it's missing 396 values.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'Student Attendance Rate' and 'Percent of Students Chronically Absent': There is a strong negative correlation of -0.72 between the 'Student Attendance Rate' and 'Percent of Students Chronically Absent', meaning that as the student attendance rate increases, the percent of students chronically absent decreases. This will present multicollinearity issues and therefore one variable should be dropped for linear regression models. As the 'Percent of Students Chronically Absent' has a much stronger relationship with both outcome variable, the 'Student Attendance Rate' will be dropped for linear and logistic regression models.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'District' and Race percentages: There appears to be only weak correlations between 'District' and race percentages and therefore the variable 'District' should not be dropped.</a:t>
            </a:r>
          </a:p>
          <a:p>
            <a:r>
              <a:rPr lang="en-US" sz="1200" b="0" i="0" kern="1200" dirty="0">
                <a:solidFill>
                  <a:schemeClr val="tx1"/>
                </a:solidFill>
                <a:effectLst/>
                <a:latin typeface="+mn-lt"/>
                <a:ea typeface="+mn-ea"/>
                <a:cs typeface="+mn-cs"/>
              </a:rPr>
              <a:t>Race percentages: The strongest relationship between the race percentages is a -0.79 correlation between 'Percent Black/Hispanic' and 'Percent White', meaning that as the percentage of black/</a:t>
            </a:r>
            <a:r>
              <a:rPr lang="en-US" sz="1200" b="0" i="0" kern="1200" dirty="0" err="1">
                <a:solidFill>
                  <a:schemeClr val="tx1"/>
                </a:solidFill>
                <a:effectLst/>
                <a:latin typeface="+mn-lt"/>
                <a:ea typeface="+mn-ea"/>
                <a:cs typeface="+mn-cs"/>
              </a:rPr>
              <a:t>hispanic</a:t>
            </a:r>
            <a:r>
              <a:rPr lang="en-US" sz="1200" b="0" i="0" kern="1200" dirty="0">
                <a:solidFill>
                  <a:schemeClr val="tx1"/>
                </a:solidFill>
                <a:effectLst/>
                <a:latin typeface="+mn-lt"/>
                <a:ea typeface="+mn-ea"/>
                <a:cs typeface="+mn-cs"/>
              </a:rPr>
              <a:t> students increases, the percentage of white students decreases.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'Economic Need Index' and Race Percentages: Two strong relationships exist between economic need and race percentages, which is a 0.78 correlation between economic need and 'Percent Black/Hispanic', meaning that as the percentage of black/</a:t>
            </a:r>
            <a:r>
              <a:rPr lang="en-US" sz="1200" b="0" i="0" kern="1200" dirty="0" err="1">
                <a:solidFill>
                  <a:schemeClr val="tx1"/>
                </a:solidFill>
                <a:effectLst/>
                <a:latin typeface="+mn-lt"/>
                <a:ea typeface="+mn-ea"/>
                <a:cs typeface="+mn-cs"/>
              </a:rPr>
              <a:t>hispanic</a:t>
            </a:r>
            <a:r>
              <a:rPr lang="en-US" sz="1200" b="0" i="0" kern="1200" dirty="0">
                <a:solidFill>
                  <a:schemeClr val="tx1"/>
                </a:solidFill>
                <a:effectLst/>
                <a:latin typeface="+mn-lt"/>
                <a:ea typeface="+mn-ea"/>
                <a:cs typeface="+mn-cs"/>
              </a:rPr>
              <a:t> students increases, so does the economic need. The other is a -0.77 correlation between economic need and 'Percent White', meaning that as the percentage of white students increases, the economic need decreases.</a:t>
            </a:r>
          </a:p>
          <a:p>
            <a:endParaRPr lang="en-US" dirty="0"/>
          </a:p>
        </p:txBody>
      </p:sp>
      <p:sp>
        <p:nvSpPr>
          <p:cNvPr id="4" name="Slide Number Placeholder 3"/>
          <p:cNvSpPr>
            <a:spLocks noGrp="1"/>
          </p:cNvSpPr>
          <p:nvPr>
            <p:ph type="sldNum" sz="quarter" idx="5"/>
          </p:nvPr>
        </p:nvSpPr>
        <p:spPr/>
        <p:txBody>
          <a:bodyPr/>
          <a:lstStyle/>
          <a:p>
            <a:fld id="{B56991AF-6B47-B645-9CB9-0A6AF7144595}" type="slidenum">
              <a:rPr lang="en-US" smtClean="0"/>
              <a:t>3</a:t>
            </a:fld>
            <a:endParaRPr lang="en-US"/>
          </a:p>
        </p:txBody>
      </p:sp>
    </p:spTree>
    <p:extLst>
      <p:ext uri="{BB962C8B-B14F-4D97-AF65-F5344CB8AC3E}">
        <p14:creationId xmlns:p14="http://schemas.microsoft.com/office/powerpoint/2010/main" val="4234307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plots above show that as the percentage of white students increases, the economic need decreases and the average ELA proficiency increases. Conversely, when the percentage of black/</a:t>
            </a:r>
            <a:r>
              <a:rPr lang="en-US" sz="1200" b="0" i="0" kern="1200" dirty="0" err="1">
                <a:solidFill>
                  <a:schemeClr val="tx1"/>
                </a:solidFill>
                <a:effectLst/>
                <a:latin typeface="+mn-lt"/>
                <a:ea typeface="+mn-ea"/>
                <a:cs typeface="+mn-cs"/>
              </a:rPr>
              <a:t>hispanic</a:t>
            </a:r>
            <a:r>
              <a:rPr lang="en-US" sz="1200" b="0" i="0" kern="1200" dirty="0">
                <a:solidFill>
                  <a:schemeClr val="tx1"/>
                </a:solidFill>
                <a:effectLst/>
                <a:latin typeface="+mn-lt"/>
                <a:ea typeface="+mn-ea"/>
                <a:cs typeface="+mn-cs"/>
              </a:rPr>
              <a:t> students increases, the economic need </a:t>
            </a:r>
            <a:r>
              <a:rPr lang="en-US" sz="1200" b="0" i="0" kern="1200" dirty="0" err="1">
                <a:solidFill>
                  <a:schemeClr val="tx1"/>
                </a:solidFill>
                <a:effectLst/>
                <a:latin typeface="+mn-lt"/>
                <a:ea typeface="+mn-ea"/>
                <a:cs typeface="+mn-cs"/>
              </a:rPr>
              <a:t>increses</a:t>
            </a:r>
            <a:r>
              <a:rPr lang="en-US" sz="1200" b="0" i="0" kern="1200" dirty="0">
                <a:solidFill>
                  <a:schemeClr val="tx1"/>
                </a:solidFill>
                <a:effectLst/>
                <a:latin typeface="+mn-lt"/>
                <a:ea typeface="+mn-ea"/>
                <a:cs typeface="+mn-cs"/>
              </a:rPr>
              <a:t> and the average ELA proficiency decreases. Beyond these two strong trends, however, the correlations between race percentages and average ELA proficiency for other races was much weaker.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Given the strong correlation between economic need and academic performance, and the weaker correlations between race percentages and academic performance, it is my hypothesis that student academic performance is product of economic need as opposed to race, and that any apparent relationship between race percentage and academic performance is due to a relationship between race distribution and economic distribution.</a:t>
            </a:r>
          </a:p>
          <a:p>
            <a:endParaRPr lang="en-US" dirty="0"/>
          </a:p>
        </p:txBody>
      </p:sp>
      <p:sp>
        <p:nvSpPr>
          <p:cNvPr id="4" name="Slide Number Placeholder 3"/>
          <p:cNvSpPr>
            <a:spLocks noGrp="1"/>
          </p:cNvSpPr>
          <p:nvPr>
            <p:ph type="sldNum" sz="quarter" idx="5"/>
          </p:nvPr>
        </p:nvSpPr>
        <p:spPr/>
        <p:txBody>
          <a:bodyPr/>
          <a:lstStyle/>
          <a:p>
            <a:fld id="{B56991AF-6B47-B645-9CB9-0A6AF7144595}" type="slidenum">
              <a:rPr lang="en-US" smtClean="0"/>
              <a:t>4</a:t>
            </a:fld>
            <a:endParaRPr lang="en-US"/>
          </a:p>
        </p:txBody>
      </p:sp>
    </p:spTree>
    <p:extLst>
      <p:ext uri="{BB962C8B-B14F-4D97-AF65-F5344CB8AC3E}">
        <p14:creationId xmlns:p14="http://schemas.microsoft.com/office/powerpoint/2010/main" val="3631995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Possible reasons for the strong relationship between economic need and academic performance may be related to the fact that schools with a greater economic need:</a:t>
            </a:r>
          </a:p>
          <a:p>
            <a:r>
              <a:rPr lang="en-US" sz="1200" b="0" i="0" kern="1200" dirty="0">
                <a:solidFill>
                  <a:schemeClr val="tx1"/>
                </a:solidFill>
                <a:effectLst/>
                <a:latin typeface="+mn-lt"/>
                <a:ea typeface="+mn-ea"/>
                <a:cs typeface="+mn-cs"/>
              </a:rPr>
              <a:t>Don't have the funding for specialized teaching programs, such as special education programs or English as a second language (ESL) programs.</a:t>
            </a:r>
          </a:p>
          <a:p>
            <a:r>
              <a:rPr lang="en-US" sz="1200" b="0" i="0" kern="1200" dirty="0">
                <a:solidFill>
                  <a:schemeClr val="tx1"/>
                </a:solidFill>
                <a:effectLst/>
                <a:latin typeface="+mn-lt"/>
                <a:ea typeface="+mn-ea"/>
                <a:cs typeface="+mn-cs"/>
              </a:rPr>
              <a:t>Don't have the funding for arts or sports programs, which can teach critical thinking skills.</a:t>
            </a:r>
          </a:p>
          <a:p>
            <a:r>
              <a:rPr lang="en-US" sz="1200" b="0" i="0" kern="1200" dirty="0">
                <a:solidFill>
                  <a:schemeClr val="tx1"/>
                </a:solidFill>
                <a:effectLst/>
                <a:latin typeface="+mn-lt"/>
                <a:ea typeface="+mn-ea"/>
                <a:cs typeface="+mn-cs"/>
              </a:rPr>
              <a:t>Don't have the funding to hire adequate numbers of teachers or build enough classrooms, meaning that there are high student-teacher ratios, such that the teachers cannot give the students the necessary feedback to enhance their learning.</a:t>
            </a:r>
          </a:p>
          <a:p>
            <a:r>
              <a:rPr lang="en-US" sz="1200" b="0" i="0" kern="1200" dirty="0">
                <a:solidFill>
                  <a:schemeClr val="tx1"/>
                </a:solidFill>
                <a:effectLst/>
                <a:latin typeface="+mn-lt"/>
                <a:ea typeface="+mn-ea"/>
                <a:cs typeface="+mn-cs"/>
              </a:rPr>
              <a:t>Are located in poorer areas (as property taxes often fund local schools), meaning that the students' ability to learn may be hindered by outside influences such as hunger or sleep deprivation.</a:t>
            </a:r>
          </a:p>
          <a:p>
            <a:r>
              <a:rPr lang="en-US" sz="1200" b="0" i="0" kern="1200" dirty="0">
                <a:solidFill>
                  <a:schemeClr val="tx1"/>
                </a:solidFill>
                <a:effectLst/>
                <a:latin typeface="+mn-lt"/>
                <a:ea typeface="+mn-ea"/>
                <a:cs typeface="+mn-cs"/>
              </a:rPr>
              <a:t>What this data cannot explain is why this racial and economic distribution exists, however, that is beyond the scope of this analysis. Given the arguments above, I will be excluding race information from all of my models.</a:t>
            </a:r>
          </a:p>
          <a:p>
            <a:endParaRPr lang="en-US" dirty="0"/>
          </a:p>
        </p:txBody>
      </p:sp>
      <p:sp>
        <p:nvSpPr>
          <p:cNvPr id="4" name="Slide Number Placeholder 3"/>
          <p:cNvSpPr>
            <a:spLocks noGrp="1"/>
          </p:cNvSpPr>
          <p:nvPr>
            <p:ph type="sldNum" sz="quarter" idx="5"/>
          </p:nvPr>
        </p:nvSpPr>
        <p:spPr/>
        <p:txBody>
          <a:bodyPr/>
          <a:lstStyle/>
          <a:p>
            <a:fld id="{B56991AF-6B47-B645-9CB9-0A6AF7144595}" type="slidenum">
              <a:rPr lang="en-US" smtClean="0"/>
              <a:t>5</a:t>
            </a:fld>
            <a:endParaRPr lang="en-US"/>
          </a:p>
        </p:txBody>
      </p:sp>
    </p:spTree>
    <p:extLst>
      <p:ext uri="{BB962C8B-B14F-4D97-AF65-F5344CB8AC3E}">
        <p14:creationId xmlns:p14="http://schemas.microsoft.com/office/powerpoint/2010/main" val="208024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4D4520-F600-B940-A7A8-F097E970755A}" type="datetimeFigureOut">
              <a:rPr lang="en-US" smtClean="0"/>
              <a:t>10/30/18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CF5E87E-B1DA-BC49-ABCE-F7067134042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004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D4520-F600-B940-A7A8-F097E970755A}"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5E87E-B1DA-BC49-ABCE-F7067134042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265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D4520-F600-B940-A7A8-F097E970755A}"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5E87E-B1DA-BC49-ABCE-F7067134042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668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D4520-F600-B940-A7A8-F097E970755A}"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5E87E-B1DA-BC49-ABCE-F7067134042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248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4D4520-F600-B940-A7A8-F097E970755A}"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5E87E-B1DA-BC49-ABCE-F7067134042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219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4D4520-F600-B940-A7A8-F097E970755A}" type="datetimeFigureOut">
              <a:rPr lang="en-US" smtClean="0"/>
              <a:t>10/30/18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5E87E-B1DA-BC49-ABCE-F7067134042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2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4D4520-F600-B940-A7A8-F097E970755A}" type="datetimeFigureOut">
              <a:rPr lang="en-US" smtClean="0"/>
              <a:t>10/30/18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F5E87E-B1DA-BC49-ABCE-F7067134042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148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4D4520-F600-B940-A7A8-F097E970755A}" type="datetimeFigureOut">
              <a:rPr lang="en-US" smtClean="0"/>
              <a:t>10/30/18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F5E87E-B1DA-BC49-ABCE-F7067134042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248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D4520-F600-B940-A7A8-F097E970755A}" type="datetimeFigureOut">
              <a:rPr lang="en-US" smtClean="0"/>
              <a:t>10/30/18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F5E87E-B1DA-BC49-ABCE-F70671340428}" type="slidenum">
              <a:rPr lang="en-US" smtClean="0"/>
              <a:t>‹#›</a:t>
            </a:fld>
            <a:endParaRPr lang="en-US"/>
          </a:p>
        </p:txBody>
      </p:sp>
    </p:spTree>
    <p:extLst>
      <p:ext uri="{BB962C8B-B14F-4D97-AF65-F5344CB8AC3E}">
        <p14:creationId xmlns:p14="http://schemas.microsoft.com/office/powerpoint/2010/main" val="364194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4D4520-F600-B940-A7A8-F097E970755A}" type="datetimeFigureOut">
              <a:rPr lang="en-US" smtClean="0"/>
              <a:t>10/30/18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5E87E-B1DA-BC49-ABCE-F7067134042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48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E4D4520-F600-B940-A7A8-F097E970755A}" type="datetimeFigureOut">
              <a:rPr lang="en-US" smtClean="0"/>
              <a:t>10/30/18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CF5E87E-B1DA-BC49-ABCE-F7067134042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887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E4D4520-F600-B940-A7A8-F097E970755A}" type="datetimeFigureOut">
              <a:rPr lang="en-US" smtClean="0"/>
              <a:t>10/30/18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CF5E87E-B1DA-BC49-ABCE-F7067134042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26492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370F-56E6-2047-95B0-24E1B6EB3701}"/>
              </a:ext>
            </a:extLst>
          </p:cNvPr>
          <p:cNvSpPr>
            <a:spLocks noGrp="1"/>
          </p:cNvSpPr>
          <p:nvPr>
            <p:ph type="ctrTitle"/>
          </p:nvPr>
        </p:nvSpPr>
        <p:spPr/>
        <p:txBody>
          <a:bodyPr>
            <a:normAutofit fontScale="90000"/>
          </a:bodyPr>
          <a:lstStyle/>
          <a:p>
            <a:r>
              <a:rPr lang="en-US" dirty="0"/>
              <a:t>Predicting Student Performance</a:t>
            </a:r>
          </a:p>
        </p:txBody>
      </p:sp>
      <p:sp>
        <p:nvSpPr>
          <p:cNvPr id="3" name="Subtitle 2">
            <a:extLst>
              <a:ext uri="{FF2B5EF4-FFF2-40B4-BE49-F238E27FC236}">
                <a16:creationId xmlns:a16="http://schemas.microsoft.com/office/drawing/2014/main" id="{D7528AB3-D1DF-F94D-84BA-64A6B18A7C3B}"/>
              </a:ext>
            </a:extLst>
          </p:cNvPr>
          <p:cNvSpPr>
            <a:spLocks noGrp="1"/>
          </p:cNvSpPr>
          <p:nvPr>
            <p:ph type="subTitle" idx="1"/>
          </p:nvPr>
        </p:nvSpPr>
        <p:spPr/>
        <p:txBody>
          <a:bodyPr>
            <a:normAutofit fontScale="62500" lnSpcReduction="20000"/>
          </a:bodyPr>
          <a:lstStyle/>
          <a:p>
            <a:r>
              <a:rPr lang="en-US" dirty="0"/>
              <a:t>Unit 3 Capstone Presentation</a:t>
            </a:r>
          </a:p>
          <a:p>
            <a:r>
              <a:rPr lang="en-US" dirty="0"/>
              <a:t>Heather Dorer</a:t>
            </a:r>
          </a:p>
          <a:p>
            <a:r>
              <a:rPr lang="en-US" dirty="0"/>
              <a:t>October 30, 2018</a:t>
            </a:r>
          </a:p>
        </p:txBody>
      </p:sp>
    </p:spTree>
    <p:extLst>
      <p:ext uri="{BB962C8B-B14F-4D97-AF65-F5344CB8AC3E}">
        <p14:creationId xmlns:p14="http://schemas.microsoft.com/office/powerpoint/2010/main" val="2709765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915C-B605-2749-9C36-C7BAD6D18183}"/>
              </a:ext>
            </a:extLst>
          </p:cNvPr>
          <p:cNvSpPr>
            <a:spLocks noGrp="1"/>
          </p:cNvSpPr>
          <p:nvPr>
            <p:ph type="title"/>
          </p:nvPr>
        </p:nvSpPr>
        <p:spPr/>
        <p:txBody>
          <a:bodyPr/>
          <a:lstStyle/>
          <a:p>
            <a:r>
              <a:rPr lang="en-US" dirty="0"/>
              <a:t>Gradient boosting regressor</a:t>
            </a:r>
          </a:p>
        </p:txBody>
      </p:sp>
      <p:pic>
        <p:nvPicPr>
          <p:cNvPr id="5" name="Content Placeholder 4">
            <a:extLst>
              <a:ext uri="{FF2B5EF4-FFF2-40B4-BE49-F238E27FC236}">
                <a16:creationId xmlns:a16="http://schemas.microsoft.com/office/drawing/2014/main" id="{C07E247A-3A02-1744-AC77-91ED893D33CD}"/>
              </a:ext>
            </a:extLst>
          </p:cNvPr>
          <p:cNvPicPr>
            <a:picLocks noGrp="1" noChangeAspect="1"/>
          </p:cNvPicPr>
          <p:nvPr>
            <p:ph idx="1"/>
          </p:nvPr>
        </p:nvPicPr>
        <p:blipFill>
          <a:blip r:embed="rId2"/>
          <a:stretch>
            <a:fillRect/>
          </a:stretch>
        </p:blipFill>
        <p:spPr>
          <a:xfrm>
            <a:off x="3710340" y="2016125"/>
            <a:ext cx="5085645" cy="3449638"/>
          </a:xfrm>
        </p:spPr>
      </p:pic>
    </p:spTree>
    <p:extLst>
      <p:ext uri="{BB962C8B-B14F-4D97-AF65-F5344CB8AC3E}">
        <p14:creationId xmlns:p14="http://schemas.microsoft.com/office/powerpoint/2010/main" val="3855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F879-D22F-E946-B325-06D4A460D974}"/>
              </a:ext>
            </a:extLst>
          </p:cNvPr>
          <p:cNvSpPr>
            <a:spLocks noGrp="1"/>
          </p:cNvSpPr>
          <p:nvPr>
            <p:ph type="title"/>
          </p:nvPr>
        </p:nvSpPr>
        <p:spPr/>
        <p:txBody>
          <a:bodyPr/>
          <a:lstStyle/>
          <a:p>
            <a:r>
              <a:rPr lang="en-US" dirty="0"/>
              <a:t>Gradient boosting regressor - </a:t>
            </a:r>
            <a:r>
              <a:rPr lang="en-US" dirty="0" err="1"/>
              <a:t>gridsearchcv</a:t>
            </a:r>
            <a:endParaRPr lang="en-US" dirty="0"/>
          </a:p>
        </p:txBody>
      </p:sp>
      <p:pic>
        <p:nvPicPr>
          <p:cNvPr id="5" name="Content Placeholder 4">
            <a:extLst>
              <a:ext uri="{FF2B5EF4-FFF2-40B4-BE49-F238E27FC236}">
                <a16:creationId xmlns:a16="http://schemas.microsoft.com/office/drawing/2014/main" id="{9D8BBD38-6719-324C-B0F0-5362FAAA33AE}"/>
              </a:ext>
            </a:extLst>
          </p:cNvPr>
          <p:cNvPicPr>
            <a:picLocks noGrp="1" noChangeAspect="1"/>
          </p:cNvPicPr>
          <p:nvPr>
            <p:ph idx="1"/>
          </p:nvPr>
        </p:nvPicPr>
        <p:blipFill>
          <a:blip r:embed="rId2"/>
          <a:stretch>
            <a:fillRect/>
          </a:stretch>
        </p:blipFill>
        <p:spPr>
          <a:xfrm>
            <a:off x="3699472" y="2016125"/>
            <a:ext cx="5107380" cy="3449638"/>
          </a:xfrm>
        </p:spPr>
      </p:pic>
    </p:spTree>
    <p:extLst>
      <p:ext uri="{BB962C8B-B14F-4D97-AF65-F5344CB8AC3E}">
        <p14:creationId xmlns:p14="http://schemas.microsoft.com/office/powerpoint/2010/main" val="347142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ACE3-2FB8-A84E-A22F-4E81F7DA82ED}"/>
              </a:ext>
            </a:extLst>
          </p:cNvPr>
          <p:cNvSpPr>
            <a:spLocks noGrp="1"/>
          </p:cNvSpPr>
          <p:nvPr>
            <p:ph type="title"/>
          </p:nvPr>
        </p:nvSpPr>
        <p:spPr/>
        <p:txBody>
          <a:bodyPr/>
          <a:lstStyle/>
          <a:p>
            <a:r>
              <a:rPr lang="en-US" dirty="0"/>
              <a:t>Feature importance</a:t>
            </a:r>
          </a:p>
        </p:txBody>
      </p:sp>
      <p:pic>
        <p:nvPicPr>
          <p:cNvPr id="5" name="Content Placeholder 4">
            <a:extLst>
              <a:ext uri="{FF2B5EF4-FFF2-40B4-BE49-F238E27FC236}">
                <a16:creationId xmlns:a16="http://schemas.microsoft.com/office/drawing/2014/main" id="{D4CAA604-6E1F-A44F-8CEF-5348E723FEC7}"/>
              </a:ext>
            </a:extLst>
          </p:cNvPr>
          <p:cNvPicPr>
            <a:picLocks noGrp="1" noChangeAspect="1"/>
          </p:cNvPicPr>
          <p:nvPr>
            <p:ph idx="1"/>
          </p:nvPr>
        </p:nvPicPr>
        <p:blipFill>
          <a:blip r:embed="rId2"/>
          <a:stretch>
            <a:fillRect/>
          </a:stretch>
        </p:blipFill>
        <p:spPr>
          <a:xfrm>
            <a:off x="2713338" y="2016125"/>
            <a:ext cx="7079649" cy="3449638"/>
          </a:xfrm>
        </p:spPr>
      </p:pic>
    </p:spTree>
    <p:extLst>
      <p:ext uri="{BB962C8B-B14F-4D97-AF65-F5344CB8AC3E}">
        <p14:creationId xmlns:p14="http://schemas.microsoft.com/office/powerpoint/2010/main" val="1283218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8A68-102E-C048-809D-1034B9D958EB}"/>
              </a:ext>
            </a:extLst>
          </p:cNvPr>
          <p:cNvSpPr>
            <a:spLocks noGrp="1"/>
          </p:cNvSpPr>
          <p:nvPr>
            <p:ph type="title"/>
          </p:nvPr>
        </p:nvSpPr>
        <p:spPr/>
        <p:txBody>
          <a:bodyPr/>
          <a:lstStyle/>
          <a:p>
            <a:r>
              <a:rPr lang="en-US" dirty="0"/>
              <a:t>Gradient boosting regressor – top 20 </a:t>
            </a:r>
            <a:r>
              <a:rPr lang="en-US" dirty="0" err="1"/>
              <a:t>params</a:t>
            </a:r>
            <a:endParaRPr lang="en-US" dirty="0"/>
          </a:p>
        </p:txBody>
      </p:sp>
      <p:pic>
        <p:nvPicPr>
          <p:cNvPr id="5" name="Content Placeholder 4">
            <a:extLst>
              <a:ext uri="{FF2B5EF4-FFF2-40B4-BE49-F238E27FC236}">
                <a16:creationId xmlns:a16="http://schemas.microsoft.com/office/drawing/2014/main" id="{FA3B5C49-E16C-A24A-9AC3-E48017A65C23}"/>
              </a:ext>
            </a:extLst>
          </p:cNvPr>
          <p:cNvPicPr>
            <a:picLocks noGrp="1" noChangeAspect="1"/>
          </p:cNvPicPr>
          <p:nvPr>
            <p:ph idx="1"/>
          </p:nvPr>
        </p:nvPicPr>
        <p:blipFill>
          <a:blip r:embed="rId2"/>
          <a:stretch>
            <a:fillRect/>
          </a:stretch>
        </p:blipFill>
        <p:spPr>
          <a:xfrm>
            <a:off x="3684993" y="2016125"/>
            <a:ext cx="5136339" cy="3449638"/>
          </a:xfrm>
        </p:spPr>
      </p:pic>
    </p:spTree>
    <p:extLst>
      <p:ext uri="{BB962C8B-B14F-4D97-AF65-F5344CB8AC3E}">
        <p14:creationId xmlns:p14="http://schemas.microsoft.com/office/powerpoint/2010/main" val="3751423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F969-2DB4-DF40-9DAD-5ED240A241C3}"/>
              </a:ext>
            </a:extLst>
          </p:cNvPr>
          <p:cNvSpPr>
            <a:spLocks noGrp="1"/>
          </p:cNvSpPr>
          <p:nvPr>
            <p:ph type="title"/>
          </p:nvPr>
        </p:nvSpPr>
        <p:spPr/>
        <p:txBody>
          <a:bodyPr/>
          <a:lstStyle/>
          <a:p>
            <a:r>
              <a:rPr lang="en-US" dirty="0"/>
              <a:t>Model comparison</a:t>
            </a:r>
          </a:p>
        </p:txBody>
      </p:sp>
      <p:pic>
        <p:nvPicPr>
          <p:cNvPr id="5" name="Content Placeholder 4">
            <a:extLst>
              <a:ext uri="{FF2B5EF4-FFF2-40B4-BE49-F238E27FC236}">
                <a16:creationId xmlns:a16="http://schemas.microsoft.com/office/drawing/2014/main" id="{5106C952-39E5-3041-9B79-70B646EB72AF}"/>
              </a:ext>
            </a:extLst>
          </p:cNvPr>
          <p:cNvPicPr>
            <a:picLocks noGrp="1" noChangeAspect="1"/>
          </p:cNvPicPr>
          <p:nvPr>
            <p:ph idx="1"/>
          </p:nvPr>
        </p:nvPicPr>
        <p:blipFill>
          <a:blip r:embed="rId2"/>
          <a:stretch>
            <a:fillRect/>
          </a:stretch>
        </p:blipFill>
        <p:spPr>
          <a:xfrm>
            <a:off x="1343180" y="2173354"/>
            <a:ext cx="9820072" cy="3173560"/>
          </a:xfrm>
        </p:spPr>
      </p:pic>
    </p:spTree>
    <p:extLst>
      <p:ext uri="{BB962C8B-B14F-4D97-AF65-F5344CB8AC3E}">
        <p14:creationId xmlns:p14="http://schemas.microsoft.com/office/powerpoint/2010/main" val="2515077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2C37-5F9D-5F45-8B02-84B6057C7E1F}"/>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F74B96F5-EAD1-F74E-B064-C162AFBF9527}"/>
              </a:ext>
            </a:extLst>
          </p:cNvPr>
          <p:cNvSpPr>
            <a:spLocks noGrp="1"/>
          </p:cNvSpPr>
          <p:nvPr>
            <p:ph idx="1"/>
          </p:nvPr>
        </p:nvSpPr>
        <p:spPr/>
        <p:txBody>
          <a:bodyPr/>
          <a:lstStyle/>
          <a:p>
            <a:r>
              <a:rPr lang="en-US"/>
              <a:t>Questions?</a:t>
            </a:r>
          </a:p>
        </p:txBody>
      </p:sp>
    </p:spTree>
    <p:extLst>
      <p:ext uri="{BB962C8B-B14F-4D97-AF65-F5344CB8AC3E}">
        <p14:creationId xmlns:p14="http://schemas.microsoft.com/office/powerpoint/2010/main" val="172033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627A-B898-A94E-82A9-55674333346C}"/>
              </a:ext>
            </a:extLst>
          </p:cNvPr>
          <p:cNvSpPr>
            <a:spLocks noGrp="1"/>
          </p:cNvSpPr>
          <p:nvPr>
            <p:ph type="title"/>
          </p:nvPr>
        </p:nvSpPr>
        <p:spPr/>
        <p:txBody>
          <a:bodyPr/>
          <a:lstStyle/>
          <a:p>
            <a:r>
              <a:rPr lang="en-US" dirty="0"/>
              <a:t>The Dataset</a:t>
            </a:r>
          </a:p>
        </p:txBody>
      </p:sp>
      <p:sp>
        <p:nvSpPr>
          <p:cNvPr id="3" name="Content Placeholder 2">
            <a:extLst>
              <a:ext uri="{FF2B5EF4-FFF2-40B4-BE49-F238E27FC236}">
                <a16:creationId xmlns:a16="http://schemas.microsoft.com/office/drawing/2014/main" id="{22765E9B-DBF5-0845-A5F4-1E7E51813113}"/>
              </a:ext>
            </a:extLst>
          </p:cNvPr>
          <p:cNvSpPr>
            <a:spLocks noGrp="1"/>
          </p:cNvSpPr>
          <p:nvPr>
            <p:ph idx="1"/>
          </p:nvPr>
        </p:nvSpPr>
        <p:spPr/>
        <p:txBody>
          <a:bodyPr>
            <a:normAutofit fontScale="85000" lnSpcReduction="20000"/>
          </a:bodyPr>
          <a:lstStyle/>
          <a:p>
            <a:r>
              <a:rPr lang="en-US" dirty="0" err="1"/>
              <a:t>PassNYC.org</a:t>
            </a:r>
            <a:endParaRPr lang="en-US" dirty="0"/>
          </a:p>
          <a:p>
            <a:r>
              <a:rPr lang="en-US" dirty="0"/>
              <a:t>Mission: </a:t>
            </a:r>
          </a:p>
          <a:p>
            <a:pPr lvl="1"/>
            <a:r>
              <a:rPr lang="en-US" dirty="0"/>
              <a:t>increase the diversity of students taking the Specialized High School Admissions Test (SHSAT), which is a standardized test that many specialized high schools in the NYC area require for admission. </a:t>
            </a:r>
          </a:p>
          <a:p>
            <a:pPr lvl="1"/>
            <a:r>
              <a:rPr lang="en-US" dirty="0"/>
              <a:t>identify underserved and underperforming schools and provide resources to those schools to improve their performance.</a:t>
            </a:r>
          </a:p>
          <a:p>
            <a:r>
              <a:rPr lang="en-US" dirty="0"/>
              <a:t>1272 K-8 schools in NYC area included in dataset</a:t>
            </a:r>
          </a:p>
          <a:p>
            <a:r>
              <a:rPr lang="en-US" dirty="0"/>
              <a:t>161 features in dataset:</a:t>
            </a:r>
          </a:p>
          <a:p>
            <a:pPr lvl="1"/>
            <a:r>
              <a:rPr lang="en-US" dirty="0"/>
              <a:t>Location: Lat, Long, Zip</a:t>
            </a:r>
          </a:p>
          <a:p>
            <a:pPr lvl="1"/>
            <a:r>
              <a:rPr lang="en-US" dirty="0"/>
              <a:t>Race percentage breakdown</a:t>
            </a:r>
          </a:p>
          <a:p>
            <a:pPr lvl="1"/>
            <a:r>
              <a:rPr lang="en-US" dirty="0"/>
              <a:t>Performance on English Language and Math assessments per grade, per race</a:t>
            </a:r>
          </a:p>
        </p:txBody>
      </p:sp>
    </p:spTree>
    <p:extLst>
      <p:ext uri="{BB962C8B-B14F-4D97-AF65-F5344CB8AC3E}">
        <p14:creationId xmlns:p14="http://schemas.microsoft.com/office/powerpoint/2010/main" val="190875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64B3-2751-8048-AEB2-D79D57A8CFF7}"/>
              </a:ext>
            </a:extLst>
          </p:cNvPr>
          <p:cNvSpPr>
            <a:spLocks noGrp="1"/>
          </p:cNvSpPr>
          <p:nvPr>
            <p:ph type="title"/>
          </p:nvPr>
        </p:nvSpPr>
        <p:spPr/>
        <p:txBody>
          <a:bodyPr/>
          <a:lstStyle/>
          <a:p>
            <a:pPr algn="ctr"/>
            <a:r>
              <a:rPr lang="en-US" dirty="0"/>
              <a:t>Assessing multicollinearity</a:t>
            </a:r>
          </a:p>
        </p:txBody>
      </p:sp>
      <p:pic>
        <p:nvPicPr>
          <p:cNvPr id="5" name="Content Placeholder 4">
            <a:extLst>
              <a:ext uri="{FF2B5EF4-FFF2-40B4-BE49-F238E27FC236}">
                <a16:creationId xmlns:a16="http://schemas.microsoft.com/office/drawing/2014/main" id="{4CF01048-1E24-C541-A857-5E006122CB3E}"/>
              </a:ext>
            </a:extLst>
          </p:cNvPr>
          <p:cNvPicPr>
            <a:picLocks noGrp="1" noChangeAspect="1"/>
          </p:cNvPicPr>
          <p:nvPr>
            <p:ph idx="1"/>
          </p:nvPr>
        </p:nvPicPr>
        <p:blipFill>
          <a:blip r:embed="rId3"/>
          <a:stretch>
            <a:fillRect/>
          </a:stretch>
        </p:blipFill>
        <p:spPr>
          <a:xfrm>
            <a:off x="5950893" y="2000626"/>
            <a:ext cx="5103961" cy="3977821"/>
          </a:xfrm>
        </p:spPr>
      </p:pic>
      <p:sp>
        <p:nvSpPr>
          <p:cNvPr id="6" name="Content Placeholder 2">
            <a:extLst>
              <a:ext uri="{FF2B5EF4-FFF2-40B4-BE49-F238E27FC236}">
                <a16:creationId xmlns:a16="http://schemas.microsoft.com/office/drawing/2014/main" id="{80A4AE96-044C-444B-965F-B9437A9E9687}"/>
              </a:ext>
            </a:extLst>
          </p:cNvPr>
          <p:cNvSpPr txBox="1">
            <a:spLocks/>
          </p:cNvSpPr>
          <p:nvPr/>
        </p:nvSpPr>
        <p:spPr>
          <a:xfrm>
            <a:off x="1451579" y="2015732"/>
            <a:ext cx="4329289" cy="396271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'Average ELA Proficiency' and 'Average Math Proficiency’</a:t>
            </a:r>
          </a:p>
          <a:p>
            <a:r>
              <a:rPr lang="en-US" dirty="0"/>
              <a:t>'Economic Need Index' and 'School Income Estimate’:</a:t>
            </a:r>
          </a:p>
          <a:p>
            <a:r>
              <a:rPr lang="en-US" dirty="0"/>
              <a:t>'Student Attendance Rate' and 'Percent of Students Chronically Absent’</a:t>
            </a:r>
          </a:p>
          <a:p>
            <a:r>
              <a:rPr lang="en-US" dirty="0"/>
              <a:t>'District' and Race percentages</a:t>
            </a:r>
          </a:p>
          <a:p>
            <a:r>
              <a:rPr lang="en-US" dirty="0"/>
              <a:t>'Economic Need Index' and Race Percentages</a:t>
            </a:r>
          </a:p>
        </p:txBody>
      </p:sp>
    </p:spTree>
    <p:extLst>
      <p:ext uri="{BB962C8B-B14F-4D97-AF65-F5344CB8AC3E}">
        <p14:creationId xmlns:p14="http://schemas.microsoft.com/office/powerpoint/2010/main" val="1051856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24B0-0CD6-484F-97F9-295778B16F63}"/>
              </a:ext>
            </a:extLst>
          </p:cNvPr>
          <p:cNvSpPr>
            <a:spLocks noGrp="1"/>
          </p:cNvSpPr>
          <p:nvPr>
            <p:ph type="title"/>
          </p:nvPr>
        </p:nvSpPr>
        <p:spPr/>
        <p:txBody>
          <a:bodyPr/>
          <a:lstStyle/>
          <a:p>
            <a:r>
              <a:rPr lang="en-US" dirty="0"/>
              <a:t>academic performance vs. Race percentages</a:t>
            </a:r>
          </a:p>
        </p:txBody>
      </p:sp>
      <p:pic>
        <p:nvPicPr>
          <p:cNvPr id="5" name="Content Placeholder 4">
            <a:extLst>
              <a:ext uri="{FF2B5EF4-FFF2-40B4-BE49-F238E27FC236}">
                <a16:creationId xmlns:a16="http://schemas.microsoft.com/office/drawing/2014/main" id="{D2592041-27D9-E04B-B64E-A3F473843CA8}"/>
              </a:ext>
            </a:extLst>
          </p:cNvPr>
          <p:cNvPicPr>
            <a:picLocks noGrp="1" noChangeAspect="1"/>
          </p:cNvPicPr>
          <p:nvPr>
            <p:ph idx="1"/>
          </p:nvPr>
        </p:nvPicPr>
        <p:blipFill>
          <a:blip r:embed="rId3"/>
          <a:stretch>
            <a:fillRect/>
          </a:stretch>
        </p:blipFill>
        <p:spPr>
          <a:xfrm>
            <a:off x="6922969" y="2031624"/>
            <a:ext cx="4131885" cy="3994156"/>
          </a:xfrm>
        </p:spPr>
      </p:pic>
      <p:sp>
        <p:nvSpPr>
          <p:cNvPr id="6" name="Content Placeholder 2">
            <a:extLst>
              <a:ext uri="{FF2B5EF4-FFF2-40B4-BE49-F238E27FC236}">
                <a16:creationId xmlns:a16="http://schemas.microsoft.com/office/drawing/2014/main" id="{D41660D4-D5E2-B14B-B5B0-0C11ED84C2CC}"/>
              </a:ext>
            </a:extLst>
          </p:cNvPr>
          <p:cNvSpPr txBox="1">
            <a:spLocks/>
          </p:cNvSpPr>
          <p:nvPr/>
        </p:nvSpPr>
        <p:spPr>
          <a:xfrm>
            <a:off x="1451579" y="2015732"/>
            <a:ext cx="4329289" cy="396271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As the percentage of white students increases, the economic need decreases and the average ELA proficiency increases </a:t>
            </a:r>
          </a:p>
          <a:p>
            <a:r>
              <a:rPr lang="en-US" dirty="0"/>
              <a:t>Beyond these two strong trends, however, the correlations between race percentages and average ELA proficiency for other races was much weaker.</a:t>
            </a:r>
          </a:p>
        </p:txBody>
      </p:sp>
    </p:spTree>
    <p:extLst>
      <p:ext uri="{BB962C8B-B14F-4D97-AF65-F5344CB8AC3E}">
        <p14:creationId xmlns:p14="http://schemas.microsoft.com/office/powerpoint/2010/main" val="253036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CE420-7313-2641-A54E-A8587BBE2B9E}"/>
              </a:ext>
            </a:extLst>
          </p:cNvPr>
          <p:cNvSpPr>
            <a:spLocks noGrp="1"/>
          </p:cNvSpPr>
          <p:nvPr>
            <p:ph type="title"/>
          </p:nvPr>
        </p:nvSpPr>
        <p:spPr/>
        <p:txBody>
          <a:bodyPr/>
          <a:lstStyle/>
          <a:p>
            <a:r>
              <a:rPr lang="en-US" dirty="0"/>
              <a:t>Academic performance vs. economic need</a:t>
            </a:r>
          </a:p>
        </p:txBody>
      </p:sp>
      <p:pic>
        <p:nvPicPr>
          <p:cNvPr id="5" name="Content Placeholder 4">
            <a:extLst>
              <a:ext uri="{FF2B5EF4-FFF2-40B4-BE49-F238E27FC236}">
                <a16:creationId xmlns:a16="http://schemas.microsoft.com/office/drawing/2014/main" id="{9F5B576B-CD5D-5244-9F20-9F15318EC83E}"/>
              </a:ext>
            </a:extLst>
          </p:cNvPr>
          <p:cNvPicPr>
            <a:picLocks noGrp="1" noChangeAspect="1"/>
          </p:cNvPicPr>
          <p:nvPr>
            <p:ph idx="1"/>
          </p:nvPr>
        </p:nvPicPr>
        <p:blipFill>
          <a:blip r:embed="rId3"/>
          <a:stretch>
            <a:fillRect/>
          </a:stretch>
        </p:blipFill>
        <p:spPr>
          <a:xfrm>
            <a:off x="6003599" y="2264098"/>
            <a:ext cx="5051255" cy="3449638"/>
          </a:xfrm>
        </p:spPr>
      </p:pic>
      <p:sp>
        <p:nvSpPr>
          <p:cNvPr id="6" name="Content Placeholder 2">
            <a:extLst>
              <a:ext uri="{FF2B5EF4-FFF2-40B4-BE49-F238E27FC236}">
                <a16:creationId xmlns:a16="http://schemas.microsoft.com/office/drawing/2014/main" id="{8490848F-1538-8549-B59F-3F396D654B39}"/>
              </a:ext>
            </a:extLst>
          </p:cNvPr>
          <p:cNvSpPr txBox="1">
            <a:spLocks/>
          </p:cNvSpPr>
          <p:nvPr/>
        </p:nvSpPr>
        <p:spPr>
          <a:xfrm>
            <a:off x="1451579" y="2015732"/>
            <a:ext cx="4329289" cy="396271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As economic need increased, academic performance decreased</a:t>
            </a:r>
          </a:p>
        </p:txBody>
      </p:sp>
    </p:spTree>
    <p:extLst>
      <p:ext uri="{BB962C8B-B14F-4D97-AF65-F5344CB8AC3E}">
        <p14:creationId xmlns:p14="http://schemas.microsoft.com/office/powerpoint/2010/main" val="319575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0310-7A7E-D441-8BF6-9F9186AE8E58}"/>
              </a:ext>
            </a:extLst>
          </p:cNvPr>
          <p:cNvSpPr>
            <a:spLocks noGrp="1"/>
          </p:cNvSpPr>
          <p:nvPr>
            <p:ph type="title"/>
          </p:nvPr>
        </p:nvSpPr>
        <p:spPr/>
        <p:txBody>
          <a:bodyPr/>
          <a:lstStyle/>
          <a:p>
            <a:r>
              <a:rPr lang="en-US" dirty="0"/>
              <a:t>Weighted </a:t>
            </a:r>
            <a:r>
              <a:rPr lang="en-US" dirty="0" err="1"/>
              <a:t>Knn</a:t>
            </a:r>
            <a:r>
              <a:rPr lang="en-US" dirty="0"/>
              <a:t> regression</a:t>
            </a:r>
          </a:p>
        </p:txBody>
      </p:sp>
      <p:pic>
        <p:nvPicPr>
          <p:cNvPr id="5" name="Content Placeholder 4">
            <a:extLst>
              <a:ext uri="{FF2B5EF4-FFF2-40B4-BE49-F238E27FC236}">
                <a16:creationId xmlns:a16="http://schemas.microsoft.com/office/drawing/2014/main" id="{E5255A0A-EA79-2D41-9F2A-00197521B972}"/>
              </a:ext>
            </a:extLst>
          </p:cNvPr>
          <p:cNvPicPr>
            <a:picLocks noGrp="1" noChangeAspect="1"/>
          </p:cNvPicPr>
          <p:nvPr>
            <p:ph idx="1"/>
          </p:nvPr>
        </p:nvPicPr>
        <p:blipFill>
          <a:blip r:embed="rId2"/>
          <a:stretch>
            <a:fillRect/>
          </a:stretch>
        </p:blipFill>
        <p:spPr>
          <a:xfrm>
            <a:off x="3156272" y="2248599"/>
            <a:ext cx="6193887" cy="3449638"/>
          </a:xfrm>
        </p:spPr>
      </p:pic>
    </p:spTree>
    <p:extLst>
      <p:ext uri="{BB962C8B-B14F-4D97-AF65-F5344CB8AC3E}">
        <p14:creationId xmlns:p14="http://schemas.microsoft.com/office/powerpoint/2010/main" val="3387049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30C3-DAD3-AF46-993E-1E1BE0F901FE}"/>
              </a:ext>
            </a:extLst>
          </p:cNvPr>
          <p:cNvSpPr>
            <a:spLocks noGrp="1"/>
          </p:cNvSpPr>
          <p:nvPr>
            <p:ph type="title"/>
          </p:nvPr>
        </p:nvSpPr>
        <p:spPr/>
        <p:txBody>
          <a:bodyPr/>
          <a:lstStyle/>
          <a:p>
            <a:r>
              <a:rPr lang="en-US" dirty="0"/>
              <a:t>Linear regression</a:t>
            </a:r>
          </a:p>
        </p:txBody>
      </p:sp>
      <p:pic>
        <p:nvPicPr>
          <p:cNvPr id="5" name="Content Placeholder 4">
            <a:extLst>
              <a:ext uri="{FF2B5EF4-FFF2-40B4-BE49-F238E27FC236}">
                <a16:creationId xmlns:a16="http://schemas.microsoft.com/office/drawing/2014/main" id="{2A35FED7-C474-EE4E-B8DA-F51396E7903C}"/>
              </a:ext>
            </a:extLst>
          </p:cNvPr>
          <p:cNvPicPr>
            <a:picLocks noGrp="1" noChangeAspect="1"/>
          </p:cNvPicPr>
          <p:nvPr>
            <p:ph idx="1"/>
          </p:nvPr>
        </p:nvPicPr>
        <p:blipFill>
          <a:blip r:embed="rId2"/>
          <a:stretch>
            <a:fillRect/>
          </a:stretch>
        </p:blipFill>
        <p:spPr>
          <a:xfrm>
            <a:off x="3340290" y="2202104"/>
            <a:ext cx="5825851" cy="3449638"/>
          </a:xfrm>
        </p:spPr>
      </p:pic>
    </p:spTree>
    <p:extLst>
      <p:ext uri="{BB962C8B-B14F-4D97-AF65-F5344CB8AC3E}">
        <p14:creationId xmlns:p14="http://schemas.microsoft.com/office/powerpoint/2010/main" val="285994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5E89-7C80-0F4C-B160-99D85004E84A}"/>
              </a:ext>
            </a:extLst>
          </p:cNvPr>
          <p:cNvSpPr>
            <a:spLocks noGrp="1"/>
          </p:cNvSpPr>
          <p:nvPr>
            <p:ph type="title"/>
          </p:nvPr>
        </p:nvSpPr>
        <p:spPr/>
        <p:txBody>
          <a:bodyPr/>
          <a:lstStyle/>
          <a:p>
            <a:r>
              <a:rPr lang="en-US" dirty="0"/>
              <a:t>Support vector machines</a:t>
            </a:r>
          </a:p>
        </p:txBody>
      </p:sp>
      <p:pic>
        <p:nvPicPr>
          <p:cNvPr id="5" name="Content Placeholder 4">
            <a:extLst>
              <a:ext uri="{FF2B5EF4-FFF2-40B4-BE49-F238E27FC236}">
                <a16:creationId xmlns:a16="http://schemas.microsoft.com/office/drawing/2014/main" id="{D416D50D-1066-CE4F-9161-1FC76627BB22}"/>
              </a:ext>
            </a:extLst>
          </p:cNvPr>
          <p:cNvPicPr>
            <a:picLocks noGrp="1" noChangeAspect="1"/>
          </p:cNvPicPr>
          <p:nvPr>
            <p:ph idx="1"/>
          </p:nvPr>
        </p:nvPicPr>
        <p:blipFill>
          <a:blip r:embed="rId2"/>
          <a:stretch>
            <a:fillRect/>
          </a:stretch>
        </p:blipFill>
        <p:spPr>
          <a:xfrm>
            <a:off x="3387518" y="2016125"/>
            <a:ext cx="5731288" cy="3449638"/>
          </a:xfrm>
        </p:spPr>
      </p:pic>
    </p:spTree>
    <p:extLst>
      <p:ext uri="{BB962C8B-B14F-4D97-AF65-F5344CB8AC3E}">
        <p14:creationId xmlns:p14="http://schemas.microsoft.com/office/powerpoint/2010/main" val="2473682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54BE-D066-FE4C-AFE3-946498F0885E}"/>
              </a:ext>
            </a:extLst>
          </p:cNvPr>
          <p:cNvSpPr>
            <a:spLocks noGrp="1"/>
          </p:cNvSpPr>
          <p:nvPr>
            <p:ph type="title"/>
          </p:nvPr>
        </p:nvSpPr>
        <p:spPr/>
        <p:txBody>
          <a:bodyPr/>
          <a:lstStyle/>
          <a:p>
            <a:r>
              <a:rPr lang="en-US" dirty="0"/>
              <a:t>Gradient boosting regressor</a:t>
            </a:r>
          </a:p>
        </p:txBody>
      </p:sp>
      <p:pic>
        <p:nvPicPr>
          <p:cNvPr id="5" name="Content Placeholder 4">
            <a:extLst>
              <a:ext uri="{FF2B5EF4-FFF2-40B4-BE49-F238E27FC236}">
                <a16:creationId xmlns:a16="http://schemas.microsoft.com/office/drawing/2014/main" id="{E342080A-E5D7-F841-869B-B99E2AE3586D}"/>
              </a:ext>
            </a:extLst>
          </p:cNvPr>
          <p:cNvPicPr>
            <a:picLocks noGrp="1" noChangeAspect="1"/>
          </p:cNvPicPr>
          <p:nvPr>
            <p:ph idx="1"/>
          </p:nvPr>
        </p:nvPicPr>
        <p:blipFill>
          <a:blip r:embed="rId2"/>
          <a:stretch>
            <a:fillRect/>
          </a:stretch>
        </p:blipFill>
        <p:spPr>
          <a:xfrm>
            <a:off x="1451579" y="2217603"/>
            <a:ext cx="5326646" cy="3449638"/>
          </a:xfrm>
        </p:spPr>
      </p:pic>
      <p:pic>
        <p:nvPicPr>
          <p:cNvPr id="7" name="Picture 6">
            <a:extLst>
              <a:ext uri="{FF2B5EF4-FFF2-40B4-BE49-F238E27FC236}">
                <a16:creationId xmlns:a16="http://schemas.microsoft.com/office/drawing/2014/main" id="{CB1C0F92-279A-B448-9ACE-C3B9E32EE52B}"/>
              </a:ext>
            </a:extLst>
          </p:cNvPr>
          <p:cNvPicPr>
            <a:picLocks noChangeAspect="1"/>
          </p:cNvPicPr>
          <p:nvPr/>
        </p:nvPicPr>
        <p:blipFill>
          <a:blip r:embed="rId3"/>
          <a:stretch>
            <a:fillRect/>
          </a:stretch>
        </p:blipFill>
        <p:spPr>
          <a:xfrm>
            <a:off x="6872135" y="2503649"/>
            <a:ext cx="4182719" cy="2877546"/>
          </a:xfrm>
          <a:prstGeom prst="rect">
            <a:avLst/>
          </a:prstGeom>
        </p:spPr>
      </p:pic>
    </p:spTree>
    <p:extLst>
      <p:ext uri="{BB962C8B-B14F-4D97-AF65-F5344CB8AC3E}">
        <p14:creationId xmlns:p14="http://schemas.microsoft.com/office/powerpoint/2010/main" val="30473762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{3E049750-A08C-5F49-9D37-7B94305F8466}tf10001119</Template>
  <TotalTime>25</TotalTime>
  <Words>922</Words>
  <Application>Microsoft Macintosh PowerPoint</Application>
  <PresentationFormat>Widescreen</PresentationFormat>
  <Paragraphs>64</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Gallery</vt:lpstr>
      <vt:lpstr>Predicting Student Performance</vt:lpstr>
      <vt:lpstr>The Dataset</vt:lpstr>
      <vt:lpstr>Assessing multicollinearity</vt:lpstr>
      <vt:lpstr>academic performance vs. Race percentages</vt:lpstr>
      <vt:lpstr>Academic performance vs. economic need</vt:lpstr>
      <vt:lpstr>Weighted Knn regression</vt:lpstr>
      <vt:lpstr>Linear regression</vt:lpstr>
      <vt:lpstr>Support vector machines</vt:lpstr>
      <vt:lpstr>Gradient boosting regressor</vt:lpstr>
      <vt:lpstr>Gradient boosting regressor</vt:lpstr>
      <vt:lpstr>Gradient boosting regressor - gridsearchcv</vt:lpstr>
      <vt:lpstr>Feature importance</vt:lpstr>
      <vt:lpstr>Gradient boosting regressor – top 20 params</vt:lpstr>
      <vt:lpstr>Model comparison</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Performance</dc:title>
  <dc:creator>Heather Dorer</dc:creator>
  <cp:lastModifiedBy>Heather Dorer</cp:lastModifiedBy>
  <cp:revision>3</cp:revision>
  <dcterms:created xsi:type="dcterms:W3CDTF">2018-10-29T21:04:59Z</dcterms:created>
  <dcterms:modified xsi:type="dcterms:W3CDTF">2018-10-29T21:30:33Z</dcterms:modified>
</cp:coreProperties>
</file>