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7"/>
  </p:sldMasterIdLst>
  <p:notesMasterIdLst>
    <p:notesMasterId r:id="rId28"/>
  </p:notesMasterIdLst>
  <p:sldIdLst>
    <p:sldId id="256" r:id="rId18"/>
    <p:sldId id="262" r:id="rId19"/>
    <p:sldId id="257" r:id="rId20"/>
    <p:sldId id="258" r:id="rId21"/>
    <p:sldId id="259" r:id="rId22"/>
    <p:sldId id="266" r:id="rId23"/>
    <p:sldId id="260" r:id="rId24"/>
    <p:sldId id="261" r:id="rId25"/>
    <p:sldId id="263" r:id="rId26"/>
    <p:sldId id="264" r:id="rId2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slide" Target="slides/slide4.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slide" Target="slides/slide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77EDD-E715-4581-8523-5972210C44F9}" type="datetimeFigureOut">
              <a:rPr lang="es-CO" smtClean="0"/>
              <a:t>24/08/2015</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2C44F-2DC8-4EDE-A417-006F3D48624B}" type="slidenum">
              <a:rPr lang="es-CO" smtClean="0"/>
              <a:t>‹Nº›</a:t>
            </a:fld>
            <a:endParaRPr lang="es-CO"/>
          </a:p>
        </p:txBody>
      </p:sp>
    </p:spTree>
    <p:extLst>
      <p:ext uri="{BB962C8B-B14F-4D97-AF65-F5344CB8AC3E}">
        <p14:creationId xmlns:p14="http://schemas.microsoft.com/office/powerpoint/2010/main" val="2588524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902C44F-2DC8-4EDE-A417-006F3D48624B}" type="slidenum">
              <a:rPr lang="es-CO" smtClean="0"/>
              <a:t>1</a:t>
            </a:fld>
            <a:endParaRPr lang="es-CO"/>
          </a:p>
        </p:txBody>
      </p:sp>
    </p:spTree>
    <p:extLst>
      <p:ext uri="{BB962C8B-B14F-4D97-AF65-F5344CB8AC3E}">
        <p14:creationId xmlns:p14="http://schemas.microsoft.com/office/powerpoint/2010/main" val="371188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95156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34851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199456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190545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60670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370466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95188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186813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393369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33624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512C721-8A57-4459-8D23-C276506D5C87}" type="datetimeFigureOut">
              <a:rPr lang="es-CO" smtClean="0"/>
              <a:pPr/>
              <a:t>24/08/2015</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9575AEA-5137-416F-A364-880BD2D0CA97}" type="slidenum">
              <a:rPr lang="es-CO" smtClean="0"/>
              <a:pPr/>
              <a:t>‹Nº›</a:t>
            </a:fld>
            <a:endParaRPr lang="es-CO"/>
          </a:p>
        </p:txBody>
      </p:sp>
    </p:spTree>
    <p:extLst>
      <p:ext uri="{BB962C8B-B14F-4D97-AF65-F5344CB8AC3E}">
        <p14:creationId xmlns:p14="http://schemas.microsoft.com/office/powerpoint/2010/main" val="64813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2C721-8A57-4459-8D23-C276506D5C87}" type="datetimeFigureOut">
              <a:rPr lang="es-CO" smtClean="0"/>
              <a:pPr/>
              <a:t>24/08/2015</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75AEA-5137-416F-A364-880BD2D0CA97}" type="slidenum">
              <a:rPr lang="es-CO" smtClean="0"/>
              <a:pPr/>
              <a:t>‹Nº›</a:t>
            </a:fld>
            <a:endParaRPr lang="es-CO"/>
          </a:p>
        </p:txBody>
      </p:sp>
    </p:spTree>
    <p:extLst>
      <p:ext uri="{BB962C8B-B14F-4D97-AF65-F5344CB8AC3E}">
        <p14:creationId xmlns:p14="http://schemas.microsoft.com/office/powerpoint/2010/main" val="418044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CuadroTexto"/>
          <p:cNvSpPr txBox="1">
            <a:spLocks noChangeArrowheads="1"/>
          </p:cNvSpPr>
          <p:nvPr/>
        </p:nvSpPr>
        <p:spPr bwMode="auto">
          <a:xfrm>
            <a:off x="2483768" y="5812632"/>
            <a:ext cx="3833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s-CO" sz="2000" dirty="0" smtClean="0">
                <a:solidFill>
                  <a:schemeClr val="tx1">
                    <a:lumMod val="50000"/>
                    <a:lumOff val="50000"/>
                  </a:schemeClr>
                </a:solidFill>
                <a:latin typeface="Helvetica"/>
                <a:cs typeface="Helvetica"/>
              </a:rPr>
              <a:t>www.tecnoparque.sena.edu.co</a:t>
            </a:r>
            <a:endParaRPr lang="es-CO" sz="2000" dirty="0">
              <a:solidFill>
                <a:schemeClr val="tx1">
                  <a:lumMod val="50000"/>
                  <a:lumOff val="50000"/>
                </a:schemeClr>
              </a:solidFill>
              <a:latin typeface="Helvetica"/>
              <a:cs typeface="Helvetica"/>
            </a:endParaRPr>
          </a:p>
        </p:txBody>
      </p:sp>
      <p:sp>
        <p:nvSpPr>
          <p:cNvPr id="6" name="5 CuadroTexto"/>
          <p:cNvSpPr txBox="1"/>
          <p:nvPr/>
        </p:nvSpPr>
        <p:spPr>
          <a:xfrm>
            <a:off x="548965" y="2581491"/>
            <a:ext cx="8046069" cy="1200329"/>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s-ES_tradnl" sz="3600" b="1" cap="all" dirty="0" smtClean="0">
                <a:ln w="0"/>
                <a:effectLst>
                  <a:reflection blurRad="12700" stA="50000" endPos="50000" dist="5000" dir="5400000" sy="-100000" rotWithShape="0"/>
                </a:effectLst>
                <a:latin typeface="+mn-lt"/>
                <a:cs typeface="Arial" pitchFamily="34" charset="0"/>
              </a:rPr>
              <a:t>TAURUS SOFT – SISTEMA DE MONITOREO </a:t>
            </a:r>
          </a:p>
          <a:p>
            <a:pPr algn="ctr">
              <a:defRPr/>
            </a:pPr>
            <a:r>
              <a:rPr lang="es-ES_tradnl" sz="3600" b="1" cap="all" dirty="0" smtClean="0">
                <a:ln w="0"/>
                <a:effectLst>
                  <a:reflection blurRad="12700" stA="50000" endPos="50000" dist="5000" dir="5400000" sy="-100000" rotWithShape="0"/>
                </a:effectLst>
                <a:latin typeface="+mn-lt"/>
                <a:cs typeface="Arial" pitchFamily="34" charset="0"/>
              </a:rPr>
              <a:t>DEL PESO DEL GANADO</a:t>
            </a:r>
            <a:endParaRPr lang="es-ES_tradnl" sz="2000" b="1" cap="all" dirty="0" smtClean="0">
              <a:ln w="0"/>
              <a:solidFill>
                <a:schemeClr val="accent6"/>
              </a:solidFill>
              <a:effectLst>
                <a:reflection blurRad="12700" stA="50000" endPos="50000" dist="5000" dir="5400000" sy="-100000" rotWithShape="0"/>
              </a:effectLst>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874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500" b="1" dirty="0" smtClean="0">
                <a:effectLst>
                  <a:outerShdw blurRad="38100" dist="38100" dir="2700000" algn="tl">
                    <a:srgbClr val="C0C0C0"/>
                  </a:outerShdw>
                </a:effectLst>
                <a:latin typeface="Helvetica"/>
                <a:ea typeface="+mj-ea"/>
                <a:cs typeface="Helvetica"/>
              </a:rPr>
              <a:t>LOGROS Y METAS</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1207293"/>
            <a:ext cx="8229600" cy="4813995"/>
          </a:xfrm>
          <a:prstGeom prst="rect">
            <a:avLst/>
          </a:prstGeom>
        </p:spPr>
        <p:txBody>
          <a:bodyPr/>
          <a:lstStyle/>
          <a:p>
            <a:pPr marL="342900" lvl="0" indent="-342900" algn="just">
              <a:spcBef>
                <a:spcPct val="20000"/>
              </a:spcBef>
              <a:defRPr/>
            </a:pPr>
            <a:r>
              <a:rPr lang="es-CO" sz="2000" b="1" dirty="0" smtClean="0">
                <a:latin typeface="Helvetica"/>
                <a:ea typeface="+mj-ea"/>
                <a:cs typeface="Helvetica"/>
              </a:rPr>
              <a:t>Resumen de lo</a:t>
            </a:r>
            <a:r>
              <a:rPr lang="es-CO" sz="2000" b="1" dirty="0" smtClean="0">
                <a:solidFill>
                  <a:schemeClr val="accent6"/>
                </a:solidFill>
                <a:latin typeface="Helvetica"/>
                <a:ea typeface="+mj-ea"/>
                <a:cs typeface="Helvetica"/>
              </a:rPr>
              <a:t> LOGRADO </a:t>
            </a:r>
            <a:r>
              <a:rPr lang="es-CO" sz="2000" b="1" dirty="0" smtClean="0">
                <a:latin typeface="Helvetica"/>
                <a:ea typeface="+mj-ea"/>
                <a:cs typeface="Helvetica"/>
              </a:rPr>
              <a:t>hasta ahora</a:t>
            </a:r>
            <a:endParaRPr lang="es-CO" sz="2000" i="1" dirty="0" smtClean="0">
              <a:latin typeface="Helvetica"/>
              <a:ea typeface="+mj-ea"/>
              <a:cs typeface="Helvetica"/>
            </a:endParaRPr>
          </a:p>
          <a:p>
            <a:pPr marL="342900" lvl="0" indent="-342900" algn="just">
              <a:spcBef>
                <a:spcPct val="20000"/>
              </a:spcBef>
              <a:buFont typeface="Arial" pitchFamily="34" charset="0"/>
              <a:buChar char="•"/>
              <a:defRPr/>
            </a:pPr>
            <a:r>
              <a:rPr lang="es-CO" sz="2000" dirty="0" smtClean="0">
                <a:latin typeface="Helvetica"/>
                <a:ea typeface="+mj-ea"/>
                <a:cs typeface="Helvetica"/>
              </a:rPr>
              <a:t>Prototipos</a:t>
            </a:r>
          </a:p>
          <a:p>
            <a:pPr marL="342900" lvl="0" indent="-342900" algn="just">
              <a:spcBef>
                <a:spcPct val="20000"/>
              </a:spcBef>
              <a:buFont typeface="Arial" pitchFamily="34" charset="0"/>
              <a:buChar char="•"/>
              <a:defRPr/>
            </a:pPr>
            <a:r>
              <a:rPr lang="es-CO" sz="2000" dirty="0" smtClean="0">
                <a:latin typeface="Helvetica"/>
                <a:ea typeface="+mj-ea"/>
                <a:cs typeface="Helvetica"/>
              </a:rPr>
              <a:t>Clientes</a:t>
            </a:r>
          </a:p>
          <a:p>
            <a:pPr marL="342900" lvl="0" indent="-342900" algn="just">
              <a:spcBef>
                <a:spcPct val="20000"/>
              </a:spcBef>
              <a:buFont typeface="Arial" pitchFamily="34" charset="0"/>
              <a:buChar char="•"/>
              <a:defRPr/>
            </a:pPr>
            <a:r>
              <a:rPr lang="es-CO" sz="2000" dirty="0" smtClean="0">
                <a:latin typeface="Helvetica"/>
                <a:ea typeface="+mj-ea"/>
                <a:cs typeface="Helvetica"/>
              </a:rPr>
              <a:t>Ventas</a:t>
            </a:r>
          </a:p>
          <a:p>
            <a:pPr marL="342900" lvl="0" indent="-342900" algn="just">
              <a:spcBef>
                <a:spcPct val="20000"/>
              </a:spcBef>
              <a:defRPr/>
            </a:pPr>
            <a:endParaRPr lang="es-CO" sz="2000" dirty="0" smtClean="0">
              <a:latin typeface="Helvetica"/>
              <a:ea typeface="+mj-ea"/>
              <a:cs typeface="Helvetica"/>
            </a:endParaRPr>
          </a:p>
          <a:p>
            <a:pPr marL="342900" lvl="0" indent="-342900" algn="just">
              <a:spcBef>
                <a:spcPct val="20000"/>
              </a:spcBef>
              <a:defRPr/>
            </a:pPr>
            <a:r>
              <a:rPr lang="es-CO" sz="2000" b="1" dirty="0" smtClean="0">
                <a:latin typeface="Helvetica"/>
                <a:ea typeface="+mj-ea"/>
                <a:cs typeface="Helvetica"/>
              </a:rPr>
              <a:t>Lo que aún </a:t>
            </a:r>
            <a:r>
              <a:rPr lang="es-CO" sz="2000" b="1" dirty="0" smtClean="0">
                <a:solidFill>
                  <a:schemeClr val="accent6"/>
                </a:solidFill>
                <a:latin typeface="Helvetica"/>
                <a:ea typeface="+mj-ea"/>
                <a:cs typeface="Helvetica"/>
              </a:rPr>
              <a:t>NOS FALTA</a:t>
            </a:r>
          </a:p>
          <a:p>
            <a:pPr marL="342900" lvl="0" indent="-342900" algn="just">
              <a:spcBef>
                <a:spcPct val="20000"/>
              </a:spcBef>
              <a:buFont typeface="Arial" pitchFamily="34" charset="0"/>
              <a:buChar char="•"/>
              <a:defRPr/>
            </a:pPr>
            <a:r>
              <a:rPr lang="es-CO" sz="2000" dirty="0" smtClean="0">
                <a:latin typeface="Helvetica"/>
                <a:ea typeface="+mj-ea"/>
                <a:cs typeface="Helvetica"/>
              </a:rPr>
              <a:t>Prototipo definitivo</a:t>
            </a:r>
          </a:p>
          <a:p>
            <a:pPr marL="342900" lvl="0" indent="-342900" algn="just">
              <a:spcBef>
                <a:spcPct val="20000"/>
              </a:spcBef>
              <a:buFont typeface="Arial" pitchFamily="34" charset="0"/>
              <a:buChar char="•"/>
              <a:defRPr/>
            </a:pPr>
            <a:r>
              <a:rPr lang="es-CO" sz="2000" dirty="0" smtClean="0">
                <a:latin typeface="Helvetica"/>
                <a:ea typeface="+mj-ea"/>
                <a:cs typeface="Helvetica"/>
              </a:rPr>
              <a:t>Uso de fondos</a:t>
            </a:r>
          </a:p>
          <a:p>
            <a:pPr marL="342900" lvl="0" indent="-342900" algn="just">
              <a:spcBef>
                <a:spcPct val="20000"/>
              </a:spcBef>
              <a:defRPr/>
            </a:pPr>
            <a:endParaRPr lang="es-CO" sz="2000" dirty="0" smtClean="0">
              <a:latin typeface="Helvetica"/>
              <a:ea typeface="+mj-ea"/>
              <a:cs typeface="Helvetica"/>
            </a:endParaRPr>
          </a:p>
          <a:p>
            <a:pPr marL="342900" lvl="0" indent="-342900" algn="just">
              <a:spcBef>
                <a:spcPct val="20000"/>
              </a:spcBef>
              <a:defRPr/>
            </a:pPr>
            <a:r>
              <a:rPr lang="es-CO" sz="2000" b="1" dirty="0" smtClean="0">
                <a:solidFill>
                  <a:schemeClr val="accent6"/>
                </a:solidFill>
                <a:latin typeface="Helvetica"/>
                <a:ea typeface="+mj-ea"/>
                <a:cs typeface="Helvetica"/>
              </a:rPr>
              <a:t>MI SUEÑO</a:t>
            </a:r>
            <a:r>
              <a:rPr lang="es-CO" sz="2000" b="1" dirty="0" smtClean="0">
                <a:latin typeface="Helvetica"/>
                <a:ea typeface="+mj-ea"/>
                <a:cs typeface="Helvetica"/>
              </a:rPr>
              <a:t>… y el pedido</a:t>
            </a:r>
          </a:p>
          <a:p>
            <a:pPr marL="342900" lvl="0" indent="-342900" algn="just">
              <a:spcBef>
                <a:spcPct val="20000"/>
              </a:spcBef>
              <a:buFont typeface="Arial" pitchFamily="34" charset="0"/>
              <a:buChar char="•"/>
              <a:defRPr/>
            </a:pPr>
            <a:r>
              <a:rPr lang="es-CO" sz="2000" dirty="0" smtClean="0">
                <a:latin typeface="Helvetica"/>
                <a:ea typeface="+mj-ea"/>
                <a:cs typeface="Helvetica"/>
              </a:rPr>
              <a:t>Consolidar equipo de trabajo</a:t>
            </a:r>
          </a:p>
          <a:p>
            <a:pPr marL="342900" lvl="0" indent="-342900" algn="just">
              <a:spcBef>
                <a:spcPct val="20000"/>
              </a:spcBef>
              <a:buFont typeface="Arial" pitchFamily="34" charset="0"/>
              <a:buChar char="•"/>
              <a:defRPr/>
            </a:pPr>
            <a:r>
              <a:rPr lang="es-CO" sz="2000" dirty="0" smtClean="0">
                <a:latin typeface="Helvetica"/>
                <a:ea typeface="+mj-ea"/>
                <a:cs typeface="Helvetica"/>
              </a:rPr>
              <a:t>Constituir la empresa</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500" b="1" dirty="0" smtClean="0">
                <a:effectLst>
                  <a:outerShdw blurRad="38100" dist="38100" dir="2700000" algn="tl">
                    <a:srgbClr val="C0C0C0"/>
                  </a:outerShdw>
                </a:effectLst>
                <a:latin typeface="Helvetica"/>
                <a:ea typeface="+mj-ea"/>
                <a:cs typeface="Helvetica"/>
              </a:rPr>
              <a:t>EL EQUIPO</a:t>
            </a:r>
            <a:endParaRPr lang="es-ES" sz="2500" dirty="0">
              <a:effectLst>
                <a:outerShdw blurRad="38100" dist="38100" dir="2700000" algn="tl">
                  <a:srgbClr val="C0C0C0"/>
                </a:outerShdw>
              </a:effectLst>
              <a:latin typeface="Helvetica"/>
              <a:ea typeface="+mj-ea"/>
              <a:cs typeface="Helvetica"/>
            </a:endParaRPr>
          </a:p>
        </p:txBody>
      </p:sp>
      <p:graphicFrame>
        <p:nvGraphicFramePr>
          <p:cNvPr id="3" name="2 Tabla"/>
          <p:cNvGraphicFramePr>
            <a:graphicFrameLocks noGrp="1"/>
          </p:cNvGraphicFramePr>
          <p:nvPr>
            <p:extLst>
              <p:ext uri="{D42A27DB-BD31-4B8C-83A1-F6EECF244321}">
                <p14:modId xmlns:p14="http://schemas.microsoft.com/office/powerpoint/2010/main" val="219353321"/>
              </p:ext>
            </p:extLst>
          </p:nvPr>
        </p:nvGraphicFramePr>
        <p:xfrm>
          <a:off x="395536" y="1447800"/>
          <a:ext cx="8352928" cy="3962400"/>
        </p:xfrm>
        <a:graphic>
          <a:graphicData uri="http://schemas.openxmlformats.org/drawingml/2006/table">
            <a:tbl>
              <a:tblPr firstRow="1" bandRow="1">
                <a:tableStyleId>{BDBED569-4797-4DF1-A0F4-6AAB3CD982D8}</a:tableStyleId>
              </a:tblPr>
              <a:tblGrid>
                <a:gridCol w="4176464"/>
                <a:gridCol w="4176464"/>
              </a:tblGrid>
              <a:tr h="1496499">
                <a:tc>
                  <a:txBody>
                    <a:bodyPr/>
                    <a:lstStyle/>
                    <a:p>
                      <a:r>
                        <a:rPr lang="es-ES" sz="1600" b="1" dirty="0" smtClean="0"/>
                        <a:t>NOMBRE: </a:t>
                      </a:r>
                      <a:r>
                        <a:rPr lang="es-ES_tradnl" sz="1800" b="0" kern="1200" dirty="0" smtClean="0">
                          <a:solidFill>
                            <a:schemeClr val="tx1"/>
                          </a:solidFill>
                          <a:effectLst/>
                          <a:latin typeface="+mn-lt"/>
                          <a:ea typeface="+mn-ea"/>
                          <a:cs typeface="+mn-cs"/>
                        </a:rPr>
                        <a:t>Marisol Bermeo Trujillo</a:t>
                      </a:r>
                      <a:endParaRPr lang="es-ES" sz="1600" b="0" dirty="0" smtClean="0"/>
                    </a:p>
                    <a:p>
                      <a:pPr algn="just"/>
                      <a:r>
                        <a:rPr lang="es-ES" sz="1600" b="1" dirty="0" smtClean="0"/>
                        <a:t>Ocupación: </a:t>
                      </a:r>
                      <a:r>
                        <a:rPr lang="es-ES" sz="1600" b="0" dirty="0" smtClean="0"/>
                        <a:t>Aprendiz</a:t>
                      </a:r>
                      <a:r>
                        <a:rPr lang="es-ES" sz="1600" b="0" baseline="0" dirty="0" smtClean="0"/>
                        <a:t> Articulación con la media</a:t>
                      </a:r>
                    </a:p>
                    <a:p>
                      <a:pPr algn="just"/>
                      <a:r>
                        <a:rPr lang="es-ES" sz="1600" b="1" dirty="0" smtClean="0"/>
                        <a:t>Estudios: </a:t>
                      </a:r>
                      <a:r>
                        <a:rPr lang="es-ES" sz="1600" b="0" baseline="0" dirty="0" smtClean="0"/>
                        <a:t>Institución Educativa Laureano Gómez</a:t>
                      </a:r>
                      <a:endParaRPr lang="es-ES" sz="1600" b="1" dirty="0" smtClean="0"/>
                    </a:p>
                    <a:p>
                      <a:pPr algn="just"/>
                      <a:r>
                        <a:rPr lang="es-ES" sz="1600" b="1" dirty="0" smtClean="0"/>
                        <a:t>Habilidades: </a:t>
                      </a:r>
                      <a:r>
                        <a:rPr lang="es-ES_tradnl" sz="1800" b="0" kern="1200" dirty="0" smtClean="0">
                          <a:solidFill>
                            <a:schemeClr val="tx1"/>
                          </a:solidFill>
                          <a:effectLst/>
                          <a:latin typeface="+mn-lt"/>
                          <a:ea typeface="+mn-ea"/>
                          <a:cs typeface="+mn-cs"/>
                        </a:rPr>
                        <a:t>Sistemas, Mantenimiento, Documentación</a:t>
                      </a:r>
                      <a:endParaRPr lang="es-ES" sz="1600" b="0" dirty="0" smtClean="0"/>
                    </a:p>
                    <a:p>
                      <a:pPr algn="just"/>
                      <a:r>
                        <a:rPr lang="es-ES" sz="1600" b="1" dirty="0" smtClean="0"/>
                        <a:t>Experiencia: </a:t>
                      </a:r>
                      <a:r>
                        <a:rPr lang="es-ES_tradnl" sz="1800" b="0" kern="1200" dirty="0" smtClean="0">
                          <a:solidFill>
                            <a:schemeClr val="tx1"/>
                          </a:solidFill>
                          <a:effectLst/>
                          <a:latin typeface="+mn-lt"/>
                          <a:ea typeface="+mn-ea"/>
                          <a:cs typeface="+mn-cs"/>
                        </a:rPr>
                        <a:t>Aplicativos de Computación, Aplicativos Móviles.</a:t>
                      </a:r>
                      <a:endParaRPr lang="es-CO" sz="1600" b="1" dirty="0"/>
                    </a:p>
                  </a:txBody>
                  <a:tcPr/>
                </a:tc>
                <a:tc>
                  <a:txBody>
                    <a:bodyPr/>
                    <a:lstStyle/>
                    <a:p>
                      <a:r>
                        <a:rPr lang="es-ES" sz="1600" b="1" dirty="0" smtClean="0"/>
                        <a:t>NOMBRE: </a:t>
                      </a:r>
                      <a:r>
                        <a:rPr lang="es-ES_tradnl" sz="1800" b="0" kern="1200" dirty="0" smtClean="0">
                          <a:solidFill>
                            <a:schemeClr val="tx1"/>
                          </a:solidFill>
                          <a:effectLst/>
                          <a:latin typeface="+mn-lt"/>
                          <a:ea typeface="+mn-ea"/>
                          <a:cs typeface="+mn-cs"/>
                        </a:rPr>
                        <a:t>James Muñoz Salazar</a:t>
                      </a:r>
                      <a:endParaRPr lang="es-ES" sz="1600" b="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s-ES" sz="1600" b="1" dirty="0" smtClean="0"/>
                        <a:t>Ocupación: </a:t>
                      </a:r>
                      <a:r>
                        <a:rPr lang="es-ES" sz="1600" b="0" dirty="0" smtClean="0"/>
                        <a:t>Aprendiz</a:t>
                      </a:r>
                      <a:r>
                        <a:rPr lang="es-ES" sz="1600" b="0" baseline="0" dirty="0" smtClean="0"/>
                        <a:t> Articulación con la media</a:t>
                      </a:r>
                      <a:endParaRPr lang="es-ES"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600" b="1" dirty="0" smtClean="0"/>
                        <a:t>Estudios: </a:t>
                      </a:r>
                      <a:r>
                        <a:rPr lang="es-ES" sz="1600" b="0" baseline="0" dirty="0" smtClean="0"/>
                        <a:t>Institución Educativa Laureano Gómez</a:t>
                      </a:r>
                      <a:endParaRPr lang="es-ES" sz="1600" b="1" dirty="0" smtClean="0"/>
                    </a:p>
                    <a:p>
                      <a:r>
                        <a:rPr lang="es-ES" sz="1600" b="1" dirty="0" smtClean="0"/>
                        <a:t>Habilidades:</a:t>
                      </a:r>
                      <a:r>
                        <a:rPr lang="es-ES_tradnl" sz="1800" b="0" kern="1200" dirty="0" smtClean="0">
                          <a:solidFill>
                            <a:schemeClr val="tx1"/>
                          </a:solidFill>
                          <a:effectLst/>
                          <a:latin typeface="+mn-lt"/>
                          <a:ea typeface="+mn-ea"/>
                          <a:cs typeface="+mn-cs"/>
                        </a:rPr>
                        <a:t>Sistemas, Mantenimiento</a:t>
                      </a:r>
                      <a:endParaRPr lang="es-ES" sz="1600" b="0" dirty="0" smtClean="0"/>
                    </a:p>
                    <a:p>
                      <a:pPr algn="just"/>
                      <a:r>
                        <a:rPr lang="es-ES" sz="1600" b="1" dirty="0" smtClean="0"/>
                        <a:t>Experiencia:</a:t>
                      </a:r>
                      <a:r>
                        <a:rPr lang="es-ES" sz="1600" b="1" baseline="0" dirty="0" smtClean="0"/>
                        <a:t> </a:t>
                      </a:r>
                      <a:r>
                        <a:rPr lang="es-ES_tradnl" sz="1800" b="0" kern="1200" dirty="0" smtClean="0">
                          <a:solidFill>
                            <a:schemeClr val="tx1"/>
                          </a:solidFill>
                          <a:effectLst/>
                          <a:latin typeface="+mn-lt"/>
                          <a:ea typeface="+mn-ea"/>
                          <a:cs typeface="+mn-cs"/>
                        </a:rPr>
                        <a:t>Aplicativos Móviles, Aplicativos de Computación</a:t>
                      </a:r>
                      <a:endParaRPr lang="es-ES" sz="1600" b="0" dirty="0" smtClean="0"/>
                    </a:p>
                    <a:p>
                      <a:endParaRPr lang="es-CO" sz="1600" b="1" dirty="0"/>
                    </a:p>
                  </a:txBody>
                  <a:tcPr/>
                </a:tc>
              </a:tr>
              <a:tr h="1382411">
                <a:tc gridSpan="2">
                  <a:txBody>
                    <a:bodyPr/>
                    <a:lstStyle/>
                    <a:p>
                      <a:r>
                        <a:rPr lang="es-ES" sz="1600" b="1" dirty="0" smtClean="0"/>
                        <a:t>NOMBRE: </a:t>
                      </a:r>
                      <a:r>
                        <a:rPr lang="es-ES_tradnl" sz="1800" kern="1200" dirty="0" smtClean="0">
                          <a:solidFill>
                            <a:schemeClr val="tx1"/>
                          </a:solidFill>
                          <a:effectLst/>
                          <a:latin typeface="+mn-lt"/>
                          <a:ea typeface="+mn-ea"/>
                          <a:cs typeface="+mn-cs"/>
                        </a:rPr>
                        <a:t>Héctor Jaime Estrada Toledo</a:t>
                      </a:r>
                      <a:endParaRPr lang="es-ES" sz="1600" b="1" dirty="0" smtClean="0"/>
                    </a:p>
                    <a:p>
                      <a:r>
                        <a:rPr lang="es-ES" sz="1600" b="1" dirty="0" smtClean="0"/>
                        <a:t>Ocupación: </a:t>
                      </a:r>
                      <a:r>
                        <a:rPr lang="es-ES" sz="1600" b="0" dirty="0" smtClean="0"/>
                        <a:t>Instructor </a:t>
                      </a:r>
                      <a:r>
                        <a:rPr lang="es-ES_tradnl" sz="1800" kern="1200" dirty="0" smtClean="0">
                          <a:solidFill>
                            <a:schemeClr val="tx1"/>
                          </a:solidFill>
                          <a:effectLst/>
                          <a:latin typeface="+mn-lt"/>
                          <a:ea typeface="+mn-ea"/>
                          <a:cs typeface="+mn-cs"/>
                        </a:rPr>
                        <a:t>Centro de Gestión y Desarrollo Sostenible Surcolombiano</a:t>
                      </a:r>
                      <a:endParaRPr lang="es-ES" sz="1600" b="1" dirty="0" smtClean="0"/>
                    </a:p>
                    <a:p>
                      <a:pPr algn="just"/>
                      <a:r>
                        <a:rPr lang="es-ES" sz="1600" b="1" dirty="0" smtClean="0"/>
                        <a:t>Estudios: </a:t>
                      </a:r>
                      <a:r>
                        <a:rPr lang="es-ES_tradnl" sz="1800" kern="1200" dirty="0" smtClean="0">
                          <a:solidFill>
                            <a:schemeClr val="tx1"/>
                          </a:solidFill>
                          <a:effectLst/>
                          <a:latin typeface="+mn-lt"/>
                          <a:ea typeface="+mn-ea"/>
                          <a:cs typeface="+mn-cs"/>
                        </a:rPr>
                        <a:t>Esp. </a:t>
                      </a:r>
                      <a:r>
                        <a:rPr lang="es-ES_tradnl" sz="1800" kern="1200" dirty="0" err="1" smtClean="0">
                          <a:solidFill>
                            <a:schemeClr val="tx1"/>
                          </a:solidFill>
                          <a:effectLst/>
                          <a:latin typeface="+mn-lt"/>
                          <a:ea typeface="+mn-ea"/>
                          <a:cs typeface="+mn-cs"/>
                        </a:rPr>
                        <a:t>Tg</a:t>
                      </a:r>
                      <a:r>
                        <a:rPr lang="es-ES_tradnl" sz="1800" kern="1200" dirty="0" smtClean="0">
                          <a:solidFill>
                            <a:schemeClr val="tx1"/>
                          </a:solidFill>
                          <a:effectLst/>
                          <a:latin typeface="+mn-lt"/>
                          <a:ea typeface="+mn-ea"/>
                          <a:cs typeface="+mn-cs"/>
                        </a:rPr>
                        <a:t> Administración en Bases de Datos,</a:t>
                      </a:r>
                      <a:r>
                        <a:rPr lang="es-ES_tradnl" sz="1800" kern="1200" baseline="0" dirty="0" smtClean="0">
                          <a:solidFill>
                            <a:schemeClr val="tx1"/>
                          </a:solidFill>
                          <a:effectLst/>
                          <a:latin typeface="+mn-lt"/>
                          <a:ea typeface="+mn-ea"/>
                          <a:cs typeface="+mn-cs"/>
                        </a:rPr>
                        <a:t> </a:t>
                      </a:r>
                      <a:r>
                        <a:rPr lang="es-ES_tradnl" sz="1800" kern="1200" dirty="0" err="1" smtClean="0">
                          <a:solidFill>
                            <a:schemeClr val="tx1"/>
                          </a:solidFill>
                          <a:effectLst/>
                          <a:latin typeface="+mn-lt"/>
                          <a:ea typeface="+mn-ea"/>
                          <a:cs typeface="+mn-cs"/>
                        </a:rPr>
                        <a:t>Tg</a:t>
                      </a:r>
                      <a:r>
                        <a:rPr lang="es-ES_tradnl" sz="1800" kern="1200" dirty="0" smtClean="0">
                          <a:solidFill>
                            <a:schemeClr val="tx1"/>
                          </a:solidFill>
                          <a:effectLst/>
                          <a:latin typeface="+mn-lt"/>
                          <a:ea typeface="+mn-ea"/>
                          <a:cs typeface="+mn-cs"/>
                        </a:rPr>
                        <a:t> Análisis y Desarrollo de Sistemas de Información,</a:t>
                      </a:r>
                      <a:r>
                        <a:rPr lang="es-ES_tradnl" sz="1800" kern="1200" baseline="0" dirty="0" smtClean="0">
                          <a:solidFill>
                            <a:schemeClr val="tx1"/>
                          </a:solidFill>
                          <a:effectLst/>
                          <a:latin typeface="+mn-lt"/>
                          <a:ea typeface="+mn-ea"/>
                          <a:cs typeface="+mn-cs"/>
                        </a:rPr>
                        <a:t> </a:t>
                      </a:r>
                      <a:r>
                        <a:rPr lang="es-ES_tradnl" sz="1800" kern="1200" dirty="0" err="1" smtClean="0">
                          <a:solidFill>
                            <a:schemeClr val="tx1"/>
                          </a:solidFill>
                          <a:effectLst/>
                          <a:latin typeface="+mn-lt"/>
                          <a:ea typeface="+mn-ea"/>
                          <a:cs typeface="+mn-cs"/>
                        </a:rPr>
                        <a:t>Tg</a:t>
                      </a:r>
                      <a:r>
                        <a:rPr lang="es-ES_tradnl" sz="1800" kern="1200" dirty="0" smtClean="0">
                          <a:solidFill>
                            <a:schemeClr val="tx1"/>
                          </a:solidFill>
                          <a:effectLst/>
                          <a:latin typeface="+mn-lt"/>
                          <a:ea typeface="+mn-ea"/>
                          <a:cs typeface="+mn-cs"/>
                        </a:rPr>
                        <a:t>  Diseño e Integración de Automatismos Mecatrónicos.</a:t>
                      </a:r>
                      <a:endParaRPr lang="es-ES" sz="1600" b="1" dirty="0" smtClean="0"/>
                    </a:p>
                    <a:p>
                      <a:pPr algn="just"/>
                      <a:r>
                        <a:rPr lang="es-ES" sz="1600" b="1" dirty="0" smtClean="0"/>
                        <a:t>Habilidades: </a:t>
                      </a:r>
                      <a:r>
                        <a:rPr lang="es-ES_tradnl" sz="1800" kern="1200" dirty="0" smtClean="0">
                          <a:solidFill>
                            <a:schemeClr val="tx1"/>
                          </a:solidFill>
                          <a:effectLst/>
                          <a:latin typeface="+mn-lt"/>
                          <a:ea typeface="+mn-ea"/>
                          <a:cs typeface="+mn-cs"/>
                        </a:rPr>
                        <a:t>Desarrollo de Aplicativos de Escritorio,</a:t>
                      </a:r>
                      <a:r>
                        <a:rPr lang="es-ES_tradnl" sz="1800" kern="1200" baseline="0" dirty="0" smtClean="0">
                          <a:solidFill>
                            <a:schemeClr val="tx1"/>
                          </a:solidFill>
                          <a:effectLst/>
                          <a:latin typeface="+mn-lt"/>
                          <a:ea typeface="+mn-ea"/>
                          <a:cs typeface="+mn-cs"/>
                        </a:rPr>
                        <a:t> </a:t>
                      </a:r>
                      <a:r>
                        <a:rPr lang="es-ES_tradnl" sz="1800" kern="1200" dirty="0" smtClean="0">
                          <a:solidFill>
                            <a:schemeClr val="tx1"/>
                          </a:solidFill>
                          <a:effectLst/>
                          <a:latin typeface="+mn-lt"/>
                          <a:ea typeface="+mn-ea"/>
                          <a:cs typeface="+mn-cs"/>
                        </a:rPr>
                        <a:t>Gestión de Bases de Datos</a:t>
                      </a:r>
                      <a:r>
                        <a:rPr lang="es-ES_tradnl" sz="1800" kern="1200" baseline="0" dirty="0" smtClean="0">
                          <a:solidFill>
                            <a:schemeClr val="tx1"/>
                          </a:solidFill>
                          <a:effectLst/>
                          <a:latin typeface="+mn-lt"/>
                          <a:ea typeface="+mn-ea"/>
                          <a:cs typeface="+mn-cs"/>
                        </a:rPr>
                        <a:t> y </a:t>
                      </a:r>
                      <a:r>
                        <a:rPr lang="es-ES_tradnl" sz="1800" kern="1200" dirty="0" smtClean="0">
                          <a:solidFill>
                            <a:schemeClr val="tx1"/>
                          </a:solidFill>
                          <a:effectLst/>
                          <a:latin typeface="+mn-lt"/>
                          <a:ea typeface="+mn-ea"/>
                          <a:cs typeface="+mn-cs"/>
                        </a:rPr>
                        <a:t>Electrónica.</a:t>
                      </a:r>
                      <a:endParaRPr lang="es-ES" sz="1600" b="1" dirty="0" smtClean="0"/>
                    </a:p>
                    <a:p>
                      <a:r>
                        <a:rPr lang="es-ES" sz="1600" b="1" dirty="0" smtClean="0"/>
                        <a:t>Experiencia: </a:t>
                      </a:r>
                      <a:r>
                        <a:rPr lang="es-ES_tradnl" sz="1800" kern="1200" dirty="0" smtClean="0">
                          <a:solidFill>
                            <a:schemeClr val="tx1"/>
                          </a:solidFill>
                          <a:effectLst/>
                          <a:latin typeface="+mn-lt"/>
                          <a:ea typeface="+mn-ea"/>
                          <a:cs typeface="+mn-cs"/>
                        </a:rPr>
                        <a:t>Inteligencia Artificial, Robótica.</a:t>
                      </a:r>
                      <a:endParaRPr lang="es-CO" sz="1600" b="1" dirty="0"/>
                    </a:p>
                  </a:txBody>
                  <a:tcPr/>
                </a:tc>
                <a:tc hMerge="1">
                  <a:txBody>
                    <a:bodyPr/>
                    <a:lstStyle/>
                    <a:p>
                      <a:endParaRPr lang="es-ES" sz="1600" b="1" dirty="0" smtClean="0"/>
                    </a:p>
                  </a:txBody>
                  <a:tcPr/>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500" b="1" dirty="0" smtClean="0">
                <a:effectLst>
                  <a:outerShdw blurRad="38100" dist="38100" dir="2700000" algn="tl">
                    <a:srgbClr val="C0C0C0"/>
                  </a:outerShdw>
                </a:effectLst>
                <a:latin typeface="Helvetica"/>
                <a:ea typeface="+mj-ea"/>
                <a:cs typeface="Helvetica"/>
              </a:rPr>
              <a:t>JUSTIFICACION DE LA IDEA </a:t>
            </a:r>
          </a:p>
          <a:p>
            <a:pPr eaLnBrk="0" hangingPunct="0">
              <a:defRPr/>
            </a:pPr>
            <a:r>
              <a:rPr lang="es-ES" sz="2500" b="1" dirty="0" smtClean="0">
                <a:effectLst>
                  <a:outerShdw blurRad="38100" dist="38100" dir="2700000" algn="tl">
                    <a:srgbClr val="C0C0C0"/>
                  </a:outerShdw>
                </a:effectLst>
                <a:latin typeface="Helvetica"/>
                <a:ea typeface="+mj-ea"/>
                <a:cs typeface="Helvetica"/>
              </a:rPr>
              <a:t>DE BASE TECNOLÓGICA</a:t>
            </a:r>
            <a:endParaRPr lang="es-ES" sz="2500" dirty="0">
              <a:effectLst>
                <a:outerShdw blurRad="38100" dist="38100" dir="2700000" algn="tl">
                  <a:srgbClr val="C0C0C0"/>
                </a:outerShdw>
              </a:effectLst>
              <a:latin typeface="Helvetica"/>
              <a:ea typeface="+mj-ea"/>
              <a:cs typeface="Helvetica"/>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ángulo 4"/>
          <p:cNvSpPr/>
          <p:nvPr/>
        </p:nvSpPr>
        <p:spPr>
          <a:xfrm>
            <a:off x="179512" y="943555"/>
            <a:ext cx="8784976" cy="5293757"/>
          </a:xfrm>
          <a:prstGeom prst="rect">
            <a:avLst/>
          </a:prstGeom>
        </p:spPr>
        <p:txBody>
          <a:bodyPr wrap="square">
            <a:spAutoFit/>
          </a:bodyPr>
          <a:lstStyle/>
          <a:p>
            <a:pPr algn="just">
              <a:lnSpc>
                <a:spcPct val="115000"/>
              </a:lnSpc>
              <a:spcAft>
                <a:spcPts val="0"/>
              </a:spcAft>
            </a:pPr>
            <a:r>
              <a:rPr lang="es-CO" sz="1300" dirty="0">
                <a:latin typeface="Calibri" panose="020F0502020204030204" pitchFamily="34" charset="0"/>
                <a:ea typeface="Calibri" panose="020F0502020204030204" pitchFamily="34" charset="0"/>
                <a:cs typeface="Times New Roman" panose="02020603050405020304" pitchFamily="18" charset="0"/>
              </a:rPr>
              <a:t>Colombia es uno de los cinco países más ricos en biodiversidad del mundo. Con 0.8% de la superficie mundial, alberga el 15% de todas las especies terrestres conocidas (</a:t>
            </a:r>
            <a:r>
              <a:rPr lang="es-CO" sz="1300" dirty="0" err="1">
                <a:latin typeface="Calibri" panose="020F0502020204030204" pitchFamily="34" charset="0"/>
                <a:ea typeface="Calibri" panose="020F0502020204030204" pitchFamily="34" charset="0"/>
                <a:cs typeface="Times New Roman" panose="02020603050405020304" pitchFamily="18" charset="0"/>
              </a:rPr>
              <a:t>Mittermeier</a:t>
            </a:r>
            <a:r>
              <a:rPr lang="es-CO" sz="1300" dirty="0">
                <a:latin typeface="Calibri" panose="020F0502020204030204" pitchFamily="34" charset="0"/>
                <a:ea typeface="Calibri" panose="020F0502020204030204" pitchFamily="34" charset="0"/>
                <a:cs typeface="Times New Roman" panose="02020603050405020304" pitchFamily="18" charset="0"/>
              </a:rPr>
              <a:t>, 1998; Instituto Alexander von Humboldt, 1998). El país posee 18 regiones ecológicas, el número más alto en América Latina y 65 tipos de ecosistemas.</a:t>
            </a:r>
          </a:p>
          <a:p>
            <a:pPr algn="just">
              <a:lnSpc>
                <a:spcPct val="115000"/>
              </a:lnSpc>
              <a:spcAft>
                <a:spcPts val="0"/>
              </a:spcAft>
            </a:pPr>
            <a:r>
              <a:rPr lang="es-CO" sz="1300" dirty="0">
                <a:latin typeface="Calibri" panose="020F0502020204030204" pitchFamily="34" charset="0"/>
                <a:ea typeface="Calibri" panose="020F0502020204030204" pitchFamily="34" charset="0"/>
                <a:cs typeface="Times New Roman" panose="02020603050405020304" pitchFamily="18" charset="0"/>
              </a:rPr>
              <a:t/>
            </a:r>
            <a:br>
              <a:rPr lang="es-CO" sz="1300" dirty="0">
                <a:latin typeface="Calibri" panose="020F0502020204030204" pitchFamily="34" charset="0"/>
                <a:ea typeface="Calibri" panose="020F0502020204030204" pitchFamily="34" charset="0"/>
                <a:cs typeface="Times New Roman" panose="02020603050405020304" pitchFamily="18" charset="0"/>
              </a:rPr>
            </a:br>
            <a:r>
              <a:rPr lang="es-CO" sz="1300" dirty="0">
                <a:latin typeface="Calibri" panose="020F0502020204030204" pitchFamily="34" charset="0"/>
                <a:ea typeface="Calibri" panose="020F0502020204030204" pitchFamily="34" charset="0"/>
                <a:cs typeface="Times New Roman" panose="02020603050405020304" pitchFamily="18" charset="0"/>
              </a:rPr>
              <a:t>Es evidente la importancia que la producción ganadera tiene para la economía rural, sectorial y la oferta alimentaria del país, contribuye con el 3,6% del PIB nacional, con el 27% del PIB agropecuario y con el 64% del PIB pecuario. Representa el 7% del empleo nacional y el 28% del empleo rural. La ganadería se enfrenta a barreras estructurales comunes para el desarrollo rural en Colombia, tales como: debilidad del capital humano, baja productividad, alto grado de informalidad, uso ineficiente de los recursos naturales, y el acceso inadecuado a los recursos financieros y a las nuevas tecnologías de la información y la comunicación.</a:t>
            </a:r>
          </a:p>
          <a:p>
            <a:pPr algn="just">
              <a:lnSpc>
                <a:spcPct val="115000"/>
              </a:lnSpc>
              <a:spcAft>
                <a:spcPts val="0"/>
              </a:spcAft>
            </a:pPr>
            <a:r>
              <a:rPr lang="es-CO" sz="13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0"/>
              </a:spcAft>
            </a:pPr>
            <a:r>
              <a:rPr lang="es-CO" sz="1300" dirty="0">
                <a:latin typeface="Calibri" panose="020F0502020204030204" pitchFamily="34" charset="0"/>
                <a:ea typeface="Calibri" panose="020F0502020204030204" pitchFamily="34" charset="0"/>
                <a:cs typeface="Times New Roman" panose="02020603050405020304" pitchFamily="18" charset="0"/>
              </a:rPr>
              <a:t>En la actualidad, el monitoreo de la ganancia de peso en la ganadería no se realiza de manera periódica por el productor, tampoco se implementan tecnologías para el pesaje del animal, factores  que en muchos de los casos representan pérdidas económicas para el ganadero al no conocer el peso exacto de su producción.</a:t>
            </a:r>
          </a:p>
          <a:p>
            <a:pPr algn="just">
              <a:lnSpc>
                <a:spcPct val="115000"/>
              </a:lnSpc>
              <a:spcAft>
                <a:spcPts val="0"/>
              </a:spcAft>
            </a:pPr>
            <a:r>
              <a:rPr lang="es-CO" sz="13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0"/>
              </a:spcAft>
            </a:pPr>
            <a:r>
              <a:rPr lang="es-CO" sz="1300" dirty="0">
                <a:latin typeface="Calibri" panose="020F0502020204030204" pitchFamily="34" charset="0"/>
                <a:ea typeface="Calibri" panose="020F0502020204030204" pitchFamily="34" charset="0"/>
                <a:cs typeface="Times New Roman" panose="02020603050405020304" pitchFamily="18" charset="0"/>
              </a:rPr>
              <a:t>La influencia que tiene el peso en el ganado está afín con: La ganancia de peso diario en proporción a la alimentación del animal; identificación de estados reproductivos en hembras; conversión de carnes versus alimentos suministrados; determinación del peso ideal para la comercialización del animal; la relación directa entre el peso corporal del ganado y el precio de venta.</a:t>
            </a:r>
          </a:p>
          <a:p>
            <a:pPr algn="just">
              <a:lnSpc>
                <a:spcPct val="115000"/>
              </a:lnSpc>
              <a:spcAft>
                <a:spcPts val="0"/>
              </a:spcAft>
            </a:pPr>
            <a:r>
              <a:rPr lang="es-CO" sz="1300" dirty="0">
                <a:latin typeface="Calibri" panose="020F0502020204030204" pitchFamily="34" charset="0"/>
                <a:ea typeface="Calibri" panose="020F0502020204030204" pitchFamily="34" charset="0"/>
                <a:cs typeface="Times New Roman" panose="02020603050405020304" pitchFamily="18" charset="0"/>
              </a:rPr>
              <a:t> </a:t>
            </a:r>
          </a:p>
          <a:p>
            <a:pPr algn="just"/>
            <a:r>
              <a:rPr lang="es-CO" sz="1300" dirty="0">
                <a:latin typeface="Calibri" panose="020F0502020204030204" pitchFamily="34" charset="0"/>
                <a:ea typeface="Calibri" panose="020F0502020204030204" pitchFamily="34" charset="0"/>
                <a:cs typeface="Times New Roman" panose="02020603050405020304" pitchFamily="18" charset="0"/>
              </a:rPr>
              <a:t>La trazabilidad del ganado en relación al peso y tiempo estipulan los rangos de venta en cuanto a la rentabilidad del productor, este proceso se ha desarrollado de manera empírica por el ganadero convencional, los cuales no llevan el seguimiento y control exacto del peso del animal.</a:t>
            </a:r>
            <a:endParaRPr lang="es-CO" sz="1300" dirty="0"/>
          </a:p>
        </p:txBody>
      </p:sp>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2" y="14239"/>
            <a:ext cx="4524988" cy="795963"/>
          </a:xfrm>
          <a:prstGeom prst="rect">
            <a:avLst/>
          </a:prstGeom>
        </p:spPr>
        <p:txBody>
          <a:bodyPr/>
          <a:lstStyle/>
          <a:p>
            <a:pPr eaLnBrk="0" hangingPunct="0">
              <a:defRPr/>
            </a:pPr>
            <a:r>
              <a:rPr lang="es-ES" sz="2500" b="1" dirty="0" smtClean="0">
                <a:effectLst>
                  <a:outerShdw blurRad="38100" dist="38100" dir="2700000" algn="tl">
                    <a:srgbClr val="C0C0C0"/>
                  </a:outerShdw>
                </a:effectLst>
                <a:latin typeface="Helvetica"/>
                <a:ea typeface="+mj-ea"/>
                <a:cs typeface="Helvetica"/>
              </a:rPr>
              <a:t>DESCRIPCION DE LA IDEA /PROYECTO </a:t>
            </a:r>
            <a:r>
              <a:rPr lang="es-ES" sz="2500" b="1" i="1" dirty="0" smtClean="0">
                <a:effectLst>
                  <a:outerShdw blurRad="38100" dist="38100" dir="2700000" algn="tl">
                    <a:srgbClr val="C0C0C0"/>
                  </a:outerShdw>
                </a:effectLst>
                <a:latin typeface="Helvetica"/>
                <a:ea typeface="+mj-ea"/>
                <a:cs typeface="Helvetica"/>
              </a:rPr>
              <a:t>(LA SOLUCION)</a:t>
            </a:r>
            <a:endParaRPr lang="es-ES" sz="2500" i="1"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1207293"/>
            <a:ext cx="8229600" cy="4525963"/>
          </a:xfrm>
          <a:prstGeom prst="rect">
            <a:avLst/>
          </a:prstGeom>
        </p:spPr>
        <p:txBody>
          <a:bodyPr/>
          <a:lstStyle/>
          <a:p>
            <a:pPr algn="just"/>
            <a:r>
              <a:rPr lang="es-CO" sz="2200" dirty="0"/>
              <a:t>El proyecto del sistema de monitoreo del ganado se centra hacia el seguimiento de las variables de peso-tiempo y su relación con la rentabilidad , por medio de la trazabilidad </a:t>
            </a:r>
          </a:p>
          <a:p>
            <a:pPr algn="just"/>
            <a:r>
              <a:rPr lang="es-CO" sz="2200" dirty="0"/>
              <a:t> </a:t>
            </a:r>
          </a:p>
          <a:p>
            <a:pPr algn="just"/>
            <a:r>
              <a:rPr lang="es-CO" sz="2200" dirty="0"/>
              <a:t>El sistema tiene componentes de hardware y software, el primero está orientado hacia la toma y procesamiento de datos de la variable peso suministrada por una báscula electrónica.  El segundo recepciona de forma inalámbrica las variables de peso tomadas para cada animal según especie, raza y edad en un período de tiempo diario, además presentará reportes gráficos para el análisis de la evolución según criterio y necesidad del productor. Por otra parte, la interoperabilidad productor –  cliente, oferta comercial y entorno de negocios se presentará por medio de un servicio web orientados hacia la subasta </a:t>
            </a:r>
            <a:r>
              <a:rPr lang="es-CO" sz="2200" dirty="0" smtClean="0"/>
              <a:t>ganadera.</a:t>
            </a:r>
            <a:endParaRPr lang="es-ES" sz="2200" i="1" dirty="0" smtClean="0">
              <a:effectLst>
                <a:outerShdw blurRad="38100" dist="38100" dir="2700000" algn="tl">
                  <a:srgbClr val="C0C0C0"/>
                </a:outerShdw>
              </a:effectLst>
              <a:latin typeface="Helvetica"/>
              <a:ea typeface="+mj-ea"/>
              <a:cs typeface="Helvetica"/>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000" b="1" dirty="0" smtClean="0">
                <a:effectLst>
                  <a:outerShdw blurRad="38100" dist="38100" dir="2700000" algn="tl">
                    <a:srgbClr val="C0C0C0"/>
                  </a:outerShdw>
                </a:effectLst>
                <a:latin typeface="Helvetica"/>
                <a:ea typeface="+mj-ea"/>
                <a:cs typeface="Helvetica"/>
              </a:rPr>
              <a:t>ANTECEDENTES (Vigilancia Tecnológica) Y MERCADO OBJETIVO</a:t>
            </a:r>
            <a:endParaRPr lang="es-ES" sz="20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45378" y="3327842"/>
            <a:ext cx="3881915" cy="229459"/>
          </a:xfrm>
          <a:prstGeom prst="rect">
            <a:avLst/>
          </a:prstGeom>
        </p:spPr>
        <p:txBody>
          <a:bodyPr/>
          <a:lstStyle/>
          <a:p>
            <a:pPr marL="342900" lvl="0" indent="-342900" algn="ctr">
              <a:spcBef>
                <a:spcPct val="20000"/>
              </a:spcBef>
              <a:defRPr/>
            </a:pPr>
            <a:r>
              <a:rPr lang="es-ES" sz="1200" dirty="0" smtClean="0">
                <a:latin typeface="Helvetica"/>
                <a:ea typeface="+mj-ea"/>
                <a:cs typeface="Helvetica"/>
              </a:rPr>
              <a:t>http</a:t>
            </a:r>
            <a:r>
              <a:rPr lang="es-ES" sz="1200" dirty="0">
                <a:latin typeface="Helvetica"/>
                <a:ea typeface="+mj-ea"/>
                <a:cs typeface="Helvetica"/>
              </a:rPr>
              <a:t>://</a:t>
            </a:r>
            <a:r>
              <a:rPr lang="es-ES" sz="1200" dirty="0" smtClean="0">
                <a:latin typeface="Helvetica"/>
                <a:ea typeface="+mj-ea"/>
                <a:cs typeface="Helvetica"/>
              </a:rPr>
              <a:t>www.ingalvarodeleon.com/adl-rematesdeganado</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p:cNvPicPr>
            <a:picLocks noChangeAspect="1"/>
          </p:cNvPicPr>
          <p:nvPr/>
        </p:nvPicPr>
        <p:blipFill rotWithShape="1">
          <a:blip r:embed="rId3"/>
          <a:srcRect l="15134" r="16241" b="36016"/>
          <a:stretch/>
        </p:blipFill>
        <p:spPr>
          <a:xfrm>
            <a:off x="326029" y="1182199"/>
            <a:ext cx="4120615" cy="2160000"/>
          </a:xfrm>
          <a:prstGeom prst="rect">
            <a:avLst/>
          </a:prstGeom>
        </p:spPr>
      </p:pic>
      <p:sp>
        <p:nvSpPr>
          <p:cNvPr id="7" name="CuadroTexto 6"/>
          <p:cNvSpPr txBox="1"/>
          <p:nvPr/>
        </p:nvSpPr>
        <p:spPr>
          <a:xfrm>
            <a:off x="287899" y="882731"/>
            <a:ext cx="2582630" cy="307777"/>
          </a:xfrm>
          <a:prstGeom prst="rect">
            <a:avLst/>
          </a:prstGeom>
          <a:noFill/>
        </p:spPr>
        <p:txBody>
          <a:bodyPr wrap="none" rtlCol="0">
            <a:spAutoFit/>
          </a:bodyPr>
          <a:lstStyle/>
          <a:p>
            <a:r>
              <a:rPr lang="es-CO" sz="1400" b="1" dirty="0" smtClean="0"/>
              <a:t>Remates de ganado por pantalla</a:t>
            </a:r>
            <a:endParaRPr lang="es-CO" sz="1400" b="1" dirty="0"/>
          </a:p>
        </p:txBody>
      </p:sp>
      <p:pic>
        <p:nvPicPr>
          <p:cNvPr id="9" name="Imagen 8"/>
          <p:cNvPicPr>
            <a:picLocks noChangeAspect="1"/>
          </p:cNvPicPr>
          <p:nvPr/>
        </p:nvPicPr>
        <p:blipFill rotWithShape="1">
          <a:blip r:embed="rId4"/>
          <a:srcRect t="1766" r="1297" b="40156"/>
          <a:stretch/>
        </p:blipFill>
        <p:spPr>
          <a:xfrm>
            <a:off x="445378" y="3903912"/>
            <a:ext cx="6529247" cy="2160000"/>
          </a:xfrm>
          <a:prstGeom prst="rect">
            <a:avLst/>
          </a:prstGeom>
        </p:spPr>
      </p:pic>
      <p:sp>
        <p:nvSpPr>
          <p:cNvPr id="10" name="CuadroTexto 9"/>
          <p:cNvSpPr txBox="1"/>
          <p:nvPr/>
        </p:nvSpPr>
        <p:spPr>
          <a:xfrm>
            <a:off x="445378" y="3645024"/>
            <a:ext cx="2217979" cy="307777"/>
          </a:xfrm>
          <a:prstGeom prst="rect">
            <a:avLst/>
          </a:prstGeom>
          <a:noFill/>
        </p:spPr>
        <p:txBody>
          <a:bodyPr wrap="none" rtlCol="0">
            <a:spAutoFit/>
          </a:bodyPr>
          <a:lstStyle/>
          <a:p>
            <a:r>
              <a:rPr lang="es-CO" sz="1400" b="1" dirty="0" smtClean="0"/>
              <a:t>Software ganadero </a:t>
            </a:r>
            <a:r>
              <a:rPr lang="es-CO" sz="1400" b="1" dirty="0" err="1" smtClean="0"/>
              <a:t>Progran</a:t>
            </a:r>
            <a:endParaRPr lang="es-CO" sz="1400" b="1" dirty="0"/>
          </a:p>
        </p:txBody>
      </p:sp>
      <p:sp>
        <p:nvSpPr>
          <p:cNvPr id="11" name="Rectángulo 10"/>
          <p:cNvSpPr/>
          <p:nvPr/>
        </p:nvSpPr>
        <p:spPr>
          <a:xfrm>
            <a:off x="395536" y="6029725"/>
            <a:ext cx="2614818" cy="261610"/>
          </a:xfrm>
          <a:prstGeom prst="rect">
            <a:avLst/>
          </a:prstGeom>
        </p:spPr>
        <p:txBody>
          <a:bodyPr wrap="none">
            <a:spAutoFit/>
          </a:bodyPr>
          <a:lstStyle/>
          <a:p>
            <a:r>
              <a:rPr lang="es-CO" sz="1100" dirty="0"/>
              <a:t>http://www.progansoftware.com/progan/</a:t>
            </a:r>
          </a:p>
        </p:txBody>
      </p:sp>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000" b="1" dirty="0" smtClean="0">
                <a:effectLst>
                  <a:outerShdw blurRad="38100" dist="38100" dir="2700000" algn="tl">
                    <a:srgbClr val="C0C0C0"/>
                  </a:outerShdw>
                </a:effectLst>
                <a:latin typeface="Helvetica"/>
                <a:ea typeface="+mj-ea"/>
                <a:cs typeface="Helvetica"/>
              </a:rPr>
              <a:t>ANTECEDENTES (Vigilancia Tecnológica) Y MERCADO OBJETIVO</a:t>
            </a:r>
            <a:endParaRPr lang="es-ES" sz="2000" dirty="0">
              <a:effectLst>
                <a:outerShdw blurRad="38100" dist="38100" dir="2700000" algn="tl">
                  <a:srgbClr val="C0C0C0"/>
                </a:outerShdw>
              </a:effectLst>
              <a:latin typeface="Helvetica"/>
              <a:ea typeface="+mj-ea"/>
              <a:cs typeface="Helvetica"/>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uadroTexto 6"/>
          <p:cNvSpPr txBox="1"/>
          <p:nvPr/>
        </p:nvSpPr>
        <p:spPr>
          <a:xfrm>
            <a:off x="287899" y="955285"/>
            <a:ext cx="1626086" cy="307777"/>
          </a:xfrm>
          <a:prstGeom prst="rect">
            <a:avLst/>
          </a:prstGeom>
          <a:noFill/>
        </p:spPr>
        <p:txBody>
          <a:bodyPr wrap="none" rtlCol="0">
            <a:spAutoFit/>
          </a:bodyPr>
          <a:lstStyle/>
          <a:p>
            <a:r>
              <a:rPr lang="es-CO" sz="1400" b="1" dirty="0" smtClean="0"/>
              <a:t>Software Ganadero</a:t>
            </a:r>
            <a:endParaRPr lang="es-CO" sz="1400" b="1" dirty="0"/>
          </a:p>
        </p:txBody>
      </p:sp>
      <p:pic>
        <p:nvPicPr>
          <p:cNvPr id="4" name="Imagen 3"/>
          <p:cNvPicPr>
            <a:picLocks noChangeAspect="1"/>
          </p:cNvPicPr>
          <p:nvPr/>
        </p:nvPicPr>
        <p:blipFill rotWithShape="1">
          <a:blip r:embed="rId3"/>
          <a:srcRect l="4981" t="1969" r="6469" b="64563"/>
          <a:stretch/>
        </p:blipFill>
        <p:spPr>
          <a:xfrm>
            <a:off x="287899" y="1263062"/>
            <a:ext cx="8470589" cy="1800000"/>
          </a:xfrm>
          <a:prstGeom prst="rect">
            <a:avLst/>
          </a:prstGeom>
        </p:spPr>
      </p:pic>
      <p:sp>
        <p:nvSpPr>
          <p:cNvPr id="8" name="Rectángulo 7"/>
          <p:cNvSpPr/>
          <p:nvPr/>
        </p:nvSpPr>
        <p:spPr>
          <a:xfrm>
            <a:off x="-252536" y="3011449"/>
            <a:ext cx="5454352" cy="307777"/>
          </a:xfrm>
          <a:prstGeom prst="rect">
            <a:avLst/>
          </a:prstGeom>
        </p:spPr>
        <p:txBody>
          <a:bodyPr wrap="square">
            <a:spAutoFit/>
          </a:bodyPr>
          <a:lstStyle/>
          <a:p>
            <a:pPr algn="ctr"/>
            <a:r>
              <a:rPr lang="es-CO" sz="1400" dirty="0"/>
              <a:t>http://www.softwareganadero.com/ganaderoweb.php</a:t>
            </a:r>
          </a:p>
        </p:txBody>
      </p:sp>
      <p:sp>
        <p:nvSpPr>
          <p:cNvPr id="9" name="CuadroTexto 8"/>
          <p:cNvSpPr txBox="1"/>
          <p:nvPr/>
        </p:nvSpPr>
        <p:spPr>
          <a:xfrm>
            <a:off x="287899" y="3463129"/>
            <a:ext cx="4337406" cy="307777"/>
          </a:xfrm>
          <a:prstGeom prst="rect">
            <a:avLst/>
          </a:prstGeom>
          <a:noFill/>
        </p:spPr>
        <p:txBody>
          <a:bodyPr wrap="none" rtlCol="0">
            <a:spAutoFit/>
          </a:bodyPr>
          <a:lstStyle/>
          <a:p>
            <a:r>
              <a:rPr lang="es-CO" sz="1400" b="1" dirty="0" smtClean="0"/>
              <a:t>Software </a:t>
            </a:r>
            <a:r>
              <a:rPr lang="es-CO" sz="1400" b="1" dirty="0"/>
              <a:t>g</a:t>
            </a:r>
            <a:r>
              <a:rPr lang="es-CO" sz="1400" b="1" dirty="0" smtClean="0"/>
              <a:t>anadero para el control de rebaños GANSOFT</a:t>
            </a:r>
            <a:endParaRPr lang="es-CO" sz="1400" b="1" dirty="0"/>
          </a:p>
        </p:txBody>
      </p:sp>
      <p:pic>
        <p:nvPicPr>
          <p:cNvPr id="3" name="Imagen 2"/>
          <p:cNvPicPr>
            <a:picLocks noChangeAspect="1"/>
          </p:cNvPicPr>
          <p:nvPr/>
        </p:nvPicPr>
        <p:blipFill rotWithShape="1">
          <a:blip r:embed="rId4"/>
          <a:srcRect l="14026" t="2750" r="13474"/>
          <a:stretch/>
        </p:blipFill>
        <p:spPr>
          <a:xfrm>
            <a:off x="33759" y="3814314"/>
            <a:ext cx="2864132" cy="2160000"/>
          </a:xfrm>
          <a:prstGeom prst="rect">
            <a:avLst/>
          </a:prstGeom>
        </p:spPr>
      </p:pic>
      <p:pic>
        <p:nvPicPr>
          <p:cNvPr id="6" name="Imagen 5"/>
          <p:cNvPicPr>
            <a:picLocks noChangeAspect="1"/>
          </p:cNvPicPr>
          <p:nvPr/>
        </p:nvPicPr>
        <p:blipFill rotWithShape="1">
          <a:blip r:embed="rId5"/>
          <a:srcRect l="11259" t="1766" r="12366" b="1766"/>
          <a:stretch/>
        </p:blipFill>
        <p:spPr>
          <a:xfrm>
            <a:off x="3002376" y="3814314"/>
            <a:ext cx="3041633" cy="2160000"/>
          </a:xfrm>
          <a:prstGeom prst="rect">
            <a:avLst/>
          </a:prstGeom>
        </p:spPr>
      </p:pic>
      <p:pic>
        <p:nvPicPr>
          <p:cNvPr id="10" name="Imagen 9"/>
          <p:cNvPicPr>
            <a:picLocks noChangeAspect="1"/>
          </p:cNvPicPr>
          <p:nvPr/>
        </p:nvPicPr>
        <p:blipFill rotWithShape="1">
          <a:blip r:embed="rId6"/>
          <a:srcRect l="11901" r="13128" b="2032"/>
          <a:stretch/>
        </p:blipFill>
        <p:spPr>
          <a:xfrm>
            <a:off x="6148494" y="3814314"/>
            <a:ext cx="2940048" cy="2160000"/>
          </a:xfrm>
          <a:prstGeom prst="rect">
            <a:avLst/>
          </a:prstGeom>
        </p:spPr>
      </p:pic>
      <p:sp>
        <p:nvSpPr>
          <p:cNvPr id="12" name="Rectángulo 11"/>
          <p:cNvSpPr/>
          <p:nvPr/>
        </p:nvSpPr>
        <p:spPr>
          <a:xfrm>
            <a:off x="287899" y="5974314"/>
            <a:ext cx="4572000" cy="307777"/>
          </a:xfrm>
          <a:prstGeom prst="rect">
            <a:avLst/>
          </a:prstGeom>
        </p:spPr>
        <p:txBody>
          <a:bodyPr>
            <a:spAutoFit/>
          </a:bodyPr>
          <a:lstStyle/>
          <a:p>
            <a:r>
              <a:rPr lang="es-CO" sz="1400" dirty="0"/>
              <a:t>http://softsupply.com/Productos.aspx?id=vlZe9Gyx0hU=</a:t>
            </a:r>
          </a:p>
        </p:txBody>
      </p:sp>
    </p:spTree>
    <p:extLst>
      <p:ext uri="{BB962C8B-B14F-4D97-AF65-F5344CB8AC3E}">
        <p14:creationId xmlns:p14="http://schemas.microsoft.com/office/powerpoint/2010/main" val="3104672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500" b="1" dirty="0" smtClean="0">
                <a:effectLst>
                  <a:outerShdw blurRad="38100" dist="38100" dir="2700000" algn="tl">
                    <a:srgbClr val="C0C0C0"/>
                  </a:outerShdw>
                </a:effectLst>
                <a:latin typeface="Helvetica"/>
                <a:ea typeface="+mj-ea"/>
                <a:cs typeface="Helvetica"/>
              </a:rPr>
              <a:t>IMPACTO</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1052736"/>
            <a:ext cx="8229600" cy="496855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r>
              <a:rPr lang="es-ES" sz="2000" b="1" dirty="0" smtClean="0">
                <a:effectLst>
                  <a:outerShdw blurRad="38100" dist="38100" dir="2700000" algn="tl">
                    <a:srgbClr val="C0C0C0"/>
                  </a:outerShdw>
                </a:effectLst>
                <a:latin typeface="Helvetica"/>
                <a:ea typeface="+mj-ea"/>
                <a:cs typeface="Helvetica"/>
              </a:rPr>
              <a:t>¿Cuáles de los siguientes ítems se incluyen dentro del desarrollo de tu idea/proyecto? </a:t>
            </a:r>
            <a:r>
              <a:rPr lang="es-ES" sz="2000" b="1" u="sng" dirty="0" smtClean="0">
                <a:solidFill>
                  <a:schemeClr val="accent6"/>
                </a:solidFill>
                <a:effectLst>
                  <a:outerShdw blurRad="38100" dist="38100" dir="2700000" algn="tl">
                    <a:srgbClr val="C0C0C0"/>
                  </a:outerShdw>
                </a:effectLst>
                <a:latin typeface="Helvetica"/>
                <a:ea typeface="+mj-ea"/>
                <a:cs typeface="Helvetica"/>
              </a:rPr>
              <a:t>SUBRAYALOS</a:t>
            </a:r>
            <a:r>
              <a:rPr lang="es-ES" sz="2000" b="1" dirty="0" smtClean="0">
                <a:solidFill>
                  <a:schemeClr val="accent6"/>
                </a:solidFill>
                <a:effectLst>
                  <a:outerShdw blurRad="38100" dist="38100" dir="2700000" algn="tl">
                    <a:srgbClr val="C0C0C0"/>
                  </a:outerShdw>
                </a:effectLst>
                <a:latin typeface="Helvetica"/>
                <a:ea typeface="+mj-ea"/>
                <a:cs typeface="Helvetica"/>
              </a:rPr>
              <a:t> Y EXPLICALOS DURANTE LA PRESENTACION MUY RAPIDAMENTE!!!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Reemplaza Productos (B/S) obsoletos.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Introduce Productos (B/S)  y/o Proceso ambientalmente limpios - Disminución impacto ambiental - Ambientalmente Sostenibles.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Genera Investigación Tecnológica Aplicada.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Existe demanda actual del producto.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Amplia el mercado actual.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Abre nuevos mercados.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Reduce costos.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u="sng" dirty="0" smtClean="0">
                <a:effectLst>
                  <a:outerShdw blurRad="38100" dist="38100" dir="2700000" algn="tl">
                    <a:srgbClr val="C0C0C0"/>
                  </a:outerShdw>
                </a:effectLst>
                <a:latin typeface="Helvetica"/>
                <a:ea typeface="+mj-ea"/>
                <a:cs typeface="Helvetica"/>
              </a:rPr>
              <a:t>Reduce el consumo de Materiales/Recursos.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dirty="0" smtClean="0">
                <a:effectLst>
                  <a:outerShdw blurRad="38100" dist="38100" dir="2700000" algn="tl">
                    <a:srgbClr val="C0C0C0"/>
                  </a:outerShdw>
                </a:effectLst>
                <a:latin typeface="Helvetica"/>
                <a:ea typeface="+mj-ea"/>
                <a:cs typeface="Helvetica"/>
              </a:rPr>
              <a:t>Identifica la normatividad vigente relacionado con el proyecto.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 sz="2000" dirty="0" smtClean="0">
                <a:effectLst>
                  <a:outerShdw blurRad="38100" dist="38100" dir="2700000" algn="tl">
                    <a:srgbClr val="C0C0C0"/>
                  </a:outerShdw>
                </a:effectLst>
                <a:latin typeface="Helvetica"/>
                <a:ea typeface="+mj-ea"/>
                <a:cs typeface="Helvetica"/>
              </a:rPr>
              <a:t>El proyecto es potencialmente patentable - derechos de autor.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500" b="1" dirty="0" smtClean="0">
                <a:effectLst>
                  <a:outerShdw blurRad="38100" dist="38100" dir="2700000" algn="tl">
                    <a:srgbClr val="C0C0C0"/>
                  </a:outerShdw>
                </a:effectLst>
                <a:latin typeface="Helvetica"/>
                <a:ea typeface="+mj-ea"/>
                <a:cs typeface="Helvetica"/>
              </a:rPr>
              <a:t>COMPONENTES DE LA IDEA /PROYECTO </a:t>
            </a:r>
            <a:r>
              <a:rPr lang="es-ES" sz="2000" b="1" dirty="0" smtClean="0">
                <a:effectLst>
                  <a:outerShdw blurRad="38100" dist="38100" dir="2700000" algn="tl">
                    <a:srgbClr val="C0C0C0"/>
                  </a:outerShdw>
                </a:effectLst>
                <a:latin typeface="Helvetica"/>
                <a:ea typeface="+mj-ea"/>
                <a:cs typeface="Helvetica"/>
              </a:rPr>
              <a:t>(Tecnologías a aplicar)</a:t>
            </a:r>
            <a:endParaRPr lang="es-ES" sz="2500" dirty="0">
              <a:effectLst>
                <a:outerShdw blurRad="38100" dist="38100" dir="2700000" algn="tl">
                  <a:srgbClr val="C0C0C0"/>
                </a:outerShdw>
              </a:effectLst>
              <a:latin typeface="Helvetica"/>
              <a:ea typeface="+mj-ea"/>
              <a:cs typeface="Helvetica"/>
            </a:endParaRPr>
          </a:p>
        </p:txBody>
      </p:sp>
      <p:sp>
        <p:nvSpPr>
          <p:cNvPr id="11" name="10 Rectángulo redondeado"/>
          <p:cNvSpPr/>
          <p:nvPr/>
        </p:nvSpPr>
        <p:spPr>
          <a:xfrm>
            <a:off x="3610875" y="1124744"/>
            <a:ext cx="2071687"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1200" b="1" dirty="0">
                <a:solidFill>
                  <a:schemeClr val="tx1"/>
                </a:solidFill>
                <a:latin typeface="Helvetica" pitchFamily="34" charset="0"/>
                <a:cs typeface="Helvetica" pitchFamily="34" charset="0"/>
              </a:rPr>
              <a:t>COMPONENTE TECNOLOGIAS VIRTUALES</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0 Rectángulo redondeado"/>
          <p:cNvSpPr/>
          <p:nvPr/>
        </p:nvSpPr>
        <p:spPr>
          <a:xfrm>
            <a:off x="395536" y="2172147"/>
            <a:ext cx="2071687"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1200" b="1" dirty="0" smtClean="0">
                <a:solidFill>
                  <a:schemeClr val="tx1"/>
                </a:solidFill>
                <a:latin typeface="Helvetica" pitchFamily="34" charset="0"/>
                <a:cs typeface="Helvetica" pitchFamily="34" charset="0"/>
              </a:rPr>
              <a:t>Codificación en visual Basic .NET</a:t>
            </a:r>
            <a:endParaRPr lang="es-ES" sz="1200" b="1" dirty="0">
              <a:solidFill>
                <a:schemeClr val="tx1"/>
              </a:solidFill>
              <a:latin typeface="Helvetica" pitchFamily="34" charset="0"/>
              <a:cs typeface="Helvetica" pitchFamily="34" charset="0"/>
            </a:endParaRPr>
          </a:p>
        </p:txBody>
      </p:sp>
      <p:sp>
        <p:nvSpPr>
          <p:cNvPr id="14" name="10 Rectángulo redondeado"/>
          <p:cNvSpPr/>
          <p:nvPr/>
        </p:nvSpPr>
        <p:spPr>
          <a:xfrm>
            <a:off x="2467223" y="3130569"/>
            <a:ext cx="2071687"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1200" b="1" dirty="0" smtClean="0">
                <a:solidFill>
                  <a:schemeClr val="tx1"/>
                </a:solidFill>
                <a:latin typeface="Helvetica" pitchFamily="34" charset="0"/>
                <a:cs typeface="Helvetica" pitchFamily="34" charset="0"/>
              </a:rPr>
              <a:t>Base de datos SQL Server 2008</a:t>
            </a:r>
            <a:endParaRPr lang="es-ES" sz="1200" b="1" dirty="0">
              <a:solidFill>
                <a:schemeClr val="tx1"/>
              </a:solidFill>
              <a:latin typeface="Helvetica" pitchFamily="34" charset="0"/>
              <a:cs typeface="Helvetica" pitchFamily="34" charset="0"/>
            </a:endParaRPr>
          </a:p>
        </p:txBody>
      </p:sp>
      <p:sp>
        <p:nvSpPr>
          <p:cNvPr id="15" name="10 Rectángulo redondeado"/>
          <p:cNvSpPr/>
          <p:nvPr/>
        </p:nvSpPr>
        <p:spPr>
          <a:xfrm>
            <a:off x="4598334" y="4082777"/>
            <a:ext cx="2071687"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1200" b="1" dirty="0" smtClean="0">
                <a:solidFill>
                  <a:schemeClr val="tx1"/>
                </a:solidFill>
                <a:latin typeface="Helvetica" pitchFamily="34" charset="0"/>
                <a:cs typeface="Helvetica" pitchFamily="34" charset="0"/>
              </a:rPr>
              <a:t>Diseño de circuitos Proteus 8</a:t>
            </a:r>
            <a:endParaRPr lang="es-ES" sz="1200" b="1" dirty="0">
              <a:solidFill>
                <a:schemeClr val="tx1"/>
              </a:solidFill>
              <a:latin typeface="Helvetica" pitchFamily="34" charset="0"/>
              <a:cs typeface="Helvetica" pitchFamily="34" charset="0"/>
            </a:endParaRPr>
          </a:p>
        </p:txBody>
      </p:sp>
      <p:sp>
        <p:nvSpPr>
          <p:cNvPr id="16" name="10 Rectángulo redondeado"/>
          <p:cNvSpPr/>
          <p:nvPr/>
        </p:nvSpPr>
        <p:spPr>
          <a:xfrm>
            <a:off x="6804248" y="5018881"/>
            <a:ext cx="2071687" cy="7143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1200" b="1" dirty="0" smtClean="0">
                <a:solidFill>
                  <a:schemeClr val="tx1"/>
                </a:solidFill>
                <a:latin typeface="Helvetica" pitchFamily="34" charset="0"/>
                <a:cs typeface="Helvetica" pitchFamily="34" charset="0"/>
              </a:rPr>
              <a:t>WEB: .NET</a:t>
            </a:r>
            <a:endParaRPr lang="es-ES" sz="1200" b="1" dirty="0">
              <a:solidFill>
                <a:schemeClr val="tx1"/>
              </a:solidFill>
              <a:latin typeface="Helvetica" pitchFamily="34" charset="0"/>
              <a:cs typeface="Helvetica" pitchFamily="34" charset="0"/>
            </a:endParaRPr>
          </a:p>
        </p:txBody>
      </p:sp>
      <p:cxnSp>
        <p:nvCxnSpPr>
          <p:cNvPr id="18" name="Conector angular 17"/>
          <p:cNvCxnSpPr>
            <a:stCxn id="13" idx="2"/>
            <a:endCxn id="14" idx="1"/>
          </p:cNvCxnSpPr>
          <p:nvPr/>
        </p:nvCxnSpPr>
        <p:spPr>
          <a:xfrm rot="16200000" flipH="1">
            <a:off x="1648684" y="2669217"/>
            <a:ext cx="601235" cy="103584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ector angular 19"/>
          <p:cNvCxnSpPr>
            <a:stCxn id="14" idx="2"/>
            <a:endCxn id="15" idx="1"/>
          </p:cNvCxnSpPr>
          <p:nvPr/>
        </p:nvCxnSpPr>
        <p:spPr>
          <a:xfrm rot="16200000" flipH="1">
            <a:off x="3753190" y="3594820"/>
            <a:ext cx="595021" cy="109526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Conector angular 22"/>
          <p:cNvCxnSpPr>
            <a:stCxn id="15" idx="2"/>
            <a:endCxn id="16" idx="1"/>
          </p:cNvCxnSpPr>
          <p:nvPr/>
        </p:nvCxnSpPr>
        <p:spPr>
          <a:xfrm rot="16200000" flipH="1">
            <a:off x="5929755" y="4501575"/>
            <a:ext cx="578917" cy="117007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767093" y="14239"/>
            <a:ext cx="4900612" cy="795963"/>
          </a:xfrm>
          <a:prstGeom prst="rect">
            <a:avLst/>
          </a:prstGeom>
        </p:spPr>
        <p:txBody>
          <a:bodyPr/>
          <a:lstStyle/>
          <a:p>
            <a:pPr eaLnBrk="0" hangingPunct="0">
              <a:defRPr/>
            </a:pPr>
            <a:r>
              <a:rPr lang="es-ES" sz="2500" b="1" dirty="0" smtClean="0">
                <a:effectLst>
                  <a:outerShdw blurRad="38100" dist="38100" dir="2700000" algn="tl">
                    <a:srgbClr val="C0C0C0"/>
                  </a:outerShdw>
                </a:effectLst>
                <a:latin typeface="Helvetica"/>
                <a:ea typeface="+mj-ea"/>
                <a:cs typeface="Helvetica"/>
              </a:rPr>
              <a:t>POTENCIAL EMPRESARIAL</a:t>
            </a:r>
            <a:endParaRPr lang="es-ES" sz="2500" dirty="0">
              <a:effectLst>
                <a:outerShdw blurRad="38100" dist="38100" dir="2700000" algn="tl">
                  <a:srgbClr val="C0C0C0"/>
                </a:outerShdw>
              </a:effectLst>
              <a:latin typeface="Helvetica"/>
              <a:ea typeface="+mj-ea"/>
              <a:cs typeface="Helvetica"/>
            </a:endParaRPr>
          </a:p>
        </p:txBody>
      </p:sp>
      <p:sp>
        <p:nvSpPr>
          <p:cNvPr id="3" name="4 Marcador de contenido"/>
          <p:cNvSpPr txBox="1">
            <a:spLocks/>
          </p:cNvSpPr>
          <p:nvPr/>
        </p:nvSpPr>
        <p:spPr>
          <a:xfrm>
            <a:off x="467544" y="1052736"/>
            <a:ext cx="8229600" cy="4752528"/>
          </a:xfrm>
          <a:prstGeom prst="rect">
            <a:avLst/>
          </a:prstGeom>
        </p:spPr>
        <p:txBody>
          <a:bodyPr/>
          <a:lstStyle/>
          <a:p>
            <a:pPr algn="just"/>
            <a:r>
              <a:rPr lang="es-CO" dirty="0" smtClean="0">
                <a:latin typeface="Helvetica" panose="020B0604020202020204" pitchFamily="34" charset="0"/>
                <a:cs typeface="Helvetica" panose="020B0604020202020204" pitchFamily="34" charset="0"/>
              </a:rPr>
              <a:t>En </a:t>
            </a:r>
            <a:r>
              <a:rPr lang="es-CO" dirty="0">
                <a:latin typeface="Helvetica" panose="020B0604020202020204" pitchFamily="34" charset="0"/>
                <a:cs typeface="Helvetica" panose="020B0604020202020204" pitchFamily="34" charset="0"/>
              </a:rPr>
              <a:t>el sector ganadero, las TIC contribuyen a mejorar las comunicaciones de los sectores productores de cárnicos y lácteos con zonas remotas, impactando directamente en la competitividad del sector.</a:t>
            </a:r>
          </a:p>
          <a:p>
            <a:pPr marL="342900" marR="0" lvl="0" indent="-342900" algn="just" defTabSz="914400" rtl="0" eaLnBrk="1" fontAlgn="auto" latinLnBrk="0" hangingPunct="1">
              <a:spcBef>
                <a:spcPct val="20000"/>
              </a:spcBef>
              <a:spcAft>
                <a:spcPts val="0"/>
              </a:spcAft>
              <a:buClrTx/>
              <a:buSzTx/>
              <a:tabLst/>
              <a:defRPr/>
            </a:pPr>
            <a:endParaRPr kumimoji="0" lang="es-ES" b="0" i="0" u="none" strike="noStrike" kern="1200" cap="none" spc="0" normalizeH="0" baseline="0" noProof="0" dirty="0" smtClean="0">
              <a:ln>
                <a:noFill/>
              </a:ln>
              <a:solidFill>
                <a:schemeClr val="tx1"/>
              </a:solidFill>
              <a:effectLst/>
              <a:uLnTx/>
              <a:uFillTx/>
              <a:latin typeface="Helvetica" panose="020B0604020202020204" pitchFamily="34" charset="0"/>
              <a:cs typeface="Helvetica" panose="020B0604020202020204" pitchFamily="34" charset="0"/>
            </a:endParaRPr>
          </a:p>
          <a:p>
            <a:pPr marL="342900" lvl="0" indent="-342900" algn="just">
              <a:spcBef>
                <a:spcPct val="20000"/>
              </a:spcBef>
              <a:defRPr/>
            </a:pPr>
            <a:r>
              <a:rPr lang="es-CO" b="1" dirty="0">
                <a:latin typeface="Helvetica" panose="020B0604020202020204" pitchFamily="34" charset="0"/>
                <a:cs typeface="Helvetica" panose="020B0604020202020204" pitchFamily="34" charset="0"/>
              </a:rPr>
              <a:t>Las TIC aplicadas en la ganadería tienen múltiples ventajas:</a:t>
            </a:r>
            <a:endParaRPr kumimoji="0" lang="es-ES" b="0" i="0" u="none" strike="noStrike" kern="1200" cap="none" spc="0" normalizeH="0" baseline="0" noProof="0" dirty="0" smtClean="0">
              <a:ln>
                <a:noFill/>
              </a:ln>
              <a:solidFill>
                <a:schemeClr val="tx1"/>
              </a:solidFill>
              <a:effectLst/>
              <a:uLnTx/>
              <a:uFillTx/>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Permiten </a:t>
            </a:r>
            <a:r>
              <a:rPr lang="es-CO" dirty="0">
                <a:latin typeface="Helvetica" panose="020B0604020202020204" pitchFamily="34" charset="0"/>
                <a:cs typeface="Helvetica" panose="020B0604020202020204" pitchFamily="34" charset="0"/>
              </a:rPr>
              <a:t>disminuir costos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Expandir </a:t>
            </a:r>
            <a:r>
              <a:rPr lang="es-CO" dirty="0">
                <a:latin typeface="Helvetica" panose="020B0604020202020204" pitchFamily="34" charset="0"/>
                <a:cs typeface="Helvetica" panose="020B0604020202020204" pitchFamily="34" charset="0"/>
              </a:rPr>
              <a:t>el alcance de los mercados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Llegan </a:t>
            </a:r>
            <a:r>
              <a:rPr lang="es-CO" dirty="0">
                <a:latin typeface="Helvetica" panose="020B0604020202020204" pitchFamily="34" charset="0"/>
                <a:cs typeface="Helvetica" panose="020B0604020202020204" pitchFamily="34" charset="0"/>
              </a:rPr>
              <a:t>a un público remoto y muchas veces disperso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Optimizan </a:t>
            </a:r>
            <a:r>
              <a:rPr lang="es-CO" dirty="0">
                <a:latin typeface="Helvetica" panose="020B0604020202020204" pitchFamily="34" charset="0"/>
                <a:cs typeface="Helvetica" panose="020B0604020202020204" pitchFamily="34" charset="0"/>
              </a:rPr>
              <a:t>los contenidos de relevancia para el sector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Permiten </a:t>
            </a:r>
            <a:r>
              <a:rPr lang="es-CO" dirty="0">
                <a:latin typeface="Helvetica" panose="020B0604020202020204" pitchFamily="34" charset="0"/>
                <a:cs typeface="Helvetica" panose="020B0604020202020204" pitchFamily="34" charset="0"/>
              </a:rPr>
              <a:t>consultas especializadas en tiempo real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Facilitan </a:t>
            </a:r>
            <a:r>
              <a:rPr lang="es-CO" dirty="0">
                <a:latin typeface="Helvetica" panose="020B0604020202020204" pitchFamily="34" charset="0"/>
                <a:cs typeface="Helvetica" panose="020B0604020202020204" pitchFamily="34" charset="0"/>
              </a:rPr>
              <a:t>un mejoramiento continuo de la calidad y cantidad </a:t>
            </a:r>
            <a:r>
              <a:rPr lang="es-CO" dirty="0" smtClean="0">
                <a:latin typeface="Helvetica" panose="020B0604020202020204" pitchFamily="34" charset="0"/>
                <a:cs typeface="Helvetica" panose="020B0604020202020204" pitchFamily="34" charset="0"/>
              </a:rPr>
              <a:t>de la </a:t>
            </a:r>
            <a:r>
              <a:rPr lang="es-CO" dirty="0">
                <a:latin typeface="Helvetica" panose="020B0604020202020204" pitchFamily="34" charset="0"/>
                <a:cs typeface="Helvetica" panose="020B0604020202020204" pitchFamily="34" charset="0"/>
              </a:rPr>
              <a:t>información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Permiten </a:t>
            </a:r>
            <a:r>
              <a:rPr lang="es-CO" dirty="0">
                <a:latin typeface="Helvetica" panose="020B0604020202020204" pitchFamily="34" charset="0"/>
                <a:cs typeface="Helvetica" panose="020B0604020202020204" pitchFamily="34" charset="0"/>
              </a:rPr>
              <a:t>ofrecer nuevos servicios a los usuarios aprovechando la tecnología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Disminuyen </a:t>
            </a:r>
            <a:r>
              <a:rPr lang="es-CO" dirty="0">
                <a:latin typeface="Helvetica" panose="020B0604020202020204" pitchFamily="34" charset="0"/>
                <a:cs typeface="Helvetica" panose="020B0604020202020204" pitchFamily="34" charset="0"/>
              </a:rPr>
              <a:t>los costos de los sistemas de información </a:t>
            </a:r>
            <a:endParaRPr lang="es-CO" dirty="0" smtClean="0">
              <a:latin typeface="Helvetica" panose="020B0604020202020204" pitchFamily="34" charset="0"/>
              <a:cs typeface="Helvetica" panose="020B0604020202020204" pitchFamily="34" charset="0"/>
            </a:endParaRPr>
          </a:p>
          <a:p>
            <a:pPr marL="285750" lvl="0" indent="-285750" algn="just">
              <a:spcBef>
                <a:spcPct val="20000"/>
              </a:spcBef>
              <a:buFont typeface="Arial" panose="020B0604020202020204" pitchFamily="34" charset="0"/>
              <a:buChar char="•"/>
              <a:defRPr/>
            </a:pPr>
            <a:r>
              <a:rPr lang="es-CO" dirty="0" smtClean="0">
                <a:latin typeface="Helvetica" panose="020B0604020202020204" pitchFamily="34" charset="0"/>
                <a:cs typeface="Helvetica" panose="020B0604020202020204" pitchFamily="34" charset="0"/>
              </a:rPr>
              <a:t>Agilizan </a:t>
            </a:r>
            <a:r>
              <a:rPr lang="es-CO" dirty="0">
                <a:latin typeface="Helvetica" panose="020B0604020202020204" pitchFamily="34" charset="0"/>
                <a:cs typeface="Helvetica" panose="020B0604020202020204" pitchFamily="34" charset="0"/>
              </a:rPr>
              <a:t>trámites</a:t>
            </a:r>
            <a:endParaRPr kumimoji="0" lang="es-ES" b="0" i="0" u="none" strike="noStrike" kern="1200" cap="none" spc="0" normalizeH="0" baseline="0" noProof="0" dirty="0" smtClean="0">
              <a:ln>
                <a:noFill/>
              </a:ln>
              <a:solidFill>
                <a:schemeClr val="tx1"/>
              </a:solidFill>
              <a:effectLst/>
              <a:uLnTx/>
              <a:uFillTx/>
              <a:latin typeface="Helvetica" panose="020B0604020202020204" pitchFamily="34" charset="0"/>
              <a:cs typeface="Helvetica"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562" y="102093"/>
            <a:ext cx="3433727" cy="4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977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155A1CE4-AD13-4133-98BE-CB003C294D33}">
  <ds:schemaRefs>
    <ds:schemaRef ds:uri="ESRI.ArcGIS.Mapping.OfficeIntegration.PowerPointInfo"/>
  </ds:schemaRefs>
</ds:datastoreItem>
</file>

<file path=customXml/itemProps10.xml><?xml version="1.0" encoding="utf-8"?>
<ds:datastoreItem xmlns:ds="http://schemas.openxmlformats.org/officeDocument/2006/customXml" ds:itemID="{E8FA7893-84F5-4F7C-AB49-E405554ECF7C}">
  <ds:schemaRefs>
    <ds:schemaRef ds:uri="ESRI.ArcGIS.Mapping.OfficeIntegration.PowerPointInfo"/>
  </ds:schemaRefs>
</ds:datastoreItem>
</file>

<file path=customXml/itemProps11.xml><?xml version="1.0" encoding="utf-8"?>
<ds:datastoreItem xmlns:ds="http://schemas.openxmlformats.org/officeDocument/2006/customXml" ds:itemID="{1EAACB67-2A01-4786-BCA8-72EE5428DD17}">
  <ds:schemaRefs>
    <ds:schemaRef ds:uri="ESRI.ArcGIS.Mapping.OfficeIntegration.PowerPointInfo"/>
  </ds:schemaRefs>
</ds:datastoreItem>
</file>

<file path=customXml/itemProps12.xml><?xml version="1.0" encoding="utf-8"?>
<ds:datastoreItem xmlns:ds="http://schemas.openxmlformats.org/officeDocument/2006/customXml" ds:itemID="{E458FED9-5646-4BA3-9F84-42F6F02C5256}">
  <ds:schemaRefs>
    <ds:schemaRef ds:uri="ESRI.ArcGIS.Mapping.OfficeIntegration.PowerPointInfo"/>
  </ds:schemaRefs>
</ds:datastoreItem>
</file>

<file path=customXml/itemProps13.xml><?xml version="1.0" encoding="utf-8"?>
<ds:datastoreItem xmlns:ds="http://schemas.openxmlformats.org/officeDocument/2006/customXml" ds:itemID="{7A18FBDB-76D0-483B-926C-67554148F3FD}">
  <ds:schemaRefs>
    <ds:schemaRef ds:uri="ESRI.ArcGIS.Mapping.OfficeIntegration.PowerPointInfo"/>
  </ds:schemaRefs>
</ds:datastoreItem>
</file>

<file path=customXml/itemProps14.xml><?xml version="1.0" encoding="utf-8"?>
<ds:datastoreItem xmlns:ds="http://schemas.openxmlformats.org/officeDocument/2006/customXml" ds:itemID="{0796D341-D915-4DA5-ABFE-A1871E11A95F}">
  <ds:schemaRefs>
    <ds:schemaRef ds:uri="ESRI.ArcGIS.Mapping.OfficeIntegration.PowerPointInfo"/>
  </ds:schemaRefs>
</ds:datastoreItem>
</file>

<file path=customXml/itemProps15.xml><?xml version="1.0" encoding="utf-8"?>
<ds:datastoreItem xmlns:ds="http://schemas.openxmlformats.org/officeDocument/2006/customXml" ds:itemID="{EFF3FEF4-B77D-4C30-AB62-A3610DAFA5CB}">
  <ds:schemaRefs>
    <ds:schemaRef ds:uri="ESRI.ArcGIS.Mapping.OfficeIntegration.PowerPointInfo"/>
  </ds:schemaRefs>
</ds:datastoreItem>
</file>

<file path=customXml/itemProps16.xml><?xml version="1.0" encoding="utf-8"?>
<ds:datastoreItem xmlns:ds="http://schemas.openxmlformats.org/officeDocument/2006/customXml" ds:itemID="{6FBE8AE0-70A0-4C31-86D2-5A1E14EE1912}">
  <ds:schemaRefs>
    <ds:schemaRef ds:uri="ESRI.ArcGIS.Mapping.OfficeIntegration.PowerPointInfo"/>
  </ds:schemaRefs>
</ds:datastoreItem>
</file>

<file path=customXml/itemProps2.xml><?xml version="1.0" encoding="utf-8"?>
<ds:datastoreItem xmlns:ds="http://schemas.openxmlformats.org/officeDocument/2006/customXml" ds:itemID="{F8E90F35-2956-4F65-AB58-FB61FE91C660}">
  <ds:schemaRefs>
    <ds:schemaRef ds:uri="ESRI.ArcGIS.Mapping.OfficeIntegration.PowerPointInfo"/>
  </ds:schemaRefs>
</ds:datastoreItem>
</file>

<file path=customXml/itemProps3.xml><?xml version="1.0" encoding="utf-8"?>
<ds:datastoreItem xmlns:ds="http://schemas.openxmlformats.org/officeDocument/2006/customXml" ds:itemID="{ACB1DE49-648E-4706-8544-1ACB49D14FA5}">
  <ds:schemaRefs>
    <ds:schemaRef ds:uri="ESRI.ArcGIS.Mapping.OfficeIntegration.PowerPointInfo"/>
  </ds:schemaRefs>
</ds:datastoreItem>
</file>

<file path=customXml/itemProps4.xml><?xml version="1.0" encoding="utf-8"?>
<ds:datastoreItem xmlns:ds="http://schemas.openxmlformats.org/officeDocument/2006/customXml" ds:itemID="{637683C1-D9A2-4E89-81CC-959D5C87CC50}">
  <ds:schemaRefs>
    <ds:schemaRef ds:uri="ESRI.ArcGIS.Mapping.OfficeIntegration.PowerPointInfo"/>
  </ds:schemaRefs>
</ds:datastoreItem>
</file>

<file path=customXml/itemProps5.xml><?xml version="1.0" encoding="utf-8"?>
<ds:datastoreItem xmlns:ds="http://schemas.openxmlformats.org/officeDocument/2006/customXml" ds:itemID="{3159FCA8-D6D3-4A6A-93AA-FBCCC668BED1}">
  <ds:schemaRefs>
    <ds:schemaRef ds:uri="ESRI.ArcGIS.Mapping.OfficeIntegration.PowerPointInfo"/>
  </ds:schemaRefs>
</ds:datastoreItem>
</file>

<file path=customXml/itemProps6.xml><?xml version="1.0" encoding="utf-8"?>
<ds:datastoreItem xmlns:ds="http://schemas.openxmlformats.org/officeDocument/2006/customXml" ds:itemID="{9B5B1E00-F5D1-4A15-8E1F-F3BE49A1D2B4}">
  <ds:schemaRefs>
    <ds:schemaRef ds:uri="ESRI.ArcGIS.Mapping.OfficeIntegration.PowerPointInfo"/>
  </ds:schemaRefs>
</ds:datastoreItem>
</file>

<file path=customXml/itemProps7.xml><?xml version="1.0" encoding="utf-8"?>
<ds:datastoreItem xmlns:ds="http://schemas.openxmlformats.org/officeDocument/2006/customXml" ds:itemID="{5474288B-B98D-4244-8F07-7D1120E6F16A}">
  <ds:schemaRefs>
    <ds:schemaRef ds:uri="ESRI.ArcGIS.Mapping.OfficeIntegration.PowerPointInfo"/>
  </ds:schemaRefs>
</ds:datastoreItem>
</file>

<file path=customXml/itemProps8.xml><?xml version="1.0" encoding="utf-8"?>
<ds:datastoreItem xmlns:ds="http://schemas.openxmlformats.org/officeDocument/2006/customXml" ds:itemID="{6B6AA2F2-5AE4-49DA-B461-FA339B06990C}">
  <ds:schemaRefs>
    <ds:schemaRef ds:uri="ESRI.ArcGIS.Mapping.OfficeIntegration.PowerPointInfo"/>
  </ds:schemaRefs>
</ds:datastoreItem>
</file>

<file path=customXml/itemProps9.xml><?xml version="1.0" encoding="utf-8"?>
<ds:datastoreItem xmlns:ds="http://schemas.openxmlformats.org/officeDocument/2006/customXml" ds:itemID="{97A8AE77-C526-40A3-8B26-96CC4D38982C}">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Pushpin</Template>
  <TotalTime>1582</TotalTime>
  <Words>518</Words>
  <Application>Microsoft Office PowerPoint</Application>
  <PresentationFormat>Presentación en pantalla (4:3)</PresentationFormat>
  <Paragraphs>88</Paragraphs>
  <Slides>10</Slides>
  <Notes>1</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Joanna Mitchell</dc:creator>
  <cp:lastModifiedBy>VICTOR</cp:lastModifiedBy>
  <cp:revision>80</cp:revision>
  <dcterms:created xsi:type="dcterms:W3CDTF">2012-08-06T19:38:01Z</dcterms:created>
  <dcterms:modified xsi:type="dcterms:W3CDTF">2015-08-24T20:41:18Z</dcterms:modified>
</cp:coreProperties>
</file>