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EB Garamond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3" roundtripDataSignature="AMtx7mjaMzq+lrg+XesHjCgn5b/w4taG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BGaramon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BGaramond-italic.fntdata"/><Relationship Id="rId14" Type="http://schemas.openxmlformats.org/officeDocument/2006/relationships/slide" Target="slides/slide9.xml"/><Relationship Id="rId36" Type="http://schemas.openxmlformats.org/officeDocument/2006/relationships/font" Target="fonts/EBGaramond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font" Target="fonts/EBGaramon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d8b554d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2d8b554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43fb36d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243fb36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2d8b554d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2d8b554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2d8b554d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2d8b554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d8b554d1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2d8b554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2fbae1ff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2fbae1f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fbae1ff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2fbae1f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2fbae1ff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2fbae1f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2fbae1ff9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2fbae1f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2fbae1ff9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2fbae1ff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43fb36d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243fb36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2fbae1ff9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2fbae1ff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9653536e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9653536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9653536e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9653536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9653536e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9653536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9653536e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9653536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9653536e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9653536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9653536e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9653536e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9653536e5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9653536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9653536e5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9653536e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9653536e5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9653536e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d8b554d1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2d8b554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653536e5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653536e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653536e5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9653536e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653536e5_2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9653536e5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43fb36d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243fb36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2d8b554d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2d8b554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2d8b554d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2d8b554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EB Garamond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 rot="5400000">
            <a:off x="4096847" y="-1079990"/>
            <a:ext cx="399830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 rot="5400000">
            <a:off x="7331869" y="2155031"/>
            <a:ext cx="5414963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 rot="5400000">
            <a:off x="1997869" y="-397669"/>
            <a:ext cx="541496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▪"/>
              <a:defRPr/>
            </a:lvl1pPr>
            <a:lvl2pPr indent="-350519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Noto Sans Symbols"/>
              <a:buChar char="▪"/>
              <a:defRPr/>
            </a:lvl2pPr>
            <a:lvl3pPr indent="-3302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  <a:defRPr/>
            </a:lvl3pPr>
            <a:lvl4pPr indent="-320039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Noto Sans Symbols"/>
              <a:buChar char="▪"/>
              <a:defRPr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EB Garamond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9788" y="668338"/>
            <a:ext cx="10515600" cy="1084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9788" y="18288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839788" y="2743199"/>
            <a:ext cx="5157787" cy="344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172200" y="18288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"/>
          <p:cNvSpPr txBox="1"/>
          <p:nvPr>
            <p:ph idx="4" type="body"/>
          </p:nvPr>
        </p:nvSpPr>
        <p:spPr>
          <a:xfrm>
            <a:off x="6172200" y="2743199"/>
            <a:ext cx="5183188" cy="344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1pPr>
            <a:lvl2pPr indent="-32004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8" y="685800"/>
            <a:ext cx="39322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EB 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60"/>
              <a:buChar char="▪"/>
              <a:defRPr sz="3200"/>
            </a:lvl1pPr>
            <a:lvl2pPr indent="-37084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240"/>
              <a:buChar char="▪"/>
              <a:defRPr sz="2800"/>
            </a:lvl2pPr>
            <a:lvl3pPr indent="-350519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302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4pPr>
            <a:lvl5pPr indent="-3302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839788" y="2209800"/>
            <a:ext cx="3932237" cy="3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685800"/>
            <a:ext cx="39322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EB 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E3ECF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3ECF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3ECF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3ECF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3ECF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9788" y="2209800"/>
            <a:ext cx="3932237" cy="3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fmla="val 7164" name="adj1"/>
            </a:avLst>
          </a:prstGeom>
          <a:gradFill>
            <a:gsLst>
              <a:gs pos="0">
                <a:srgbClr val="7FA1BA">
                  <a:alpha val="40000"/>
                </a:srgbClr>
              </a:gs>
              <a:gs pos="100000">
                <a:srgbClr val="969EC6">
                  <a:alpha val="4000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3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  <a:defRPr b="0" i="0" sz="5200" u="none" cap="none" strike="noStrik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"/>
          <p:cNvSpPr txBox="1"/>
          <p:nvPr>
            <p:ph idx="1" type="body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E3ECF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0519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3ECF1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3ECF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0039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3ECF1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0039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3ECF1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0" type="dt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1" type="ftr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Relationship Id="rId8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40.png"/><Relationship Id="rId5" Type="http://schemas.openxmlformats.org/officeDocument/2006/relationships/image" Target="../media/image32.png"/><Relationship Id="rId6" Type="http://schemas.openxmlformats.org/officeDocument/2006/relationships/image" Target="../media/image2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Relationship Id="rId5" Type="http://schemas.openxmlformats.org/officeDocument/2006/relationships/image" Target="../media/image43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5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cdc.gov/Case-Surveillance/COVID-19-Case-Surveillance-Public-Use-Data-Profile/xigx-wn5e" TargetMode="External"/><Relationship Id="rId4" Type="http://schemas.openxmlformats.org/officeDocument/2006/relationships/hyperlink" Target="https://healthdata.gov/sites/default/files/reported_hospital_utilization_timeseries_20201213_2141.csv" TargetMode="External"/><Relationship Id="rId5" Type="http://schemas.openxmlformats.org/officeDocument/2006/relationships/hyperlink" Target="https://data.cdc.gov/NCHS/Conditions-contributing-to-deaths-involving-corona/hk9y-quqm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8382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60"/>
              <a:buFont typeface="EB Garamond"/>
              <a:buNone/>
            </a:pPr>
            <a:r>
              <a:t/>
            </a:r>
            <a:endParaRPr sz="486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60"/>
              <a:buFont typeface="EB Garamond"/>
              <a:buNone/>
            </a:pPr>
            <a:r>
              <a:rPr lang="en-US" sz="4860"/>
              <a:t>COVID-19 Who should get the vaccine first?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838200" y="4745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26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26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26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b="1" lang="en-US" sz="1260">
                <a:latin typeface="Helvetica Neue"/>
                <a:ea typeface="Helvetica Neue"/>
                <a:cs typeface="Helvetica Neue"/>
                <a:sym typeface="Helvetica Neue"/>
              </a:rPr>
              <a:t>Team 1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b="1" sz="126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-US" sz="1260">
                <a:latin typeface="Helvetica Neue"/>
                <a:ea typeface="Helvetica Neue"/>
                <a:cs typeface="Helvetica Neue"/>
                <a:sym typeface="Helvetica Neue"/>
              </a:rPr>
              <a:t>Harry Feldman</a:t>
            </a:r>
            <a:endParaRPr sz="126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-US" sz="1260">
                <a:latin typeface="Helvetica Neue"/>
                <a:ea typeface="Helvetica Neue"/>
                <a:cs typeface="Helvetica Neue"/>
                <a:sym typeface="Helvetica Neue"/>
              </a:rPr>
              <a:t>Jessica Pardo</a:t>
            </a:r>
            <a:endParaRPr sz="126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-US" sz="1260">
                <a:latin typeface="Helvetica Neue"/>
                <a:ea typeface="Helvetica Neue"/>
                <a:cs typeface="Helvetica Neue"/>
                <a:sym typeface="Helvetica Neue"/>
              </a:rPr>
              <a:t>Charles Philpott</a:t>
            </a:r>
            <a:endParaRPr sz="126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-US" sz="1260">
                <a:latin typeface="Helvetica Neue"/>
                <a:ea typeface="Helvetica Neue"/>
                <a:cs typeface="Helvetica Neue"/>
                <a:sym typeface="Helvetica Neue"/>
              </a:rPr>
              <a:t>Alex Jones</a:t>
            </a:r>
            <a:endParaRPr sz="126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32"/>
              <a:buNone/>
            </a:pPr>
            <a:r>
              <a:t/>
            </a:r>
            <a:endParaRPr sz="1540">
              <a:solidFill>
                <a:schemeClr val="dk2"/>
              </a:solidFill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18262" r="44499" t="0"/>
          <a:stretch/>
        </p:blipFill>
        <p:spPr>
          <a:xfrm>
            <a:off x="8360229" y="0"/>
            <a:ext cx="383177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2d8b554d1_0_27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more men dying from COVID-19 than women?</a:t>
            </a:r>
            <a:endParaRPr/>
          </a:p>
        </p:txBody>
      </p:sp>
      <p:sp>
        <p:nvSpPr>
          <p:cNvPr id="148" name="Google Shape;148;gb2d8b554d1_0_27"/>
          <p:cNvSpPr txBox="1"/>
          <p:nvPr/>
        </p:nvSpPr>
        <p:spPr>
          <a:xfrm>
            <a:off x="2071950" y="1951350"/>
            <a:ext cx="8048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Possible Risk Factors </a:t>
            </a:r>
            <a:endParaRPr b="1" sz="31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49" name="Google Shape;149;gb2d8b554d1_0_27"/>
          <p:cNvPicPr preferRelativeResize="0"/>
          <p:nvPr/>
        </p:nvPicPr>
        <p:blipFill rotWithShape="1">
          <a:blip r:embed="rId3">
            <a:alphaModFix/>
          </a:blip>
          <a:srcRect b="-3137" l="0" r="0" t="4166"/>
          <a:stretch/>
        </p:blipFill>
        <p:spPr>
          <a:xfrm>
            <a:off x="2756250" y="2539075"/>
            <a:ext cx="6793224" cy="38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b2d8b554d1_0_27"/>
          <p:cNvPicPr preferRelativeResize="0"/>
          <p:nvPr/>
        </p:nvPicPr>
        <p:blipFill rotWithShape="1">
          <a:blip r:embed="rId3">
            <a:alphaModFix/>
          </a:blip>
          <a:srcRect b="-3137" l="0" r="0" t="4166"/>
          <a:stretch/>
        </p:blipFill>
        <p:spPr>
          <a:xfrm>
            <a:off x="2699388" y="2462875"/>
            <a:ext cx="6793224" cy="38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b2d8b554d1_0_27"/>
          <p:cNvSpPr/>
          <p:nvPr/>
        </p:nvSpPr>
        <p:spPr>
          <a:xfrm>
            <a:off x="8113000" y="2846750"/>
            <a:ext cx="680100" cy="32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b2d8b554d1_0_27"/>
          <p:cNvSpPr txBox="1"/>
          <p:nvPr/>
        </p:nvSpPr>
        <p:spPr>
          <a:xfrm>
            <a:off x="8852375" y="2770550"/>
            <a:ext cx="280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“</a:t>
            </a: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Women also live on average six years longer than men, so there are more elderly women than men in the vulnerable population”(*)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" name="Google Shape;153;gb2d8b554d1_0_27"/>
          <p:cNvSpPr txBox="1"/>
          <p:nvPr/>
        </p:nvSpPr>
        <p:spPr>
          <a:xfrm>
            <a:off x="8494900" y="5862975"/>
            <a:ext cx="33114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(*)https://www.sciencealert.com/geneticist-explains-why-more-men-are-dying-from-covid-19-than-women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243fb36d3_0_21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Are people with underlying health conditions at a higher risk of having serious symptoms of COVID-19?</a:t>
            </a:r>
            <a:endParaRPr sz="3800"/>
          </a:p>
        </p:txBody>
      </p:sp>
      <p:pic>
        <p:nvPicPr>
          <p:cNvPr id="159" name="Google Shape;159;gb243fb36d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64" y="2261750"/>
            <a:ext cx="8563874" cy="35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d8b554d1_0_47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Are people with underlying health conditions at a higher risk of having serious symptoms of COVID-19?</a:t>
            </a:r>
            <a:endParaRPr sz="3800"/>
          </a:p>
        </p:txBody>
      </p:sp>
      <p:pic>
        <p:nvPicPr>
          <p:cNvPr id="165" name="Google Shape;165;gb2d8b554d1_0_47"/>
          <p:cNvPicPr preferRelativeResize="0"/>
          <p:nvPr/>
        </p:nvPicPr>
        <p:blipFill rotWithShape="1">
          <a:blip r:embed="rId3">
            <a:alphaModFix/>
          </a:blip>
          <a:srcRect b="18280" l="4540" r="9960" t="0"/>
          <a:stretch/>
        </p:blipFill>
        <p:spPr>
          <a:xfrm>
            <a:off x="7273450" y="2011775"/>
            <a:ext cx="4308324" cy="22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b2d8b554d1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8725" y="4272025"/>
            <a:ext cx="167640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b2d8b554d1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925" y="2011775"/>
            <a:ext cx="4798925" cy="24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b2d8b554d1_0_47"/>
          <p:cNvPicPr preferRelativeResize="0"/>
          <p:nvPr/>
        </p:nvPicPr>
        <p:blipFill rotWithShape="1">
          <a:blip r:embed="rId6">
            <a:alphaModFix/>
          </a:blip>
          <a:srcRect b="0" l="1759" r="2629" t="0"/>
          <a:stretch/>
        </p:blipFill>
        <p:spPr>
          <a:xfrm>
            <a:off x="3855125" y="3502958"/>
            <a:ext cx="4469875" cy="2686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2d8b554d1_0_42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Are people with underlying health conditions at a higher risk of having serious symptoms of COVID-19?</a:t>
            </a:r>
            <a:endParaRPr sz="3800"/>
          </a:p>
        </p:txBody>
      </p:sp>
      <p:pic>
        <p:nvPicPr>
          <p:cNvPr id="174" name="Google Shape;174;gb2d8b554d1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75" y="2272025"/>
            <a:ext cx="5504725" cy="35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b2d8b554d1_0_42"/>
          <p:cNvSpPr txBox="1"/>
          <p:nvPr/>
        </p:nvSpPr>
        <p:spPr>
          <a:xfrm>
            <a:off x="6217350" y="2325525"/>
            <a:ext cx="52398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COVID-19 patients with an underlying medical condition are 5.5 times as likely to be hospitalized.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COVID-19 patients with an underlying medical condition are 8.1 times as likely to be ICU admitted.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COVID-19 patients with an underlying medical condition are 8.1 times as likely to die.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2d8b554d1_0_53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Are people with underlying health conditions at a higher risk of having serious symptoms of COVID-19?</a:t>
            </a:r>
            <a:endParaRPr sz="3800"/>
          </a:p>
        </p:txBody>
      </p:sp>
      <p:pic>
        <p:nvPicPr>
          <p:cNvPr id="181" name="Google Shape;181;gb2d8b554d1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850" y="1912651"/>
            <a:ext cx="8417725" cy="42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2fbae1ff9_0_0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the date of the first positive effect need for the vaccine?</a:t>
            </a:r>
            <a:endParaRPr/>
          </a:p>
        </p:txBody>
      </p:sp>
      <p:pic>
        <p:nvPicPr>
          <p:cNvPr id="187" name="Google Shape;187;gb2fbae1ff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3" y="3068650"/>
            <a:ext cx="5212451" cy="294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b2fbae1ff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227" y="3091819"/>
            <a:ext cx="5212450" cy="292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2fbae1ff9_0_30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Inpatient Occupancy</a:t>
            </a:r>
            <a:endParaRPr/>
          </a:p>
        </p:txBody>
      </p:sp>
      <p:pic>
        <p:nvPicPr>
          <p:cNvPr id="194" name="Google Shape;194;gb2fbae1ff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00" y="2006717"/>
            <a:ext cx="5915200" cy="43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2fbae1ff9_0_38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ethnicity a factor?</a:t>
            </a:r>
            <a:endParaRPr/>
          </a:p>
        </p:txBody>
      </p:sp>
      <p:pic>
        <p:nvPicPr>
          <p:cNvPr id="200" name="Google Shape;200;gb2fbae1ff9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825" y="2252663"/>
            <a:ext cx="4606225" cy="37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b2fbae1ff9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950" y="2137604"/>
            <a:ext cx="4722850" cy="40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2fbae1ff9_0_45"/>
          <p:cNvSpPr txBox="1"/>
          <p:nvPr>
            <p:ph type="title"/>
          </p:nvPr>
        </p:nvSpPr>
        <p:spPr>
          <a:xfrm>
            <a:off x="2887800" y="704351"/>
            <a:ext cx="6416400" cy="80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Digging deeper...</a:t>
            </a:r>
            <a:endParaRPr sz="3900"/>
          </a:p>
        </p:txBody>
      </p:sp>
      <p:pic>
        <p:nvPicPr>
          <p:cNvPr id="207" name="Google Shape;207;gb2fbae1ff9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513451"/>
            <a:ext cx="22002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b2fbae1ff9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525" y="1513451"/>
            <a:ext cx="22002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b2fbae1ff9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200" y="1513451"/>
            <a:ext cx="22002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b2fbae1ff9_0_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6850" y="4018526"/>
            <a:ext cx="22002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b2fbae1ff9_0_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9525" y="4018526"/>
            <a:ext cx="22002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b2fbae1ff9_0_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875" y="1513451"/>
            <a:ext cx="22002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b2fbae1ff9_0_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72200" y="4018526"/>
            <a:ext cx="22002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2fbae1ff9_0_57"/>
          <p:cNvSpPr txBox="1"/>
          <p:nvPr>
            <p:ph type="title"/>
          </p:nvPr>
        </p:nvSpPr>
        <p:spPr>
          <a:xfrm>
            <a:off x="2390550" y="657700"/>
            <a:ext cx="7410900" cy="93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Gender and Ethnicity</a:t>
            </a:r>
            <a:endParaRPr sz="4000"/>
          </a:p>
        </p:txBody>
      </p:sp>
      <p:pic>
        <p:nvPicPr>
          <p:cNvPr id="219" name="Google Shape;219;gb2fbae1ff9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591900"/>
            <a:ext cx="22002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b2fbae1ff9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900" y="1591900"/>
            <a:ext cx="25812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b2fbae1ff9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4575" y="1591900"/>
            <a:ext cx="22002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b2fbae1ff9_0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8225" y="4096975"/>
            <a:ext cx="22002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b2fbae1ff9_0_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6638" y="4096975"/>
            <a:ext cx="22098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b2fbae1ff9_0_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77250" y="1591900"/>
            <a:ext cx="26765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b2fbae1ff9_0_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4600" y="4096975"/>
            <a:ext cx="22002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243fb36d3_0_8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</a:t>
            </a:r>
            <a:endParaRPr/>
          </a:p>
        </p:txBody>
      </p:sp>
      <p:sp>
        <p:nvSpPr>
          <p:cNvPr id="94" name="Google Shape;94;gb243fb36d3_0_8"/>
          <p:cNvSpPr txBox="1"/>
          <p:nvPr>
            <p:ph idx="1" type="body"/>
          </p:nvPr>
        </p:nvSpPr>
        <p:spPr>
          <a:xfrm>
            <a:off x="838200" y="2178657"/>
            <a:ext cx="10515600" cy="39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5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COVID-19 (Coronavirus disease 2019) is a contagious disease that affected over 72 Million people over the world. In the United States, 16.4 Million have contracted COVID-19 disease and caused the death of 300 thousand people. Several Pharmaceutical companies are working on developing a vaccine for COVID-19 and once available, it will be limited to a target population. The big question is who should get the vaccine first?</a:t>
            </a:r>
            <a:endParaRPr b="1" sz="215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5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5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objective of our group project will be to determine who the initial recipients of the COVID-19 vaccine should be.</a:t>
            </a:r>
            <a:endParaRPr/>
          </a:p>
        </p:txBody>
      </p:sp>
      <p:pic>
        <p:nvPicPr>
          <p:cNvPr id="95" name="Google Shape;95;gb243fb36d3_0_8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1946088" y="1680237"/>
            <a:ext cx="8030025" cy="44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2fbae1ff9_0_69"/>
          <p:cNvSpPr txBox="1"/>
          <p:nvPr>
            <p:ph type="title"/>
          </p:nvPr>
        </p:nvSpPr>
        <p:spPr>
          <a:xfrm>
            <a:off x="2572950" y="704350"/>
            <a:ext cx="7046100" cy="88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Pre-existing condition</a:t>
            </a:r>
            <a:endParaRPr sz="4300"/>
          </a:p>
        </p:txBody>
      </p:sp>
      <p:pic>
        <p:nvPicPr>
          <p:cNvPr id="231" name="Google Shape;231;gb2fbae1ff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75" y="1441800"/>
            <a:ext cx="2576800" cy="18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b2fbae1ff9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375" y="1441800"/>
            <a:ext cx="2429139" cy="18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b2fbae1ff9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075" y="3946875"/>
            <a:ext cx="2576800" cy="193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b2fbae1ff9_0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2025" y="1439188"/>
            <a:ext cx="2576800" cy="182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b2fbae1ff9_0_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1075" y="3946875"/>
            <a:ext cx="2811754" cy="19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b2fbae1ff9_0_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2025" y="3937975"/>
            <a:ext cx="2576800" cy="195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b2fbae1ff9_0_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69322" y="1441797"/>
            <a:ext cx="2576800" cy="1922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9653536e5_0_5"/>
          <p:cNvSpPr txBox="1"/>
          <p:nvPr>
            <p:ph type="title"/>
          </p:nvPr>
        </p:nvSpPr>
        <p:spPr>
          <a:xfrm>
            <a:off x="838200" y="681014"/>
            <a:ext cx="4330500" cy="258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Mortality be Quantified?</a:t>
            </a:r>
            <a:endParaRPr/>
          </a:p>
        </p:txBody>
      </p:sp>
      <p:sp>
        <p:nvSpPr>
          <p:cNvPr id="243" name="Google Shape;243;ga9653536e5_0_5"/>
          <p:cNvSpPr txBox="1"/>
          <p:nvPr>
            <p:ph idx="1" type="body"/>
          </p:nvPr>
        </p:nvSpPr>
        <p:spPr>
          <a:xfrm>
            <a:off x="838200" y="2508904"/>
            <a:ext cx="4620300" cy="184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Putting it all together with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multiple linear regression</a:t>
            </a:r>
            <a:endParaRPr/>
          </a:p>
        </p:txBody>
      </p:sp>
      <p:pic>
        <p:nvPicPr>
          <p:cNvPr id="244" name="Google Shape;244;ga9653536e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900" y="681025"/>
            <a:ext cx="3532500" cy="568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9653536e5_0_12"/>
          <p:cNvSpPr txBox="1"/>
          <p:nvPr>
            <p:ph type="title"/>
          </p:nvPr>
        </p:nvSpPr>
        <p:spPr>
          <a:xfrm>
            <a:off x="838200" y="5361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</a:t>
            </a:r>
            <a:endParaRPr/>
          </a:p>
        </p:txBody>
      </p:sp>
      <p:sp>
        <p:nvSpPr>
          <p:cNvPr id="250" name="Google Shape;250;ga9653536e5_0_12"/>
          <p:cNvSpPr txBox="1"/>
          <p:nvPr>
            <p:ph idx="1" type="body"/>
          </p:nvPr>
        </p:nvSpPr>
        <p:spPr>
          <a:xfrm>
            <a:off x="886475" y="1516749"/>
            <a:ext cx="8098200" cy="86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first (obvious) finding</a:t>
            </a:r>
            <a:endParaRPr/>
          </a:p>
        </p:txBody>
      </p:sp>
      <p:pic>
        <p:nvPicPr>
          <p:cNvPr id="251" name="Google Shape;251;ga9653536e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12" y="2246275"/>
            <a:ext cx="9487588" cy="37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9653536e5_0_18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Verifying our Suspicions</a:t>
            </a:r>
            <a:endParaRPr/>
          </a:p>
        </p:txBody>
      </p:sp>
      <p:pic>
        <p:nvPicPr>
          <p:cNvPr id="257" name="Google Shape;257;ga9653536e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425" y="2006725"/>
            <a:ext cx="9709150" cy="38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9653536e5_0_24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Predictive Quality</a:t>
            </a:r>
            <a:endParaRPr/>
          </a:p>
        </p:txBody>
      </p:sp>
      <p:pic>
        <p:nvPicPr>
          <p:cNvPr id="263" name="Google Shape;263;ga9653536e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87" y="2006726"/>
            <a:ext cx="9643824" cy="385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9653536e5_0_30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Diving Deeper</a:t>
            </a:r>
            <a:endParaRPr/>
          </a:p>
        </p:txBody>
      </p:sp>
      <p:sp>
        <p:nvSpPr>
          <p:cNvPr id="269" name="Google Shape;269;ga9653536e5_0_30"/>
          <p:cNvSpPr txBox="1"/>
          <p:nvPr>
            <p:ph idx="1" type="body"/>
          </p:nvPr>
        </p:nvSpPr>
        <p:spPr>
          <a:xfrm>
            <a:off x="838200" y="1753557"/>
            <a:ext cx="10515600" cy="39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Why did we get such a small coefficient for medcond_yn?</a:t>
            </a:r>
            <a:endParaRPr/>
          </a:p>
        </p:txBody>
      </p:sp>
      <p:pic>
        <p:nvPicPr>
          <p:cNvPr id="270" name="Google Shape;270;ga9653536e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988" y="2344125"/>
            <a:ext cx="9996026" cy="399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9653536e5_0_36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Medical Conditions, Age, and Bias</a:t>
            </a:r>
            <a:endParaRPr/>
          </a:p>
        </p:txBody>
      </p:sp>
      <p:pic>
        <p:nvPicPr>
          <p:cNvPr id="276" name="Google Shape;276;ga9653536e5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2" y="1758277"/>
            <a:ext cx="11014600" cy="44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9653536e5_0_42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Respecification</a:t>
            </a:r>
            <a:endParaRPr/>
          </a:p>
        </p:txBody>
      </p:sp>
      <p:sp>
        <p:nvSpPr>
          <p:cNvPr id="282" name="Google Shape;282;ga9653536e5_0_42"/>
          <p:cNvSpPr txBox="1"/>
          <p:nvPr>
            <p:ph idx="1" type="body"/>
          </p:nvPr>
        </p:nvSpPr>
        <p:spPr>
          <a:xfrm>
            <a:off x="760900" y="1743907"/>
            <a:ext cx="10515600" cy="39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Time Fixed Effects</a:t>
            </a:r>
            <a:endParaRPr/>
          </a:p>
        </p:txBody>
      </p:sp>
      <p:pic>
        <p:nvPicPr>
          <p:cNvPr id="283" name="Google Shape;283;ga9653536e5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3900"/>
            <a:ext cx="12192001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9653536e5_0_48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results</a:t>
            </a:r>
            <a:endParaRPr/>
          </a:p>
        </p:txBody>
      </p:sp>
      <p:pic>
        <p:nvPicPr>
          <p:cNvPr id="289" name="Google Shape;289;ga9653536e5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863" y="1970538"/>
            <a:ext cx="1933575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a9653536e5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575" y="2294412"/>
            <a:ext cx="194310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a9653536e5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8838" y="2623025"/>
            <a:ext cx="10096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653536e5_0_58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Improved Predictive Quality</a:t>
            </a:r>
            <a:endParaRPr/>
          </a:p>
        </p:txBody>
      </p:sp>
      <p:pic>
        <p:nvPicPr>
          <p:cNvPr id="297" name="Google Shape;297;ga9653536e5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52" y="2006725"/>
            <a:ext cx="10454299" cy="41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d8b554d1_0_63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101" name="Google Shape;101;gb2d8b554d1_0_63"/>
          <p:cNvSpPr txBox="1"/>
          <p:nvPr>
            <p:ph idx="1" type="body"/>
          </p:nvPr>
        </p:nvSpPr>
        <p:spPr>
          <a:xfrm>
            <a:off x="838200" y="2178657"/>
            <a:ext cx="10515600" cy="39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24292E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The datasets utilized for this analysis are sourced from cdc.gov and healthdata.gov.</a:t>
            </a:r>
            <a:endParaRPr sz="3200">
              <a:solidFill>
                <a:srgbClr val="24292E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EB Garamond"/>
              <a:buAutoNum type="arabicPeriod"/>
            </a:pPr>
            <a:r>
              <a:rPr lang="en-US" sz="3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COVID-19 Case Surveillance Public Use Data Profile</a:t>
            </a:r>
            <a:endParaRPr sz="3200">
              <a:solidFill>
                <a:schemeClr val="hlink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EB Garamond"/>
              <a:buAutoNum type="arabicPeriod"/>
            </a:pPr>
            <a:r>
              <a:rPr lang="en-US" sz="3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Hospital Capacity Data</a:t>
            </a:r>
            <a:endParaRPr sz="3200">
              <a:solidFill>
                <a:schemeClr val="hlink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200"/>
              <a:buFont typeface="EB Garamond"/>
              <a:buAutoNum type="arabicPeriod"/>
            </a:pPr>
            <a:r>
              <a:rPr lang="en-US" sz="3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5"/>
              </a:rPr>
              <a:t>Conditions contributing to deaths involving coronavirus disease</a:t>
            </a:r>
            <a:endParaRPr sz="3200">
              <a:solidFill>
                <a:schemeClr val="hlink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b2d8b554d1_0_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2275" y="1563500"/>
            <a:ext cx="2051557" cy="3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b2d8b554d1_0_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7125" y="500000"/>
            <a:ext cx="5466560" cy="9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9653536e5_2_5"/>
          <p:cNvSpPr txBox="1"/>
          <p:nvPr>
            <p:ph type="title"/>
          </p:nvPr>
        </p:nvSpPr>
        <p:spPr>
          <a:xfrm>
            <a:off x="838200" y="681029"/>
            <a:ext cx="10515600" cy="8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Is there a relationship between the COVID-19 admittances /hospital in-patient capacity ratio to COVID mortality rates? </a:t>
            </a:r>
            <a:endParaRPr sz="2200"/>
          </a:p>
        </p:txBody>
      </p:sp>
      <p:pic>
        <p:nvPicPr>
          <p:cNvPr id="109" name="Google Shape;109;ga9653536e5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25" y="1384925"/>
            <a:ext cx="8973475" cy="49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653536e5_2_24"/>
          <p:cNvSpPr txBox="1"/>
          <p:nvPr>
            <p:ph type="title"/>
          </p:nvPr>
        </p:nvSpPr>
        <p:spPr>
          <a:xfrm>
            <a:off x="838200" y="681032"/>
            <a:ext cx="10515600" cy="5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trends in mortality rates and Covid Admittances were observed by month? </a:t>
            </a:r>
            <a:endParaRPr sz="2400"/>
          </a:p>
        </p:txBody>
      </p:sp>
      <p:pic>
        <p:nvPicPr>
          <p:cNvPr id="115" name="Google Shape;115;ga9653536e5_2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18575"/>
            <a:ext cx="10637925" cy="49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9653536e5_2_36"/>
          <p:cNvSpPr txBox="1"/>
          <p:nvPr>
            <p:ph type="title"/>
          </p:nvPr>
        </p:nvSpPr>
        <p:spPr>
          <a:xfrm>
            <a:off x="838200" y="681033"/>
            <a:ext cx="10515600" cy="4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What trending in case occurrence was observed by month?</a:t>
            </a:r>
            <a:endParaRPr sz="2400"/>
          </a:p>
        </p:txBody>
      </p:sp>
      <p:pic>
        <p:nvPicPr>
          <p:cNvPr id="121" name="Google Shape;121;ga9653536e5_2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126" y="1124636"/>
            <a:ext cx="9411875" cy="502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43fb36d3_0_14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more men dying from COVID-19 than women?</a:t>
            </a:r>
            <a:endParaRPr/>
          </a:p>
        </p:txBody>
      </p:sp>
      <p:pic>
        <p:nvPicPr>
          <p:cNvPr id="127" name="Google Shape;127;gb243fb36d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724" y="2006725"/>
            <a:ext cx="8296549" cy="35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b243fb36d3_0_14"/>
          <p:cNvSpPr txBox="1"/>
          <p:nvPr/>
        </p:nvSpPr>
        <p:spPr>
          <a:xfrm>
            <a:off x="1395750" y="5274975"/>
            <a:ext cx="9400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EB Garamond"/>
                <a:ea typeface="EB Garamond"/>
                <a:cs typeface="EB Garamond"/>
                <a:sym typeface="EB Garamond"/>
              </a:rPr>
              <a:t>The ratio of COVID-19 by sex mortality rate shows that men has 1.4 chances of dying compared to women.</a:t>
            </a:r>
            <a:endParaRPr b="1"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1600">
                <a:latin typeface="EB Garamond"/>
                <a:ea typeface="EB Garamond"/>
                <a:cs typeface="EB Garamond"/>
                <a:sym typeface="EB Garamond"/>
              </a:rPr>
              <a:t>For every 10 deaths among confirmed cases in women, there are 14 death in men.</a:t>
            </a:r>
            <a:endParaRPr b="1"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d8b554d1_0_5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more men dying from COVID-19 than women?</a:t>
            </a:r>
            <a:endParaRPr/>
          </a:p>
        </p:txBody>
      </p:sp>
      <p:sp>
        <p:nvSpPr>
          <p:cNvPr id="134" name="Google Shape;134;gb2d8b554d1_0_5"/>
          <p:cNvSpPr txBox="1"/>
          <p:nvPr/>
        </p:nvSpPr>
        <p:spPr>
          <a:xfrm>
            <a:off x="2071950" y="1951350"/>
            <a:ext cx="8048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</a:t>
            </a: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ossible Risk Factors </a:t>
            </a:r>
            <a:endParaRPr b="1" sz="31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5" name="Google Shape;135;gb2d8b554d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463" y="2509950"/>
            <a:ext cx="6237076" cy="3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d8b554d1_0_17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more men dying from COVID-19 than women?</a:t>
            </a:r>
            <a:endParaRPr/>
          </a:p>
        </p:txBody>
      </p:sp>
      <p:sp>
        <p:nvSpPr>
          <p:cNvPr id="141" name="Google Shape;141;gb2d8b554d1_0_17"/>
          <p:cNvSpPr txBox="1"/>
          <p:nvPr/>
        </p:nvSpPr>
        <p:spPr>
          <a:xfrm>
            <a:off x="2071950" y="1951350"/>
            <a:ext cx="8048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Possible Risk Factors </a:t>
            </a:r>
            <a:endParaRPr b="1" sz="31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42" name="Google Shape;142;gb2d8b554d1_0_17"/>
          <p:cNvPicPr preferRelativeResize="0"/>
          <p:nvPr/>
        </p:nvPicPr>
        <p:blipFill rotWithShape="1">
          <a:blip r:embed="rId3">
            <a:alphaModFix/>
          </a:blip>
          <a:srcRect b="-3137" l="0" r="0" t="4166"/>
          <a:stretch/>
        </p:blipFill>
        <p:spPr>
          <a:xfrm>
            <a:off x="2699388" y="2462875"/>
            <a:ext cx="6793224" cy="38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minous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969EC6"/>
      </a:accent1>
      <a:accent2>
        <a:srgbClr val="7FA1BA"/>
      </a:accent2>
      <a:accent3>
        <a:srgbClr val="82ACAC"/>
      </a:accent3>
      <a:accent4>
        <a:srgbClr val="76AE97"/>
      </a:accent4>
      <a:accent5>
        <a:srgbClr val="84AE8B"/>
      </a:accent5>
      <a:accent6>
        <a:srgbClr val="86B078"/>
      </a:accent6>
      <a:hlink>
        <a:srgbClr val="8C835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2020-12-14T00:50:28Z</dcterms:created>
  <dc:creator>Jessica Pardo</dc:creator>
</cp:coreProperties>
</file>