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5" r:id="rId9"/>
    <p:sldId id="266" r:id="rId10"/>
    <p:sldId id="267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0"/>
    <p:restoredTop sz="94884"/>
  </p:normalViewPr>
  <p:slideViewPr>
    <p:cSldViewPr snapToGrid="0" snapToObjects="1">
      <p:cViewPr varScale="1">
        <p:scale>
          <a:sx n="84" d="100"/>
          <a:sy n="84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1C3D-69E2-694F-ACA9-302B15AB7957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F314E-78C7-FF42-BF7F-A612900D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4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A9A7-C2A3-014D-A1A7-33CDA929B4A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iv.com/blog/online-fantasy-sports-platform-changing-sports-industry/" TargetMode="External"/><Relationship Id="rId2" Type="http://schemas.openxmlformats.org/officeDocument/2006/relationships/hyperlink" Target="https://www.sportsmanagementdegreehub.com/fantasy-football-indust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D9379763-BD78-4D65-82A4-89D54EDE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3" r="-1" b="206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5451A-C357-C64D-8A66-575E7C7B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Weekly Fantasy Football Contest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3FE6-395D-C146-91D3-06CAED65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Hugh Goode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C8A56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777288B-69F8-2148-B5EF-D8A74AB3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1966835"/>
            <a:ext cx="4889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C24A3D-8039-7E4B-AAE5-635E2358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966835"/>
            <a:ext cx="5143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DD44B-4DA7-104A-9AB9-B44AC23E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Player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21493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2DE-B214-4544-A5E6-A291C49C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Highest Value = Lowest Cost per Point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BCB125-C798-0C48-83D2-9C910277D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68382"/>
              </p:ext>
            </p:extLst>
          </p:nvPr>
        </p:nvGraphicFramePr>
        <p:xfrm>
          <a:off x="1451579" y="2315135"/>
          <a:ext cx="9603278" cy="2851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3101">
                  <a:extLst>
                    <a:ext uri="{9D8B030D-6E8A-4147-A177-3AD203B41FA5}">
                      <a16:colId xmlns:a16="http://schemas.microsoft.com/office/drawing/2014/main" val="9090201"/>
                    </a:ext>
                  </a:extLst>
                </a:gridCol>
                <a:gridCol w="560451">
                  <a:extLst>
                    <a:ext uri="{9D8B030D-6E8A-4147-A177-3AD203B41FA5}">
                      <a16:colId xmlns:a16="http://schemas.microsoft.com/office/drawing/2014/main" val="1821206664"/>
                    </a:ext>
                  </a:extLst>
                </a:gridCol>
                <a:gridCol w="1201023">
                  <a:extLst>
                    <a:ext uri="{9D8B030D-6E8A-4147-A177-3AD203B41FA5}">
                      <a16:colId xmlns:a16="http://schemas.microsoft.com/office/drawing/2014/main" val="449193171"/>
                    </a:ext>
                  </a:extLst>
                </a:gridCol>
                <a:gridCol w="1417731">
                  <a:extLst>
                    <a:ext uri="{9D8B030D-6E8A-4147-A177-3AD203B41FA5}">
                      <a16:colId xmlns:a16="http://schemas.microsoft.com/office/drawing/2014/main" val="667328713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1861951227"/>
                    </a:ext>
                  </a:extLst>
                </a:gridCol>
                <a:gridCol w="1743917">
                  <a:extLst>
                    <a:ext uri="{9D8B030D-6E8A-4147-A177-3AD203B41FA5}">
                      <a16:colId xmlns:a16="http://schemas.microsoft.com/office/drawing/2014/main" val="3152853862"/>
                    </a:ext>
                  </a:extLst>
                </a:gridCol>
                <a:gridCol w="1232989">
                  <a:extLst>
                    <a:ext uri="{9D8B030D-6E8A-4147-A177-3AD203B41FA5}">
                      <a16:colId xmlns:a16="http://schemas.microsoft.com/office/drawing/2014/main" val="1691914440"/>
                    </a:ext>
                  </a:extLst>
                </a:gridCol>
                <a:gridCol w="915804">
                  <a:extLst>
                    <a:ext uri="{9D8B030D-6E8A-4147-A177-3AD203B41FA5}">
                      <a16:colId xmlns:a16="http://schemas.microsoft.com/office/drawing/2014/main" val="1179676076"/>
                    </a:ext>
                  </a:extLst>
                </a:gridCol>
              </a:tblGrid>
              <a:tr h="588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FanDuel 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Cumulative Points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Games Played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Average Points (Projection for Future Performance)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Cost per Point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Value 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81308630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Marquise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89.6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$379.46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38057296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Williams,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$382.70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42617725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Samuel, Deebo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$407.41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48610443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Kupp, Cooper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$418.74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80629532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Chase, Ja'Marr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$420.02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598408698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Antonio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$425.53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45421575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Hill, Tyreek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$439.96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650541317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Evans,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$449.87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6751226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Adams, Davante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$451.05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70654685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Metcalf, D.K.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$457.92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1604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6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D75-A531-EF44-A79E-FAEDFEE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3513-2B3D-6D4A-BE42-F25E410E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that can randomly generate lineups</a:t>
            </a:r>
          </a:p>
          <a:p>
            <a:r>
              <a:rPr lang="en-US" dirty="0"/>
              <a:t>Web scrape salary data for future weeks to make value calculations more accurate</a:t>
            </a:r>
          </a:p>
          <a:p>
            <a:r>
              <a:rPr lang="en-US" dirty="0"/>
              <a:t>Fill lineups with only my “highest value” players at each position</a:t>
            </a:r>
          </a:p>
          <a:p>
            <a:r>
              <a:rPr lang="en-US" dirty="0"/>
              <a:t>Select lineup with highest projected points</a:t>
            </a:r>
          </a:p>
          <a:p>
            <a:r>
              <a:rPr lang="en-US" dirty="0"/>
              <a:t>Evaluate success over time</a:t>
            </a:r>
          </a:p>
        </p:txBody>
      </p:sp>
    </p:spTree>
    <p:extLst>
      <p:ext uri="{BB962C8B-B14F-4D97-AF65-F5344CB8AC3E}">
        <p14:creationId xmlns:p14="http://schemas.microsoft.com/office/powerpoint/2010/main" val="7562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8DA-BB1D-DF4D-B4C7-7719CF83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65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BBF-6FC6-664E-BF83-5223B040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6506-7ED9-AB46-895C-653FEB7D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Contests on weekly basis</a:t>
            </a:r>
          </a:p>
          <a:p>
            <a:r>
              <a:rPr lang="en-US" dirty="0"/>
              <a:t>Pay entry fee to join a contest</a:t>
            </a:r>
          </a:p>
          <a:p>
            <a:r>
              <a:rPr lang="en-US" dirty="0"/>
              <a:t>Each player drafts a team of NFL players (Example: 1 QB, 2 RB, 3 WR, 1 TE, 1 Flex)</a:t>
            </a:r>
          </a:p>
          <a:p>
            <a:r>
              <a:rPr lang="en-US" dirty="0"/>
              <a:t>Each NFL player assigned a salary. Team salary cannot exceed budget</a:t>
            </a:r>
          </a:p>
          <a:p>
            <a:r>
              <a:rPr lang="en-US" dirty="0"/>
              <a:t>Players record points by the accrual of game statistics during NFL games</a:t>
            </a:r>
          </a:p>
          <a:p>
            <a:r>
              <a:rPr lang="en-US" dirty="0"/>
              <a:t>Team with most points wins</a:t>
            </a:r>
          </a:p>
        </p:txBody>
      </p:sp>
    </p:spTree>
    <p:extLst>
      <p:ext uri="{BB962C8B-B14F-4D97-AF65-F5344CB8AC3E}">
        <p14:creationId xmlns:p14="http://schemas.microsoft.com/office/powerpoint/2010/main" val="31924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y football advice, Wild Card weekend: FanDuel roster tinkering -  SBNation.com">
            <a:extLst>
              <a:ext uri="{FF2B5EF4-FFF2-40B4-BE49-F238E27FC236}">
                <a16:creationId xmlns:a16="http://schemas.microsoft.com/office/drawing/2014/main" id="{34FD43C8-6476-A143-8FF1-2C1CEE4F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58" y="308681"/>
            <a:ext cx="7795883" cy="55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722-A41A-7145-B261-826E941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5476-AA63-DB4D-B386-90BC4F45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Estimated 59 million fantasy sports players in US &amp; Canada</a:t>
            </a:r>
          </a:p>
          <a:p>
            <a:pPr lvl="1"/>
            <a:r>
              <a:rPr lang="en-US" dirty="0"/>
              <a:t>40 million for fantasy football</a:t>
            </a:r>
          </a:p>
          <a:p>
            <a:r>
              <a:rPr lang="en-US" dirty="0"/>
              <a:t>Estimated $18.6 billion market</a:t>
            </a:r>
          </a:p>
          <a:p>
            <a:r>
              <a:rPr lang="en-US" dirty="0"/>
              <a:t>FanDuel – Market Share Leader</a:t>
            </a:r>
          </a:p>
          <a:p>
            <a:pPr lvl="1"/>
            <a:r>
              <a:rPr lang="en-US" dirty="0"/>
              <a:t>$363 million in VC raised</a:t>
            </a:r>
          </a:p>
          <a:p>
            <a:pPr lvl="1"/>
            <a:r>
              <a:rPr lang="en-US" dirty="0"/>
              <a:t>1,000 employees</a:t>
            </a:r>
          </a:p>
          <a:p>
            <a:pPr lvl="1"/>
            <a:r>
              <a:rPr lang="en-US" dirty="0"/>
              <a:t>Estimated to pay out over $2 billion in winnings this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Sources: </a:t>
            </a:r>
            <a:r>
              <a:rPr lang="en-US" sz="1600" dirty="0">
                <a:hlinkClick r:id="rId2"/>
              </a:rPr>
              <a:t>https://www.sportsmanagementdegreehub.com/fantasy-football-industry/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https://appinventiv.com/blog/online-fantasy-sports-platform-changing-sports-industry/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8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7A5-6C46-744D-8296-AB10214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EC8F-9857-8F40-BE42-7544C948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 http://rotoguru1.com</a:t>
            </a:r>
          </a:p>
          <a:p>
            <a:r>
              <a:rPr lang="en-US" dirty="0"/>
              <a:t>Data from 2017 to present day</a:t>
            </a:r>
          </a:p>
          <a:p>
            <a:r>
              <a:rPr lang="en-US" dirty="0"/>
              <a:t>Data for individual NFL Player ‘virtual salary’ and total fantasy points organized weekly</a:t>
            </a:r>
          </a:p>
          <a:p>
            <a:r>
              <a:rPr lang="en-US" dirty="0"/>
              <a:t>Platforms: FanDuel, DraftKings, and Yahoo Sports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C551-EBC3-1E42-AEC9-D4CB129B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Data Exploration for Trends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3656D-5BCA-804A-824E-B85517473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23576"/>
              </p:ext>
            </p:extLst>
          </p:nvPr>
        </p:nvGraphicFramePr>
        <p:xfrm>
          <a:off x="1619508" y="2015732"/>
          <a:ext cx="9267416" cy="3450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2178">
                  <a:extLst>
                    <a:ext uri="{9D8B030D-6E8A-4147-A177-3AD203B41FA5}">
                      <a16:colId xmlns:a16="http://schemas.microsoft.com/office/drawing/2014/main" val="1750660058"/>
                    </a:ext>
                  </a:extLst>
                </a:gridCol>
                <a:gridCol w="1428287">
                  <a:extLst>
                    <a:ext uri="{9D8B030D-6E8A-4147-A177-3AD203B41FA5}">
                      <a16:colId xmlns:a16="http://schemas.microsoft.com/office/drawing/2014/main" val="523935155"/>
                    </a:ext>
                  </a:extLst>
                </a:gridCol>
                <a:gridCol w="1428287">
                  <a:extLst>
                    <a:ext uri="{9D8B030D-6E8A-4147-A177-3AD203B41FA5}">
                      <a16:colId xmlns:a16="http://schemas.microsoft.com/office/drawing/2014/main" val="4154291558"/>
                    </a:ext>
                  </a:extLst>
                </a:gridCol>
                <a:gridCol w="1428287">
                  <a:extLst>
                    <a:ext uri="{9D8B030D-6E8A-4147-A177-3AD203B41FA5}">
                      <a16:colId xmlns:a16="http://schemas.microsoft.com/office/drawing/2014/main" val="899275608"/>
                    </a:ext>
                  </a:extLst>
                </a:gridCol>
                <a:gridCol w="1196045">
                  <a:extLst>
                    <a:ext uri="{9D8B030D-6E8A-4147-A177-3AD203B41FA5}">
                      <a16:colId xmlns:a16="http://schemas.microsoft.com/office/drawing/2014/main" val="1278096743"/>
                    </a:ext>
                  </a:extLst>
                </a:gridCol>
                <a:gridCol w="1428287">
                  <a:extLst>
                    <a:ext uri="{9D8B030D-6E8A-4147-A177-3AD203B41FA5}">
                      <a16:colId xmlns:a16="http://schemas.microsoft.com/office/drawing/2014/main" val="3668091557"/>
                    </a:ext>
                  </a:extLst>
                </a:gridCol>
                <a:gridCol w="1196045">
                  <a:extLst>
                    <a:ext uri="{9D8B030D-6E8A-4147-A177-3AD203B41FA5}">
                      <a16:colId xmlns:a16="http://schemas.microsoft.com/office/drawing/2014/main" val="598997902"/>
                    </a:ext>
                  </a:extLst>
                </a:gridCol>
              </a:tblGrid>
              <a:tr h="431327"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42" marR="17942" marT="1794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DK points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FD points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YH points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98952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mean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std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mean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std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mean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std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261770612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Pos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613275871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Def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5.96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5.73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6.00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5.74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5.96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5.73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4116903541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QB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16.05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10.71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15.22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9.95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15.22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9.95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1555617199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RB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6.96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8.30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6.07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7.38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6.07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7.38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3646764079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TE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4.53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6.06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3.63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5.00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3.63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5.00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2039753301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WR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7.80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8.58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6.93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6.93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5283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E7BBD-AF51-2847-B52C-34CF85ECECD2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B01864-4D98-C449-B797-5B402A1D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0264" y="0"/>
            <a:ext cx="6471471" cy="67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CE83A6-D650-3148-87B2-BFB8232D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14784"/>
            <a:ext cx="533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0AE4E1-5468-0949-AF98-F103E797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314784"/>
            <a:ext cx="50927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892CB-2E9F-5D42-AF66-2A386D5C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Total Fantasy Points per Year and Average Player Salary</a:t>
            </a:r>
          </a:p>
        </p:txBody>
      </p:sp>
    </p:spTree>
    <p:extLst>
      <p:ext uri="{BB962C8B-B14F-4D97-AF65-F5344CB8AC3E}">
        <p14:creationId xmlns:p14="http://schemas.microsoft.com/office/powerpoint/2010/main" val="310906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E8B70EB-90CA-324D-9309-B43AFC61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6CAD8-55C5-764F-80BE-3B5B3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Salary Classification vs Points – 2020 Season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9AE5F85-50A8-C749-8E79-75DB207B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17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{FCFDC8FB-1C3F-FA4C-8426-E45BCAB87097}tf10001119</Template>
  <TotalTime>692</TotalTime>
  <Words>461</Words>
  <Application>Microsoft Macintosh PowerPoint</Application>
  <PresentationFormat>Widescreen</PresentationFormat>
  <Paragraphs>173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Helvetica Neue</vt:lpstr>
      <vt:lpstr>Gallery</vt:lpstr>
      <vt:lpstr>Weekly Fantasy Football Contest Data</vt:lpstr>
      <vt:lpstr>What is Fantasy Football?</vt:lpstr>
      <vt:lpstr>PowerPoint Presentation</vt:lpstr>
      <vt:lpstr>Market</vt:lpstr>
      <vt:lpstr>Dataset</vt:lpstr>
      <vt:lpstr>Data Exploration for Trends</vt:lpstr>
      <vt:lpstr>PowerPoint Presentation</vt:lpstr>
      <vt:lpstr>Total Fantasy Points per Year and Average Player Salary</vt:lpstr>
      <vt:lpstr>Salary Classification vs Points – 2020 Season</vt:lpstr>
      <vt:lpstr>Single Player Performance Over Time</vt:lpstr>
      <vt:lpstr>Highest Value = Lowest Cost per Point</vt:lpstr>
      <vt:lpstr>Future Work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Fantasy Football Contest Data</dc:title>
  <dc:creator>Hugh Goode III</dc:creator>
  <cp:lastModifiedBy>Hugh Goode III</cp:lastModifiedBy>
  <cp:revision>23</cp:revision>
  <dcterms:created xsi:type="dcterms:W3CDTF">2021-10-16T20:59:08Z</dcterms:created>
  <dcterms:modified xsi:type="dcterms:W3CDTF">2021-10-18T21:55:25Z</dcterms:modified>
</cp:coreProperties>
</file>